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18" r:id="rId2"/>
    <p:sldId id="329" r:id="rId3"/>
    <p:sldId id="330" r:id="rId4"/>
    <p:sldId id="339" r:id="rId5"/>
    <p:sldId id="331" r:id="rId6"/>
    <p:sldId id="332" r:id="rId7"/>
    <p:sldId id="344" r:id="rId8"/>
    <p:sldId id="341" r:id="rId9"/>
    <p:sldId id="342" r:id="rId10"/>
    <p:sldId id="345" r:id="rId11"/>
    <p:sldId id="348" r:id="rId12"/>
    <p:sldId id="347" r:id="rId13"/>
    <p:sldId id="349" r:id="rId14"/>
    <p:sldId id="350" r:id="rId15"/>
    <p:sldId id="343" r:id="rId16"/>
    <p:sldId id="340" r:id="rId17"/>
    <p:sldId id="346" r:id="rId18"/>
    <p:sldId id="333" r:id="rId19"/>
  </p:sldIdLst>
  <p:sldSz cx="12188825" cy="6858000"/>
  <p:notesSz cx="9144000" cy="6858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D23"/>
    <a:srgbClr val="283829"/>
    <a:srgbClr val="828282"/>
    <a:srgbClr val="6E90FE"/>
    <a:srgbClr val="8086FC"/>
    <a:srgbClr val="6D6DFB"/>
    <a:srgbClr val="4E78F0"/>
    <a:srgbClr val="F0932C"/>
    <a:srgbClr val="92C610"/>
    <a:srgbClr val="9FD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621" autoAdjust="0"/>
  </p:normalViewPr>
  <p:slideViewPr>
    <p:cSldViewPr showGuides="1">
      <p:cViewPr varScale="1">
        <p:scale>
          <a:sx n="49" d="100"/>
          <a:sy n="49" d="100"/>
        </p:scale>
        <p:origin x="1110" y="4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1" d="100"/>
          <a:sy n="61" d="100"/>
        </p:scale>
        <p:origin x="180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669AFDC-7658-4951-B0FF-52DFF2A93C0A}" type="datetimeFigureOut">
              <a:rPr lang="en-US" smtClean="0"/>
              <a:t>4/1/2024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ABD2D7A-D230-4F91-BD59-0A39C2703BA8}" type="datetimeFigureOut">
              <a:rPr lang="en-US" smtClean="0"/>
              <a:t>4/1/2024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25094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provides transparency and accountability for using federal funds, providing information on how federal awards were spent to show the funds were used for their intended purposes.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SEFA</a:t>
            </a:r>
            <a:r>
              <a:rPr lang="en-US" sz="1200" dirty="0"/>
              <a:t> PURPOSE:  Report detailed documentation that supports the dollar amounts of federal award expenditures and note disclosures.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your organization spends more than $750,000 in federal awards, a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is required for that fiscal year.</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421909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provides transparency and accountability for using federal funds, providing information on how federal awards were spent to show the funds were used for their intended purposes.</a:t>
            </a:r>
          </a:p>
          <a:p>
            <a:r>
              <a:rPr lang="en-US" sz="1200" b="0" i="0" kern="1200" dirty="0">
                <a:solidFill>
                  <a:schemeClr val="tx1"/>
                </a:solidFill>
                <a:effectLst/>
                <a:latin typeface="+mn-lt"/>
                <a:ea typeface="+mn-ea"/>
                <a:cs typeface="+mn-cs"/>
              </a:rPr>
              <a:t>If your organization spends more than $750,000 in federal awards, a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is required for that fiscal year.</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62471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404070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Not separating programs</a:t>
            </a:r>
            <a:r>
              <a:rPr lang="en-US" sz="1200" b="0" i="0" kern="1200" dirty="0">
                <a:solidFill>
                  <a:schemeClr val="tx1"/>
                </a:solidFill>
                <a:effectLst/>
                <a:latin typeface="+mn-lt"/>
                <a:ea typeface="+mn-ea"/>
                <a:cs typeface="+mn-cs"/>
              </a:rPr>
              <a:t> — COVID-19 programs and expenditures must be shown separately on the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and in the data collection form. List the amounts under the section where the funding originated and label with “COVID-19” so readers can easily identify it.</a:t>
            </a:r>
          </a:p>
          <a:p>
            <a:r>
              <a:rPr lang="en-US" sz="1200" b="1" i="0" kern="1200" dirty="0">
                <a:solidFill>
                  <a:schemeClr val="tx1"/>
                </a:solidFill>
                <a:effectLst/>
                <a:latin typeface="+mn-lt"/>
                <a:ea typeface="+mn-ea"/>
                <a:cs typeface="+mn-cs"/>
              </a:rPr>
              <a:t>Including state or local funding</a:t>
            </a:r>
            <a:r>
              <a:rPr lang="en-US" sz="1200" b="0" i="0" kern="1200" dirty="0">
                <a:solidFill>
                  <a:schemeClr val="tx1"/>
                </a:solidFill>
                <a:effectLst/>
                <a:latin typeface="+mn-lt"/>
                <a:ea typeface="+mn-ea"/>
                <a:cs typeface="+mn-cs"/>
              </a:rPr>
              <a:t> — Only list federal grants and expenditures on the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Exclude state or local funding because they are not federally derived funds. If you are unsure whether a grant is federally funded, you can look up the grant name or assistance listing number (</a:t>
            </a:r>
            <a:r>
              <a:rPr lang="en-US" sz="1200" b="0" i="0" kern="1200" dirty="0" err="1">
                <a:solidFill>
                  <a:schemeClr val="tx1"/>
                </a:solidFill>
                <a:effectLst/>
                <a:latin typeface="+mn-lt"/>
                <a:ea typeface="+mn-ea"/>
                <a:cs typeface="+mn-cs"/>
              </a:rPr>
              <a:t>ALN</a:t>
            </a:r>
            <a:r>
              <a:rPr lang="en-US" sz="1200" b="0" i="0" kern="1200" dirty="0">
                <a:solidFill>
                  <a:schemeClr val="tx1"/>
                </a:solidFill>
                <a:effectLst/>
                <a:latin typeface="+mn-lt"/>
                <a:ea typeface="+mn-ea"/>
                <a:cs typeface="+mn-cs"/>
              </a:rPr>
              <a:t>) on the Office of Management and Budget (OMB) Compliance Supplement.</a:t>
            </a:r>
          </a:p>
          <a:p>
            <a:r>
              <a:rPr lang="en-US" sz="1200" b="1" i="0" kern="1200" dirty="0">
                <a:solidFill>
                  <a:schemeClr val="tx1"/>
                </a:solidFill>
                <a:effectLst/>
                <a:latin typeface="+mn-lt"/>
                <a:ea typeface="+mn-ea"/>
                <a:cs typeface="+mn-cs"/>
              </a:rPr>
              <a:t>“Double reporting”</a:t>
            </a:r>
            <a:r>
              <a:rPr lang="en-US" sz="1200" b="0" i="0" kern="1200" dirty="0">
                <a:solidFill>
                  <a:schemeClr val="tx1"/>
                </a:solidFill>
                <a:effectLst/>
                <a:latin typeface="+mn-lt"/>
                <a:ea typeface="+mn-ea"/>
                <a:cs typeface="+mn-cs"/>
              </a:rPr>
              <a:t> — Do not include interagency grants (</a:t>
            </a:r>
            <a:r>
              <a:rPr lang="en-US" sz="1200" b="0" i="0" kern="1200" dirty="0" err="1">
                <a:solidFill>
                  <a:schemeClr val="tx1"/>
                </a:solidFill>
                <a:effectLst/>
                <a:latin typeface="+mn-lt"/>
                <a:ea typeface="+mn-ea"/>
                <a:cs typeface="+mn-cs"/>
              </a:rPr>
              <a:t>IGAs</a:t>
            </a:r>
            <a:r>
              <a:rPr lang="en-US" sz="1200" b="0" i="0" kern="1200" dirty="0">
                <a:solidFill>
                  <a:schemeClr val="tx1"/>
                </a:solidFill>
                <a:effectLst/>
                <a:latin typeface="+mn-lt"/>
                <a:ea typeface="+mn-ea"/>
                <a:cs typeface="+mn-cs"/>
              </a:rPr>
              <a:t>) on the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because that would “double report” the funds. For example, imagine Agency A received federal funding and entered into an agreement with Agency B who needs the funding. Agency B does not have the resources to properly expend the funds and asks Agency A for help to do so. Agency B should report the funds on their </a:t>
            </a:r>
            <a:r>
              <a:rPr lang="en-US" sz="1200" b="0" i="0" kern="1200" dirty="0" err="1">
                <a:solidFill>
                  <a:schemeClr val="tx1"/>
                </a:solidFill>
                <a:effectLst/>
                <a:latin typeface="+mn-lt"/>
                <a:ea typeface="+mn-ea"/>
                <a:cs typeface="+mn-cs"/>
              </a:rPr>
              <a:t>SEFA</a:t>
            </a:r>
            <a:r>
              <a:rPr lang="en-US" sz="1200" b="0" i="0" kern="1200" dirty="0">
                <a:solidFill>
                  <a:schemeClr val="tx1"/>
                </a:solidFill>
                <a:effectLst/>
                <a:latin typeface="+mn-lt"/>
                <a:ea typeface="+mn-ea"/>
                <a:cs typeface="+mn-cs"/>
              </a:rPr>
              <a:t>. Agency A should not report these funds, as they were not the intended recipient.</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134082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4/1/2024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4/1/2024</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4/1/2024</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4/1/2024</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4/1/2024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4/1/2024</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fmx.cpa.texas.gov/fmx/pubs/afrrptreq/sefa/index.php" TargetMode="External"/><Relationship Id="rId2" Type="http://schemas.openxmlformats.org/officeDocument/2006/relationships/hyperlink" Target="https://www.gfoa.org/materials/sefa-preparation" TargetMode="External"/><Relationship Id="rId1" Type="http://schemas.openxmlformats.org/officeDocument/2006/relationships/slideLayout" Target="../slideLayouts/slideLayout4.xml"/><Relationship Id="rId6" Type="http://schemas.openxmlformats.org/officeDocument/2006/relationships/hyperlink" Target="https://us.aicpa.org/content/dam/aicpa/interestareas/governmentalauditquality/resources/auditpracticetoolsaids/downloadabledocuments/auditor_practice_aids_sefa_02082012.pdf" TargetMode="External"/><Relationship Id="rId5" Type="http://schemas.openxmlformats.org/officeDocument/2006/relationships/hyperlink" Target="https://www.whitehouse.gov/wp-content/uploads/2023/05/2023-Compliance-Supplement-%E2%80%93-2-CFR-Part-200-Appendix-XI.pdf" TargetMode="External"/><Relationship Id="rId4" Type="http://schemas.openxmlformats.org/officeDocument/2006/relationships/hyperlink" Target="https://www.claconnect.com/en/resources/articles/2023/sefa-prep-3-tips-to-avoid-errors-and-verify-accurate-federal-reporti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jeter@co.Houston.tx.us" TargetMode="External"/><Relationship Id="rId2" Type="http://schemas.openxmlformats.org/officeDocument/2006/relationships/hyperlink" Target="mailto:btrevino@wilsoncountytx.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Grant Management &amp; SEFA</a:t>
            </a:r>
          </a:p>
        </p:txBody>
      </p:sp>
      <p:sp>
        <p:nvSpPr>
          <p:cNvPr id="3" name="Subtitle 2"/>
          <p:cNvSpPr>
            <a:spLocks noGrp="1"/>
          </p:cNvSpPr>
          <p:nvPr>
            <p:ph type="subTitle" idx="1"/>
          </p:nvPr>
        </p:nvSpPr>
        <p:spPr/>
        <p:txBody>
          <a:bodyPr/>
          <a:lstStyle/>
          <a:p>
            <a:r>
              <a:rPr lang="en-US" sz="2400" dirty="0"/>
              <a:t>Presented by:</a:t>
            </a:r>
          </a:p>
          <a:p>
            <a:r>
              <a:rPr lang="en-US" sz="2400" dirty="0"/>
              <a:t>Brenda Trevino, Wilson County Auditor</a:t>
            </a:r>
          </a:p>
          <a:p>
            <a:r>
              <a:rPr lang="en-US" sz="2400" dirty="0"/>
              <a:t>Melissa Jeter, Houston County Auditor</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CE34D-9DA9-4114-AE49-640E1B76C2DB}"/>
              </a:ext>
            </a:extLst>
          </p:cNvPr>
          <p:cNvSpPr>
            <a:spLocks noGrp="1"/>
          </p:cNvSpPr>
          <p:nvPr>
            <p:ph type="title"/>
          </p:nvPr>
        </p:nvSpPr>
        <p:spPr/>
        <p:txBody>
          <a:bodyPr/>
          <a:lstStyle/>
          <a:p>
            <a:r>
              <a:rPr lang="en-US" dirty="0"/>
              <a:t>Schedule of Expenditures of Federal Awards (</a:t>
            </a:r>
            <a:r>
              <a:rPr lang="en-US" dirty="0" err="1"/>
              <a:t>SEFA</a:t>
            </a:r>
            <a:r>
              <a:rPr lang="en-US" dirty="0"/>
              <a:t>)</a:t>
            </a:r>
          </a:p>
        </p:txBody>
      </p:sp>
      <p:sp>
        <p:nvSpPr>
          <p:cNvPr id="3" name="Content Placeholder 2">
            <a:extLst>
              <a:ext uri="{FF2B5EF4-FFF2-40B4-BE49-F238E27FC236}">
                <a16:creationId xmlns:a16="http://schemas.microsoft.com/office/drawing/2014/main" xmlns="" id="{67422A84-3429-4570-ACB7-619C666E3040}"/>
              </a:ext>
            </a:extLst>
          </p:cNvPr>
          <p:cNvSpPr>
            <a:spLocks noGrp="1"/>
          </p:cNvSpPr>
          <p:nvPr>
            <p:ph sz="half" idx="1"/>
          </p:nvPr>
        </p:nvSpPr>
        <p:spPr>
          <a:xfrm>
            <a:off x="1488168" y="1984248"/>
            <a:ext cx="10092644" cy="4187952"/>
          </a:xfrm>
        </p:spPr>
        <p:txBody>
          <a:bodyPr>
            <a:normAutofit fontScale="40000" lnSpcReduction="20000"/>
          </a:bodyPr>
          <a:lstStyle/>
          <a:p>
            <a:pPr>
              <a:lnSpc>
                <a:spcPct val="120000"/>
              </a:lnSpc>
              <a:spcBef>
                <a:spcPts val="600"/>
              </a:spcBef>
            </a:pPr>
            <a:r>
              <a:rPr lang="en-US" sz="5800" dirty="0"/>
              <a:t>How do you prepare the </a:t>
            </a:r>
            <a:r>
              <a:rPr lang="en-US" sz="5800" dirty="0" err="1"/>
              <a:t>SEFA</a:t>
            </a:r>
            <a:r>
              <a:rPr lang="en-US" sz="5800" dirty="0"/>
              <a:t>?:</a:t>
            </a:r>
          </a:p>
          <a:p>
            <a:pPr marL="398463" lvl="2" indent="-223838">
              <a:lnSpc>
                <a:spcPct val="120000"/>
              </a:lnSpc>
            </a:pPr>
            <a:r>
              <a:rPr lang="en-US" sz="5600" dirty="0"/>
              <a:t>List program by Federal Agency and program</a:t>
            </a:r>
          </a:p>
          <a:p>
            <a:pPr marL="398463" lvl="2" indent="-223838">
              <a:lnSpc>
                <a:spcPct val="120000"/>
              </a:lnSpc>
            </a:pPr>
            <a:r>
              <a:rPr lang="en-US" sz="5600" dirty="0"/>
              <a:t>Cluster program must be listed by name, individual program and Federal agency name</a:t>
            </a:r>
          </a:p>
          <a:p>
            <a:pPr marL="398463" lvl="2" indent="-223838">
              <a:lnSpc>
                <a:spcPct val="120000"/>
              </a:lnSpc>
            </a:pPr>
            <a:r>
              <a:rPr lang="en-US" sz="5600" dirty="0"/>
              <a:t>Federal programs with multiple award years must list the amounts expended by each year separately</a:t>
            </a:r>
          </a:p>
          <a:p>
            <a:pPr marL="398463" lvl="2" indent="-223838">
              <a:lnSpc>
                <a:spcPct val="120000"/>
              </a:lnSpc>
            </a:pPr>
            <a:r>
              <a:rPr lang="en-US" sz="5600" dirty="0"/>
              <a:t>If award is as a subrecipient – list name of pass-through entity and identifying number from pass-through entity.</a:t>
            </a:r>
          </a:p>
          <a:p>
            <a:pPr marL="398463" lvl="2" indent="-223838">
              <a:lnSpc>
                <a:spcPct val="120000"/>
              </a:lnSpc>
            </a:pPr>
            <a:r>
              <a:rPr lang="en-US" sz="5600" dirty="0"/>
              <a:t>List each </a:t>
            </a:r>
            <a:r>
              <a:rPr lang="en-US" sz="5600" dirty="0" err="1"/>
              <a:t>CFDA</a:t>
            </a:r>
            <a:r>
              <a:rPr lang="en-US" sz="5600" dirty="0"/>
              <a:t> number or other identifying number when the </a:t>
            </a:r>
            <a:r>
              <a:rPr lang="en-US" sz="5600" dirty="0" err="1"/>
              <a:t>CFDA</a:t>
            </a:r>
            <a:r>
              <a:rPr lang="en-US" sz="5600" dirty="0"/>
              <a:t> is not available.</a:t>
            </a:r>
          </a:p>
          <a:p>
            <a:pPr marL="398463" lvl="2" indent="-223838">
              <a:lnSpc>
                <a:spcPct val="120000"/>
              </a:lnSpc>
            </a:pPr>
            <a:endParaRPr lang="en-US" sz="5600" dirty="0"/>
          </a:p>
          <a:p>
            <a:pPr marL="398463" lvl="2" indent="-223838">
              <a:lnSpc>
                <a:spcPct val="120000"/>
              </a:lnSpc>
            </a:pPr>
            <a:endParaRPr lang="en-US" sz="5600" dirty="0"/>
          </a:p>
          <a:p>
            <a:pPr lvl="1"/>
            <a:endParaRPr lang="en-US" dirty="0"/>
          </a:p>
        </p:txBody>
      </p:sp>
    </p:spTree>
    <p:extLst>
      <p:ext uri="{BB962C8B-B14F-4D97-AF65-F5344CB8AC3E}">
        <p14:creationId xmlns:p14="http://schemas.microsoft.com/office/powerpoint/2010/main" val="204682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F51C9-1CD3-4A87-9899-9127DF7FC321}"/>
              </a:ext>
            </a:extLst>
          </p:cNvPr>
          <p:cNvSpPr>
            <a:spLocks noGrp="1"/>
          </p:cNvSpPr>
          <p:nvPr>
            <p:ph type="title"/>
          </p:nvPr>
        </p:nvSpPr>
        <p:spPr/>
        <p:txBody>
          <a:bodyPr/>
          <a:lstStyle/>
          <a:p>
            <a:r>
              <a:rPr lang="en-US" dirty="0"/>
              <a:t>SAMPLE – Draft Form</a:t>
            </a:r>
          </a:p>
        </p:txBody>
      </p:sp>
      <p:pic>
        <p:nvPicPr>
          <p:cNvPr id="9" name="Picture 8">
            <a:extLst>
              <a:ext uri="{FF2B5EF4-FFF2-40B4-BE49-F238E27FC236}">
                <a16:creationId xmlns:a16="http://schemas.microsoft.com/office/drawing/2014/main" xmlns="" id="{864C3827-4E12-4BBF-9751-20366BDCBC01}"/>
              </a:ext>
            </a:extLst>
          </p:cNvPr>
          <p:cNvPicPr>
            <a:picLocks noChangeAspect="1"/>
          </p:cNvPicPr>
          <p:nvPr/>
        </p:nvPicPr>
        <p:blipFill>
          <a:blip r:embed="rId2"/>
          <a:stretch>
            <a:fillRect/>
          </a:stretch>
        </p:blipFill>
        <p:spPr>
          <a:xfrm>
            <a:off x="1293813" y="2057400"/>
            <a:ext cx="6062140" cy="4290458"/>
          </a:xfrm>
          <a:prstGeom prst="rect">
            <a:avLst/>
          </a:prstGeom>
        </p:spPr>
      </p:pic>
      <p:pic>
        <p:nvPicPr>
          <p:cNvPr id="10" name="Picture 9">
            <a:extLst>
              <a:ext uri="{FF2B5EF4-FFF2-40B4-BE49-F238E27FC236}">
                <a16:creationId xmlns:a16="http://schemas.microsoft.com/office/drawing/2014/main" xmlns="" id="{5D44B5C4-8165-470E-9F73-4EBC1358DCAB}"/>
              </a:ext>
            </a:extLst>
          </p:cNvPr>
          <p:cNvPicPr>
            <a:picLocks noChangeAspect="1"/>
          </p:cNvPicPr>
          <p:nvPr/>
        </p:nvPicPr>
        <p:blipFill>
          <a:blip r:embed="rId3"/>
          <a:stretch>
            <a:fillRect/>
          </a:stretch>
        </p:blipFill>
        <p:spPr>
          <a:xfrm>
            <a:off x="7313612" y="2057400"/>
            <a:ext cx="4646808" cy="4290458"/>
          </a:xfrm>
          <a:prstGeom prst="rect">
            <a:avLst/>
          </a:prstGeom>
        </p:spPr>
      </p:pic>
    </p:spTree>
    <p:extLst>
      <p:ext uri="{BB962C8B-B14F-4D97-AF65-F5344CB8AC3E}">
        <p14:creationId xmlns:p14="http://schemas.microsoft.com/office/powerpoint/2010/main" val="11230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F51C9-1CD3-4A87-9899-9127DF7FC321}"/>
              </a:ext>
            </a:extLst>
          </p:cNvPr>
          <p:cNvSpPr>
            <a:spLocks noGrp="1"/>
          </p:cNvSpPr>
          <p:nvPr>
            <p:ph type="title"/>
          </p:nvPr>
        </p:nvSpPr>
        <p:spPr>
          <a:xfrm>
            <a:off x="1446212" y="136250"/>
            <a:ext cx="9829798" cy="1311550"/>
          </a:xfrm>
        </p:spPr>
        <p:txBody>
          <a:bodyPr/>
          <a:lstStyle/>
          <a:p>
            <a:r>
              <a:rPr lang="en-US" dirty="0"/>
              <a:t>SAMPLE – Draft form</a:t>
            </a:r>
          </a:p>
        </p:txBody>
      </p:sp>
      <p:sp>
        <p:nvSpPr>
          <p:cNvPr id="6" name="Content Placeholder 2">
            <a:extLst>
              <a:ext uri="{FF2B5EF4-FFF2-40B4-BE49-F238E27FC236}">
                <a16:creationId xmlns:a16="http://schemas.microsoft.com/office/drawing/2014/main" xmlns="" id="{5335024C-6740-4852-8F09-D61CBE8EED20}"/>
              </a:ext>
            </a:extLst>
          </p:cNvPr>
          <p:cNvSpPr>
            <a:spLocks noGrp="1"/>
          </p:cNvSpPr>
          <p:nvPr>
            <p:ph sz="half" idx="1"/>
          </p:nvPr>
        </p:nvSpPr>
        <p:spPr>
          <a:xfrm>
            <a:off x="1487487" y="1984375"/>
            <a:ext cx="6359525" cy="4187825"/>
          </a:xfrm>
        </p:spPr>
        <p:txBody>
          <a:bodyPr>
            <a:normAutofit/>
          </a:bodyPr>
          <a:lstStyle/>
          <a:p>
            <a:r>
              <a:rPr lang="en-US" dirty="0"/>
              <a:t>GL Account Number</a:t>
            </a:r>
          </a:p>
          <a:p>
            <a:r>
              <a:rPr lang="en-US" dirty="0"/>
              <a:t>Fund Name</a:t>
            </a:r>
          </a:p>
          <a:p>
            <a:r>
              <a:rPr lang="en-US" dirty="0"/>
              <a:t>Description / Purpose</a:t>
            </a:r>
          </a:p>
          <a:p>
            <a:r>
              <a:rPr lang="en-US" dirty="0"/>
              <a:t>Federal or State Grantor / Pass Thru Grantor</a:t>
            </a:r>
          </a:p>
          <a:p>
            <a:r>
              <a:rPr lang="en-US" dirty="0"/>
              <a:t>Agency Program Name</a:t>
            </a:r>
          </a:p>
          <a:p>
            <a:r>
              <a:rPr lang="en-US" dirty="0" err="1"/>
              <a:t>CFDA</a:t>
            </a:r>
            <a:r>
              <a:rPr lang="en-US" dirty="0"/>
              <a:t> # / Contract Number</a:t>
            </a:r>
          </a:p>
          <a:p>
            <a:endParaRPr lang="en-US" dirty="0"/>
          </a:p>
          <a:p>
            <a:endParaRPr lang="en-US" dirty="0"/>
          </a:p>
        </p:txBody>
      </p:sp>
      <p:sp>
        <p:nvSpPr>
          <p:cNvPr id="7" name="Content Placeholder 2">
            <a:extLst>
              <a:ext uri="{FF2B5EF4-FFF2-40B4-BE49-F238E27FC236}">
                <a16:creationId xmlns:a16="http://schemas.microsoft.com/office/drawing/2014/main" xmlns="" id="{D620B792-ECB7-4C63-8D53-85C0764AE6AF}"/>
              </a:ext>
            </a:extLst>
          </p:cNvPr>
          <p:cNvSpPr txBox="1">
            <a:spLocks/>
          </p:cNvSpPr>
          <p:nvPr/>
        </p:nvSpPr>
        <p:spPr>
          <a:xfrm>
            <a:off x="7618412" y="1989594"/>
            <a:ext cx="4267200"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dirty="0">
                <a:solidFill>
                  <a:schemeClr val="accent6">
                    <a:lumMod val="75000"/>
                  </a:schemeClr>
                </a:solidFill>
                <a:latin typeface="Bahnschrift SemiBold Condensed" panose="020B0502040204020203" pitchFamily="34" charset="0"/>
              </a:rPr>
              <a:t>025-357-397</a:t>
            </a:r>
          </a:p>
          <a:p>
            <a:r>
              <a:rPr lang="en-US" dirty="0">
                <a:solidFill>
                  <a:schemeClr val="accent6">
                    <a:lumMod val="75000"/>
                  </a:schemeClr>
                </a:solidFill>
                <a:latin typeface="Bahnschrift SemiBold Condensed" panose="020B0502040204020203" pitchFamily="34" charset="0"/>
              </a:rPr>
              <a:t>Airport Fund</a:t>
            </a:r>
          </a:p>
          <a:p>
            <a:r>
              <a:rPr lang="en-US" dirty="0">
                <a:solidFill>
                  <a:schemeClr val="accent6">
                    <a:lumMod val="75000"/>
                  </a:schemeClr>
                </a:solidFill>
                <a:latin typeface="Bahnschrift SemiBold Condensed" panose="020B0502040204020203" pitchFamily="34" charset="0"/>
              </a:rPr>
              <a:t>Pavement/Runway Project</a:t>
            </a:r>
          </a:p>
          <a:p>
            <a:r>
              <a:rPr lang="en-US" dirty="0">
                <a:solidFill>
                  <a:schemeClr val="accent6">
                    <a:lumMod val="75000"/>
                  </a:schemeClr>
                </a:solidFill>
                <a:latin typeface="Bahnschrift SemiBold Condensed" panose="020B0502040204020203" pitchFamily="34" charset="0"/>
              </a:rPr>
              <a:t>US Dept of Transportation/Tx DoT</a:t>
            </a:r>
          </a:p>
          <a:p>
            <a:r>
              <a:rPr lang="en-US" dirty="0">
                <a:solidFill>
                  <a:schemeClr val="accent6">
                    <a:lumMod val="75000"/>
                  </a:schemeClr>
                </a:solidFill>
                <a:latin typeface="Bahnschrift SemiBold Condensed" panose="020B0502040204020203" pitchFamily="34" charset="0"/>
              </a:rPr>
              <a:t>Airport Improvement Program</a:t>
            </a:r>
          </a:p>
          <a:p>
            <a:r>
              <a:rPr lang="en-US" dirty="0">
                <a:solidFill>
                  <a:schemeClr val="accent6">
                    <a:lumMod val="75000"/>
                  </a:schemeClr>
                </a:solidFill>
                <a:latin typeface="Bahnschrift SemiBold Condensed" panose="020B0502040204020203" pitchFamily="34" charset="0"/>
              </a:rPr>
              <a:t>20.106 / 20CRCROCK</a:t>
            </a:r>
          </a:p>
          <a:p>
            <a:endParaRPr lang="en-US" dirty="0"/>
          </a:p>
          <a:p>
            <a:endParaRPr lang="en-US" dirty="0"/>
          </a:p>
        </p:txBody>
      </p:sp>
    </p:spTree>
    <p:extLst>
      <p:ext uri="{BB962C8B-B14F-4D97-AF65-F5344CB8AC3E}">
        <p14:creationId xmlns:p14="http://schemas.microsoft.com/office/powerpoint/2010/main" val="347751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F51C9-1CD3-4A87-9899-9127DF7FC321}"/>
              </a:ext>
            </a:extLst>
          </p:cNvPr>
          <p:cNvSpPr>
            <a:spLocks noGrp="1"/>
          </p:cNvSpPr>
          <p:nvPr>
            <p:ph type="title"/>
          </p:nvPr>
        </p:nvSpPr>
        <p:spPr>
          <a:xfrm>
            <a:off x="1446212" y="136250"/>
            <a:ext cx="9829798" cy="685800"/>
          </a:xfrm>
        </p:spPr>
        <p:txBody>
          <a:bodyPr/>
          <a:lstStyle/>
          <a:p>
            <a:r>
              <a:rPr lang="en-US" dirty="0"/>
              <a:t>SAMPLE – Draft form</a:t>
            </a:r>
          </a:p>
        </p:txBody>
      </p:sp>
      <p:sp>
        <p:nvSpPr>
          <p:cNvPr id="6" name="Content Placeholder 2">
            <a:extLst>
              <a:ext uri="{FF2B5EF4-FFF2-40B4-BE49-F238E27FC236}">
                <a16:creationId xmlns:a16="http://schemas.microsoft.com/office/drawing/2014/main" xmlns="" id="{5335024C-6740-4852-8F09-D61CBE8EED20}"/>
              </a:ext>
            </a:extLst>
          </p:cNvPr>
          <p:cNvSpPr>
            <a:spLocks noGrp="1"/>
          </p:cNvSpPr>
          <p:nvPr>
            <p:ph sz="half" idx="1"/>
          </p:nvPr>
        </p:nvSpPr>
        <p:spPr>
          <a:xfrm>
            <a:off x="1487487" y="1984375"/>
            <a:ext cx="9864723" cy="4873625"/>
          </a:xfrm>
        </p:spPr>
        <p:txBody>
          <a:bodyPr>
            <a:normAutofit/>
          </a:bodyPr>
          <a:lstStyle/>
          <a:p>
            <a:r>
              <a:rPr lang="en-US" b="1" dirty="0"/>
              <a:t>REVENUE</a:t>
            </a:r>
          </a:p>
          <a:p>
            <a:pPr lvl="1"/>
            <a:r>
              <a:rPr lang="en-US" sz="2400" dirty="0"/>
              <a:t>Amount Awarded</a:t>
            </a:r>
          </a:p>
          <a:p>
            <a:pPr lvl="1"/>
            <a:r>
              <a:rPr lang="en-US" sz="2400" dirty="0"/>
              <a:t>Amount Received</a:t>
            </a:r>
            <a:endParaRPr lang="en-US" dirty="0"/>
          </a:p>
          <a:p>
            <a:r>
              <a:rPr lang="en-US" b="1" dirty="0"/>
              <a:t>EXPENSES</a:t>
            </a:r>
          </a:p>
          <a:p>
            <a:pPr lvl="1"/>
            <a:r>
              <a:rPr lang="en-US" sz="2400" dirty="0"/>
              <a:t>Local Match Expenses</a:t>
            </a:r>
          </a:p>
          <a:p>
            <a:pPr lvl="1"/>
            <a:r>
              <a:rPr lang="en-US" sz="2400" dirty="0"/>
              <a:t>State Expenses</a:t>
            </a:r>
          </a:p>
          <a:p>
            <a:pPr lvl="1"/>
            <a:r>
              <a:rPr lang="en-US" sz="2400" dirty="0"/>
              <a:t>Federal Expenses</a:t>
            </a:r>
          </a:p>
          <a:p>
            <a:pPr lvl="1"/>
            <a:endParaRPr lang="en-US" dirty="0"/>
          </a:p>
          <a:p>
            <a:pPr lvl="1"/>
            <a:r>
              <a:rPr lang="en-US" sz="2400" i="1" dirty="0"/>
              <a:t>ACTIVITY THROUGH FISCAL YEAR </a:t>
            </a:r>
          </a:p>
          <a:p>
            <a:endParaRPr lang="en-US" dirty="0"/>
          </a:p>
          <a:p>
            <a:endParaRPr lang="en-US" dirty="0"/>
          </a:p>
        </p:txBody>
      </p:sp>
      <p:sp>
        <p:nvSpPr>
          <p:cNvPr id="4" name="Content Placeholder 2">
            <a:extLst>
              <a:ext uri="{FF2B5EF4-FFF2-40B4-BE49-F238E27FC236}">
                <a16:creationId xmlns:a16="http://schemas.microsoft.com/office/drawing/2014/main" xmlns="" id="{C386A290-73E0-49BC-9F43-68F550670C95}"/>
              </a:ext>
            </a:extLst>
          </p:cNvPr>
          <p:cNvSpPr txBox="1">
            <a:spLocks/>
          </p:cNvSpPr>
          <p:nvPr/>
        </p:nvSpPr>
        <p:spPr>
          <a:xfrm>
            <a:off x="7085010" y="2327274"/>
            <a:ext cx="4267200" cy="4187825"/>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dirty="0">
                <a:solidFill>
                  <a:schemeClr val="accent6">
                    <a:lumMod val="75000"/>
                  </a:schemeClr>
                </a:solidFill>
                <a:latin typeface="Bahnschrift SemiBold Condensed" panose="020B0502040204020203" pitchFamily="34" charset="0"/>
              </a:rPr>
              <a:t>Award: $530,000</a:t>
            </a:r>
          </a:p>
          <a:p>
            <a:r>
              <a:rPr lang="en-US" dirty="0">
                <a:solidFill>
                  <a:schemeClr val="accent6">
                    <a:lumMod val="75000"/>
                  </a:schemeClr>
                </a:solidFill>
                <a:latin typeface="Bahnschrift SemiBold Condensed" panose="020B0502040204020203" pitchFamily="34" charset="0"/>
              </a:rPr>
              <a:t>Received:  $0.00</a:t>
            </a:r>
            <a:endParaRPr lang="en-US" sz="1700" dirty="0">
              <a:solidFill>
                <a:schemeClr val="accent6">
                  <a:lumMod val="75000"/>
                </a:schemeClr>
              </a:solidFill>
              <a:latin typeface="Bahnschrift SemiBold Condensed" panose="020B0502040204020203" pitchFamily="34" charset="0"/>
            </a:endParaRPr>
          </a:p>
          <a:p>
            <a:pPr marL="0" indent="0">
              <a:buNone/>
            </a:pPr>
            <a:endParaRPr lang="en-US" sz="1700" dirty="0">
              <a:solidFill>
                <a:schemeClr val="accent6">
                  <a:lumMod val="75000"/>
                </a:schemeClr>
              </a:solidFill>
              <a:latin typeface="Bahnschrift SemiBold Condensed" panose="020B0502040204020203" pitchFamily="34" charset="0"/>
            </a:endParaRPr>
          </a:p>
          <a:p>
            <a:r>
              <a:rPr lang="en-US" dirty="0">
                <a:solidFill>
                  <a:schemeClr val="accent6">
                    <a:lumMod val="75000"/>
                  </a:schemeClr>
                </a:solidFill>
                <a:latin typeface="Bahnschrift SemiBold Condensed" panose="020B0502040204020203" pitchFamily="34" charset="0"/>
              </a:rPr>
              <a:t>Local Match:  $53,000</a:t>
            </a:r>
          </a:p>
          <a:p>
            <a:r>
              <a:rPr lang="en-US" dirty="0">
                <a:solidFill>
                  <a:schemeClr val="accent6">
                    <a:lumMod val="75000"/>
                  </a:schemeClr>
                </a:solidFill>
                <a:latin typeface="Bahnschrift SemiBold Condensed" panose="020B0502040204020203" pitchFamily="34" charset="0"/>
              </a:rPr>
              <a:t>State Expenses:  $0.00</a:t>
            </a:r>
          </a:p>
          <a:p>
            <a:r>
              <a:rPr lang="en-US" dirty="0">
                <a:solidFill>
                  <a:schemeClr val="accent6">
                    <a:lumMod val="75000"/>
                  </a:schemeClr>
                </a:solidFill>
                <a:latin typeface="Bahnschrift SemiBold Condensed" panose="020B0502040204020203" pitchFamily="34" charset="0"/>
              </a:rPr>
              <a:t>Federal Expenses:  $111,923.00</a:t>
            </a:r>
          </a:p>
          <a:p>
            <a:r>
              <a:rPr lang="en-US" dirty="0">
                <a:solidFill>
                  <a:schemeClr val="accent6">
                    <a:lumMod val="75000"/>
                  </a:schemeClr>
                </a:solidFill>
                <a:latin typeface="Bahnschrift SemiBold Condensed" panose="020B0502040204020203" pitchFamily="34" charset="0"/>
              </a:rPr>
              <a:t>*Match was paid to </a:t>
            </a:r>
            <a:r>
              <a:rPr lang="en-US" dirty="0" err="1">
                <a:solidFill>
                  <a:schemeClr val="accent6">
                    <a:lumMod val="75000"/>
                  </a:schemeClr>
                </a:solidFill>
                <a:latin typeface="Bahnschrift SemiBold Condensed" panose="020B0502040204020203" pitchFamily="34" charset="0"/>
              </a:rPr>
              <a:t>TxDot</a:t>
            </a:r>
            <a:r>
              <a:rPr lang="en-US" dirty="0">
                <a:solidFill>
                  <a:schemeClr val="accent6">
                    <a:lumMod val="75000"/>
                  </a:schemeClr>
                </a:solidFill>
                <a:latin typeface="Bahnschrift SemiBold Condensed" panose="020B0502040204020203" pitchFamily="34" charset="0"/>
              </a:rPr>
              <a:t> Aviation and State Agency made actual payments.  County received invoices as they were paid.  </a:t>
            </a:r>
          </a:p>
          <a:p>
            <a:pPr marL="0" indent="0">
              <a:buNone/>
            </a:pPr>
            <a:endParaRPr lang="en-US" dirty="0">
              <a:latin typeface="Bahnschrift SemiBold Condensed" panose="020B0502040204020203" pitchFamily="34" charset="0"/>
            </a:endParaRPr>
          </a:p>
          <a:p>
            <a:endParaRPr lang="en-US" dirty="0"/>
          </a:p>
        </p:txBody>
      </p:sp>
    </p:spTree>
    <p:extLst>
      <p:ext uri="{BB962C8B-B14F-4D97-AF65-F5344CB8AC3E}">
        <p14:creationId xmlns:p14="http://schemas.microsoft.com/office/powerpoint/2010/main" val="18458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F51C9-1CD3-4A87-9899-9127DF7FC321}"/>
              </a:ext>
            </a:extLst>
          </p:cNvPr>
          <p:cNvSpPr>
            <a:spLocks noGrp="1"/>
          </p:cNvSpPr>
          <p:nvPr>
            <p:ph type="title"/>
          </p:nvPr>
        </p:nvSpPr>
        <p:spPr/>
        <p:txBody>
          <a:bodyPr/>
          <a:lstStyle/>
          <a:p>
            <a:r>
              <a:rPr lang="en-US" dirty="0"/>
              <a:t>SAMPLE – Final form</a:t>
            </a:r>
          </a:p>
        </p:txBody>
      </p:sp>
      <p:pic>
        <p:nvPicPr>
          <p:cNvPr id="6" name="Picture 5">
            <a:extLst>
              <a:ext uri="{FF2B5EF4-FFF2-40B4-BE49-F238E27FC236}">
                <a16:creationId xmlns:a16="http://schemas.microsoft.com/office/drawing/2014/main" xmlns="" id="{EFB7660D-6E69-4FFA-938E-631D76A8B551}"/>
              </a:ext>
            </a:extLst>
          </p:cNvPr>
          <p:cNvPicPr>
            <a:picLocks noChangeAspect="1"/>
          </p:cNvPicPr>
          <p:nvPr/>
        </p:nvPicPr>
        <p:blipFill>
          <a:blip r:embed="rId2"/>
          <a:stretch>
            <a:fillRect/>
          </a:stretch>
        </p:blipFill>
        <p:spPr>
          <a:xfrm>
            <a:off x="5942012" y="457200"/>
            <a:ext cx="6019800" cy="6027843"/>
          </a:xfrm>
          <a:prstGeom prst="rect">
            <a:avLst/>
          </a:prstGeom>
        </p:spPr>
      </p:pic>
      <p:sp>
        <p:nvSpPr>
          <p:cNvPr id="8" name="Arrow: Right 7">
            <a:extLst>
              <a:ext uri="{FF2B5EF4-FFF2-40B4-BE49-F238E27FC236}">
                <a16:creationId xmlns:a16="http://schemas.microsoft.com/office/drawing/2014/main" xmlns="" id="{BA082B87-58D6-441A-9640-4D2D172294EA}"/>
              </a:ext>
            </a:extLst>
          </p:cNvPr>
          <p:cNvSpPr/>
          <p:nvPr/>
        </p:nvSpPr>
        <p:spPr>
          <a:xfrm>
            <a:off x="3198812" y="5334000"/>
            <a:ext cx="3124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21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CE34D-9DA9-4114-AE49-640E1B76C2DB}"/>
              </a:ext>
            </a:extLst>
          </p:cNvPr>
          <p:cNvSpPr>
            <a:spLocks noGrp="1"/>
          </p:cNvSpPr>
          <p:nvPr>
            <p:ph type="title"/>
          </p:nvPr>
        </p:nvSpPr>
        <p:spPr/>
        <p:txBody>
          <a:bodyPr/>
          <a:lstStyle/>
          <a:p>
            <a:r>
              <a:rPr lang="en-US" dirty="0"/>
              <a:t>Schedule of Expenditures of Federal Awards (</a:t>
            </a:r>
            <a:r>
              <a:rPr lang="en-US" dirty="0" err="1"/>
              <a:t>SEFA</a:t>
            </a:r>
            <a:r>
              <a:rPr lang="en-US" dirty="0"/>
              <a:t>)</a:t>
            </a:r>
          </a:p>
        </p:txBody>
      </p:sp>
      <p:sp>
        <p:nvSpPr>
          <p:cNvPr id="3" name="Content Placeholder 2">
            <a:extLst>
              <a:ext uri="{FF2B5EF4-FFF2-40B4-BE49-F238E27FC236}">
                <a16:creationId xmlns:a16="http://schemas.microsoft.com/office/drawing/2014/main" xmlns="" id="{67422A84-3429-4570-ACB7-619C666E3040}"/>
              </a:ext>
            </a:extLst>
          </p:cNvPr>
          <p:cNvSpPr>
            <a:spLocks noGrp="1"/>
          </p:cNvSpPr>
          <p:nvPr>
            <p:ph sz="half" idx="1"/>
          </p:nvPr>
        </p:nvSpPr>
        <p:spPr>
          <a:xfrm>
            <a:off x="1488168" y="1984248"/>
            <a:ext cx="10092644" cy="4187952"/>
          </a:xfrm>
        </p:spPr>
        <p:txBody>
          <a:bodyPr>
            <a:normAutofit/>
          </a:bodyPr>
          <a:lstStyle/>
          <a:p>
            <a:r>
              <a:rPr lang="en-US" sz="3600" dirty="0"/>
              <a:t>Avoid common </a:t>
            </a:r>
            <a:r>
              <a:rPr lang="en-US" sz="3600" dirty="0" err="1"/>
              <a:t>SEFA</a:t>
            </a:r>
            <a:r>
              <a:rPr lang="en-US" sz="3600" dirty="0"/>
              <a:t> errors</a:t>
            </a:r>
            <a:endParaRPr lang="en-US" dirty="0"/>
          </a:p>
          <a:p>
            <a:pPr lvl="1">
              <a:lnSpc>
                <a:spcPct val="110000"/>
              </a:lnSpc>
            </a:pPr>
            <a:r>
              <a:rPr lang="en-US" sz="2700" dirty="0"/>
              <a:t>Not separating programs</a:t>
            </a:r>
          </a:p>
          <a:p>
            <a:pPr lvl="1">
              <a:lnSpc>
                <a:spcPct val="110000"/>
              </a:lnSpc>
            </a:pPr>
            <a:r>
              <a:rPr lang="en-US" sz="2700" dirty="0"/>
              <a:t>Including state and local funding in totals</a:t>
            </a:r>
          </a:p>
          <a:p>
            <a:pPr lvl="1">
              <a:lnSpc>
                <a:spcPct val="110000"/>
              </a:lnSpc>
            </a:pPr>
            <a:r>
              <a:rPr lang="en-US" sz="2700" dirty="0"/>
              <a:t>“Double reporting”</a:t>
            </a:r>
          </a:p>
          <a:p>
            <a:pPr lvl="1">
              <a:lnSpc>
                <a:spcPct val="110000"/>
              </a:lnSpc>
            </a:pPr>
            <a:r>
              <a:rPr lang="en-US" sz="2700" dirty="0"/>
              <a:t>Pass-thru payments not verified as Federal Awards…</a:t>
            </a:r>
            <a:endParaRPr lang="en-US" sz="9600" dirty="0"/>
          </a:p>
          <a:p>
            <a:endParaRPr lang="en-US" dirty="0"/>
          </a:p>
          <a:p>
            <a:pPr lvl="1"/>
            <a:endParaRPr lang="en-US" dirty="0"/>
          </a:p>
        </p:txBody>
      </p:sp>
    </p:spTree>
    <p:extLst>
      <p:ext uri="{BB962C8B-B14F-4D97-AF65-F5344CB8AC3E}">
        <p14:creationId xmlns:p14="http://schemas.microsoft.com/office/powerpoint/2010/main" val="4229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7556A-25ED-4676-A9A5-8E8B3DA205DA}"/>
              </a:ext>
            </a:extLst>
          </p:cNvPr>
          <p:cNvSpPr>
            <a:spLocks noGrp="1"/>
          </p:cNvSpPr>
          <p:nvPr>
            <p:ph type="title"/>
          </p:nvPr>
        </p:nvSpPr>
        <p:spPr/>
        <p:txBody>
          <a:bodyPr/>
          <a:lstStyle/>
          <a:p>
            <a:r>
              <a:rPr lang="en-US" dirty="0" err="1"/>
              <a:t>SEFA</a:t>
            </a:r>
            <a:r>
              <a:rPr lang="en-US" dirty="0"/>
              <a:t> Error….</a:t>
            </a:r>
          </a:p>
        </p:txBody>
      </p:sp>
      <p:sp>
        <p:nvSpPr>
          <p:cNvPr id="5" name="Content Placeholder 2">
            <a:extLst>
              <a:ext uri="{FF2B5EF4-FFF2-40B4-BE49-F238E27FC236}">
                <a16:creationId xmlns:a16="http://schemas.microsoft.com/office/drawing/2014/main" xmlns="" id="{245AF17C-846D-4344-8F53-DA9F9ECB47FC}"/>
              </a:ext>
            </a:extLst>
          </p:cNvPr>
          <p:cNvSpPr>
            <a:spLocks noGrp="1"/>
          </p:cNvSpPr>
          <p:nvPr>
            <p:ph sz="half" idx="1"/>
          </p:nvPr>
        </p:nvSpPr>
        <p:spPr>
          <a:xfrm>
            <a:off x="1487487" y="1984375"/>
            <a:ext cx="9864723" cy="4187825"/>
          </a:xfrm>
        </p:spPr>
        <p:txBody>
          <a:bodyPr>
            <a:normAutofit/>
          </a:bodyPr>
          <a:lstStyle/>
          <a:p>
            <a:r>
              <a:rPr lang="en-US" dirty="0"/>
              <a:t>Pass-thru payments not verified as Federal Awards…</a:t>
            </a:r>
          </a:p>
          <a:p>
            <a:r>
              <a:rPr lang="en-US" dirty="0"/>
              <a:t>American Recovery and Reinvestment Act (ARRA)</a:t>
            </a:r>
          </a:p>
          <a:p>
            <a:pPr lvl="1"/>
            <a:r>
              <a:rPr lang="en-US" dirty="0"/>
              <a:t>2009</a:t>
            </a:r>
          </a:p>
          <a:p>
            <a:pPr lvl="1"/>
            <a:r>
              <a:rPr lang="en-US" dirty="0"/>
              <a:t>Federal Funds</a:t>
            </a:r>
          </a:p>
          <a:p>
            <a:r>
              <a:rPr lang="en-US" dirty="0"/>
              <a:t>MY Error / Lesson Learned</a:t>
            </a:r>
          </a:p>
          <a:p>
            <a:pPr lvl="1"/>
            <a:r>
              <a:rPr lang="en-US" dirty="0"/>
              <a:t>COG funding must be verified</a:t>
            </a:r>
          </a:p>
          <a:p>
            <a:endParaRPr lang="en-US" dirty="0"/>
          </a:p>
          <a:p>
            <a:endParaRPr lang="en-US" dirty="0"/>
          </a:p>
        </p:txBody>
      </p:sp>
    </p:spTree>
    <p:extLst>
      <p:ext uri="{BB962C8B-B14F-4D97-AF65-F5344CB8AC3E}">
        <p14:creationId xmlns:p14="http://schemas.microsoft.com/office/powerpoint/2010/main" val="131744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7556A-25ED-4676-A9A5-8E8B3DA205DA}"/>
              </a:ext>
            </a:extLst>
          </p:cNvPr>
          <p:cNvSpPr>
            <a:spLocks noGrp="1"/>
          </p:cNvSpPr>
          <p:nvPr>
            <p:ph type="title"/>
          </p:nvPr>
        </p:nvSpPr>
        <p:spPr/>
        <p:txBody>
          <a:bodyPr/>
          <a:lstStyle/>
          <a:p>
            <a:r>
              <a:rPr lang="en-US" dirty="0" err="1"/>
              <a:t>SEFA</a:t>
            </a:r>
            <a:r>
              <a:rPr lang="en-US" dirty="0"/>
              <a:t> Guidance</a:t>
            </a:r>
          </a:p>
        </p:txBody>
      </p:sp>
      <p:sp>
        <p:nvSpPr>
          <p:cNvPr id="5" name="Content Placeholder 2">
            <a:extLst>
              <a:ext uri="{FF2B5EF4-FFF2-40B4-BE49-F238E27FC236}">
                <a16:creationId xmlns:a16="http://schemas.microsoft.com/office/drawing/2014/main" xmlns="" id="{245AF17C-846D-4344-8F53-DA9F9ECB47FC}"/>
              </a:ext>
            </a:extLst>
          </p:cNvPr>
          <p:cNvSpPr>
            <a:spLocks noGrp="1"/>
          </p:cNvSpPr>
          <p:nvPr>
            <p:ph sz="half" idx="1"/>
          </p:nvPr>
        </p:nvSpPr>
        <p:spPr>
          <a:xfrm>
            <a:off x="1487487" y="1984375"/>
            <a:ext cx="9864723" cy="4187825"/>
          </a:xfrm>
        </p:spPr>
        <p:txBody>
          <a:bodyPr>
            <a:normAutofit lnSpcReduction="10000"/>
          </a:bodyPr>
          <a:lstStyle/>
          <a:p>
            <a:r>
              <a:rPr lang="en-US" dirty="0">
                <a:hlinkClick r:id="rId2"/>
              </a:rPr>
              <a:t>https://www.gfoa.org/materials/sefa-preparation</a:t>
            </a:r>
            <a:endParaRPr lang="en-US" dirty="0"/>
          </a:p>
          <a:p>
            <a:r>
              <a:rPr lang="en-US" u="sng" dirty="0">
                <a:hlinkClick r:id="rId3"/>
              </a:rPr>
              <a:t>https://fmx.cpa.texas.gov/fmx/pubs/afrrptreq/sefa/index.php</a:t>
            </a:r>
            <a:endParaRPr lang="en-US" dirty="0"/>
          </a:p>
          <a:p>
            <a:r>
              <a:rPr lang="en-US" dirty="0">
                <a:hlinkClick r:id="rId4"/>
              </a:rPr>
              <a:t>https://www.claconnect.com/en/resources/articles/2023/sefa-prep-3-tips-to-avoid-errors-and-verify-accurate-federal-reporting</a:t>
            </a:r>
            <a:endParaRPr lang="en-US" dirty="0"/>
          </a:p>
          <a:p>
            <a:r>
              <a:rPr lang="en-US" dirty="0">
                <a:hlinkClick r:id="rId5"/>
              </a:rPr>
              <a:t>https://www.whitehouse.gov/wp-content/uploads/2023/05/2023-Compliance-Supplement-%E2%80%93-2-CFR-Part-200-Appendix-XI.pdf</a:t>
            </a:r>
            <a:endParaRPr lang="en-US" dirty="0"/>
          </a:p>
          <a:p>
            <a:r>
              <a:rPr lang="en-US" dirty="0">
                <a:hlinkClick r:id="rId6"/>
              </a:rPr>
              <a:t>https://us.aicpa.org/content/dam/aicpa/interestareas/governmentalauditquality/resources/auditpracticetoolsaids/downloadabledocuments/auditor_practice_aids_sefa_02082012.pdf</a:t>
            </a:r>
            <a:endParaRPr lang="en-US" dirty="0"/>
          </a:p>
          <a:p>
            <a:endParaRPr lang="en-US" dirty="0"/>
          </a:p>
        </p:txBody>
      </p:sp>
    </p:spTree>
    <p:extLst>
      <p:ext uri="{BB962C8B-B14F-4D97-AF65-F5344CB8AC3E}">
        <p14:creationId xmlns:p14="http://schemas.microsoft.com/office/powerpoint/2010/main" val="78177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1173"/>
            <a:ext cx="8229601" cy="2411103"/>
          </a:xfrm>
        </p:spPr>
        <p:txBody>
          <a:bodyPr/>
          <a:lstStyle/>
          <a:p>
            <a:r>
              <a:rPr lang="en-US" dirty="0"/>
              <a:t>Questions??</a:t>
            </a:r>
          </a:p>
        </p:txBody>
      </p:sp>
      <p:sp>
        <p:nvSpPr>
          <p:cNvPr id="4" name="Text Placeholder 3"/>
          <p:cNvSpPr>
            <a:spLocks noGrp="1"/>
          </p:cNvSpPr>
          <p:nvPr>
            <p:ph type="body" idx="1"/>
          </p:nvPr>
        </p:nvSpPr>
        <p:spPr/>
        <p:txBody>
          <a:bodyPr>
            <a:normAutofit fontScale="77500" lnSpcReduction="20000"/>
          </a:bodyPr>
          <a:lstStyle/>
          <a:p>
            <a:r>
              <a:rPr lang="en-US" dirty="0"/>
              <a:t>Brenda Trevino, Wilson County Auditor 830-393-7365 </a:t>
            </a:r>
            <a:r>
              <a:rPr lang="en-US" dirty="0">
                <a:hlinkClick r:id="rId2"/>
              </a:rPr>
              <a:t>btrevino@wilsoncountytx.gov</a:t>
            </a:r>
            <a:endParaRPr lang="en-US" dirty="0"/>
          </a:p>
          <a:p>
            <a:endParaRPr lang="en-US" dirty="0"/>
          </a:p>
          <a:p>
            <a:r>
              <a:rPr lang="en-US" dirty="0"/>
              <a:t>Melissa Jeter, Houston County Auditor 936-544-3255 </a:t>
            </a:r>
            <a:r>
              <a:rPr lang="en-US" dirty="0" err="1"/>
              <a:t>ext</a:t>
            </a:r>
            <a:r>
              <a:rPr lang="en-US" dirty="0"/>
              <a:t> 232 </a:t>
            </a:r>
            <a:r>
              <a:rPr lang="en-US" dirty="0">
                <a:hlinkClick r:id="rId3"/>
              </a:rPr>
              <a:t>mjeter@co.Houston.tx.us</a:t>
            </a:r>
            <a:endParaRPr lang="en-US" dirty="0"/>
          </a:p>
          <a:p>
            <a:endParaRPr lang="en-US" dirty="0"/>
          </a:p>
        </p:txBody>
      </p:sp>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Learning Objectives</a:t>
            </a:r>
          </a:p>
        </p:txBody>
      </p:sp>
      <p:sp>
        <p:nvSpPr>
          <p:cNvPr id="14" name="Content Placeholder 13"/>
          <p:cNvSpPr>
            <a:spLocks noGrp="1"/>
          </p:cNvSpPr>
          <p:nvPr>
            <p:ph idx="1"/>
          </p:nvPr>
        </p:nvSpPr>
        <p:spPr/>
        <p:txBody>
          <a:bodyPr/>
          <a:lstStyle/>
          <a:p>
            <a:r>
              <a:rPr lang="en-US" dirty="0"/>
              <a:t>Understand the fundamentals of grant management</a:t>
            </a:r>
          </a:p>
          <a:p>
            <a:r>
              <a:rPr lang="en-US" dirty="0"/>
              <a:t>Develop knowledge in grant application research, application process, and evaluation</a:t>
            </a:r>
          </a:p>
          <a:p>
            <a:r>
              <a:rPr lang="en-US" dirty="0"/>
              <a:t>Understand compliance and reporting</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3850" y="593725"/>
            <a:ext cx="9829799" cy="1219200"/>
          </a:xfrm>
        </p:spPr>
        <p:txBody>
          <a:bodyPr/>
          <a:lstStyle/>
          <a:p>
            <a:r>
              <a:rPr lang="en-US" dirty="0"/>
              <a:t>Grant Management—What is it and </a:t>
            </a:r>
            <a:br>
              <a:rPr lang="en-US" dirty="0"/>
            </a:br>
            <a:r>
              <a:rPr lang="en-US" dirty="0"/>
              <a:t>Who does it?</a:t>
            </a:r>
          </a:p>
        </p:txBody>
      </p:sp>
      <p:pic>
        <p:nvPicPr>
          <p:cNvPr id="1026" name="Picture 2" descr="https://tse4.mm.bing.net/th?id=OIP.mQADUq-E1gmb73ym2pXY3wHaHa&amp;pid=Api&amp;P=0&amp;h=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3412" y="5334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4812" y="1981200"/>
            <a:ext cx="92964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does grant management include?</a:t>
            </a:r>
          </a:p>
          <a:p>
            <a:endParaRPr lang="en-US" sz="2400" dirty="0"/>
          </a:p>
          <a:p>
            <a:pPr marL="800100" lvl="1" indent="-342900">
              <a:buFont typeface="Arial" panose="020B0604020202020204" pitchFamily="34" charset="0"/>
              <a:buChar char="•"/>
            </a:pPr>
            <a:r>
              <a:rPr lang="en-US" sz="2400" dirty="0"/>
              <a:t>Grant management is a process that helps administer, prioritize, and process grant applications. </a:t>
            </a:r>
          </a:p>
          <a:p>
            <a:pPr lvl="1"/>
            <a:endParaRPr lang="en-US" sz="2400" dirty="0"/>
          </a:p>
          <a:p>
            <a:pPr marL="800100" lvl="1" indent="-342900">
              <a:buFont typeface="Arial" panose="020B0604020202020204" pitchFamily="34" charset="0"/>
              <a:buChar char="•"/>
            </a:pPr>
            <a:r>
              <a:rPr lang="en-US" sz="2400" dirty="0"/>
              <a:t>This includes everything from researching funding opportunities, applying for grants, meeting the grant requirements, requesting reimbursement, and meeting compliance with all grant reporting requirements.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Every county does it differently!</a:t>
            </a:r>
          </a:p>
        </p:txBody>
      </p:sp>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Grant Terminology</a:t>
            </a:r>
          </a:p>
        </p:txBody>
      </p:sp>
      <p:sp>
        <p:nvSpPr>
          <p:cNvPr id="3" name="Content Placeholder 2"/>
          <p:cNvSpPr>
            <a:spLocks noGrp="1"/>
          </p:cNvSpPr>
          <p:nvPr>
            <p:ph idx="1"/>
          </p:nvPr>
        </p:nvSpPr>
        <p:spPr/>
        <p:txBody>
          <a:bodyPr/>
          <a:lstStyle/>
          <a:p>
            <a:r>
              <a:rPr lang="en-US" dirty="0"/>
              <a:t>Grant Lifecycle—the beginning and ending dates of a grant. Note that expenditure dates and reporting dates may be different at the end of the cycle.</a:t>
            </a:r>
          </a:p>
          <a:p>
            <a:r>
              <a:rPr lang="en-US" dirty="0"/>
              <a:t>Compliance—there are many areas from procurement, authorized expenditures, reporting deadlines, and documentation.</a:t>
            </a:r>
          </a:p>
          <a:p>
            <a:r>
              <a:rPr lang="en-US" dirty="0"/>
              <a:t>Budgeting—very important to plan accordingly (matching funds, revenue, and expenses)</a:t>
            </a:r>
          </a:p>
        </p:txBody>
      </p:sp>
    </p:spTree>
    <p:extLst>
      <p:ext uri="{BB962C8B-B14F-4D97-AF65-F5344CB8AC3E}">
        <p14:creationId xmlns:p14="http://schemas.microsoft.com/office/powerpoint/2010/main" val="330129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and Applying for Grants</a:t>
            </a:r>
          </a:p>
        </p:txBody>
      </p:sp>
      <p:sp>
        <p:nvSpPr>
          <p:cNvPr id="3" name="Content Placeholder 2"/>
          <p:cNvSpPr>
            <a:spLocks noGrp="1"/>
          </p:cNvSpPr>
          <p:nvPr>
            <p:ph sz="half" idx="1"/>
          </p:nvPr>
        </p:nvSpPr>
        <p:spPr>
          <a:xfrm>
            <a:off x="1488167" y="1981200"/>
            <a:ext cx="9864043" cy="4191000"/>
          </a:xfrm>
        </p:spPr>
        <p:txBody>
          <a:bodyPr>
            <a:normAutofit fontScale="77500" lnSpcReduction="20000"/>
          </a:bodyPr>
          <a:lstStyle/>
          <a:p>
            <a:r>
              <a:rPr lang="en-US" dirty="0"/>
              <a:t>Some counties have grant departments (some under the office of the County Auditor). Some utilize grant consulting firms. And some have both </a:t>
            </a:r>
            <a:r>
              <a:rPr lang="en-US" dirty="0">
                <a:sym typeface="Wingdings" panose="05000000000000000000" pitchFamily="2" charset="2"/>
              </a:rPr>
              <a:t></a:t>
            </a:r>
            <a:endParaRPr lang="en-US" dirty="0"/>
          </a:p>
          <a:p>
            <a:r>
              <a:rPr lang="en-US" dirty="0"/>
              <a:t>Grant Research—a strategic way to find grant funds that align with your county’s needs and goals. Examples are road and bridge grants provided by Department of Transportation, FEMA, and TDEM. Others may include grants for your sheriff’s departments such as Operation Lone Star. Utilize your COG (Council of Government) and the Office of the Governor (E-Grants portal)!</a:t>
            </a:r>
          </a:p>
          <a:p>
            <a:r>
              <a:rPr lang="en-US" dirty="0"/>
              <a:t>There is money to be had—data shows that federal grants can range anywhere from $500k to millions of dollars per grant. As of September 2015, there was $994 million in unspent grant funds. (U.S. Government Accountability Office)</a:t>
            </a:r>
          </a:p>
          <a:p>
            <a:r>
              <a:rPr lang="en-US" dirty="0"/>
              <a:t>Work with your elected officials to determine their needs. Get as much detailed information as you can. It will help you in the long run.</a:t>
            </a:r>
          </a:p>
          <a:p>
            <a:r>
              <a:rPr lang="en-US" dirty="0"/>
              <a:t>If you are not a grant writer and do not have one—hire one. Whether it is a firm or an individual, grant writing can be tedious. Some applications require pages of detailed narratives. Let the experts do this!</a:t>
            </a:r>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of Expenditures of Federal Awards (</a:t>
            </a:r>
            <a:r>
              <a:rPr lang="en-US" dirty="0" err="1"/>
              <a:t>SEFA</a:t>
            </a:r>
            <a:r>
              <a:rPr lang="en-US" dirty="0"/>
              <a:t>)</a:t>
            </a:r>
          </a:p>
        </p:txBody>
      </p:sp>
      <p:sp>
        <p:nvSpPr>
          <p:cNvPr id="5" name="Content Placeholder 4">
            <a:extLst>
              <a:ext uri="{FF2B5EF4-FFF2-40B4-BE49-F238E27FC236}">
                <a16:creationId xmlns:a16="http://schemas.microsoft.com/office/drawing/2014/main" xmlns="" id="{F57686B2-3D1F-4AC0-89B6-861BA598F8D9}"/>
              </a:ext>
            </a:extLst>
          </p:cNvPr>
          <p:cNvSpPr>
            <a:spLocks noGrp="1"/>
          </p:cNvSpPr>
          <p:nvPr>
            <p:ph sz="half" idx="1"/>
          </p:nvPr>
        </p:nvSpPr>
        <p:spPr>
          <a:xfrm>
            <a:off x="1488168" y="1984248"/>
            <a:ext cx="9559244" cy="4187952"/>
          </a:xfrm>
        </p:spPr>
        <p:txBody>
          <a:bodyPr>
            <a:normAutofit/>
          </a:bodyPr>
          <a:lstStyle/>
          <a:p>
            <a:r>
              <a:rPr lang="en-US" sz="1900" dirty="0"/>
              <a:t>WHAT is a </a:t>
            </a:r>
            <a:r>
              <a:rPr lang="en-US" sz="1900" dirty="0" err="1"/>
              <a:t>SEFA</a:t>
            </a:r>
            <a:r>
              <a:rPr lang="en-US" sz="1900" dirty="0"/>
              <a:t>????</a:t>
            </a:r>
          </a:p>
          <a:p>
            <a:r>
              <a:rPr lang="en-US" sz="1900" dirty="0"/>
              <a:t>In 2013, OMB released guidance on administrative requirements, cost principles, and audit requirements for federal awards.</a:t>
            </a:r>
          </a:p>
          <a:p>
            <a:r>
              <a:rPr lang="en-US" sz="1900" dirty="0"/>
              <a:t>Streamlined eight circulars into ONE document.</a:t>
            </a:r>
          </a:p>
          <a:p>
            <a:r>
              <a:rPr lang="en-US" sz="1900" dirty="0"/>
              <a:t>Became effective in 2015 for Counties that received federal funding/awards.  </a:t>
            </a:r>
          </a:p>
          <a:p>
            <a:r>
              <a:rPr lang="en-US" sz="2000" dirty="0"/>
              <a:t>Under 2 CFR 200.501—Audit Requirements</a:t>
            </a:r>
          </a:p>
          <a:p>
            <a:pPr lvl="1"/>
            <a:r>
              <a:rPr lang="en-US" sz="1800" dirty="0"/>
              <a:t>a single audit is required for an entity that expends </a:t>
            </a:r>
            <a:r>
              <a:rPr lang="en-US" sz="1800" dirty="0">
                <a:highlight>
                  <a:srgbClr val="FFFF00"/>
                </a:highlight>
              </a:rPr>
              <a:t>$750,000 </a:t>
            </a:r>
            <a:r>
              <a:rPr lang="en-US" sz="1800" dirty="0"/>
              <a:t>or more in federal awards during its fiscal year. The specifics are stipulated under Subpart F of 2 CFR.</a:t>
            </a:r>
            <a:endParaRPr lang="en-US" sz="1600" dirty="0"/>
          </a:p>
        </p:txBody>
      </p:sp>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of Expenditures of Federal Awards (</a:t>
            </a:r>
            <a:r>
              <a:rPr lang="en-US" dirty="0" err="1"/>
              <a:t>SEFA</a:t>
            </a:r>
            <a:r>
              <a:rPr lang="en-US" dirty="0"/>
              <a:t>)</a:t>
            </a:r>
          </a:p>
        </p:txBody>
      </p:sp>
      <p:sp>
        <p:nvSpPr>
          <p:cNvPr id="5" name="Content Placeholder 4">
            <a:extLst>
              <a:ext uri="{FF2B5EF4-FFF2-40B4-BE49-F238E27FC236}">
                <a16:creationId xmlns:a16="http://schemas.microsoft.com/office/drawing/2014/main" xmlns="" id="{F57686B2-3D1F-4AC0-89B6-861BA598F8D9}"/>
              </a:ext>
            </a:extLst>
          </p:cNvPr>
          <p:cNvSpPr>
            <a:spLocks noGrp="1"/>
          </p:cNvSpPr>
          <p:nvPr>
            <p:ph sz="half" idx="1"/>
          </p:nvPr>
        </p:nvSpPr>
        <p:spPr>
          <a:xfrm>
            <a:off x="1488168" y="1984248"/>
            <a:ext cx="9559244" cy="4187952"/>
          </a:xfrm>
        </p:spPr>
        <p:txBody>
          <a:bodyPr>
            <a:normAutofit/>
          </a:bodyPr>
          <a:lstStyle/>
          <a:p>
            <a:r>
              <a:rPr lang="en-US" sz="1900" dirty="0"/>
              <a:t>The Single Audit Act establishes requirements for audits of States, local governments and Indian tribes that </a:t>
            </a:r>
            <a:r>
              <a:rPr lang="en-US" sz="1900" dirty="0">
                <a:highlight>
                  <a:srgbClr val="FFFF00"/>
                </a:highlight>
              </a:rPr>
              <a:t>expend</a:t>
            </a:r>
            <a:r>
              <a:rPr lang="en-US" sz="1900" dirty="0"/>
              <a:t> over a threshold amount in Federal awards during a fiscal year. </a:t>
            </a:r>
            <a:r>
              <a:rPr lang="en-US" sz="1900" dirty="0">
                <a:highlight>
                  <a:srgbClr val="FFFF00"/>
                </a:highlight>
              </a:rPr>
              <a:t>Governments that are subject to the Single Audit Act are required to prepare and have audited a Schedule of Expenditures of Federal Awards (</a:t>
            </a:r>
            <a:r>
              <a:rPr lang="en-US" sz="1900" dirty="0" err="1">
                <a:highlight>
                  <a:srgbClr val="FFFF00"/>
                </a:highlight>
              </a:rPr>
              <a:t>SEFA</a:t>
            </a:r>
            <a:r>
              <a:rPr lang="en-US" sz="1900" dirty="0">
                <a:highlight>
                  <a:srgbClr val="FFFF00"/>
                </a:highlight>
              </a:rPr>
              <a:t>).</a:t>
            </a:r>
          </a:p>
          <a:p>
            <a:r>
              <a:rPr lang="en-US" sz="1900" dirty="0"/>
              <a:t>[1] The </a:t>
            </a:r>
            <a:r>
              <a:rPr lang="en-US" sz="1900" dirty="0" err="1"/>
              <a:t>SEFA</a:t>
            </a:r>
            <a:r>
              <a:rPr lang="en-US" sz="1900" dirty="0"/>
              <a:t> reports amounts </a:t>
            </a:r>
            <a:r>
              <a:rPr lang="en-US" sz="1900" dirty="0">
                <a:highlight>
                  <a:srgbClr val="FFFF00"/>
                </a:highlight>
              </a:rPr>
              <a:t>expended</a:t>
            </a:r>
            <a:r>
              <a:rPr lang="en-US" sz="1900" dirty="0"/>
              <a:t>, not the amount received, during the fiscal year.</a:t>
            </a:r>
          </a:p>
          <a:p>
            <a:r>
              <a:rPr lang="en-US" sz="1900" dirty="0"/>
              <a:t>[2] Uniform Guidance requires that the independent auditor performing a Single Audit render an in-relation-to opinion on the </a:t>
            </a:r>
            <a:r>
              <a:rPr lang="en-US" sz="1900" dirty="0" err="1"/>
              <a:t>SEFA</a:t>
            </a:r>
            <a:r>
              <a:rPr lang="en-US" sz="1900" dirty="0"/>
              <a:t> as part of the independent auditor’s report on the government’s financial statements.</a:t>
            </a:r>
          </a:p>
          <a:p>
            <a:r>
              <a:rPr lang="en-US" sz="1900" dirty="0"/>
              <a:t>[3] While preparing GAAP basis financial statements can be a daunting task, most of the necessary information (numbers) is located in the general ledger. A </a:t>
            </a:r>
            <a:r>
              <a:rPr lang="en-US" sz="1900" dirty="0" err="1"/>
              <a:t>SEFA</a:t>
            </a:r>
            <a:r>
              <a:rPr lang="en-US" sz="1900" dirty="0"/>
              <a:t> does contain financial statement numbers, but it also contains other information not typically found in a general ledger, such as federal agency assistance listings numbers, pass-through entities, program names, and subrecipient information.</a:t>
            </a:r>
          </a:p>
        </p:txBody>
      </p:sp>
    </p:spTree>
    <p:extLst>
      <p:ext uri="{BB962C8B-B14F-4D97-AF65-F5344CB8AC3E}">
        <p14:creationId xmlns:p14="http://schemas.microsoft.com/office/powerpoint/2010/main" val="24511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CE34D-9DA9-4114-AE49-640E1B76C2DB}"/>
              </a:ext>
            </a:extLst>
          </p:cNvPr>
          <p:cNvSpPr>
            <a:spLocks noGrp="1"/>
          </p:cNvSpPr>
          <p:nvPr>
            <p:ph type="title"/>
          </p:nvPr>
        </p:nvSpPr>
        <p:spPr/>
        <p:txBody>
          <a:bodyPr/>
          <a:lstStyle/>
          <a:p>
            <a:r>
              <a:rPr lang="en-US" dirty="0"/>
              <a:t>Schedule of Expenditures of Federal Awards (</a:t>
            </a:r>
            <a:r>
              <a:rPr lang="en-US" dirty="0" err="1"/>
              <a:t>SEFA</a:t>
            </a:r>
            <a:r>
              <a:rPr lang="en-US" dirty="0"/>
              <a:t>)</a:t>
            </a:r>
          </a:p>
        </p:txBody>
      </p:sp>
      <p:sp>
        <p:nvSpPr>
          <p:cNvPr id="3" name="Content Placeholder 2">
            <a:extLst>
              <a:ext uri="{FF2B5EF4-FFF2-40B4-BE49-F238E27FC236}">
                <a16:creationId xmlns:a16="http://schemas.microsoft.com/office/drawing/2014/main" xmlns="" id="{67422A84-3429-4570-ACB7-619C666E3040}"/>
              </a:ext>
            </a:extLst>
          </p:cNvPr>
          <p:cNvSpPr>
            <a:spLocks noGrp="1"/>
          </p:cNvSpPr>
          <p:nvPr>
            <p:ph sz="half" idx="1"/>
          </p:nvPr>
        </p:nvSpPr>
        <p:spPr>
          <a:xfrm>
            <a:off x="1488168" y="1984248"/>
            <a:ext cx="10092644" cy="4187952"/>
          </a:xfrm>
        </p:spPr>
        <p:txBody>
          <a:bodyPr>
            <a:normAutofit fontScale="25000" lnSpcReduction="20000"/>
          </a:bodyPr>
          <a:lstStyle/>
          <a:p>
            <a:pPr>
              <a:spcBef>
                <a:spcPts val="1200"/>
              </a:spcBef>
            </a:pPr>
            <a:r>
              <a:rPr lang="en-US" sz="7600" dirty="0"/>
              <a:t>Under Code of Federal Regulations (2CFR 200.38), a federal awards are provided by federal agencies or indirectly from pass-through agencies, such as:</a:t>
            </a:r>
          </a:p>
          <a:p>
            <a:pPr lvl="1">
              <a:spcBef>
                <a:spcPts val="600"/>
              </a:spcBef>
            </a:pPr>
            <a:r>
              <a:rPr lang="en-US" sz="7200" dirty="0"/>
              <a:t>Grants</a:t>
            </a:r>
          </a:p>
          <a:p>
            <a:pPr lvl="1">
              <a:spcBef>
                <a:spcPts val="600"/>
              </a:spcBef>
            </a:pPr>
            <a:r>
              <a:rPr lang="en-US" sz="7200" dirty="0"/>
              <a:t>Cooperative agreements</a:t>
            </a:r>
          </a:p>
          <a:p>
            <a:pPr lvl="1">
              <a:spcBef>
                <a:spcPts val="600"/>
              </a:spcBef>
            </a:pPr>
            <a:r>
              <a:rPr lang="en-US" sz="7200" dirty="0"/>
              <a:t>Non-cash contributions</a:t>
            </a:r>
          </a:p>
          <a:p>
            <a:pPr lvl="1">
              <a:spcBef>
                <a:spcPts val="600"/>
              </a:spcBef>
            </a:pPr>
            <a:r>
              <a:rPr lang="en-US" sz="7200" dirty="0"/>
              <a:t>Property donations</a:t>
            </a:r>
          </a:p>
          <a:p>
            <a:pPr lvl="1">
              <a:spcBef>
                <a:spcPts val="600"/>
              </a:spcBef>
            </a:pPr>
            <a:r>
              <a:rPr lang="en-US" sz="7200" dirty="0"/>
              <a:t>Direct appropriations</a:t>
            </a:r>
          </a:p>
          <a:p>
            <a:pPr lvl="1">
              <a:spcBef>
                <a:spcPts val="600"/>
              </a:spcBef>
            </a:pPr>
            <a:r>
              <a:rPr lang="en-US" sz="7200" dirty="0"/>
              <a:t>Food commodities</a:t>
            </a:r>
          </a:p>
          <a:p>
            <a:pPr lvl="1">
              <a:spcBef>
                <a:spcPts val="600"/>
              </a:spcBef>
            </a:pPr>
            <a:r>
              <a:rPr lang="en-US" sz="7200" dirty="0"/>
              <a:t>Loans</a:t>
            </a:r>
          </a:p>
          <a:p>
            <a:pPr lvl="1">
              <a:spcBef>
                <a:spcPts val="600"/>
              </a:spcBef>
            </a:pPr>
            <a:r>
              <a:rPr lang="en-US" sz="7200" dirty="0"/>
              <a:t>Loan guarantees</a:t>
            </a:r>
          </a:p>
          <a:p>
            <a:pPr lvl="1">
              <a:spcBef>
                <a:spcPts val="600"/>
              </a:spcBef>
            </a:pPr>
            <a:r>
              <a:rPr lang="en-US" sz="7200" dirty="0"/>
              <a:t>Interest subsidies</a:t>
            </a:r>
          </a:p>
          <a:p>
            <a:pPr lvl="1">
              <a:spcBef>
                <a:spcPts val="600"/>
              </a:spcBef>
            </a:pPr>
            <a:r>
              <a:rPr lang="en-US" sz="7200" dirty="0"/>
              <a:t>Insurance</a:t>
            </a:r>
          </a:p>
          <a:p>
            <a:pPr lvl="1">
              <a:spcBef>
                <a:spcPts val="600"/>
              </a:spcBef>
            </a:pPr>
            <a:r>
              <a:rPr lang="en-US" sz="7200" dirty="0"/>
              <a:t>Direct appropriations</a:t>
            </a:r>
          </a:p>
          <a:p>
            <a:pPr lvl="1">
              <a:spcBef>
                <a:spcPts val="600"/>
              </a:spcBef>
            </a:pPr>
            <a:r>
              <a:rPr lang="en-US" sz="7200" dirty="0"/>
              <a:t>Other financial assistance</a:t>
            </a:r>
          </a:p>
          <a:p>
            <a:endParaRPr lang="en-US" sz="7600" dirty="0"/>
          </a:p>
          <a:p>
            <a:pPr lvl="1"/>
            <a:endParaRPr lang="en-US" dirty="0"/>
          </a:p>
        </p:txBody>
      </p:sp>
    </p:spTree>
    <p:extLst>
      <p:ext uri="{BB962C8B-B14F-4D97-AF65-F5344CB8AC3E}">
        <p14:creationId xmlns:p14="http://schemas.microsoft.com/office/powerpoint/2010/main" val="203712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CE34D-9DA9-4114-AE49-640E1B76C2DB}"/>
              </a:ext>
            </a:extLst>
          </p:cNvPr>
          <p:cNvSpPr>
            <a:spLocks noGrp="1"/>
          </p:cNvSpPr>
          <p:nvPr>
            <p:ph type="title"/>
          </p:nvPr>
        </p:nvSpPr>
        <p:spPr/>
        <p:txBody>
          <a:bodyPr/>
          <a:lstStyle/>
          <a:p>
            <a:r>
              <a:rPr lang="en-US" dirty="0"/>
              <a:t>Schedule of Expenditures of Federal Awards (</a:t>
            </a:r>
            <a:r>
              <a:rPr lang="en-US" dirty="0" err="1"/>
              <a:t>SEFA</a:t>
            </a:r>
            <a:r>
              <a:rPr lang="en-US" dirty="0"/>
              <a:t>)</a:t>
            </a:r>
          </a:p>
        </p:txBody>
      </p:sp>
      <p:sp>
        <p:nvSpPr>
          <p:cNvPr id="3" name="Content Placeholder 2">
            <a:extLst>
              <a:ext uri="{FF2B5EF4-FFF2-40B4-BE49-F238E27FC236}">
                <a16:creationId xmlns:a16="http://schemas.microsoft.com/office/drawing/2014/main" xmlns="" id="{67422A84-3429-4570-ACB7-619C666E3040}"/>
              </a:ext>
            </a:extLst>
          </p:cNvPr>
          <p:cNvSpPr>
            <a:spLocks noGrp="1"/>
          </p:cNvSpPr>
          <p:nvPr>
            <p:ph sz="half" idx="1"/>
          </p:nvPr>
        </p:nvSpPr>
        <p:spPr>
          <a:xfrm>
            <a:off x="1488168" y="1676400"/>
            <a:ext cx="10092644" cy="4800600"/>
          </a:xfrm>
        </p:spPr>
        <p:txBody>
          <a:bodyPr>
            <a:normAutofit fontScale="25000" lnSpcReduction="20000"/>
          </a:bodyPr>
          <a:lstStyle/>
          <a:p>
            <a:pPr>
              <a:lnSpc>
                <a:spcPct val="120000"/>
              </a:lnSpc>
              <a:spcBef>
                <a:spcPts val="600"/>
              </a:spcBef>
            </a:pPr>
            <a:r>
              <a:rPr lang="en-US" sz="8000" dirty="0"/>
              <a:t>What do you need to prepare the </a:t>
            </a:r>
            <a:r>
              <a:rPr lang="en-US" sz="8000" dirty="0" err="1"/>
              <a:t>SEFA</a:t>
            </a:r>
            <a:r>
              <a:rPr lang="en-US" sz="8000" dirty="0"/>
              <a:t>?:</a:t>
            </a:r>
          </a:p>
          <a:p>
            <a:pPr marL="398463" lvl="2" indent="-223838">
              <a:lnSpc>
                <a:spcPct val="120000"/>
              </a:lnSpc>
            </a:pPr>
            <a:r>
              <a:rPr lang="en-US" sz="7200" dirty="0"/>
              <a:t>Grant agreement and notice of the award, as applicable</a:t>
            </a:r>
          </a:p>
          <a:p>
            <a:pPr marL="398463" lvl="2" indent="-223838">
              <a:lnSpc>
                <a:spcPct val="120000"/>
              </a:lnSpc>
            </a:pPr>
            <a:r>
              <a:rPr lang="en-US" sz="7200" dirty="0"/>
              <a:t>Type of grant (e.g., reimbursement basis or structured payments)</a:t>
            </a:r>
          </a:p>
          <a:p>
            <a:pPr marL="398463" lvl="2" indent="-223838">
              <a:lnSpc>
                <a:spcPct val="120000"/>
              </a:lnSpc>
            </a:pPr>
            <a:r>
              <a:rPr lang="en-US" sz="7200" dirty="0"/>
              <a:t>Program name and cluster title (if applicable)</a:t>
            </a:r>
          </a:p>
          <a:p>
            <a:pPr marL="398463" lvl="2" indent="-223838">
              <a:lnSpc>
                <a:spcPct val="120000"/>
              </a:lnSpc>
            </a:pPr>
            <a:r>
              <a:rPr lang="en-US" sz="7200" dirty="0"/>
              <a:t>Name of federal funding agency</a:t>
            </a:r>
          </a:p>
          <a:p>
            <a:pPr marL="398463" lvl="2" indent="-223838">
              <a:lnSpc>
                <a:spcPct val="120000"/>
              </a:lnSpc>
            </a:pPr>
            <a:r>
              <a:rPr lang="en-US" sz="7200" dirty="0"/>
              <a:t>Pass-through entity (if applicable)</a:t>
            </a:r>
          </a:p>
          <a:p>
            <a:pPr marL="398463" lvl="2" indent="-223838">
              <a:lnSpc>
                <a:spcPct val="120000"/>
              </a:lnSpc>
            </a:pPr>
            <a:r>
              <a:rPr lang="en-US" sz="7200" dirty="0"/>
              <a:t>Assistance listing number (formally known as the </a:t>
            </a:r>
            <a:r>
              <a:rPr lang="en-US" sz="7200" dirty="0" err="1"/>
              <a:t>CFDA</a:t>
            </a:r>
            <a:r>
              <a:rPr lang="en-US" sz="7200" dirty="0"/>
              <a:t> number)</a:t>
            </a:r>
          </a:p>
          <a:p>
            <a:pPr marL="398463" lvl="2" indent="-223838">
              <a:lnSpc>
                <a:spcPct val="120000"/>
              </a:lnSpc>
            </a:pPr>
            <a:r>
              <a:rPr lang="en-US" sz="7200" dirty="0"/>
              <a:t>Pass-through entity identifying number (if applicable)</a:t>
            </a:r>
          </a:p>
          <a:p>
            <a:pPr marL="398463" lvl="2" indent="-223838">
              <a:lnSpc>
                <a:spcPct val="120000"/>
              </a:lnSpc>
            </a:pPr>
            <a:r>
              <a:rPr lang="en-US" sz="7200" dirty="0"/>
              <a:t>Amount passed through to each subrecipient (if applicable)</a:t>
            </a:r>
          </a:p>
          <a:p>
            <a:pPr marL="398463" lvl="2" indent="-223838">
              <a:lnSpc>
                <a:spcPct val="120000"/>
              </a:lnSpc>
            </a:pPr>
            <a:r>
              <a:rPr lang="en-US" sz="7200" dirty="0"/>
              <a:t>Award amount</a:t>
            </a:r>
          </a:p>
          <a:p>
            <a:pPr marL="398463" lvl="2" indent="-223838">
              <a:lnSpc>
                <a:spcPct val="120000"/>
              </a:lnSpc>
            </a:pPr>
            <a:r>
              <a:rPr lang="en-US" sz="7200" dirty="0"/>
              <a:t>Award date</a:t>
            </a:r>
          </a:p>
          <a:p>
            <a:pPr marL="398463" lvl="2" indent="-223838">
              <a:lnSpc>
                <a:spcPct val="120000"/>
              </a:lnSpc>
            </a:pPr>
            <a:r>
              <a:rPr lang="en-US" sz="7200" dirty="0"/>
              <a:t>Match requirement (if applicable)</a:t>
            </a:r>
          </a:p>
          <a:p>
            <a:pPr marL="398463" lvl="2" indent="-223838">
              <a:lnSpc>
                <a:spcPct val="120000"/>
              </a:lnSpc>
            </a:pPr>
            <a:r>
              <a:rPr lang="en-US" sz="7200" dirty="0"/>
              <a:t>Period of performance</a:t>
            </a:r>
          </a:p>
        </p:txBody>
      </p:sp>
    </p:spTree>
    <p:extLst>
      <p:ext uri="{BB962C8B-B14F-4D97-AF65-F5344CB8AC3E}">
        <p14:creationId xmlns:p14="http://schemas.microsoft.com/office/powerpoint/2010/main" val="17279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8" ma:contentTypeDescription="Create a new document." ma:contentTypeScope="" ma:versionID="3f538555aced066d22ab27793272e8f9">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8b5425c93601a35432767e424bb425b1"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50ae61-13ec-44b8-ab9c-923b00b5ff01}" ma:internalName="TaxCatchAll" ma:showField="CatchAllData" ma:web="d902411c-329d-4ca8-93b0-a814687329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05584-02B4-4E45-9941-FF3067933CCE}"/>
</file>

<file path=customXml/itemProps2.xml><?xml version="1.0" encoding="utf-8"?>
<ds:datastoreItem xmlns:ds="http://schemas.openxmlformats.org/officeDocument/2006/customXml" ds:itemID="{5DC60A49-F8EB-4AA7-9713-176FD6983C2F}"/>
</file>

<file path=docProps/app.xml><?xml version="1.0" encoding="utf-8"?>
<Properties xmlns="http://schemas.openxmlformats.org/officeDocument/2006/extended-properties" xmlns:vt="http://schemas.openxmlformats.org/officeDocument/2006/docPropsVTypes">
  <Template>Currency symbols presentation (widescreen)</Template>
  <TotalTime>1557</TotalTime>
  <Words>1254</Words>
  <Application>Microsoft Office PowerPoint</Application>
  <PresentationFormat>Custom</PresentationFormat>
  <Paragraphs>142</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Bahnschrift SemiBold Condensed</vt:lpstr>
      <vt:lpstr>Cambria</vt:lpstr>
      <vt:lpstr>Wingdings</vt:lpstr>
      <vt:lpstr>Currency Symbols 16x9</vt:lpstr>
      <vt:lpstr>Grant Management &amp; SEFA</vt:lpstr>
      <vt:lpstr>Learning Objectives</vt:lpstr>
      <vt:lpstr>Grant Management—What is it and  Who does it?</vt:lpstr>
      <vt:lpstr>Defining Grant Terminology</vt:lpstr>
      <vt:lpstr>Research and Applying for Grants</vt:lpstr>
      <vt:lpstr>Schedule of Expenditures of Federal Awards (SEFA)</vt:lpstr>
      <vt:lpstr>Schedule of Expenditures of Federal Awards (SEFA)</vt:lpstr>
      <vt:lpstr>Schedule of Expenditures of Federal Awards (SEFA)</vt:lpstr>
      <vt:lpstr>Schedule of Expenditures of Federal Awards (SEFA)</vt:lpstr>
      <vt:lpstr>Schedule of Expenditures of Federal Awards (SEFA)</vt:lpstr>
      <vt:lpstr>SAMPLE – Draft Form</vt:lpstr>
      <vt:lpstr>SAMPLE – Draft form</vt:lpstr>
      <vt:lpstr>SAMPLE – Draft form</vt:lpstr>
      <vt:lpstr>SAMPLE – Final form</vt:lpstr>
      <vt:lpstr>Schedule of Expenditures of Federal Awards (SEFA)</vt:lpstr>
      <vt:lpstr>SEFA Error….</vt:lpstr>
      <vt:lpstr>SEFA Guidance</vt:lpstr>
      <vt:lpstr>Questions??</vt:lpstr>
    </vt:vector>
  </TitlesOfParts>
  <Company>County of Wilson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Management &amp; SEFA</dc:title>
  <dc:creator>Brenda L. Trevino</dc:creator>
  <cp:lastModifiedBy>Brenda L. Trevino</cp:lastModifiedBy>
  <cp:revision>27</cp:revision>
  <dcterms:created xsi:type="dcterms:W3CDTF">2024-03-27T18:08:19Z</dcterms:created>
  <dcterms:modified xsi:type="dcterms:W3CDTF">2024-04-01T21:25:16Z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