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9" r:id="rId2"/>
    <p:sldId id="267" r:id="rId3"/>
    <p:sldId id="269" r:id="rId4"/>
    <p:sldId id="276" r:id="rId5"/>
    <p:sldId id="285" r:id="rId6"/>
    <p:sldId id="286" r:id="rId7"/>
    <p:sldId id="277" r:id="rId8"/>
    <p:sldId id="278" r:id="rId9"/>
    <p:sldId id="279" r:id="rId10"/>
    <p:sldId id="280" r:id="rId11"/>
    <p:sldId id="281" r:id="rId12"/>
    <p:sldId id="282" r:id="rId13"/>
    <p:sldId id="283" r:id="rId14"/>
    <p:sldId id="284" r:id="rId15"/>
    <p:sldId id="27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Janet" initials="MJ" lastIdx="1" clrIdx="0">
    <p:extLst>
      <p:ext uri="{19B8F6BF-5375-455C-9EA6-DF929625EA0E}">
        <p15:presenceInfo xmlns:p15="http://schemas.microsoft.com/office/powerpoint/2012/main" userId="S-1-5-21-1521811509-1795246061-569397357-224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411" autoAdjust="0"/>
  </p:normalViewPr>
  <p:slideViewPr>
    <p:cSldViewPr snapToGrid="0">
      <p:cViewPr varScale="1">
        <p:scale>
          <a:sx n="68" d="100"/>
          <a:sy n="68" d="100"/>
        </p:scale>
        <p:origin x="384" y="52"/>
      </p:cViewPr>
      <p:guideLst/>
    </p:cSldViewPr>
  </p:slideViewPr>
  <p:notesTextViewPr>
    <p:cViewPr>
      <p:scale>
        <a:sx n="1" d="1"/>
        <a:sy n="1" d="1"/>
      </p:scale>
      <p:origin x="0" y="0"/>
    </p:cViewPr>
  </p:notesTextViewPr>
  <p:notesViewPr>
    <p:cSldViewPr snapToGrid="0">
      <p:cViewPr>
        <p:scale>
          <a:sx n="100" d="100"/>
          <a:sy n="100" d="100"/>
        </p:scale>
        <p:origin x="134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D4134D-6A0E-4F50-81E3-97D4ED3D5216}" type="datetimeFigureOut">
              <a:rPr lang="en-US" smtClean="0"/>
              <a:t>4/18/2024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38136F-1428-4738-92EC-B217A9F96693}" type="slidenum">
              <a:rPr lang="en-US" smtClean="0"/>
              <a:t>‹#›</a:t>
            </a:fld>
            <a:endParaRPr lang="en-US"/>
          </a:p>
        </p:txBody>
      </p:sp>
    </p:spTree>
    <p:extLst>
      <p:ext uri="{BB962C8B-B14F-4D97-AF65-F5344CB8AC3E}">
        <p14:creationId xmlns:p14="http://schemas.microsoft.com/office/powerpoint/2010/main" val="3963502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8136F-1428-4738-92EC-B217A9F96693}" type="slidenum">
              <a:rPr lang="en-US" smtClean="0"/>
              <a:t>1</a:t>
            </a:fld>
            <a:endParaRPr lang="en-US"/>
          </a:p>
        </p:txBody>
      </p:sp>
    </p:spTree>
    <p:extLst>
      <p:ext uri="{BB962C8B-B14F-4D97-AF65-F5344CB8AC3E}">
        <p14:creationId xmlns:p14="http://schemas.microsoft.com/office/powerpoint/2010/main" val="1588561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8136F-1428-4738-92EC-B217A9F96693}" type="slidenum">
              <a:rPr lang="en-US" smtClean="0"/>
              <a:t>2</a:t>
            </a:fld>
            <a:endParaRPr lang="en-US"/>
          </a:p>
        </p:txBody>
      </p:sp>
    </p:spTree>
    <p:extLst>
      <p:ext uri="{BB962C8B-B14F-4D97-AF65-F5344CB8AC3E}">
        <p14:creationId xmlns:p14="http://schemas.microsoft.com/office/powerpoint/2010/main" val="3197471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F38136F-1428-4738-92EC-B217A9F96693}" type="slidenum">
              <a:rPr lang="en-US" smtClean="0"/>
              <a:t>3</a:t>
            </a:fld>
            <a:endParaRPr lang="en-US"/>
          </a:p>
        </p:txBody>
      </p:sp>
    </p:spTree>
    <p:extLst>
      <p:ext uri="{BB962C8B-B14F-4D97-AF65-F5344CB8AC3E}">
        <p14:creationId xmlns:p14="http://schemas.microsoft.com/office/powerpoint/2010/main" val="1916017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F38136F-1428-4738-92EC-B217A9F96693}" type="slidenum">
              <a:rPr lang="en-US" smtClean="0"/>
              <a:t>4</a:t>
            </a:fld>
            <a:endParaRPr lang="en-US"/>
          </a:p>
        </p:txBody>
      </p:sp>
    </p:spTree>
    <p:extLst>
      <p:ext uri="{BB962C8B-B14F-4D97-AF65-F5344CB8AC3E}">
        <p14:creationId xmlns:p14="http://schemas.microsoft.com/office/powerpoint/2010/main" val="74909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38136F-1428-4738-92EC-B217A9F96693}" type="slidenum">
              <a:rPr lang="en-US" smtClean="0"/>
              <a:t>5</a:t>
            </a:fld>
            <a:endParaRPr lang="en-US"/>
          </a:p>
        </p:txBody>
      </p:sp>
    </p:spTree>
    <p:extLst>
      <p:ext uri="{BB962C8B-B14F-4D97-AF65-F5344CB8AC3E}">
        <p14:creationId xmlns:p14="http://schemas.microsoft.com/office/powerpoint/2010/main" val="562848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38136F-1428-4738-92EC-B217A9F96693}" type="slidenum">
              <a:rPr lang="en-US" smtClean="0"/>
              <a:t>15</a:t>
            </a:fld>
            <a:endParaRPr lang="en-US"/>
          </a:p>
        </p:txBody>
      </p:sp>
    </p:spTree>
    <p:extLst>
      <p:ext uri="{BB962C8B-B14F-4D97-AF65-F5344CB8AC3E}">
        <p14:creationId xmlns:p14="http://schemas.microsoft.com/office/powerpoint/2010/main" val="4213195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4/18/2024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4/18/2024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4/18/2024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4/18/2024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4/18/2024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4/18/2024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mailto:lcaldera@bexar.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07" y="713984"/>
            <a:ext cx="5092906" cy="3156558"/>
          </a:xfrm>
        </p:spPr>
        <p:txBody>
          <a:bodyPr>
            <a:noAutofit/>
          </a:bodyPr>
          <a:lstStyle/>
          <a:p>
            <a:pPr algn="ctr"/>
            <a:r>
              <a:rPr lang="en-US" sz="4800" cap="all" dirty="0"/>
              <a:t>County fraud schemes &amp; scenarios</a:t>
            </a:r>
          </a:p>
        </p:txBody>
      </p:sp>
      <p:sp>
        <p:nvSpPr>
          <p:cNvPr id="4" name="Text Placeholder 3"/>
          <p:cNvSpPr>
            <a:spLocks noGrp="1"/>
          </p:cNvSpPr>
          <p:nvPr>
            <p:ph type="body" sz="half" idx="2"/>
          </p:nvPr>
        </p:nvSpPr>
        <p:spPr>
          <a:xfrm>
            <a:off x="1153907" y="4196219"/>
            <a:ext cx="5084979" cy="1371600"/>
          </a:xfrm>
        </p:spPr>
        <p:txBody>
          <a:bodyPr/>
          <a:lstStyle/>
          <a:p>
            <a:endParaRPr lang="en-US" cap="all" dirty="0"/>
          </a:p>
          <a:p>
            <a:r>
              <a:rPr lang="en-US" cap="all" dirty="0"/>
              <a:t>County Auditors Institute </a:t>
            </a:r>
            <a:r>
              <a:rPr lang="en-US" dirty="0"/>
              <a:t>– April 18, 2024</a:t>
            </a:r>
          </a:p>
          <a:p>
            <a:r>
              <a:rPr lang="en-US" dirty="0"/>
              <a:t>PRESENTED BY: Janet S. Martin CPA, CFE &amp; Leo S. Caldera, CIA, CGAP</a:t>
            </a:r>
          </a:p>
          <a:p>
            <a:endParaRPr lang="en-US" dirty="0"/>
          </a:p>
        </p:txBody>
      </p:sp>
      <p:pic>
        <p:nvPicPr>
          <p:cNvPr id="26" name="Picture 25">
            <a:extLst>
              <a:ext uri="{FF2B5EF4-FFF2-40B4-BE49-F238E27FC236}">
                <a16:creationId xmlns:a16="http://schemas.microsoft.com/office/drawing/2014/main" id="{FCE5FCF5-B6F3-2CB6-6987-9963AE39A5FC}"/>
              </a:ext>
            </a:extLst>
          </p:cNvPr>
          <p:cNvPicPr>
            <a:picLocks noChangeAspect="1"/>
          </p:cNvPicPr>
          <p:nvPr/>
        </p:nvPicPr>
        <p:blipFill>
          <a:blip r:embed="rId3"/>
          <a:stretch>
            <a:fillRect/>
          </a:stretch>
        </p:blipFill>
        <p:spPr>
          <a:xfrm>
            <a:off x="7015611" y="1461871"/>
            <a:ext cx="3002339" cy="3669526"/>
          </a:xfrm>
          <a:prstGeom prst="rect">
            <a:avLst/>
          </a:prstGeom>
        </p:spPr>
      </p:pic>
    </p:spTree>
    <p:extLst>
      <p:ext uri="{BB962C8B-B14F-4D97-AF65-F5344CB8AC3E}">
        <p14:creationId xmlns:p14="http://schemas.microsoft.com/office/powerpoint/2010/main" val="3865743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5F0BC-EFA0-4399-AB3E-E1F628D3F3BA}"/>
              </a:ext>
            </a:extLst>
          </p:cNvPr>
          <p:cNvSpPr>
            <a:spLocks noGrp="1"/>
          </p:cNvSpPr>
          <p:nvPr>
            <p:ph type="title"/>
          </p:nvPr>
        </p:nvSpPr>
        <p:spPr>
          <a:xfrm>
            <a:off x="1041833" y="344864"/>
            <a:ext cx="8825659" cy="1981200"/>
          </a:xfrm>
        </p:spPr>
        <p:txBody>
          <a:bodyPr/>
          <a:lstStyle/>
          <a:p>
            <a:r>
              <a:rPr lang="en-US" dirty="0"/>
              <a:t>Use of County Drone</a:t>
            </a:r>
          </a:p>
        </p:txBody>
      </p:sp>
      <p:sp>
        <p:nvSpPr>
          <p:cNvPr id="3" name="Text Placeholder 2">
            <a:extLst>
              <a:ext uri="{FF2B5EF4-FFF2-40B4-BE49-F238E27FC236}">
                <a16:creationId xmlns:a16="http://schemas.microsoft.com/office/drawing/2014/main" id="{D6ABA74E-1DD3-4B5D-8DD6-00137AC6588A}"/>
              </a:ext>
            </a:extLst>
          </p:cNvPr>
          <p:cNvSpPr>
            <a:spLocks noGrp="1"/>
          </p:cNvSpPr>
          <p:nvPr>
            <p:ph type="body" sz="half" idx="2"/>
          </p:nvPr>
        </p:nvSpPr>
        <p:spPr/>
        <p:txBody>
          <a:bodyPr/>
          <a:lstStyle/>
          <a:p>
            <a:r>
              <a:rPr lang="en-US" dirty="0"/>
              <a:t>SD card had video of drone used to make videos for a real estate agency.</a:t>
            </a:r>
          </a:p>
          <a:p>
            <a:endParaRPr lang="en-US" dirty="0"/>
          </a:p>
          <a:p>
            <a:r>
              <a:rPr lang="en-US" dirty="0"/>
              <a:t>Tip made by a utility worker</a:t>
            </a:r>
          </a:p>
        </p:txBody>
      </p:sp>
    </p:spTree>
    <p:extLst>
      <p:ext uri="{BB962C8B-B14F-4D97-AF65-F5344CB8AC3E}">
        <p14:creationId xmlns:p14="http://schemas.microsoft.com/office/powerpoint/2010/main" val="2945062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85806-B033-4128-9947-38C6A6579625}"/>
              </a:ext>
            </a:extLst>
          </p:cNvPr>
          <p:cNvSpPr>
            <a:spLocks noGrp="1"/>
          </p:cNvSpPr>
          <p:nvPr>
            <p:ph type="title"/>
          </p:nvPr>
        </p:nvSpPr>
        <p:spPr>
          <a:xfrm>
            <a:off x="1154954" y="288303"/>
            <a:ext cx="8825659" cy="2511458"/>
          </a:xfrm>
        </p:spPr>
        <p:txBody>
          <a:bodyPr/>
          <a:lstStyle/>
          <a:p>
            <a:r>
              <a:rPr lang="en-US" dirty="0"/>
              <a:t>TIFs, TIRZs, and Tax Abatements not in compliance</a:t>
            </a:r>
          </a:p>
        </p:txBody>
      </p:sp>
      <p:sp>
        <p:nvSpPr>
          <p:cNvPr id="3" name="Text Placeholder 2">
            <a:extLst>
              <a:ext uri="{FF2B5EF4-FFF2-40B4-BE49-F238E27FC236}">
                <a16:creationId xmlns:a16="http://schemas.microsoft.com/office/drawing/2014/main" id="{8C7FF94D-F622-4EC6-8224-852BE62E5D70}"/>
              </a:ext>
            </a:extLst>
          </p:cNvPr>
          <p:cNvSpPr>
            <a:spLocks noGrp="1"/>
          </p:cNvSpPr>
          <p:nvPr>
            <p:ph type="body" sz="half" idx="2"/>
          </p:nvPr>
        </p:nvSpPr>
        <p:spPr/>
        <p:txBody>
          <a:bodyPr/>
          <a:lstStyle/>
          <a:p>
            <a:r>
              <a:rPr lang="en-US" dirty="0"/>
              <a:t>When these economic development tools are misused is your tax rate correct?</a:t>
            </a:r>
          </a:p>
        </p:txBody>
      </p:sp>
    </p:spTree>
    <p:extLst>
      <p:ext uri="{BB962C8B-B14F-4D97-AF65-F5344CB8AC3E}">
        <p14:creationId xmlns:p14="http://schemas.microsoft.com/office/powerpoint/2010/main" val="3448655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D7FDB-E3C7-420E-9708-9470A13F43DD}"/>
              </a:ext>
            </a:extLst>
          </p:cNvPr>
          <p:cNvSpPr>
            <a:spLocks noGrp="1"/>
          </p:cNvSpPr>
          <p:nvPr>
            <p:ph type="title"/>
          </p:nvPr>
        </p:nvSpPr>
        <p:spPr/>
        <p:txBody>
          <a:bodyPr/>
          <a:lstStyle/>
          <a:p>
            <a:r>
              <a:rPr lang="en-US" dirty="0"/>
              <a:t>Commissioners tried to use County Funds to repair his mistress’s car</a:t>
            </a:r>
          </a:p>
        </p:txBody>
      </p:sp>
      <p:sp>
        <p:nvSpPr>
          <p:cNvPr id="3" name="Text Placeholder 2">
            <a:extLst>
              <a:ext uri="{FF2B5EF4-FFF2-40B4-BE49-F238E27FC236}">
                <a16:creationId xmlns:a16="http://schemas.microsoft.com/office/drawing/2014/main" id="{285E2A6F-D12E-4BC4-8F70-49122B7D3A5A}"/>
              </a:ext>
            </a:extLst>
          </p:cNvPr>
          <p:cNvSpPr>
            <a:spLocks noGrp="1"/>
          </p:cNvSpPr>
          <p:nvPr>
            <p:ph type="body" sz="half" idx="2"/>
          </p:nvPr>
        </p:nvSpPr>
        <p:spPr/>
        <p:txBody>
          <a:bodyPr>
            <a:normAutofit/>
          </a:bodyPr>
          <a:lstStyle/>
          <a:p>
            <a:r>
              <a:rPr lang="en-US" sz="2800" dirty="0"/>
              <a:t>Tip came from a mechanic who knew the Commissioner’s wife.</a:t>
            </a:r>
          </a:p>
        </p:txBody>
      </p:sp>
    </p:spTree>
    <p:extLst>
      <p:ext uri="{BB962C8B-B14F-4D97-AF65-F5344CB8AC3E}">
        <p14:creationId xmlns:p14="http://schemas.microsoft.com/office/powerpoint/2010/main" val="2858467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8E55F-DF22-40A7-B491-B9DEBFB41ECE}"/>
              </a:ext>
            </a:extLst>
          </p:cNvPr>
          <p:cNvSpPr>
            <a:spLocks noGrp="1"/>
          </p:cNvSpPr>
          <p:nvPr>
            <p:ph type="title"/>
          </p:nvPr>
        </p:nvSpPr>
        <p:spPr>
          <a:xfrm>
            <a:off x="1154953" y="80912"/>
            <a:ext cx="8825659" cy="2549165"/>
          </a:xfrm>
        </p:spPr>
        <p:txBody>
          <a:bodyPr/>
          <a:lstStyle/>
          <a:p>
            <a:r>
              <a:rPr lang="en-US" dirty="0"/>
              <a:t>Association of Certified Fraud Examiners – </a:t>
            </a:r>
            <a:r>
              <a:rPr lang="en-US" dirty="0" err="1"/>
              <a:t>Interivew</a:t>
            </a:r>
            <a:r>
              <a:rPr lang="en-US" dirty="0"/>
              <a:t> </a:t>
            </a:r>
            <a:r>
              <a:rPr lang="en-US" dirty="0" err="1"/>
              <a:t>Techniquest</a:t>
            </a:r>
            <a:r>
              <a:rPr lang="en-US" dirty="0"/>
              <a:t> taught by FBI</a:t>
            </a:r>
          </a:p>
        </p:txBody>
      </p:sp>
      <p:sp>
        <p:nvSpPr>
          <p:cNvPr id="3" name="Text Placeholder 2">
            <a:extLst>
              <a:ext uri="{FF2B5EF4-FFF2-40B4-BE49-F238E27FC236}">
                <a16:creationId xmlns:a16="http://schemas.microsoft.com/office/drawing/2014/main" id="{03AD91DF-3F10-4164-9B2C-1CAB32D4FB68}"/>
              </a:ext>
            </a:extLst>
          </p:cNvPr>
          <p:cNvSpPr>
            <a:spLocks noGrp="1"/>
          </p:cNvSpPr>
          <p:nvPr>
            <p:ph type="body" sz="half" idx="2"/>
          </p:nvPr>
        </p:nvSpPr>
        <p:spPr/>
        <p:txBody>
          <a:bodyPr/>
          <a:lstStyle/>
          <a:p>
            <a:r>
              <a:rPr lang="en-US" dirty="0"/>
              <a:t>If any doubt ALWAYS take law enforcement!!!</a:t>
            </a:r>
          </a:p>
        </p:txBody>
      </p:sp>
    </p:spTree>
    <p:extLst>
      <p:ext uri="{BB962C8B-B14F-4D97-AF65-F5344CB8AC3E}">
        <p14:creationId xmlns:p14="http://schemas.microsoft.com/office/powerpoint/2010/main" val="3467142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51352-A66B-46CD-B6FA-DD83A6DBDA41}"/>
              </a:ext>
            </a:extLst>
          </p:cNvPr>
          <p:cNvSpPr>
            <a:spLocks noGrp="1"/>
          </p:cNvSpPr>
          <p:nvPr>
            <p:ph type="title"/>
          </p:nvPr>
        </p:nvSpPr>
        <p:spPr/>
        <p:txBody>
          <a:bodyPr/>
          <a:lstStyle/>
          <a:p>
            <a:r>
              <a:rPr lang="en-US" dirty="0"/>
              <a:t>Coming home from the 2012 Auditor’s Conference	</a:t>
            </a:r>
          </a:p>
        </p:txBody>
      </p:sp>
      <p:sp>
        <p:nvSpPr>
          <p:cNvPr id="3" name="Text Placeholder 2">
            <a:extLst>
              <a:ext uri="{FF2B5EF4-FFF2-40B4-BE49-F238E27FC236}">
                <a16:creationId xmlns:a16="http://schemas.microsoft.com/office/drawing/2014/main" id="{80EC9FB7-03C5-4C2D-9175-0311CA226499}"/>
              </a:ext>
            </a:extLst>
          </p:cNvPr>
          <p:cNvSpPr>
            <a:spLocks noGrp="1"/>
          </p:cNvSpPr>
          <p:nvPr>
            <p:ph type="body" sz="half" idx="2"/>
          </p:nvPr>
        </p:nvSpPr>
        <p:spPr/>
        <p:txBody>
          <a:bodyPr>
            <a:noAutofit/>
          </a:bodyPr>
          <a:lstStyle/>
          <a:p>
            <a:r>
              <a:rPr lang="en-US" sz="2800" dirty="0"/>
              <a:t>Multiple calls reporting a Commissioner using County equipment and materials on his person property……..</a:t>
            </a:r>
          </a:p>
          <a:p>
            <a:endParaRPr lang="en-US" sz="2800" dirty="0"/>
          </a:p>
          <a:p>
            <a:r>
              <a:rPr lang="en-US" sz="2800" dirty="0"/>
              <a:t>HE WAS INNOCENT!</a:t>
            </a:r>
          </a:p>
        </p:txBody>
      </p:sp>
    </p:spTree>
    <p:extLst>
      <p:ext uri="{BB962C8B-B14F-4D97-AF65-F5344CB8AC3E}">
        <p14:creationId xmlns:p14="http://schemas.microsoft.com/office/powerpoint/2010/main" val="1772286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Leo S. Caldera, CIA, CGAP</a:t>
            </a:r>
          </a:p>
          <a:p>
            <a:pPr marL="0" indent="0">
              <a:buNone/>
            </a:pPr>
            <a:r>
              <a:rPr lang="en-US" dirty="0"/>
              <a:t>Bexar County Auditors Office</a:t>
            </a:r>
          </a:p>
          <a:p>
            <a:pPr marL="0" indent="0">
              <a:buNone/>
            </a:pPr>
            <a:r>
              <a:rPr lang="en-US" dirty="0"/>
              <a:t>Phone#: 210-335-2441</a:t>
            </a:r>
          </a:p>
          <a:p>
            <a:pPr marL="0" indent="0">
              <a:buNone/>
            </a:pPr>
            <a:r>
              <a:rPr lang="en-US" dirty="0"/>
              <a:t>Email: </a:t>
            </a:r>
            <a:r>
              <a:rPr lang="en-US" dirty="0">
                <a:hlinkClick r:id="rId3"/>
              </a:rPr>
              <a:t>lcaldera@bexar.org</a:t>
            </a:r>
            <a:endParaRPr lang="en-US" dirty="0"/>
          </a:p>
          <a:p>
            <a:pPr marL="0" indent="0">
              <a:buNone/>
            </a:pPr>
            <a:endParaRPr lang="en-US" dirty="0"/>
          </a:p>
          <a:p>
            <a:pPr marL="0" indent="0">
              <a:buNone/>
            </a:pPr>
            <a:r>
              <a:rPr lang="en-US" dirty="0"/>
              <a:t>Janet S. Martin, CPA, CFE</a:t>
            </a:r>
          </a:p>
          <a:p>
            <a:pPr marL="0" indent="0">
              <a:buNone/>
            </a:pPr>
            <a:r>
              <a:rPr lang="en-US" dirty="0"/>
              <a:t>Wichita County Internal Audit Manager</a:t>
            </a:r>
          </a:p>
          <a:p>
            <a:pPr marL="0" indent="0">
              <a:buNone/>
            </a:pPr>
            <a:r>
              <a:rPr lang="en-US" dirty="0"/>
              <a:t>Phone #: 254-979-1131</a:t>
            </a:r>
          </a:p>
          <a:p>
            <a:pPr marL="0" indent="0">
              <a:buNone/>
            </a:pPr>
            <a:r>
              <a:rPr lang="en-US" dirty="0"/>
              <a:t>Email: janet.martin@co.Wichita.tx.us</a:t>
            </a:r>
          </a:p>
          <a:p>
            <a:pPr marL="0" indent="0">
              <a:buNone/>
            </a:pPr>
            <a:endParaRPr lang="en-US" dirty="0"/>
          </a:p>
          <a:p>
            <a:pPr marL="0" indent="0" algn="ctr">
              <a:buNone/>
            </a:pPr>
            <a:r>
              <a:rPr lang="en-US" sz="2800" dirty="0"/>
              <a:t>Thank You for Your Time – God Bless! </a:t>
            </a:r>
          </a:p>
          <a:p>
            <a:endParaRPr lang="en-US" dirty="0"/>
          </a:p>
        </p:txBody>
      </p:sp>
    </p:spTree>
    <p:extLst>
      <p:ext uri="{BB962C8B-B14F-4D97-AF65-F5344CB8AC3E}">
        <p14:creationId xmlns:p14="http://schemas.microsoft.com/office/powerpoint/2010/main" val="746832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 Hot Check Section</a:t>
            </a:r>
          </a:p>
        </p:txBody>
      </p:sp>
      <p:sp>
        <p:nvSpPr>
          <p:cNvPr id="3" name="Content Placeholder 2"/>
          <p:cNvSpPr>
            <a:spLocks noGrp="1"/>
          </p:cNvSpPr>
          <p:nvPr>
            <p:ph idx="1"/>
          </p:nvPr>
        </p:nvSpPr>
        <p:spPr/>
        <p:txBody>
          <a:bodyPr/>
          <a:lstStyle/>
          <a:p>
            <a:r>
              <a:rPr lang="en-US" dirty="0"/>
              <a:t>Hot Check Section: The Check Section of the District Attorney’s Office is responsible for investigating and prosecuting the offense of “Theft by check.”  It is one of the division at the District Attorney’s Office that is able to take reports of criminal conduct directly from the victim of the crime. </a:t>
            </a:r>
          </a:p>
          <a:p>
            <a:r>
              <a:rPr lang="en-US" dirty="0"/>
              <a:t>Audit Objectives - Audit Steps: </a:t>
            </a:r>
          </a:p>
          <a:p>
            <a:pPr lvl="1"/>
            <a:r>
              <a:rPr lang="en-US" dirty="0"/>
              <a:t>Ensure money collected from Hot Check Section is going to applicable victim or business – audit letter confirmations</a:t>
            </a:r>
          </a:p>
          <a:p>
            <a:pPr lvl="1"/>
            <a:r>
              <a:rPr lang="en-US" dirty="0"/>
              <a:t>Internal controls: check for appropriate segregation of duties and dual controls – observe and document controls</a:t>
            </a:r>
          </a:p>
        </p:txBody>
      </p:sp>
    </p:spTree>
    <p:extLst>
      <p:ext uri="{BB962C8B-B14F-4D97-AF65-F5344CB8AC3E}">
        <p14:creationId xmlns:p14="http://schemas.microsoft.com/office/powerpoint/2010/main" val="1471939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45F071-B8BB-FE77-C8BC-E9FF256EAF74}"/>
              </a:ext>
            </a:extLst>
          </p:cNvPr>
          <p:cNvPicPr>
            <a:picLocks noChangeAspect="1"/>
          </p:cNvPicPr>
          <p:nvPr/>
        </p:nvPicPr>
        <p:blipFill>
          <a:blip r:embed="rId3"/>
          <a:stretch>
            <a:fillRect/>
          </a:stretch>
        </p:blipFill>
        <p:spPr>
          <a:xfrm>
            <a:off x="1226373" y="366341"/>
            <a:ext cx="8859288" cy="5571880"/>
          </a:xfrm>
          <a:prstGeom prst="rect">
            <a:avLst/>
          </a:prstGeom>
        </p:spPr>
      </p:pic>
    </p:spTree>
    <p:extLst>
      <p:ext uri="{BB962C8B-B14F-4D97-AF65-F5344CB8AC3E}">
        <p14:creationId xmlns:p14="http://schemas.microsoft.com/office/powerpoint/2010/main" val="1686271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534756-7995-AFFC-31C5-DCABA165AB8A}"/>
              </a:ext>
            </a:extLst>
          </p:cNvPr>
          <p:cNvPicPr>
            <a:picLocks noChangeAspect="1"/>
          </p:cNvPicPr>
          <p:nvPr/>
        </p:nvPicPr>
        <p:blipFill>
          <a:blip r:embed="rId3"/>
          <a:stretch>
            <a:fillRect/>
          </a:stretch>
        </p:blipFill>
        <p:spPr>
          <a:xfrm>
            <a:off x="1212078" y="731977"/>
            <a:ext cx="8748607" cy="5394046"/>
          </a:xfrm>
          <a:prstGeom prst="rect">
            <a:avLst/>
          </a:prstGeom>
        </p:spPr>
      </p:pic>
    </p:spTree>
    <p:extLst>
      <p:ext uri="{BB962C8B-B14F-4D97-AF65-F5344CB8AC3E}">
        <p14:creationId xmlns:p14="http://schemas.microsoft.com/office/powerpoint/2010/main" val="4029655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439154-59F1-7B08-4CB2-3D815495020E}"/>
              </a:ext>
            </a:extLst>
          </p:cNvPr>
          <p:cNvPicPr>
            <a:picLocks noChangeAspect="1"/>
          </p:cNvPicPr>
          <p:nvPr/>
        </p:nvPicPr>
        <p:blipFill>
          <a:blip r:embed="rId3"/>
          <a:stretch>
            <a:fillRect/>
          </a:stretch>
        </p:blipFill>
        <p:spPr>
          <a:xfrm>
            <a:off x="1562100" y="1166812"/>
            <a:ext cx="9067800" cy="4524375"/>
          </a:xfrm>
          <a:prstGeom prst="rect">
            <a:avLst/>
          </a:prstGeom>
        </p:spPr>
      </p:pic>
    </p:spTree>
    <p:extLst>
      <p:ext uri="{BB962C8B-B14F-4D97-AF65-F5344CB8AC3E}">
        <p14:creationId xmlns:p14="http://schemas.microsoft.com/office/powerpoint/2010/main" val="1266049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A0E366-84E1-0A6E-543E-E2C17B0417BA}"/>
              </a:ext>
            </a:extLst>
          </p:cNvPr>
          <p:cNvPicPr>
            <a:picLocks noChangeAspect="1"/>
          </p:cNvPicPr>
          <p:nvPr/>
        </p:nvPicPr>
        <p:blipFill>
          <a:blip r:embed="rId2"/>
          <a:stretch>
            <a:fillRect/>
          </a:stretch>
        </p:blipFill>
        <p:spPr>
          <a:xfrm>
            <a:off x="2620888" y="0"/>
            <a:ext cx="6950223" cy="6858000"/>
          </a:xfrm>
          <a:prstGeom prst="rect">
            <a:avLst/>
          </a:prstGeom>
        </p:spPr>
      </p:pic>
    </p:spTree>
    <p:extLst>
      <p:ext uri="{BB962C8B-B14F-4D97-AF65-F5344CB8AC3E}">
        <p14:creationId xmlns:p14="http://schemas.microsoft.com/office/powerpoint/2010/main" val="787921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B88D0-98FE-46F6-AFD4-9A499C8EA645}"/>
              </a:ext>
            </a:extLst>
          </p:cNvPr>
          <p:cNvSpPr>
            <a:spLocks noGrp="1"/>
          </p:cNvSpPr>
          <p:nvPr>
            <p:ph type="title"/>
          </p:nvPr>
        </p:nvSpPr>
        <p:spPr/>
        <p:txBody>
          <a:bodyPr/>
          <a:lstStyle/>
          <a:p>
            <a:r>
              <a:rPr lang="en-US" dirty="0"/>
              <a:t>So…… what is FRAUD…….</a:t>
            </a:r>
          </a:p>
        </p:txBody>
      </p:sp>
    </p:spTree>
    <p:extLst>
      <p:ext uri="{BB962C8B-B14F-4D97-AF65-F5344CB8AC3E}">
        <p14:creationId xmlns:p14="http://schemas.microsoft.com/office/powerpoint/2010/main" val="1266263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E548-1AF8-4885-A204-AACBE5EAD2FB}"/>
              </a:ext>
            </a:extLst>
          </p:cNvPr>
          <p:cNvSpPr>
            <a:spLocks noGrp="1"/>
          </p:cNvSpPr>
          <p:nvPr>
            <p:ph type="title"/>
          </p:nvPr>
        </p:nvSpPr>
        <p:spPr>
          <a:xfrm>
            <a:off x="1154954" y="183205"/>
            <a:ext cx="8825659" cy="1981200"/>
          </a:xfrm>
        </p:spPr>
        <p:txBody>
          <a:bodyPr/>
          <a:lstStyle/>
          <a:p>
            <a:br>
              <a:rPr lang="en-US" dirty="0"/>
            </a:br>
            <a:endParaRPr lang="en-US" dirty="0"/>
          </a:p>
        </p:txBody>
      </p:sp>
      <p:sp>
        <p:nvSpPr>
          <p:cNvPr id="3" name="Text Placeholder 2">
            <a:extLst>
              <a:ext uri="{FF2B5EF4-FFF2-40B4-BE49-F238E27FC236}">
                <a16:creationId xmlns:a16="http://schemas.microsoft.com/office/drawing/2014/main" id="{99010937-0F2B-4CF3-86AB-F9CC2AAD24A1}"/>
              </a:ext>
            </a:extLst>
          </p:cNvPr>
          <p:cNvSpPr>
            <a:spLocks noGrp="1"/>
          </p:cNvSpPr>
          <p:nvPr>
            <p:ph type="body" sz="half" idx="2"/>
          </p:nvPr>
        </p:nvSpPr>
        <p:spPr>
          <a:xfrm>
            <a:off x="1154954" y="183205"/>
            <a:ext cx="9582176" cy="5836595"/>
          </a:xfrm>
        </p:spPr>
        <p:txBody>
          <a:bodyPr>
            <a:normAutofit/>
          </a:bodyPr>
          <a:lstStyle/>
          <a:p>
            <a:r>
              <a:rPr lang="en-US" sz="3200" dirty="0"/>
              <a:t>Fraud is the legal term for any act, expression, omission, or concealment that I is calculated to deceive another to his or her disadvantage.  Fraud is intentional and  requires knowledge of reckless disregard of the falsity of the information and the intent to deceive.  Fraud can involve breach of legal or equitable duty or trust or confidence. </a:t>
            </a:r>
          </a:p>
        </p:txBody>
      </p:sp>
    </p:spTree>
    <p:extLst>
      <p:ext uri="{BB962C8B-B14F-4D97-AF65-F5344CB8AC3E}">
        <p14:creationId xmlns:p14="http://schemas.microsoft.com/office/powerpoint/2010/main" val="144048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B988-8C9F-4745-B572-2EA50A1F36C4}"/>
              </a:ext>
            </a:extLst>
          </p:cNvPr>
          <p:cNvSpPr>
            <a:spLocks noGrp="1"/>
          </p:cNvSpPr>
          <p:nvPr>
            <p:ph type="title"/>
          </p:nvPr>
        </p:nvSpPr>
        <p:spPr/>
        <p:txBody>
          <a:bodyPr/>
          <a:lstStyle/>
          <a:p>
            <a:r>
              <a:rPr lang="en-US" dirty="0"/>
              <a:t>Constable “Fife”</a:t>
            </a:r>
          </a:p>
        </p:txBody>
      </p:sp>
      <p:sp>
        <p:nvSpPr>
          <p:cNvPr id="3" name="Text Placeholder 2">
            <a:extLst>
              <a:ext uri="{FF2B5EF4-FFF2-40B4-BE49-F238E27FC236}">
                <a16:creationId xmlns:a16="http://schemas.microsoft.com/office/drawing/2014/main" id="{E10075FA-3AE7-49ED-916F-25A9AA74F194}"/>
              </a:ext>
            </a:extLst>
          </p:cNvPr>
          <p:cNvSpPr>
            <a:spLocks noGrp="1"/>
          </p:cNvSpPr>
          <p:nvPr>
            <p:ph type="body" sz="half" idx="2"/>
          </p:nvPr>
        </p:nvSpPr>
        <p:spPr>
          <a:xfrm>
            <a:off x="1154954" y="2290713"/>
            <a:ext cx="8825659" cy="3729087"/>
          </a:xfrm>
        </p:spPr>
        <p:txBody>
          <a:bodyPr/>
          <a:lstStyle/>
          <a:p>
            <a:r>
              <a:rPr lang="en-US" dirty="0"/>
              <a:t>Running his security business from his County Office</a:t>
            </a:r>
          </a:p>
          <a:p>
            <a:r>
              <a:rPr lang="en-US" dirty="0"/>
              <a:t>Multiple years behind on his property tax – facing Sheriff’s Sale</a:t>
            </a:r>
          </a:p>
          <a:p>
            <a:r>
              <a:rPr lang="en-US" dirty="0"/>
              <a:t>Selling nutritional supplement from his office</a:t>
            </a:r>
          </a:p>
          <a:p>
            <a:r>
              <a:rPr lang="en-US" dirty="0"/>
              <a:t>Filing false TCOLE racial profiling reports</a:t>
            </a:r>
          </a:p>
          <a:p>
            <a:r>
              <a:rPr lang="en-US" dirty="0"/>
              <a:t>Purchased uniforms for his security jobs</a:t>
            </a:r>
          </a:p>
          <a:p>
            <a:r>
              <a:rPr lang="en-US" dirty="0"/>
              <a:t>Multiple checks in his office and his vehicle along with unserved papers</a:t>
            </a:r>
          </a:p>
          <a:p>
            <a:r>
              <a:rPr lang="en-US" dirty="0"/>
              <a:t>Bag of unvouchered evidence in his office including weapons and drugs</a:t>
            </a:r>
          </a:p>
          <a:p>
            <a:r>
              <a:rPr lang="en-US" dirty="0"/>
              <a:t>Pawned his AR15</a:t>
            </a:r>
          </a:p>
          <a:p>
            <a:endParaRPr lang="en-US" dirty="0"/>
          </a:p>
        </p:txBody>
      </p:sp>
    </p:spTree>
    <p:extLst>
      <p:ext uri="{BB962C8B-B14F-4D97-AF65-F5344CB8AC3E}">
        <p14:creationId xmlns:p14="http://schemas.microsoft.com/office/powerpoint/2010/main" val="6969762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14198</TotalTime>
  <Words>453</Words>
  <Application>Microsoft Office PowerPoint</Application>
  <PresentationFormat>Widescreen</PresentationFormat>
  <Paragraphs>53</Paragraphs>
  <Slides>15</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Gothic</vt:lpstr>
      <vt:lpstr>Wingdings 3</vt:lpstr>
      <vt:lpstr>Ion</vt:lpstr>
      <vt:lpstr>County fraud schemes &amp; scenarios</vt:lpstr>
      <vt:lpstr>DA Hot Check Section</vt:lpstr>
      <vt:lpstr>PowerPoint Presentation</vt:lpstr>
      <vt:lpstr>PowerPoint Presentation</vt:lpstr>
      <vt:lpstr>PowerPoint Presentation</vt:lpstr>
      <vt:lpstr>PowerPoint Presentation</vt:lpstr>
      <vt:lpstr>So…… what is FRAUD…….</vt:lpstr>
      <vt:lpstr> </vt:lpstr>
      <vt:lpstr>Constable “Fife”</vt:lpstr>
      <vt:lpstr>Use of County Drone</vt:lpstr>
      <vt:lpstr>TIFs, TIRZs, and Tax Abatements not in compliance</vt:lpstr>
      <vt:lpstr>Commissioners tried to use County Funds to repair his mistress’s car</vt:lpstr>
      <vt:lpstr>Association of Certified Fraud Examiners – Interivew Techniquest taught by FBI</vt:lpstr>
      <vt:lpstr>Coming home from the 2012 Auditor’s Conference </vt:lpstr>
      <vt:lpstr>Contact Information</vt:lpstr>
    </vt:vector>
  </TitlesOfParts>
  <Company>Bexar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Seeing the Forest and the Trees when Auditing</dc:title>
  <dc:creator>Caldera, Leo</dc:creator>
  <cp:lastModifiedBy>Caldera, Leo</cp:lastModifiedBy>
  <cp:revision>55</cp:revision>
  <dcterms:created xsi:type="dcterms:W3CDTF">2021-04-13T19:10:57Z</dcterms:created>
  <dcterms:modified xsi:type="dcterms:W3CDTF">2024-04-18T20:12:03Z</dcterms:modified>
</cp:coreProperties>
</file>