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theme/theme1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0.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7599" r:id="rId1"/>
    <p:sldMasterId id="2147487614" r:id="rId2"/>
    <p:sldMasterId id="2147487627" r:id="rId3"/>
    <p:sldMasterId id="2147487653" r:id="rId4"/>
    <p:sldMasterId id="2147487705" r:id="rId5"/>
    <p:sldMasterId id="2147493595" r:id="rId6"/>
    <p:sldMasterId id="2147493603" r:id="rId7"/>
    <p:sldMasterId id="2147493607" r:id="rId8"/>
    <p:sldMasterId id="2147493647" r:id="rId9"/>
    <p:sldMasterId id="2147493717" r:id="rId10"/>
    <p:sldMasterId id="2147493727" r:id="rId11"/>
    <p:sldMasterId id="2147493735" r:id="rId12"/>
    <p:sldMasterId id="2147493741" r:id="rId13"/>
    <p:sldMasterId id="2147493756" r:id="rId14"/>
    <p:sldMasterId id="2147493765" r:id="rId15"/>
    <p:sldMasterId id="2147493783" r:id="rId16"/>
    <p:sldMasterId id="2147493796" r:id="rId17"/>
    <p:sldMasterId id="2147493810" r:id="rId18"/>
    <p:sldMasterId id="2147493825" r:id="rId19"/>
    <p:sldMasterId id="2147493829" r:id="rId20"/>
    <p:sldMasterId id="2147493844" r:id="rId21"/>
  </p:sldMasterIdLst>
  <p:notesMasterIdLst>
    <p:notesMasterId r:id="rId68"/>
  </p:notesMasterIdLst>
  <p:handoutMasterIdLst>
    <p:handoutMasterId r:id="rId69"/>
  </p:handoutMasterIdLst>
  <p:sldIdLst>
    <p:sldId id="558" r:id="rId22"/>
    <p:sldId id="520" r:id="rId23"/>
    <p:sldId id="421" r:id="rId24"/>
    <p:sldId id="368" r:id="rId25"/>
    <p:sldId id="534" r:id="rId26"/>
    <p:sldId id="454" r:id="rId27"/>
    <p:sldId id="585" r:id="rId28"/>
    <p:sldId id="418" r:id="rId29"/>
    <p:sldId id="280" r:id="rId30"/>
    <p:sldId id="736" r:id="rId31"/>
    <p:sldId id="559" r:id="rId32"/>
    <p:sldId id="420" r:id="rId33"/>
    <p:sldId id="459" r:id="rId34"/>
    <p:sldId id="431" r:id="rId35"/>
    <p:sldId id="306" r:id="rId36"/>
    <p:sldId id="530" r:id="rId37"/>
    <p:sldId id="740" r:id="rId38"/>
    <p:sldId id="567" r:id="rId39"/>
    <p:sldId id="552" r:id="rId40"/>
    <p:sldId id="407" r:id="rId41"/>
    <p:sldId id="433" r:id="rId42"/>
    <p:sldId id="276" r:id="rId43"/>
    <p:sldId id="434" r:id="rId44"/>
    <p:sldId id="523" r:id="rId45"/>
    <p:sldId id="524" r:id="rId46"/>
    <p:sldId id="419" r:id="rId47"/>
    <p:sldId id="328" r:id="rId48"/>
    <p:sldId id="329" r:id="rId49"/>
    <p:sldId id="493" r:id="rId50"/>
    <p:sldId id="458" r:id="rId51"/>
    <p:sldId id="460" r:id="rId52"/>
    <p:sldId id="739" r:id="rId53"/>
    <p:sldId id="442" r:id="rId54"/>
    <p:sldId id="436" r:id="rId55"/>
    <p:sldId id="573" r:id="rId56"/>
    <p:sldId id="335" r:id="rId57"/>
    <p:sldId id="738" r:id="rId58"/>
    <p:sldId id="364" r:id="rId59"/>
    <p:sldId id="580" r:id="rId60"/>
    <p:sldId id="581" r:id="rId61"/>
    <p:sldId id="734" r:id="rId62"/>
    <p:sldId id="557" r:id="rId63"/>
    <p:sldId id="735" r:id="rId64"/>
    <p:sldId id="435" r:id="rId65"/>
    <p:sldId id="448" r:id="rId66"/>
    <p:sldId id="507" r:id="rId67"/>
  </p:sldIdLst>
  <p:sldSz cx="9144000" cy="6858000" type="screen4x3"/>
  <p:notesSz cx="7010400" cy="9296400"/>
  <p:embeddedFontLst>
    <p:embeddedFont>
      <p:font typeface="Calibri" panose="020F0502020204030204" pitchFamily="34" charset="0"/>
      <p:regular r:id="rId70"/>
      <p:bold r:id="rId71"/>
      <p:italic r:id="rId72"/>
      <p:boldItalic r:id="rId73"/>
    </p:embeddedFont>
    <p:embeddedFont>
      <p:font typeface="Calibri Light" panose="020F0302020204030204" pitchFamily="34" charset="0"/>
      <p:regular r:id="rId74"/>
      <p:italic r:id="rId75"/>
    </p:embeddedFont>
    <p:embeddedFont>
      <p:font typeface="Georgia" panose="02040502050405020303" pitchFamily="18" charset="0"/>
      <p:regular r:id="rId76"/>
      <p:bold r:id="rId77"/>
      <p:italic r:id="rId78"/>
      <p:boldItalic r:id="rId79"/>
    </p:embeddedFont>
    <p:embeddedFont>
      <p:font typeface="Helvetica" panose="020B0604020202020204" pitchFamily="34" charset="0"/>
      <p:regular r:id="rId80"/>
      <p:bold r:id="rId81"/>
      <p:italic r:id="rId82"/>
      <p:boldItalic r:id="rId83"/>
    </p:embeddedFont>
    <p:embeddedFont>
      <p:font typeface="Marlett" pitchFamily="2" charset="2"/>
      <p:regular r:id="rId84"/>
    </p:embeddedFont>
    <p:embeddedFont>
      <p:font typeface="Segoe UI" panose="020B0502040204020203" pitchFamily="34" charset="0"/>
      <p:regular r:id="rId85"/>
      <p:bold r:id="rId86"/>
      <p:italic r:id="rId87"/>
      <p:boldItalic r:id="rId88"/>
    </p:embeddedFont>
    <p:embeddedFont>
      <p:font typeface="Times" panose="02020603050405020304" pitchFamily="18" charset="0"/>
      <p:regular r:id="rId89"/>
      <p:bold r:id="rId90"/>
      <p:italic r:id="rId91"/>
      <p:boldItalic r:id="rId92"/>
    </p:embeddedFont>
  </p:embeddedFontLst>
  <p:custDataLst>
    <p:tags r:id="rId93"/>
  </p:custDataLst>
  <p:defaultTextStyle>
    <a:defPPr>
      <a:defRPr lang="en-US"/>
    </a:defPPr>
    <a:lvl1pPr algn="l" rtl="0" eaLnBrk="0" fontAlgn="base" hangingPunct="0">
      <a:spcBef>
        <a:spcPct val="0"/>
      </a:spcBef>
      <a:spcAft>
        <a:spcPct val="0"/>
      </a:spcAft>
      <a:defRPr sz="2400" b="1" kern="1200">
        <a:solidFill>
          <a:srgbClr val="DDDDDD"/>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rgbClr val="DDDDDD"/>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rgbClr val="DDDDDD"/>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rgbClr val="DDDDDD"/>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rgbClr val="DDDDDD"/>
        </a:solidFill>
        <a:latin typeface="Arial" panose="020B0604020202020204" pitchFamily="34" charset="0"/>
        <a:ea typeface="+mn-ea"/>
        <a:cs typeface="+mn-cs"/>
      </a:defRPr>
    </a:lvl5pPr>
    <a:lvl6pPr marL="2286000" algn="l" defTabSz="914400" rtl="0" eaLnBrk="1" latinLnBrk="0" hangingPunct="1">
      <a:defRPr sz="2400" b="1" kern="1200">
        <a:solidFill>
          <a:srgbClr val="DDDDDD"/>
        </a:solidFill>
        <a:latin typeface="Arial" panose="020B0604020202020204" pitchFamily="34" charset="0"/>
        <a:ea typeface="+mn-ea"/>
        <a:cs typeface="+mn-cs"/>
      </a:defRPr>
    </a:lvl6pPr>
    <a:lvl7pPr marL="2743200" algn="l" defTabSz="914400" rtl="0" eaLnBrk="1" latinLnBrk="0" hangingPunct="1">
      <a:defRPr sz="2400" b="1" kern="1200">
        <a:solidFill>
          <a:srgbClr val="DDDDDD"/>
        </a:solidFill>
        <a:latin typeface="Arial" panose="020B0604020202020204" pitchFamily="34" charset="0"/>
        <a:ea typeface="+mn-ea"/>
        <a:cs typeface="+mn-cs"/>
      </a:defRPr>
    </a:lvl7pPr>
    <a:lvl8pPr marL="3200400" algn="l" defTabSz="914400" rtl="0" eaLnBrk="1" latinLnBrk="0" hangingPunct="1">
      <a:defRPr sz="2400" b="1" kern="1200">
        <a:solidFill>
          <a:srgbClr val="DDDDDD"/>
        </a:solidFill>
        <a:latin typeface="Arial" panose="020B0604020202020204" pitchFamily="34" charset="0"/>
        <a:ea typeface="+mn-ea"/>
        <a:cs typeface="+mn-cs"/>
      </a:defRPr>
    </a:lvl8pPr>
    <a:lvl9pPr marL="3657600" algn="l" defTabSz="914400" rtl="0" eaLnBrk="1" latinLnBrk="0" hangingPunct="1">
      <a:defRPr sz="2400" b="1" kern="1200">
        <a:solidFill>
          <a:srgbClr val="DDDDDD"/>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CC00"/>
    <a:srgbClr val="0099FF"/>
    <a:srgbClr val="9FB2E9"/>
    <a:srgbClr val="DDDDDD"/>
    <a:srgbClr val="FFFFC9"/>
    <a:srgbClr val="FFEAD5"/>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766" autoAdjust="0"/>
    <p:restoredTop sz="70961" autoAdjust="0"/>
  </p:normalViewPr>
  <p:slideViewPr>
    <p:cSldViewPr>
      <p:cViewPr varScale="1">
        <p:scale>
          <a:sx n="73" d="100"/>
          <a:sy n="73" d="100"/>
        </p:scale>
        <p:origin x="1002"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7" d="100"/>
          <a:sy n="77" d="100"/>
        </p:scale>
        <p:origin x="259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notesMaster" Target="notesMasters/notesMaster1.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font" Target="fonts/font20.fntdata"/><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font" Target="fonts/font18.fntdata"/><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font" Target="fonts/font13.fntdata"/><Relationship Id="rId90" Type="http://schemas.openxmlformats.org/officeDocument/2006/relationships/font" Target="fonts/font21.fntdata"/><Relationship Id="rId95"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handoutMaster" Target="handoutMasters/handoutMaster1.xml"/><Relationship Id="rId77"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7600A-837D-4358-BA75-6B94984E007B}"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0E7F5B82-F9AC-4A81-989A-A067B690C07B}">
      <dgm:prSet phldrT="[Text]" custT="1"/>
      <dgm:spPr>
        <a:solidFill>
          <a:srgbClr val="002060"/>
        </a:solidFill>
      </dgm:spPr>
      <dgm:t>
        <a:bodyPr/>
        <a:lstStyle/>
        <a:p>
          <a:r>
            <a:rPr lang="en-US" sz="3200" b="1" dirty="0">
              <a:solidFill>
                <a:schemeClr val="bg1"/>
              </a:solidFill>
              <a:effectLst/>
            </a:rPr>
            <a:t>Medicare</a:t>
          </a:r>
        </a:p>
        <a:p>
          <a:r>
            <a:rPr lang="en-US" sz="3200" b="1" dirty="0">
              <a:solidFill>
                <a:schemeClr val="bg1"/>
              </a:solidFill>
              <a:effectLst/>
            </a:rPr>
            <a:t>Enrollment</a:t>
          </a:r>
        </a:p>
      </dgm:t>
    </dgm:pt>
    <dgm:pt modelId="{ACAF8AA3-2B0F-4C80-945C-55C2686BE510}" type="parTrans" cxnId="{0E6F67E6-CF19-4A18-875C-6D2066C58CF0}">
      <dgm:prSet/>
      <dgm:spPr/>
      <dgm:t>
        <a:bodyPr/>
        <a:lstStyle/>
        <a:p>
          <a:endParaRPr lang="en-US"/>
        </a:p>
      </dgm:t>
    </dgm:pt>
    <dgm:pt modelId="{3B4F46B4-C0CE-4C71-9C4E-6BF8423D912E}" type="sibTrans" cxnId="{0E6F67E6-CF19-4A18-875C-6D2066C58CF0}">
      <dgm:prSet/>
      <dgm:spPr/>
      <dgm:t>
        <a:bodyPr/>
        <a:lstStyle/>
        <a:p>
          <a:endParaRPr lang="en-US"/>
        </a:p>
      </dgm:t>
    </dgm:pt>
    <dgm:pt modelId="{C516833F-C01D-4A0C-851B-95FB8AD17C92}">
      <dgm:prSet phldrT="[Text]" custT="1"/>
      <dgm:spPr>
        <a:solidFill>
          <a:srgbClr val="007D7D"/>
        </a:solidFill>
        <a:ln>
          <a:noFill/>
        </a:ln>
      </dgm:spPr>
      <dgm:t>
        <a:bodyPr/>
        <a:lstStyle/>
        <a:p>
          <a:r>
            <a:rPr lang="en-US" sz="1800" b="1" dirty="0">
              <a:effectLst/>
            </a:rPr>
            <a:t>Initial Enrollment Period</a:t>
          </a:r>
        </a:p>
        <a:p>
          <a:r>
            <a:rPr lang="en-US" sz="1600" b="0" i="0" dirty="0">
              <a:effectLst/>
            </a:rPr>
            <a:t>Begins 3 months before your 65</a:t>
          </a:r>
          <a:r>
            <a:rPr lang="en-US" sz="1600" b="0" i="0" baseline="30000" dirty="0">
              <a:effectLst/>
            </a:rPr>
            <a:t>th</a:t>
          </a:r>
          <a:r>
            <a:rPr lang="en-US" sz="1600" b="0" i="0" dirty="0">
              <a:effectLst/>
            </a:rPr>
            <a:t> birthday and ends 3 months after that birthday</a:t>
          </a:r>
        </a:p>
      </dgm:t>
    </dgm:pt>
    <dgm:pt modelId="{8F973F28-AD9D-49B4-A4EC-ED70C7B16919}" type="parTrans" cxnId="{8CD4AE0A-E787-45E1-B2B4-3BD4E85D9A4E}">
      <dgm:prSet/>
      <dgm:spPr>
        <a:solidFill>
          <a:srgbClr val="000000"/>
        </a:solidFill>
      </dgm:spPr>
      <dgm:t>
        <a:bodyPr/>
        <a:lstStyle/>
        <a:p>
          <a:endParaRPr lang="en-US" b="1">
            <a:effectLst>
              <a:outerShdw blurRad="38100" dist="38100" dir="2700000" algn="tl">
                <a:srgbClr val="000000">
                  <a:alpha val="43137"/>
                </a:srgbClr>
              </a:outerShdw>
            </a:effectLst>
          </a:endParaRPr>
        </a:p>
      </dgm:t>
    </dgm:pt>
    <dgm:pt modelId="{F0FA7E48-5B35-4C92-ACBC-1054437BEDF6}" type="sibTrans" cxnId="{8CD4AE0A-E787-45E1-B2B4-3BD4E85D9A4E}">
      <dgm:prSet/>
      <dgm:spPr/>
      <dgm:t>
        <a:bodyPr/>
        <a:lstStyle/>
        <a:p>
          <a:endParaRPr lang="en-US"/>
        </a:p>
      </dgm:t>
    </dgm:pt>
    <dgm:pt modelId="{B2108377-422E-49F2-A541-A1CC0F198C45}">
      <dgm:prSet phldrT="[Text]" custT="1"/>
      <dgm:spPr>
        <a:solidFill>
          <a:srgbClr val="007D7D"/>
        </a:solidFill>
        <a:ln>
          <a:noFill/>
        </a:ln>
      </dgm:spPr>
      <dgm:t>
        <a:bodyPr/>
        <a:lstStyle/>
        <a:p>
          <a:r>
            <a:rPr lang="en-US" sz="1800" b="1" dirty="0">
              <a:effectLst/>
            </a:rPr>
            <a:t>Special Enrollment Period</a:t>
          </a:r>
        </a:p>
        <a:p>
          <a:r>
            <a:rPr lang="en-US" sz="1600" b="0" dirty="0">
              <a:effectLst/>
            </a:rPr>
            <a:t>If 65 or older, you &amp; your spouse are still working, and you are covered under a group health plan</a:t>
          </a:r>
        </a:p>
      </dgm:t>
    </dgm:pt>
    <dgm:pt modelId="{AC458FC1-E2FF-4BBC-83FF-C2CAFDCCF21C}" type="parTrans" cxnId="{64EC085D-4122-4D7B-B086-8F5B9D8EBD69}">
      <dgm:prSet/>
      <dgm:spPr/>
      <dgm:t>
        <a:bodyPr/>
        <a:lstStyle/>
        <a:p>
          <a:endParaRPr lang="en-US"/>
        </a:p>
      </dgm:t>
    </dgm:pt>
    <dgm:pt modelId="{7386045D-BF18-4E24-8CE0-14BFD857DF58}" type="sibTrans" cxnId="{64EC085D-4122-4D7B-B086-8F5B9D8EBD69}">
      <dgm:prSet/>
      <dgm:spPr/>
      <dgm:t>
        <a:bodyPr/>
        <a:lstStyle/>
        <a:p>
          <a:endParaRPr lang="en-US"/>
        </a:p>
      </dgm:t>
    </dgm:pt>
    <dgm:pt modelId="{3276D49B-4EC9-4595-AC96-DBCDA8EEFF81}">
      <dgm:prSet phldrT="[Text]" custT="1"/>
      <dgm:spPr>
        <a:solidFill>
          <a:srgbClr val="007D7D"/>
        </a:solidFill>
        <a:ln>
          <a:noFill/>
        </a:ln>
      </dgm:spPr>
      <dgm:t>
        <a:bodyPr/>
        <a:lstStyle/>
        <a:p>
          <a:r>
            <a:rPr lang="en-US" sz="1800" b="1" dirty="0">
              <a:effectLst/>
            </a:rPr>
            <a:t>General Enrollment Period</a:t>
          </a:r>
        </a:p>
        <a:p>
          <a:r>
            <a:rPr lang="en-US" sz="1600" b="0" dirty="0">
              <a:effectLst/>
            </a:rPr>
            <a:t>January 1 – March 31</a:t>
          </a:r>
        </a:p>
      </dgm:t>
    </dgm:pt>
    <dgm:pt modelId="{8E6ADD7A-DBF4-48F4-8F03-269AE451D862}" type="parTrans" cxnId="{492D821F-8E98-482F-A5DD-722674F6E3D9}">
      <dgm:prSet/>
      <dgm:spPr/>
      <dgm:t>
        <a:bodyPr/>
        <a:lstStyle/>
        <a:p>
          <a:endParaRPr lang="en-US"/>
        </a:p>
      </dgm:t>
    </dgm:pt>
    <dgm:pt modelId="{7449F124-7194-40F4-B647-268CAAEFDC05}" type="sibTrans" cxnId="{492D821F-8E98-482F-A5DD-722674F6E3D9}">
      <dgm:prSet/>
      <dgm:spPr/>
      <dgm:t>
        <a:bodyPr/>
        <a:lstStyle/>
        <a:p>
          <a:endParaRPr lang="en-US"/>
        </a:p>
      </dgm:t>
    </dgm:pt>
    <dgm:pt modelId="{120DE3C2-FE22-47A5-B40B-DB61DB686108}" type="pres">
      <dgm:prSet presAssocID="{5EF7600A-837D-4358-BA75-6B94984E007B}" presName="Name0" presStyleCnt="0">
        <dgm:presLayoutVars>
          <dgm:chMax val="1"/>
          <dgm:chPref val="1"/>
          <dgm:dir/>
          <dgm:animOne val="branch"/>
          <dgm:animLvl val="lvl"/>
        </dgm:presLayoutVars>
      </dgm:prSet>
      <dgm:spPr/>
    </dgm:pt>
    <dgm:pt modelId="{95B3725F-8B3D-4BC9-9B4F-E861E9B79ACB}" type="pres">
      <dgm:prSet presAssocID="{0E7F5B82-F9AC-4A81-989A-A067B690C07B}" presName="singleCycle" presStyleCnt="0"/>
      <dgm:spPr/>
    </dgm:pt>
    <dgm:pt modelId="{A6C25DDA-CB5E-4BF0-95C4-78E75D4A3FDE}" type="pres">
      <dgm:prSet presAssocID="{0E7F5B82-F9AC-4A81-989A-A067B690C07B}" presName="singleCenter" presStyleLbl="node1" presStyleIdx="0" presStyleCnt="4" custScaleX="144445" custLinFactNeighborX="497" custLinFactNeighborY="-4454">
        <dgm:presLayoutVars>
          <dgm:chMax val="7"/>
          <dgm:chPref val="7"/>
        </dgm:presLayoutVars>
      </dgm:prSet>
      <dgm:spPr/>
    </dgm:pt>
    <dgm:pt modelId="{EDFAEF77-D570-4216-9A8B-A89908389279}" type="pres">
      <dgm:prSet presAssocID="{8F973F28-AD9D-49B4-A4EC-ED70C7B16919}" presName="Name56" presStyleLbl="parChTrans1D2" presStyleIdx="0" presStyleCnt="3"/>
      <dgm:spPr/>
    </dgm:pt>
    <dgm:pt modelId="{5FB8FC8E-7200-4E32-A09D-3B72A5540356}" type="pres">
      <dgm:prSet presAssocID="{C516833F-C01D-4A0C-851B-95FB8AD17C92}" presName="text0" presStyleLbl="node1" presStyleIdx="1" presStyleCnt="4" custScaleX="293593" custScaleY="105395" custRadScaleRad="87466" custRadScaleInc="1826">
        <dgm:presLayoutVars>
          <dgm:bulletEnabled val="1"/>
        </dgm:presLayoutVars>
      </dgm:prSet>
      <dgm:spPr/>
    </dgm:pt>
    <dgm:pt modelId="{E3BF4CE7-F726-4EDC-8EA0-888B24095D33}" type="pres">
      <dgm:prSet presAssocID="{AC458FC1-E2FF-4BBC-83FF-C2CAFDCCF21C}" presName="Name56" presStyleLbl="parChTrans1D2" presStyleIdx="1" presStyleCnt="3"/>
      <dgm:spPr/>
    </dgm:pt>
    <dgm:pt modelId="{3AD1ECCC-EBD4-4A56-BBE5-5465A4994D68}" type="pres">
      <dgm:prSet presAssocID="{B2108377-422E-49F2-A541-A1CC0F198C45}" presName="text0" presStyleLbl="node1" presStyleIdx="2" presStyleCnt="4" custScaleX="232260" custScaleY="158032" custRadScaleRad="104657" custRadScaleInc="-35263">
        <dgm:presLayoutVars>
          <dgm:bulletEnabled val="1"/>
        </dgm:presLayoutVars>
      </dgm:prSet>
      <dgm:spPr/>
    </dgm:pt>
    <dgm:pt modelId="{F8F9306F-2EF9-4D02-A6C7-1CF0CBD6235D}" type="pres">
      <dgm:prSet presAssocID="{8E6ADD7A-DBF4-48F4-8F03-269AE451D862}" presName="Name56" presStyleLbl="parChTrans1D2" presStyleIdx="2" presStyleCnt="3"/>
      <dgm:spPr/>
    </dgm:pt>
    <dgm:pt modelId="{627BF894-179B-4FA4-B588-D591A4700B16}" type="pres">
      <dgm:prSet presAssocID="{3276D49B-4EC9-4595-AC96-DBCDA8EEFF81}" presName="text0" presStyleLbl="node1" presStyleIdx="3" presStyleCnt="4" custScaleX="223004" custScaleY="157807" custRadScaleRad="101193" custRadScaleInc="34754">
        <dgm:presLayoutVars>
          <dgm:bulletEnabled val="1"/>
        </dgm:presLayoutVars>
      </dgm:prSet>
      <dgm:spPr/>
    </dgm:pt>
  </dgm:ptLst>
  <dgm:cxnLst>
    <dgm:cxn modelId="{8CD4AE0A-E787-45E1-B2B4-3BD4E85D9A4E}" srcId="{0E7F5B82-F9AC-4A81-989A-A067B690C07B}" destId="{C516833F-C01D-4A0C-851B-95FB8AD17C92}" srcOrd="0" destOrd="0" parTransId="{8F973F28-AD9D-49B4-A4EC-ED70C7B16919}" sibTransId="{F0FA7E48-5B35-4C92-ACBC-1054437BEDF6}"/>
    <dgm:cxn modelId="{FE082814-588F-4A1A-89A6-33EC0C9C6038}" type="presOf" srcId="{C516833F-C01D-4A0C-851B-95FB8AD17C92}" destId="{5FB8FC8E-7200-4E32-A09D-3B72A5540356}" srcOrd="0" destOrd="0" presId="urn:microsoft.com/office/officeart/2008/layout/RadialCluster"/>
    <dgm:cxn modelId="{492D821F-8E98-482F-A5DD-722674F6E3D9}" srcId="{0E7F5B82-F9AC-4A81-989A-A067B690C07B}" destId="{3276D49B-4EC9-4595-AC96-DBCDA8EEFF81}" srcOrd="2" destOrd="0" parTransId="{8E6ADD7A-DBF4-48F4-8F03-269AE451D862}" sibTransId="{7449F124-7194-40F4-B647-268CAAEFDC05}"/>
    <dgm:cxn modelId="{64EC085D-4122-4D7B-B086-8F5B9D8EBD69}" srcId="{0E7F5B82-F9AC-4A81-989A-A067B690C07B}" destId="{B2108377-422E-49F2-A541-A1CC0F198C45}" srcOrd="1" destOrd="0" parTransId="{AC458FC1-E2FF-4BBC-83FF-C2CAFDCCF21C}" sibTransId="{7386045D-BF18-4E24-8CE0-14BFD857DF58}"/>
    <dgm:cxn modelId="{35257963-9A9A-4CAF-87EB-FB7B2D9D46D2}" type="presOf" srcId="{5EF7600A-837D-4358-BA75-6B94984E007B}" destId="{120DE3C2-FE22-47A5-B40B-DB61DB686108}" srcOrd="0" destOrd="0" presId="urn:microsoft.com/office/officeart/2008/layout/RadialCluster"/>
    <dgm:cxn modelId="{4B2D9976-31F8-4956-A956-75206A53DF46}" type="presOf" srcId="{3276D49B-4EC9-4595-AC96-DBCDA8EEFF81}" destId="{627BF894-179B-4FA4-B588-D591A4700B16}" srcOrd="0" destOrd="0" presId="urn:microsoft.com/office/officeart/2008/layout/RadialCluster"/>
    <dgm:cxn modelId="{FDDC6A7A-C7FF-4CF6-A927-9F0BAD4F8235}" type="presOf" srcId="{B2108377-422E-49F2-A541-A1CC0F198C45}" destId="{3AD1ECCC-EBD4-4A56-BBE5-5465A4994D68}" srcOrd="0" destOrd="0" presId="urn:microsoft.com/office/officeart/2008/layout/RadialCluster"/>
    <dgm:cxn modelId="{F96C42B5-2112-423C-9492-9CB53C0D0609}" type="presOf" srcId="{AC458FC1-E2FF-4BBC-83FF-C2CAFDCCF21C}" destId="{E3BF4CE7-F726-4EDC-8EA0-888B24095D33}" srcOrd="0" destOrd="0" presId="urn:microsoft.com/office/officeart/2008/layout/RadialCluster"/>
    <dgm:cxn modelId="{226AD4B9-4FA7-424D-ABDC-A7D7F9E7F451}" type="presOf" srcId="{0E7F5B82-F9AC-4A81-989A-A067B690C07B}" destId="{A6C25DDA-CB5E-4BF0-95C4-78E75D4A3FDE}" srcOrd="0" destOrd="0" presId="urn:microsoft.com/office/officeart/2008/layout/RadialCluster"/>
    <dgm:cxn modelId="{E5663EC2-478B-4E55-9232-80C0015FA028}" type="presOf" srcId="{8F973F28-AD9D-49B4-A4EC-ED70C7B16919}" destId="{EDFAEF77-D570-4216-9A8B-A89908389279}" srcOrd="0" destOrd="0" presId="urn:microsoft.com/office/officeart/2008/layout/RadialCluster"/>
    <dgm:cxn modelId="{0E6F67E6-CF19-4A18-875C-6D2066C58CF0}" srcId="{5EF7600A-837D-4358-BA75-6B94984E007B}" destId="{0E7F5B82-F9AC-4A81-989A-A067B690C07B}" srcOrd="0" destOrd="0" parTransId="{ACAF8AA3-2B0F-4C80-945C-55C2686BE510}" sibTransId="{3B4F46B4-C0CE-4C71-9C4E-6BF8423D912E}"/>
    <dgm:cxn modelId="{721C30FE-B57E-465A-8205-ABA5561B8C5A}" type="presOf" srcId="{8E6ADD7A-DBF4-48F4-8F03-269AE451D862}" destId="{F8F9306F-2EF9-4D02-A6C7-1CF0CBD6235D}" srcOrd="0" destOrd="0" presId="urn:microsoft.com/office/officeart/2008/layout/RadialCluster"/>
    <dgm:cxn modelId="{C171B929-5A8F-4034-9E79-89A856095916}" type="presParOf" srcId="{120DE3C2-FE22-47A5-B40B-DB61DB686108}" destId="{95B3725F-8B3D-4BC9-9B4F-E861E9B79ACB}" srcOrd="0" destOrd="0" presId="urn:microsoft.com/office/officeart/2008/layout/RadialCluster"/>
    <dgm:cxn modelId="{D8005129-324B-4718-9833-8DB6AD22CB91}" type="presParOf" srcId="{95B3725F-8B3D-4BC9-9B4F-E861E9B79ACB}" destId="{A6C25DDA-CB5E-4BF0-95C4-78E75D4A3FDE}" srcOrd="0" destOrd="0" presId="urn:microsoft.com/office/officeart/2008/layout/RadialCluster"/>
    <dgm:cxn modelId="{5465D71B-04F2-4BBF-85EB-41368764602E}" type="presParOf" srcId="{95B3725F-8B3D-4BC9-9B4F-E861E9B79ACB}" destId="{EDFAEF77-D570-4216-9A8B-A89908389279}" srcOrd="1" destOrd="0" presId="urn:microsoft.com/office/officeart/2008/layout/RadialCluster"/>
    <dgm:cxn modelId="{ED63C016-AB63-40ED-A6FE-D514D4D14AA0}" type="presParOf" srcId="{95B3725F-8B3D-4BC9-9B4F-E861E9B79ACB}" destId="{5FB8FC8E-7200-4E32-A09D-3B72A5540356}" srcOrd="2" destOrd="0" presId="urn:microsoft.com/office/officeart/2008/layout/RadialCluster"/>
    <dgm:cxn modelId="{4545926C-72D2-47BE-9635-1408DCA50C14}" type="presParOf" srcId="{95B3725F-8B3D-4BC9-9B4F-E861E9B79ACB}" destId="{E3BF4CE7-F726-4EDC-8EA0-888B24095D33}" srcOrd="3" destOrd="0" presId="urn:microsoft.com/office/officeart/2008/layout/RadialCluster"/>
    <dgm:cxn modelId="{C7FEEE5F-6D79-4876-8071-0C626D18C9A8}" type="presParOf" srcId="{95B3725F-8B3D-4BC9-9B4F-E861E9B79ACB}" destId="{3AD1ECCC-EBD4-4A56-BBE5-5465A4994D68}" srcOrd="4" destOrd="0" presId="urn:microsoft.com/office/officeart/2008/layout/RadialCluster"/>
    <dgm:cxn modelId="{929E721C-DF7E-45C5-B4C3-098C41DF6EC2}" type="presParOf" srcId="{95B3725F-8B3D-4BC9-9B4F-E861E9B79ACB}" destId="{F8F9306F-2EF9-4D02-A6C7-1CF0CBD6235D}" srcOrd="5" destOrd="0" presId="urn:microsoft.com/office/officeart/2008/layout/RadialCluster"/>
    <dgm:cxn modelId="{A7E30EFE-DCFC-45A2-AAF0-34D3307F03DF}" type="presParOf" srcId="{95B3725F-8B3D-4BC9-9B4F-E861E9B79ACB}" destId="{627BF894-179B-4FA4-B588-D591A4700B16}" srcOrd="6"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25DDA-CB5E-4BF0-95C4-78E75D4A3FDE}">
      <dsp:nvSpPr>
        <dsp:cNvPr id="0" name=""/>
        <dsp:cNvSpPr/>
      </dsp:nvSpPr>
      <dsp:spPr>
        <a:xfrm>
          <a:off x="3097458" y="2286369"/>
          <a:ext cx="2491084" cy="172459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rPr>
            <a:t>Medicare</a:t>
          </a:r>
        </a:p>
        <a:p>
          <a:pPr marL="0" lvl="0" indent="0" algn="ctr" defTabSz="1422400">
            <a:lnSpc>
              <a:spcPct val="90000"/>
            </a:lnSpc>
            <a:spcBef>
              <a:spcPct val="0"/>
            </a:spcBef>
            <a:spcAft>
              <a:spcPct val="35000"/>
            </a:spcAft>
            <a:buNone/>
          </a:pPr>
          <a:r>
            <a:rPr lang="en-US" sz="3200" b="1" kern="1200" dirty="0">
              <a:solidFill>
                <a:schemeClr val="bg1"/>
              </a:solidFill>
              <a:effectLst/>
            </a:rPr>
            <a:t>Enrollment</a:t>
          </a:r>
        </a:p>
      </dsp:txBody>
      <dsp:txXfrm>
        <a:off x="3181646" y="2370557"/>
        <a:ext cx="2322708" cy="1556214"/>
      </dsp:txXfrm>
    </dsp:sp>
    <dsp:sp modelId="{EDFAEF77-D570-4216-9A8B-A89908389279}">
      <dsp:nvSpPr>
        <dsp:cNvPr id="0" name=""/>
        <dsp:cNvSpPr/>
      </dsp:nvSpPr>
      <dsp:spPr>
        <a:xfrm rot="16229693">
          <a:off x="4048085" y="1981382"/>
          <a:ext cx="609996" cy="0"/>
        </a:xfrm>
        <a:custGeom>
          <a:avLst/>
          <a:gdLst/>
          <a:ahLst/>
          <a:cxnLst/>
          <a:rect l="0" t="0" r="0" b="0"/>
          <a:pathLst>
            <a:path>
              <a:moveTo>
                <a:pt x="0" y="0"/>
              </a:moveTo>
              <a:lnTo>
                <a:pt x="60999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B8FC8E-7200-4E32-A09D-3B72A5540356}">
      <dsp:nvSpPr>
        <dsp:cNvPr id="0" name=""/>
        <dsp:cNvSpPr/>
      </dsp:nvSpPr>
      <dsp:spPr>
        <a:xfrm>
          <a:off x="2664779" y="458582"/>
          <a:ext cx="3392395" cy="1217813"/>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rPr>
            <a:t>Initial Enrollment Period</a:t>
          </a:r>
        </a:p>
        <a:p>
          <a:pPr marL="0" lvl="0" indent="0" algn="ctr" defTabSz="800100">
            <a:lnSpc>
              <a:spcPct val="90000"/>
            </a:lnSpc>
            <a:spcBef>
              <a:spcPct val="0"/>
            </a:spcBef>
            <a:spcAft>
              <a:spcPct val="35000"/>
            </a:spcAft>
            <a:buNone/>
          </a:pPr>
          <a:r>
            <a:rPr lang="en-US" sz="1600" b="0" i="0" kern="1200" dirty="0">
              <a:effectLst/>
            </a:rPr>
            <a:t>Begins 3 months before your 65</a:t>
          </a:r>
          <a:r>
            <a:rPr lang="en-US" sz="1600" b="0" i="0" kern="1200" baseline="30000" dirty="0">
              <a:effectLst/>
            </a:rPr>
            <a:t>th</a:t>
          </a:r>
          <a:r>
            <a:rPr lang="en-US" sz="1600" b="0" i="0" kern="1200" dirty="0">
              <a:effectLst/>
            </a:rPr>
            <a:t> birthday and ends 3 months after that birthday</a:t>
          </a:r>
        </a:p>
      </dsp:txBody>
      <dsp:txXfrm>
        <a:off x="2724228" y="518031"/>
        <a:ext cx="3273497" cy="1098915"/>
      </dsp:txXfrm>
    </dsp:sp>
    <dsp:sp modelId="{E3BF4CE7-F726-4EDC-8EA0-888B24095D33}">
      <dsp:nvSpPr>
        <dsp:cNvPr id="0" name=""/>
        <dsp:cNvSpPr/>
      </dsp:nvSpPr>
      <dsp:spPr>
        <a:xfrm rot="822890">
          <a:off x="5586687" y="3468069"/>
          <a:ext cx="130179" cy="0"/>
        </a:xfrm>
        <a:custGeom>
          <a:avLst/>
          <a:gdLst/>
          <a:ahLst/>
          <a:cxnLst/>
          <a:rect l="0" t="0" r="0" b="0"/>
          <a:pathLst>
            <a:path>
              <a:moveTo>
                <a:pt x="0" y="0"/>
              </a:moveTo>
              <a:lnTo>
                <a:pt x="13017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D1ECCC-EBD4-4A56-BBE5-5465A4994D68}">
      <dsp:nvSpPr>
        <dsp:cNvPr id="0" name=""/>
        <dsp:cNvSpPr/>
      </dsp:nvSpPr>
      <dsp:spPr>
        <a:xfrm>
          <a:off x="5715011" y="2897967"/>
          <a:ext cx="2683707" cy="182602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rPr>
            <a:t>Special Enrollment Period</a:t>
          </a:r>
        </a:p>
        <a:p>
          <a:pPr marL="0" lvl="0" indent="0" algn="ctr" defTabSz="800100">
            <a:lnSpc>
              <a:spcPct val="90000"/>
            </a:lnSpc>
            <a:spcBef>
              <a:spcPct val="0"/>
            </a:spcBef>
            <a:spcAft>
              <a:spcPct val="35000"/>
            </a:spcAft>
            <a:buNone/>
          </a:pPr>
          <a:r>
            <a:rPr lang="en-US" sz="1600" b="0" kern="1200" dirty="0">
              <a:effectLst/>
            </a:rPr>
            <a:t>If 65 or older, you &amp; your spouse are still working, and you are covered under a group health plan</a:t>
          </a:r>
        </a:p>
      </dsp:txBody>
      <dsp:txXfrm>
        <a:off x="5804150" y="2987106"/>
        <a:ext cx="2505429" cy="1647743"/>
      </dsp:txXfrm>
    </dsp:sp>
    <dsp:sp modelId="{F8F9306F-2EF9-4D02-A6C7-1CF0CBD6235D}">
      <dsp:nvSpPr>
        <dsp:cNvPr id="0" name=""/>
        <dsp:cNvSpPr/>
      </dsp:nvSpPr>
      <dsp:spPr>
        <a:xfrm rot="9965189">
          <a:off x="2955657" y="3474519"/>
          <a:ext cx="143911" cy="0"/>
        </a:xfrm>
        <a:custGeom>
          <a:avLst/>
          <a:gdLst/>
          <a:ahLst/>
          <a:cxnLst/>
          <a:rect l="0" t="0" r="0" b="0"/>
          <a:pathLst>
            <a:path>
              <a:moveTo>
                <a:pt x="0" y="0"/>
              </a:moveTo>
              <a:lnTo>
                <a:pt x="14391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7BF894-179B-4FA4-B588-D591A4700B16}">
      <dsp:nvSpPr>
        <dsp:cNvPr id="0" name=""/>
        <dsp:cNvSpPr/>
      </dsp:nvSpPr>
      <dsp:spPr>
        <a:xfrm>
          <a:off x="381012" y="2899275"/>
          <a:ext cx="2576756" cy="1823421"/>
        </a:xfrm>
        <a:prstGeom prst="roundRect">
          <a:avLst/>
        </a:prstGeom>
        <a:solidFill>
          <a:srgbClr val="007D7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rPr>
            <a:t>General Enrollment Period</a:t>
          </a:r>
        </a:p>
        <a:p>
          <a:pPr marL="0" lvl="0" indent="0" algn="ctr" defTabSz="800100">
            <a:lnSpc>
              <a:spcPct val="90000"/>
            </a:lnSpc>
            <a:spcBef>
              <a:spcPct val="0"/>
            </a:spcBef>
            <a:spcAft>
              <a:spcPct val="35000"/>
            </a:spcAft>
            <a:buNone/>
          </a:pPr>
          <a:r>
            <a:rPr lang="en-US" sz="1600" b="0" kern="1200" dirty="0">
              <a:effectLst/>
            </a:rPr>
            <a:t>January 1 – March 31</a:t>
          </a:r>
        </a:p>
      </dsp:txBody>
      <dsp:txXfrm>
        <a:off x="470024" y="2988287"/>
        <a:ext cx="2398732" cy="1645397"/>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hdr" sz="quarter"/>
          </p:nvPr>
        </p:nvSpPr>
        <p:spPr bwMode="auto">
          <a:xfrm>
            <a:off x="0" y="0"/>
            <a:ext cx="4422925" cy="464820"/>
          </a:xfrm>
          <a:prstGeom prst="rect">
            <a:avLst/>
          </a:prstGeom>
          <a:noFill/>
          <a:ln w="9525">
            <a:noFill/>
            <a:miter lim="800000"/>
            <a:headEnd/>
            <a:tailEnd/>
          </a:ln>
          <a:effectLst/>
        </p:spPr>
        <p:txBody>
          <a:bodyPr vert="horz" wrap="square" lIns="91595" tIns="45797" rIns="91595" bIns="45797" numCol="1" anchor="t" anchorCtr="0" compatLnSpc="1">
            <a:prstTxWarp prst="textNoShape">
              <a:avLst/>
            </a:prstTxWarp>
          </a:bodyPr>
          <a:lstStyle>
            <a:lvl1pPr defTabSz="915281" eaLnBrk="1" hangingPunct="1">
              <a:defRPr sz="1100">
                <a:solidFill>
                  <a:schemeClr val="tx1"/>
                </a:solidFill>
                <a:latin typeface="Arial" charset="0"/>
              </a:defRPr>
            </a:lvl1pPr>
          </a:lstStyle>
          <a:p>
            <a:pPr>
              <a:defRPr/>
            </a:pPr>
            <a:endParaRPr lang="en-US"/>
          </a:p>
        </p:txBody>
      </p:sp>
      <p:sp>
        <p:nvSpPr>
          <p:cNvPr id="279556" name="Rectangle 4"/>
          <p:cNvSpPr>
            <a:spLocks noGrp="1" noChangeArrowheads="1"/>
          </p:cNvSpPr>
          <p:nvPr>
            <p:ph type="ftr" sz="quarter" idx="2"/>
          </p:nvPr>
        </p:nvSpPr>
        <p:spPr bwMode="auto">
          <a:xfrm>
            <a:off x="0" y="8457496"/>
            <a:ext cx="3352246" cy="837313"/>
          </a:xfrm>
          <a:prstGeom prst="rect">
            <a:avLst/>
          </a:prstGeom>
          <a:noFill/>
          <a:ln w="9525">
            <a:noFill/>
            <a:miter lim="800000"/>
            <a:headEnd/>
            <a:tailEnd/>
          </a:ln>
          <a:effectLst/>
        </p:spPr>
        <p:txBody>
          <a:bodyPr vert="horz" wrap="square" lIns="91595" tIns="45797" rIns="91595" bIns="45797" numCol="1" anchor="b" anchorCtr="0" compatLnSpc="1">
            <a:prstTxWarp prst="textNoShape">
              <a:avLst/>
            </a:prstTxWarp>
          </a:bodyPr>
          <a:lstStyle>
            <a:lvl1pPr defTabSz="915281" eaLnBrk="1" hangingPunct="1">
              <a:defRPr sz="1100">
                <a:solidFill>
                  <a:schemeClr val="tx1"/>
                </a:solidFill>
                <a:latin typeface="Arial" charset="0"/>
              </a:defRPr>
            </a:lvl1pPr>
          </a:lstStyle>
          <a:p>
            <a:pPr>
              <a:defRPr/>
            </a:pPr>
            <a:endParaRPr lang="en-US"/>
          </a:p>
        </p:txBody>
      </p:sp>
      <p:sp>
        <p:nvSpPr>
          <p:cNvPr id="279557" name="Rectangle 5"/>
          <p:cNvSpPr>
            <a:spLocks noGrp="1" noChangeArrowheads="1"/>
          </p:cNvSpPr>
          <p:nvPr>
            <p:ph type="sldNum" sz="quarter" idx="3"/>
          </p:nvPr>
        </p:nvSpPr>
        <p:spPr bwMode="auto">
          <a:xfrm>
            <a:off x="3970436" y="8829989"/>
            <a:ext cx="3038372" cy="464820"/>
          </a:xfrm>
          <a:prstGeom prst="rect">
            <a:avLst/>
          </a:prstGeom>
          <a:noFill/>
          <a:ln w="9525">
            <a:noFill/>
            <a:miter lim="800000"/>
            <a:headEnd/>
            <a:tailEnd/>
          </a:ln>
          <a:effectLst/>
        </p:spPr>
        <p:txBody>
          <a:bodyPr vert="horz" wrap="square" lIns="91595" tIns="45797" rIns="91595" bIns="45797" numCol="1" anchor="b" anchorCtr="0" compatLnSpc="1">
            <a:prstTxWarp prst="textNoShape">
              <a:avLst/>
            </a:prstTxWarp>
          </a:bodyPr>
          <a:lstStyle>
            <a:lvl1pPr algn="r" defTabSz="912458" eaLnBrk="1" hangingPunct="1">
              <a:defRPr sz="1200" b="0">
                <a:solidFill>
                  <a:schemeClr val="tx1"/>
                </a:solidFill>
              </a:defRPr>
            </a:lvl1pPr>
          </a:lstStyle>
          <a:p>
            <a:pPr>
              <a:defRPr/>
            </a:pPr>
            <a:fld id="{101587FC-523E-42C6-B6C3-427F160506BE}" type="slidenum">
              <a:rPr lang="en-US" altLang="en-US"/>
              <a:pPr>
                <a:defRPr/>
              </a:pPr>
              <a:t>‹#›</a:t>
            </a:fld>
            <a:endParaRPr lang="en-US" altLang="en-US"/>
          </a:p>
        </p:txBody>
      </p:sp>
    </p:spTree>
    <p:extLst>
      <p:ext uri="{BB962C8B-B14F-4D97-AF65-F5344CB8AC3E}">
        <p14:creationId xmlns:p14="http://schemas.microsoft.com/office/powerpoint/2010/main" val="1829926854"/>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4805311" cy="466412"/>
          </a:xfrm>
          <a:prstGeom prst="rect">
            <a:avLst/>
          </a:prstGeom>
          <a:noFill/>
          <a:ln w="9525">
            <a:noFill/>
            <a:miter lim="800000"/>
            <a:headEnd/>
            <a:tailEnd/>
          </a:ln>
          <a:effectLst/>
        </p:spPr>
        <p:txBody>
          <a:bodyPr vert="horz" wrap="square" lIns="92738" tIns="46367" rIns="92738" bIns="46367" numCol="1" anchor="t" anchorCtr="0" compatLnSpc="1">
            <a:prstTxWarp prst="textNoShape">
              <a:avLst/>
            </a:prstTxWarp>
          </a:bodyPr>
          <a:lstStyle>
            <a:lvl1pPr defTabSz="928218" eaLnBrk="1" hangingPunct="1">
              <a:tabLst>
                <a:tab pos="2142664" algn="l"/>
              </a:tabLst>
              <a:defRPr sz="1100">
                <a:solidFill>
                  <a:schemeClr val="tx1"/>
                </a:solidFill>
                <a:latin typeface="Arial" charset="0"/>
              </a:defRPr>
            </a:lvl1pPr>
          </a:lstStyle>
          <a:p>
            <a:pPr>
              <a:defRPr/>
            </a:pPr>
            <a:endParaRPr lang="en-US"/>
          </a:p>
        </p:txBody>
      </p:sp>
      <p:sp>
        <p:nvSpPr>
          <p:cNvPr id="81923" name="Rectangle 3"/>
          <p:cNvSpPr>
            <a:spLocks noGrp="1" noChangeArrowheads="1"/>
          </p:cNvSpPr>
          <p:nvPr>
            <p:ph type="dt" idx="1"/>
          </p:nvPr>
        </p:nvSpPr>
        <p:spPr bwMode="auto">
          <a:xfrm>
            <a:off x="3968843" y="0"/>
            <a:ext cx="3039964" cy="466412"/>
          </a:xfrm>
          <a:prstGeom prst="rect">
            <a:avLst/>
          </a:prstGeom>
          <a:noFill/>
          <a:ln w="9525">
            <a:noFill/>
            <a:miter lim="800000"/>
            <a:headEnd/>
            <a:tailEnd/>
          </a:ln>
          <a:effectLst/>
        </p:spPr>
        <p:txBody>
          <a:bodyPr vert="horz" wrap="square" lIns="92738" tIns="46367" rIns="92738" bIns="46367" numCol="1" anchor="t" anchorCtr="0" compatLnSpc="1">
            <a:prstTxWarp prst="textNoShape">
              <a:avLst/>
            </a:prstTxWarp>
          </a:bodyPr>
          <a:lstStyle>
            <a:lvl1pPr algn="r" defTabSz="928218" eaLnBrk="1" hangingPunct="1">
              <a:defRPr sz="1100" b="0">
                <a:solidFill>
                  <a:schemeClr val="tx1"/>
                </a:solidFill>
                <a:latin typeface="Arial" charset="0"/>
              </a:defRPr>
            </a:lvl1pPr>
          </a:lstStyle>
          <a:p>
            <a:pPr>
              <a:defRPr/>
            </a:pPr>
            <a:endParaRPr lang="en-US"/>
          </a:p>
        </p:txBody>
      </p:sp>
      <p:sp>
        <p:nvSpPr>
          <p:cNvPr id="135172" name="Rectangle 4"/>
          <p:cNvSpPr>
            <a:spLocks noGrp="1" noRot="1" noChangeAspect="1" noChangeArrowheads="1" noTextEdit="1"/>
          </p:cNvSpPr>
          <p:nvPr>
            <p:ph type="sldImg" idx="2"/>
          </p:nvPr>
        </p:nvSpPr>
        <p:spPr bwMode="auto">
          <a:xfrm>
            <a:off x="1182688" y="695325"/>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699448" y="4414199"/>
            <a:ext cx="5611507" cy="4186564"/>
          </a:xfrm>
          <a:prstGeom prst="rect">
            <a:avLst/>
          </a:prstGeom>
          <a:noFill/>
          <a:ln w="9525">
            <a:noFill/>
            <a:miter lim="800000"/>
            <a:headEnd/>
            <a:tailEnd/>
          </a:ln>
          <a:effectLst/>
        </p:spPr>
        <p:txBody>
          <a:bodyPr vert="horz" wrap="square" lIns="92738" tIns="46367" rIns="92738" bIns="46367"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1926" name="Rectangle 6"/>
          <p:cNvSpPr>
            <a:spLocks noGrp="1" noChangeArrowheads="1"/>
          </p:cNvSpPr>
          <p:nvPr>
            <p:ph type="ftr" sz="quarter" idx="4"/>
          </p:nvPr>
        </p:nvSpPr>
        <p:spPr bwMode="auto">
          <a:xfrm>
            <a:off x="0" y="8829989"/>
            <a:ext cx="3039964" cy="464820"/>
          </a:xfrm>
          <a:prstGeom prst="rect">
            <a:avLst/>
          </a:prstGeom>
          <a:noFill/>
          <a:ln w="9525">
            <a:noFill/>
            <a:miter lim="800000"/>
            <a:headEnd/>
            <a:tailEnd/>
          </a:ln>
          <a:effectLst/>
        </p:spPr>
        <p:txBody>
          <a:bodyPr vert="horz" wrap="square" lIns="92738" tIns="46367" rIns="92738" bIns="46367" numCol="1" anchor="b" anchorCtr="0" compatLnSpc="1">
            <a:prstTxWarp prst="textNoShape">
              <a:avLst/>
            </a:prstTxWarp>
          </a:bodyPr>
          <a:lstStyle>
            <a:lvl1pPr defTabSz="928218" eaLnBrk="1" hangingPunct="1">
              <a:defRPr sz="1100">
                <a:solidFill>
                  <a:schemeClr val="tx1"/>
                </a:solidFill>
                <a:latin typeface="Arial" charset="0"/>
              </a:defRPr>
            </a:lvl1pPr>
          </a:lstStyle>
          <a:p>
            <a:pPr>
              <a:defRPr/>
            </a:pPr>
            <a:endParaRPr lang="en-US"/>
          </a:p>
        </p:txBody>
      </p:sp>
      <p:sp>
        <p:nvSpPr>
          <p:cNvPr id="81927" name="Rectangle 7"/>
          <p:cNvSpPr>
            <a:spLocks noGrp="1" noChangeArrowheads="1"/>
          </p:cNvSpPr>
          <p:nvPr>
            <p:ph type="sldNum" sz="quarter" idx="5"/>
          </p:nvPr>
        </p:nvSpPr>
        <p:spPr bwMode="auto">
          <a:xfrm>
            <a:off x="3968843" y="8829989"/>
            <a:ext cx="3039964" cy="464820"/>
          </a:xfrm>
          <a:prstGeom prst="rect">
            <a:avLst/>
          </a:prstGeom>
          <a:noFill/>
          <a:ln w="9525">
            <a:noFill/>
            <a:miter lim="800000"/>
            <a:headEnd/>
            <a:tailEnd/>
          </a:ln>
          <a:effectLst/>
        </p:spPr>
        <p:txBody>
          <a:bodyPr vert="horz" wrap="square" lIns="92738" tIns="46367" rIns="92738" bIns="46367" numCol="1" anchor="b" anchorCtr="0" compatLnSpc="1">
            <a:prstTxWarp prst="textNoShape">
              <a:avLst/>
            </a:prstTxWarp>
          </a:bodyPr>
          <a:lstStyle>
            <a:lvl1pPr algn="r" defTabSz="925197" eaLnBrk="1" hangingPunct="1">
              <a:defRPr sz="1100" b="0">
                <a:solidFill>
                  <a:schemeClr val="tx1"/>
                </a:solidFill>
              </a:defRPr>
            </a:lvl1pPr>
          </a:lstStyle>
          <a:p>
            <a:pPr>
              <a:defRPr/>
            </a:pPr>
            <a:fld id="{C239342E-C0C4-4ADC-8144-4C398615BF23}" type="slidenum">
              <a:rPr lang="en-US" altLang="en-US"/>
              <a:pPr>
                <a:defRPr/>
              </a:pPr>
              <a:t>‹#›</a:t>
            </a:fld>
            <a:endParaRPr lang="en-US" altLang="en-US"/>
          </a:p>
        </p:txBody>
      </p:sp>
    </p:spTree>
    <p:extLst>
      <p:ext uri="{BB962C8B-B14F-4D97-AF65-F5344CB8AC3E}">
        <p14:creationId xmlns:p14="http://schemas.microsoft.com/office/powerpoint/2010/main" val="43032117"/>
      </p:ext>
    </p:extLst>
  </p:cSld>
  <p:clrMap bg1="lt1" tx1="dk1" bg2="lt2" tx2="dk2" accent1="accent1" accent2="accent2" accent3="accent3" accent4="accent4" accent5="accent5" accent6="accent6" hlink="hlink" folHlink="folHlink"/>
  <p:hf sldNum="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sa.gov/planners/survivors/ifyou7.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sa.gov/myaccount/?utm_source=website001&amp;utm_medium=website&amp;utm_campaign=irs-websit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sa.gov/agency/5-steps-toward-your-financial-securit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ocialsecurity.gov/calc-gpo"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ecure.ssa.gov/poms.nsf/lnx/060080300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sa.gov/hlp/isba/10/hlp-med003-partb2.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ecure.ssa.gov/poms.nsf/lnx/0600805025#:~:text=SMI%20entitlement%20based%20on%20a,the%20GEP%20enrollment%20took%20plac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sa.gov/myaccount/what.html#h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ssa.gov/hlp/mySSA/df-1099.htm" TargetMode="External"/><Relationship Id="rId3" Type="http://schemas.openxmlformats.org/officeDocument/2006/relationships/hyperlink" Target="https://www.ssa.gov/hlp/mySSA/df-iSSNRC.htm" TargetMode="External"/><Relationship Id="rId7" Type="http://schemas.openxmlformats.org/officeDocument/2006/relationships/hyperlink" Target="https://www.ssa.gov/hlp/mySSA/df-mrc.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ssa.gov/hlp/mySSA/df-directdeposit.htm" TargetMode="External"/><Relationship Id="rId5" Type="http://schemas.openxmlformats.org/officeDocument/2006/relationships/hyperlink" Target="https://www.ssa.gov/hlp/mySSA/df-changeaddress.htm" TargetMode="External"/><Relationship Id="rId4" Type="http://schemas.openxmlformats.org/officeDocument/2006/relationships/hyperlink" Target="https://www.ssa.gov/hlp/mySSA/df-beve.htm"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ocialsecurity.gov/ask"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defTabSz="952132"/>
            <a:fld id="{8E9F95B4-1FCC-46AE-A4E2-342D3367DB8A}" type="slidenum">
              <a:rPr lang="en-US" smtClean="0">
                <a:solidFill>
                  <a:prstClr val="black"/>
                </a:solidFill>
              </a:rPr>
              <a:pPr defTabSz="952132"/>
              <a:t>1</a:t>
            </a:fld>
            <a:endParaRPr lang="en-US" dirty="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701040" y="4260850"/>
            <a:ext cx="5608320" cy="4803140"/>
          </a:xfrm>
          <a:noFill/>
          <a:ln/>
        </p:spPr>
        <p:txBody>
          <a:bodyPr/>
          <a:lstStyle/>
          <a:p>
            <a:pPr>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GOOD MORNING! My name is Sheryl Schroeder.</a:t>
            </a:r>
            <a:r>
              <a:rPr lang="en-US" altLang="en-US" sz="1400" b="1" dirty="0">
                <a:latin typeface="Arial" panose="020B0604020202020204" pitchFamily="34" charset="0"/>
              </a:rPr>
              <a:t>.  I am a Public Affairs Specialist with the Dallas Region Public Affairs office. I’ve had the pleasure of working for Social Security for 20 plus years now. </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 AM EXCITED TO BE HERE WITH YOU TODAY AND HAVE THE OPPORTUNITY TO SHARE INFORMATION WITH YOU ABOUT SOCIAL SECURITY.</a:t>
            </a:r>
          </a:p>
          <a:p>
            <a:pPr>
              <a:defRPr/>
            </a:pPr>
            <a:r>
              <a:rPr lang="en-US" altLang="en-US" sz="1400" b="1" dirty="0">
                <a:latin typeface="Arial" panose="020B0604020202020204" pitchFamily="34" charset="0"/>
              </a:rPr>
              <a:t>We do have a lot of information to cover.  To ensure that we get through the entire presentation within our allotted time, please wait until the end to ask questions.  If your question is very case specific or requires some research, I may need to speak with you one on one. If that is the case, please provide your question and contact information to the event coordinator.</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 HAVE LOTS of good stuff to COVER TODAY, SO LETS GET STARTED.</a:t>
            </a:r>
          </a:p>
          <a:p>
            <a:pPr lvl="1" algn="just"/>
            <a:endParaRPr lang="en-US" sz="900" dirty="0">
              <a:solidFill>
                <a:srgbClr val="FF0000"/>
              </a:solidFill>
            </a:endParaRPr>
          </a:p>
        </p:txBody>
      </p:sp>
      <p:sp>
        <p:nvSpPr>
          <p:cNvPr id="4" name="Footer Placeholder 3"/>
          <p:cNvSpPr>
            <a:spLocks noGrp="1"/>
          </p:cNvSpPr>
          <p:nvPr>
            <p:ph type="ftr" sz="quarter" idx="10"/>
          </p:nvPr>
        </p:nvSpPr>
        <p:spPr/>
        <p:txBody>
          <a:bodyPr/>
          <a:lstStyle/>
          <a:p>
            <a:pPr>
              <a:defRPr/>
            </a:pPr>
            <a:endParaRPr lang="en-US"/>
          </a:p>
        </p:txBody>
      </p:sp>
      <p:sp>
        <p:nvSpPr>
          <p:cNvPr id="5" name="Header Placeholder 4"/>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3618661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9448" y="4414199"/>
            <a:ext cx="5611507" cy="4415790"/>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charset="0"/>
                <a:ea typeface="+mn-ea"/>
                <a:cs typeface="+mn-cs"/>
              </a:rPr>
              <a:t>SIMILAR TO A SPOUSAL BENEFIT, (AGE &amp; COMP)</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400" b="1" i="1" u="none" strike="noStrike" kern="1200" cap="none" spc="0" normalizeH="0" baseline="0" noProof="0" dirty="0">
                <a:ln>
                  <a:noFill/>
                </a:ln>
                <a:solidFill>
                  <a:srgbClr val="000000"/>
                </a:solidFill>
                <a:effectLst/>
                <a:uLnTx/>
                <a:uFillTx/>
                <a:latin typeface="Arial" charset="0"/>
                <a:ea typeface="+mn-ea"/>
                <a:cs typeface="+mn-cs"/>
              </a:rPr>
              <a:t>A DIVORCED SPO MUST BE  AGE 62 OR OLDER IN ORDER TO BE ELIGIBLE AND</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400" b="1" i="1" u="none" strike="noStrike" kern="1200" cap="none" spc="0" normalizeH="0" baseline="0" noProof="0" dirty="0">
                <a:ln>
                  <a:noFill/>
                </a:ln>
                <a:solidFill>
                  <a:srgbClr val="000000"/>
                </a:solidFill>
                <a:effectLst/>
                <a:uLnTx/>
                <a:uFillTx/>
                <a:latin typeface="Arial" charset="0"/>
                <a:ea typeface="+mn-ea"/>
                <a:cs typeface="+mn-cs"/>
              </a:rPr>
              <a:t> A DIVORCED SPOUSAL BENEFIT IS  A 50% BENEFIT </a:t>
            </a: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Additional criteria  </a:t>
            </a:r>
            <a:r>
              <a:rPr kumimoji="0" lang="en-US" sz="1600" b="1" i="1" u="none" strike="noStrike" kern="1200" cap="none" spc="0" normalizeH="0" baseline="0" noProof="0" dirty="0">
                <a:ln>
                  <a:noFill/>
                </a:ln>
                <a:solidFill>
                  <a:srgbClr val="000000"/>
                </a:solidFill>
                <a:effectLst/>
                <a:uLnTx/>
                <a:uFillTx/>
                <a:latin typeface="Arial" charset="0"/>
                <a:ea typeface="+mn-ea"/>
                <a:cs typeface="+mn-cs"/>
              </a:rPr>
              <a:t>for A DIV SPO include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000000"/>
              </a:solidFill>
              <a:effectLst/>
              <a:uLnTx/>
              <a:uFillTx/>
              <a:latin typeface="Arial"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000000"/>
                </a:solidFill>
                <a:effectLst/>
                <a:uLnTx/>
                <a:uFillTx/>
                <a:latin typeface="Arial" charset="0"/>
                <a:ea typeface="+mn-ea"/>
                <a:cs typeface="+mn-cs"/>
              </a:rPr>
              <a:t>DURATION OF Marriage must have BEEN 10 years or longer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DIV SPO MUST BE UNMARRIED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Divorced for at least two years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AND last - A significant difference-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THE ex-spouse whose record you are drawing on DOES NOT HAVE TO BE RECEVING A SOCIAL SECURITY BENEFIT IN ORDER FOR A DIV SPO to be payable, THEY SIMPLY HAVE TO BE 62 YEARS OF AGE OR OLDER, </a:t>
            </a:r>
          </a:p>
          <a:p>
            <a:endParaRPr lang="en-US" dirty="0"/>
          </a:p>
        </p:txBody>
      </p:sp>
      <p:sp>
        <p:nvSpPr>
          <p:cNvPr id="4" name="Slide Number Placeholder 3"/>
          <p:cNvSpPr>
            <a:spLocks noGrp="1"/>
          </p:cNvSpPr>
          <p:nvPr>
            <p:ph type="sldNum" sz="quarter" idx="5"/>
          </p:nvPr>
        </p:nvSpPr>
        <p:spPr/>
        <p:txBody>
          <a:bodyPr/>
          <a:lstStyle/>
          <a:p>
            <a:fld id="{E6BB9A1E-4CDD-4DBE-9D33-C2C13424FF3D}" type="slidenum">
              <a:rPr lang="en-US" smtClean="0"/>
              <a:t>10</a:t>
            </a:fld>
            <a:endParaRPr lang="en-US"/>
          </a:p>
        </p:txBody>
      </p:sp>
    </p:spTree>
    <p:extLst>
      <p:ext uri="{BB962C8B-B14F-4D97-AF65-F5344CB8AC3E}">
        <p14:creationId xmlns:p14="http://schemas.microsoft.com/office/powerpoint/2010/main" val="3241823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419600"/>
            <a:ext cx="5611507" cy="4186564"/>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SOCIAL SECURITY ALSO PAYS BENEITS TO CHILDREN - </a:t>
            </a:r>
          </a:p>
          <a:p>
            <a:pPr marL="0" marR="0" lvl="0" indent="0" algn="l" defTabSz="928664"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Your child can get benefits if they’re your biological child, adopted child, or  dependent stepchild. (IN CERTAIN SITUATIONS, A child could also be eligible for benefits on their grandparents’ earnings.)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For a child to receive benefits -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    (criteria above)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In a life case, a child can receive up to half of the parent’s full retirement or disability benefit.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If a child receives survivors benefits, they can receive up to 75 percent of the deceased parent’s full Social Security benefit.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 There is a limit, however, to the amount of money that we can pay to a family. The family maximum</a:t>
            </a: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25197" rtl="0" eaLnBrk="1" fontAlgn="base" latinLnBrk="0" hangingPunct="1">
              <a:lnSpc>
                <a:spcPct val="100000"/>
              </a:lnSpc>
              <a:spcBef>
                <a:spcPct val="0"/>
              </a:spcBef>
              <a:spcAft>
                <a:spcPct val="0"/>
              </a:spcAft>
              <a:buClrTx/>
              <a:buSzTx/>
              <a:buFontTx/>
              <a:buNone/>
              <a:tabLst/>
              <a:defRPr/>
            </a:pPr>
            <a:fld id="{1A8A644D-56E0-46BC-9390-92C53C406CE0}" type="slidenum">
              <a:rPr kumimoji="0" 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197" rtl="0" eaLnBrk="1" fontAlgn="base" latinLnBrk="0" hangingPunct="1">
                <a:lnSpc>
                  <a:spcPct val="100000"/>
                </a:lnSpc>
                <a:spcBef>
                  <a:spcPct val="0"/>
                </a:spcBef>
                <a:spcAft>
                  <a:spcPct val="0"/>
                </a:spcAft>
                <a:buClrTx/>
                <a:buSzTx/>
                <a:buFontTx/>
                <a:buNone/>
                <a:tabLst/>
                <a:defRPr/>
              </a:pPr>
              <a:t>11</a:t>
            </a:fld>
            <a:endPar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476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loss of a loved one can be both emotionally and financially difficult.</a:t>
            </a:r>
          </a:p>
          <a:p>
            <a:endParaRPr lang="en-US" dirty="0"/>
          </a:p>
          <a:p>
            <a:r>
              <a:rPr lang="en-US" dirty="0"/>
              <a:t>Social Security provides a safety net to help if the unexpected happens.</a:t>
            </a:r>
          </a:p>
          <a:p>
            <a:endParaRPr lang="en-US" dirty="0"/>
          </a:p>
          <a:p>
            <a:r>
              <a:rPr lang="en-US" dirty="0"/>
              <a:t>Many children, widows, and widowers</a:t>
            </a:r>
            <a:r>
              <a:rPr lang="en-US" baseline="0" dirty="0"/>
              <a:t> may </a:t>
            </a:r>
            <a:r>
              <a:rPr lang="en-US" dirty="0"/>
              <a:t>receive survivors benefits to</a:t>
            </a:r>
            <a:r>
              <a:rPr lang="en-US" baseline="0" dirty="0"/>
              <a:t> help them cope with the financial loss.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987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361673" y="4414198"/>
            <a:ext cx="5608320" cy="770160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400" b="1" dirty="0"/>
              <a:t>When you pass away, your family may be eligible for benefits based on your work record - </a:t>
            </a:r>
          </a:p>
          <a:p>
            <a:pPr marL="171962" indent="-171962">
              <a:buFont typeface="Arial" panose="020B0604020202020204" pitchFamily="34" charset="0"/>
              <a:buChar char="•"/>
              <a:defRPr/>
            </a:pPr>
            <a:r>
              <a:rPr lang="en-US" sz="1400" b="1" dirty="0"/>
              <a:t>A child of a deceased worker can receive benefits if not married and under age 18 (or under age 19 if still in high school). </a:t>
            </a:r>
          </a:p>
          <a:p>
            <a:pPr marL="171962" indent="-171962">
              <a:buFont typeface="Arial" panose="020B0604020202020204" pitchFamily="34" charset="0"/>
              <a:buChar char="•"/>
              <a:defRPr/>
            </a:pPr>
            <a:r>
              <a:rPr lang="en-US" sz="1400" b="1" dirty="0"/>
              <a:t>A disabled child can receive benefits beyond age 18 if not married and was disabled before age 22.</a:t>
            </a:r>
          </a:p>
          <a:p>
            <a:pPr lvl="0" defTabSz="928664">
              <a:defRPr/>
            </a:pPr>
            <a:r>
              <a:rPr lang="en-US" sz="1400" dirty="0">
                <a:solidFill>
                  <a:srgbClr val="000000"/>
                </a:solidFill>
              </a:rPr>
              <a:t>Your child can get benefits if they’re your biological child, adopted child, or  dependent stepchild. </a:t>
            </a:r>
          </a:p>
          <a:p>
            <a:pPr lvl="0"/>
            <a:r>
              <a:rPr lang="en-US" sz="1400" dirty="0">
                <a:solidFill>
                  <a:srgbClr val="000000"/>
                </a:solidFill>
              </a:rPr>
              <a:t>A child can receive up to half (50%) of the parent’s full retirement or disability benefit. </a:t>
            </a:r>
          </a:p>
          <a:p>
            <a:pPr lvl="0"/>
            <a:r>
              <a:rPr lang="en-US" sz="1400" dirty="0">
                <a:solidFill>
                  <a:srgbClr val="000000"/>
                </a:solidFill>
              </a:rPr>
              <a:t>If a child receives survivors benefits, they can get up to 75 percent of the deceased parent’s basic Social Security benefit. </a:t>
            </a:r>
          </a:p>
          <a:p>
            <a:pPr marL="171962" indent="-171962">
              <a:buFont typeface="Arial" panose="020B0604020202020204" pitchFamily="34" charset="0"/>
              <a:buChar char="•"/>
              <a:defRPr/>
            </a:pPr>
            <a:r>
              <a:rPr lang="en-US" sz="1400" b="1" dirty="0"/>
              <a:t>A widow or widower can get full benefits at full retirement age – or reduced benefits at age 60 – or as early as age 50 if disabled – or at any age if caring for child under 16 or a disabled child.</a:t>
            </a:r>
          </a:p>
          <a:p>
            <a:pPr marL="285750" indent="-285750">
              <a:buFont typeface="Arial" panose="020B0604020202020204" pitchFamily="34" charset="0"/>
              <a:buChar char="•"/>
            </a:pPr>
            <a:r>
              <a:rPr lang="en-US" sz="1400" dirty="0"/>
              <a:t>The length of marriage requirement for a widow or widower to be eligible for benefits is 9 months, and for a surviving divorced spouse it is 10 years.  There are exceptions to the duration of marriage requirements.</a:t>
            </a:r>
          </a:p>
          <a:p>
            <a:pPr marL="285750" indent="-285750">
              <a:buFont typeface="Arial" panose="020B0604020202020204" pitchFamily="34" charset="0"/>
              <a:buChar char="•"/>
            </a:pPr>
            <a:r>
              <a:rPr lang="en-US" sz="1400" dirty="0"/>
              <a:t>Generally, you cannot get widow or widower benefits if you </a:t>
            </a:r>
            <a:r>
              <a:rPr lang="en-US" sz="1400" b="1" dirty="0"/>
              <a:t>remarry</a:t>
            </a:r>
            <a:r>
              <a:rPr lang="en-US" sz="1400" dirty="0"/>
              <a:t> before age 60. But remarriage after age 60 (or age 50 if you are disabled) will not prevent you from getting benefit payments based on your </a:t>
            </a:r>
            <a:r>
              <a:rPr lang="en-US" sz="1400" b="1" dirty="0"/>
              <a:t>former</a:t>
            </a:r>
            <a:r>
              <a:rPr lang="en-US" sz="1400" dirty="0"/>
              <a:t> spouse’s work. Also, at age 62 or older, you may get benefits based on your </a:t>
            </a:r>
            <a:r>
              <a:rPr lang="en-US" sz="1400" b="1" dirty="0"/>
              <a:t>new</a:t>
            </a:r>
            <a:r>
              <a:rPr lang="en-US" sz="1400" dirty="0"/>
              <a:t> spouse’s work, if those benefits would be higher.</a:t>
            </a:r>
          </a:p>
          <a:p>
            <a:pPr marL="0" indent="0">
              <a:buFont typeface="Arial" panose="020B0604020202020204" pitchFamily="34" charset="0"/>
              <a:buNone/>
              <a:defRPr/>
            </a:pPr>
            <a:endParaRPr lang="en-US" b="1" dirty="0"/>
          </a:p>
          <a:p>
            <a:pPr marL="0" indent="0">
              <a:buFont typeface="Arial" panose="020B0604020202020204" pitchFamily="34" charset="0"/>
              <a:buNone/>
              <a:defRPr/>
            </a:pPr>
            <a:endParaRPr lang="en-US" b="1" dirty="0"/>
          </a:p>
          <a:p>
            <a:pPr>
              <a:defRPr/>
            </a:pPr>
            <a:endParaRPr lang="en-US" b="1" dirty="0"/>
          </a:p>
        </p:txBody>
      </p:sp>
      <p:sp>
        <p:nvSpPr>
          <p:cNvPr id="15258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defRPr sz="2400" b="1">
                <a:solidFill>
                  <a:srgbClr val="DDDDDD"/>
                </a:solidFill>
                <a:latin typeface="Arial" panose="020B0604020202020204" pitchFamily="34" charset="0"/>
              </a:defRPr>
            </a:lvl1pPr>
            <a:lvl2pPr marL="743661" indent="-285044" defTabSz="925197">
              <a:defRPr sz="2400" b="1">
                <a:solidFill>
                  <a:srgbClr val="DDDDDD"/>
                </a:solidFill>
                <a:latin typeface="Arial" panose="020B0604020202020204" pitchFamily="34" charset="0"/>
              </a:defRPr>
            </a:lvl2pPr>
            <a:lvl3pPr marL="1144951" indent="-227717" defTabSz="925197">
              <a:defRPr sz="2400" b="1">
                <a:solidFill>
                  <a:srgbClr val="DDDDDD"/>
                </a:solidFill>
                <a:latin typeface="Arial" panose="020B0604020202020204" pitchFamily="34" charset="0"/>
              </a:defRPr>
            </a:lvl3pPr>
            <a:lvl4pPr marL="1603569" indent="-227717" defTabSz="925197">
              <a:defRPr sz="2400" b="1">
                <a:solidFill>
                  <a:srgbClr val="DDDDDD"/>
                </a:solidFill>
                <a:latin typeface="Arial" panose="020B0604020202020204" pitchFamily="34" charset="0"/>
              </a:defRPr>
            </a:lvl4pPr>
            <a:lvl5pPr marL="2062186" indent="-227717" defTabSz="925197">
              <a:defRPr sz="2400" b="1">
                <a:solidFill>
                  <a:srgbClr val="DDDDDD"/>
                </a:solidFill>
                <a:latin typeface="Arial" panose="020B0604020202020204" pitchFamily="34" charset="0"/>
              </a:defRPr>
            </a:lvl5pPr>
            <a:lvl6pPr marL="2520803" indent="-227717" defTabSz="925197" eaLnBrk="0" fontAlgn="base" hangingPunct="0">
              <a:spcBef>
                <a:spcPct val="0"/>
              </a:spcBef>
              <a:spcAft>
                <a:spcPct val="0"/>
              </a:spcAft>
              <a:defRPr sz="2400" b="1">
                <a:solidFill>
                  <a:srgbClr val="DDDDDD"/>
                </a:solidFill>
                <a:latin typeface="Arial" panose="020B0604020202020204" pitchFamily="34" charset="0"/>
              </a:defRPr>
            </a:lvl6pPr>
            <a:lvl7pPr marL="2979421" indent="-227717" defTabSz="925197" eaLnBrk="0" fontAlgn="base" hangingPunct="0">
              <a:spcBef>
                <a:spcPct val="0"/>
              </a:spcBef>
              <a:spcAft>
                <a:spcPct val="0"/>
              </a:spcAft>
              <a:defRPr sz="2400" b="1">
                <a:solidFill>
                  <a:srgbClr val="DDDDDD"/>
                </a:solidFill>
                <a:latin typeface="Arial" panose="020B0604020202020204" pitchFamily="34" charset="0"/>
              </a:defRPr>
            </a:lvl7pPr>
            <a:lvl8pPr marL="3438038" indent="-227717" defTabSz="925197" eaLnBrk="0" fontAlgn="base" hangingPunct="0">
              <a:spcBef>
                <a:spcPct val="0"/>
              </a:spcBef>
              <a:spcAft>
                <a:spcPct val="0"/>
              </a:spcAft>
              <a:defRPr sz="2400" b="1">
                <a:solidFill>
                  <a:srgbClr val="DDDDDD"/>
                </a:solidFill>
                <a:latin typeface="Arial" panose="020B0604020202020204" pitchFamily="34" charset="0"/>
              </a:defRPr>
            </a:lvl8pPr>
            <a:lvl9pPr marL="3896655" indent="-227717" defTabSz="925197"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l" defTabSz="925197"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Produced by the Social Security Administration Office of Communications/ Office of External Affairs</a:t>
            </a:r>
          </a:p>
        </p:txBody>
      </p:sp>
      <p:sp>
        <p:nvSpPr>
          <p:cNvPr id="15258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spcBef>
                <a:spcPct val="30000"/>
              </a:spcBef>
              <a:tabLst>
                <a:tab pos="2140214" algn="l"/>
              </a:tabLst>
              <a:defRPr sz="1200">
                <a:solidFill>
                  <a:schemeClr val="tx1"/>
                </a:solidFill>
                <a:latin typeface="Arial" panose="020B0604020202020204" pitchFamily="34" charset="0"/>
              </a:defRPr>
            </a:lvl1pPr>
            <a:lvl2pPr marL="743661" indent="-285044" defTabSz="925197">
              <a:spcBef>
                <a:spcPct val="30000"/>
              </a:spcBef>
              <a:tabLst>
                <a:tab pos="2140214" algn="l"/>
              </a:tabLst>
              <a:defRPr sz="1200">
                <a:solidFill>
                  <a:schemeClr val="tx1"/>
                </a:solidFill>
                <a:latin typeface="Arial" panose="020B0604020202020204" pitchFamily="34" charset="0"/>
              </a:defRPr>
            </a:lvl2pPr>
            <a:lvl3pPr marL="1144951" indent="-227717" defTabSz="925197">
              <a:spcBef>
                <a:spcPct val="30000"/>
              </a:spcBef>
              <a:tabLst>
                <a:tab pos="2140214" algn="l"/>
              </a:tabLst>
              <a:defRPr sz="1200">
                <a:solidFill>
                  <a:schemeClr val="tx1"/>
                </a:solidFill>
                <a:latin typeface="Arial" panose="020B0604020202020204" pitchFamily="34" charset="0"/>
              </a:defRPr>
            </a:lvl3pPr>
            <a:lvl4pPr marL="1603569" indent="-227717" defTabSz="925197">
              <a:spcBef>
                <a:spcPct val="30000"/>
              </a:spcBef>
              <a:tabLst>
                <a:tab pos="2140214" algn="l"/>
              </a:tabLst>
              <a:defRPr sz="1200">
                <a:solidFill>
                  <a:schemeClr val="tx1"/>
                </a:solidFill>
                <a:latin typeface="Arial" panose="020B0604020202020204" pitchFamily="34" charset="0"/>
              </a:defRPr>
            </a:lvl4pPr>
            <a:lvl5pPr marL="2062186" indent="-227717" defTabSz="925197">
              <a:spcBef>
                <a:spcPct val="30000"/>
              </a:spcBef>
              <a:tabLst>
                <a:tab pos="2140214" algn="l"/>
              </a:tabLst>
              <a:defRPr sz="1200">
                <a:solidFill>
                  <a:schemeClr val="tx1"/>
                </a:solidFill>
                <a:latin typeface="Arial" panose="020B0604020202020204" pitchFamily="34" charset="0"/>
              </a:defRPr>
            </a:lvl5pPr>
            <a:lvl6pPr marL="2520803"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6pPr>
            <a:lvl7pPr marL="2979421"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7pPr>
            <a:lvl8pPr marL="3438038"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8pPr>
            <a:lvl9pPr marL="3896655"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9pPr>
          </a:lstStyle>
          <a:p>
            <a:pPr marL="0" marR="0" lvl="0" indent="0" algn="l" defTabSz="925197" rtl="0" eaLnBrk="1" fontAlgn="base" latinLnBrk="0" hangingPunct="1">
              <a:lnSpc>
                <a:spcPct val="100000"/>
              </a:lnSpc>
              <a:spcBef>
                <a:spcPct val="30000"/>
              </a:spcBef>
              <a:spcAft>
                <a:spcPct val="0"/>
              </a:spcAft>
              <a:buClrTx/>
              <a:buSzTx/>
              <a:buFontTx/>
              <a:buNone/>
              <a:tabLst>
                <a:tab pos="2140214" algn="l"/>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Social Security presentation for 2019</a:t>
            </a:r>
          </a:p>
        </p:txBody>
      </p:sp>
      <p:sp>
        <p:nvSpPr>
          <p:cNvPr id="15258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defRPr sz="2400" b="1">
                <a:solidFill>
                  <a:srgbClr val="DDDDDD"/>
                </a:solidFill>
                <a:latin typeface="Arial" panose="020B0604020202020204" pitchFamily="34" charset="0"/>
              </a:defRPr>
            </a:lvl1pPr>
            <a:lvl2pPr marL="743661" indent="-285044" defTabSz="925197">
              <a:defRPr sz="2400" b="1">
                <a:solidFill>
                  <a:srgbClr val="DDDDDD"/>
                </a:solidFill>
                <a:latin typeface="Arial" panose="020B0604020202020204" pitchFamily="34" charset="0"/>
              </a:defRPr>
            </a:lvl2pPr>
            <a:lvl3pPr marL="1144951" indent="-227717" defTabSz="925197">
              <a:defRPr sz="2400" b="1">
                <a:solidFill>
                  <a:srgbClr val="DDDDDD"/>
                </a:solidFill>
                <a:latin typeface="Arial" panose="020B0604020202020204" pitchFamily="34" charset="0"/>
              </a:defRPr>
            </a:lvl3pPr>
            <a:lvl4pPr marL="1603569" indent="-227717" defTabSz="925197">
              <a:defRPr sz="2400" b="1">
                <a:solidFill>
                  <a:srgbClr val="DDDDDD"/>
                </a:solidFill>
                <a:latin typeface="Arial" panose="020B0604020202020204" pitchFamily="34" charset="0"/>
              </a:defRPr>
            </a:lvl4pPr>
            <a:lvl5pPr marL="2062186" indent="-227717" defTabSz="925197">
              <a:defRPr sz="2400" b="1">
                <a:solidFill>
                  <a:srgbClr val="DDDDDD"/>
                </a:solidFill>
                <a:latin typeface="Arial" panose="020B0604020202020204" pitchFamily="34" charset="0"/>
              </a:defRPr>
            </a:lvl5pPr>
            <a:lvl6pPr marL="2520803" indent="-227717" defTabSz="925197" eaLnBrk="0" fontAlgn="base" hangingPunct="0">
              <a:spcBef>
                <a:spcPct val="0"/>
              </a:spcBef>
              <a:spcAft>
                <a:spcPct val="0"/>
              </a:spcAft>
              <a:defRPr sz="2400" b="1">
                <a:solidFill>
                  <a:srgbClr val="DDDDDD"/>
                </a:solidFill>
                <a:latin typeface="Arial" panose="020B0604020202020204" pitchFamily="34" charset="0"/>
              </a:defRPr>
            </a:lvl6pPr>
            <a:lvl7pPr marL="2979421" indent="-227717" defTabSz="925197" eaLnBrk="0" fontAlgn="base" hangingPunct="0">
              <a:spcBef>
                <a:spcPct val="0"/>
              </a:spcBef>
              <a:spcAft>
                <a:spcPct val="0"/>
              </a:spcAft>
              <a:defRPr sz="2400" b="1">
                <a:solidFill>
                  <a:srgbClr val="DDDDDD"/>
                </a:solidFill>
                <a:latin typeface="Arial" panose="020B0604020202020204" pitchFamily="34" charset="0"/>
              </a:defRPr>
            </a:lvl7pPr>
            <a:lvl8pPr marL="3438038" indent="-227717" defTabSz="925197" eaLnBrk="0" fontAlgn="base" hangingPunct="0">
              <a:spcBef>
                <a:spcPct val="0"/>
              </a:spcBef>
              <a:spcAft>
                <a:spcPct val="0"/>
              </a:spcAft>
              <a:defRPr sz="2400" b="1">
                <a:solidFill>
                  <a:srgbClr val="DDDDDD"/>
                </a:solidFill>
                <a:latin typeface="Arial" panose="020B0604020202020204" pitchFamily="34" charset="0"/>
              </a:defRPr>
            </a:lvl8pPr>
            <a:lvl9pPr marL="3896655" indent="-227717" defTabSz="925197"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25197"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10</a:t>
            </a:r>
          </a:p>
        </p:txBody>
      </p:sp>
    </p:spTree>
    <p:extLst>
      <p:ext uri="{BB962C8B-B14F-4D97-AF65-F5344CB8AC3E}">
        <p14:creationId xmlns:p14="http://schemas.microsoft.com/office/powerpoint/2010/main" val="292840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dirty="0"/>
              <a:t>Note:  Divorced spouses qualify if marriage lasted at least 10 years and other conditions are met.</a:t>
            </a:r>
          </a:p>
          <a:p>
            <a:endParaRPr lang="en-US" sz="1100" dirty="0"/>
          </a:p>
          <a:p>
            <a:pPr eaLnBrk="1" hangingPunct="1">
              <a:spcBef>
                <a:spcPct val="0"/>
              </a:spcBef>
              <a:defRPr/>
            </a:pPr>
            <a:r>
              <a:rPr lang="en-US" altLang="en-US" sz="1100" b="0" dirty="0">
                <a:latin typeface="Arial" panose="020B0604020202020204" pitchFamily="34" charset="0"/>
              </a:rPr>
              <a:t>Here is a side-by-side comparison of spousal and survivor benefits.</a:t>
            </a:r>
          </a:p>
          <a:p>
            <a:pPr eaLnBrk="1" hangingPunct="1">
              <a:spcBef>
                <a:spcPct val="0"/>
              </a:spcBef>
              <a:defRPr/>
            </a:pPr>
            <a:endParaRPr lang="en-US" altLang="en-US" sz="1100" b="0" dirty="0">
              <a:latin typeface="Arial" panose="020B0604020202020204" pitchFamily="34" charset="0"/>
            </a:endParaRPr>
          </a:p>
          <a:p>
            <a:pPr marL="291075" indent="-291075">
              <a:spcBef>
                <a:spcPct val="0"/>
              </a:spcBef>
              <a:buFont typeface="Arial" panose="020B0604020202020204" pitchFamily="34" charset="0"/>
              <a:buChar char="•"/>
              <a:defRPr/>
            </a:pPr>
            <a:r>
              <a:rPr lang="en-US" altLang="en-US" sz="1100" b="0" dirty="0">
                <a:latin typeface="Arial" panose="020B0604020202020204" pitchFamily="34" charset="0"/>
              </a:rPr>
              <a:t>The worker and his or her spouse must be married for one year (continuously) immediately before the day on which the application is filed. </a:t>
            </a:r>
          </a:p>
          <a:p>
            <a:pPr marL="291075" indent="-291075">
              <a:spcBef>
                <a:spcPct val="0"/>
              </a:spcBef>
              <a:buFont typeface="Arial" panose="020B0604020202020204" pitchFamily="34" charset="0"/>
              <a:buChar char="•"/>
              <a:defRPr/>
            </a:pPr>
            <a:endParaRPr lang="en-US" altLang="en-US" sz="1100" b="0" dirty="0">
              <a:latin typeface="Arial" panose="020B0604020202020204" pitchFamily="34" charset="0"/>
            </a:endParaRPr>
          </a:p>
          <a:p>
            <a:pPr marL="291075" indent="-291075">
              <a:spcBef>
                <a:spcPct val="0"/>
              </a:spcBef>
              <a:buFont typeface="Arial" panose="020B0604020202020204" pitchFamily="34" charset="0"/>
              <a:buChar char="•"/>
              <a:defRPr/>
            </a:pPr>
            <a:r>
              <a:rPr lang="en-US" altLang="en-US" sz="1100" b="0" dirty="0">
                <a:latin typeface="Arial" panose="020B0604020202020204" pitchFamily="34" charset="0"/>
              </a:rPr>
              <a:t>(Note: The one-year requirement can be waived if the spouse is the natural mother or father of the worker’s biological child or if the spouse was entitled or potentially entitled to certain auxiliary or survivor’s benefits in the month before the month of marriage to the worker).</a:t>
            </a:r>
          </a:p>
          <a:p>
            <a:pPr marL="291075" indent="-291075">
              <a:spcBef>
                <a:spcPct val="0"/>
              </a:spcBef>
              <a:buFont typeface="Arial" panose="020B0604020202020204" pitchFamily="34" charset="0"/>
              <a:buChar char="•"/>
              <a:defRPr/>
            </a:pPr>
            <a:endParaRPr lang="en-US" altLang="en-US" sz="1100" b="0" dirty="0">
              <a:latin typeface="Arial" panose="020B0604020202020204" pitchFamily="34" charset="0"/>
            </a:endParaRPr>
          </a:p>
          <a:p>
            <a:pPr marL="291075" indent="-291075">
              <a:spcBef>
                <a:spcPct val="0"/>
              </a:spcBef>
              <a:buFont typeface="Arial" panose="020B0604020202020204" pitchFamily="34" charset="0"/>
              <a:buChar char="•"/>
              <a:defRPr/>
            </a:pPr>
            <a:r>
              <a:rPr lang="en-US" altLang="en-US" sz="1100" b="0" dirty="0">
                <a:latin typeface="Arial" panose="020B0604020202020204" pitchFamily="34" charset="0"/>
              </a:rPr>
              <a:t>If a spouse is caring for a child under age 16 of the worker, the spouse could qualify regardless of age. When the youngest child turns 16, the spouse’s benefit will stop, even though the child’s benefit will continue. However, if the child is disabled, the spouse’s benefits will continue as long as the child is under his or her care.  </a:t>
            </a:r>
          </a:p>
          <a:p>
            <a:endParaRPr lang="en-US" sz="1100" b="0" dirty="0"/>
          </a:p>
          <a:p>
            <a:r>
              <a:rPr lang="en-US" sz="1100" dirty="0"/>
              <a:t>Slide updated 9/2/2020 (JP)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D8C53-ECBC-44FC-9144-A8C38BDE65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535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begin receiving survivor benefits,</a:t>
            </a:r>
            <a:r>
              <a:rPr lang="en-US" baseline="0" dirty="0"/>
              <a:t> we recommend that you contact us at age 62 to see if you are eligible for a higher benefit on your own record.</a:t>
            </a:r>
          </a:p>
          <a:p>
            <a:endParaRPr lang="en-US" baseline="0" dirty="0"/>
          </a:p>
          <a:p>
            <a:r>
              <a:rPr lang="en-US" baseline="0" dirty="0"/>
              <a:t>If we calculate your retirement benefit and it is lower than what you are already receiving as a survivor, then we are not going to switch you to over to retirement and reduce your monthly benefit. Remember, retirement and survivor benefits both fall under the same umbrella of financial protection offered by Social Security.</a:t>
            </a:r>
          </a:p>
          <a:p>
            <a:endParaRPr lang="en-US" dirty="0"/>
          </a:p>
          <a:p>
            <a:r>
              <a:rPr lang="en-US" dirty="0"/>
              <a:t>However, if we calculate your retirement and it is higher than what you are already getting as a survivor, YOU HAVE A CHOICE.</a:t>
            </a:r>
          </a:p>
          <a:p>
            <a:endParaRPr lang="en-US" dirty="0"/>
          </a:p>
          <a:p>
            <a:r>
              <a:rPr lang="en-US" dirty="0"/>
              <a:t>You can either switch over immediately for the higher monthly payment, or you can stay on survivor benefits and switch over to retirement later on down the road … when something comes up and you need more money coming in … or as late as age 70 if you want to completely max-out your retirement (by getting all possible delayed retirement credits added to your calculation).</a:t>
            </a:r>
          </a:p>
          <a:p>
            <a:endParaRPr lang="en-US" dirty="0"/>
          </a:p>
          <a:p>
            <a:r>
              <a:rPr lang="en-US" dirty="0"/>
              <a:t>Contact Social Security</a:t>
            </a:r>
            <a:r>
              <a:rPr lang="en-US" baseline="0" dirty="0"/>
              <a:t> to find out if you can switch to get a higher benefit amount. SSA will review your individual situation and make a determination. </a:t>
            </a:r>
          </a:p>
          <a:p>
            <a:endParaRPr lang="en-US" baseline="0" dirty="0"/>
          </a:p>
          <a:p>
            <a:r>
              <a:rPr lang="en-US" baseline="0" dirty="0"/>
              <a:t>Slide updated 9/2/2020 (JP)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763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two other types of survivor benefits:</a:t>
            </a:r>
          </a:p>
          <a:p>
            <a:endParaRPr lang="en-US" dirty="0"/>
          </a:p>
          <a:p>
            <a:pPr>
              <a:spcAft>
                <a:spcPct val="30000"/>
              </a:spcAft>
              <a:buClr>
                <a:srgbClr val="FF3300"/>
              </a:buClr>
              <a:tabLst>
                <a:tab pos="228530" algn="l"/>
              </a:tabLst>
            </a:pPr>
            <a:r>
              <a:rPr lang="en-US" dirty="0"/>
              <a:t>The first is Parents’ Benefits. For a parent who is age 62 and was receiving at least one-half of his or her financial support from the son or daughter who died. Although parents’ benefits are included in our survivor benefit program, the number of people who receive Parents’ Benefits is relatively small.</a:t>
            </a:r>
          </a:p>
          <a:p>
            <a:pPr>
              <a:spcAft>
                <a:spcPct val="30000"/>
              </a:spcAft>
              <a:buClr>
                <a:srgbClr val="FF3300"/>
              </a:buClr>
              <a:tabLst>
                <a:tab pos="228530" algn="l"/>
              </a:tabLst>
            </a:pPr>
            <a:endParaRPr lang="en-US" dirty="0"/>
          </a:p>
          <a:p>
            <a:pPr>
              <a:spcBef>
                <a:spcPct val="50000"/>
              </a:spcBef>
              <a:buClr>
                <a:srgbClr val="FF3300"/>
              </a:buClr>
            </a:pPr>
            <a:r>
              <a:rPr lang="en-US" dirty="0"/>
              <a:t>A surviving spouse</a:t>
            </a:r>
            <a:r>
              <a:rPr lang="en-US" baseline="0" dirty="0"/>
              <a:t> or child may receive a one-time l</a:t>
            </a:r>
            <a:r>
              <a:rPr lang="en-US" dirty="0"/>
              <a:t>ump-sum death payment of $255.00 if they meet certain requirements.  </a:t>
            </a:r>
          </a:p>
          <a:p>
            <a:pPr defTabSz="931543">
              <a:spcBef>
                <a:spcPct val="50000"/>
              </a:spcBef>
              <a:buClr>
                <a:srgbClr val="FF3300"/>
              </a:buClr>
              <a:defRPr/>
            </a:pPr>
            <a:r>
              <a:rPr lang="en-US" dirty="0"/>
              <a:t>For</a:t>
            </a:r>
            <a:r>
              <a:rPr lang="en-US" baseline="0" dirty="0"/>
              <a:t> more information, go to SocialSecurity.gov and type in lump-sum death payment </a:t>
            </a:r>
            <a:r>
              <a:rPr lang="en-US" u="sng" dirty="0">
                <a:hlinkClick r:id="rId3"/>
              </a:rPr>
              <a:t>https://www.ssa.gov/planners/survivors/ifyou7.html</a:t>
            </a:r>
            <a:endParaRPr lang="en-US" dirty="0"/>
          </a:p>
          <a:p>
            <a:pPr>
              <a:spcBef>
                <a:spcPct val="50000"/>
              </a:spcBef>
              <a:buClr>
                <a:srgbClr val="FF3300"/>
              </a:buClr>
            </a:pPr>
            <a:endParaRPr lang="en-US" dirty="0"/>
          </a:p>
          <a:p>
            <a:pPr>
              <a:spcBef>
                <a:spcPct val="50000"/>
              </a:spcBef>
              <a:buClr>
                <a:srgbClr val="FF3300"/>
              </a:buClr>
            </a:pPr>
            <a:r>
              <a:rPr lang="en-US" dirty="0"/>
              <a:t>You may have</a:t>
            </a:r>
            <a:r>
              <a:rPr lang="en-US" baseline="0" dirty="0"/>
              <a:t> seen m</a:t>
            </a:r>
            <a:r>
              <a:rPr lang="en-US" dirty="0"/>
              <a:t>isleading TV advertising that implies that the only benefit payable is the Lump Sum Death Payment, when in fact there may be a monthly widow or widower’s benefit</a:t>
            </a:r>
            <a:r>
              <a:rPr lang="en-US" baseline="0" dirty="0"/>
              <a:t> available</a:t>
            </a:r>
            <a:r>
              <a:rPr lang="en-US" dirty="0"/>
              <a:t>. Be sure to review the information about</a:t>
            </a:r>
            <a:r>
              <a:rPr lang="en-US" baseline="0" dirty="0"/>
              <a:t> survivors benefits</a:t>
            </a:r>
            <a:r>
              <a:rPr lang="en-US" dirty="0"/>
              <a:t> on our webpage.</a:t>
            </a:r>
          </a:p>
          <a:p>
            <a:endParaRPr lang="en-US" dirty="0"/>
          </a:p>
        </p:txBody>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16</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p>
        </p:txBody>
      </p:sp>
      <p:sp>
        <p:nvSpPr>
          <p:cNvPr id="6" name="Header Placeholder 5"/>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3509074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3147" y="4415793"/>
            <a:ext cx="5842000" cy="4338320"/>
          </a:xfrm>
        </p:spPr>
        <p:txBody>
          <a:bodyPr/>
          <a:lstStyle/>
          <a:p>
            <a:r>
              <a:rPr lang="en-US" sz="1000" b="0" dirty="0">
                <a:solidFill>
                  <a:srgbClr val="000000"/>
                </a:solidFill>
              </a:rPr>
              <a:t>The first thing we recommend is that you visit ssa.gov/pubs and search for the publication entitled, </a:t>
            </a:r>
            <a:r>
              <a:rPr lang="en-US" sz="1000" b="0" i="1" dirty="0">
                <a:solidFill>
                  <a:srgbClr val="000000"/>
                </a:solidFill>
              </a:rPr>
              <a:t>How Work Affects Your Benefits</a:t>
            </a:r>
            <a:r>
              <a:rPr lang="en-US" sz="1000" b="0" dirty="0">
                <a:solidFill>
                  <a:srgbClr val="000000"/>
                </a:solidFill>
              </a:rPr>
              <a:t>. It explains the rules you must follow in order to avoid an overpayment, and it gives some great examples for different scenarios that could apply to your individual situation.</a:t>
            </a:r>
          </a:p>
          <a:p>
            <a:endParaRPr lang="en-US" sz="1000" b="0" dirty="0">
              <a:solidFill>
                <a:srgbClr val="000000"/>
              </a:solidFill>
            </a:endParaRPr>
          </a:p>
          <a:p>
            <a:r>
              <a:rPr lang="en-US" sz="1000" b="0" dirty="0">
                <a:solidFill>
                  <a:srgbClr val="000000"/>
                </a:solidFill>
              </a:rPr>
              <a:t>You can get Social Security retirement or survivors benefits and work at the same time. However, if you’re younger than full retirement age, and earn more than certain amounts, your monthly benefit remains the same but the total amount of benefits you receive for the year will be reduced. The amount that your annual benefits are reduced, however, isn’t truly lost. Your monthly benefit will be increased at your full retirement age to account for benefits withheld due to earlier earnings.</a:t>
            </a:r>
          </a:p>
          <a:p>
            <a:endParaRPr lang="en-US" sz="1000" b="0" dirty="0">
              <a:solidFill>
                <a:srgbClr val="000000"/>
              </a:solidFill>
            </a:endParaRPr>
          </a:p>
          <a:p>
            <a:r>
              <a:rPr lang="en-US" sz="1000" b="0" dirty="0">
                <a:solidFill>
                  <a:srgbClr val="000000"/>
                </a:solidFill>
              </a:rPr>
              <a:t>Note that spouses and survivors who receive benefits because they have minor children or children in their care with a disability, don’t receive increased benefits at full retirement age if benefits were withheld because of work. I should also mention that different rules apply if you work outside the United States. Contact us if you’re working (or plan to work) outside the country.</a:t>
            </a:r>
          </a:p>
          <a:p>
            <a:endParaRPr lang="en-US" sz="1000" b="0" dirty="0">
              <a:solidFill>
                <a:srgbClr val="000000"/>
              </a:solidFill>
            </a:endParaRPr>
          </a:p>
          <a:p>
            <a:r>
              <a:rPr lang="en-US" sz="1000" b="0" dirty="0">
                <a:solidFill>
                  <a:srgbClr val="000000"/>
                </a:solidFill>
              </a:rPr>
              <a:t>But for most of you, here’s how this works. If you work, and are full retirement age or older, you may keep all of your benefits, no matter how much you earn.</a:t>
            </a:r>
          </a:p>
          <a:p>
            <a:endParaRPr lang="en-US" sz="1000" b="0" i="1" dirty="0">
              <a:solidFill>
                <a:srgbClr val="000000"/>
              </a:solidFill>
            </a:endParaRPr>
          </a:p>
          <a:p>
            <a:pPr>
              <a:defRPr/>
            </a:pPr>
            <a:r>
              <a:rPr lang="en-US" altLang="en-US" sz="1000" b="0" dirty="0">
                <a:solidFill>
                  <a:srgbClr val="000000"/>
                </a:solidFill>
                <a:latin typeface="Arial" panose="020B0604020202020204" pitchFamily="34" charset="0"/>
              </a:rPr>
              <a:t>If you’re younger than full retirement age, there is a limit to how much you can earn and still receive full Social Security benefits. If you’re younger than full retirement age, we must deduct $1 from your benefits for each $2 you earn above the annual limit. </a:t>
            </a:r>
            <a:r>
              <a:rPr lang="en-US" altLang="en-US" sz="1000" b="1" dirty="0">
                <a:solidFill>
                  <a:srgbClr val="000000"/>
                </a:solidFill>
                <a:latin typeface="Arial" panose="020B0604020202020204" pitchFamily="34" charset="0"/>
              </a:rPr>
              <a:t>For 2024, that limit is</a:t>
            </a:r>
            <a:r>
              <a:rPr lang="en-US" altLang="en-US" sz="1000" b="1" u="none" dirty="0">
                <a:solidFill>
                  <a:srgbClr val="000000"/>
                </a:solidFill>
                <a:latin typeface="Arial" panose="020B0604020202020204" pitchFamily="34" charset="0"/>
              </a:rPr>
              <a:t> $22,320</a:t>
            </a:r>
            <a:r>
              <a:rPr lang="en-US" altLang="en-US" sz="1000" b="1" dirty="0">
                <a:solidFill>
                  <a:srgbClr val="000000"/>
                </a:solidFill>
                <a:latin typeface="Arial" panose="020B0604020202020204" pitchFamily="34" charset="0"/>
              </a:rPr>
              <a:t>.</a:t>
            </a:r>
          </a:p>
          <a:p>
            <a:pPr>
              <a:defRPr/>
            </a:pPr>
            <a:endParaRPr lang="en-US" altLang="en-US" sz="1000" b="0" dirty="0">
              <a:solidFill>
                <a:srgbClr val="000000"/>
              </a:solidFill>
              <a:latin typeface="Arial" panose="020B0604020202020204" pitchFamily="34" charset="0"/>
            </a:endParaRPr>
          </a:p>
          <a:p>
            <a:pPr>
              <a:defRPr/>
            </a:pPr>
            <a:r>
              <a:rPr lang="en-US" altLang="en-US" sz="1000" b="0" dirty="0">
                <a:solidFill>
                  <a:srgbClr val="000000"/>
                </a:solidFill>
                <a:latin typeface="Arial" panose="020B0604020202020204" pitchFamily="34" charset="0"/>
              </a:rPr>
              <a:t>If you reach full retirement age during </a:t>
            </a:r>
            <a:r>
              <a:rPr lang="en-US" altLang="en-US" sz="1000" b="1" dirty="0">
                <a:solidFill>
                  <a:srgbClr val="000000"/>
                </a:solidFill>
                <a:highlight>
                  <a:srgbClr val="FFFF00"/>
                </a:highlight>
                <a:latin typeface="Arial" panose="020B0604020202020204" pitchFamily="34" charset="0"/>
              </a:rPr>
              <a:t>2024</a:t>
            </a:r>
            <a:r>
              <a:rPr lang="en-US" altLang="en-US" sz="1000" b="0" dirty="0">
                <a:solidFill>
                  <a:srgbClr val="000000"/>
                </a:solidFill>
                <a:highlight>
                  <a:srgbClr val="FFFF00"/>
                </a:highlight>
                <a:latin typeface="Arial" panose="020B0604020202020204" pitchFamily="34" charset="0"/>
              </a:rPr>
              <a:t>, we must deduct $1 from your benefits for each $3 you earn above </a:t>
            </a:r>
            <a:r>
              <a:rPr lang="en-US" altLang="en-US" sz="1000" b="1" u="none" dirty="0">
                <a:solidFill>
                  <a:srgbClr val="000000"/>
                </a:solidFill>
                <a:highlight>
                  <a:srgbClr val="FFFF00"/>
                </a:highlight>
                <a:latin typeface="Arial" panose="020B0604020202020204" pitchFamily="34" charset="0"/>
              </a:rPr>
              <a:t>$59,520</a:t>
            </a:r>
            <a:r>
              <a:rPr lang="en-US" altLang="en-US" sz="1000" b="1" u="none" baseline="0" dirty="0">
                <a:solidFill>
                  <a:srgbClr val="000000"/>
                </a:solidFill>
                <a:highlight>
                  <a:srgbClr val="FFFF00"/>
                </a:highlight>
                <a:latin typeface="Arial" panose="020B0604020202020204" pitchFamily="34" charset="0"/>
              </a:rPr>
              <a:t> </a:t>
            </a:r>
            <a:r>
              <a:rPr lang="en-US" altLang="en-US" sz="1000" b="0" dirty="0">
                <a:solidFill>
                  <a:srgbClr val="000000"/>
                </a:solidFill>
                <a:highlight>
                  <a:srgbClr val="FFFF00"/>
                </a:highlight>
                <a:latin typeface="Arial" panose="020B0604020202020204" pitchFamily="34" charset="0"/>
              </a:rPr>
              <a:t>until the month you reach full retirement age.</a:t>
            </a:r>
          </a:p>
          <a:p>
            <a:pPr>
              <a:defRPr/>
            </a:pPr>
            <a:endParaRPr lang="en-US" altLang="en-US" sz="1000" b="0" dirty="0">
              <a:solidFill>
                <a:srgbClr val="000000"/>
              </a:solidFill>
              <a:latin typeface="Arial" panose="020B0604020202020204" pitchFamily="34" charset="0"/>
            </a:endParaRPr>
          </a:p>
          <a:p>
            <a:pPr>
              <a:defRPr/>
            </a:pPr>
            <a:r>
              <a:rPr lang="en-US" altLang="en-US" sz="1000" b="0" dirty="0">
                <a:solidFill>
                  <a:srgbClr val="000000"/>
                </a:solidFill>
                <a:latin typeface="Arial" panose="020B0604020202020204" pitchFamily="34" charset="0"/>
              </a:rPr>
              <a:t>Starting with the month you reach full retirement age, there is </a:t>
            </a:r>
            <a:r>
              <a:rPr lang="en-US" altLang="en-US" sz="1000" b="0" u="sng" dirty="0">
                <a:solidFill>
                  <a:srgbClr val="000000"/>
                </a:solidFill>
                <a:latin typeface="Arial" panose="020B0604020202020204" pitchFamily="34" charset="0"/>
              </a:rPr>
              <a:t>no limit </a:t>
            </a:r>
            <a:r>
              <a:rPr lang="en-US" altLang="en-US" sz="1000" b="0" dirty="0">
                <a:solidFill>
                  <a:srgbClr val="000000"/>
                </a:solidFill>
                <a:latin typeface="Arial" panose="020B0604020202020204" pitchFamily="34" charset="0"/>
              </a:rPr>
              <a:t>on how much you can earn and still receive all of your Social Security benefits.</a:t>
            </a:r>
          </a:p>
          <a:p>
            <a:pPr>
              <a:defRPr/>
            </a:pPr>
            <a:endParaRPr lang="en-US" altLang="en-US" sz="100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dirty="0">
                <a:solidFill>
                  <a:srgbClr val="003366"/>
                </a:solidFill>
              </a:rPr>
              <a:t>Note: If some of your retirement benefits are withheld because of your earnings, your benefits will be increased starting at your full retirement age to take into account those months in which benefits were withheld.</a:t>
            </a:r>
          </a:p>
          <a:p>
            <a:pPr>
              <a:defRPr/>
            </a:pPr>
            <a:endParaRPr lang="en-US" altLang="en-US" sz="1000" dirty="0">
              <a:solidFill>
                <a:srgbClr val="000000"/>
              </a:solidFill>
              <a:latin typeface="Arial" panose="020B0604020202020204" pitchFamily="34" charset="0"/>
            </a:endParaRPr>
          </a:p>
          <a:p>
            <a:pPr defTabSz="917235">
              <a:defRPr/>
            </a:pPr>
            <a:r>
              <a:rPr lang="en-US" altLang="en-US" sz="1000" dirty="0">
                <a:solidFill>
                  <a:srgbClr val="000000"/>
                </a:solidFill>
                <a:latin typeface="Arial" panose="020B0604020202020204" pitchFamily="34" charset="0"/>
              </a:rPr>
              <a:t>Source:  OISP/OAESP</a:t>
            </a:r>
          </a:p>
          <a:p>
            <a:pPr marL="0" marR="0" lvl="0" indent="0" algn="l" defTabSz="917235" rtl="0" eaLnBrk="1" fontAlgn="auto" latinLnBrk="0" hangingPunct="1">
              <a:lnSpc>
                <a:spcPct val="100000"/>
              </a:lnSpc>
              <a:spcBef>
                <a:spcPts val="0"/>
              </a:spcBef>
              <a:spcAft>
                <a:spcPts val="0"/>
              </a:spcAft>
              <a:buClrTx/>
              <a:buSzTx/>
              <a:buFontTx/>
              <a:buNone/>
              <a:tabLst/>
              <a:defRPr/>
            </a:pPr>
            <a:r>
              <a:rPr lang="en-US" sz="1000" u="none" dirty="0">
                <a:solidFill>
                  <a:srgbClr val="000000"/>
                </a:solidFill>
              </a:rPr>
              <a:t>ssa.gov/pubs/EN-05-10069.pdf  </a:t>
            </a:r>
            <a:r>
              <a:rPr lang="en-US" altLang="en-US" sz="1000" dirty="0">
                <a:solidFill>
                  <a:srgbClr val="000000"/>
                </a:solidFill>
                <a:latin typeface="Arial" panose="020B0604020202020204" pitchFamily="34" charset="0"/>
              </a:rPr>
              <a:t>(How</a:t>
            </a:r>
            <a:r>
              <a:rPr lang="en-US" altLang="en-US" sz="1000" baseline="0" dirty="0">
                <a:solidFill>
                  <a:srgbClr val="000000"/>
                </a:solidFill>
                <a:latin typeface="Arial" panose="020B0604020202020204" pitchFamily="34" charset="0"/>
              </a:rPr>
              <a:t> Work Affects Your Benefits)</a:t>
            </a:r>
            <a:endParaRPr lang="en-US" sz="1000" i="1" dirty="0">
              <a:solidFill>
                <a:srgbClr val="000000"/>
              </a:solidFill>
            </a:endParaRPr>
          </a:p>
          <a:p>
            <a:pPr defTabSz="917235">
              <a:defRPr/>
            </a:pPr>
            <a:endParaRPr lang="en-US" sz="1000" u="sng" dirty="0">
              <a:solidFill>
                <a:srgbClr val="000000"/>
              </a:solidFill>
            </a:endParaRPr>
          </a:p>
          <a:p>
            <a:pPr>
              <a:defRPr/>
            </a:pPr>
            <a:r>
              <a:rPr lang="en-US" sz="1000" i="0" dirty="0">
                <a:solidFill>
                  <a:srgbClr val="000000"/>
                </a:solidFill>
                <a:latin typeface="Arial" panose="020B0604020202020204" pitchFamily="34" charset="0"/>
              </a:rPr>
              <a:t>Slide and Speaker Notes updated 11/6/2023 OAESP (SY)</a:t>
            </a:r>
            <a:endParaRPr lang="en-US" sz="1000" i="0"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799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34067" indent="-280251">
              <a:spcBef>
                <a:spcPct val="30000"/>
              </a:spcBef>
              <a:defRPr sz="1200">
                <a:solidFill>
                  <a:schemeClr val="tx1"/>
                </a:solidFill>
                <a:latin typeface="Arial" panose="020B0604020202020204" pitchFamily="34" charset="0"/>
                <a:cs typeface="Arial" panose="020B0604020202020204" pitchFamily="34" charset="0"/>
              </a:defRPr>
            </a:lvl2pPr>
            <a:lvl3pPr marL="1130556" indent="-224520">
              <a:spcBef>
                <a:spcPct val="30000"/>
              </a:spcBef>
              <a:defRPr sz="1200">
                <a:solidFill>
                  <a:schemeClr val="tx1"/>
                </a:solidFill>
                <a:latin typeface="Arial" panose="020B0604020202020204" pitchFamily="34" charset="0"/>
                <a:cs typeface="Arial" panose="020B0604020202020204" pitchFamily="34" charset="0"/>
              </a:defRPr>
            </a:lvl3pPr>
            <a:lvl4pPr marL="1584372" indent="-224520">
              <a:spcBef>
                <a:spcPct val="30000"/>
              </a:spcBef>
              <a:defRPr sz="1200">
                <a:solidFill>
                  <a:schemeClr val="tx1"/>
                </a:solidFill>
                <a:latin typeface="Arial" panose="020B0604020202020204" pitchFamily="34" charset="0"/>
                <a:cs typeface="Arial" panose="020B0604020202020204" pitchFamily="34" charset="0"/>
              </a:defRPr>
            </a:lvl4pPr>
            <a:lvl5pPr marL="2038187" indent="-224520">
              <a:spcBef>
                <a:spcPct val="30000"/>
              </a:spcBef>
              <a:defRPr sz="1200">
                <a:solidFill>
                  <a:schemeClr val="tx1"/>
                </a:solidFill>
                <a:latin typeface="Arial" panose="020B0604020202020204" pitchFamily="34" charset="0"/>
                <a:cs typeface="Arial" panose="020B0604020202020204" pitchFamily="34" charset="0"/>
              </a:defRPr>
            </a:lvl5pPr>
            <a:lvl6pPr marL="2496779" indent="-22452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55370" indent="-22452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13962" indent="-22452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72554" indent="-22452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7184" rtl="0" eaLnBrk="1" fontAlgn="base" latinLnBrk="0" hangingPunct="1">
              <a:lnSpc>
                <a:spcPct val="100000"/>
              </a:lnSpc>
              <a:spcBef>
                <a:spcPct val="0"/>
              </a:spcBef>
              <a:spcAft>
                <a:spcPct val="0"/>
              </a:spcAft>
              <a:buClrTx/>
              <a:buSzTx/>
              <a:buFontTx/>
              <a:buNone/>
              <a:tabLst/>
              <a:defRPr/>
            </a:pPr>
            <a:fld id="{6B0B549E-C4BD-45C3-BB0C-70CC8A6C7AC9}" type="slidenum">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7184" rtl="0" eaLnBrk="1" fontAlgn="base" latinLnBrk="0" hangingPunct="1">
                <a:lnSpc>
                  <a:spcPct val="100000"/>
                </a:lnSpc>
                <a:spcBef>
                  <a:spcPct val="0"/>
                </a:spcBef>
                <a:spcAft>
                  <a:spcPct val="0"/>
                </a:spcAft>
                <a:buClrTx/>
                <a:buSzTx/>
                <a:buFontTx/>
                <a:buNone/>
                <a:tabLst/>
                <a:defRPr/>
              </a:pPr>
              <a:t>18</a:t>
            </a:fld>
            <a:endPar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229" name="Rectangle 2"/>
          <p:cNvSpPr>
            <a:spLocks noGrp="1" noRot="1" noChangeAspect="1" noChangeArrowheads="1" noTextEdit="1"/>
          </p:cNvSpPr>
          <p:nvPr>
            <p:ph type="sldImg"/>
          </p:nvPr>
        </p:nvSpPr>
        <p:spPr>
          <a:ln/>
        </p:spPr>
      </p:sp>
      <p:sp>
        <p:nvSpPr>
          <p:cNvPr id="522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345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defRPr sz="2400" b="1">
                <a:solidFill>
                  <a:srgbClr val="DDDDDD"/>
                </a:solidFill>
                <a:latin typeface="Arial" panose="020B0604020202020204" pitchFamily="34" charset="0"/>
              </a:defRPr>
            </a:lvl1pPr>
            <a:lvl2pPr marL="743661" indent="-285044" defTabSz="925197">
              <a:defRPr sz="2400" b="1">
                <a:solidFill>
                  <a:srgbClr val="DDDDDD"/>
                </a:solidFill>
                <a:latin typeface="Arial" panose="020B0604020202020204" pitchFamily="34" charset="0"/>
              </a:defRPr>
            </a:lvl2pPr>
            <a:lvl3pPr marL="1144951" indent="-227717" defTabSz="925197">
              <a:defRPr sz="2400" b="1">
                <a:solidFill>
                  <a:srgbClr val="DDDDDD"/>
                </a:solidFill>
                <a:latin typeface="Arial" panose="020B0604020202020204" pitchFamily="34" charset="0"/>
              </a:defRPr>
            </a:lvl3pPr>
            <a:lvl4pPr marL="1603569" indent="-227717" defTabSz="925197">
              <a:defRPr sz="2400" b="1">
                <a:solidFill>
                  <a:srgbClr val="DDDDDD"/>
                </a:solidFill>
                <a:latin typeface="Arial" panose="020B0604020202020204" pitchFamily="34" charset="0"/>
              </a:defRPr>
            </a:lvl4pPr>
            <a:lvl5pPr marL="2062186" indent="-227717" defTabSz="925197">
              <a:defRPr sz="2400" b="1">
                <a:solidFill>
                  <a:srgbClr val="DDDDDD"/>
                </a:solidFill>
                <a:latin typeface="Arial" panose="020B0604020202020204" pitchFamily="34" charset="0"/>
              </a:defRPr>
            </a:lvl5pPr>
            <a:lvl6pPr marL="2520803" indent="-227717" defTabSz="925197" eaLnBrk="0" fontAlgn="base" hangingPunct="0">
              <a:spcBef>
                <a:spcPct val="0"/>
              </a:spcBef>
              <a:spcAft>
                <a:spcPct val="0"/>
              </a:spcAft>
              <a:defRPr sz="2400" b="1">
                <a:solidFill>
                  <a:srgbClr val="DDDDDD"/>
                </a:solidFill>
                <a:latin typeface="Arial" panose="020B0604020202020204" pitchFamily="34" charset="0"/>
              </a:defRPr>
            </a:lvl6pPr>
            <a:lvl7pPr marL="2979421" indent="-227717" defTabSz="925197" eaLnBrk="0" fontAlgn="base" hangingPunct="0">
              <a:spcBef>
                <a:spcPct val="0"/>
              </a:spcBef>
              <a:spcAft>
                <a:spcPct val="0"/>
              </a:spcAft>
              <a:defRPr sz="2400" b="1">
                <a:solidFill>
                  <a:srgbClr val="DDDDDD"/>
                </a:solidFill>
                <a:latin typeface="Arial" panose="020B0604020202020204" pitchFamily="34" charset="0"/>
              </a:defRPr>
            </a:lvl7pPr>
            <a:lvl8pPr marL="3438038" indent="-227717" defTabSz="925197" eaLnBrk="0" fontAlgn="base" hangingPunct="0">
              <a:spcBef>
                <a:spcPct val="0"/>
              </a:spcBef>
              <a:spcAft>
                <a:spcPct val="0"/>
              </a:spcAft>
              <a:defRPr sz="2400" b="1">
                <a:solidFill>
                  <a:srgbClr val="DDDDDD"/>
                </a:solidFill>
                <a:latin typeface="Arial" panose="020B0604020202020204" pitchFamily="34" charset="0"/>
              </a:defRPr>
            </a:lvl8pPr>
            <a:lvl9pPr marL="3896655" indent="-227717" defTabSz="925197"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25197" rtl="0" eaLnBrk="1" fontAlgn="base" latinLnBrk="0" hangingPunct="1">
              <a:lnSpc>
                <a:spcPct val="100000"/>
              </a:lnSpc>
              <a:spcBef>
                <a:spcPct val="0"/>
              </a:spcBef>
              <a:spcAft>
                <a:spcPct val="0"/>
              </a:spcAft>
              <a:buClrTx/>
              <a:buSzTx/>
              <a:buFontTx/>
              <a:buNone/>
              <a:tabLst/>
              <a:defRPr/>
            </a:pPr>
            <a:fld id="{9020312F-7C88-411F-8D43-F738E8D1879C}"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25197" rtl="0" eaLnBrk="1" fontAlgn="base" latinLnBrk="0" hangingPunct="1">
                <a:lnSpc>
                  <a:spcPct val="100000"/>
                </a:lnSpc>
                <a:spcBef>
                  <a:spcPct val="0"/>
                </a:spcBef>
                <a:spcAft>
                  <a:spcPct val="0"/>
                </a:spcAft>
                <a:buClrTx/>
                <a:buSzTx/>
                <a:buFontTx/>
                <a:buNone/>
                <a:tabLst/>
                <a:defRPr/>
              </a:pPr>
              <a:t>19</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8723" name="Rectangle 2"/>
          <p:cNvSpPr>
            <a:spLocks noGrp="1" noRot="1" noChangeAspect="1" noChangeArrowheads="1" noTextEdit="1"/>
          </p:cNvSpPr>
          <p:nvPr>
            <p:ph type="sldImg"/>
          </p:nvPr>
        </p:nvSpPr>
        <p:spPr>
          <a:ln/>
        </p:spPr>
      </p:sp>
      <p:sp>
        <p:nvSpPr>
          <p:cNvPr id="6" name="Notes Placeholder 2"/>
          <p:cNvSpPr>
            <a:spLocks noGrp="1"/>
          </p:cNvSpPr>
          <p:nvPr>
            <p:ph type="body" idx="1"/>
          </p:nvPr>
        </p:nvSpPr>
        <p:spPr>
          <a:xfrm>
            <a:off x="535340" y="4358484"/>
            <a:ext cx="5812259" cy="419929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962" indent="-171962">
              <a:spcBef>
                <a:spcPts val="1204"/>
              </a:spcBef>
              <a:buClr>
                <a:srgbClr val="FF3300"/>
              </a:buClr>
              <a:buFont typeface="Arial" panose="020B0604020202020204" pitchFamily="34" charset="0"/>
              <a:buChar char="•"/>
              <a:defRPr/>
            </a:pPr>
            <a:r>
              <a:rPr lang="en-US" altLang="en-US" b="1" dirty="0">
                <a:latin typeface="Arial" panose="020B0604020202020204" pitchFamily="34" charset="0"/>
              </a:rPr>
              <a:t>Some people have to pay federal income taxes on their Social Security benefits.  This usually happens only if you have other substantial income (such as wages, self-employment, interest, dividends and other taxable income that must be reported on your tax return) in addition to your benefits.</a:t>
            </a:r>
          </a:p>
          <a:p>
            <a:pPr marL="630530" lvl="1" indent="-171962" algn="ctr">
              <a:buFont typeface="Arial" panose="020B0604020202020204" pitchFamily="34" charset="0"/>
              <a:buChar char="•"/>
              <a:defRPr/>
            </a:pPr>
            <a:endParaRPr lang="en-US" b="1" dirty="0"/>
          </a:p>
          <a:p>
            <a:pPr marL="171962" indent="-171962">
              <a:buFont typeface="Arial" panose="020B0604020202020204" pitchFamily="34" charset="0"/>
              <a:buChar char="•"/>
              <a:defRPr/>
            </a:pPr>
            <a:r>
              <a:rPr lang="en-US" b="1" dirty="0"/>
              <a:t>Every January you will receive a </a:t>
            </a:r>
            <a:r>
              <a:rPr lang="en-US" b="1" i="1" dirty="0"/>
              <a:t>Social Security Benefit Statement</a:t>
            </a:r>
            <a:r>
              <a:rPr lang="en-US" b="1" dirty="0"/>
              <a:t> (Form SSA-1099) showing the amount of benefits you received in the previous year. You can use this </a:t>
            </a:r>
            <a:r>
              <a:rPr lang="en-US" b="1" i="1" dirty="0"/>
              <a:t>Benefit Statement</a:t>
            </a:r>
            <a:r>
              <a:rPr lang="en-US" b="1" dirty="0"/>
              <a:t> when you complete your federal income tax return to find out if your benefits are subject to tax.</a:t>
            </a:r>
          </a:p>
          <a:p>
            <a:pPr marL="171962" indent="-171962">
              <a:buFont typeface="Arial" panose="020B0604020202020204" pitchFamily="34" charset="0"/>
              <a:buChar char="•"/>
              <a:defRPr/>
            </a:pPr>
            <a:endParaRPr lang="en-US" b="1" dirty="0"/>
          </a:p>
          <a:p>
            <a:pPr marL="171962" indent="-171962">
              <a:buFont typeface="Arial" panose="020B0604020202020204" pitchFamily="34" charset="0"/>
              <a:buChar char="•"/>
              <a:defRPr/>
            </a:pPr>
            <a:r>
              <a:rPr lang="en-US" b="1" dirty="0"/>
              <a:t>If you lost or misplaced your SSA-1099, you can  go online and request an instant replacement form with a </a:t>
            </a:r>
            <a:r>
              <a:rPr lang="en-US" b="1" i="1" dirty="0"/>
              <a:t>my </a:t>
            </a:r>
            <a:r>
              <a:rPr lang="en-US" b="1" dirty="0"/>
              <a:t>Social Security</a:t>
            </a:r>
            <a:r>
              <a:rPr lang="en-US" b="1" i="1" dirty="0"/>
              <a:t> </a:t>
            </a:r>
            <a:r>
              <a:rPr lang="en-US" b="1" dirty="0"/>
              <a:t>account at </a:t>
            </a:r>
            <a:r>
              <a:rPr lang="en-US" b="1" u="sng" dirty="0">
                <a:hlinkClick r:id="rId3"/>
              </a:rPr>
              <a:t>http://www.socialsecurity.gov/myaccount</a:t>
            </a:r>
            <a:r>
              <a:rPr lang="en-US" b="1" dirty="0"/>
              <a:t>.  The online replacement form is available beginning February 1, 2017.</a:t>
            </a:r>
          </a:p>
          <a:p>
            <a:pPr marL="171962" indent="-171962">
              <a:buFont typeface="Arial" panose="020B0604020202020204" pitchFamily="34" charset="0"/>
              <a:buChar char="•"/>
              <a:defRPr/>
            </a:pPr>
            <a:endParaRPr lang="en-US" b="1" dirty="0"/>
          </a:p>
          <a:p>
            <a:pPr marL="171962" indent="-171962">
              <a:buFont typeface="Arial" panose="020B0604020202020204" pitchFamily="34" charset="0"/>
              <a:buChar char="•"/>
              <a:defRPr/>
            </a:pPr>
            <a:r>
              <a:rPr lang="en-US" altLang="en-US" b="1" dirty="0">
                <a:latin typeface="Arial" panose="020B0604020202020204" pitchFamily="34" charset="0"/>
              </a:rPr>
              <a:t>For more information, call IRS at </a:t>
            </a:r>
            <a:r>
              <a:rPr lang="en-US" altLang="en-US" b="1" i="1" dirty="0">
                <a:latin typeface="Arial" panose="020B0604020202020204" pitchFamily="34" charset="0"/>
              </a:rPr>
              <a:t>1-800-829-3676.</a:t>
            </a:r>
            <a:endParaRPr lang="en-US" b="1" dirty="0"/>
          </a:p>
          <a:p>
            <a:pPr>
              <a:defRPr/>
            </a:pPr>
            <a:endParaRPr lang="en-US" altLang="en-US" sz="900" dirty="0">
              <a:latin typeface="Arial" pitchFamily="34" charset="0"/>
              <a:cs typeface="Arial" pitchFamily="34" charset="0"/>
            </a:endParaRPr>
          </a:p>
        </p:txBody>
      </p:sp>
    </p:spTree>
    <p:extLst>
      <p:ext uri="{BB962C8B-B14F-4D97-AF65-F5344CB8AC3E}">
        <p14:creationId xmlns:p14="http://schemas.microsoft.com/office/powerpoint/2010/main" val="159447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9448" y="4181475"/>
            <a:ext cx="5611507" cy="4648514"/>
          </a:xfrm>
        </p:spPr>
        <p:txBody>
          <a:bodyPr/>
          <a:lstStyle/>
          <a:p>
            <a:pPr lvl="0"/>
            <a:r>
              <a:rPr lang="en-US" sz="1400" dirty="0">
                <a:solidFill>
                  <a:srgbClr val="000000"/>
                </a:solidFill>
              </a:rPr>
              <a:t>I’d like to BEGIN BY TAKING A LOOK AT what SSA has identified as the  </a:t>
            </a:r>
            <a:r>
              <a:rPr lang="en-US" sz="1400" i="1" dirty="0">
                <a:solidFill>
                  <a:srgbClr val="000000"/>
                </a:solidFill>
                <a:hlinkClick r:id="rId3"/>
              </a:rPr>
              <a:t>Five Steps toward Your Financial Security</a:t>
            </a:r>
            <a:r>
              <a:rPr lang="en-US" sz="1400" i="1" dirty="0">
                <a:solidFill>
                  <a:srgbClr val="000000"/>
                </a:solidFill>
              </a:rPr>
              <a:t>.</a:t>
            </a:r>
          </a:p>
          <a:p>
            <a:pPr lvl="0"/>
            <a:r>
              <a:rPr lang="en-US" sz="1400" dirty="0">
                <a:solidFill>
                  <a:srgbClr val="000000"/>
                </a:solidFill>
              </a:rPr>
              <a:t>AS you all well know - Planning for the future is intimidating to many, but we’ve broken the task down into five easy steps:</a:t>
            </a:r>
          </a:p>
          <a:p>
            <a:pPr lvl="0"/>
            <a:r>
              <a:rPr lang="en-US" sz="1400" dirty="0">
                <a:solidFill>
                  <a:srgbClr val="000000"/>
                </a:solidFill>
              </a:rPr>
              <a:t>Step 1: Get to know </a:t>
            </a:r>
            <a:r>
              <a:rPr lang="en-US" sz="1400" i="1" dirty="0">
                <a:solidFill>
                  <a:srgbClr val="000000"/>
                </a:solidFill>
              </a:rPr>
              <a:t>your </a:t>
            </a:r>
            <a:r>
              <a:rPr lang="en-US" sz="1400" dirty="0">
                <a:solidFill>
                  <a:srgbClr val="000000"/>
                </a:solidFill>
              </a:rPr>
              <a:t>Social Security —there is so much you may not know about the benefits and services we provide. </a:t>
            </a:r>
          </a:p>
          <a:p>
            <a:pPr lvl="0"/>
            <a:r>
              <a:rPr lang="en-US" sz="1400" dirty="0">
                <a:solidFill>
                  <a:srgbClr val="000000"/>
                </a:solidFill>
              </a:rPr>
              <a:t>Step 2: Verify your earnings — Your benefits are calculated using your employment records. You can use your personal my Social Security account to verify that your earnings are recorded accurately.</a:t>
            </a:r>
          </a:p>
          <a:p>
            <a:pPr lvl="0"/>
            <a:r>
              <a:rPr lang="en-US" sz="1400" dirty="0">
                <a:solidFill>
                  <a:srgbClr val="000000"/>
                </a:solidFill>
              </a:rPr>
              <a:t>Step 3: Estimate your benefits —</a:t>
            </a:r>
          </a:p>
          <a:p>
            <a:pPr lvl="0"/>
            <a:endParaRPr lang="en-US" sz="1400" dirty="0">
              <a:solidFill>
                <a:srgbClr val="000000"/>
              </a:solidFill>
            </a:endParaRPr>
          </a:p>
          <a:p>
            <a:pPr lvl="0"/>
            <a:r>
              <a:rPr lang="en-US" sz="1400" dirty="0">
                <a:solidFill>
                  <a:srgbClr val="000000"/>
                </a:solidFill>
              </a:rPr>
              <a:t>Step 4:  Apply for benefits — You can apply for retirement, Medicare, or disability benefits online – OR BY CALLING AND SETTING UP A TELEPHONE APPT.</a:t>
            </a:r>
          </a:p>
          <a:p>
            <a:pPr lvl="0"/>
            <a:r>
              <a:rPr lang="en-US" sz="1400" dirty="0">
                <a:solidFill>
                  <a:srgbClr val="000000"/>
                </a:solidFill>
              </a:rPr>
              <a:t>Step 5:  Manage your benefits —BY SETTING UP A </a:t>
            </a:r>
            <a:r>
              <a:rPr lang="en-US" sz="1400" i="1" dirty="0">
                <a:solidFill>
                  <a:srgbClr val="000000"/>
                </a:solidFill>
              </a:rPr>
              <a:t>my </a:t>
            </a:r>
            <a:r>
              <a:rPr lang="en-US" sz="1400" dirty="0">
                <a:solidFill>
                  <a:srgbClr val="000000"/>
                </a:solidFill>
              </a:rPr>
              <a:t>Social Security account</a:t>
            </a:r>
            <a:r>
              <a:rPr lang="en-US" dirty="0">
                <a:solidFill>
                  <a:srgbClr val="000000"/>
                </a:solidFill>
              </a:rPr>
              <a:t>. </a:t>
            </a:r>
          </a:p>
          <a:p>
            <a:endParaRPr lang="en-US" dirty="0"/>
          </a:p>
        </p:txBody>
      </p:sp>
      <p:sp>
        <p:nvSpPr>
          <p:cNvPr id="4" name="Header Placeholder 3"/>
          <p:cNvSpPr>
            <a:spLocks noGrp="1"/>
          </p:cNvSpPr>
          <p:nvPr>
            <p:ph type="hdr" sz="quarter" idx="10"/>
          </p:nvPr>
        </p:nvSpPr>
        <p:spPr/>
        <p:txBody>
          <a:bodyPr/>
          <a:lstStyle/>
          <a:p>
            <a:pPr marL="0" marR="0" lvl="0" indent="0" algn="l" defTabSz="928218" rtl="0" eaLnBrk="1" fontAlgn="base" latinLnBrk="0" hangingPunct="1">
              <a:lnSpc>
                <a:spcPct val="100000"/>
              </a:lnSpc>
              <a:spcBef>
                <a:spcPct val="0"/>
              </a:spcBef>
              <a:spcAft>
                <a:spcPct val="0"/>
              </a:spcAft>
              <a:buClrTx/>
              <a:buSzTx/>
              <a:buFontTx/>
              <a:buNone/>
              <a:tabLst>
                <a:tab pos="2142664" algn="l"/>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Social Security presentation for 2019</a:t>
            </a:r>
          </a:p>
        </p:txBody>
      </p:sp>
      <p:sp>
        <p:nvSpPr>
          <p:cNvPr id="5" name="Footer Placeholder 4"/>
          <p:cNvSpPr>
            <a:spLocks noGrp="1"/>
          </p:cNvSpPr>
          <p:nvPr>
            <p:ph type="ftr" sz="quarter" idx="11"/>
          </p:nvPr>
        </p:nvSpPr>
        <p:spPr/>
        <p:txBody>
          <a:bodyPr/>
          <a:lstStyle/>
          <a:p>
            <a:pPr marL="0" marR="0" lvl="0" indent="0" algn="l" defTabSz="928218"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Produced by the Social Security Administration Office of Communications/ Office of External Affairs</a:t>
            </a:r>
          </a:p>
        </p:txBody>
      </p:sp>
    </p:spTree>
    <p:extLst>
      <p:ext uri="{BB962C8B-B14F-4D97-AF65-F5344CB8AC3E}">
        <p14:creationId xmlns:p14="http://schemas.microsoft.com/office/powerpoint/2010/main" val="307330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C2336-0672-41DB-858E-FF40774FE3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90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56826" y="4260850"/>
            <a:ext cx="5608320" cy="4183380"/>
          </a:xfrm>
        </p:spPr>
        <p:txBody>
          <a:bodyPr/>
          <a:lstStyle/>
          <a:p>
            <a:pPr eaLnBrk="1" hangingPunct="1"/>
            <a:r>
              <a:rPr lang="en-US" sz="1100" dirty="0"/>
              <a:t>Prior to the 1983 Amendments when workers spent most of their careers in government jobs where they did not pay Social Security taxes (non-covered employment), they received the equal benefits of the weighted benefit formula. These workers, based on their Social Security earnings record, appeared to be low wage earners; primarily because the majority of their wages were not covered for Social Security purposes. These federal, state, or local employees effectively were receiving a windfall from Social Security.</a:t>
            </a:r>
          </a:p>
          <a:p>
            <a:pPr eaLnBrk="1" hangingPunct="1"/>
            <a:endParaRPr lang="en-US" sz="1100" dirty="0"/>
          </a:p>
          <a:p>
            <a:pPr eaLnBrk="1" hangingPunct="1"/>
            <a:r>
              <a:rPr lang="en-US" sz="1100" dirty="0"/>
              <a:t>The 1983 Amendments rectified this windfall. Since they had their 40 credits, they will continue to be eligible for a Retirement benefit, but their benefit will be computed differently. The benefit formula is identical to the normal computation with the exception of the first level of the formula. Instead of receiving 90% of the first level, they may </a:t>
            </a:r>
            <a:r>
              <a:rPr lang="en-US" sz="1100" b="0" dirty="0"/>
              <a:t>receive as low as 40% of the first level based on the number of years of substantial earnings (see</a:t>
            </a:r>
            <a:r>
              <a:rPr lang="en-US" sz="1100" b="0" baseline="0" dirty="0"/>
              <a:t> next slide)</a:t>
            </a:r>
            <a:r>
              <a:rPr lang="en-US" sz="1100" b="0" dirty="0"/>
              <a:t>.</a:t>
            </a:r>
            <a:endParaRPr lang="en-US" sz="1100" b="0" u="sng" dirty="0">
              <a:solidFill>
                <a:schemeClr val="tx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3366"/>
                </a:solidFill>
                <a:latin typeface="Helvetica" panose="020B0504020202030204" pitchFamily="34" charset="0"/>
              </a:rPr>
              <a:t>A provision that can affect how we calculate your retirement or disability benefit. </a:t>
            </a:r>
          </a:p>
          <a:p>
            <a:pPr algn="l"/>
            <a:r>
              <a:rPr lang="en-US" sz="1100" dirty="0">
                <a:solidFill>
                  <a:srgbClr val="003366"/>
                </a:solidFill>
                <a:latin typeface="Helvetica" panose="020B0504020202030204" pitchFamily="34" charset="0"/>
              </a:rPr>
              <a:t>WEP uses a formula to adjust the Social Security benefits for people who receive “non–covered pensions” and qualify for Social Security benefits based on other Social Security–covered earnings</a:t>
            </a:r>
          </a:p>
          <a:p>
            <a:pPr algn="l"/>
            <a:endParaRPr lang="en-US" sz="1100" dirty="0">
              <a:solidFill>
                <a:srgbClr val="003366"/>
              </a:solidFill>
              <a:latin typeface="Helvetica" panose="020B0504020202030204" pitchFamily="34" charset="0"/>
            </a:endParaRPr>
          </a:p>
          <a:p>
            <a:r>
              <a:rPr lang="en-US" sz="1100" dirty="0"/>
              <a:t>If you work for an employer who doesn’t withhold Social Security taxes from your salary, such as a government agency or an employer in another country, any pension you get from that work can reduce your Social Security benefits. </a:t>
            </a:r>
          </a:p>
          <a:p>
            <a:pPr eaLnBrk="1" hangingPunct="1"/>
            <a:endParaRPr lang="en-US" sz="1100" dirty="0"/>
          </a:p>
          <a:p>
            <a:r>
              <a:rPr lang="en-US" sz="1100" dirty="0"/>
              <a:t>This provision can affect you when you earn a pension from an employer who didn’t withhold Social Security taxes </a:t>
            </a:r>
            <a:r>
              <a:rPr lang="en-US" sz="1100" b="1" i="1" dirty="0"/>
              <a:t>and </a:t>
            </a:r>
            <a:r>
              <a:rPr lang="en-US" sz="1100" dirty="0"/>
              <a:t>you qualify for Social Security retirement or disability benefits from work in other jobs for which you did pay taxes. </a:t>
            </a:r>
          </a:p>
          <a:p>
            <a:endParaRPr lang="en-US" sz="1100" dirty="0"/>
          </a:p>
          <a:p>
            <a:pPr eaLnBrk="1" hangingPunct="1"/>
            <a:r>
              <a:rPr lang="en-US" sz="1100" dirty="0"/>
              <a:t>If any part of your government pension is based on wages not covered by Social Security, then WEP will apply</a:t>
            </a:r>
          </a:p>
        </p:txBody>
      </p:sp>
    </p:spTree>
    <p:extLst>
      <p:ext uri="{BB962C8B-B14F-4D97-AF65-F5344CB8AC3E}">
        <p14:creationId xmlns:p14="http://schemas.microsoft.com/office/powerpoint/2010/main" val="1379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C2336-0672-41DB-858E-FF40774FE3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90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56826" y="4260850"/>
            <a:ext cx="5608320" cy="4183380"/>
          </a:xfrm>
        </p:spPr>
        <p:txBody>
          <a:bodyPr/>
          <a:lstStyle/>
          <a:p>
            <a:r>
              <a:rPr lang="en-US" sz="1100" dirty="0"/>
              <a:t>Here is a worker without the windfall applied.</a:t>
            </a:r>
          </a:p>
          <a:p>
            <a:r>
              <a:rPr lang="en-US" sz="1100" dirty="0"/>
              <a:t>We will keep this slide but apply the windfall elimination provision in the next slide.</a:t>
            </a:r>
          </a:p>
          <a:p>
            <a:endParaRPr lang="en-US" sz="1100" dirty="0"/>
          </a:p>
          <a:p>
            <a:r>
              <a:rPr lang="en-US" sz="1100" dirty="0"/>
              <a:t>Explain in the </a:t>
            </a:r>
            <a:r>
              <a:rPr lang="en-US" sz="1100"/>
              <a:t>next slide, not here.</a:t>
            </a:r>
            <a:endParaRPr lang="en-US" sz="1100" dirty="0"/>
          </a:p>
        </p:txBody>
      </p:sp>
    </p:spTree>
    <p:extLst>
      <p:ext uri="{BB962C8B-B14F-4D97-AF65-F5344CB8AC3E}">
        <p14:creationId xmlns:p14="http://schemas.microsoft.com/office/powerpoint/2010/main" val="2731045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30 or more years of substantial earnings, we don’t reduce the standard 90% factor in our formula.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29,700 YOC // 2022: 27,300 YOC</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B9A1E-4CDD-4DBE-9D33-C2C13424FF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483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C2336-0672-41DB-858E-FF40774FE3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90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56826" y="4260850"/>
            <a:ext cx="5608320" cy="4183380"/>
          </a:xfrm>
        </p:spPr>
        <p:txBody>
          <a:bodyPr/>
          <a:lstStyle/>
          <a:p>
            <a:r>
              <a:rPr lang="en-US" sz="1200" b="0" i="0" u="none" strike="noStrike" kern="1200" baseline="0" dirty="0">
                <a:solidFill>
                  <a:schemeClr val="tx1"/>
                </a:solidFill>
                <a:latin typeface="+mn-lt"/>
                <a:ea typeface="+mn-ea"/>
                <a:cs typeface="+mn-cs"/>
              </a:rPr>
              <a:t>Under the provision, we reduce the 90 percent factor in our formula and phase it in for workers who reached age 62 or became disabled between 1986 and 1989. For people who reach 62 or became disabled in 1990 or later, we reduce the 90 percent factor to as little as 40 percent. </a:t>
            </a:r>
          </a:p>
          <a:p>
            <a:r>
              <a:rPr lang="en-US" sz="1200" b="0" i="0" u="none" strike="noStrike" kern="1200" baseline="0" dirty="0">
                <a:solidFill>
                  <a:schemeClr val="tx1"/>
                </a:solidFill>
                <a:latin typeface="+mn-lt"/>
                <a:ea typeface="+mn-ea"/>
                <a:cs typeface="+mn-cs"/>
              </a:rPr>
              <a:t>558 Max WEP adjustment.</a:t>
            </a:r>
          </a:p>
          <a:p>
            <a:pPr algn="l"/>
            <a:r>
              <a:rPr lang="en-US" sz="1100" dirty="0"/>
              <a:t>Source: OCACT</a:t>
            </a:r>
          </a:p>
          <a:p>
            <a:pPr algn="l"/>
            <a:r>
              <a:rPr lang="en-US" sz="1100" dirty="0"/>
              <a:t>Slide</a:t>
            </a:r>
            <a:r>
              <a:rPr lang="en-US" sz="1100" baseline="0" dirty="0"/>
              <a:t> updated: 11/23/2022 (JP)</a:t>
            </a:r>
            <a:endParaRPr lang="en-US" sz="1100" dirty="0"/>
          </a:p>
          <a:p>
            <a:endParaRPr lang="en-US" sz="1100" dirty="0"/>
          </a:p>
        </p:txBody>
      </p:sp>
    </p:spTree>
    <p:extLst>
      <p:ext uri="{BB962C8B-B14F-4D97-AF65-F5344CB8AC3E}">
        <p14:creationId xmlns:p14="http://schemas.microsoft.com/office/powerpoint/2010/main" val="1085305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608320" cy="4183380"/>
          </a:xfrm>
        </p:spPr>
        <p:txBody>
          <a:bodyPr/>
          <a:lstStyle/>
          <a:p>
            <a:r>
              <a:rPr lang="en-US" sz="1100" dirty="0"/>
              <a:t>If you receive a pension from a federal, state, or local government based on work for which you didn’t pay Social Security taxes, we may reduce your Social Security spouses or widows or widowers benefits. We have a publication that provides answers to questions you may have about the reduction. It is available at SocialSecurity.gov/</a:t>
            </a:r>
            <a:r>
              <a:rPr lang="en-US" sz="1100" dirty="0" err="1"/>
              <a:t>gpo</a:t>
            </a:r>
            <a:r>
              <a:rPr lang="en-US" sz="1100" dirty="0"/>
              <a:t>.</a:t>
            </a:r>
          </a:p>
          <a:p>
            <a:endParaRPr lang="en-US" sz="1100" dirty="0"/>
          </a:p>
          <a:p>
            <a:r>
              <a:rPr lang="en-US" sz="1100" dirty="0"/>
              <a:t>We’ll reduce your Social Security benefits by two-thirds of your government pension. In other words, if you get a monthly civil service pension of $600, two-thirds of that, or $400, must be deducted from your Social Security benefits. For example, if you’re eligible for a $500 spouses, widows or widowers benefit from Social Security, you’ll get $100 a month from Social Security ($500 – $400 = $100).</a:t>
            </a:r>
          </a:p>
          <a:p>
            <a:endParaRPr lang="en-US" sz="1100" dirty="0"/>
          </a:p>
          <a:p>
            <a:r>
              <a:rPr lang="en-US" sz="1100" dirty="0"/>
              <a:t>Benefits we pay to spouses, widows, and widowers are “dependent’s” benefits. Set up in the 1930s, these benefits were to compensate spouses who stayed home to raise a family and were financially dependent on the working spouse. It’s now common for both spouses to work, each earning their own Social Security retirement benefit. The law requires a person’s spouse, widow, or widower benefit to be offset by the dollar amount of their own retirement benefit.</a:t>
            </a:r>
          </a:p>
          <a:p>
            <a:pPr defTabSz="914123">
              <a:defRPr/>
            </a:pPr>
            <a:endParaRPr lang="en-US" sz="1100" dirty="0"/>
          </a:p>
          <a:p>
            <a:pPr defTabSz="914123">
              <a:defRPr/>
            </a:pPr>
            <a:r>
              <a:rPr lang="en-US" sz="1100" dirty="0"/>
              <a:t>If you receive a pension based on work not covered by Social Security, your spouse’s, widow’s, or widower’s benefits may be reduced by the Government Pension Offset, or GPO.</a:t>
            </a:r>
          </a:p>
          <a:p>
            <a:pPr defTabSz="914123">
              <a:defRPr/>
            </a:pPr>
            <a:endParaRPr lang="en-US" dirty="0"/>
          </a:p>
          <a:p>
            <a:pPr defTabSz="914123">
              <a:defRPr/>
            </a:pPr>
            <a:r>
              <a:rPr lang="en-US" dirty="0"/>
              <a:t>To estimate your future benefits under GPO, use our Online GPO calculator at </a:t>
            </a:r>
            <a:r>
              <a:rPr lang="en-US" dirty="0">
                <a:hlinkClick r:id="rId3"/>
              </a:rPr>
              <a:t>www.socialsecurity.gov/calc-gpo</a:t>
            </a:r>
            <a:r>
              <a:rPr lang="en-US" dirty="0"/>
              <a:t>.</a:t>
            </a:r>
          </a:p>
          <a:p>
            <a:pPr lvl="2" eaLnBrk="1" hangingPunct="1">
              <a:spcBef>
                <a:spcPct val="50000"/>
              </a:spcBef>
              <a:buFont typeface="Marlett" pitchFamily="2" charset="2"/>
              <a:buNone/>
            </a:pPr>
            <a:endParaRPr lang="en-US" dirty="0"/>
          </a:p>
          <a:p>
            <a:pPr defTabSz="914123">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925197" rtl="0" eaLnBrk="1" fontAlgn="base" latinLnBrk="0" hangingPunct="1">
              <a:lnSpc>
                <a:spcPct val="100000"/>
              </a:lnSpc>
              <a:spcBef>
                <a:spcPct val="0"/>
              </a:spcBef>
              <a:spcAft>
                <a:spcPct val="0"/>
              </a:spcAft>
              <a:buClrTx/>
              <a:buSzTx/>
              <a:buFontTx/>
              <a:buNone/>
              <a:tabLst/>
              <a:defRPr/>
            </a:pPr>
            <a:fld id="{7AA6493C-F506-43B6-9B4D-1CDB5879358C}"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25197" rtl="0" eaLnBrk="1" fontAlgn="base" latinLnBrk="0" hangingPunct="1">
                <a:lnSpc>
                  <a:spcPct val="100000"/>
                </a:lnSpc>
                <a:spcBef>
                  <a:spcPct val="0"/>
                </a:spcBef>
                <a:spcAft>
                  <a:spcPct val="0"/>
                </a:spcAft>
                <a:buClrTx/>
                <a:buSzTx/>
                <a:buFontTx/>
                <a:buNone/>
                <a:tabLst/>
                <a:defRPr/>
              </a:pPr>
              <a:t>24</a:t>
            </a:fld>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28218"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Header Placeholder 5"/>
          <p:cNvSpPr>
            <a:spLocks noGrp="1"/>
          </p:cNvSpPr>
          <p:nvPr>
            <p:ph type="hdr" sz="quarter" idx="12"/>
          </p:nvPr>
        </p:nvSpPr>
        <p:spPr/>
        <p:txBody>
          <a:bodyPr/>
          <a:lstStyle/>
          <a:p>
            <a:pPr marL="0" marR="0" lvl="0" indent="0" algn="l" defTabSz="928218" rtl="0" eaLnBrk="1" fontAlgn="base" latinLnBrk="0" hangingPunct="1">
              <a:lnSpc>
                <a:spcPct val="100000"/>
              </a:lnSpc>
              <a:spcBef>
                <a:spcPct val="0"/>
              </a:spcBef>
              <a:spcAft>
                <a:spcPct val="0"/>
              </a:spcAft>
              <a:buClrTx/>
              <a:buSzTx/>
              <a:buFontTx/>
              <a:buNone/>
              <a:tabLst>
                <a:tab pos="2142664" algn="l"/>
              </a:tabLst>
              <a:defRPr/>
            </a:pPr>
            <a:endParaRPr kumimoji="0" lang="en-US" sz="1100" b="1"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8801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608320" cy="4183380"/>
          </a:xfrm>
        </p:spPr>
        <p:txBody>
          <a:bodyPr/>
          <a:lstStyle/>
          <a:p>
            <a:endParaRPr lang="en-US" sz="1100" dirty="0"/>
          </a:p>
        </p:txBody>
      </p:sp>
      <p:sp>
        <p:nvSpPr>
          <p:cNvPr id="4" name="Slide Number Placeholder 3"/>
          <p:cNvSpPr>
            <a:spLocks noGrp="1"/>
          </p:cNvSpPr>
          <p:nvPr>
            <p:ph type="sldNum" sz="quarter" idx="10"/>
          </p:nvPr>
        </p:nvSpPr>
        <p:spPr/>
        <p:txBody>
          <a:bodyPr/>
          <a:lstStyle/>
          <a:p>
            <a:pPr marL="0" marR="0" lvl="0" indent="0" algn="r" defTabSz="925197" rtl="0" eaLnBrk="1" fontAlgn="base" latinLnBrk="0" hangingPunct="1">
              <a:lnSpc>
                <a:spcPct val="100000"/>
              </a:lnSpc>
              <a:spcBef>
                <a:spcPct val="0"/>
              </a:spcBef>
              <a:spcAft>
                <a:spcPct val="0"/>
              </a:spcAft>
              <a:buClrTx/>
              <a:buSzTx/>
              <a:buFontTx/>
              <a:buNone/>
              <a:tabLst/>
              <a:defRPr/>
            </a:pPr>
            <a:fld id="{7AA6493C-F506-43B6-9B4D-1CDB5879358C}"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25197" rtl="0" eaLnBrk="1" fontAlgn="base" latinLnBrk="0" hangingPunct="1">
                <a:lnSpc>
                  <a:spcPct val="100000"/>
                </a:lnSpc>
                <a:spcBef>
                  <a:spcPct val="0"/>
                </a:spcBef>
                <a:spcAft>
                  <a:spcPct val="0"/>
                </a:spcAft>
                <a:buClrTx/>
                <a:buSzTx/>
                <a:buFontTx/>
                <a:buNone/>
                <a:tabLst/>
                <a:defRPr/>
              </a:pPr>
              <a:t>25</a:t>
            </a:fld>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587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C2336-0672-41DB-858E-FF40774FE3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90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56826" y="4260850"/>
            <a:ext cx="5608320" cy="4183380"/>
          </a:xfrm>
        </p:spPr>
        <p:txBody>
          <a:bodyPr/>
          <a:lstStyle/>
          <a:p>
            <a:pPr algn="l"/>
            <a:endParaRPr lang="en-US" sz="1100" dirty="0"/>
          </a:p>
        </p:txBody>
      </p:sp>
    </p:spTree>
    <p:extLst>
      <p:ext uri="{BB962C8B-B14F-4D97-AF65-F5344CB8AC3E}">
        <p14:creationId xmlns:p14="http://schemas.microsoft.com/office/powerpoint/2010/main" val="3385823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5315" y="4339590"/>
            <a:ext cx="5608320" cy="4183380"/>
          </a:xfrm>
        </p:spPr>
        <p:txBody>
          <a:bodyPr/>
          <a:lstStyle/>
          <a:p>
            <a:r>
              <a:rPr lang="en-US" sz="1100" dirty="0"/>
              <a:t>Medicare is our country’s health insurance program for people age 65 or older. People younger than age 65 with certain disabilities, or permanent kidney failure, or amyotrophic lateral sclerosis (Lou Gehrig’s disease), can also qualify for Medicare.  You have choices for how you get Medicare</a:t>
            </a:r>
            <a:r>
              <a:rPr lang="en-US" sz="1100" baseline="0" dirty="0"/>
              <a:t> coverage – Original Medicare and Medicare Advantage.</a:t>
            </a:r>
          </a:p>
          <a:p>
            <a:endParaRPr lang="en-US" sz="1100" baseline="0" dirty="0"/>
          </a:p>
          <a:p>
            <a:r>
              <a:rPr lang="en-US" sz="1100" b="1" dirty="0"/>
              <a:t>Original Medicare </a:t>
            </a:r>
            <a:r>
              <a:rPr lang="en-US" sz="1100" dirty="0"/>
              <a:t>includes Hospital (Part A) and Medical (Part B) insurance. If you want drug coverage, you can add a separate drug plan (Part D). You can also add a Medicare Supplement Insurance (Medigap) policy to help pay your out-of-pocket costs.</a:t>
            </a:r>
          </a:p>
          <a:p>
            <a:endParaRPr lang="en-US" sz="1100" dirty="0"/>
          </a:p>
          <a:p>
            <a:r>
              <a:rPr lang="en-US" sz="1100" dirty="0"/>
              <a:t>A </a:t>
            </a:r>
            <a:r>
              <a:rPr lang="en-US" sz="1100" b="1" dirty="0"/>
              <a:t>Medicare Advantage </a:t>
            </a:r>
            <a:r>
              <a:rPr lang="en-US" sz="1100" dirty="0"/>
              <a:t>Plan is an all-in-one alternative to Original Medicare. These "bundled" plans include Part A, Part B, and usually Part D. Most plans offer extra benefits— like vision, hearing, dental, and more.</a:t>
            </a:r>
          </a:p>
          <a:p>
            <a:endParaRPr lang="en-US" sz="1100" dirty="0"/>
          </a:p>
          <a:p>
            <a:r>
              <a:rPr lang="en-US" sz="1100" dirty="0"/>
              <a:t>==============</a:t>
            </a:r>
          </a:p>
          <a:p>
            <a:r>
              <a:rPr lang="en-US" sz="1100" u="sng" dirty="0"/>
              <a:t>Medicare has 4 parts:</a:t>
            </a:r>
          </a:p>
          <a:p>
            <a:r>
              <a:rPr lang="en-US" sz="1100" dirty="0"/>
              <a:t>1. Part A is Hospital Insurance which covers most inpatient hospital expenses. The 2023 deductible for Part A is $1600.</a:t>
            </a:r>
          </a:p>
          <a:p>
            <a:endParaRPr lang="en-US" sz="1100" dirty="0"/>
          </a:p>
          <a:p>
            <a:r>
              <a:rPr lang="en-US" sz="1100" dirty="0"/>
              <a:t>2. Part B is Medical Insurance which covers 80% of doctor bills &amp; other outpatient medical expenses after your first $226 in approved charges. The 2023 standard monthly premium is $164.90. There is no monthly premium for Part A if you are insured for retirement benefits. After you retire, your health insurance may require for Medicare to pay first. Many supplemental plans require you to sign up for Medicare Part B. The Medicare premium most beneficiaries pay represents 1/4 of the actual cost, and the Federal government covers the balance of the cost.</a:t>
            </a:r>
          </a:p>
          <a:p>
            <a:endParaRPr lang="en-US" sz="1100" dirty="0"/>
          </a:p>
          <a:p>
            <a:r>
              <a:rPr lang="en-US" sz="1100" dirty="0"/>
              <a:t>3. Medicare Advantage—also known as Part C— is an “all in one” alternative to Original Medicare. These “bundled” plans include Part A, Part B, and usually Part D.  These plans may also have lower out-of-pocket costs and may offer extra benefits that Original Medicare doesn’t cover— like vision, dental, and more.</a:t>
            </a:r>
          </a:p>
          <a:p>
            <a:endParaRPr lang="en-US" sz="1100" dirty="0"/>
          </a:p>
          <a:p>
            <a:r>
              <a:rPr lang="en-US" sz="1100" dirty="0"/>
              <a:t>4. Part D is Medicare Prescription Drug coverage, which covers a major portion of your prescription drug costs. Your out-of-pocket costs—monthly premiums, annual deductible and prescription co-payments—will vary by plan. You enroll with a Medicare-approved prescription drug provider, not by contacting Social Security. Each Medicare Advantage plan can charge different out-of-pocket costs, but they must follow rules established by Medicare. Medicare-approved prescription drug plans cover a major portion of your prescription drug costs. </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Learn</a:t>
            </a:r>
            <a:r>
              <a:rPr lang="en-US" sz="1100" baseline="0" dirty="0"/>
              <a:t> more with our publication, </a:t>
            </a:r>
            <a:r>
              <a:rPr lang="en-US" sz="1100" i="1" baseline="0" dirty="0"/>
              <a:t>Medicare</a:t>
            </a:r>
            <a:r>
              <a:rPr lang="en-US" sz="1100" baseline="0" dirty="0"/>
              <a:t>, 05-10043.  To learn more about Original Medicare, Medigap, or Medicare Advantage plans, visit medicare.gov/Publications/ to view CMS’ publication </a:t>
            </a:r>
            <a:r>
              <a:rPr lang="en-US" sz="1100" i="1" baseline="0" dirty="0"/>
              <a:t>Choosing a Medigap Policy,</a:t>
            </a:r>
            <a:r>
              <a:rPr lang="en-US" sz="1100" baseline="0" dirty="0"/>
              <a:t> Publication 02110, and </a:t>
            </a:r>
            <a:r>
              <a:rPr lang="en-US" sz="1100" i="1" baseline="0" dirty="0"/>
              <a:t>Understanding Medicare Advantage Plans,</a:t>
            </a:r>
            <a:r>
              <a:rPr lang="en-US" sz="1100" baseline="0" dirty="0"/>
              <a:t> Publication 12026.</a:t>
            </a:r>
            <a:endParaRPr lang="en-US" sz="1100" dirty="0"/>
          </a:p>
          <a:p>
            <a:endParaRPr lang="en-US" sz="1100" dirty="0"/>
          </a:p>
          <a:p>
            <a:r>
              <a:rPr lang="en-US" sz="1100" dirty="0"/>
              <a:t>Source: </a:t>
            </a:r>
            <a:r>
              <a:rPr lang="en-US" sz="1800" u="none" dirty="0">
                <a:solidFill>
                  <a:srgbClr val="0563C1"/>
                </a:solidFill>
                <a:effectLst/>
                <a:latin typeface="Times New Roman" panose="02020603050405020304" pitchFamily="18" charset="0"/>
                <a:ea typeface="Times New Roman" panose="02020603050405020304" pitchFamily="18" charset="0"/>
              </a:rPr>
              <a:t>https://www.medicare.gov/basics/costs/medicare-costs</a:t>
            </a:r>
            <a:endParaRPr lang="en-US" sz="1100" u="none" dirty="0">
              <a:solidFill>
                <a:srgbClr val="0563C1"/>
              </a:solidFill>
              <a:effectLst/>
              <a:latin typeface="Times New Roman" panose="02020603050405020304" pitchFamily="18" charset="0"/>
              <a:ea typeface="Times New Roman" panose="02020603050405020304" pitchFamily="18" charset="0"/>
            </a:endParaRPr>
          </a:p>
          <a:p>
            <a:endParaRPr lang="en-US" sz="1100" dirty="0"/>
          </a:p>
          <a:p>
            <a:r>
              <a:rPr lang="en-US" sz="1100" dirty="0"/>
              <a:t>Speaker notes updated OISP/OEEMP 10/13/2022 (SY/JP)</a:t>
            </a:r>
          </a:p>
          <a:p>
            <a:r>
              <a:rPr lang="en-US" sz="1100" dirty="0"/>
              <a:t>Speaker notes updated 12/6/2022 (SY/JP)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9446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Remember that although the full retirement age has increased above age 65, Medicare eligibility is still age 65. One of the most important things to remember is that you can apply for Medicare online, even if you are waiting past age 65 to apply for Social Security retirement benefits.</a:t>
            </a:r>
          </a:p>
          <a:p>
            <a:endParaRPr lang="en-US">
              <a:solidFill>
                <a:schemeClr val="tx1"/>
              </a:solidFill>
            </a:endParaRPr>
          </a:p>
          <a:p>
            <a:r>
              <a:rPr lang="en-US">
                <a:solidFill>
                  <a:schemeClr val="tx1"/>
                </a:solidFill>
              </a:rPr>
              <a:t>You should apply for Medicare 3 months before your 65</a:t>
            </a:r>
            <a:r>
              <a:rPr lang="en-US" baseline="30000">
                <a:solidFill>
                  <a:schemeClr val="tx1"/>
                </a:solidFill>
              </a:rPr>
              <a:t>th</a:t>
            </a:r>
            <a:r>
              <a:rPr lang="en-US">
                <a:solidFill>
                  <a:schemeClr val="tx1"/>
                </a:solidFill>
              </a:rPr>
              <a:t> birthday, even when you plan to apply for your retirement or spouse’s benefits later.</a:t>
            </a:r>
          </a:p>
          <a:p>
            <a:endParaRPr lang="en-US">
              <a:solidFill>
                <a:schemeClr val="tx1"/>
              </a:solidFill>
            </a:endParaRPr>
          </a:p>
          <a:p>
            <a:r>
              <a:rPr lang="en-US">
                <a:solidFill>
                  <a:schemeClr val="tx1"/>
                </a:solidFill>
              </a:rPr>
              <a:t>If you are approved for Social Security disability benefits, you will be eligible for Medicare benefits 24 months from the month you were </a:t>
            </a:r>
            <a:r>
              <a:rPr lang="en-US" i="1">
                <a:solidFill>
                  <a:schemeClr val="tx1"/>
                </a:solidFill>
              </a:rPr>
              <a:t>entitled</a:t>
            </a:r>
            <a:r>
              <a:rPr lang="en-US">
                <a:solidFill>
                  <a:schemeClr val="tx1"/>
                </a:solidFill>
              </a:rPr>
              <a:t> to receive benefits, not from the first month you receive a payment.</a:t>
            </a:r>
          </a:p>
          <a:p>
            <a:endParaRPr lang="en-US">
              <a:solidFill>
                <a:schemeClr val="tx1"/>
              </a:solidFill>
            </a:endParaRPr>
          </a:p>
          <a:p>
            <a:r>
              <a:rPr lang="en-US">
                <a:solidFill>
                  <a:schemeClr val="tx1"/>
                </a:solidFill>
              </a:rPr>
              <a:t>If you are diagnosed with amyotrophic lateral sclerosis (Lou Gehrig’s disease) and you get disability benefits, you can get Medicare right away.</a:t>
            </a:r>
          </a:p>
          <a:p>
            <a:endParaRPr lang="en-US">
              <a:solidFill>
                <a:schemeClr val="tx1"/>
              </a:solidFill>
            </a:endParaRPr>
          </a:p>
          <a:p>
            <a:pPr defTabSz="917235">
              <a:defRPr/>
            </a:pPr>
            <a:r>
              <a:rPr lang="en-US">
                <a:solidFill>
                  <a:schemeClr val="tx1"/>
                </a:solidFill>
              </a:rPr>
              <a:t>If you have permanent kidney failure and you receive maintenance dialysis or a kidney transplant – you may also be eligible for Medicare.</a:t>
            </a:r>
          </a:p>
          <a:p>
            <a:pPr defTabSz="917235">
              <a:defRPr/>
            </a:pPr>
            <a:endParaRPr lang="en-US">
              <a:solidFill>
                <a:schemeClr val="tx1"/>
              </a:solidFill>
            </a:endParaRPr>
          </a:p>
          <a:p>
            <a:r>
              <a:rPr lang="en-US" u="sng">
                <a:solidFill>
                  <a:schemeClr val="tx1"/>
                </a:solidFill>
              </a:rPr>
              <a:t>*Note to speaker</a:t>
            </a:r>
            <a:r>
              <a:rPr lang="en-US">
                <a:solidFill>
                  <a:schemeClr val="tx1"/>
                </a:solidFill>
              </a:rPr>
              <a:t>: If an audience member asks about Medicare based on exposure to environmental health hazards,</a:t>
            </a:r>
            <a:endParaRPr lang="en-US">
              <a:solidFill>
                <a:schemeClr val="tx1"/>
              </a:solidFill>
              <a:cs typeface="Calibri"/>
            </a:endParaRPr>
          </a:p>
          <a:p>
            <a:r>
              <a:rPr lang="en-US">
                <a:solidFill>
                  <a:schemeClr val="tx1"/>
                </a:solidFill>
              </a:rPr>
              <a:t>provide this link:</a:t>
            </a:r>
            <a:r>
              <a:rPr lang="en-US"/>
              <a:t> </a:t>
            </a:r>
            <a:r>
              <a:rPr lang="en-US">
                <a:solidFill>
                  <a:schemeClr val="tx1"/>
                </a:solidFill>
              </a:rPr>
              <a:t> ssa.gov/</a:t>
            </a:r>
            <a:r>
              <a:rPr lang="en-US" err="1">
                <a:solidFill>
                  <a:schemeClr val="tx1"/>
                </a:solidFill>
              </a:rPr>
              <a:t>OP_Home</a:t>
            </a:r>
            <a:r>
              <a:rPr lang="en-US">
                <a:solidFill>
                  <a:schemeClr val="tx1"/>
                </a:solidFill>
              </a:rPr>
              <a:t>/</a:t>
            </a:r>
            <a:r>
              <a:rPr lang="en-US" err="1">
                <a:solidFill>
                  <a:schemeClr val="tx1"/>
                </a:solidFill>
              </a:rPr>
              <a:t>ssact</a:t>
            </a:r>
            <a:r>
              <a:rPr lang="en-US">
                <a:solidFill>
                  <a:schemeClr val="tx1"/>
                </a:solidFill>
              </a:rPr>
              <a:t>/title18/1881A.htm</a:t>
            </a:r>
            <a:r>
              <a:rPr lang="en-US"/>
              <a:t> or HI 00803.001 https://secure.ssa.gov/poms.nsf/lnx/0600803001</a:t>
            </a:r>
            <a:endParaRPr lang="en-US">
              <a:cs typeface="Calibri"/>
              <a:hlinkClick r:id="rId3"/>
            </a:endParaRPr>
          </a:p>
          <a:p>
            <a:pPr defTabSz="917235">
              <a:defRPr/>
            </a:pPr>
            <a:endParaRPr lang="en-US">
              <a:solidFill>
                <a:schemeClr val="tx1"/>
              </a:solidFill>
            </a:endParaRPr>
          </a:p>
          <a:p>
            <a:pPr defTabSz="917235">
              <a:defRPr/>
            </a:pPr>
            <a:r>
              <a:rPr lang="en-US">
                <a:solidFill>
                  <a:schemeClr val="tx1"/>
                </a:solidFill>
              </a:rPr>
              <a:t>Updated – </a:t>
            </a:r>
            <a:r>
              <a:rPr lang="en-US" sz="1200"/>
              <a:t> OISP/OEEMP </a:t>
            </a:r>
            <a:r>
              <a:rPr lang="en-US">
                <a:solidFill>
                  <a:schemeClr val="tx1"/>
                </a:solidFill>
              </a:rPr>
              <a:t>10/13/2022 (SY/JP)</a:t>
            </a:r>
          </a:p>
          <a:p>
            <a:pPr defTabSz="917235">
              <a:defRPr/>
            </a:pPr>
            <a:r>
              <a:rPr lang="en-US">
                <a:solidFill>
                  <a:schemeClr val="tx1"/>
                </a:solidFill>
              </a:rPr>
              <a:t>Speaker Notes updated 12/6/2022 (SY/JP)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52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xfrm>
            <a:off x="699448" y="4414199"/>
            <a:ext cx="5611507" cy="441579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100" b="1" dirty="0">
                <a:latin typeface="Arial" panose="020B0604020202020204" pitchFamily="34" charset="0"/>
              </a:rPr>
              <a:t>Medicare has three enrollment periods:</a:t>
            </a:r>
          </a:p>
          <a:p>
            <a:pPr>
              <a:defRPr/>
            </a:pPr>
            <a:endParaRPr lang="en-US" altLang="en-US" sz="1100" b="1" dirty="0">
              <a:latin typeface="Arial" panose="020B0604020202020204" pitchFamily="34" charset="0"/>
            </a:endParaRPr>
          </a:p>
          <a:p>
            <a:pPr marL="228574" indent="-228574">
              <a:buFont typeface="+mj-lt"/>
              <a:buAutoNum type="arabicPeriod"/>
              <a:defRPr/>
            </a:pPr>
            <a:r>
              <a:rPr lang="en-US" altLang="en-US" sz="1100" b="1" dirty="0">
                <a:latin typeface="Arial" panose="020B0604020202020204" pitchFamily="34" charset="0"/>
              </a:rPr>
              <a:t>Initial Enrollment Period-- your initial enrollment period has a 7-month enrollment period. It begins three months before your 65th birthday, includes the month you turn age 65, and ends three months after that birthday.</a:t>
            </a:r>
          </a:p>
          <a:p>
            <a:pPr marL="228574" indent="-228574">
              <a:buFont typeface="+mj-lt"/>
              <a:buAutoNum type="arabicPeriod"/>
              <a:defRPr/>
            </a:pPr>
            <a:endParaRPr lang="en-US" altLang="en-US" sz="1100" b="1" dirty="0">
              <a:latin typeface="Arial" panose="020B0604020202020204" pitchFamily="34" charset="0"/>
            </a:endParaRPr>
          </a:p>
          <a:p>
            <a:pPr marL="228574" indent="-228574">
              <a:buFont typeface="+mj-lt"/>
              <a:buAutoNum type="arabicPeriod"/>
              <a:defRPr/>
            </a:pPr>
            <a:r>
              <a:rPr lang="en-US" altLang="en-US" sz="1100" b="1" dirty="0">
                <a:latin typeface="Arial" panose="020B0604020202020204" pitchFamily="34" charset="0"/>
              </a:rPr>
              <a:t>Special Enrollment Period-- If you are age 65 or older, you or your spouse are still working and you are covered under a </a:t>
            </a:r>
            <a:r>
              <a:rPr lang="en-US" altLang="en-US" sz="1100" b="1" u="sng" dirty="0">
                <a:latin typeface="Arial" panose="020B0604020202020204" pitchFamily="34" charset="0"/>
              </a:rPr>
              <a:t>group health plan</a:t>
            </a:r>
            <a:r>
              <a:rPr lang="en-US" altLang="en-US" sz="1100" b="1" dirty="0">
                <a:latin typeface="Arial" panose="020B0604020202020204" pitchFamily="34" charset="0"/>
              </a:rPr>
              <a:t> based on that current employment, you may not need to apply for Medicare medical insurance (Part B) at age 65. You may qualify for a "Special Enrollment Period" (SEP) that will let you sign up for Part B a the time you retire.</a:t>
            </a:r>
          </a:p>
          <a:p>
            <a:pPr marL="228574" indent="-228574">
              <a:buFont typeface="+mj-lt"/>
              <a:buAutoNum type="arabicPeriod"/>
              <a:defRPr/>
            </a:pPr>
            <a:endParaRPr lang="en-US" altLang="en-US" sz="1100" b="1" dirty="0">
              <a:latin typeface="Arial" panose="020B0604020202020204" pitchFamily="34" charset="0"/>
            </a:endParaRPr>
          </a:p>
          <a:p>
            <a:pPr marL="228574" indent="-228574">
              <a:buFont typeface="+mj-lt"/>
              <a:buAutoNum type="arabicPeriod"/>
              <a:defRPr/>
            </a:pPr>
            <a:r>
              <a:rPr lang="en-US" altLang="en-US" sz="1100" b="1" dirty="0">
                <a:latin typeface="Arial" panose="020B0604020202020204" pitchFamily="34" charset="0"/>
              </a:rPr>
              <a:t>General Enrollment Period - If you didn't sign up for Part A and/or Part B (for which you must pay premiums) when you were first eligible, and you aren’t eligible for a Special Enrollment Period, you can sign up during the General Enrollment Period between January 1–March 31 each year. You may have to pay a late enrollment penalty for as long as you have Part B coverage. </a:t>
            </a:r>
          </a:p>
          <a:p>
            <a:pPr marL="228574" indent="-228574">
              <a:buFont typeface="+mj-lt"/>
              <a:buAutoNum type="arabicPeriod"/>
              <a:defRPr/>
            </a:pPr>
            <a:endParaRPr lang="en-US" altLang="en-US" sz="1100" b="1" dirty="0">
              <a:latin typeface="Arial" panose="020B0604020202020204" pitchFamily="34" charset="0"/>
            </a:endParaRPr>
          </a:p>
          <a:p>
            <a:pPr marL="228574" indent="-228574">
              <a:buFont typeface="+mj-lt"/>
              <a:buAutoNum type="arabicPeriod"/>
              <a:defRPr/>
            </a:pPr>
            <a:endParaRPr lang="en-US" altLang="en-US" sz="1100" b="1" dirty="0">
              <a:latin typeface="Arial" panose="020B0604020202020204" pitchFamily="34" charset="0"/>
            </a:endParaRPr>
          </a:p>
          <a:p>
            <a:pPr marL="228574" indent="-228574">
              <a:buFont typeface="+mj-lt"/>
              <a:buAutoNum type="arabicPeriod"/>
              <a:defRPr/>
            </a:pPr>
            <a:endParaRPr lang="en-US" altLang="en-US" sz="900" dirty="0">
              <a:latin typeface="Arial" panose="020B0604020202020204" pitchFamily="34" charset="0"/>
            </a:endParaRP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defRPr sz="2400" b="1">
                <a:solidFill>
                  <a:srgbClr val="DDDDDD"/>
                </a:solidFill>
                <a:latin typeface="Arial" panose="020B0604020202020204" pitchFamily="34" charset="0"/>
              </a:defRPr>
            </a:lvl1pPr>
            <a:lvl2pPr marL="743661" indent="-285044" defTabSz="925197">
              <a:defRPr sz="2400" b="1">
                <a:solidFill>
                  <a:srgbClr val="DDDDDD"/>
                </a:solidFill>
                <a:latin typeface="Arial" panose="020B0604020202020204" pitchFamily="34" charset="0"/>
              </a:defRPr>
            </a:lvl2pPr>
            <a:lvl3pPr marL="1144951" indent="-227717" defTabSz="925197">
              <a:defRPr sz="2400" b="1">
                <a:solidFill>
                  <a:srgbClr val="DDDDDD"/>
                </a:solidFill>
                <a:latin typeface="Arial" panose="020B0604020202020204" pitchFamily="34" charset="0"/>
              </a:defRPr>
            </a:lvl3pPr>
            <a:lvl4pPr marL="1603569" indent="-227717" defTabSz="925197">
              <a:defRPr sz="2400" b="1">
                <a:solidFill>
                  <a:srgbClr val="DDDDDD"/>
                </a:solidFill>
                <a:latin typeface="Arial" panose="020B0604020202020204" pitchFamily="34" charset="0"/>
              </a:defRPr>
            </a:lvl4pPr>
            <a:lvl5pPr marL="2062186" indent="-227717" defTabSz="925197">
              <a:defRPr sz="2400" b="1">
                <a:solidFill>
                  <a:srgbClr val="DDDDDD"/>
                </a:solidFill>
                <a:latin typeface="Arial" panose="020B0604020202020204" pitchFamily="34" charset="0"/>
              </a:defRPr>
            </a:lvl5pPr>
            <a:lvl6pPr marL="2520803" indent="-227717" defTabSz="925197" eaLnBrk="0" fontAlgn="base" hangingPunct="0">
              <a:spcBef>
                <a:spcPct val="0"/>
              </a:spcBef>
              <a:spcAft>
                <a:spcPct val="0"/>
              </a:spcAft>
              <a:defRPr sz="2400" b="1">
                <a:solidFill>
                  <a:srgbClr val="DDDDDD"/>
                </a:solidFill>
                <a:latin typeface="Arial" panose="020B0604020202020204" pitchFamily="34" charset="0"/>
              </a:defRPr>
            </a:lvl6pPr>
            <a:lvl7pPr marL="2979421" indent="-227717" defTabSz="925197" eaLnBrk="0" fontAlgn="base" hangingPunct="0">
              <a:spcBef>
                <a:spcPct val="0"/>
              </a:spcBef>
              <a:spcAft>
                <a:spcPct val="0"/>
              </a:spcAft>
              <a:defRPr sz="2400" b="1">
                <a:solidFill>
                  <a:srgbClr val="DDDDDD"/>
                </a:solidFill>
                <a:latin typeface="Arial" panose="020B0604020202020204" pitchFamily="34" charset="0"/>
              </a:defRPr>
            </a:lvl7pPr>
            <a:lvl8pPr marL="3438038" indent="-227717" defTabSz="925197" eaLnBrk="0" fontAlgn="base" hangingPunct="0">
              <a:spcBef>
                <a:spcPct val="0"/>
              </a:spcBef>
              <a:spcAft>
                <a:spcPct val="0"/>
              </a:spcAft>
              <a:defRPr sz="2400" b="1">
                <a:solidFill>
                  <a:srgbClr val="DDDDDD"/>
                </a:solidFill>
                <a:latin typeface="Arial" panose="020B0604020202020204" pitchFamily="34" charset="0"/>
              </a:defRPr>
            </a:lvl8pPr>
            <a:lvl9pPr marL="3896655" indent="-227717" defTabSz="925197" eaLnBrk="0" fontAlgn="base" hangingPunct="0">
              <a:spcBef>
                <a:spcPct val="0"/>
              </a:spcBef>
              <a:spcAft>
                <a:spcPct val="0"/>
              </a:spcAft>
              <a:defRPr sz="2400" b="1">
                <a:solidFill>
                  <a:srgbClr val="DDDDDD"/>
                </a:solidFill>
                <a:latin typeface="Arial" panose="020B0604020202020204" pitchFamily="34" charset="0"/>
              </a:defRPr>
            </a:lvl9pPr>
          </a:lstStyle>
          <a:p>
            <a:fld id="{59156438-45D9-4CCB-B4FF-438286AE1D24}" type="slidenum">
              <a:rPr lang="en-US" altLang="en-US" sz="1100" b="0">
                <a:solidFill>
                  <a:srgbClr val="000000"/>
                </a:solidFill>
              </a:rPr>
              <a:pPr/>
              <a:t>29</a:t>
            </a:fld>
            <a:endParaRPr lang="en-US" altLang="en-US" sz="1100" b="0">
              <a:solidFill>
                <a:srgbClr val="000000"/>
              </a:solidFill>
            </a:endParaRPr>
          </a:p>
        </p:txBody>
      </p:sp>
      <p:sp>
        <p:nvSpPr>
          <p:cNvPr id="2" name="Footer Placeholder 1"/>
          <p:cNvSpPr>
            <a:spLocks noGrp="1"/>
          </p:cNvSpPr>
          <p:nvPr>
            <p:ph type="ftr" sz="quarter" idx="10"/>
          </p:nvPr>
        </p:nvSpPr>
        <p:spPr/>
        <p:txBody>
          <a:bodyPr/>
          <a:lstStyle/>
          <a:p>
            <a:pPr>
              <a:defRPr/>
            </a:pPr>
            <a:endParaRPr lang="en-US"/>
          </a:p>
        </p:txBody>
      </p:sp>
      <p:sp>
        <p:nvSpPr>
          <p:cNvPr id="3" name="Header Placeholder 2"/>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360411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When most people think of Social Security, they think of retirement benefits —with good reason. Social Security is a lifeline for most retirees, keeping tens of millions out of poverty. </a:t>
            </a:r>
          </a:p>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468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when your Medicare will become effective if you apply during your initial enrollment period.</a:t>
            </a:r>
          </a:p>
          <a:p>
            <a:endParaRPr lang="en-US" dirty="0"/>
          </a:p>
          <a:p>
            <a:r>
              <a:rPr lang="en-US" dirty="0"/>
              <a:t>If you apply during the 3-month window prior to the month you turn age 65, your Medicare is effective on the 1</a:t>
            </a:r>
            <a:r>
              <a:rPr lang="en-US" baseline="30000" dirty="0"/>
              <a:t>st</a:t>
            </a:r>
            <a:r>
              <a:rPr lang="en-US" dirty="0"/>
              <a:t> day of the month you reach age 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NOTE – Important change for </a:t>
            </a:r>
            <a:r>
              <a:rPr lang="en-US" sz="1200" b="1" dirty="0">
                <a:effectLst/>
                <a:latin typeface="Times New Roman" panose="02020603050405020304" pitchFamily="18" charset="0"/>
              </a:rPr>
              <a:t>2023 - I</a:t>
            </a:r>
            <a:r>
              <a:rPr lang="en-US" sz="1200" b="1" dirty="0">
                <a:effectLst/>
                <a:latin typeface="Times New Roman" panose="02020603050405020304" pitchFamily="18" charset="0"/>
                <a:ea typeface="Calibri" panose="020F0502020204030204" pitchFamily="34" charset="0"/>
              </a:rPr>
              <a:t>f you sign up in your Initial Enrollment Period during the last 3 months of your IEP, your coverage begins the month after you enroll. </a:t>
            </a:r>
            <a:r>
              <a:rPr lang="en-US" sz="1100"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a:t>Updated OISP/OEEMP 1/31/2023 (JP/SY)</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7327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medical insurance coverage under a group health plan based on your or your spouse's </a:t>
            </a:r>
            <a:r>
              <a:rPr lang="en-US" b="1" dirty="0"/>
              <a:t>current employment</a:t>
            </a:r>
            <a:r>
              <a:rPr lang="en-US" dirty="0"/>
              <a:t>. In this case, you may not need to apply for Medicare Part B at age 65. You may qualify for an "</a:t>
            </a:r>
            <a:r>
              <a:rPr lang="en-US" dirty="0">
                <a:hlinkClick r:id="rId3"/>
              </a:rPr>
              <a:t>SEP</a:t>
            </a:r>
            <a:r>
              <a:rPr lang="en-US" dirty="0"/>
              <a:t>”.</a:t>
            </a:r>
          </a:p>
          <a:p>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If you apply online for Medicare Part A only – and refuse Part B (which does have a monthly premium) – you can enroll in Part B later</a:t>
            </a:r>
            <a:r>
              <a:rPr lang="en-US" dirty="0"/>
              <a:t> anytime you are still covered</a:t>
            </a:r>
            <a:r>
              <a:rPr lang="en-US" sz="1200" kern="1200" dirty="0">
                <a:solidFill>
                  <a:schemeClr val="tx1"/>
                </a:solidFill>
                <a:effectLst/>
                <a:latin typeface="+mn-lt"/>
                <a:ea typeface="+mn-ea"/>
                <a:cs typeface="+mn-cs"/>
              </a:rPr>
              <a:t> </a:t>
            </a:r>
            <a:r>
              <a:rPr lang="en-US" dirty="0"/>
              <a:t>by your </a:t>
            </a:r>
            <a:r>
              <a:rPr lang="en-US"/>
              <a:t>employer’s</a:t>
            </a:r>
            <a:r>
              <a:rPr lang="en-US" sz="1200" kern="1200">
                <a:solidFill>
                  <a:schemeClr val="tx1"/>
                </a:solidFill>
                <a:effectLst/>
                <a:latin typeface="+mn-lt"/>
                <a:ea typeface="+mn-ea"/>
                <a:cs typeface="+mn-cs"/>
              </a:rPr>
              <a:t> group health plan </a:t>
            </a:r>
            <a:r>
              <a:rPr lang="en-US" dirty="0"/>
              <a:t>or within 8 months after your coverage or employment </a:t>
            </a:r>
            <a:r>
              <a:rPr lang="en-US" sz="1200" kern="1200" dirty="0">
                <a:solidFill>
                  <a:schemeClr val="tx1"/>
                </a:solidFill>
                <a:effectLst/>
                <a:latin typeface="+mn-lt"/>
                <a:ea typeface="+mn-ea"/>
                <a:cs typeface="+mn-cs"/>
              </a:rPr>
              <a:t>ends.  </a:t>
            </a:r>
          </a:p>
          <a:p>
            <a:pPr>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Updated OISP/OEEMP 1/31/2023 (JP/SY)</a:t>
            </a:r>
            <a:endParaRPr lang="en-US" sz="1200" dirty="0"/>
          </a:p>
          <a:p>
            <a:pP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663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ui-sans-serif"/>
              </a:rPr>
              <a:t>If you choose not to sign up for Medicare Part B but then decide to do so later, your coverage could be delayed. You may have to pay a higher monthly premium for as long as you have Part B. Your monthly premium will go up 10% for each 12-month period you were eligible for Part B but didn’t sign up for it. </a:t>
            </a:r>
          </a:p>
          <a:p>
            <a:pPr algn="l"/>
            <a:endParaRPr lang="en-US" b="0" i="0" dirty="0">
              <a:solidFill>
                <a:srgbClr val="212121"/>
              </a:solidFill>
              <a:effectLst/>
              <a:latin typeface="ui-sans-serif"/>
            </a:endParaRPr>
          </a:p>
          <a:p>
            <a:pPr algn="l"/>
            <a:r>
              <a:rPr lang="en-US" b="0" i="0" dirty="0">
                <a:solidFill>
                  <a:srgbClr val="212121"/>
                </a:solidFill>
                <a:effectLst/>
                <a:latin typeface="ui-sans-serif"/>
              </a:rPr>
              <a:t>If you don’t sign up for Medicare Part B during your IEP, you have another chance each year to sign up during the “</a:t>
            </a:r>
            <a:r>
              <a:rPr lang="en-US" b="0" i="0" u="none" strike="noStrike" dirty="0">
                <a:solidFill>
                  <a:srgbClr val="1155CC"/>
                </a:solidFill>
                <a:effectLst/>
                <a:latin typeface="ui-sans-serif"/>
                <a:hlinkClick r:id="rId3"/>
              </a:rPr>
              <a:t>General Enrollment Period”</a:t>
            </a:r>
            <a:r>
              <a:rPr lang="en-US" b="0" i="0" dirty="0">
                <a:solidFill>
                  <a:srgbClr val="212121"/>
                </a:solidFill>
                <a:effectLst/>
                <a:latin typeface="ui-sans-serif"/>
              </a:rPr>
              <a:t> (GEP) from January 1 through March 31. Your coverage starts the 1st day of the month after you sign up. Read our publication, “Medicare” for more information.</a:t>
            </a:r>
          </a:p>
          <a:p>
            <a:pPr algn="l"/>
            <a:endParaRPr lang="en-US" sz="1100" b="0" i="0" dirty="0">
              <a:solidFill>
                <a:srgbClr val="212121"/>
              </a:solidFill>
              <a:effectLst/>
              <a:latin typeface="ui-sans-serif"/>
            </a:endParaRPr>
          </a:p>
          <a:p>
            <a:pPr algn="l"/>
            <a:r>
              <a:rPr lang="en-US" sz="1100" b="0" i="0" dirty="0">
                <a:solidFill>
                  <a:srgbClr val="212121"/>
                </a:solidFill>
                <a:effectLst/>
                <a:latin typeface="ui-sans-serif"/>
              </a:rPr>
              <a:t>Publication:  </a:t>
            </a:r>
            <a:r>
              <a:rPr lang="en-US" sz="1100" b="1" i="0" dirty="0">
                <a:solidFill>
                  <a:srgbClr val="212121"/>
                </a:solidFill>
                <a:effectLst/>
                <a:latin typeface="ui-sans-serif"/>
              </a:rPr>
              <a:t>Medicare </a:t>
            </a:r>
            <a:r>
              <a:rPr lang="en-US" sz="1100" b="0" i="0" dirty="0">
                <a:solidFill>
                  <a:srgbClr val="212121"/>
                </a:solidFill>
                <a:effectLst/>
                <a:latin typeface="ui-sans-serif"/>
              </a:rPr>
              <a:t>- ssa.gov/pubs/EN-05-10043.pdf</a:t>
            </a:r>
          </a:p>
          <a:p>
            <a:pPr algn="l"/>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Updated OISP/OEEMP 1/31/2023 (JP/SY)</a:t>
            </a: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005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You can use our website to apply for Medicare Parts A and B along with Social Security retirement benefits. Most people apply for Medicare Part A along with their retirement benefits because you are required to enroll for Medicare Part A at the same time you start retirement benefits. (Medicare Part A has no monthly premium for those who have 40 work credits.) If you apply online for Medicare Part A only – and refuse Part B (which does have a monthly premium) – you can enroll in Part B later</a:t>
            </a:r>
            <a:r>
              <a:rPr lang="en-US"/>
              <a:t> anytime you are still covered</a:t>
            </a:r>
            <a:r>
              <a:rPr lang="en-US" sz="1200" kern="1200">
                <a:solidFill>
                  <a:schemeClr val="tx1"/>
                </a:solidFill>
                <a:effectLst/>
                <a:latin typeface="+mn-lt"/>
                <a:ea typeface="+mn-ea"/>
                <a:cs typeface="+mn-cs"/>
              </a:rPr>
              <a:t> </a:t>
            </a:r>
            <a:r>
              <a:rPr lang="en-US"/>
              <a:t>by your employer’s</a:t>
            </a:r>
            <a:r>
              <a:rPr lang="en-US" sz="1200" kern="1200">
                <a:solidFill>
                  <a:schemeClr val="tx1"/>
                </a:solidFill>
                <a:effectLst/>
                <a:latin typeface="+mn-lt"/>
                <a:ea typeface="+mn-ea"/>
                <a:cs typeface="+mn-cs"/>
              </a:rPr>
              <a:t> GHP </a:t>
            </a:r>
            <a:r>
              <a:rPr lang="en-US"/>
              <a:t>or within 8 months after your coverage or employment </a:t>
            </a:r>
            <a:r>
              <a:rPr lang="en-US" sz="1200" kern="1200">
                <a:solidFill>
                  <a:schemeClr val="tx1"/>
                </a:solidFill>
                <a:effectLst/>
                <a:latin typeface="+mn-lt"/>
                <a:ea typeface="+mn-ea"/>
                <a:cs typeface="+mn-cs"/>
              </a:rPr>
              <a:t>ends</a:t>
            </a:r>
            <a:r>
              <a:rPr lang="en-US"/>
              <a:t>, </a:t>
            </a:r>
            <a:r>
              <a:rPr lang="en-US" sz="1800" kern="1200">
                <a:solidFill>
                  <a:schemeClr val="tx1"/>
                </a:solidFill>
                <a:effectLst/>
                <a:latin typeface="Segoe UI"/>
                <a:cs typeface="Segoe UI"/>
              </a:rPr>
              <a:t>or</a:t>
            </a:r>
            <a:r>
              <a:rPr lang="en-US" sz="1800">
                <a:effectLst/>
                <a:latin typeface="Segoe UI"/>
                <a:cs typeface="Segoe UI"/>
              </a:rPr>
              <a:t> during the General Enrollment Period (GEP), Jan-March of the current year. Your Part B</a:t>
            </a:r>
            <a:r>
              <a:rPr lang="en-US">
                <a:effectLst/>
                <a:latin typeface="Calibri"/>
                <a:cs typeface="Calibri"/>
              </a:rPr>
              <a:t> </a:t>
            </a:r>
            <a:r>
              <a:rPr lang="en-US"/>
              <a:t>coverage starts the first day </a:t>
            </a:r>
            <a:r>
              <a:rPr lang="en-US">
                <a:effectLst/>
              </a:rPr>
              <a:t>of </a:t>
            </a:r>
            <a:r>
              <a:rPr lang="en-US"/>
              <a:t>the month after you sign up.</a:t>
            </a:r>
            <a:endParaRPr lang="en-US" sz="1800">
              <a:effectLst/>
              <a:latin typeface="Segoe UI" panose="020B0502040204020203" pitchFamily="34"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a:defRPr/>
            </a:pPr>
            <a:r>
              <a:rPr lang="en-US" sz="1800">
                <a:effectLst/>
                <a:latin typeface="Segoe UI"/>
                <a:cs typeface="Segoe UI"/>
              </a:rPr>
              <a:t>If you don’t enroll in Medicare Part B during your initial enrollment period, you have another chance each year to sign up during a “general enrollment period” from January 1 through March 31. Your coverage begins the month after you enroll. Read our Medicare publication for more information – </a:t>
            </a:r>
            <a:r>
              <a:rPr lang="en-US" sz="4000">
                <a:effectLst/>
                <a:latin typeface="Segoe UI"/>
                <a:cs typeface="Segoe UI"/>
              </a:rPr>
              <a:t>ssa.gov/pubs/EN-05-10043.pdf</a:t>
            </a:r>
            <a:endParaRPr lang="en-US" sz="1200" kern="1200">
              <a:solidFill>
                <a:schemeClr val="tx1"/>
              </a:solidFill>
              <a:effectLst/>
              <a:latin typeface="Segoe UI"/>
              <a:cs typeface="Segoe U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If you are already enrolled in Medicare Part A and later you want to add Part B under the Special Enrollment Period, you have three options.</a:t>
            </a:r>
            <a:r>
              <a:rPr lang="en-US"/>
              <a:t> </a:t>
            </a:r>
            <a:r>
              <a:rPr lang="en-US" sz="1200" kern="1200">
                <a:solidFill>
                  <a:schemeClr val="tx1"/>
                </a:solidFill>
                <a:effectLst/>
                <a:latin typeface="+mn-lt"/>
                <a:ea typeface="+mn-ea"/>
                <a:cs typeface="+mn-cs"/>
              </a:rPr>
              <a:t> You can visit </a:t>
            </a:r>
            <a:r>
              <a:rPr lang="en-US" sz="1200" u="none" kern="1200">
                <a:solidFill>
                  <a:schemeClr val="tx1"/>
                </a:solidFill>
                <a:effectLst/>
                <a:latin typeface="+mn-lt"/>
                <a:ea typeface="+mn-ea"/>
                <a:cs typeface="+mn-cs"/>
              </a:rPr>
              <a:t>ssa.gov/Medicare-</a:t>
            </a:r>
            <a:r>
              <a:rPr lang="en-US" sz="1200" u="none" kern="1200" err="1">
                <a:solidFill>
                  <a:schemeClr val="tx1"/>
                </a:solidFill>
                <a:effectLst/>
                <a:latin typeface="+mn-lt"/>
                <a:ea typeface="+mn-ea"/>
                <a:cs typeface="+mn-cs"/>
              </a:rPr>
              <a:t>PartB</a:t>
            </a:r>
            <a:r>
              <a:rPr lang="en-US" sz="1200" u="none" kern="1200">
                <a:solidFill>
                  <a:schemeClr val="tx1"/>
                </a:solidFill>
                <a:effectLst/>
                <a:latin typeface="+mn-lt"/>
                <a:ea typeface="+mn-ea"/>
                <a:cs typeface="+mn-cs"/>
              </a:rPr>
              <a:t>-SEP</a:t>
            </a:r>
            <a:r>
              <a:rPr lang="en-US" sz="1200" kern="1200">
                <a:solidFill>
                  <a:schemeClr val="tx1"/>
                </a:solidFill>
                <a:effectLst/>
                <a:latin typeface="+mn-lt"/>
                <a:ea typeface="+mn-ea"/>
                <a:cs typeface="+mn-cs"/>
              </a:rPr>
              <a:t> to complete the online application.</a:t>
            </a:r>
            <a:r>
              <a:rPr lang="en-US"/>
              <a:t> </a:t>
            </a:r>
            <a:r>
              <a:rPr lang="en-US" sz="1200" kern="1200">
                <a:solidFill>
                  <a:schemeClr val="tx1"/>
                </a:solidFill>
                <a:effectLst/>
                <a:latin typeface="+mn-lt"/>
                <a:ea typeface="+mn-ea"/>
                <a:cs typeface="+mn-cs"/>
              </a:rPr>
              <a:t> You can also fax your completed </a:t>
            </a:r>
            <a:r>
              <a:rPr lang="en-US" sz="1200" u="none" kern="1200">
                <a:solidFill>
                  <a:schemeClr val="tx1"/>
                </a:solidFill>
                <a:effectLst/>
                <a:latin typeface="+mn-lt"/>
                <a:ea typeface="+mn-ea"/>
                <a:cs typeface="+mn-cs"/>
              </a:rPr>
              <a:t>CMS-40B</a:t>
            </a:r>
            <a:r>
              <a:rPr lang="en-US" sz="1200" kern="1200">
                <a:solidFill>
                  <a:schemeClr val="tx1"/>
                </a:solidFill>
                <a:effectLst/>
                <a:latin typeface="+mn-lt"/>
                <a:ea typeface="+mn-ea"/>
                <a:cs typeface="+mn-cs"/>
              </a:rPr>
              <a:t>, Application for Enrollment in Medicare – Part B (Medical Insurance) and </a:t>
            </a:r>
            <a:r>
              <a:rPr lang="en-US" sz="1200" u="none" kern="1200">
                <a:solidFill>
                  <a:schemeClr val="tx1"/>
                </a:solidFill>
                <a:effectLst/>
                <a:latin typeface="+mn-lt"/>
                <a:ea typeface="+mn-ea"/>
                <a:cs typeface="+mn-cs"/>
              </a:rPr>
              <a:t>CMS-L564 (Request for Employment Information)</a:t>
            </a:r>
            <a:r>
              <a:rPr lang="en-US" sz="1200" u="none" strike="noStrike" kern="1200">
                <a:solidFill>
                  <a:schemeClr val="tx1"/>
                </a:solidFill>
                <a:effectLst/>
                <a:latin typeface="+mn-lt"/>
                <a:ea typeface="+mn-ea"/>
                <a:cs typeface="+mn-cs"/>
              </a:rPr>
              <a:t>, and proofs</a:t>
            </a:r>
            <a:r>
              <a:rPr lang="en-US" sz="1200" kern="1200">
                <a:solidFill>
                  <a:schemeClr val="tx1"/>
                </a:solidFill>
                <a:effectLst/>
                <a:latin typeface="+mn-lt"/>
                <a:ea typeface="+mn-ea"/>
                <a:cs typeface="+mn-cs"/>
              </a:rPr>
              <a:t> to </a:t>
            </a:r>
            <a:r>
              <a:rPr lang="en-US" sz="1200" b="0" kern="1200">
                <a:solidFill>
                  <a:schemeClr val="tx1"/>
                </a:solidFill>
                <a:effectLst/>
                <a:latin typeface="+mn-lt"/>
                <a:ea typeface="+mn-ea"/>
                <a:cs typeface="+mn-cs"/>
              </a:rPr>
              <a:t>your local Social Security</a:t>
            </a:r>
            <a:r>
              <a:rPr lang="en-US" sz="1200" b="0" kern="1200" baseline="0">
                <a:solidFill>
                  <a:schemeClr val="tx1"/>
                </a:solidFill>
                <a:effectLst/>
                <a:latin typeface="+mn-lt"/>
                <a:ea typeface="+mn-ea"/>
                <a:cs typeface="+mn-cs"/>
              </a:rPr>
              <a:t> office</a:t>
            </a:r>
            <a:r>
              <a:rPr lang="en-US" sz="1200" kern="1200">
                <a:solidFill>
                  <a:schemeClr val="tx1"/>
                </a:solidFill>
                <a:effectLst/>
                <a:latin typeface="+mn-lt"/>
                <a:ea typeface="+mn-ea"/>
                <a:cs typeface="+mn-cs"/>
              </a:rPr>
              <a:t>.</a:t>
            </a:r>
            <a:r>
              <a:rPr lang="en-US"/>
              <a:t>  Refer to HI 00805.295 Evidence of GHP or LGHP Coverage Based on Current Employment Status for secondary proofs if the CMS-L564 cannot be provided.  Lastly</a:t>
            </a:r>
            <a:r>
              <a:rPr lang="en-US" sz="1200" kern="1200">
                <a:solidFill>
                  <a:schemeClr val="tx1"/>
                </a:solidFill>
                <a:effectLst/>
                <a:latin typeface="+mn-lt"/>
                <a:ea typeface="+mn-ea"/>
                <a:cs typeface="+mn-cs"/>
              </a:rPr>
              <a:t>, you can also mail your completed forms to your </a:t>
            </a:r>
            <a:r>
              <a:rPr lang="en-US" sz="1200" u="none" kern="1200">
                <a:solidFill>
                  <a:schemeClr val="tx1"/>
                </a:solidFill>
                <a:effectLst/>
                <a:latin typeface="+mn-lt"/>
                <a:ea typeface="+mn-ea"/>
                <a:cs typeface="+mn-cs"/>
              </a:rPr>
              <a:t>local Social Security office</a:t>
            </a:r>
            <a:r>
              <a:rPr lang="en-US" sz="1200" kern="1200">
                <a:solidFill>
                  <a:schemeClr val="tx1"/>
                </a:solidFill>
                <a:effectLst/>
                <a:latin typeface="+mn-lt"/>
                <a:ea typeface="+mn-ea"/>
                <a:cs typeface="+mn-cs"/>
              </a:rPr>
              <a:t>.</a:t>
            </a:r>
            <a:r>
              <a:rPr lang="en-US"/>
              <a:t> </a:t>
            </a:r>
            <a:r>
              <a:rPr lang="en-US" sz="1200" kern="1200">
                <a:solidFill>
                  <a:schemeClr val="tx1"/>
                </a:solidFill>
                <a:effectLst/>
                <a:latin typeface="+mn-lt"/>
                <a:ea typeface="+mn-ea"/>
                <a:cs typeface="+mn-cs"/>
              </a:rPr>
              <a:t> The two forms are available on our homepage.</a:t>
            </a:r>
            <a:r>
              <a:rPr lang="en-US"/>
              <a:t> </a:t>
            </a:r>
            <a:r>
              <a:rPr lang="en-US" sz="1200" kern="1200">
                <a:solidFill>
                  <a:schemeClr val="tx1"/>
                </a:solidFill>
                <a:effectLst/>
                <a:latin typeface="+mn-lt"/>
                <a:ea typeface="+mn-ea"/>
                <a:cs typeface="+mn-cs"/>
              </a:rPr>
              <a:t> </a:t>
            </a:r>
            <a:r>
              <a:rPr lang="en-US" sz="1800">
                <a:effectLst/>
                <a:latin typeface="Calibri" panose="020F0502020204030204" pitchFamily="34" charset="0"/>
                <a:ea typeface="Calibri" panose="020F0502020204030204" pitchFamily="34" charset="0"/>
                <a:cs typeface="Times New Roman" panose="02020603050405020304" pitchFamily="18" charset="0"/>
              </a:rPr>
              <a:t>Just click on the Forms button at the bottom of the page.</a:t>
            </a:r>
          </a:p>
          <a:p>
            <a:endParaRPr lang="en-US" sz="1200" kern="1200">
              <a:solidFill>
                <a:schemeClr val="tx1"/>
              </a:solidFill>
              <a:effectLst/>
              <a:latin typeface="+mn-lt"/>
              <a:ea typeface="+mn-ea"/>
              <a:cs typeface="+mn-cs"/>
            </a:endParaRPr>
          </a:p>
          <a:p>
            <a:pPr>
              <a:defRPr/>
            </a:pPr>
            <a:r>
              <a:rPr lang="en-US" sz="1200" b="1"/>
              <a:t>Field Office Locator:</a:t>
            </a:r>
            <a:r>
              <a:rPr lang="en-US" b="1"/>
              <a:t> </a:t>
            </a:r>
            <a:r>
              <a:rPr lang="en-US" sz="1200" b="1"/>
              <a:t> </a:t>
            </a:r>
            <a:r>
              <a:rPr lang="en-US" sz="1200" b="0"/>
              <a:t>secure.ssa.gov/ICON/</a:t>
            </a:r>
            <a:r>
              <a:rPr lang="en-US" sz="1200" b="0" err="1"/>
              <a:t>main.jsp</a:t>
            </a:r>
            <a:endParaRPr lang="en-US" sz="1200" b="0">
              <a:solidFill>
                <a:prstClr val="white"/>
              </a:solidFill>
            </a:endParaRPr>
          </a:p>
          <a:p>
            <a:endParaRPr lang="en-US"/>
          </a:p>
          <a:p>
            <a:r>
              <a:rPr lang="en-US" b="0"/>
              <a:t>Speaker notes updated OISP/OEEMP 10/13/2022 (SY/JP)</a:t>
            </a:r>
          </a:p>
          <a:p>
            <a:r>
              <a:rPr lang="en-US" b="0">
                <a:cs typeface="Calibri"/>
              </a:rPr>
              <a:t>Speaker notes updated 12/6/2022 (SY/JP)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2863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1"/>
          </p:nvPr>
        </p:nvSpPr>
        <p:spPr/>
        <p:txBody>
          <a:bodyPr/>
          <a:lstStyle/>
          <a:p>
            <a:pPr marL="285750" indent="-285750">
              <a:buFont typeface="Arial" panose="020B0604020202020204" pitchFamily="34" charset="0"/>
              <a:buChar char="•"/>
            </a:pPr>
            <a:r>
              <a:rPr lang="en-US" sz="1600" dirty="0"/>
              <a:t>This graphic shows the Medicare Part B and Part D premium amounts for each income bracket.</a:t>
            </a:r>
          </a:p>
          <a:p>
            <a:pPr marL="285750" indent="-285750">
              <a:buFont typeface="Arial" panose="020B0604020202020204" pitchFamily="34" charset="0"/>
              <a:buChar char="•"/>
            </a:pPr>
            <a:r>
              <a:rPr lang="en-US" sz="1600" dirty="0"/>
              <a:t>Most Medicare beneficiaries pay the standard premium for Part B  - $174.70/month in 2024.  It is automatically deducted from their Social Security check if they receive one. </a:t>
            </a:r>
            <a:endParaRPr lang="en-US" sz="1600" dirty="0">
              <a:cs typeface="Calibri"/>
            </a:endParaRPr>
          </a:p>
          <a:p>
            <a:pPr marL="285750" indent="-285750">
              <a:buFont typeface="Arial" panose="020B0604020202020204" pitchFamily="34" charset="0"/>
              <a:buChar char="•"/>
            </a:pPr>
            <a:r>
              <a:rPr lang="en-US" sz="1600" dirty="0"/>
              <a:t>If not getting a check, they can be billed or have the premium deducted from a checking or savings account.</a:t>
            </a:r>
            <a:endParaRPr lang="en-US" sz="1600" dirty="0">
              <a:cs typeface="Calibri"/>
            </a:endParaRPr>
          </a:p>
          <a:p>
            <a:pPr marL="285750" indent="-285750">
              <a:buFont typeface="Arial" panose="020B0604020202020204" pitchFamily="34" charset="0"/>
              <a:buChar char="•"/>
            </a:pPr>
            <a:r>
              <a:rPr lang="en-US" sz="1600" dirty="0"/>
              <a:t>People with higher incomes will pay more for Part B and their prescription drug plan premium. This is called </a:t>
            </a:r>
            <a:r>
              <a:rPr lang="en-US" sz="1600" baseline="0" dirty="0"/>
              <a:t>IRMAA – Income Related Monthly Adjustment Amount.</a:t>
            </a:r>
            <a:r>
              <a:rPr lang="en-US" sz="1600" dirty="0"/>
              <a:t> </a:t>
            </a:r>
          </a:p>
          <a:p>
            <a:pPr marL="285750" indent="-285750">
              <a:buFont typeface="Arial" panose="020B0604020202020204" pitchFamily="34" charset="0"/>
              <a:buChar char="•"/>
            </a:pPr>
            <a:r>
              <a:rPr lang="en-US" sz="1600" dirty="0"/>
              <a:t>We determine whether you pay the higher premium every year. </a:t>
            </a:r>
            <a:endParaRPr lang="en-US" sz="1600" baseline="0" dirty="0">
              <a:cs typeface="Calibri"/>
            </a:endParaRPr>
          </a:p>
          <a:p>
            <a:pPr marL="285750" indent="-285750">
              <a:buFont typeface="Arial" panose="020B0604020202020204" pitchFamily="34" charset="0"/>
              <a:buChar char="•"/>
            </a:pPr>
            <a:r>
              <a:rPr lang="en-US" sz="1600" dirty="0"/>
              <a:t>To decide your IRMAA, we ask the IRS  for your Modified Adjusted Gross Income (MAGI). That equals your adjusted gross income + certain tax-exempt income from the federal income tax return you filed two years ago. </a:t>
            </a:r>
            <a:endParaRPr lang="en-US" sz="1600" dirty="0">
              <a:cs typeface="Calibri"/>
            </a:endParaRPr>
          </a:p>
          <a:p>
            <a:pPr marL="285750" indent="-285750">
              <a:buFont typeface="Arial" panose="020B0604020202020204" pitchFamily="34" charset="0"/>
              <a:buChar char="•"/>
            </a:pPr>
            <a:r>
              <a:rPr lang="en-US" sz="1600" dirty="0"/>
              <a:t>For example, your 2024 Part B premium is determined by your MAGI on your 2022 return. If your 2022 tax return is not available, we will use your 2021 tax return.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Health Savings Account (HSA) Information: You should not contribute to an HSA if you are enrolled in Medicare as there may be negative tax implications. Contact your tax professional for more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aseline="0"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aseline="0" dirty="0"/>
              <a:t>=====</a:t>
            </a:r>
            <a:endParaRPr lang="en-US" sz="1600" baseline="0" dirty="0">
              <a:cs typeface="Calibri"/>
            </a:endParaRPr>
          </a:p>
          <a:p>
            <a:endParaRPr lang="en-US" sz="1600" baseline="0" dirty="0"/>
          </a:p>
          <a:p>
            <a:r>
              <a:rPr lang="en-US" sz="1600" baseline="0" dirty="0"/>
              <a:t>Sources:</a:t>
            </a:r>
          </a:p>
          <a:p>
            <a:pPr marL="285750" lvl="0" indent="-285750">
              <a:buFont typeface="Arial" panose="020B0604020202020204" pitchFamily="34" charset="0"/>
              <a:buChar char="•"/>
            </a:pPr>
            <a:r>
              <a:rPr lang="en-US" sz="1600" baseline="0" dirty="0">
                <a:cs typeface="Calibri"/>
              </a:rPr>
              <a:t>Part D premium amounts – see chart on the bottom: </a:t>
            </a:r>
            <a:r>
              <a:rPr lang="en-US" sz="1800" dirty="0">
                <a:effectLst/>
                <a:latin typeface="Segoe UI" panose="020B0502040204020203" pitchFamily="34" charset="0"/>
              </a:rPr>
              <a:t>medicare.gov/drug-coverage-part-d/costs-for-medicare-drug-coverage/monthly-premium-for-drug-plans</a:t>
            </a:r>
          </a:p>
          <a:p>
            <a:pPr marL="285750" lvl="0" indent="-285750">
              <a:buFont typeface="Arial" panose="020B0604020202020204" pitchFamily="34" charset="0"/>
              <a:buChar char="•"/>
            </a:pPr>
            <a:r>
              <a:rPr lang="en-US" sz="1800" baseline="0" dirty="0">
                <a:effectLst/>
                <a:latin typeface="Segoe UI" panose="020B0502040204020203" pitchFamily="34" charset="0"/>
                <a:cs typeface="Calibri"/>
              </a:rPr>
              <a:t>Under Part B costs, select on “Who pays a higher Part B premium because of income?” to get the Part B premium amounts: medicare.gov/basics/costs/medicare-costs</a:t>
            </a:r>
            <a:endParaRPr lang="en-US" sz="1600" baseline="0" dirty="0">
              <a:effectLst/>
              <a:latin typeface="Segoe UI" panose="020B0502040204020203" pitchFamily="34" charset="0"/>
              <a:cs typeface="Calibri"/>
            </a:endParaRPr>
          </a:p>
          <a:p>
            <a:pPr marL="285750" lvl="0" indent="-285750">
              <a:buFont typeface="Arial" panose="020B0604020202020204" pitchFamily="34" charset="0"/>
              <a:buChar char="•"/>
            </a:pPr>
            <a:r>
              <a:rPr lang="en-US" sz="1600" baseline="0" dirty="0"/>
              <a:t>IRMAA:</a:t>
            </a:r>
            <a:r>
              <a:rPr lang="en-US" sz="1600" dirty="0"/>
              <a:t> </a:t>
            </a:r>
            <a:r>
              <a:rPr lang="en-US" sz="1600" baseline="0" dirty="0"/>
              <a:t> https://secure.ssa.gov/poms.nsf/lnx/0601101035</a:t>
            </a:r>
            <a:endParaRPr lang="en-US" sz="1600" baseline="0"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p>
          <a:p>
            <a:pPr marL="0" indent="0">
              <a:buFont typeface="Arial" panose="020B0604020202020204" pitchFamily="34" charset="0"/>
              <a:buNone/>
            </a:pPr>
            <a:r>
              <a:rPr lang="en-US" sz="1600" baseline="0" dirty="0"/>
              <a:t>Slide and Speaker Notes updated OISP/OEEMP 11/3/2023 (SY)</a:t>
            </a:r>
          </a:p>
          <a:p>
            <a:pPr marL="285750" indent="-285750">
              <a:buFont typeface="Arial" panose="020B0604020202020204" pitchFamily="34" charset="0"/>
              <a:buChar char="•"/>
            </a:pPr>
            <a:endParaRPr lang="en-US" sz="16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D8C53-ECBC-44FC-9144-A8C38BDE65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653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If you are a higher-income Medicare beneficiary but you have</a:t>
            </a:r>
            <a:r>
              <a:rPr lang="en-US" sz="1600" baseline="0" dirty="0"/>
              <a:t> had </a:t>
            </a:r>
            <a:r>
              <a:rPr lang="en-US" sz="1600" dirty="0"/>
              <a:t>a major life changing event – you’ve stopped work or you have reduced your work, for example -  and your income has decreased, you may ask Social Security to make a new determination on your premium.</a:t>
            </a:r>
          </a:p>
          <a:p>
            <a:pPr marL="285750" indent="-285750">
              <a:buFont typeface="Arial" panose="020B0604020202020204" pitchFamily="34" charset="0"/>
              <a:buChar char="•"/>
            </a:pPr>
            <a:r>
              <a:rPr lang="en-US" sz="1600" dirty="0"/>
              <a:t> Use form</a:t>
            </a:r>
            <a:r>
              <a:rPr lang="en-US" sz="1600" baseline="0" dirty="0"/>
              <a:t> SSA-44 </a:t>
            </a:r>
            <a:r>
              <a:rPr lang="en-US" sz="1600" dirty="0"/>
              <a:t>and provide proof of the life-changing event.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D8C53-ECBC-44FC-9144-A8C38BDE65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3401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Medicare has a free, secure online service for accessing personalized information about </a:t>
            </a:r>
            <a:r>
              <a:rPr lang="en-US" u="sng"/>
              <a:t>your</a:t>
            </a:r>
            <a:r>
              <a:rPr lang="en-US"/>
              <a:t> Medicare benefits and services with a Medicare.gov account.  It is available at Medicare.gov.</a:t>
            </a:r>
          </a:p>
          <a:p>
            <a:endParaRPr lang="en-US"/>
          </a:p>
          <a:p>
            <a:r>
              <a:rPr lang="en-US"/>
              <a:t>After you create</a:t>
            </a:r>
            <a:r>
              <a:rPr lang="en-US" baseline="0"/>
              <a:t> an account</a:t>
            </a:r>
            <a:r>
              <a:rPr lang="en-US"/>
              <a:t>, you can fill out the Initial Enrollment Questionnaire (IEQ), view claims information, get quality information about your providers, and more.</a:t>
            </a:r>
          </a:p>
          <a:p>
            <a:endParaRPr lang="en-US"/>
          </a:p>
          <a:p>
            <a:r>
              <a:rPr lang="en-US"/>
              <a:t>For more information or help</a:t>
            </a:r>
            <a:r>
              <a:rPr lang="en-US" baseline="0"/>
              <a:t> with the site, please contact </a:t>
            </a:r>
            <a:r>
              <a:rPr lang="en-US"/>
              <a:t>the Centers for Medicare &amp; Medicaid Services</a:t>
            </a:r>
            <a:r>
              <a:rPr lang="en-US" baseline="0"/>
              <a:t> at </a:t>
            </a:r>
            <a:r>
              <a:rPr lang="en-US">
                <a:effectLst/>
              </a:rPr>
              <a:t>800-MEDICARE (800-633-4227).</a:t>
            </a:r>
          </a:p>
          <a:p>
            <a:endParaRPr lang="en-US">
              <a:effectLst/>
            </a:endParaRPr>
          </a:p>
          <a:p>
            <a:r>
              <a:rPr lang="en-US">
                <a:effectLst/>
              </a:rPr>
              <a:t>Screenshot updated 10/13/2022 (SY/JP)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07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Arial" panose="020B0604020202020204" pitchFamily="34" charset="0"/>
              </a:rPr>
              <a:t>The Social Security website is a valuable resource of information about all of Social Security’s programs and is accessible from a computer, tablet and smartphone.  We encourage you to use our online retirement planning tools to plan for a secure financial future. </a:t>
            </a:r>
          </a:p>
          <a:p>
            <a:pPr eaLnBrk="1" hangingPunct="1"/>
            <a:endParaRPr lang="en-US" altLang="en-US" b="0" dirty="0">
              <a:latin typeface="Arial" panose="020B0604020202020204" pitchFamily="34" charset="0"/>
            </a:endParaRPr>
          </a:p>
          <a:p>
            <a:pPr eaLnBrk="1" hangingPunct="1"/>
            <a:r>
              <a:rPr lang="en-US" altLang="en-US" b="0" dirty="0">
                <a:latin typeface="Arial" panose="020B0604020202020204" pitchFamily="34" charset="0"/>
              </a:rPr>
              <a:t>Slide updated 12/6/2022 (SY/JP)</a:t>
            </a:r>
          </a:p>
        </p:txBody>
      </p:sp>
      <p:sp>
        <p:nvSpPr>
          <p:cNvPr id="17613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42863"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78</a:t>
            </a:r>
          </a:p>
        </p:txBody>
      </p:sp>
    </p:spTree>
    <p:extLst>
      <p:ext uri="{BB962C8B-B14F-4D97-AF65-F5344CB8AC3E}">
        <p14:creationId xmlns:p14="http://schemas.microsoft.com/office/powerpoint/2010/main" val="1819389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i="1" dirty="0"/>
              <a:t>my</a:t>
            </a:r>
            <a:r>
              <a:rPr lang="en-US" dirty="0"/>
              <a:t> Social Security is a convenient and secure suite of services designed to put you in control of your personal Social Security information, as well as help you manage your benefits when you start receiving them.  Your account gives you the information you need at your convenience - all without calling or visiting a local office.</a:t>
            </a:r>
          </a:p>
          <a:p>
            <a:pPr eaLnBrk="1" hangingPunct="1">
              <a:spcBef>
                <a:spcPct val="0"/>
              </a:spcBef>
            </a:pPr>
            <a:endParaRPr lang="en-US" altLang="en-US" b="0" dirty="0">
              <a:latin typeface="Arial" panose="020B0604020202020204" pitchFamily="34" charset="0"/>
            </a:endParaRPr>
          </a:p>
          <a:p>
            <a:r>
              <a:rPr lang="en-US" altLang="en-US" b="0" dirty="0">
                <a:latin typeface="Arial" panose="020B0604020202020204" pitchFamily="34" charset="0"/>
              </a:rPr>
              <a:t>You can only open a </a:t>
            </a:r>
            <a:r>
              <a:rPr lang="en-US" altLang="en-US" b="0" i="1" dirty="0">
                <a:latin typeface="Arial" panose="020B0604020202020204" pitchFamily="34" charset="0"/>
              </a:rPr>
              <a:t>my</a:t>
            </a:r>
            <a:r>
              <a:rPr lang="en-US" altLang="en-US" b="0" dirty="0">
                <a:latin typeface="Arial" panose="020B0604020202020204" pitchFamily="34" charset="0"/>
              </a:rPr>
              <a:t> Social Security account for yourself. You cannot open an account for another person, even if you have his or her written consent. </a:t>
            </a:r>
            <a:br>
              <a:rPr lang="en-US" altLang="en-US" b="0" dirty="0">
                <a:latin typeface="Arial" panose="020B0604020202020204" pitchFamily="34" charset="0"/>
              </a:rPr>
            </a:br>
            <a:br>
              <a:rPr lang="en-US" altLang="en-US" b="0" dirty="0">
                <a:latin typeface="Arial" panose="020B0604020202020204" pitchFamily="34" charset="0"/>
              </a:rPr>
            </a:br>
            <a:r>
              <a:rPr lang="en-US" altLang="en-US" b="0" dirty="0">
                <a:latin typeface="Arial" panose="020B0604020202020204" pitchFamily="34" charset="0"/>
              </a:rPr>
              <a:t>You may be unable to open a </a:t>
            </a:r>
            <a:r>
              <a:rPr lang="en-US" altLang="en-US" b="0" i="1" dirty="0">
                <a:latin typeface="Arial" panose="020B0604020202020204" pitchFamily="34" charset="0"/>
              </a:rPr>
              <a:t>my</a:t>
            </a:r>
            <a:r>
              <a:rPr lang="en-US" altLang="en-US" b="0" dirty="0">
                <a:latin typeface="Arial" panose="020B0604020202020204" pitchFamily="34" charset="0"/>
              </a:rPr>
              <a:t> Social Security account if you:</a:t>
            </a:r>
          </a:p>
          <a:p>
            <a:br>
              <a:rPr lang="en-US" altLang="en-US" b="0" dirty="0">
                <a:latin typeface="Arial" panose="020B0604020202020204" pitchFamily="34" charset="0"/>
              </a:rPr>
            </a:br>
            <a:r>
              <a:rPr lang="en-US" altLang="en-US" b="0" dirty="0">
                <a:latin typeface="Arial" panose="020B0604020202020204" pitchFamily="34" charset="0"/>
              </a:rPr>
              <a:t>•     Blocked electronic access to your personal Social Security information;</a:t>
            </a:r>
            <a:br>
              <a:rPr lang="en-US" altLang="en-US" b="0" dirty="0">
                <a:latin typeface="Arial" panose="020B0604020202020204" pitchFamily="34" charset="0"/>
              </a:rPr>
            </a:br>
            <a:r>
              <a:rPr lang="en-US" altLang="en-US" b="0" dirty="0">
                <a:latin typeface="Arial" panose="020B0604020202020204" pitchFamily="34" charset="0"/>
              </a:rPr>
              <a:t>•     Recently moved or changed your name; or</a:t>
            </a:r>
            <a:br>
              <a:rPr lang="en-US" altLang="en-US" b="0" dirty="0">
                <a:latin typeface="Arial" panose="020B0604020202020204" pitchFamily="34" charset="0"/>
              </a:rPr>
            </a:br>
            <a:r>
              <a:rPr lang="en-US" altLang="en-US" b="0" dirty="0">
                <a:latin typeface="Arial" panose="020B0604020202020204" pitchFamily="34" charset="0"/>
              </a:rPr>
              <a:t>•     Placed a freeze on your credit report.</a:t>
            </a:r>
          </a:p>
          <a:p>
            <a:endParaRPr lang="en-US" altLang="en-US" b="0" dirty="0">
              <a:latin typeface="Arial" panose="020B0604020202020204" pitchFamily="34" charset="0"/>
            </a:endParaRPr>
          </a:p>
          <a:p>
            <a:r>
              <a:rPr lang="en-US" altLang="en-US" b="0" dirty="0">
                <a:latin typeface="Arial" panose="020B0604020202020204" pitchFamily="34" charset="0"/>
              </a:rPr>
              <a:t>Your online </a:t>
            </a:r>
            <a:r>
              <a:rPr lang="en-US" altLang="en-US" b="0" i="1" dirty="0">
                <a:latin typeface="Arial" panose="020B0604020202020204" pitchFamily="34" charset="0"/>
              </a:rPr>
              <a:t>my</a:t>
            </a:r>
            <a:r>
              <a:rPr lang="en-US" altLang="en-US" b="0" dirty="0">
                <a:latin typeface="Arial" panose="020B0604020202020204" pitchFamily="34" charset="0"/>
              </a:rPr>
              <a:t> Social Security account provides a variety of information to help you and your family. </a:t>
            </a:r>
          </a:p>
          <a:p>
            <a:endParaRPr lang="en-US" altLang="en-US" b="0" dirty="0">
              <a:latin typeface="Arial" panose="020B0604020202020204" pitchFamily="34" charset="0"/>
            </a:endParaRPr>
          </a:p>
          <a:p>
            <a:r>
              <a:rPr lang="en-US" altLang="en-US" b="0" dirty="0">
                <a:latin typeface="Arial" panose="020B0604020202020204" pitchFamily="34" charset="0"/>
              </a:rPr>
              <a:t>Speaker notes updated (DRB)  6/8/2022 (JP/AJ)</a:t>
            </a: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42863" rtl="0" eaLnBrk="1" fontAlgn="auto" latinLnBrk="0" hangingPunct="1">
              <a:lnSpc>
                <a:spcPct val="100000"/>
              </a:lnSpc>
              <a:spcBef>
                <a:spcPts val="0"/>
              </a:spcBef>
              <a:spcAft>
                <a:spcPts val="0"/>
              </a:spcAft>
              <a:buClrTx/>
              <a:buSzTx/>
              <a:buFontTx/>
              <a:buNone/>
              <a:tabLst/>
              <a:defRPr/>
            </a:pPr>
            <a:fld id="{51430185-CC52-4369-893A-8AC9BACCD8B6}"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42863" rtl="0" eaLnBrk="1" fontAlgn="auto" latinLnBrk="0" hangingPunct="1">
                <a:lnSpc>
                  <a:spcPct val="100000"/>
                </a:lnSpc>
                <a:spcBef>
                  <a:spcPts val="0"/>
                </a:spcBef>
                <a:spcAft>
                  <a:spcPts val="0"/>
                </a:spcAft>
                <a:buClrTx/>
                <a:buSzTx/>
                <a:buFontTx/>
                <a:buNone/>
                <a:tabLst/>
                <a:defRPr/>
              </a:pPr>
              <a:t>38</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0812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i="1" dirty="0"/>
              <a:t>my</a:t>
            </a:r>
            <a:r>
              <a:rPr lang="en-US" dirty="0"/>
              <a:t> Social Security is a convenient and secure suite of services designed to put you in control of your personal Social Security information, as well as help you manage your benefits when you are ready.  Your account gives you the information you need whenever you want.  All without calling or visiting a field office.</a:t>
            </a:r>
          </a:p>
          <a:p>
            <a:pPr eaLnBrk="1" hangingPunct="1">
              <a:spcBef>
                <a:spcPct val="0"/>
              </a:spcBef>
            </a:pPr>
            <a:endParaRPr lang="en-US" altLang="en-US" b="0" dirty="0">
              <a:latin typeface="Arial" panose="020B0604020202020204" pitchFamily="34" charset="0"/>
            </a:endParaRPr>
          </a:p>
          <a:p>
            <a:r>
              <a:rPr lang="en-US" altLang="en-US" b="0" dirty="0">
                <a:latin typeface="Arial" panose="020B0604020202020204" pitchFamily="34" charset="0"/>
              </a:rPr>
              <a:t>You can only open a my Social Security account for yourself. You cannot open an account for another person, even if you have his or her written consent. </a:t>
            </a:r>
            <a:br>
              <a:rPr lang="en-US" altLang="en-US" b="0" dirty="0">
                <a:latin typeface="Arial" panose="020B0604020202020204" pitchFamily="34" charset="0"/>
              </a:rPr>
            </a:br>
            <a:br>
              <a:rPr lang="en-US" altLang="en-US" b="0" dirty="0">
                <a:latin typeface="Arial" panose="020B0604020202020204" pitchFamily="34" charset="0"/>
              </a:rPr>
            </a:br>
            <a:r>
              <a:rPr lang="en-US" altLang="en-US" b="0" dirty="0">
                <a:latin typeface="Arial" panose="020B0604020202020204" pitchFamily="34" charset="0"/>
              </a:rPr>
              <a:t>You may be unable to open a my Social Security account if you:</a:t>
            </a:r>
          </a:p>
          <a:p>
            <a:br>
              <a:rPr lang="en-US" altLang="en-US" b="0" dirty="0">
                <a:latin typeface="Arial" panose="020B0604020202020204" pitchFamily="34" charset="0"/>
              </a:rPr>
            </a:br>
            <a:r>
              <a:rPr lang="en-US" altLang="en-US" b="0" dirty="0">
                <a:latin typeface="Arial" panose="020B0604020202020204" pitchFamily="34" charset="0"/>
              </a:rPr>
              <a:t>•     Blocked electronic access to your personal Social Security information;</a:t>
            </a:r>
            <a:br>
              <a:rPr lang="en-US" altLang="en-US" b="0" dirty="0">
                <a:latin typeface="Arial" panose="020B0604020202020204" pitchFamily="34" charset="0"/>
              </a:rPr>
            </a:br>
            <a:r>
              <a:rPr lang="en-US" altLang="en-US" b="0" dirty="0">
                <a:latin typeface="Arial" panose="020B0604020202020204" pitchFamily="34" charset="0"/>
              </a:rPr>
              <a:t>•     Recently moved or changed your name; or</a:t>
            </a:r>
            <a:br>
              <a:rPr lang="en-US" altLang="en-US" b="0" dirty="0">
                <a:latin typeface="Arial" panose="020B0604020202020204" pitchFamily="34" charset="0"/>
              </a:rPr>
            </a:br>
            <a:r>
              <a:rPr lang="en-US" altLang="en-US" b="0" dirty="0">
                <a:latin typeface="Arial" panose="020B0604020202020204" pitchFamily="34" charset="0"/>
              </a:rPr>
              <a:t>•     Placed a freeze on your credit report.</a:t>
            </a:r>
          </a:p>
          <a:p>
            <a:endParaRPr lang="en-US" altLang="en-US" b="0" dirty="0">
              <a:latin typeface="Arial" panose="020B0604020202020204" pitchFamily="34" charset="0"/>
            </a:endParaRPr>
          </a:p>
          <a:p>
            <a:r>
              <a:rPr lang="en-US" altLang="en-US" b="0" dirty="0">
                <a:latin typeface="Arial" panose="020B0604020202020204" pitchFamily="34" charset="0"/>
              </a:rPr>
              <a:t>Your online my Social Security account provides a variety of information to help you and your family. If you need help setting up your account, we have a 4-minute walkthrough video on our YouTube page.</a:t>
            </a:r>
          </a:p>
          <a:p>
            <a:endParaRPr lang="en-US" altLang="en-US" b="0" dirty="0">
              <a:latin typeface="Arial" panose="020B0604020202020204"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42863" rtl="0" eaLnBrk="1" fontAlgn="auto" latinLnBrk="0" hangingPunct="1">
              <a:lnSpc>
                <a:spcPct val="100000"/>
              </a:lnSpc>
              <a:spcBef>
                <a:spcPts val="0"/>
              </a:spcBef>
              <a:spcAft>
                <a:spcPts val="0"/>
              </a:spcAft>
              <a:buClrTx/>
              <a:buSzTx/>
              <a:buFontTx/>
              <a:buNone/>
              <a:tabLst/>
              <a:defRPr/>
            </a:pPr>
            <a:fld id="{51430185-CC52-4369-893A-8AC9BACCD8B6}"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42863" rtl="0" eaLnBrk="1" fontAlgn="auto" latinLnBrk="0" hangingPunct="1">
                <a:lnSpc>
                  <a:spcPct val="100000"/>
                </a:lnSpc>
                <a:spcBef>
                  <a:spcPts val="0"/>
                </a:spcBef>
                <a:spcAft>
                  <a:spcPts val="0"/>
                </a:spcAft>
                <a:buClrTx/>
                <a:buSzTx/>
                <a:buFontTx/>
                <a:buNone/>
                <a:tabLst/>
                <a:defRPr/>
              </a:pPr>
              <a:t>39</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600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Notes Placeholder 4"/>
          <p:cNvSpPr>
            <a:spLocks noGrp="1"/>
          </p:cNvSpPr>
          <p:nvPr>
            <p:ph type="body" sz="quarter" idx="11"/>
          </p:nvPr>
        </p:nvSpPr>
        <p:spPr>
          <a:xfrm>
            <a:off x="701040" y="4415790"/>
            <a:ext cx="5608320" cy="4648200"/>
          </a:xfrm>
        </p:spPr>
        <p:txBody>
          <a:bodyPr/>
          <a:lstStyle/>
          <a:p>
            <a:pPr lvl="0"/>
            <a:r>
              <a:rPr lang="en-US" dirty="0"/>
              <a:t>Credits are the "building blocks" Social Security uses to find out whether you have the minimum amount of covered work to qualify for each type of Social Security benefit.  If you stop working before you have enough credits to qualify for benefits, your credits will stay on your record. If you return to work later, you can add more credits so you can qualify.</a:t>
            </a:r>
          </a:p>
          <a:p>
            <a:endParaRPr lang="en-US" b="0" dirty="0"/>
          </a:p>
          <a:p>
            <a:r>
              <a:rPr lang="en-US" b="0" dirty="0"/>
              <a:t>No benefits can be paid if you do not have enough credits.</a:t>
            </a:r>
          </a:p>
          <a:p>
            <a:pPr lvl="0"/>
            <a:endParaRPr lang="en-US" b="0" dirty="0"/>
          </a:p>
          <a:p>
            <a:pPr lvl="0"/>
            <a:r>
              <a:rPr lang="en-US" b="0" dirty="0"/>
              <a:t>In </a:t>
            </a:r>
            <a:r>
              <a:rPr lang="en-US" b="0" i="0" strike="noStrike" baseline="0" dirty="0">
                <a:solidFill>
                  <a:srgbClr val="FF0000"/>
                </a:solidFill>
              </a:rPr>
              <a:t>2024</a:t>
            </a:r>
            <a:r>
              <a:rPr lang="en-US" b="0" dirty="0"/>
              <a:t> you must earn</a:t>
            </a:r>
            <a:r>
              <a:rPr lang="en-US" b="0" strike="noStrike" dirty="0"/>
              <a:t> </a:t>
            </a:r>
            <a:r>
              <a:rPr lang="en-US" b="0" strike="noStrike" dirty="0">
                <a:solidFill>
                  <a:srgbClr val="FF0000"/>
                </a:solidFill>
              </a:rPr>
              <a:t>$1,730</a:t>
            </a:r>
            <a:r>
              <a:rPr lang="en-US" b="0" strike="noStrike" baseline="0" dirty="0">
                <a:solidFill>
                  <a:srgbClr val="FF0000"/>
                </a:solidFill>
              </a:rPr>
              <a:t> </a:t>
            </a:r>
            <a:r>
              <a:rPr lang="en-US" b="0" dirty="0"/>
              <a:t>in covered earnings to get one Social Security or Medicare work credit and</a:t>
            </a:r>
            <a:r>
              <a:rPr lang="en-US" b="0" strike="noStrike" dirty="0"/>
              <a:t> </a:t>
            </a:r>
            <a:r>
              <a:rPr lang="en-US" b="0" strike="noStrike" dirty="0">
                <a:solidFill>
                  <a:srgbClr val="FF0000"/>
                </a:solidFill>
              </a:rPr>
              <a:t>$6,920 </a:t>
            </a:r>
            <a:r>
              <a:rPr lang="en-US" b="0" dirty="0"/>
              <a:t>to get the maximum four credits for the year.</a:t>
            </a:r>
          </a:p>
          <a:p>
            <a:r>
              <a:rPr lang="en-US" b="0" dirty="0"/>
              <a:t> </a:t>
            </a:r>
          </a:p>
          <a:p>
            <a:pPr lvl="0"/>
            <a:r>
              <a:rPr lang="en-US" b="0" dirty="0"/>
              <a:t>When you </a:t>
            </a:r>
            <a:r>
              <a:rPr lang="en-US" dirty="0"/>
              <a:t>work and pay Social Security taxes, you earn up to a maximum of four "credits" for each year.</a:t>
            </a:r>
          </a:p>
          <a:p>
            <a:r>
              <a:rPr lang="en-US" dirty="0"/>
              <a:t> </a:t>
            </a:r>
          </a:p>
          <a:p>
            <a:pPr lvl="0"/>
            <a:r>
              <a:rPr lang="en-US" dirty="0"/>
              <a:t>During your lifetime, you will probably earn more credits than the minimum number you need to be eligible for benefits; however, these extra credits do not increase your benefit amount. </a:t>
            </a:r>
          </a:p>
          <a:p>
            <a:r>
              <a:rPr lang="en-US" dirty="0"/>
              <a:t> </a:t>
            </a:r>
          </a:p>
          <a:p>
            <a:pPr lvl="0"/>
            <a:r>
              <a:rPr lang="en-US" dirty="0"/>
              <a:t>Your average earnings during your working years determine how much your monthly payment will be.</a:t>
            </a:r>
          </a:p>
          <a:p>
            <a:pPr lvl="0"/>
            <a:endParaRPr lang="en-US" dirty="0"/>
          </a:p>
          <a:p>
            <a:pPr lvl="0"/>
            <a:r>
              <a:rPr lang="en-US" dirty="0"/>
              <a:t>Publications:</a:t>
            </a:r>
            <a:r>
              <a:rPr lang="en-US" baseline="0" dirty="0"/>
              <a:t>  </a:t>
            </a:r>
          </a:p>
          <a:p>
            <a:pPr marL="171450" lvl="0" indent="-171450">
              <a:buFont typeface="Arial" panose="020B0604020202020204" pitchFamily="34" charset="0"/>
              <a:buChar char="•"/>
            </a:pPr>
            <a:r>
              <a:rPr lang="en-US" dirty="0"/>
              <a:t>ssa.gov/pubs/EN-05-10003.pdf </a:t>
            </a:r>
            <a:r>
              <a:rPr lang="en-US" u="none" baseline="0" dirty="0"/>
              <a:t>(Update)</a:t>
            </a:r>
            <a:endParaRPr lang="en-US" baseline="0" dirty="0"/>
          </a:p>
          <a:p>
            <a:pPr marL="171450" lvl="0" indent="-171450">
              <a:buFont typeface="Arial" panose="020B0604020202020204" pitchFamily="34" charset="0"/>
              <a:buChar char="•"/>
            </a:pPr>
            <a:r>
              <a:rPr lang="en-US" dirty="0"/>
              <a:t>ssa.gov/pubs/EN-05-10072.pdf (How You Earn Credits)</a:t>
            </a:r>
          </a:p>
          <a:p>
            <a:pPr lvl="0"/>
            <a:endParaRPr lang="en-US" dirty="0"/>
          </a:p>
          <a:p>
            <a:pPr lvl="0"/>
            <a:r>
              <a:rPr lang="en-US" dirty="0"/>
              <a:t>Slide and Speaker Notes updated OISP/OAESP/OEEMP 11/3/2023 (SY)</a:t>
            </a:r>
          </a:p>
          <a:p>
            <a:pPr lvl="0"/>
            <a:endParaRPr lang="en-US" dirty="0"/>
          </a:p>
        </p:txBody>
      </p:sp>
    </p:spTree>
    <p:extLst>
      <p:ext uri="{BB962C8B-B14F-4D97-AF65-F5344CB8AC3E}">
        <p14:creationId xmlns:p14="http://schemas.microsoft.com/office/powerpoint/2010/main" val="1620707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latin typeface="Arial" panose="020B0604020202020204" pitchFamily="34" charset="0"/>
              </a:rPr>
              <a:t>So what can you do with a </a:t>
            </a:r>
            <a:r>
              <a:rPr lang="en-US" altLang="en-US" sz="1200" i="1" dirty="0">
                <a:latin typeface="Arial" panose="020B0604020202020204" pitchFamily="34" charset="0"/>
              </a:rPr>
              <a:t>my</a:t>
            </a:r>
            <a:r>
              <a:rPr lang="en-US" altLang="en-US" sz="1200" dirty="0">
                <a:latin typeface="Arial" panose="020B0604020202020204" pitchFamily="34" charset="0"/>
              </a:rPr>
              <a:t> Social Security account?  Your online</a:t>
            </a:r>
            <a:r>
              <a:rPr lang="en-US" altLang="en-US" sz="1200" i="1" dirty="0">
                <a:latin typeface="Arial" panose="020B0604020202020204" pitchFamily="34" charset="0"/>
              </a:rPr>
              <a:t> my</a:t>
            </a:r>
            <a:r>
              <a:rPr lang="en-US" altLang="en-US" sz="1200" dirty="0">
                <a:latin typeface="Arial" panose="020B0604020202020204" pitchFamily="34" charset="0"/>
              </a:rPr>
              <a:t> Social Security account provides a wealth of information to help you and your family plan for your financial future.  </a:t>
            </a:r>
            <a:r>
              <a:rPr lang="en-US" sz="1200" dirty="0"/>
              <a:t>If you receive benefits or have Medicare, you can:</a:t>
            </a:r>
          </a:p>
          <a:p>
            <a:endParaRPr lang="en-US" sz="1200" dirty="0"/>
          </a:p>
          <a:p>
            <a:pPr marL="569913" lvl="1" indent="-342900">
              <a:spcBef>
                <a:spcPts val="1200"/>
              </a:spcBef>
              <a:buFont typeface="Arial" panose="020B0604020202020204" pitchFamily="34" charset="0"/>
              <a:buChar char="•"/>
              <a:defRPr/>
            </a:pPr>
            <a:r>
              <a:rPr lang="en-US" sz="1200" dirty="0"/>
              <a:t>Opt out of mailed notices for those available online;</a:t>
            </a:r>
          </a:p>
          <a:p>
            <a:pPr marL="569913" lvl="1" indent="-342900">
              <a:spcBef>
                <a:spcPts val="600"/>
              </a:spcBef>
              <a:buFont typeface="Arial" panose="020B0604020202020204" pitchFamily="34" charset="0"/>
              <a:buChar char="•"/>
              <a:defRPr/>
            </a:pPr>
            <a:r>
              <a:rPr lang="en-US" sz="1200" dirty="0"/>
              <a:t>Request a replacement Social Security card if you meet certain requirements;</a:t>
            </a:r>
          </a:p>
          <a:p>
            <a:pPr marL="569913" lvl="1" indent="-342900">
              <a:spcBef>
                <a:spcPts val="600"/>
              </a:spcBef>
              <a:buFont typeface="Arial" panose="020B0604020202020204" pitchFamily="34" charset="0"/>
              <a:buChar char="•"/>
              <a:defRPr/>
            </a:pPr>
            <a:r>
              <a:rPr lang="en-US" sz="1200" dirty="0"/>
              <a:t>Report your wages if you work and receive Disability Insurance (SSDI) and/or Supplemental Security Income (SSI) benefits;</a:t>
            </a:r>
          </a:p>
          <a:p>
            <a:pPr marL="569913" lvl="1" indent="-342900">
              <a:spcBef>
                <a:spcPts val="600"/>
              </a:spcBef>
              <a:buFont typeface="Arial" panose="020B0604020202020204" pitchFamily="34" charset="0"/>
              <a:buChar char="•"/>
              <a:defRPr/>
            </a:pPr>
            <a:r>
              <a:rPr lang="en-US" sz="1200" dirty="0"/>
              <a:t>Get a benefit verification letter as proof that you are getting benefits;</a:t>
            </a:r>
          </a:p>
          <a:p>
            <a:pPr marL="569913" lvl="1" indent="-342900">
              <a:spcBef>
                <a:spcPts val="600"/>
              </a:spcBef>
              <a:buFont typeface="Arial" panose="020B0604020202020204" pitchFamily="34" charset="0"/>
              <a:buChar char="•"/>
              <a:defRPr/>
            </a:pPr>
            <a:r>
              <a:rPr lang="en-US" sz="1200" dirty="0"/>
              <a:t>Check your benefit and payment information and your earnings record;</a:t>
            </a:r>
          </a:p>
          <a:p>
            <a:pPr marL="569913" lvl="1" indent="-342900">
              <a:spcBef>
                <a:spcPts val="600"/>
              </a:spcBef>
              <a:buFont typeface="Arial" panose="020B0604020202020204" pitchFamily="34" charset="0"/>
              <a:buChar char="•"/>
              <a:defRPr/>
            </a:pPr>
            <a:r>
              <a:rPr lang="en-US" sz="1200" dirty="0"/>
              <a:t>Change your address and phone number;</a:t>
            </a:r>
          </a:p>
          <a:p>
            <a:pPr marL="569913" lvl="1" indent="-342900">
              <a:spcBef>
                <a:spcPts val="600"/>
              </a:spcBef>
              <a:buFont typeface="Arial" panose="020B0604020202020204" pitchFamily="34" charset="0"/>
              <a:buChar char="•"/>
              <a:defRPr/>
            </a:pPr>
            <a:r>
              <a:rPr lang="en-US" sz="1200" dirty="0"/>
              <a:t>Start or change direct deposit of your benefit payment;</a:t>
            </a:r>
          </a:p>
          <a:p>
            <a:pPr marL="569913"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dirty="0"/>
              <a:t>Submit your advance designation of representative payee request;</a:t>
            </a:r>
          </a:p>
          <a:p>
            <a:pPr marL="569913" lvl="1" indent="-342900">
              <a:spcBef>
                <a:spcPts val="600"/>
              </a:spcBef>
              <a:buFont typeface="Arial" panose="020B0604020202020204" pitchFamily="34" charset="0"/>
              <a:buChar char="•"/>
              <a:defRPr/>
            </a:pPr>
            <a:r>
              <a:rPr lang="en-US" sz="1200" dirty="0"/>
              <a:t>Request a replacement Medicare card; and</a:t>
            </a:r>
          </a:p>
          <a:p>
            <a:pPr marL="569913" lvl="1" indent="-342900">
              <a:spcBef>
                <a:spcPts val="600"/>
              </a:spcBef>
              <a:buFont typeface="Arial" panose="020B0604020202020204" pitchFamily="34" charset="0"/>
              <a:buChar char="•"/>
              <a:defRPr/>
            </a:pPr>
            <a:r>
              <a:rPr lang="en-US" sz="1200" dirty="0"/>
              <a:t>Get a replacement SSA-1099 or SSA-1042S for tax season.</a:t>
            </a:r>
          </a:p>
          <a:p>
            <a:pPr marL="802580" lvl="1" indent="-343963">
              <a:lnSpc>
                <a:spcPct val="150000"/>
              </a:lnSpc>
              <a:buFont typeface="Arial" panose="020B0604020202020204" pitchFamily="34" charset="0"/>
              <a:buChar char="•"/>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baseline="0" dirty="0">
              <a:latin typeface="Arial" panose="020B0604020202020204" pitchFamily="34" charset="0"/>
            </a:endParaRPr>
          </a:p>
          <a:p>
            <a:r>
              <a:rPr lang="en-US" altLang="en-US" sz="1200" b="0" baseline="0" dirty="0">
                <a:latin typeface="Arial" panose="020B0604020202020204" pitchFamily="34" charset="0"/>
              </a:rPr>
              <a:t>Source:  </a:t>
            </a:r>
            <a:r>
              <a:rPr lang="en-US" sz="1200" u="none" strike="noStrike" kern="1200" dirty="0">
                <a:solidFill>
                  <a:schemeClr val="tx1"/>
                </a:solidFill>
                <a:effectLst/>
                <a:latin typeface="+mn-lt"/>
                <a:ea typeface="+mn-ea"/>
                <a:cs typeface="+mn-cs"/>
                <a:hlinkClick r:id="rId3"/>
              </a:rPr>
              <a:t>https://www.ssa.gov/myaccount/what.html#h1</a:t>
            </a:r>
            <a:endParaRPr lang="en-US" sz="1200" kern="1200" dirty="0">
              <a:solidFill>
                <a:schemeClr val="tx1"/>
              </a:solidFill>
              <a:effectLst/>
              <a:latin typeface="+mn-lt"/>
              <a:ea typeface="+mn-ea"/>
              <a:cs typeface="+mn-cs"/>
            </a:endParaRPr>
          </a:p>
          <a:p>
            <a:r>
              <a:rPr lang="en-US" altLang="en-US" sz="1200" b="0" baseline="0" dirty="0">
                <a:latin typeface="Arial" panose="020B0604020202020204" pitchFamily="34" charset="0"/>
              </a:rPr>
              <a:t>Slide </a:t>
            </a:r>
            <a:r>
              <a:rPr lang="en-US" altLang="en-US" sz="1200" b="0" baseline="0" dirty="0" err="1">
                <a:latin typeface="Arial" panose="020B0604020202020204" pitchFamily="34" charset="0"/>
              </a:rPr>
              <a:t>updatefd</a:t>
            </a:r>
            <a:r>
              <a:rPr lang="en-US" altLang="en-US" sz="1200" b="0" baseline="0" dirty="0">
                <a:latin typeface="Arial" panose="020B0604020202020204" pitchFamily="34" charset="0"/>
              </a:rPr>
              <a:t> 5/19/2020 (JP)</a:t>
            </a:r>
            <a:endParaRPr lang="en-US" altLang="en-US" sz="1200" b="0" dirty="0">
              <a:latin typeface="Arial" panose="020B0604020202020204" pitchFamily="34" charset="0"/>
            </a:endParaRPr>
          </a:p>
          <a:p>
            <a:endParaRPr lang="en-US" altLang="en-US" b="0" dirty="0">
              <a:latin typeface="Arial" panose="020B0604020202020204" pitchFamily="34" charset="0"/>
            </a:endParaRPr>
          </a:p>
        </p:txBody>
      </p:sp>
      <p:sp>
        <p:nvSpPr>
          <p:cNvPr id="18023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863">
              <a:defRPr sz="2400" b="1">
                <a:solidFill>
                  <a:srgbClr val="DDDDDD"/>
                </a:solidFill>
                <a:latin typeface="Arial" panose="020B0604020202020204" pitchFamily="34" charset="0"/>
              </a:defRPr>
            </a:lvl1pPr>
            <a:lvl2pPr marL="758496" indent="-291107" defTabSz="942863">
              <a:defRPr sz="2400" b="1">
                <a:solidFill>
                  <a:srgbClr val="DDDDDD"/>
                </a:solidFill>
                <a:latin typeface="Arial" panose="020B0604020202020204" pitchFamily="34" charset="0"/>
              </a:defRPr>
            </a:lvl2pPr>
            <a:lvl3pPr marL="1167664" indent="-232887" defTabSz="942863">
              <a:defRPr sz="2400" b="1">
                <a:solidFill>
                  <a:srgbClr val="DDDDDD"/>
                </a:solidFill>
                <a:latin typeface="Arial" panose="020B0604020202020204" pitchFamily="34" charset="0"/>
              </a:defRPr>
            </a:lvl3pPr>
            <a:lvl4pPr marL="1635053" indent="-232887" defTabSz="942863">
              <a:defRPr sz="2400" b="1">
                <a:solidFill>
                  <a:srgbClr val="DDDDDD"/>
                </a:solidFill>
                <a:latin typeface="Arial" panose="020B0604020202020204" pitchFamily="34" charset="0"/>
              </a:defRPr>
            </a:lvl4pPr>
            <a:lvl5pPr marL="2102441" indent="-232887" defTabSz="942863">
              <a:defRPr sz="2400" b="1">
                <a:solidFill>
                  <a:srgbClr val="DDDDDD"/>
                </a:solidFill>
                <a:latin typeface="Arial" panose="020B0604020202020204" pitchFamily="34" charset="0"/>
              </a:defRPr>
            </a:lvl5pPr>
            <a:lvl6pPr marL="2568212" indent="-232887" defTabSz="942863" eaLnBrk="0" fontAlgn="base" hangingPunct="0">
              <a:spcBef>
                <a:spcPct val="0"/>
              </a:spcBef>
              <a:spcAft>
                <a:spcPct val="0"/>
              </a:spcAft>
              <a:defRPr sz="2400" b="1">
                <a:solidFill>
                  <a:srgbClr val="DDDDDD"/>
                </a:solidFill>
                <a:latin typeface="Arial" panose="020B0604020202020204" pitchFamily="34" charset="0"/>
              </a:defRPr>
            </a:lvl6pPr>
            <a:lvl7pPr marL="3033984" indent="-232887" defTabSz="942863" eaLnBrk="0" fontAlgn="base" hangingPunct="0">
              <a:spcBef>
                <a:spcPct val="0"/>
              </a:spcBef>
              <a:spcAft>
                <a:spcPct val="0"/>
              </a:spcAft>
              <a:defRPr sz="2400" b="1">
                <a:solidFill>
                  <a:srgbClr val="DDDDDD"/>
                </a:solidFill>
                <a:latin typeface="Arial" panose="020B0604020202020204" pitchFamily="34" charset="0"/>
              </a:defRPr>
            </a:lvl7pPr>
            <a:lvl8pPr marL="3499756" indent="-232887" defTabSz="942863" eaLnBrk="0" fontAlgn="base" hangingPunct="0">
              <a:spcBef>
                <a:spcPct val="0"/>
              </a:spcBef>
              <a:spcAft>
                <a:spcPct val="0"/>
              </a:spcAft>
              <a:defRPr sz="2400" b="1">
                <a:solidFill>
                  <a:srgbClr val="DDDDDD"/>
                </a:solidFill>
                <a:latin typeface="Arial" panose="020B0604020202020204" pitchFamily="34" charset="0"/>
              </a:defRPr>
            </a:lvl8pPr>
            <a:lvl9pPr marL="3965527" indent="-232887" defTabSz="942863"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42863"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80</a:t>
            </a:r>
          </a:p>
        </p:txBody>
      </p:sp>
    </p:spTree>
    <p:extLst>
      <p:ext uri="{BB962C8B-B14F-4D97-AF65-F5344CB8AC3E}">
        <p14:creationId xmlns:p14="http://schemas.microsoft.com/office/powerpoint/2010/main" val="31421125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If you receive benefits or have Medicare, you can:</a:t>
            </a:r>
          </a:p>
          <a:p>
            <a:pPr>
              <a:defRPr/>
            </a:pPr>
            <a:endParaRPr lang="en-US" b="1" dirty="0"/>
          </a:p>
          <a:p>
            <a:pPr>
              <a:defRPr/>
            </a:pPr>
            <a:r>
              <a:rPr lang="en-US" b="1" dirty="0"/>
              <a:t>Request a replacement Social Security card if you meet </a:t>
            </a:r>
            <a:r>
              <a:rPr lang="en-US" b="1" dirty="0">
                <a:hlinkClick r:id="rId3"/>
              </a:rPr>
              <a:t>certain requirements;</a:t>
            </a:r>
            <a:r>
              <a:rPr lang="en-US" b="1" dirty="0"/>
              <a:t> </a:t>
            </a:r>
          </a:p>
          <a:p>
            <a:pPr>
              <a:defRPr/>
            </a:pPr>
            <a:r>
              <a:rPr lang="en-US" b="1" dirty="0"/>
              <a:t>Get your </a:t>
            </a:r>
            <a:r>
              <a:rPr lang="en-US" b="1" dirty="0">
                <a:hlinkClick r:id="rId4"/>
              </a:rPr>
              <a:t>benefit verification letter</a:t>
            </a:r>
            <a:r>
              <a:rPr lang="en-US" b="1" dirty="0"/>
              <a:t>;</a:t>
            </a:r>
          </a:p>
          <a:p>
            <a:pPr>
              <a:defRPr/>
            </a:pPr>
            <a:r>
              <a:rPr lang="en-US" b="1" dirty="0"/>
              <a:t>Check your benefit and payment information and your earnings record;</a:t>
            </a:r>
          </a:p>
          <a:p>
            <a:pPr>
              <a:defRPr/>
            </a:pPr>
            <a:r>
              <a:rPr lang="en-US" b="1" dirty="0">
                <a:hlinkClick r:id="rId5"/>
              </a:rPr>
              <a:t>Change your address and phone number;</a:t>
            </a:r>
            <a:endParaRPr lang="en-US" b="1" dirty="0"/>
          </a:p>
          <a:p>
            <a:pPr>
              <a:defRPr/>
            </a:pPr>
            <a:r>
              <a:rPr lang="en-US" b="1" dirty="0">
                <a:hlinkClick r:id="rId6"/>
              </a:rPr>
              <a:t>Start or change direct deposit</a:t>
            </a:r>
            <a:r>
              <a:rPr lang="en-US" b="1" dirty="0"/>
              <a:t> of your benefit payment; </a:t>
            </a:r>
          </a:p>
          <a:p>
            <a:pPr>
              <a:defRPr/>
            </a:pPr>
            <a:r>
              <a:rPr lang="en-US" b="1" dirty="0"/>
              <a:t>Get a </a:t>
            </a:r>
            <a:r>
              <a:rPr lang="en-US" b="1" dirty="0">
                <a:hlinkClick r:id="rId7"/>
              </a:rPr>
              <a:t>replacement Medicare card</a:t>
            </a:r>
            <a:r>
              <a:rPr lang="en-US" b="1" dirty="0"/>
              <a:t>; and</a:t>
            </a:r>
          </a:p>
          <a:p>
            <a:pPr>
              <a:defRPr/>
            </a:pPr>
            <a:r>
              <a:rPr lang="en-US" b="1" dirty="0"/>
              <a:t>Get a </a:t>
            </a:r>
            <a:r>
              <a:rPr lang="en-US" b="1" dirty="0">
                <a:hlinkClick r:id="rId8"/>
              </a:rPr>
              <a:t>replacement SSA-1099 or SSA-1042S</a:t>
            </a:r>
            <a:r>
              <a:rPr lang="en-US" b="1" dirty="0"/>
              <a:t> for tax season</a:t>
            </a:r>
          </a:p>
          <a:p>
            <a:pPr marL="171431" indent="-171431">
              <a:buFontTx/>
              <a:buChar char="•"/>
              <a:defRPr/>
            </a:pPr>
            <a:endParaRPr lang="en-US" altLang="en-US" b="1" dirty="0"/>
          </a:p>
        </p:txBody>
      </p:sp>
      <p:sp>
        <p:nvSpPr>
          <p:cNvPr id="18944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spcBef>
                <a:spcPct val="30000"/>
              </a:spcBef>
              <a:defRPr sz="1200">
                <a:solidFill>
                  <a:schemeClr val="tx1"/>
                </a:solidFill>
                <a:latin typeface="Arial" panose="020B0604020202020204" pitchFamily="34" charset="0"/>
              </a:defRPr>
            </a:lvl1pPr>
            <a:lvl2pPr marL="743661" indent="-285044" defTabSz="925197">
              <a:spcBef>
                <a:spcPct val="30000"/>
              </a:spcBef>
              <a:defRPr sz="1200">
                <a:solidFill>
                  <a:schemeClr val="tx1"/>
                </a:solidFill>
                <a:latin typeface="Arial" panose="020B0604020202020204" pitchFamily="34" charset="0"/>
              </a:defRPr>
            </a:lvl2pPr>
            <a:lvl3pPr marL="1144951" indent="-227717" defTabSz="925197">
              <a:spcBef>
                <a:spcPct val="30000"/>
              </a:spcBef>
              <a:defRPr sz="1200">
                <a:solidFill>
                  <a:schemeClr val="tx1"/>
                </a:solidFill>
                <a:latin typeface="Arial" panose="020B0604020202020204" pitchFamily="34" charset="0"/>
              </a:defRPr>
            </a:lvl3pPr>
            <a:lvl4pPr marL="1603569" indent="-227717" defTabSz="925197">
              <a:spcBef>
                <a:spcPct val="30000"/>
              </a:spcBef>
              <a:defRPr sz="1200">
                <a:solidFill>
                  <a:schemeClr val="tx1"/>
                </a:solidFill>
                <a:latin typeface="Arial" panose="020B0604020202020204" pitchFamily="34" charset="0"/>
              </a:defRPr>
            </a:lvl4pPr>
            <a:lvl5pPr marL="2062186" indent="-227717" defTabSz="925197">
              <a:spcBef>
                <a:spcPct val="30000"/>
              </a:spcBef>
              <a:defRPr sz="1200">
                <a:solidFill>
                  <a:schemeClr val="tx1"/>
                </a:solidFill>
                <a:latin typeface="Arial" panose="020B0604020202020204" pitchFamily="34" charset="0"/>
              </a:defRPr>
            </a:lvl5pPr>
            <a:lvl6pPr marL="2520803" indent="-227717" defTabSz="925197" eaLnBrk="0" fontAlgn="base" hangingPunct="0">
              <a:spcBef>
                <a:spcPct val="30000"/>
              </a:spcBef>
              <a:spcAft>
                <a:spcPct val="0"/>
              </a:spcAft>
              <a:defRPr sz="1200">
                <a:solidFill>
                  <a:schemeClr val="tx1"/>
                </a:solidFill>
                <a:latin typeface="Arial" panose="020B0604020202020204" pitchFamily="34" charset="0"/>
              </a:defRPr>
            </a:lvl6pPr>
            <a:lvl7pPr marL="2979421" indent="-227717" defTabSz="925197" eaLnBrk="0" fontAlgn="base" hangingPunct="0">
              <a:spcBef>
                <a:spcPct val="30000"/>
              </a:spcBef>
              <a:spcAft>
                <a:spcPct val="0"/>
              </a:spcAft>
              <a:defRPr sz="1200">
                <a:solidFill>
                  <a:schemeClr val="tx1"/>
                </a:solidFill>
                <a:latin typeface="Arial" panose="020B0604020202020204" pitchFamily="34" charset="0"/>
              </a:defRPr>
            </a:lvl7pPr>
            <a:lvl8pPr marL="3438038" indent="-227717" defTabSz="925197" eaLnBrk="0" fontAlgn="base" hangingPunct="0">
              <a:spcBef>
                <a:spcPct val="30000"/>
              </a:spcBef>
              <a:spcAft>
                <a:spcPct val="0"/>
              </a:spcAft>
              <a:defRPr sz="1200">
                <a:solidFill>
                  <a:schemeClr val="tx1"/>
                </a:solidFill>
                <a:latin typeface="Arial" panose="020B0604020202020204" pitchFamily="34" charset="0"/>
              </a:defRPr>
            </a:lvl8pPr>
            <a:lvl9pPr marL="3896655" indent="-227717" defTabSz="925197"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25197"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Produced by the Social Security Administration Office of Communications/ Office of External Affairs</a:t>
            </a:r>
          </a:p>
        </p:txBody>
      </p:sp>
      <p:sp>
        <p:nvSpPr>
          <p:cNvPr id="18944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spcBef>
                <a:spcPct val="30000"/>
              </a:spcBef>
              <a:tabLst>
                <a:tab pos="2140214" algn="l"/>
              </a:tabLst>
              <a:defRPr sz="1200">
                <a:solidFill>
                  <a:schemeClr val="tx1"/>
                </a:solidFill>
                <a:latin typeface="Arial" panose="020B0604020202020204" pitchFamily="34" charset="0"/>
              </a:defRPr>
            </a:lvl1pPr>
            <a:lvl2pPr marL="743661" indent="-285044" defTabSz="925197">
              <a:spcBef>
                <a:spcPct val="30000"/>
              </a:spcBef>
              <a:tabLst>
                <a:tab pos="2140214" algn="l"/>
              </a:tabLst>
              <a:defRPr sz="1200">
                <a:solidFill>
                  <a:schemeClr val="tx1"/>
                </a:solidFill>
                <a:latin typeface="Arial" panose="020B0604020202020204" pitchFamily="34" charset="0"/>
              </a:defRPr>
            </a:lvl2pPr>
            <a:lvl3pPr marL="1144951" indent="-227717" defTabSz="925197">
              <a:spcBef>
                <a:spcPct val="30000"/>
              </a:spcBef>
              <a:tabLst>
                <a:tab pos="2140214" algn="l"/>
              </a:tabLst>
              <a:defRPr sz="1200">
                <a:solidFill>
                  <a:schemeClr val="tx1"/>
                </a:solidFill>
                <a:latin typeface="Arial" panose="020B0604020202020204" pitchFamily="34" charset="0"/>
              </a:defRPr>
            </a:lvl3pPr>
            <a:lvl4pPr marL="1603569" indent="-227717" defTabSz="925197">
              <a:spcBef>
                <a:spcPct val="30000"/>
              </a:spcBef>
              <a:tabLst>
                <a:tab pos="2140214" algn="l"/>
              </a:tabLst>
              <a:defRPr sz="1200">
                <a:solidFill>
                  <a:schemeClr val="tx1"/>
                </a:solidFill>
                <a:latin typeface="Arial" panose="020B0604020202020204" pitchFamily="34" charset="0"/>
              </a:defRPr>
            </a:lvl4pPr>
            <a:lvl5pPr marL="2062186" indent="-227717" defTabSz="925197">
              <a:spcBef>
                <a:spcPct val="30000"/>
              </a:spcBef>
              <a:tabLst>
                <a:tab pos="2140214" algn="l"/>
              </a:tabLst>
              <a:defRPr sz="1200">
                <a:solidFill>
                  <a:schemeClr val="tx1"/>
                </a:solidFill>
                <a:latin typeface="Arial" panose="020B0604020202020204" pitchFamily="34" charset="0"/>
              </a:defRPr>
            </a:lvl5pPr>
            <a:lvl6pPr marL="2520803"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6pPr>
            <a:lvl7pPr marL="2979421"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7pPr>
            <a:lvl8pPr marL="3438038"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8pPr>
            <a:lvl9pPr marL="3896655"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9pPr>
          </a:lstStyle>
          <a:p>
            <a:pPr marL="0" marR="0" lvl="0" indent="0" algn="l" defTabSz="925197" rtl="0" eaLnBrk="1" fontAlgn="base" latinLnBrk="0" hangingPunct="1">
              <a:lnSpc>
                <a:spcPct val="100000"/>
              </a:lnSpc>
              <a:spcBef>
                <a:spcPct val="30000"/>
              </a:spcBef>
              <a:spcAft>
                <a:spcPct val="0"/>
              </a:spcAft>
              <a:buClrTx/>
              <a:buSzTx/>
              <a:buFontTx/>
              <a:buNone/>
              <a:tabLst>
                <a:tab pos="2140214" algn="l"/>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Social Security presentation for 2019</a:t>
            </a:r>
          </a:p>
        </p:txBody>
      </p:sp>
      <p:sp>
        <p:nvSpPr>
          <p:cNvPr id="18944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defRPr sz="2400" b="1">
                <a:solidFill>
                  <a:srgbClr val="DDDDDD"/>
                </a:solidFill>
                <a:latin typeface="Arial" panose="020B0604020202020204" pitchFamily="34" charset="0"/>
              </a:defRPr>
            </a:lvl1pPr>
            <a:lvl2pPr marL="743661" indent="-285044" defTabSz="925197">
              <a:defRPr sz="2400" b="1">
                <a:solidFill>
                  <a:srgbClr val="DDDDDD"/>
                </a:solidFill>
                <a:latin typeface="Arial" panose="020B0604020202020204" pitchFamily="34" charset="0"/>
              </a:defRPr>
            </a:lvl2pPr>
            <a:lvl3pPr marL="1144951" indent="-227717" defTabSz="925197">
              <a:defRPr sz="2400" b="1">
                <a:solidFill>
                  <a:srgbClr val="DDDDDD"/>
                </a:solidFill>
                <a:latin typeface="Arial" panose="020B0604020202020204" pitchFamily="34" charset="0"/>
              </a:defRPr>
            </a:lvl3pPr>
            <a:lvl4pPr marL="1603569" indent="-227717" defTabSz="925197">
              <a:defRPr sz="2400" b="1">
                <a:solidFill>
                  <a:srgbClr val="DDDDDD"/>
                </a:solidFill>
                <a:latin typeface="Arial" panose="020B0604020202020204" pitchFamily="34" charset="0"/>
              </a:defRPr>
            </a:lvl4pPr>
            <a:lvl5pPr marL="2062186" indent="-227717" defTabSz="925197">
              <a:defRPr sz="2400" b="1">
                <a:solidFill>
                  <a:srgbClr val="DDDDDD"/>
                </a:solidFill>
                <a:latin typeface="Arial" panose="020B0604020202020204" pitchFamily="34" charset="0"/>
              </a:defRPr>
            </a:lvl5pPr>
            <a:lvl6pPr marL="2520803" indent="-227717" defTabSz="925197" eaLnBrk="0" fontAlgn="base" hangingPunct="0">
              <a:spcBef>
                <a:spcPct val="0"/>
              </a:spcBef>
              <a:spcAft>
                <a:spcPct val="0"/>
              </a:spcAft>
              <a:defRPr sz="2400" b="1">
                <a:solidFill>
                  <a:srgbClr val="DDDDDD"/>
                </a:solidFill>
                <a:latin typeface="Arial" panose="020B0604020202020204" pitchFamily="34" charset="0"/>
              </a:defRPr>
            </a:lvl6pPr>
            <a:lvl7pPr marL="2979421" indent="-227717" defTabSz="925197" eaLnBrk="0" fontAlgn="base" hangingPunct="0">
              <a:spcBef>
                <a:spcPct val="0"/>
              </a:spcBef>
              <a:spcAft>
                <a:spcPct val="0"/>
              </a:spcAft>
              <a:defRPr sz="2400" b="1">
                <a:solidFill>
                  <a:srgbClr val="DDDDDD"/>
                </a:solidFill>
                <a:latin typeface="Arial" panose="020B0604020202020204" pitchFamily="34" charset="0"/>
              </a:defRPr>
            </a:lvl7pPr>
            <a:lvl8pPr marL="3438038" indent="-227717" defTabSz="925197" eaLnBrk="0" fontAlgn="base" hangingPunct="0">
              <a:spcBef>
                <a:spcPct val="0"/>
              </a:spcBef>
              <a:spcAft>
                <a:spcPct val="0"/>
              </a:spcAft>
              <a:defRPr sz="2400" b="1">
                <a:solidFill>
                  <a:srgbClr val="DDDDDD"/>
                </a:solidFill>
                <a:latin typeface="Arial" panose="020B0604020202020204" pitchFamily="34" charset="0"/>
              </a:defRPr>
            </a:lvl8pPr>
            <a:lvl9pPr marL="3896655" indent="-227717" defTabSz="925197"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25197"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22</a:t>
            </a:r>
          </a:p>
        </p:txBody>
      </p:sp>
    </p:spTree>
    <p:extLst>
      <p:ext uri="{BB962C8B-B14F-4D97-AF65-F5344CB8AC3E}">
        <p14:creationId xmlns:p14="http://schemas.microsoft.com/office/powerpoint/2010/main" val="939177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28218" rtl="0" eaLnBrk="1" fontAlgn="base" latinLnBrk="0" hangingPunct="1">
              <a:lnSpc>
                <a:spcPct val="100000"/>
              </a:lnSpc>
              <a:spcBef>
                <a:spcPct val="0"/>
              </a:spcBef>
              <a:spcAft>
                <a:spcPct val="0"/>
              </a:spcAft>
              <a:buClrTx/>
              <a:buSzTx/>
              <a:buFontTx/>
              <a:buNone/>
              <a:tabLst>
                <a:tab pos="2142664" algn="l"/>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Social Security presentation for 2019</a:t>
            </a:r>
          </a:p>
        </p:txBody>
      </p:sp>
      <p:sp>
        <p:nvSpPr>
          <p:cNvPr id="5" name="Footer Placeholder 4"/>
          <p:cNvSpPr>
            <a:spLocks noGrp="1"/>
          </p:cNvSpPr>
          <p:nvPr>
            <p:ph type="ftr" sz="quarter" idx="4"/>
          </p:nvPr>
        </p:nvSpPr>
        <p:spPr/>
        <p:txBody>
          <a:bodyPr/>
          <a:lstStyle/>
          <a:p>
            <a:pPr marL="0" marR="0" lvl="0" indent="0" algn="l" defTabSz="928218"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Produced by the Social Security Administration Office of Communications/ Office of External Affairs</a:t>
            </a:r>
          </a:p>
        </p:txBody>
      </p:sp>
    </p:spTree>
    <p:extLst>
      <p:ext uri="{BB962C8B-B14F-4D97-AF65-F5344CB8AC3E}">
        <p14:creationId xmlns:p14="http://schemas.microsoft.com/office/powerpoint/2010/main" val="1162676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28218" rtl="0" eaLnBrk="1" fontAlgn="base" latinLnBrk="0" hangingPunct="1">
              <a:lnSpc>
                <a:spcPct val="100000"/>
              </a:lnSpc>
              <a:spcBef>
                <a:spcPct val="0"/>
              </a:spcBef>
              <a:spcAft>
                <a:spcPct val="0"/>
              </a:spcAft>
              <a:buClrTx/>
              <a:buSzTx/>
              <a:buFontTx/>
              <a:buNone/>
              <a:tabLst>
                <a:tab pos="2142664" algn="l"/>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Social Security presentation for 2019</a:t>
            </a:r>
          </a:p>
        </p:txBody>
      </p:sp>
      <p:sp>
        <p:nvSpPr>
          <p:cNvPr id="5" name="Footer Placeholder 4"/>
          <p:cNvSpPr>
            <a:spLocks noGrp="1"/>
          </p:cNvSpPr>
          <p:nvPr>
            <p:ph type="ftr" sz="quarter" idx="4"/>
          </p:nvPr>
        </p:nvSpPr>
        <p:spPr/>
        <p:txBody>
          <a:bodyPr/>
          <a:lstStyle/>
          <a:p>
            <a:pPr marL="0" marR="0" lvl="0" indent="0" algn="l" defTabSz="928218"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Produced by the Social Security Administration Office of Communications/ Office of External Affairs</a:t>
            </a:r>
          </a:p>
        </p:txBody>
      </p:sp>
    </p:spTree>
    <p:extLst>
      <p:ext uri="{BB962C8B-B14F-4D97-AF65-F5344CB8AC3E}">
        <p14:creationId xmlns:p14="http://schemas.microsoft.com/office/powerpoint/2010/main" val="40214514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5002" y="4308213"/>
            <a:ext cx="6422316" cy="4988187"/>
          </a:xfrm>
        </p:spPr>
        <p:txBody>
          <a:bodyPr/>
          <a:lstStyle/>
          <a:p>
            <a:pPr marL="285750" indent="-285750">
              <a:spcBef>
                <a:spcPts val="1201"/>
              </a:spcBef>
              <a:buFont typeface="Arial" panose="020B0604020202020204" pitchFamily="34" charset="0"/>
              <a:buChar char="•"/>
            </a:pPr>
            <a:r>
              <a:rPr lang="en-US" altLang="en-US" sz="1600" b="0" dirty="0">
                <a:cs typeface="Arial" charset="0"/>
              </a:rPr>
              <a:t>You can apply for your Social Security within 4 months of when you want your benefits to begin.</a:t>
            </a:r>
          </a:p>
          <a:p>
            <a:pPr marL="0" indent="0">
              <a:spcBef>
                <a:spcPts val="1201"/>
              </a:spcBef>
              <a:buFont typeface="Arial" panose="020B0604020202020204" pitchFamily="34" charset="0"/>
              <a:buNone/>
            </a:pPr>
            <a:endParaRPr lang="en-US" altLang="en-US" sz="1600" b="0" dirty="0">
              <a:cs typeface="Arial" charset="0"/>
            </a:endParaRPr>
          </a:p>
          <a:p>
            <a:pPr marL="285750" indent="-285750">
              <a:spcBef>
                <a:spcPts val="1194"/>
              </a:spcBef>
              <a:buFont typeface="Arial" panose="020B0604020202020204" pitchFamily="34" charset="0"/>
              <a:buChar char="•"/>
              <a:defRPr/>
            </a:pPr>
            <a:r>
              <a:rPr lang="en-US" altLang="en-US" sz="1600" b="0" dirty="0">
                <a:cs typeface="Arial" charset="0"/>
              </a:rPr>
              <a:t>You have three options, when it comes time to file:</a:t>
            </a:r>
          </a:p>
          <a:p>
            <a:pPr marL="800100" lvl="1" indent="-342900">
              <a:spcBef>
                <a:spcPts val="1194"/>
              </a:spcBef>
              <a:buFont typeface="+mj-lt"/>
              <a:buAutoNum type="arabicPeriod"/>
              <a:defRPr/>
            </a:pPr>
            <a:r>
              <a:rPr lang="en-US" altLang="en-US" sz="1600" dirty="0">
                <a:cs typeface="Arial" charset="0"/>
              </a:rPr>
              <a:t>A</a:t>
            </a:r>
            <a:r>
              <a:rPr lang="en-US" altLang="en-US" sz="1600" b="0" dirty="0">
                <a:cs typeface="Arial" charset="0"/>
              </a:rPr>
              <a:t>pply online at ssa.gov. This is the most convenient way to apply. </a:t>
            </a:r>
          </a:p>
          <a:p>
            <a:pPr marL="800100" lvl="1" indent="-342900">
              <a:spcBef>
                <a:spcPts val="1194"/>
              </a:spcBef>
              <a:buFont typeface="+mj-lt"/>
              <a:buAutoNum type="arabicPeriod"/>
              <a:defRPr/>
            </a:pPr>
            <a:r>
              <a:rPr lang="en-US" altLang="en-US" sz="1600" dirty="0">
                <a:cs typeface="Arial" charset="0"/>
              </a:rPr>
              <a:t>C</a:t>
            </a:r>
            <a:r>
              <a:rPr lang="en-US" altLang="en-US" sz="1600" b="0" dirty="0">
                <a:cs typeface="Arial" charset="0"/>
              </a:rPr>
              <a:t>all Social Security to schedule an appointment to apply over the telephone on a day and time that is convenient for you.  </a:t>
            </a:r>
          </a:p>
          <a:p>
            <a:pPr marL="800100" lvl="1" indent="-342900">
              <a:spcBef>
                <a:spcPts val="1194"/>
              </a:spcBef>
              <a:buFont typeface="+mj-lt"/>
              <a:buAutoNum type="arabicPeriod"/>
              <a:defRPr/>
            </a:pPr>
            <a:r>
              <a:rPr lang="en-US" altLang="en-US" sz="1600" dirty="0">
                <a:cs typeface="Arial" charset="0"/>
              </a:rPr>
              <a:t>C</a:t>
            </a:r>
            <a:r>
              <a:rPr lang="en-US" altLang="en-US" sz="1600" b="0" dirty="0">
                <a:cs typeface="Arial" charset="0"/>
              </a:rPr>
              <a:t>all Social Security to schedule an appointment to apply in-person at your local Social Security office with a face-to-face interview. </a:t>
            </a:r>
          </a:p>
          <a:p>
            <a:pPr marL="457200" lvl="1" indent="0">
              <a:spcBef>
                <a:spcPts val="1194"/>
              </a:spcBef>
              <a:buFont typeface="+mj-lt"/>
              <a:buNone/>
              <a:defRPr/>
            </a:pPr>
            <a:endParaRPr lang="en-US" altLang="en-US" sz="1600" b="0" dirty="0">
              <a:cs typeface="Arial" charset="0"/>
            </a:endParaRPr>
          </a:p>
          <a:p>
            <a:pPr marL="285750" indent="-285750">
              <a:buFont typeface="Arial" panose="020B0604020202020204" pitchFamily="34" charset="0"/>
              <a:buChar char="•"/>
            </a:pPr>
            <a:r>
              <a:rPr lang="en-US" sz="1600" b="0" dirty="0"/>
              <a:t>You cannot file online for </a:t>
            </a:r>
            <a:r>
              <a:rPr lang="en-US" sz="1600" dirty="0"/>
              <a:t>auxiliary child’s benefits, disabled adult child benefits, or </a:t>
            </a:r>
            <a:r>
              <a:rPr lang="en-US" sz="1600" b="0" dirty="0"/>
              <a:t>survivors benefits. </a:t>
            </a:r>
          </a:p>
          <a:p>
            <a:pPr marL="285750" indent="-285750">
              <a:buFont typeface="Arial" panose="020B0604020202020204" pitchFamily="34" charset="0"/>
              <a:buChar char="•"/>
            </a:pPr>
            <a:endParaRPr lang="en-US" sz="16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Applying online is still the most convenient way to apply for benefits.  You can apply for retirement benefits in as little as 15 minutes.</a:t>
            </a:r>
            <a:endParaRPr lang="en-US" sz="1600" b="0" dirty="0"/>
          </a:p>
          <a:p>
            <a:pPr marL="0" indent="0">
              <a:buFont typeface="Arial" panose="020B0604020202020204" pitchFamily="34" charset="0"/>
              <a:buNone/>
            </a:pPr>
            <a:endParaRPr lang="en-US" sz="16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D8C53-ECBC-44FC-9144-A8C38BDE65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0566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1182688" y="693738"/>
            <a:ext cx="4652962" cy="3489325"/>
          </a:xfrm>
          <a:ln/>
        </p:spPr>
      </p:sp>
      <p:sp>
        <p:nvSpPr>
          <p:cNvPr id="76803" name="Rectangle 3"/>
          <p:cNvSpPr>
            <a:spLocks noGrp="1" noChangeArrowheads="1"/>
          </p:cNvSpPr>
          <p:nvPr>
            <p:ph type="body" idx="1"/>
          </p:nvPr>
        </p:nvSpPr>
        <p:spPr>
          <a:xfrm>
            <a:off x="438151" y="4414199"/>
            <a:ext cx="5609913" cy="418815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962" indent="-171962">
              <a:buFont typeface="Arial" panose="020B0604020202020204" pitchFamily="34" charset="0"/>
              <a:buChar char="•"/>
              <a:defRPr/>
            </a:pPr>
            <a:r>
              <a:rPr lang="en-US" sz="1400" b="1" dirty="0"/>
              <a:t>If you have questions, a valuable resource is our Frequently Asked Questions “FAQs” site at </a:t>
            </a:r>
            <a:r>
              <a:rPr lang="en-US" sz="1400" b="1" dirty="0">
                <a:hlinkClick r:id="rId3"/>
              </a:rPr>
              <a:t>www.socialsecurity.gov/ask</a:t>
            </a:r>
            <a:endParaRPr lang="en-US" sz="1400" b="1" dirty="0"/>
          </a:p>
          <a:p>
            <a:pPr marL="171962" indent="-171962">
              <a:buFont typeface="Arial" panose="020B0604020202020204" pitchFamily="34" charset="0"/>
              <a:buChar char="•"/>
              <a:defRPr/>
            </a:pPr>
            <a:endParaRPr lang="en-US" sz="1400" b="1" u="sng" dirty="0"/>
          </a:p>
          <a:p>
            <a:pPr marL="286605" indent="-286605">
              <a:buFont typeface="Arial" panose="020B0604020202020204" pitchFamily="34" charset="0"/>
              <a:buChar char="•"/>
              <a:defRPr/>
            </a:pPr>
            <a:r>
              <a:rPr lang="en-US" sz="1400" b="1" u="sng" dirty="0"/>
              <a:t>or</a:t>
            </a:r>
            <a:endParaRPr lang="en-US" sz="1400" b="1" dirty="0"/>
          </a:p>
          <a:p>
            <a:pPr marL="171962" indent="-171962">
              <a:buFont typeface="Arial" panose="020B0604020202020204" pitchFamily="34" charset="0"/>
              <a:buChar char="•"/>
              <a:defRPr/>
            </a:pPr>
            <a:endParaRPr lang="en-US" sz="1400" b="1" dirty="0"/>
          </a:p>
          <a:p>
            <a:pPr marL="171962" indent="-171962">
              <a:buFont typeface="Arial" panose="020B0604020202020204" pitchFamily="34" charset="0"/>
              <a:buChar char="•"/>
              <a:defRPr/>
            </a:pPr>
            <a:r>
              <a:rPr lang="en-US" sz="1400" b="1" dirty="0"/>
              <a:t>Call Social Security toll-free at 1-800-772-1213.   We provide automated phone service 24 hours a day.  We can answer case specific questions from 7:00am—7:00pm, Monday through Friday.  </a:t>
            </a:r>
          </a:p>
          <a:p>
            <a:pPr marL="171962" indent="-171962">
              <a:buFont typeface="Arial" panose="020B0604020202020204" pitchFamily="34" charset="0"/>
              <a:buChar char="•"/>
              <a:defRPr/>
            </a:pPr>
            <a:endParaRPr lang="en-US" sz="1400" b="1" dirty="0"/>
          </a:p>
          <a:p>
            <a:pPr>
              <a:defRPr/>
            </a:pPr>
            <a:r>
              <a:rPr lang="en-US" b="1" dirty="0"/>
              <a:t>Finally,</a:t>
            </a:r>
          </a:p>
        </p:txBody>
      </p:sp>
      <p:sp>
        <p:nvSpPr>
          <p:cNvPr id="197636" name="Footer Placeholder 5"/>
          <p:cNvSpPr>
            <a:spLocks noGrp="1"/>
          </p:cNvSpPr>
          <p:nvPr>
            <p:ph type="ftr" sz="quarter" idx="4"/>
          </p:nvPr>
        </p:nvSpPr>
        <p:spPr>
          <a:xfrm>
            <a:off x="0" y="8621456"/>
            <a:ext cx="3428723" cy="6733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spcBef>
                <a:spcPct val="30000"/>
              </a:spcBef>
              <a:defRPr sz="1200">
                <a:solidFill>
                  <a:schemeClr val="tx1"/>
                </a:solidFill>
                <a:latin typeface="Arial" panose="020B0604020202020204" pitchFamily="34" charset="0"/>
              </a:defRPr>
            </a:lvl1pPr>
            <a:lvl2pPr marL="743661" indent="-285044" defTabSz="925197">
              <a:spcBef>
                <a:spcPct val="30000"/>
              </a:spcBef>
              <a:defRPr sz="1200">
                <a:solidFill>
                  <a:schemeClr val="tx1"/>
                </a:solidFill>
                <a:latin typeface="Arial" panose="020B0604020202020204" pitchFamily="34" charset="0"/>
              </a:defRPr>
            </a:lvl2pPr>
            <a:lvl3pPr marL="1144951" indent="-227717" defTabSz="925197">
              <a:spcBef>
                <a:spcPct val="30000"/>
              </a:spcBef>
              <a:defRPr sz="1200">
                <a:solidFill>
                  <a:schemeClr val="tx1"/>
                </a:solidFill>
                <a:latin typeface="Arial" panose="020B0604020202020204" pitchFamily="34" charset="0"/>
              </a:defRPr>
            </a:lvl3pPr>
            <a:lvl4pPr marL="1603569" indent="-227717" defTabSz="925197">
              <a:spcBef>
                <a:spcPct val="30000"/>
              </a:spcBef>
              <a:defRPr sz="1200">
                <a:solidFill>
                  <a:schemeClr val="tx1"/>
                </a:solidFill>
                <a:latin typeface="Arial" panose="020B0604020202020204" pitchFamily="34" charset="0"/>
              </a:defRPr>
            </a:lvl4pPr>
            <a:lvl5pPr marL="2062186" indent="-227717" defTabSz="925197">
              <a:spcBef>
                <a:spcPct val="30000"/>
              </a:spcBef>
              <a:defRPr sz="1200">
                <a:solidFill>
                  <a:schemeClr val="tx1"/>
                </a:solidFill>
                <a:latin typeface="Arial" panose="020B0604020202020204" pitchFamily="34" charset="0"/>
              </a:defRPr>
            </a:lvl5pPr>
            <a:lvl6pPr marL="2520803" indent="-227717" defTabSz="925197" eaLnBrk="0" fontAlgn="base" hangingPunct="0">
              <a:spcBef>
                <a:spcPct val="30000"/>
              </a:spcBef>
              <a:spcAft>
                <a:spcPct val="0"/>
              </a:spcAft>
              <a:defRPr sz="1200">
                <a:solidFill>
                  <a:schemeClr val="tx1"/>
                </a:solidFill>
                <a:latin typeface="Arial" panose="020B0604020202020204" pitchFamily="34" charset="0"/>
              </a:defRPr>
            </a:lvl6pPr>
            <a:lvl7pPr marL="2979421" indent="-227717" defTabSz="925197" eaLnBrk="0" fontAlgn="base" hangingPunct="0">
              <a:spcBef>
                <a:spcPct val="30000"/>
              </a:spcBef>
              <a:spcAft>
                <a:spcPct val="0"/>
              </a:spcAft>
              <a:defRPr sz="1200">
                <a:solidFill>
                  <a:schemeClr val="tx1"/>
                </a:solidFill>
                <a:latin typeface="Arial" panose="020B0604020202020204" pitchFamily="34" charset="0"/>
              </a:defRPr>
            </a:lvl7pPr>
            <a:lvl8pPr marL="3438038" indent="-227717" defTabSz="925197" eaLnBrk="0" fontAlgn="base" hangingPunct="0">
              <a:spcBef>
                <a:spcPct val="30000"/>
              </a:spcBef>
              <a:spcAft>
                <a:spcPct val="0"/>
              </a:spcAft>
              <a:defRPr sz="1200">
                <a:solidFill>
                  <a:schemeClr val="tx1"/>
                </a:solidFill>
                <a:latin typeface="Arial" panose="020B0604020202020204" pitchFamily="34" charset="0"/>
              </a:defRPr>
            </a:lvl8pPr>
            <a:lvl9pPr marL="3896655" indent="-227717" defTabSz="925197"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25197"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Produced by the Social Security Administration</a:t>
            </a:r>
          </a:p>
          <a:p>
            <a:pPr marL="0" marR="0" lvl="0" indent="0" algn="l" defTabSz="925197"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Office of Communications/</a:t>
            </a:r>
          </a:p>
          <a:p>
            <a:pPr marL="0" marR="0" lvl="0" indent="0" algn="l" defTabSz="925197"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Office of External Affairs</a:t>
            </a:r>
          </a:p>
        </p:txBody>
      </p:sp>
      <p:sp>
        <p:nvSpPr>
          <p:cNvPr id="19763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spcBef>
                <a:spcPct val="30000"/>
              </a:spcBef>
              <a:tabLst>
                <a:tab pos="2140214" algn="l"/>
              </a:tabLst>
              <a:defRPr sz="1200">
                <a:solidFill>
                  <a:schemeClr val="tx1"/>
                </a:solidFill>
                <a:latin typeface="Arial" panose="020B0604020202020204" pitchFamily="34" charset="0"/>
              </a:defRPr>
            </a:lvl1pPr>
            <a:lvl2pPr marL="743661" indent="-285044" defTabSz="925197">
              <a:spcBef>
                <a:spcPct val="30000"/>
              </a:spcBef>
              <a:tabLst>
                <a:tab pos="2140214" algn="l"/>
              </a:tabLst>
              <a:defRPr sz="1200">
                <a:solidFill>
                  <a:schemeClr val="tx1"/>
                </a:solidFill>
                <a:latin typeface="Arial" panose="020B0604020202020204" pitchFamily="34" charset="0"/>
              </a:defRPr>
            </a:lvl2pPr>
            <a:lvl3pPr marL="1144951" indent="-227717" defTabSz="925197">
              <a:spcBef>
                <a:spcPct val="30000"/>
              </a:spcBef>
              <a:tabLst>
                <a:tab pos="2140214" algn="l"/>
              </a:tabLst>
              <a:defRPr sz="1200">
                <a:solidFill>
                  <a:schemeClr val="tx1"/>
                </a:solidFill>
                <a:latin typeface="Arial" panose="020B0604020202020204" pitchFamily="34" charset="0"/>
              </a:defRPr>
            </a:lvl3pPr>
            <a:lvl4pPr marL="1603569" indent="-227717" defTabSz="925197">
              <a:spcBef>
                <a:spcPct val="30000"/>
              </a:spcBef>
              <a:tabLst>
                <a:tab pos="2140214" algn="l"/>
              </a:tabLst>
              <a:defRPr sz="1200">
                <a:solidFill>
                  <a:schemeClr val="tx1"/>
                </a:solidFill>
                <a:latin typeface="Arial" panose="020B0604020202020204" pitchFamily="34" charset="0"/>
              </a:defRPr>
            </a:lvl4pPr>
            <a:lvl5pPr marL="2062186" indent="-227717" defTabSz="925197">
              <a:spcBef>
                <a:spcPct val="30000"/>
              </a:spcBef>
              <a:tabLst>
                <a:tab pos="2140214" algn="l"/>
              </a:tabLst>
              <a:defRPr sz="1200">
                <a:solidFill>
                  <a:schemeClr val="tx1"/>
                </a:solidFill>
                <a:latin typeface="Arial" panose="020B0604020202020204" pitchFamily="34" charset="0"/>
              </a:defRPr>
            </a:lvl5pPr>
            <a:lvl6pPr marL="2520803"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6pPr>
            <a:lvl7pPr marL="2979421"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7pPr>
            <a:lvl8pPr marL="3438038"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8pPr>
            <a:lvl9pPr marL="3896655" indent="-227717" defTabSz="925197" eaLnBrk="0" fontAlgn="base" hangingPunct="0">
              <a:spcBef>
                <a:spcPct val="30000"/>
              </a:spcBef>
              <a:spcAft>
                <a:spcPct val="0"/>
              </a:spcAft>
              <a:tabLst>
                <a:tab pos="2140214" algn="l"/>
              </a:tabLst>
              <a:defRPr sz="1200">
                <a:solidFill>
                  <a:schemeClr val="tx1"/>
                </a:solidFill>
                <a:latin typeface="Arial" panose="020B0604020202020204" pitchFamily="34" charset="0"/>
              </a:defRPr>
            </a:lvl9pPr>
          </a:lstStyle>
          <a:p>
            <a:pPr marL="0" marR="0" lvl="0" indent="0" algn="l" defTabSz="925197" rtl="0" eaLnBrk="1" fontAlgn="base" latinLnBrk="0" hangingPunct="1">
              <a:lnSpc>
                <a:spcPct val="100000"/>
              </a:lnSpc>
              <a:spcBef>
                <a:spcPct val="30000"/>
              </a:spcBef>
              <a:spcAft>
                <a:spcPct val="0"/>
              </a:spcAft>
              <a:buClrTx/>
              <a:buSzTx/>
              <a:buFontTx/>
              <a:buNone/>
              <a:tabLst>
                <a:tab pos="2140214" algn="l"/>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Social Security presentation for 2019</a:t>
            </a:r>
          </a:p>
        </p:txBody>
      </p:sp>
      <p:sp>
        <p:nvSpPr>
          <p:cNvPr id="19763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defRPr sz="2400" b="1">
                <a:solidFill>
                  <a:srgbClr val="DDDDDD"/>
                </a:solidFill>
                <a:latin typeface="Arial" panose="020B0604020202020204" pitchFamily="34" charset="0"/>
              </a:defRPr>
            </a:lvl1pPr>
            <a:lvl2pPr marL="743661" indent="-285044" defTabSz="925197">
              <a:defRPr sz="2400" b="1">
                <a:solidFill>
                  <a:srgbClr val="DDDDDD"/>
                </a:solidFill>
                <a:latin typeface="Arial" panose="020B0604020202020204" pitchFamily="34" charset="0"/>
              </a:defRPr>
            </a:lvl2pPr>
            <a:lvl3pPr marL="1144951" indent="-227717" defTabSz="925197">
              <a:defRPr sz="2400" b="1">
                <a:solidFill>
                  <a:srgbClr val="DDDDDD"/>
                </a:solidFill>
                <a:latin typeface="Arial" panose="020B0604020202020204" pitchFamily="34" charset="0"/>
              </a:defRPr>
            </a:lvl3pPr>
            <a:lvl4pPr marL="1603569" indent="-227717" defTabSz="925197">
              <a:defRPr sz="2400" b="1">
                <a:solidFill>
                  <a:srgbClr val="DDDDDD"/>
                </a:solidFill>
                <a:latin typeface="Arial" panose="020B0604020202020204" pitchFamily="34" charset="0"/>
              </a:defRPr>
            </a:lvl4pPr>
            <a:lvl5pPr marL="2062186" indent="-227717" defTabSz="925197">
              <a:defRPr sz="2400" b="1">
                <a:solidFill>
                  <a:srgbClr val="DDDDDD"/>
                </a:solidFill>
                <a:latin typeface="Arial" panose="020B0604020202020204" pitchFamily="34" charset="0"/>
              </a:defRPr>
            </a:lvl5pPr>
            <a:lvl6pPr marL="2520803" indent="-227717" defTabSz="925197" eaLnBrk="0" fontAlgn="base" hangingPunct="0">
              <a:spcBef>
                <a:spcPct val="0"/>
              </a:spcBef>
              <a:spcAft>
                <a:spcPct val="0"/>
              </a:spcAft>
              <a:defRPr sz="2400" b="1">
                <a:solidFill>
                  <a:srgbClr val="DDDDDD"/>
                </a:solidFill>
                <a:latin typeface="Arial" panose="020B0604020202020204" pitchFamily="34" charset="0"/>
              </a:defRPr>
            </a:lvl6pPr>
            <a:lvl7pPr marL="2979421" indent="-227717" defTabSz="925197" eaLnBrk="0" fontAlgn="base" hangingPunct="0">
              <a:spcBef>
                <a:spcPct val="0"/>
              </a:spcBef>
              <a:spcAft>
                <a:spcPct val="0"/>
              </a:spcAft>
              <a:defRPr sz="2400" b="1">
                <a:solidFill>
                  <a:srgbClr val="DDDDDD"/>
                </a:solidFill>
                <a:latin typeface="Arial" panose="020B0604020202020204" pitchFamily="34" charset="0"/>
              </a:defRPr>
            </a:lvl7pPr>
            <a:lvl8pPr marL="3438038" indent="-227717" defTabSz="925197" eaLnBrk="0" fontAlgn="base" hangingPunct="0">
              <a:spcBef>
                <a:spcPct val="0"/>
              </a:spcBef>
              <a:spcAft>
                <a:spcPct val="0"/>
              </a:spcAft>
              <a:defRPr sz="2400" b="1">
                <a:solidFill>
                  <a:srgbClr val="DDDDDD"/>
                </a:solidFill>
                <a:latin typeface="Arial" panose="020B0604020202020204" pitchFamily="34" charset="0"/>
              </a:defRPr>
            </a:lvl8pPr>
            <a:lvl9pPr marL="3896655" indent="-227717" defTabSz="925197"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25197"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27</a:t>
            </a:r>
          </a:p>
        </p:txBody>
      </p:sp>
    </p:spTree>
    <p:extLst>
      <p:ext uri="{BB962C8B-B14F-4D97-AF65-F5344CB8AC3E}">
        <p14:creationId xmlns:p14="http://schemas.microsoft.com/office/powerpoint/2010/main" val="852828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b="1" dirty="0"/>
          </a:p>
          <a:p>
            <a:pPr>
              <a:defRPr/>
            </a:pPr>
            <a:r>
              <a:rPr lang="en-US" b="1" dirty="0"/>
              <a:t>Social Security is with you throughout life’s journey — from birth, to marriage, and into retirement. Social Security provides financial benefits, information, and tools to help you secure today and tomorrow. </a:t>
            </a:r>
            <a:endParaRPr lang="en-US" altLang="en-US" b="1" dirty="0"/>
          </a:p>
          <a:p>
            <a:pPr marL="171431" indent="-171431">
              <a:buFontTx/>
              <a:buChar char="•"/>
              <a:defRPr/>
            </a:pPr>
            <a:endParaRPr lang="en-US" altLang="en-US" b="1" dirty="0"/>
          </a:p>
          <a:p>
            <a:pPr>
              <a:defRPr/>
            </a:pPr>
            <a:endParaRPr lang="en-US" altLang="en-US" b="1" dirty="0"/>
          </a:p>
        </p:txBody>
      </p:sp>
      <p:sp>
        <p:nvSpPr>
          <p:cNvPr id="19968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97">
              <a:defRPr sz="2400" b="1">
                <a:solidFill>
                  <a:srgbClr val="DDDDDD"/>
                </a:solidFill>
                <a:latin typeface="Arial" panose="020B0604020202020204" pitchFamily="34" charset="0"/>
              </a:defRPr>
            </a:lvl1pPr>
            <a:lvl2pPr marL="743661" indent="-285044" defTabSz="925197">
              <a:defRPr sz="2400" b="1">
                <a:solidFill>
                  <a:srgbClr val="DDDDDD"/>
                </a:solidFill>
                <a:latin typeface="Arial" panose="020B0604020202020204" pitchFamily="34" charset="0"/>
              </a:defRPr>
            </a:lvl2pPr>
            <a:lvl3pPr marL="1144951" indent="-227717" defTabSz="925197">
              <a:defRPr sz="2400" b="1">
                <a:solidFill>
                  <a:srgbClr val="DDDDDD"/>
                </a:solidFill>
                <a:latin typeface="Arial" panose="020B0604020202020204" pitchFamily="34" charset="0"/>
              </a:defRPr>
            </a:lvl3pPr>
            <a:lvl4pPr marL="1603569" indent="-227717" defTabSz="925197">
              <a:defRPr sz="2400" b="1">
                <a:solidFill>
                  <a:srgbClr val="DDDDDD"/>
                </a:solidFill>
                <a:latin typeface="Arial" panose="020B0604020202020204" pitchFamily="34" charset="0"/>
              </a:defRPr>
            </a:lvl4pPr>
            <a:lvl5pPr marL="2062186" indent="-227717" defTabSz="925197">
              <a:defRPr sz="2400" b="1">
                <a:solidFill>
                  <a:srgbClr val="DDDDDD"/>
                </a:solidFill>
                <a:latin typeface="Arial" panose="020B0604020202020204" pitchFamily="34" charset="0"/>
              </a:defRPr>
            </a:lvl5pPr>
            <a:lvl6pPr marL="2520803" indent="-227717" defTabSz="925197" eaLnBrk="0" fontAlgn="base" hangingPunct="0">
              <a:spcBef>
                <a:spcPct val="0"/>
              </a:spcBef>
              <a:spcAft>
                <a:spcPct val="0"/>
              </a:spcAft>
              <a:defRPr sz="2400" b="1">
                <a:solidFill>
                  <a:srgbClr val="DDDDDD"/>
                </a:solidFill>
                <a:latin typeface="Arial" panose="020B0604020202020204" pitchFamily="34" charset="0"/>
              </a:defRPr>
            </a:lvl6pPr>
            <a:lvl7pPr marL="2979421" indent="-227717" defTabSz="925197" eaLnBrk="0" fontAlgn="base" hangingPunct="0">
              <a:spcBef>
                <a:spcPct val="0"/>
              </a:spcBef>
              <a:spcAft>
                <a:spcPct val="0"/>
              </a:spcAft>
              <a:defRPr sz="2400" b="1">
                <a:solidFill>
                  <a:srgbClr val="DDDDDD"/>
                </a:solidFill>
                <a:latin typeface="Arial" panose="020B0604020202020204" pitchFamily="34" charset="0"/>
              </a:defRPr>
            </a:lvl7pPr>
            <a:lvl8pPr marL="3438038" indent="-227717" defTabSz="925197" eaLnBrk="0" fontAlgn="base" hangingPunct="0">
              <a:spcBef>
                <a:spcPct val="0"/>
              </a:spcBef>
              <a:spcAft>
                <a:spcPct val="0"/>
              </a:spcAft>
              <a:defRPr sz="2400" b="1">
                <a:solidFill>
                  <a:srgbClr val="DDDDDD"/>
                </a:solidFill>
                <a:latin typeface="Arial" panose="020B0604020202020204" pitchFamily="34" charset="0"/>
              </a:defRPr>
            </a:lvl8pPr>
            <a:lvl9pPr marL="3896655" indent="-227717" defTabSz="925197" eaLnBrk="0" fontAlgn="base" hangingPunct="0">
              <a:spcBef>
                <a:spcPct val="0"/>
              </a:spcBef>
              <a:spcAft>
                <a:spcPct val="0"/>
              </a:spcAft>
              <a:defRPr sz="2400" b="1">
                <a:solidFill>
                  <a:srgbClr val="DDDDDD"/>
                </a:solidFill>
                <a:latin typeface="Arial" panose="020B0604020202020204" pitchFamily="34" charset="0"/>
              </a:defRPr>
            </a:lvl9pPr>
          </a:lstStyle>
          <a:p>
            <a:r>
              <a:rPr lang="en-US" altLang="en-US" sz="1100" b="0">
                <a:solidFill>
                  <a:srgbClr val="000000"/>
                </a:solidFill>
              </a:rPr>
              <a:t>28</a:t>
            </a:r>
          </a:p>
        </p:txBody>
      </p:sp>
      <p:sp>
        <p:nvSpPr>
          <p:cNvPr id="2" name="Footer Placeholder 1"/>
          <p:cNvSpPr>
            <a:spLocks noGrp="1"/>
          </p:cNvSpPr>
          <p:nvPr>
            <p:ph type="ftr" sz="quarter" idx="10"/>
          </p:nvPr>
        </p:nvSpPr>
        <p:spPr/>
        <p:txBody>
          <a:bodyPr/>
          <a:lstStyle/>
          <a:p>
            <a:pPr>
              <a:defRPr/>
            </a:pPr>
            <a:endParaRPr lang="en-US"/>
          </a:p>
        </p:txBody>
      </p:sp>
      <p:sp>
        <p:nvSpPr>
          <p:cNvPr id="3" name="Header Placeholder 2"/>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144220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AA6493C-F506-43B6-9B4D-1CDB5879358C}" type="slidenum">
              <a:rPr lang="en-US" smtClean="0">
                <a:solidFill>
                  <a:prstClr val="black"/>
                </a:solidFill>
              </a:rPr>
              <a:pPr/>
              <a:t>5</a:t>
            </a:fld>
            <a:endParaRPr lang="en-US" dirty="0">
              <a:solidFill>
                <a:prstClr val="black"/>
              </a:solidFill>
            </a:endParaRPr>
          </a:p>
        </p:txBody>
      </p:sp>
      <p:sp>
        <p:nvSpPr>
          <p:cNvPr id="5" name="Notes Placeholder 4"/>
          <p:cNvSpPr>
            <a:spLocks noGrp="1"/>
          </p:cNvSpPr>
          <p:nvPr>
            <p:ph type="body" sz="quarter" idx="11"/>
          </p:nvPr>
        </p:nvSpPr>
        <p:spPr/>
        <p:txBody>
          <a:bodyPr/>
          <a:lstStyle/>
          <a:p>
            <a:pPr marL="917133" marR="0" lvl="2"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A QUESTION WE ARE OFTEN ASKED IS HOW WE DETERMINE YOUR RETIREMENT BENEFIT. = </a:t>
            </a:r>
          </a:p>
          <a:p>
            <a:pPr marL="1203738" marR="0" lvl="2" indent="-286605"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UNLIKE OTHER PENSION PLANS THAT YOU MAY BE FAMILIAR WITH – THAT USE A HIGH 3 OR A HIGH 5 – WE USE YOUR HIGHEST 35 YEARS.  </a:t>
            </a:r>
          </a:p>
          <a:p>
            <a:pPr marL="1203738" marR="0" lvl="2" indent="-286605"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WE INDEX ALL OF YOUR EARNINGS FOR INFLATION – BRING YOUR EARNINGS UP TO TODAY’S DOLLARS AND USE YOUR HIGH 35.</a:t>
            </a:r>
          </a:p>
          <a:p>
            <a:pPr marL="1203738" marR="0" lvl="2" indent="-286605"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This formula also makes clear how a worker who qualifies for a retirement benefit with just 10 years of work would have a low benefit payment. Since we are looking for his or her highest 35 years, in this example, we would be adding in 25 zero years. </a:t>
            </a:r>
          </a:p>
          <a:p>
            <a:pPr marL="0" lvl="2">
              <a:spcBef>
                <a:spcPct val="50000"/>
              </a:spcBef>
              <a:defRPr/>
            </a:pPr>
            <a:r>
              <a:rPr lang="en-US" altLang="en-US" b="0" dirty="0"/>
              <a:t>We are looking for the highest 35 years during a worker's lifetime of earnings, regardless of when earned. </a:t>
            </a:r>
          </a:p>
        </p:txBody>
      </p:sp>
      <p:sp>
        <p:nvSpPr>
          <p:cNvPr id="3" name="Footer Placeholder 2"/>
          <p:cNvSpPr>
            <a:spLocks noGrp="1"/>
          </p:cNvSpPr>
          <p:nvPr>
            <p:ph type="ftr" sz="quarter" idx="12"/>
          </p:nvPr>
        </p:nvSpPr>
        <p:spPr/>
        <p:txBody>
          <a:bodyPr/>
          <a:lstStyle/>
          <a:p>
            <a:pPr>
              <a:defRPr/>
            </a:pPr>
            <a:endParaRPr lang="en-US"/>
          </a:p>
        </p:txBody>
      </p:sp>
      <p:sp>
        <p:nvSpPr>
          <p:cNvPr id="6" name="Header Placeholder 5"/>
          <p:cNvSpPr>
            <a:spLocks noGrp="1"/>
          </p:cNvSpPr>
          <p:nvPr>
            <p:ph type="hdr" sz="quarter" idx="13"/>
          </p:nvPr>
        </p:nvSpPr>
        <p:spPr/>
        <p:txBody>
          <a:bodyPr/>
          <a:lstStyle/>
          <a:p>
            <a:pPr>
              <a:defRPr/>
            </a:pPr>
            <a:endParaRPr lang="en-US"/>
          </a:p>
        </p:txBody>
      </p:sp>
    </p:spTree>
    <p:extLst>
      <p:ext uri="{BB962C8B-B14F-4D97-AF65-F5344CB8AC3E}">
        <p14:creationId xmlns:p14="http://schemas.microsoft.com/office/powerpoint/2010/main" val="2047007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99448" y="4414198"/>
            <a:ext cx="5611507" cy="4729801"/>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Once you turn 62, you will have some important decisions to make. One of these decisions may involve your Social Security retirement benefits. You may continue to work, apply for benefits, do both, or do neither. Each choice comes with important considerations for you and your family.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Arial" charset="0"/>
                <a:ea typeface="+mn-ea"/>
                <a:cs typeface="+mn-cs"/>
              </a:rPr>
              <a:t>Some of the Factors you should consider as you make this decision are</a:t>
            </a:r>
          </a:p>
          <a:p>
            <a:pPr marL="745171" marR="0" lvl="1" indent="-286605" algn="l" defTabSz="914400" rtl="0" eaLnBrk="1" fontAlgn="base" latinLnBrk="0" hangingPunct="1">
              <a:lnSpc>
                <a:spcPct val="100000"/>
              </a:lnSpc>
              <a:spcBef>
                <a:spcPct val="30000"/>
              </a:spcBef>
              <a:spcAft>
                <a:spcPct val="0"/>
              </a:spcAft>
              <a:buClrTx/>
              <a:buSzTx/>
              <a:buFont typeface="Courier New" pitchFamily="49" charset="0"/>
              <a:buChar char="o"/>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Your current cash needs;</a:t>
            </a:r>
          </a:p>
          <a:p>
            <a:pPr marL="745171" marR="0" lvl="1" indent="-286605" algn="l" defTabSz="914400" rtl="0" eaLnBrk="1" fontAlgn="base" latinLnBrk="0" hangingPunct="1">
              <a:lnSpc>
                <a:spcPct val="100000"/>
              </a:lnSpc>
              <a:spcBef>
                <a:spcPct val="30000"/>
              </a:spcBef>
              <a:spcAft>
                <a:spcPct val="0"/>
              </a:spcAft>
              <a:buClrTx/>
              <a:buSzTx/>
              <a:buFont typeface="Courier New" pitchFamily="49" charset="0"/>
              <a:buChar char="o"/>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Your health and family longevity;</a:t>
            </a:r>
          </a:p>
          <a:p>
            <a:pPr marL="745171" marR="0" lvl="1" indent="-286605" algn="l" defTabSz="914400" rtl="0" eaLnBrk="1" fontAlgn="base" latinLnBrk="0" hangingPunct="1">
              <a:lnSpc>
                <a:spcPct val="100000"/>
              </a:lnSpc>
              <a:spcBef>
                <a:spcPct val="30000"/>
              </a:spcBef>
              <a:spcAft>
                <a:spcPct val="0"/>
              </a:spcAft>
              <a:buClrTx/>
              <a:buSzTx/>
              <a:buFont typeface="Courier New" pitchFamily="49" charset="0"/>
              <a:buChar char="o"/>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Whether you plan to work in retirement;</a:t>
            </a:r>
          </a:p>
          <a:p>
            <a:pPr marL="745171" marR="0" lvl="1" indent="-286605" algn="l" defTabSz="914400" rtl="0" eaLnBrk="1" fontAlgn="base" latinLnBrk="0" hangingPunct="1">
              <a:lnSpc>
                <a:spcPct val="100000"/>
              </a:lnSpc>
              <a:spcBef>
                <a:spcPct val="30000"/>
              </a:spcBef>
              <a:spcAft>
                <a:spcPct val="0"/>
              </a:spcAft>
              <a:buClrTx/>
              <a:buSzTx/>
              <a:buFont typeface="Courier New" pitchFamily="49" charset="0"/>
              <a:buChar char="o"/>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YOUR NEED FOR HEALTH INSURANCE – MEDICARE AGE 65</a:t>
            </a:r>
          </a:p>
          <a:p>
            <a:pPr marL="745171" marR="0" lvl="1" indent="-286605" algn="l" defTabSz="914400" rtl="0" eaLnBrk="1" fontAlgn="base" latinLnBrk="0" hangingPunct="1">
              <a:lnSpc>
                <a:spcPct val="100000"/>
              </a:lnSpc>
              <a:spcBef>
                <a:spcPct val="30000"/>
              </a:spcBef>
              <a:spcAft>
                <a:spcPct val="0"/>
              </a:spcAft>
              <a:buClrTx/>
              <a:buSzTx/>
              <a:buFont typeface="Courier New" pitchFamily="49" charset="0"/>
              <a:buChar char="o"/>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Whether you have other retirement income sources;</a:t>
            </a:r>
          </a:p>
          <a:p>
            <a:pPr marL="745171" marR="0" lvl="1" indent="-286605" algn="l" defTabSz="914400" rtl="0" eaLnBrk="1" fontAlgn="base" latinLnBrk="0" hangingPunct="1">
              <a:lnSpc>
                <a:spcPct val="100000"/>
              </a:lnSpc>
              <a:spcBef>
                <a:spcPct val="30000"/>
              </a:spcBef>
              <a:spcAft>
                <a:spcPct val="0"/>
              </a:spcAft>
              <a:buClrTx/>
              <a:buSzTx/>
              <a:buFont typeface="Courier New" pitchFamily="49" charset="0"/>
              <a:buChar char="o"/>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How much will your Social Security benefits be.</a:t>
            </a:r>
          </a:p>
          <a:p>
            <a:pPr marL="745171" marR="0" lvl="1" indent="-286605" algn="l" defTabSz="914400" rtl="0" eaLnBrk="1" fontAlgn="base" latinLnBrk="0" hangingPunct="1">
              <a:lnSpc>
                <a:spcPct val="100000"/>
              </a:lnSpc>
              <a:spcBef>
                <a:spcPct val="30000"/>
              </a:spcBef>
              <a:spcAft>
                <a:spcPct val="0"/>
              </a:spcAft>
              <a:buClrTx/>
              <a:buSzTx/>
              <a:buFont typeface="Courier New" pitchFamily="49" charset="0"/>
              <a:buChar char="o"/>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TAXATION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charset="0"/>
                <a:ea typeface="+mn-ea"/>
                <a:cs typeface="+mn-cs"/>
              </a:rPr>
              <a:t>As you can see from this chart, monthly benefit amounts differ based on the age you decide to start receiving benefits.</a:t>
            </a:r>
          </a:p>
          <a:p>
            <a:endParaRPr lang="en-US" sz="1100" dirty="0"/>
          </a:p>
          <a:p>
            <a:endParaRPr lang="en-US" sz="1100" dirty="0"/>
          </a:p>
          <a:p>
            <a:endParaRPr lang="en-US" sz="1100" dirty="0"/>
          </a:p>
          <a:p>
            <a:endParaRPr lang="en-US" sz="1100" dirty="0"/>
          </a:p>
          <a:p>
            <a:endParaRPr lang="en-US" sz="1100" dirty="0"/>
          </a:p>
          <a:p>
            <a:endParaRPr lang="en-US" sz="1100" dirty="0"/>
          </a:p>
          <a:p>
            <a:r>
              <a:rPr lang="en-US" sz="1100" dirty="0"/>
              <a:t>As you can see on this chart, your monthly retirement benefit will be higher if you delay starting it. We calculate your basic Social Security benefit — the amount you would receive at your full retirement age — based on your lifetime earnings. </a:t>
            </a:r>
          </a:p>
          <a:p>
            <a:r>
              <a:rPr lang="en-US" sz="1100" dirty="0"/>
              <a:t>However, the actual amount you receive each month depends on when you start receiving benefits. You can start your retirement benefit at any point from age 62 up until age 70, and your benefit will be higher the longer you delay starting it. This adjustment is usually permanent: it sets the base for the benefits you’ll get for the rest of your life. </a:t>
            </a:r>
          </a:p>
          <a:p>
            <a:r>
              <a:rPr lang="en-US" sz="1100" dirty="0"/>
              <a:t>You may receive an annual cost-of-living adjustments and, depending on your work history, may receive higher benefits if you continue to work. </a:t>
            </a:r>
          </a:p>
          <a:p>
            <a:r>
              <a:rPr lang="en-US" sz="1100" dirty="0"/>
              <a:t>Let’s say your full retirement age is 67 and your monthly benefit starting at that age is $2,000. If you choose to start getting benefits at age 62, we’ll reduce your monthly benefit 30 percent to $1,400, to account for the longer period of time you receive benefits. If you choose to delay getting benefits until age 70, you will increase your monthly benefit to $2,480. This increase is from delayed retirement credits you earn for your decision to postpone receiving benefits past your full retirement age. The benefit at age 70 in this example is 24 percent more than you would receive each month if you had chosen to start getting benefits at full retirement age. </a:t>
            </a:r>
          </a:p>
          <a:p>
            <a:endParaRPr lang="en-US" sz="1100" dirty="0"/>
          </a:p>
        </p:txBody>
      </p:sp>
      <p:sp>
        <p:nvSpPr>
          <p:cNvPr id="14541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630">
              <a:defRPr sz="2400" b="1">
                <a:solidFill>
                  <a:srgbClr val="DDDDDD"/>
                </a:solidFill>
                <a:latin typeface="Arial" panose="020B0604020202020204" pitchFamily="34" charset="0"/>
              </a:defRPr>
            </a:lvl1pPr>
            <a:lvl2pPr marL="755264" indent="-289491" defTabSz="939630">
              <a:defRPr sz="2400" b="1">
                <a:solidFill>
                  <a:srgbClr val="DDDDDD"/>
                </a:solidFill>
                <a:latin typeface="Arial" panose="020B0604020202020204" pitchFamily="34" charset="0"/>
              </a:defRPr>
            </a:lvl2pPr>
            <a:lvl3pPr marL="1162811" indent="-231270" defTabSz="939630">
              <a:defRPr sz="2400" b="1">
                <a:solidFill>
                  <a:srgbClr val="DDDDDD"/>
                </a:solidFill>
                <a:latin typeface="Arial" panose="020B0604020202020204" pitchFamily="34" charset="0"/>
              </a:defRPr>
            </a:lvl3pPr>
            <a:lvl4pPr marL="1628584" indent="-231270" defTabSz="939630">
              <a:defRPr sz="2400" b="1">
                <a:solidFill>
                  <a:srgbClr val="DDDDDD"/>
                </a:solidFill>
                <a:latin typeface="Arial" panose="020B0604020202020204" pitchFamily="34" charset="0"/>
              </a:defRPr>
            </a:lvl4pPr>
            <a:lvl5pPr marL="2094355" indent="-231270" defTabSz="939630">
              <a:defRPr sz="2400" b="1">
                <a:solidFill>
                  <a:srgbClr val="DDDDDD"/>
                </a:solidFill>
                <a:latin typeface="Arial" panose="020B0604020202020204" pitchFamily="34" charset="0"/>
              </a:defRPr>
            </a:lvl5pPr>
            <a:lvl6pPr marL="2560127" indent="-231270" defTabSz="939630" eaLnBrk="0" fontAlgn="base" hangingPunct="0">
              <a:spcBef>
                <a:spcPct val="0"/>
              </a:spcBef>
              <a:spcAft>
                <a:spcPct val="0"/>
              </a:spcAft>
              <a:defRPr sz="2400" b="1">
                <a:solidFill>
                  <a:srgbClr val="DDDDDD"/>
                </a:solidFill>
                <a:latin typeface="Arial" panose="020B0604020202020204" pitchFamily="34" charset="0"/>
              </a:defRPr>
            </a:lvl6pPr>
            <a:lvl7pPr marL="3025897" indent="-231270" defTabSz="939630" eaLnBrk="0" fontAlgn="base" hangingPunct="0">
              <a:spcBef>
                <a:spcPct val="0"/>
              </a:spcBef>
              <a:spcAft>
                <a:spcPct val="0"/>
              </a:spcAft>
              <a:defRPr sz="2400" b="1">
                <a:solidFill>
                  <a:srgbClr val="DDDDDD"/>
                </a:solidFill>
                <a:latin typeface="Arial" panose="020B0604020202020204" pitchFamily="34" charset="0"/>
              </a:defRPr>
            </a:lvl7pPr>
            <a:lvl8pPr marL="3491670" indent="-231270" defTabSz="939630" eaLnBrk="0" fontAlgn="base" hangingPunct="0">
              <a:spcBef>
                <a:spcPct val="0"/>
              </a:spcBef>
              <a:spcAft>
                <a:spcPct val="0"/>
              </a:spcAft>
              <a:defRPr sz="2400" b="1">
                <a:solidFill>
                  <a:srgbClr val="DDDDDD"/>
                </a:solidFill>
                <a:latin typeface="Arial" panose="020B0604020202020204" pitchFamily="34" charset="0"/>
              </a:defRPr>
            </a:lvl8pPr>
            <a:lvl9pPr marL="3957442" indent="-231270" defTabSz="939630" eaLnBrk="0" fontAlgn="base" hangingPunct="0">
              <a:spcBef>
                <a:spcPct val="0"/>
              </a:spcBef>
              <a:spcAft>
                <a:spcPct val="0"/>
              </a:spcAft>
              <a:defRPr sz="2400" b="1">
                <a:solidFill>
                  <a:srgbClr val="DDDDDD"/>
                </a:solidFill>
                <a:latin typeface="Arial" panose="020B0604020202020204" pitchFamily="34" charset="0"/>
              </a:defRPr>
            </a:lvl9pPr>
          </a:lstStyle>
          <a:p>
            <a:pPr marL="0" marR="0" lvl="0" indent="0" algn="r" defTabSz="93963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51</a:t>
            </a:r>
          </a:p>
        </p:txBody>
      </p:sp>
    </p:spTree>
    <p:extLst>
      <p:ext uri="{BB962C8B-B14F-4D97-AF65-F5344CB8AC3E}">
        <p14:creationId xmlns:p14="http://schemas.microsoft.com/office/powerpoint/2010/main" val="3884241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b="1" dirty="0">
                <a:solidFill>
                  <a:srgbClr val="000000"/>
                </a:solidFill>
              </a:rPr>
              <a:t>THE AGE AT WHICH YOU BEGIN DRAWING YOUR </a:t>
            </a:r>
          </a:p>
          <a:p>
            <a:pPr lvl="0"/>
            <a:r>
              <a:rPr lang="en-US" sz="1600" b="1" dirty="0">
                <a:solidFill>
                  <a:srgbClr val="000000"/>
                </a:solidFill>
              </a:rPr>
              <a:t>SOCIAL SECURITY BENEFIT IS VERY IMPORTANT – </a:t>
            </a:r>
          </a:p>
          <a:p>
            <a:pPr lvl="0"/>
            <a:r>
              <a:rPr lang="en-US" sz="1600" b="1" dirty="0">
                <a:solidFill>
                  <a:srgbClr val="000000"/>
                </a:solidFill>
              </a:rPr>
              <a:t>primarily BECAUSE THE AGE AT WHICH YOU BEING </a:t>
            </a:r>
          </a:p>
          <a:p>
            <a:pPr lvl="0"/>
            <a:r>
              <a:rPr lang="en-US" sz="1600" b="1" dirty="0">
                <a:solidFill>
                  <a:srgbClr val="000000"/>
                </a:solidFill>
              </a:rPr>
              <a:t>DRAWING YOUR BENEFIT DETERMINES THE AMOUNT </a:t>
            </a:r>
          </a:p>
          <a:p>
            <a:pPr lvl="0"/>
            <a:r>
              <a:rPr lang="en-US" sz="1600" b="1" dirty="0">
                <a:solidFill>
                  <a:srgbClr val="000000"/>
                </a:solidFill>
              </a:rPr>
              <a:t>THAT YOU WILL RECEIVE FOR LIFE.</a:t>
            </a:r>
          </a:p>
          <a:p>
            <a:endParaRPr lang="en-US" dirty="0"/>
          </a:p>
        </p:txBody>
      </p:sp>
      <p:sp>
        <p:nvSpPr>
          <p:cNvPr id="4" name="Header Placeholder 3"/>
          <p:cNvSpPr>
            <a:spLocks noGrp="1"/>
          </p:cNvSpPr>
          <p:nvPr>
            <p:ph type="hdr" sz="quarter" idx="10"/>
          </p:nvPr>
        </p:nvSpPr>
        <p:spPr/>
        <p:txBody>
          <a:bodyPr/>
          <a:lstStyle/>
          <a:p>
            <a:pPr marL="0" marR="0" lvl="0" indent="0" algn="l" defTabSz="928218" rtl="0" eaLnBrk="1" fontAlgn="base" latinLnBrk="0" hangingPunct="1">
              <a:lnSpc>
                <a:spcPct val="100000"/>
              </a:lnSpc>
              <a:spcBef>
                <a:spcPct val="0"/>
              </a:spcBef>
              <a:spcAft>
                <a:spcPct val="0"/>
              </a:spcAft>
              <a:buClrTx/>
              <a:buSzTx/>
              <a:buFontTx/>
              <a:buNone/>
              <a:tabLst>
                <a:tab pos="2142664" algn="l"/>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Social Security presentation for 2019</a:t>
            </a:r>
          </a:p>
        </p:txBody>
      </p:sp>
      <p:sp>
        <p:nvSpPr>
          <p:cNvPr id="5" name="Footer Placeholder 4"/>
          <p:cNvSpPr>
            <a:spLocks noGrp="1"/>
          </p:cNvSpPr>
          <p:nvPr>
            <p:ph type="ftr" sz="quarter" idx="11"/>
          </p:nvPr>
        </p:nvSpPr>
        <p:spPr/>
        <p:txBody>
          <a:bodyPr/>
          <a:lstStyle/>
          <a:p>
            <a:pPr marL="0" marR="0" lvl="0" indent="0" algn="l" defTabSz="928218"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mn-ea"/>
                <a:cs typeface="+mn-cs"/>
              </a:rPr>
              <a:t>Produced by the Social Security Administration Office of Communications/ Office of External Affairs</a:t>
            </a:r>
          </a:p>
        </p:txBody>
      </p:sp>
    </p:spTree>
    <p:extLst>
      <p:ext uri="{BB962C8B-B14F-4D97-AF65-F5344CB8AC3E}">
        <p14:creationId xmlns:p14="http://schemas.microsoft.com/office/powerpoint/2010/main" val="107609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Marriage is the start of a new chapter in your life. For some,</a:t>
            </a:r>
            <a:r>
              <a:rPr lang="en-US" baseline="0" dirty="0"/>
              <a:t> a</a:t>
            </a:r>
            <a:r>
              <a:rPr lang="en-US" dirty="0"/>
              <a:t> part of that new life</a:t>
            </a:r>
            <a:r>
              <a:rPr lang="en-US" baseline="0" dirty="0"/>
              <a:t> may include </a:t>
            </a:r>
            <a:r>
              <a:rPr lang="en-US" dirty="0"/>
              <a:t>a new name. If you legally change your name due to marriage,</a:t>
            </a:r>
            <a:r>
              <a:rPr lang="en-US" baseline="0" dirty="0"/>
              <a:t> </a:t>
            </a:r>
            <a:r>
              <a:rPr lang="en-US" dirty="0"/>
              <a:t>divorce, or any other reason,</a:t>
            </a:r>
            <a:r>
              <a:rPr lang="en-US" baseline="0" dirty="0"/>
              <a:t> </a:t>
            </a:r>
            <a:r>
              <a:rPr lang="en-US" dirty="0"/>
              <a:t>you can get an updated Social Security card.</a:t>
            </a:r>
            <a:r>
              <a:rPr lang="en-US" baseline="0" dirty="0"/>
              <a:t> This is key </a:t>
            </a:r>
            <a:r>
              <a:rPr lang="en-US" dirty="0"/>
              <a:t>so we can accurately continue to keep track of your earnings so</a:t>
            </a:r>
            <a:r>
              <a:rPr lang="en-US" baseline="0" dirty="0"/>
              <a:t> you get the benefits you deserve</a:t>
            </a:r>
            <a:r>
              <a:rPr lang="en-US" dirty="0"/>
              <a:t>. </a:t>
            </a:r>
          </a:p>
          <a:p>
            <a:pPr lvl="0"/>
            <a:endParaRPr lang="en-US" dirty="0"/>
          </a:p>
          <a:p>
            <a:pPr lvl="0"/>
            <a:r>
              <a:rPr lang="en-US" dirty="0"/>
              <a:t>We do not charge a fee for Social Security cards.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A6493C-F506-43B6-9B4D-1CDB587935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182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mn-ea"/>
                <a:cs typeface="+mn-cs"/>
              </a:rPr>
              <a:t>IN ADDITION TO THE RETIREE – BENEFITS ARE AVAILABLE ON YOUR RETIREMENT RECORD FOR FAMILY MEMBERS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mn-ea"/>
                <a:cs typeface="+mn-cs"/>
              </a:rPr>
              <a:t>Spousal benefits were intended for the spouse who has not worked outside the home or who has considerably lower earnings.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mn-ea"/>
                <a:cs typeface="+mn-cs"/>
              </a:rPr>
              <a:t>A SPOUSAL BENEFIT IS A 50% BENEFIT –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mn-ea"/>
                <a:cs typeface="+mn-cs"/>
              </a:rPr>
              <a:t>The benefit is only payable if the claiming spouse’s own FULL RETIREMENT BENEFIT, based on their earnings history, is less than 50% of the worker’s FULL RETIREMENT BENEFIT.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charset="0"/>
              <a:ea typeface="+mn-ea"/>
              <a:cs typeface="+mn-cs"/>
            </a:endParaRPr>
          </a:p>
          <a:p>
            <a:pPr marL="285750" indent="-285750">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Arial" charset="0"/>
                <a:ea typeface="+mn-ea"/>
                <a:cs typeface="+mn-cs"/>
              </a:rPr>
              <a:t>REDUCED FOR EARLY RETIREMENT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mn-ea"/>
                <a:cs typeface="+mn-cs"/>
              </a:rPr>
              <a:t>A SPOUSAL BENEFIT DOES NOT REDUCE THE PAYMENT TO THE WORKER AND</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charset="0"/>
                <a:ea typeface="+mn-ea"/>
                <a:cs typeface="+mn-cs"/>
              </a:rPr>
              <a:t>SPOUSAL BENEFITS ARE NOT PAYABLE UNTIL THE WORKER IS ALSO COLLECTING his/her BENEFIT.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If you are eligible for both your own retirement benefits and for benefits as a spouse, we always pay your own benefits first. If your benefits as a spouse are higher than your retirement benefits, you will get a combination of benefits equaling the higher spouse benefit.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E6BB9A1E-4CDD-4DBE-9D33-C2C13424FF3D}" type="slidenum">
              <a:rPr lang="en-US" smtClean="0"/>
              <a:t>9</a:t>
            </a:fld>
            <a:endParaRPr lang="en-US"/>
          </a:p>
        </p:txBody>
      </p:sp>
    </p:spTree>
    <p:extLst>
      <p:ext uri="{BB962C8B-B14F-4D97-AF65-F5344CB8AC3E}">
        <p14:creationId xmlns:p14="http://schemas.microsoft.com/office/powerpoint/2010/main" val="1807774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58975"/>
            <a:ext cx="8305800" cy="1470025"/>
          </a:xfrm>
        </p:spPr>
        <p:txBody>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208420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B341A2-772A-475A-AFB8-54F471B5BB46}" type="slidenum">
              <a:rPr lang="en-US" altLang="en-US"/>
              <a:pPr>
                <a:defRPr/>
              </a:pPr>
              <a:t>‹#›</a:t>
            </a:fld>
            <a:endParaRPr lang="en-US" altLang="en-US"/>
          </a:p>
        </p:txBody>
      </p:sp>
    </p:spTree>
    <p:extLst>
      <p:ext uri="{BB962C8B-B14F-4D97-AF65-F5344CB8AC3E}">
        <p14:creationId xmlns:p14="http://schemas.microsoft.com/office/powerpoint/2010/main" val="239311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Rectangle 2"/>
          <p:cNvSpPr/>
          <p:nvPr userDrawn="1"/>
        </p:nvSpPr>
        <p:spPr>
          <a:xfrm>
            <a:off x="0" y="6546850"/>
            <a:ext cx="9144000" cy="311150"/>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953000"/>
            <a:ext cx="91440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2"/>
          <p:cNvSpPr>
            <a:spLocks noGrp="1"/>
          </p:cNvSpPr>
          <p:nvPr>
            <p:ph type="title"/>
          </p:nvPr>
        </p:nvSpPr>
        <p:spPr>
          <a:xfrm>
            <a:off x="266700" y="2115313"/>
            <a:ext cx="86106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659103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463891"/>
            <a:ext cx="7886700" cy="1325563"/>
          </a:xfrm>
          <a:prstGeom prst="rect">
            <a:avLst/>
          </a:prstGeo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9222984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374650" y="234496"/>
            <a:ext cx="8368756" cy="915035"/>
          </a:xfrm>
          <a:prstGeom prst="rect">
            <a:avLst/>
          </a:prstGeom>
        </p:spPr>
        <p:txBody>
          <a:bodyPr/>
          <a:lstStyle/>
          <a:p>
            <a:r>
              <a:rPr lang="en-US" dirty="0"/>
              <a:t>Click to edit Master title style</a:t>
            </a:r>
          </a:p>
        </p:txBody>
      </p:sp>
      <p:sp>
        <p:nvSpPr>
          <p:cNvPr id="4" name="Content Placeholder 3"/>
          <p:cNvSpPr>
            <a:spLocks noGrp="1"/>
          </p:cNvSpPr>
          <p:nvPr>
            <p:ph sz="quarter" idx="10"/>
          </p:nvPr>
        </p:nvSpPr>
        <p:spPr>
          <a:xfrm>
            <a:off x="374649" y="1254034"/>
            <a:ext cx="2478024"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6261904" y="1254035"/>
            <a:ext cx="2478024"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2"/>
          </p:nvPr>
        </p:nvSpPr>
        <p:spPr>
          <a:xfrm>
            <a:off x="3318276" y="1261750"/>
            <a:ext cx="2478024"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7293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374650" y="234496"/>
            <a:ext cx="8368756" cy="915035"/>
          </a:xfrm>
          <a:prstGeom prst="rect">
            <a:avLst/>
          </a:prstGeom>
        </p:spPr>
        <p:txBody>
          <a:bodyPr/>
          <a:lstStyle/>
          <a:p>
            <a:r>
              <a:rPr lang="en-US" dirty="0"/>
              <a:t>Click to edit Master title style</a:t>
            </a:r>
          </a:p>
        </p:txBody>
      </p:sp>
      <p:sp>
        <p:nvSpPr>
          <p:cNvPr id="4" name="Content Placeholder 3"/>
          <p:cNvSpPr>
            <a:spLocks noGrp="1"/>
          </p:cNvSpPr>
          <p:nvPr>
            <p:ph sz="quarter" idx="10"/>
          </p:nvPr>
        </p:nvSpPr>
        <p:spPr>
          <a:xfrm>
            <a:off x="374648" y="1254034"/>
            <a:ext cx="4017943"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653023" y="1254035"/>
            <a:ext cx="4086905"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00263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_header (blank)">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0"/>
          </p:nvPr>
        </p:nvSpPr>
        <p:spPr>
          <a:xfrm>
            <a:off x="104507" y="1262063"/>
            <a:ext cx="8909050" cy="42846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11191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_no header (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95250" y="792163"/>
            <a:ext cx="8943975"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88345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_header (bullets)">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a:xfrm>
            <a:off x="228600" y="1023256"/>
            <a:ext cx="8610600" cy="849086"/>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p:cNvSpPr>
            <a:spLocks noGrp="1"/>
          </p:cNvSpPr>
          <p:nvPr>
            <p:ph type="body" sz="quarter" idx="10"/>
          </p:nvPr>
        </p:nvSpPr>
        <p:spPr>
          <a:xfrm>
            <a:off x="339725" y="2046288"/>
            <a:ext cx="8499475" cy="37020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70590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3594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586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1650207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172C7F1-762C-454B-B069-346620EDEFC2}" type="slidenum">
              <a:rPr lang="en-US" altLang="en-US"/>
              <a:pPr>
                <a:defRPr/>
              </a:pPr>
              <a:t>‹#›</a:t>
            </a:fld>
            <a:endParaRPr lang="en-US" altLang="en-US"/>
          </a:p>
        </p:txBody>
      </p:sp>
    </p:spTree>
    <p:extLst>
      <p:ext uri="{BB962C8B-B14F-4D97-AF65-F5344CB8AC3E}">
        <p14:creationId xmlns:p14="http://schemas.microsoft.com/office/powerpoint/2010/main" val="21522056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39170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dirty="0"/>
              <a:t>Title</a:t>
            </a:r>
          </a:p>
        </p:txBody>
      </p:sp>
    </p:spTree>
    <p:extLst>
      <p:ext uri="{BB962C8B-B14F-4D97-AF65-F5344CB8AC3E}">
        <p14:creationId xmlns:p14="http://schemas.microsoft.com/office/powerpoint/2010/main" val="14443038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2570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2083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66163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374650" y="234496"/>
            <a:ext cx="8368756" cy="915035"/>
          </a:xfrm>
          <a:prstGeom prst="rect">
            <a:avLst/>
          </a:prstGeom>
        </p:spPr>
        <p:txBody>
          <a:bodyPr/>
          <a:lstStyle/>
          <a:p>
            <a:r>
              <a:rPr lang="en-US" dirty="0"/>
              <a:t>Click to edit Master title style</a:t>
            </a:r>
          </a:p>
        </p:txBody>
      </p:sp>
      <p:sp>
        <p:nvSpPr>
          <p:cNvPr id="4" name="Content Placeholder 3"/>
          <p:cNvSpPr>
            <a:spLocks noGrp="1"/>
          </p:cNvSpPr>
          <p:nvPr>
            <p:ph sz="quarter" idx="10"/>
          </p:nvPr>
        </p:nvSpPr>
        <p:spPr>
          <a:xfrm>
            <a:off x="374648" y="1254034"/>
            <a:ext cx="4017943"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653023" y="1254035"/>
            <a:ext cx="4086905"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37074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ontent_header (blank)">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0"/>
          </p:nvPr>
        </p:nvSpPr>
        <p:spPr>
          <a:xfrm>
            <a:off x="104507" y="1262063"/>
            <a:ext cx="8909050" cy="42846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6277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ntent_header (bullets)">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a:xfrm>
            <a:off x="228600" y="1023256"/>
            <a:ext cx="8610600" cy="849086"/>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p:cNvSpPr>
            <a:spLocks noGrp="1"/>
          </p:cNvSpPr>
          <p:nvPr>
            <p:ph type="body" sz="quarter" idx="10"/>
          </p:nvPr>
        </p:nvSpPr>
        <p:spPr>
          <a:xfrm>
            <a:off x="339725" y="2046288"/>
            <a:ext cx="8499475" cy="37020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13326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58975"/>
            <a:ext cx="8305800" cy="1470025"/>
          </a:xfrm>
        </p:spPr>
        <p:txBody>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1516702557"/>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B2C4FAF0-2CFE-4A82-8D40-CCD7CCF75404}" type="datetimeFigureOut">
              <a:rPr lang="en-US"/>
              <a:pPr>
                <a:defRPr/>
              </a:pPr>
              <a:t>4/12/2024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BC1D1A-C150-4DDB-B177-C7A39254495B}" type="slidenum">
              <a:rPr lang="en-US" altLang="en-US"/>
              <a:pPr>
                <a:defRPr/>
              </a:pPr>
              <a:t>‹#›</a:t>
            </a:fld>
            <a:endParaRPr lang="en-US" altLang="en-US"/>
          </a:p>
        </p:txBody>
      </p:sp>
    </p:spTree>
    <p:extLst>
      <p:ext uri="{BB962C8B-B14F-4D97-AF65-F5344CB8AC3E}">
        <p14:creationId xmlns:p14="http://schemas.microsoft.com/office/powerpoint/2010/main" val="12426371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081178-6240-4772-BBD9-45C2DF98C3F2}" type="slidenum">
              <a:rPr lang="en-US" altLang="en-US"/>
              <a:pPr>
                <a:defRPr/>
              </a:pPr>
              <a:t>‹#›</a:t>
            </a:fld>
            <a:endParaRPr lang="en-US" altLang="en-US"/>
          </a:p>
        </p:txBody>
      </p:sp>
    </p:spTree>
    <p:extLst>
      <p:ext uri="{BB962C8B-B14F-4D97-AF65-F5344CB8AC3E}">
        <p14:creationId xmlns:p14="http://schemas.microsoft.com/office/powerpoint/2010/main" val="34509986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dirty="0"/>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63EA27D5-3A86-4478-8539-BC3FC6E754D5}" type="datetimeFigureOut">
              <a:rPr lang="en-US"/>
              <a:pPr>
                <a:defRPr/>
              </a:pPr>
              <a:t>4/12/2024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A5C8E03-A3CD-422D-A45B-401051A866DC}" type="slidenum">
              <a:rPr lang="en-US" altLang="en-US"/>
              <a:pPr>
                <a:defRPr/>
              </a:pPr>
              <a:t>‹#›</a:t>
            </a:fld>
            <a:endParaRPr lang="en-US" altLang="en-US"/>
          </a:p>
        </p:txBody>
      </p:sp>
    </p:spTree>
    <p:extLst>
      <p:ext uri="{BB962C8B-B14F-4D97-AF65-F5344CB8AC3E}">
        <p14:creationId xmlns:p14="http://schemas.microsoft.com/office/powerpoint/2010/main" val="3939163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0AA0A0C9-C474-4F98-81C9-81C56842511A}" type="datetimeFigureOut">
              <a:rPr lang="en-US"/>
              <a:pPr>
                <a:defRPr/>
              </a:pPr>
              <a:t>4/12/2024</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EC49E2A-4705-4DD2-B773-B2E69ABF418F}" type="slidenum">
              <a:rPr lang="en-US" altLang="en-US"/>
              <a:pPr>
                <a:defRPr/>
              </a:pPr>
              <a:t>‹#›</a:t>
            </a:fld>
            <a:endParaRPr lang="en-US" altLang="en-US"/>
          </a:p>
        </p:txBody>
      </p:sp>
    </p:spTree>
    <p:extLst>
      <p:ext uri="{BB962C8B-B14F-4D97-AF65-F5344CB8AC3E}">
        <p14:creationId xmlns:p14="http://schemas.microsoft.com/office/powerpoint/2010/main" val="768988099"/>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DC97671B-35E8-419E-AB76-C0A93B6C405D}" type="datetimeFigureOut">
              <a:rPr lang="en-US"/>
              <a:pPr>
                <a:defRPr/>
              </a:pPr>
              <a:t>4/12/2024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3DAC2AC-6D18-464F-B69A-D977D4C45CED}" type="slidenum">
              <a:rPr lang="en-US" altLang="en-US"/>
              <a:pPr>
                <a:defRPr/>
              </a:pPr>
              <a:t>‹#›</a:t>
            </a:fld>
            <a:endParaRPr lang="en-US" altLang="en-US"/>
          </a:p>
        </p:txBody>
      </p:sp>
    </p:spTree>
    <p:extLst>
      <p:ext uri="{BB962C8B-B14F-4D97-AF65-F5344CB8AC3E}">
        <p14:creationId xmlns:p14="http://schemas.microsoft.com/office/powerpoint/2010/main" val="2183909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30B26FF6-38C1-4CE0-8928-6858A03E1519}" type="datetimeFigureOut">
              <a:rPr lang="en-US"/>
              <a:pPr>
                <a:defRPr/>
              </a:pPr>
              <a:t>4/12/2024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E1CF6B6-2FD9-456F-A9A2-867580FA6A00}" type="slidenum">
              <a:rPr lang="en-US" altLang="en-US"/>
              <a:pPr>
                <a:defRPr/>
              </a:pPr>
              <a:t>‹#›</a:t>
            </a:fld>
            <a:endParaRPr lang="en-US" altLang="en-US"/>
          </a:p>
        </p:txBody>
      </p:sp>
    </p:spTree>
    <p:extLst>
      <p:ext uri="{BB962C8B-B14F-4D97-AF65-F5344CB8AC3E}">
        <p14:creationId xmlns:p14="http://schemas.microsoft.com/office/powerpoint/2010/main" val="6221508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BDF7EBEB-417A-4866-BB98-13C30C69E161}" type="datetimeFigureOut">
              <a:rPr lang="en-US"/>
              <a:pPr>
                <a:defRPr/>
              </a:pPr>
              <a:t>4/12/2024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45AC566-5CC1-430A-A494-DB4ADCB06698}" type="slidenum">
              <a:rPr lang="en-US" altLang="en-US"/>
              <a:pPr>
                <a:defRPr/>
              </a:pPr>
              <a:t>‹#›</a:t>
            </a:fld>
            <a:endParaRPr lang="en-US" altLang="en-US"/>
          </a:p>
        </p:txBody>
      </p:sp>
    </p:spTree>
    <p:extLst>
      <p:ext uri="{BB962C8B-B14F-4D97-AF65-F5344CB8AC3E}">
        <p14:creationId xmlns:p14="http://schemas.microsoft.com/office/powerpoint/2010/main" val="10288911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67A92A20-E979-4C85-B0AD-C36B57983831}" type="datetimeFigureOut">
              <a:rPr lang="en-US"/>
              <a:pPr>
                <a:defRPr/>
              </a:pPr>
              <a:t>4/12/2024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F84581-D3FF-4D4C-B057-CB9F8737A59C}" type="slidenum">
              <a:rPr lang="en-US" altLang="en-US"/>
              <a:pPr>
                <a:defRPr/>
              </a:pPr>
              <a:t>‹#›</a:t>
            </a:fld>
            <a:endParaRPr lang="en-US" altLang="en-US"/>
          </a:p>
        </p:txBody>
      </p:sp>
    </p:spTree>
    <p:extLst>
      <p:ext uri="{BB962C8B-B14F-4D97-AF65-F5344CB8AC3E}">
        <p14:creationId xmlns:p14="http://schemas.microsoft.com/office/powerpoint/2010/main" val="40318503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FEAD7223-0568-4A5F-B1D4-F1A2A9C2DB6E}" type="datetimeFigureOut">
              <a:rPr lang="en-US"/>
              <a:pPr>
                <a:defRPr/>
              </a:pPr>
              <a:t>4/12/2024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1A146C9-C0C6-4AF6-ABFE-20215B1A5E61}" type="slidenum">
              <a:rPr lang="en-US" altLang="en-US"/>
              <a:pPr>
                <a:defRPr/>
              </a:pPr>
              <a:t>‹#›</a:t>
            </a:fld>
            <a:endParaRPr lang="en-US" altLang="en-US"/>
          </a:p>
        </p:txBody>
      </p:sp>
    </p:spTree>
    <p:extLst>
      <p:ext uri="{BB962C8B-B14F-4D97-AF65-F5344CB8AC3E}">
        <p14:creationId xmlns:p14="http://schemas.microsoft.com/office/powerpoint/2010/main" val="20205312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D5B4D782-72A8-445D-88A5-FE0E4074CF86}" type="datetimeFigureOut">
              <a:rPr lang="en-US"/>
              <a:pPr>
                <a:defRPr/>
              </a:pPr>
              <a:t>4/12/2024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B341A2-772A-475A-AFB8-54F471B5BB46}" type="slidenum">
              <a:rPr lang="en-US" altLang="en-US"/>
              <a:pPr>
                <a:defRPr/>
              </a:pPr>
              <a:t>‹#›</a:t>
            </a:fld>
            <a:endParaRPr lang="en-US" altLang="en-US"/>
          </a:p>
        </p:txBody>
      </p:sp>
    </p:spTree>
    <p:extLst>
      <p:ext uri="{BB962C8B-B14F-4D97-AF65-F5344CB8AC3E}">
        <p14:creationId xmlns:p14="http://schemas.microsoft.com/office/powerpoint/2010/main" val="16485069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6C0B770E-CAAF-4A1E-BF79-B4C108AF596D}" type="datetimeFigureOut">
              <a:rPr lang="en-US"/>
              <a:pPr>
                <a:defRPr/>
              </a:pPr>
              <a:t>4/12/2024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172C7F1-762C-454B-B069-346620EDEFC2}" type="slidenum">
              <a:rPr lang="en-US" altLang="en-US"/>
              <a:pPr>
                <a:defRPr/>
              </a:pPr>
              <a:t>‹#›</a:t>
            </a:fld>
            <a:endParaRPr lang="en-US" altLang="en-US"/>
          </a:p>
        </p:txBody>
      </p:sp>
    </p:spTree>
    <p:extLst>
      <p:ext uri="{BB962C8B-B14F-4D97-AF65-F5344CB8AC3E}">
        <p14:creationId xmlns:p14="http://schemas.microsoft.com/office/powerpoint/2010/main" val="5547049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fld id="{5A744556-75AE-4F51-B2BD-DB7A8A0A9CC8}" type="datetimeFigureOut">
              <a:rPr lang="en-US"/>
              <a:pPr>
                <a:defRPr/>
              </a:pPr>
              <a:t>4/12/2024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081178-6240-4772-BBD9-45C2DF98C3F2}" type="slidenum">
              <a:rPr lang="en-US" altLang="en-US"/>
              <a:pPr>
                <a:defRPr/>
              </a:pPr>
              <a:t>‹#›</a:t>
            </a:fld>
            <a:endParaRPr lang="en-US" altLang="en-US"/>
          </a:p>
        </p:txBody>
      </p:sp>
    </p:spTree>
    <p:extLst>
      <p:ext uri="{BB962C8B-B14F-4D97-AF65-F5344CB8AC3E}">
        <p14:creationId xmlns:p14="http://schemas.microsoft.com/office/powerpoint/2010/main" val="3204944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640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2058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4334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7136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5100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41800749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370E46C3-A38E-43AA-BDF3-7C38D29EA65A}"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1FBAE4B3-E25D-47FD-82D8-89100F2C18AD}" type="slidenum">
              <a:rPr lang="en-US" altLang="en-US"/>
              <a:pPr>
                <a:defRPr/>
              </a:pPr>
              <a:t>‹#›</a:t>
            </a:fld>
            <a:endParaRPr lang="en-US" altLang="en-US"/>
          </a:p>
        </p:txBody>
      </p:sp>
    </p:spTree>
    <p:extLst>
      <p:ext uri="{BB962C8B-B14F-4D97-AF65-F5344CB8AC3E}">
        <p14:creationId xmlns:p14="http://schemas.microsoft.com/office/powerpoint/2010/main" val="11940332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DA45DBFB-D5B9-4A5A-9BD4-9875E8B98817}"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764569B0-6FE0-4A59-BAAD-C014F375414D}" type="slidenum">
              <a:rPr lang="en-US" altLang="en-US"/>
              <a:pPr>
                <a:defRPr/>
              </a:pPr>
              <a:t>‹#›</a:t>
            </a:fld>
            <a:endParaRPr lang="en-US" altLang="en-US"/>
          </a:p>
        </p:txBody>
      </p:sp>
    </p:spTree>
    <p:extLst>
      <p:ext uri="{BB962C8B-B14F-4D97-AF65-F5344CB8AC3E}">
        <p14:creationId xmlns:p14="http://schemas.microsoft.com/office/powerpoint/2010/main" val="20394325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A481EBE7-B3CB-4BE2-B102-7484AD2D57C2}" type="datetimeFigureOut">
              <a:rPr lang="en-US"/>
              <a:pPr>
                <a:defRPr/>
              </a:pPr>
              <a:t>4/12/2024</a:t>
            </a:fld>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AAF99272-97A3-46C4-8634-D800D26F916C}" type="slidenum">
              <a:rPr lang="en-US" altLang="en-US"/>
              <a:pPr>
                <a:defRPr/>
              </a:pPr>
              <a:t>‹#›</a:t>
            </a:fld>
            <a:endParaRPr lang="en-US" altLang="en-US"/>
          </a:p>
        </p:txBody>
      </p:sp>
    </p:spTree>
    <p:extLst>
      <p:ext uri="{BB962C8B-B14F-4D97-AF65-F5344CB8AC3E}">
        <p14:creationId xmlns:p14="http://schemas.microsoft.com/office/powerpoint/2010/main" val="21027679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12A0AABD-35A3-4614-8844-903C379157DE}" type="datetimeFigureOut">
              <a:rPr lang="en-US"/>
              <a:pPr>
                <a:defRPr/>
              </a:pPr>
              <a:t>4/12/2024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44092D49-2EC6-4847-8E4D-26D7320C0E4D}" type="slidenum">
              <a:rPr lang="en-US" altLang="en-US"/>
              <a:pPr>
                <a:defRPr/>
              </a:pPr>
              <a:t>‹#›</a:t>
            </a:fld>
            <a:endParaRPr lang="en-US" altLang="en-US"/>
          </a:p>
        </p:txBody>
      </p:sp>
    </p:spTree>
    <p:extLst>
      <p:ext uri="{BB962C8B-B14F-4D97-AF65-F5344CB8AC3E}">
        <p14:creationId xmlns:p14="http://schemas.microsoft.com/office/powerpoint/2010/main" val="7015405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D00A888D-711B-4297-B974-E22532FF16D4}" type="datetimeFigureOut">
              <a:rPr lang="en-US"/>
              <a:pPr>
                <a:defRPr/>
              </a:pPr>
              <a:t>4/12/2024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b="1">
                <a:latin typeface="Arial" panose="020B0604020202020204" pitchFamily="34" charset="0"/>
              </a:defRPr>
            </a:lvl1pPr>
          </a:lstStyle>
          <a:p>
            <a:pPr>
              <a:defRPr/>
            </a:pPr>
            <a:fld id="{F9BF38C9-594D-4ECF-B40C-52227BD53E75}" type="slidenum">
              <a:rPr lang="en-US" altLang="en-US"/>
              <a:pPr>
                <a:defRPr/>
              </a:pPr>
              <a:t>‹#›</a:t>
            </a:fld>
            <a:endParaRPr lang="en-US" altLang="en-US"/>
          </a:p>
        </p:txBody>
      </p:sp>
    </p:spTree>
    <p:extLst>
      <p:ext uri="{BB962C8B-B14F-4D97-AF65-F5344CB8AC3E}">
        <p14:creationId xmlns:p14="http://schemas.microsoft.com/office/powerpoint/2010/main" val="98589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16665711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DAAAF1E3-1703-4B22-B7B8-414A63DE87D1}" type="datetimeFigureOut">
              <a:rPr lang="en-US"/>
              <a:pPr>
                <a:defRPr/>
              </a:pPr>
              <a:t>4/12/2024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b="1">
                <a:latin typeface="Arial" panose="020B0604020202020204" pitchFamily="34" charset="0"/>
              </a:defRPr>
            </a:lvl1pPr>
          </a:lstStyle>
          <a:p>
            <a:pPr>
              <a:defRPr/>
            </a:pPr>
            <a:fld id="{615B98DA-6FF5-4C00-96DB-79EE0070F061}" type="slidenum">
              <a:rPr lang="en-US" altLang="en-US"/>
              <a:pPr>
                <a:defRPr/>
              </a:pPr>
              <a:t>‹#›</a:t>
            </a:fld>
            <a:endParaRPr lang="en-US" altLang="en-US"/>
          </a:p>
        </p:txBody>
      </p:sp>
    </p:spTree>
    <p:extLst>
      <p:ext uri="{BB962C8B-B14F-4D97-AF65-F5344CB8AC3E}">
        <p14:creationId xmlns:p14="http://schemas.microsoft.com/office/powerpoint/2010/main" val="862734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974DAE45-0BFC-4AD0-BFD7-E582DD83EA04}" type="datetimeFigureOut">
              <a:rPr lang="en-US"/>
              <a:pPr>
                <a:defRPr/>
              </a:pPr>
              <a:t>4/12/2024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b="1">
                <a:latin typeface="Arial" panose="020B0604020202020204" pitchFamily="34" charset="0"/>
              </a:defRPr>
            </a:lvl1pPr>
          </a:lstStyle>
          <a:p>
            <a:pPr>
              <a:defRPr/>
            </a:pPr>
            <a:fld id="{11EB59BD-D50A-4F93-9464-462A1B01E37A}" type="slidenum">
              <a:rPr lang="en-US" altLang="en-US"/>
              <a:pPr>
                <a:defRPr/>
              </a:pPr>
              <a:t>‹#›</a:t>
            </a:fld>
            <a:endParaRPr lang="en-US" altLang="en-US"/>
          </a:p>
        </p:txBody>
      </p:sp>
    </p:spTree>
    <p:extLst>
      <p:ext uri="{BB962C8B-B14F-4D97-AF65-F5344CB8AC3E}">
        <p14:creationId xmlns:p14="http://schemas.microsoft.com/office/powerpoint/2010/main" val="27454680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07B4383C-E961-416B-90F3-1A8EFA12D3A9}" type="datetimeFigureOut">
              <a:rPr lang="en-US"/>
              <a:pPr>
                <a:defRPr/>
              </a:pPr>
              <a:t>4/12/2024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C01C2D24-9E58-4AD2-AEA1-9AC6D66114B0}" type="slidenum">
              <a:rPr lang="en-US" altLang="en-US"/>
              <a:pPr>
                <a:defRPr/>
              </a:pPr>
              <a:t>‹#›</a:t>
            </a:fld>
            <a:endParaRPr lang="en-US" altLang="en-US"/>
          </a:p>
        </p:txBody>
      </p:sp>
    </p:spTree>
    <p:extLst>
      <p:ext uri="{BB962C8B-B14F-4D97-AF65-F5344CB8AC3E}">
        <p14:creationId xmlns:p14="http://schemas.microsoft.com/office/powerpoint/2010/main" val="12414470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22769EA0-A8B1-431D-89C8-BB0233FF61DA}" type="datetimeFigureOut">
              <a:rPr lang="en-US"/>
              <a:pPr>
                <a:defRPr/>
              </a:pPr>
              <a:t>4/12/2024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D942A852-B2EE-4463-9B82-0FCD2A9ADC8E}" type="slidenum">
              <a:rPr lang="en-US" altLang="en-US"/>
              <a:pPr>
                <a:defRPr/>
              </a:pPr>
              <a:t>‹#›</a:t>
            </a:fld>
            <a:endParaRPr lang="en-US" altLang="en-US"/>
          </a:p>
        </p:txBody>
      </p:sp>
    </p:spTree>
    <p:extLst>
      <p:ext uri="{BB962C8B-B14F-4D97-AF65-F5344CB8AC3E}">
        <p14:creationId xmlns:p14="http://schemas.microsoft.com/office/powerpoint/2010/main" val="175042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AA5DB855-5ED5-409D-A3AD-D313E770700A}"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056F3A79-2F7D-4183-9F12-829940125BC5}" type="slidenum">
              <a:rPr lang="en-US" altLang="en-US"/>
              <a:pPr>
                <a:defRPr/>
              </a:pPr>
              <a:t>‹#›</a:t>
            </a:fld>
            <a:endParaRPr lang="en-US" altLang="en-US"/>
          </a:p>
        </p:txBody>
      </p:sp>
    </p:spTree>
    <p:extLst>
      <p:ext uri="{BB962C8B-B14F-4D97-AF65-F5344CB8AC3E}">
        <p14:creationId xmlns:p14="http://schemas.microsoft.com/office/powerpoint/2010/main" val="16542550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23F60FF3-0CDB-49EE-8011-5575EEEE3927}"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4665F3BB-DA4D-45A6-BF30-7F4965B83DE4}" type="slidenum">
              <a:rPr lang="en-US" altLang="en-US"/>
              <a:pPr>
                <a:defRPr/>
              </a:pPr>
              <a:t>‹#›</a:t>
            </a:fld>
            <a:endParaRPr lang="en-US" altLang="en-US"/>
          </a:p>
        </p:txBody>
      </p:sp>
    </p:spTree>
    <p:extLst>
      <p:ext uri="{BB962C8B-B14F-4D97-AF65-F5344CB8AC3E}">
        <p14:creationId xmlns:p14="http://schemas.microsoft.com/office/powerpoint/2010/main" val="18306778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413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Content_header (bullets)">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a:xfrm>
            <a:off x="228600" y="1023256"/>
            <a:ext cx="8610600" cy="849086"/>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p:cNvSpPr>
            <a:spLocks noGrp="1"/>
          </p:cNvSpPr>
          <p:nvPr>
            <p:ph type="body" sz="quarter" idx="10"/>
          </p:nvPr>
        </p:nvSpPr>
        <p:spPr>
          <a:xfrm>
            <a:off x="339725" y="2046288"/>
            <a:ext cx="8499475" cy="37020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4160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DEF81C21-AEFB-4DB3-BB64-13E492350E74}"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8EAC4281-C736-463F-ABA1-B1AC127A7082}" type="slidenum">
              <a:rPr lang="en-US" altLang="en-US"/>
              <a:pPr>
                <a:defRPr/>
              </a:pPr>
              <a:t>‹#›</a:t>
            </a:fld>
            <a:endParaRPr lang="en-US" altLang="en-US"/>
          </a:p>
        </p:txBody>
      </p:sp>
    </p:spTree>
    <p:extLst>
      <p:ext uri="{BB962C8B-B14F-4D97-AF65-F5344CB8AC3E}">
        <p14:creationId xmlns:p14="http://schemas.microsoft.com/office/powerpoint/2010/main" val="20105902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DBB8346A-6084-4A57-961B-AEF897E553D5}"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07276216-B051-4430-A763-04F880026E51}" type="slidenum">
              <a:rPr lang="en-US" altLang="en-US"/>
              <a:pPr>
                <a:defRPr/>
              </a:pPr>
              <a:t>‹#›</a:t>
            </a:fld>
            <a:endParaRPr lang="en-US" altLang="en-US"/>
          </a:p>
        </p:txBody>
      </p:sp>
    </p:spTree>
    <p:extLst>
      <p:ext uri="{BB962C8B-B14F-4D97-AF65-F5344CB8AC3E}">
        <p14:creationId xmlns:p14="http://schemas.microsoft.com/office/powerpoint/2010/main" val="1642216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Tree>
    <p:extLst>
      <p:ext uri="{BB962C8B-B14F-4D97-AF65-F5344CB8AC3E}">
        <p14:creationId xmlns:p14="http://schemas.microsoft.com/office/powerpoint/2010/main" val="40107851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2F908586-D0EC-40A6-807C-0A6B9977BBA9}" type="datetimeFigureOut">
              <a:rPr lang="en-US"/>
              <a:pPr>
                <a:defRPr/>
              </a:pPr>
              <a:t>4/12/2024</a:t>
            </a:fld>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77B1E41C-88C8-4FAD-B358-6C30B395A1CA}" type="slidenum">
              <a:rPr lang="en-US" altLang="en-US"/>
              <a:pPr>
                <a:defRPr/>
              </a:pPr>
              <a:t>‹#›</a:t>
            </a:fld>
            <a:endParaRPr lang="en-US" altLang="en-US"/>
          </a:p>
        </p:txBody>
      </p:sp>
    </p:spTree>
    <p:extLst>
      <p:ext uri="{BB962C8B-B14F-4D97-AF65-F5344CB8AC3E}">
        <p14:creationId xmlns:p14="http://schemas.microsoft.com/office/powerpoint/2010/main" val="30950534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67AEFD75-C015-4DF7-97F0-4D180D6CF6AD}" type="datetimeFigureOut">
              <a:rPr lang="en-US"/>
              <a:pPr>
                <a:defRPr/>
              </a:pPr>
              <a:t>4/12/2024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50F9B541-D1EF-4B33-A192-6B3D0A18EDEF}" type="slidenum">
              <a:rPr lang="en-US" altLang="en-US"/>
              <a:pPr>
                <a:defRPr/>
              </a:pPr>
              <a:t>‹#›</a:t>
            </a:fld>
            <a:endParaRPr lang="en-US" altLang="en-US"/>
          </a:p>
        </p:txBody>
      </p:sp>
    </p:spTree>
    <p:extLst>
      <p:ext uri="{BB962C8B-B14F-4D97-AF65-F5344CB8AC3E}">
        <p14:creationId xmlns:p14="http://schemas.microsoft.com/office/powerpoint/2010/main" val="18916846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E99BA3FB-0E37-4D91-82F7-13B0B599346F}" type="datetimeFigureOut">
              <a:rPr lang="en-US"/>
              <a:pPr>
                <a:defRPr/>
              </a:pPr>
              <a:t>4/12/2024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b="1">
                <a:latin typeface="Arial" panose="020B0604020202020204" pitchFamily="34" charset="0"/>
              </a:defRPr>
            </a:lvl1pPr>
          </a:lstStyle>
          <a:p>
            <a:pPr>
              <a:defRPr/>
            </a:pPr>
            <a:fld id="{63038C50-B76A-4964-BA4A-4BB7C096C014}" type="slidenum">
              <a:rPr lang="en-US" altLang="en-US"/>
              <a:pPr>
                <a:defRPr/>
              </a:pPr>
              <a:t>‹#›</a:t>
            </a:fld>
            <a:endParaRPr lang="en-US" altLang="en-US"/>
          </a:p>
        </p:txBody>
      </p:sp>
    </p:spTree>
    <p:extLst>
      <p:ext uri="{BB962C8B-B14F-4D97-AF65-F5344CB8AC3E}">
        <p14:creationId xmlns:p14="http://schemas.microsoft.com/office/powerpoint/2010/main" val="35916677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C17393E0-66E1-4CC0-B5C5-4D06F6728740}" type="datetimeFigureOut">
              <a:rPr lang="en-US"/>
              <a:pPr>
                <a:defRPr/>
              </a:pPr>
              <a:t>4/12/2024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b="1">
                <a:latin typeface="Arial" panose="020B0604020202020204" pitchFamily="34" charset="0"/>
              </a:defRPr>
            </a:lvl1pPr>
          </a:lstStyle>
          <a:p>
            <a:pPr>
              <a:defRPr/>
            </a:pPr>
            <a:fld id="{640CDE9F-5433-416A-BCD0-6734CB25FC74}" type="slidenum">
              <a:rPr lang="en-US" altLang="en-US"/>
              <a:pPr>
                <a:defRPr/>
              </a:pPr>
              <a:t>‹#›</a:t>
            </a:fld>
            <a:endParaRPr lang="en-US" altLang="en-US"/>
          </a:p>
        </p:txBody>
      </p:sp>
    </p:spTree>
    <p:extLst>
      <p:ext uri="{BB962C8B-B14F-4D97-AF65-F5344CB8AC3E}">
        <p14:creationId xmlns:p14="http://schemas.microsoft.com/office/powerpoint/2010/main" val="37974359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A8D55957-536A-4FE8-A033-B38B7CCE5C01}" type="datetimeFigureOut">
              <a:rPr lang="en-US"/>
              <a:pPr>
                <a:defRPr/>
              </a:pPr>
              <a:t>4/12/2024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b="1">
                <a:latin typeface="Arial" panose="020B0604020202020204" pitchFamily="34" charset="0"/>
              </a:defRPr>
            </a:lvl1pPr>
          </a:lstStyle>
          <a:p>
            <a:pPr>
              <a:defRPr/>
            </a:pPr>
            <a:fld id="{9B9A5B46-AFD3-4284-8E3F-52D99407CB83}" type="slidenum">
              <a:rPr lang="en-US" altLang="en-US"/>
              <a:pPr>
                <a:defRPr/>
              </a:pPr>
              <a:t>‹#›</a:t>
            </a:fld>
            <a:endParaRPr lang="en-US" altLang="en-US"/>
          </a:p>
        </p:txBody>
      </p:sp>
    </p:spTree>
    <p:extLst>
      <p:ext uri="{BB962C8B-B14F-4D97-AF65-F5344CB8AC3E}">
        <p14:creationId xmlns:p14="http://schemas.microsoft.com/office/powerpoint/2010/main" val="22329902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9076DF25-7A62-4C37-BA5B-20933252A393}" type="datetimeFigureOut">
              <a:rPr lang="en-US"/>
              <a:pPr>
                <a:defRPr/>
              </a:pPr>
              <a:t>4/12/2024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5C247960-6859-4F8A-B44F-95282FE277CF}" type="slidenum">
              <a:rPr lang="en-US" altLang="en-US"/>
              <a:pPr>
                <a:defRPr/>
              </a:pPr>
              <a:t>‹#›</a:t>
            </a:fld>
            <a:endParaRPr lang="en-US" altLang="en-US"/>
          </a:p>
        </p:txBody>
      </p:sp>
    </p:spTree>
    <p:extLst>
      <p:ext uri="{BB962C8B-B14F-4D97-AF65-F5344CB8AC3E}">
        <p14:creationId xmlns:p14="http://schemas.microsoft.com/office/powerpoint/2010/main" val="42025670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229F7B30-74B4-4812-B65F-7BA6ABA380F1}" type="datetimeFigureOut">
              <a:rPr lang="en-US"/>
              <a:pPr>
                <a:defRPr/>
              </a:pPr>
              <a:t>4/12/2024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2E24B62A-BD44-49E3-B0D6-21E68BED2BDF}" type="slidenum">
              <a:rPr lang="en-US" altLang="en-US"/>
              <a:pPr>
                <a:defRPr/>
              </a:pPr>
              <a:t>‹#›</a:t>
            </a:fld>
            <a:endParaRPr lang="en-US" altLang="en-US"/>
          </a:p>
        </p:txBody>
      </p:sp>
    </p:spTree>
    <p:extLst>
      <p:ext uri="{BB962C8B-B14F-4D97-AF65-F5344CB8AC3E}">
        <p14:creationId xmlns:p14="http://schemas.microsoft.com/office/powerpoint/2010/main" val="9421479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F37F4E11-8994-4F36-9297-19BE039C0B7B}"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CE0C0583-9BDE-438E-B172-9C5CAB25C59E}" type="slidenum">
              <a:rPr lang="en-US" altLang="en-US"/>
              <a:pPr>
                <a:defRPr/>
              </a:pPr>
              <a:t>‹#›</a:t>
            </a:fld>
            <a:endParaRPr lang="en-US" altLang="en-US"/>
          </a:p>
        </p:txBody>
      </p:sp>
    </p:spTree>
    <p:extLst>
      <p:ext uri="{BB962C8B-B14F-4D97-AF65-F5344CB8AC3E}">
        <p14:creationId xmlns:p14="http://schemas.microsoft.com/office/powerpoint/2010/main" val="4464838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59329596-7DC4-437F-BBCA-4A253C6822B3}"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04C75E5C-DEC9-4F4D-9A64-19507EE53616}" type="slidenum">
              <a:rPr lang="en-US" altLang="en-US"/>
              <a:pPr>
                <a:defRPr/>
              </a:pPr>
              <a:t>‹#›</a:t>
            </a:fld>
            <a:endParaRPr lang="en-US" altLang="en-US"/>
          </a:p>
        </p:txBody>
      </p:sp>
    </p:spTree>
    <p:extLst>
      <p:ext uri="{BB962C8B-B14F-4D97-AF65-F5344CB8AC3E}">
        <p14:creationId xmlns:p14="http://schemas.microsoft.com/office/powerpoint/2010/main" val="33769746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246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54247187-E1BD-4B5A-80EA-B3E51B05A975}" type="slidenum">
              <a:rPr lang="en-US" altLang="en-US"/>
              <a:pPr>
                <a:defRPr/>
              </a:pPr>
              <a:t>‹#›</a:t>
            </a:fld>
            <a:endParaRPr lang="en-US" altLang="en-US"/>
          </a:p>
        </p:txBody>
      </p:sp>
    </p:spTree>
    <p:extLst>
      <p:ext uri="{BB962C8B-B14F-4D97-AF65-F5344CB8AC3E}">
        <p14:creationId xmlns:p14="http://schemas.microsoft.com/office/powerpoint/2010/main" val="22484307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CBC089AB-8251-4BBF-AB40-9F593E11AA11}"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54247187-E1BD-4B5A-80EA-B3E51B05A975}" type="slidenum">
              <a:rPr lang="en-US" altLang="en-US"/>
              <a:pPr>
                <a:defRPr/>
              </a:pPr>
              <a:t>‹#›</a:t>
            </a:fld>
            <a:endParaRPr lang="en-US" altLang="en-US"/>
          </a:p>
        </p:txBody>
      </p:sp>
    </p:spTree>
    <p:extLst>
      <p:ext uri="{BB962C8B-B14F-4D97-AF65-F5344CB8AC3E}">
        <p14:creationId xmlns:p14="http://schemas.microsoft.com/office/powerpoint/2010/main" val="9566711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FAAB87A6-A251-40BC-A39E-54CC9B6DB688}"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C95A3B2D-3511-4702-AE0D-9E9D7E263D41}" type="slidenum">
              <a:rPr lang="en-US" altLang="en-US"/>
              <a:pPr>
                <a:defRPr/>
              </a:pPr>
              <a:t>‹#›</a:t>
            </a:fld>
            <a:endParaRPr lang="en-US" altLang="en-US"/>
          </a:p>
        </p:txBody>
      </p:sp>
    </p:spTree>
    <p:extLst>
      <p:ext uri="{BB962C8B-B14F-4D97-AF65-F5344CB8AC3E}">
        <p14:creationId xmlns:p14="http://schemas.microsoft.com/office/powerpoint/2010/main" val="39757060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2B9FA711-0EAE-43DC-AE26-FE38647EE91E}" type="datetimeFigureOut">
              <a:rPr lang="en-US"/>
              <a:pPr>
                <a:defRPr/>
              </a:pPr>
              <a:t>4/12/2024</a:t>
            </a:fld>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1F526DA6-51F4-424C-AB8B-D6D433C9C2E8}" type="slidenum">
              <a:rPr lang="en-US" altLang="en-US"/>
              <a:pPr>
                <a:defRPr/>
              </a:pPr>
              <a:t>‹#›</a:t>
            </a:fld>
            <a:endParaRPr lang="en-US" altLang="en-US"/>
          </a:p>
        </p:txBody>
      </p:sp>
    </p:spTree>
    <p:extLst>
      <p:ext uri="{BB962C8B-B14F-4D97-AF65-F5344CB8AC3E}">
        <p14:creationId xmlns:p14="http://schemas.microsoft.com/office/powerpoint/2010/main" val="30332570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425634AA-70B8-4426-8038-03A7DEFA5E97}" type="datetimeFigureOut">
              <a:rPr lang="en-US"/>
              <a:pPr>
                <a:defRPr/>
              </a:pPr>
              <a:t>4/12/2024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7372C1D1-A13C-4CA9-871E-C1087EEDE7C3}" type="slidenum">
              <a:rPr lang="en-US" altLang="en-US"/>
              <a:pPr>
                <a:defRPr/>
              </a:pPr>
              <a:t>‹#›</a:t>
            </a:fld>
            <a:endParaRPr lang="en-US" altLang="en-US"/>
          </a:p>
        </p:txBody>
      </p:sp>
    </p:spTree>
    <p:extLst>
      <p:ext uri="{BB962C8B-B14F-4D97-AF65-F5344CB8AC3E}">
        <p14:creationId xmlns:p14="http://schemas.microsoft.com/office/powerpoint/2010/main" val="16999556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E31932B4-CA7B-46A6-BF15-C35C6747B85C}" type="datetimeFigureOut">
              <a:rPr lang="en-US"/>
              <a:pPr>
                <a:defRPr/>
              </a:pPr>
              <a:t>4/12/2024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b="1">
                <a:latin typeface="Arial" panose="020B0604020202020204" pitchFamily="34" charset="0"/>
              </a:defRPr>
            </a:lvl1pPr>
          </a:lstStyle>
          <a:p>
            <a:pPr>
              <a:defRPr/>
            </a:pPr>
            <a:fld id="{D2C7FAAD-3F37-4CD8-9A4D-547C03006D1D}" type="slidenum">
              <a:rPr lang="en-US" altLang="en-US"/>
              <a:pPr>
                <a:defRPr/>
              </a:pPr>
              <a:t>‹#›</a:t>
            </a:fld>
            <a:endParaRPr lang="en-US" altLang="en-US"/>
          </a:p>
        </p:txBody>
      </p:sp>
    </p:spTree>
    <p:extLst>
      <p:ext uri="{BB962C8B-B14F-4D97-AF65-F5344CB8AC3E}">
        <p14:creationId xmlns:p14="http://schemas.microsoft.com/office/powerpoint/2010/main" val="32935021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CD9F7756-9867-4BC0-83EA-5F9DCF3835DA}" type="datetimeFigureOut">
              <a:rPr lang="en-US"/>
              <a:pPr>
                <a:defRPr/>
              </a:pPr>
              <a:t>4/12/2024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b="1">
                <a:latin typeface="Arial" panose="020B0604020202020204" pitchFamily="34" charset="0"/>
              </a:defRPr>
            </a:lvl1pPr>
          </a:lstStyle>
          <a:p>
            <a:pPr>
              <a:defRPr/>
            </a:pPr>
            <a:fld id="{8DEE6DDB-C8DA-42D1-A7AF-A6396BC15A2F}" type="slidenum">
              <a:rPr lang="en-US" altLang="en-US"/>
              <a:pPr>
                <a:defRPr/>
              </a:pPr>
              <a:t>‹#›</a:t>
            </a:fld>
            <a:endParaRPr lang="en-US" altLang="en-US"/>
          </a:p>
        </p:txBody>
      </p:sp>
    </p:spTree>
    <p:extLst>
      <p:ext uri="{BB962C8B-B14F-4D97-AF65-F5344CB8AC3E}">
        <p14:creationId xmlns:p14="http://schemas.microsoft.com/office/powerpoint/2010/main" val="21508750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D59E6519-B195-4BFC-908C-A3809BBB5F37}" type="datetimeFigureOut">
              <a:rPr lang="en-US"/>
              <a:pPr>
                <a:defRPr/>
              </a:pPr>
              <a:t>4/12/2024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b="1">
                <a:latin typeface="Arial" panose="020B0604020202020204" pitchFamily="34" charset="0"/>
              </a:defRPr>
            </a:lvl1pPr>
          </a:lstStyle>
          <a:p>
            <a:pPr>
              <a:defRPr/>
            </a:pPr>
            <a:fld id="{19DBD272-DC20-49EA-94E5-D78FB0D01334}" type="slidenum">
              <a:rPr lang="en-US" altLang="en-US"/>
              <a:pPr>
                <a:defRPr/>
              </a:pPr>
              <a:t>‹#›</a:t>
            </a:fld>
            <a:endParaRPr lang="en-US" altLang="en-US"/>
          </a:p>
        </p:txBody>
      </p:sp>
    </p:spTree>
    <p:extLst>
      <p:ext uri="{BB962C8B-B14F-4D97-AF65-F5344CB8AC3E}">
        <p14:creationId xmlns:p14="http://schemas.microsoft.com/office/powerpoint/2010/main" val="8339085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699E662F-DD1C-48C2-B8BE-19DF6694C40C}" type="datetimeFigureOut">
              <a:rPr lang="en-US"/>
              <a:pPr>
                <a:defRPr/>
              </a:pPr>
              <a:t>4/12/2024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EA0D355E-7079-4CD7-803F-40D77A3A2D2D}" type="slidenum">
              <a:rPr lang="en-US" altLang="en-US"/>
              <a:pPr>
                <a:defRPr/>
              </a:pPr>
              <a:t>‹#›</a:t>
            </a:fld>
            <a:endParaRPr lang="en-US" altLang="en-US"/>
          </a:p>
        </p:txBody>
      </p:sp>
    </p:spTree>
    <p:extLst>
      <p:ext uri="{BB962C8B-B14F-4D97-AF65-F5344CB8AC3E}">
        <p14:creationId xmlns:p14="http://schemas.microsoft.com/office/powerpoint/2010/main" val="25901266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1782A442-106E-4855-B33D-CA8481364540}" type="datetimeFigureOut">
              <a:rPr lang="en-US"/>
              <a:pPr>
                <a:defRPr/>
              </a:pPr>
              <a:t>4/12/2024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01BA059B-C538-485E-ADE4-06D0C1465DAE}" type="slidenum">
              <a:rPr lang="en-US" altLang="en-US"/>
              <a:pPr>
                <a:defRPr/>
              </a:pPr>
              <a:t>‹#›</a:t>
            </a:fld>
            <a:endParaRPr lang="en-US" altLang="en-US"/>
          </a:p>
        </p:txBody>
      </p:sp>
    </p:spTree>
    <p:extLst>
      <p:ext uri="{BB962C8B-B14F-4D97-AF65-F5344CB8AC3E}">
        <p14:creationId xmlns:p14="http://schemas.microsoft.com/office/powerpoint/2010/main" val="15670649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CC72C815-9242-44A7-9C83-42A9DCF1D042}"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FC7A71AB-E653-4C66-8864-E382A4571944}" type="slidenum">
              <a:rPr lang="en-US" altLang="en-US"/>
              <a:pPr>
                <a:defRPr/>
              </a:pPr>
              <a:t>‹#›</a:t>
            </a:fld>
            <a:endParaRPr lang="en-US" altLang="en-US"/>
          </a:p>
        </p:txBody>
      </p:sp>
    </p:spTree>
    <p:extLst>
      <p:ext uri="{BB962C8B-B14F-4D97-AF65-F5344CB8AC3E}">
        <p14:creationId xmlns:p14="http://schemas.microsoft.com/office/powerpoint/2010/main" val="394939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C95A3B2D-3511-4702-AE0D-9E9D7E263D41}" type="slidenum">
              <a:rPr lang="en-US" altLang="en-US"/>
              <a:pPr>
                <a:defRPr/>
              </a:pPr>
              <a:t>‹#›</a:t>
            </a:fld>
            <a:endParaRPr lang="en-US" altLang="en-US"/>
          </a:p>
        </p:txBody>
      </p:sp>
    </p:spTree>
    <p:extLst>
      <p:ext uri="{BB962C8B-B14F-4D97-AF65-F5344CB8AC3E}">
        <p14:creationId xmlns:p14="http://schemas.microsoft.com/office/powerpoint/2010/main" val="37232575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fld id="{C8E64DEA-6BF0-4062-B1EE-E5D79CDB9D4A}" type="datetimeFigureOut">
              <a:rPr lang="en-US"/>
              <a:pPr>
                <a:defRPr/>
              </a:pPr>
              <a:t>4/12/2024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7B0EDEAF-2008-4F4C-800D-F17A4510CF6B}" type="slidenum">
              <a:rPr lang="en-US" altLang="en-US"/>
              <a:pPr>
                <a:defRPr/>
              </a:pPr>
              <a:t>‹#›</a:t>
            </a:fld>
            <a:endParaRPr lang="en-US" altLang="en-US"/>
          </a:p>
        </p:txBody>
      </p:sp>
    </p:spTree>
    <p:extLst>
      <p:ext uri="{BB962C8B-B14F-4D97-AF65-F5344CB8AC3E}">
        <p14:creationId xmlns:p14="http://schemas.microsoft.com/office/powerpoint/2010/main" val="13961346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0262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A9543-0C4D-4AE1-92DF-78B122990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C2BBDC-6B45-4195-9951-103566AB0BBD}"/>
              </a:ext>
            </a:extLst>
          </p:cNvPr>
          <p:cNvSpPr>
            <a:spLocks noGrp="1"/>
          </p:cNvSpPr>
          <p:nvPr>
            <p:ph type="dt" sz="half" idx="10"/>
          </p:nvPr>
        </p:nvSpPr>
        <p:spPr/>
        <p:txBody>
          <a:bodyPr/>
          <a:lstStyle/>
          <a:p>
            <a:fld id="{489821CF-20BB-40BA-B212-4BC169F33E88}" type="datetimeFigureOut">
              <a:rPr lang="en-US" smtClean="0"/>
              <a:t>4/12/2024</a:t>
            </a:fld>
            <a:endParaRPr lang="en-US"/>
          </a:p>
        </p:txBody>
      </p:sp>
      <p:sp>
        <p:nvSpPr>
          <p:cNvPr id="4" name="Footer Placeholder 3">
            <a:extLst>
              <a:ext uri="{FF2B5EF4-FFF2-40B4-BE49-F238E27FC236}">
                <a16:creationId xmlns:a16="http://schemas.microsoft.com/office/drawing/2014/main" id="{B1230E85-43D0-4AB3-8FF7-56C81F0D78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12F719-2AD8-4763-B7CA-15E4B91E254A}"/>
              </a:ext>
            </a:extLst>
          </p:cNvPr>
          <p:cNvSpPr>
            <a:spLocks noGrp="1"/>
          </p:cNvSpPr>
          <p:nvPr>
            <p:ph type="sldNum" sz="quarter" idx="12"/>
          </p:nvPr>
        </p:nvSpPr>
        <p:spPr/>
        <p:txBody>
          <a:bodyPr/>
          <a:lstStyle/>
          <a:p>
            <a:fld id="{44AD99A8-080F-4F37-BFEB-95357B566379}" type="slidenum">
              <a:rPr lang="en-US" smtClean="0"/>
              <a:t>‹#›</a:t>
            </a:fld>
            <a:endParaRPr lang="en-US"/>
          </a:p>
        </p:txBody>
      </p:sp>
    </p:spTree>
    <p:extLst>
      <p:ext uri="{BB962C8B-B14F-4D97-AF65-F5344CB8AC3E}">
        <p14:creationId xmlns:p14="http://schemas.microsoft.com/office/powerpoint/2010/main" val="39948759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Rectangle 2"/>
          <p:cNvSpPr/>
          <p:nvPr userDrawn="1"/>
        </p:nvSpPr>
        <p:spPr>
          <a:xfrm>
            <a:off x="0" y="6546850"/>
            <a:ext cx="9144000" cy="311150"/>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pic>
        <p:nvPicPr>
          <p:cNvPr id="4"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953000"/>
            <a:ext cx="91440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2"/>
          <p:cNvSpPr>
            <a:spLocks noGrp="1"/>
          </p:cNvSpPr>
          <p:nvPr>
            <p:ph type="title"/>
          </p:nvPr>
        </p:nvSpPr>
        <p:spPr>
          <a:xfrm>
            <a:off x="266700" y="2115313"/>
            <a:ext cx="86106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7318494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2463891"/>
            <a:ext cx="7886700" cy="1325563"/>
          </a:xfrm>
          <a:prstGeom prst="rect">
            <a:avLst/>
          </a:prstGeo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208179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374650" y="234496"/>
            <a:ext cx="8368756" cy="915035"/>
          </a:xfrm>
          <a:prstGeom prst="rect">
            <a:avLst/>
          </a:prstGeom>
        </p:spPr>
        <p:txBody>
          <a:bodyPr/>
          <a:lstStyle/>
          <a:p>
            <a:r>
              <a:rPr lang="en-US" dirty="0"/>
              <a:t>Click to edit Master title style</a:t>
            </a:r>
          </a:p>
        </p:txBody>
      </p:sp>
      <p:sp>
        <p:nvSpPr>
          <p:cNvPr id="4" name="Content Placeholder 3"/>
          <p:cNvSpPr>
            <a:spLocks noGrp="1"/>
          </p:cNvSpPr>
          <p:nvPr>
            <p:ph sz="quarter" idx="10"/>
          </p:nvPr>
        </p:nvSpPr>
        <p:spPr>
          <a:xfrm>
            <a:off x="374649" y="1254034"/>
            <a:ext cx="2478024"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6261904" y="1254035"/>
            <a:ext cx="2478024"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2"/>
          </p:nvPr>
        </p:nvSpPr>
        <p:spPr>
          <a:xfrm>
            <a:off x="3318276" y="1261750"/>
            <a:ext cx="2478024"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19111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374650" y="234496"/>
            <a:ext cx="8368756" cy="915035"/>
          </a:xfrm>
          <a:prstGeom prst="rect">
            <a:avLst/>
          </a:prstGeom>
        </p:spPr>
        <p:txBody>
          <a:bodyPr/>
          <a:lstStyle/>
          <a:p>
            <a:r>
              <a:rPr lang="en-US" dirty="0"/>
              <a:t>Click to edit Master title style</a:t>
            </a:r>
          </a:p>
        </p:txBody>
      </p:sp>
      <p:sp>
        <p:nvSpPr>
          <p:cNvPr id="4" name="Content Placeholder 3"/>
          <p:cNvSpPr>
            <a:spLocks noGrp="1"/>
          </p:cNvSpPr>
          <p:nvPr>
            <p:ph sz="quarter" idx="10"/>
          </p:nvPr>
        </p:nvSpPr>
        <p:spPr>
          <a:xfrm>
            <a:off x="374648" y="1254034"/>
            <a:ext cx="4017943"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653023" y="1254035"/>
            <a:ext cx="4086905" cy="445312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83908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_header (blank)">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0"/>
          </p:nvPr>
        </p:nvSpPr>
        <p:spPr>
          <a:xfrm>
            <a:off x="104507" y="1262063"/>
            <a:ext cx="8909050" cy="42846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0527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_no header (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95250" y="792163"/>
            <a:ext cx="8943975" cy="48593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12443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_header (bullets)">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a:xfrm>
            <a:off x="228600" y="1023256"/>
            <a:ext cx="8610600" cy="849086"/>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p:cNvSpPr>
            <a:spLocks noGrp="1"/>
          </p:cNvSpPr>
          <p:nvPr>
            <p:ph type="body" sz="quarter" idx="10"/>
          </p:nvPr>
        </p:nvSpPr>
        <p:spPr>
          <a:xfrm>
            <a:off x="339725" y="2046288"/>
            <a:ext cx="8499475" cy="37020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6656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1F526DA6-51F4-424C-AB8B-D6D433C9C2E8}" type="slidenum">
              <a:rPr lang="en-US" altLang="en-US"/>
              <a:pPr>
                <a:defRPr/>
              </a:pPr>
              <a:t>‹#›</a:t>
            </a:fld>
            <a:endParaRPr lang="en-US" altLang="en-US"/>
          </a:p>
        </p:txBody>
      </p:sp>
    </p:spTree>
    <p:extLst>
      <p:ext uri="{BB962C8B-B14F-4D97-AF65-F5344CB8AC3E}">
        <p14:creationId xmlns:p14="http://schemas.microsoft.com/office/powerpoint/2010/main" val="14734749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9237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946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14528638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2624197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Tree>
    <p:extLst>
      <p:ext uri="{BB962C8B-B14F-4D97-AF65-F5344CB8AC3E}">
        <p14:creationId xmlns:p14="http://schemas.microsoft.com/office/powerpoint/2010/main" val="30652261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8297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50E1-381E-41C4-B49F-52DA1CD1B16E}" type="datetimeFigureOut">
              <a:rPr lang="en-US" smtClean="0">
                <a:solidFill>
                  <a:srgbClr val="003366">
                    <a:tint val="75000"/>
                  </a:srgbClr>
                </a:solidFill>
              </a:rPr>
              <a:pPr/>
              <a:t>4/12/2024</a:t>
            </a:fld>
            <a:endParaRPr lang="en-US">
              <a:solidFill>
                <a:srgbClr val="003366">
                  <a:tint val="75000"/>
                </a:srgbClr>
              </a:solidFill>
            </a:endParaRPr>
          </a:p>
        </p:txBody>
      </p:sp>
      <p:sp>
        <p:nvSpPr>
          <p:cNvPr id="3" name="Footer Placeholder 2"/>
          <p:cNvSpPr>
            <a:spLocks noGrp="1"/>
          </p:cNvSpPr>
          <p:nvPr>
            <p:ph type="ftr" sz="quarter" idx="11"/>
          </p:nvPr>
        </p:nvSpPr>
        <p:spPr/>
        <p:txBody>
          <a:bodyPr/>
          <a:lstStyle/>
          <a:p>
            <a:endParaRPr lang="en-US">
              <a:solidFill>
                <a:srgbClr val="003366">
                  <a:tint val="75000"/>
                </a:srgbClr>
              </a:solidFill>
            </a:endParaRPr>
          </a:p>
        </p:txBody>
      </p:sp>
      <p:sp>
        <p:nvSpPr>
          <p:cNvPr id="4" name="Slide Number Placeholder 3"/>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609003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7372C1D1-A13C-4CA9-871E-C1087EEDE7C3}" type="slidenum">
              <a:rPr lang="en-US" altLang="en-US"/>
              <a:pPr>
                <a:defRPr/>
              </a:pPr>
              <a:t>‹#›</a:t>
            </a:fld>
            <a:endParaRPr lang="en-US" altLang="en-US"/>
          </a:p>
        </p:txBody>
      </p:sp>
    </p:spTree>
    <p:extLst>
      <p:ext uri="{BB962C8B-B14F-4D97-AF65-F5344CB8AC3E}">
        <p14:creationId xmlns:p14="http://schemas.microsoft.com/office/powerpoint/2010/main" val="3790466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BC1D1A-C150-4DDB-B177-C7A39254495B}" type="slidenum">
              <a:rPr lang="en-US" altLang="en-US"/>
              <a:pPr>
                <a:defRPr/>
              </a:pPr>
              <a:t>‹#›</a:t>
            </a:fld>
            <a:endParaRPr lang="en-US" altLang="en-US"/>
          </a:p>
        </p:txBody>
      </p:sp>
    </p:spTree>
    <p:extLst>
      <p:ext uri="{BB962C8B-B14F-4D97-AF65-F5344CB8AC3E}">
        <p14:creationId xmlns:p14="http://schemas.microsoft.com/office/powerpoint/2010/main" val="2171542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b="1">
                <a:latin typeface="Arial" panose="020B0604020202020204" pitchFamily="34" charset="0"/>
              </a:defRPr>
            </a:lvl1pPr>
          </a:lstStyle>
          <a:p>
            <a:pPr>
              <a:defRPr/>
            </a:pPr>
            <a:fld id="{D2C7FAAD-3F37-4CD8-9A4D-547C03006D1D}" type="slidenum">
              <a:rPr lang="en-US" altLang="en-US"/>
              <a:pPr>
                <a:defRPr/>
              </a:pPr>
              <a:t>‹#›</a:t>
            </a:fld>
            <a:endParaRPr lang="en-US" altLang="en-US"/>
          </a:p>
        </p:txBody>
      </p:sp>
    </p:spTree>
    <p:extLst>
      <p:ext uri="{BB962C8B-B14F-4D97-AF65-F5344CB8AC3E}">
        <p14:creationId xmlns:p14="http://schemas.microsoft.com/office/powerpoint/2010/main" val="2140139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b="1">
                <a:latin typeface="Arial" panose="020B0604020202020204" pitchFamily="34" charset="0"/>
              </a:defRPr>
            </a:lvl1pPr>
          </a:lstStyle>
          <a:p>
            <a:pPr>
              <a:defRPr/>
            </a:pPr>
            <a:fld id="{8DEE6DDB-C8DA-42D1-A7AF-A6396BC15A2F}" type="slidenum">
              <a:rPr lang="en-US" altLang="en-US"/>
              <a:pPr>
                <a:defRPr/>
              </a:pPr>
              <a:t>‹#›</a:t>
            </a:fld>
            <a:endParaRPr lang="en-US" altLang="en-US"/>
          </a:p>
        </p:txBody>
      </p:sp>
    </p:spTree>
    <p:extLst>
      <p:ext uri="{BB962C8B-B14F-4D97-AF65-F5344CB8AC3E}">
        <p14:creationId xmlns:p14="http://schemas.microsoft.com/office/powerpoint/2010/main" val="1717536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b="1">
                <a:latin typeface="Arial" panose="020B0604020202020204" pitchFamily="34" charset="0"/>
              </a:defRPr>
            </a:lvl1pPr>
          </a:lstStyle>
          <a:p>
            <a:pPr>
              <a:defRPr/>
            </a:pPr>
            <a:fld id="{19DBD272-DC20-49EA-94E5-D78FB0D01334}" type="slidenum">
              <a:rPr lang="en-US" altLang="en-US"/>
              <a:pPr>
                <a:defRPr/>
              </a:pPr>
              <a:t>‹#›</a:t>
            </a:fld>
            <a:endParaRPr lang="en-US" altLang="en-US"/>
          </a:p>
        </p:txBody>
      </p:sp>
    </p:spTree>
    <p:extLst>
      <p:ext uri="{BB962C8B-B14F-4D97-AF65-F5344CB8AC3E}">
        <p14:creationId xmlns:p14="http://schemas.microsoft.com/office/powerpoint/2010/main" val="3676014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EA0D355E-7079-4CD7-803F-40D77A3A2D2D}" type="slidenum">
              <a:rPr lang="en-US" altLang="en-US"/>
              <a:pPr>
                <a:defRPr/>
              </a:pPr>
              <a:t>‹#›</a:t>
            </a:fld>
            <a:endParaRPr lang="en-US" altLang="en-US"/>
          </a:p>
        </p:txBody>
      </p:sp>
    </p:spTree>
    <p:extLst>
      <p:ext uri="{BB962C8B-B14F-4D97-AF65-F5344CB8AC3E}">
        <p14:creationId xmlns:p14="http://schemas.microsoft.com/office/powerpoint/2010/main" val="291726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01BA059B-C538-485E-ADE4-06D0C1465DAE}" type="slidenum">
              <a:rPr lang="en-US" altLang="en-US"/>
              <a:pPr>
                <a:defRPr/>
              </a:pPr>
              <a:t>‹#›</a:t>
            </a:fld>
            <a:endParaRPr lang="en-US" altLang="en-US"/>
          </a:p>
        </p:txBody>
      </p:sp>
    </p:spTree>
    <p:extLst>
      <p:ext uri="{BB962C8B-B14F-4D97-AF65-F5344CB8AC3E}">
        <p14:creationId xmlns:p14="http://schemas.microsoft.com/office/powerpoint/2010/main" val="2866292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FC7A71AB-E653-4C66-8864-E382A4571944}" type="slidenum">
              <a:rPr lang="en-US" altLang="en-US"/>
              <a:pPr>
                <a:defRPr/>
              </a:pPr>
              <a:t>‹#›</a:t>
            </a:fld>
            <a:endParaRPr lang="en-US" altLang="en-US"/>
          </a:p>
        </p:txBody>
      </p:sp>
    </p:spTree>
    <p:extLst>
      <p:ext uri="{BB962C8B-B14F-4D97-AF65-F5344CB8AC3E}">
        <p14:creationId xmlns:p14="http://schemas.microsoft.com/office/powerpoint/2010/main" val="1587968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7B0EDEAF-2008-4F4C-800D-F17A4510CF6B}" type="slidenum">
              <a:rPr lang="en-US" altLang="en-US"/>
              <a:pPr>
                <a:defRPr/>
              </a:pPr>
              <a:t>‹#›</a:t>
            </a:fld>
            <a:endParaRPr lang="en-US" altLang="en-US"/>
          </a:p>
        </p:txBody>
      </p:sp>
    </p:spTree>
    <p:extLst>
      <p:ext uri="{BB962C8B-B14F-4D97-AF65-F5344CB8AC3E}">
        <p14:creationId xmlns:p14="http://schemas.microsoft.com/office/powerpoint/2010/main" val="141603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40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1FBAE4B3-E25D-47FD-82D8-89100F2C18AD}" type="slidenum">
              <a:rPr lang="en-US" altLang="en-US"/>
              <a:pPr>
                <a:defRPr/>
              </a:pPr>
              <a:t>‹#›</a:t>
            </a:fld>
            <a:endParaRPr lang="en-US" altLang="en-US"/>
          </a:p>
        </p:txBody>
      </p:sp>
    </p:spTree>
    <p:extLst>
      <p:ext uri="{BB962C8B-B14F-4D97-AF65-F5344CB8AC3E}">
        <p14:creationId xmlns:p14="http://schemas.microsoft.com/office/powerpoint/2010/main" val="3043545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764569B0-6FE0-4A59-BAAD-C014F375414D}" type="slidenum">
              <a:rPr lang="en-US" altLang="en-US"/>
              <a:pPr>
                <a:defRPr/>
              </a:pPr>
              <a:t>‹#›</a:t>
            </a:fld>
            <a:endParaRPr lang="en-US" altLang="en-US"/>
          </a:p>
        </p:txBody>
      </p:sp>
    </p:spTree>
    <p:extLst>
      <p:ext uri="{BB962C8B-B14F-4D97-AF65-F5344CB8AC3E}">
        <p14:creationId xmlns:p14="http://schemas.microsoft.com/office/powerpoint/2010/main" val="2572945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dirty="0"/>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A5C8E03-A3CD-422D-A45B-401051A866DC}" type="slidenum">
              <a:rPr lang="en-US" altLang="en-US"/>
              <a:pPr>
                <a:defRPr/>
              </a:pPr>
              <a:t>‹#›</a:t>
            </a:fld>
            <a:endParaRPr lang="en-US" altLang="en-US"/>
          </a:p>
        </p:txBody>
      </p:sp>
    </p:spTree>
    <p:extLst>
      <p:ext uri="{BB962C8B-B14F-4D97-AF65-F5344CB8AC3E}">
        <p14:creationId xmlns:p14="http://schemas.microsoft.com/office/powerpoint/2010/main" val="2371881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AAF99272-97A3-46C4-8634-D800D26F916C}" type="slidenum">
              <a:rPr lang="en-US" altLang="en-US"/>
              <a:pPr>
                <a:defRPr/>
              </a:pPr>
              <a:t>‹#›</a:t>
            </a:fld>
            <a:endParaRPr lang="en-US" altLang="en-US"/>
          </a:p>
        </p:txBody>
      </p:sp>
    </p:spTree>
    <p:extLst>
      <p:ext uri="{BB962C8B-B14F-4D97-AF65-F5344CB8AC3E}">
        <p14:creationId xmlns:p14="http://schemas.microsoft.com/office/powerpoint/2010/main" val="170885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44092D49-2EC6-4847-8E4D-26D7320C0E4D}" type="slidenum">
              <a:rPr lang="en-US" altLang="en-US"/>
              <a:pPr>
                <a:defRPr/>
              </a:pPr>
              <a:t>‹#›</a:t>
            </a:fld>
            <a:endParaRPr lang="en-US" altLang="en-US"/>
          </a:p>
        </p:txBody>
      </p:sp>
    </p:spTree>
    <p:extLst>
      <p:ext uri="{BB962C8B-B14F-4D97-AF65-F5344CB8AC3E}">
        <p14:creationId xmlns:p14="http://schemas.microsoft.com/office/powerpoint/2010/main" val="414832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b="1">
                <a:latin typeface="Arial" panose="020B0604020202020204" pitchFamily="34" charset="0"/>
              </a:defRPr>
            </a:lvl1pPr>
          </a:lstStyle>
          <a:p>
            <a:pPr>
              <a:defRPr/>
            </a:pPr>
            <a:fld id="{F9BF38C9-594D-4ECF-B40C-52227BD53E75}" type="slidenum">
              <a:rPr lang="en-US" altLang="en-US"/>
              <a:pPr>
                <a:defRPr/>
              </a:pPr>
              <a:t>‹#›</a:t>
            </a:fld>
            <a:endParaRPr lang="en-US" altLang="en-US"/>
          </a:p>
        </p:txBody>
      </p:sp>
    </p:spTree>
    <p:extLst>
      <p:ext uri="{BB962C8B-B14F-4D97-AF65-F5344CB8AC3E}">
        <p14:creationId xmlns:p14="http://schemas.microsoft.com/office/powerpoint/2010/main" val="2300010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b="1">
                <a:latin typeface="Arial" panose="020B0604020202020204" pitchFamily="34" charset="0"/>
              </a:defRPr>
            </a:lvl1pPr>
          </a:lstStyle>
          <a:p>
            <a:pPr>
              <a:defRPr/>
            </a:pPr>
            <a:fld id="{615B98DA-6FF5-4C00-96DB-79EE0070F061}" type="slidenum">
              <a:rPr lang="en-US" altLang="en-US"/>
              <a:pPr>
                <a:defRPr/>
              </a:pPr>
              <a:t>‹#›</a:t>
            </a:fld>
            <a:endParaRPr lang="en-US" altLang="en-US"/>
          </a:p>
        </p:txBody>
      </p:sp>
    </p:spTree>
    <p:extLst>
      <p:ext uri="{BB962C8B-B14F-4D97-AF65-F5344CB8AC3E}">
        <p14:creationId xmlns:p14="http://schemas.microsoft.com/office/powerpoint/2010/main" val="1325026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b="1">
                <a:latin typeface="Arial" panose="020B0604020202020204" pitchFamily="34" charset="0"/>
              </a:defRPr>
            </a:lvl1pPr>
          </a:lstStyle>
          <a:p>
            <a:pPr>
              <a:defRPr/>
            </a:pPr>
            <a:fld id="{11EB59BD-D50A-4F93-9464-462A1B01E37A}" type="slidenum">
              <a:rPr lang="en-US" altLang="en-US"/>
              <a:pPr>
                <a:defRPr/>
              </a:pPr>
              <a:t>‹#›</a:t>
            </a:fld>
            <a:endParaRPr lang="en-US" altLang="en-US"/>
          </a:p>
        </p:txBody>
      </p:sp>
    </p:spTree>
    <p:extLst>
      <p:ext uri="{BB962C8B-B14F-4D97-AF65-F5344CB8AC3E}">
        <p14:creationId xmlns:p14="http://schemas.microsoft.com/office/powerpoint/2010/main" val="225163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C01C2D24-9E58-4AD2-AEA1-9AC6D66114B0}" type="slidenum">
              <a:rPr lang="en-US" altLang="en-US"/>
              <a:pPr>
                <a:defRPr/>
              </a:pPr>
              <a:t>‹#›</a:t>
            </a:fld>
            <a:endParaRPr lang="en-US" altLang="en-US"/>
          </a:p>
        </p:txBody>
      </p:sp>
    </p:spTree>
    <p:extLst>
      <p:ext uri="{BB962C8B-B14F-4D97-AF65-F5344CB8AC3E}">
        <p14:creationId xmlns:p14="http://schemas.microsoft.com/office/powerpoint/2010/main" val="120807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D942A852-B2EE-4463-9B82-0FCD2A9ADC8E}" type="slidenum">
              <a:rPr lang="en-US" altLang="en-US"/>
              <a:pPr>
                <a:defRPr/>
              </a:pPr>
              <a:t>‹#›</a:t>
            </a:fld>
            <a:endParaRPr lang="en-US" altLang="en-US"/>
          </a:p>
        </p:txBody>
      </p:sp>
    </p:spTree>
    <p:extLst>
      <p:ext uri="{BB962C8B-B14F-4D97-AF65-F5344CB8AC3E}">
        <p14:creationId xmlns:p14="http://schemas.microsoft.com/office/powerpoint/2010/main" val="2936536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056F3A79-2F7D-4183-9F12-829940125BC5}" type="slidenum">
              <a:rPr lang="en-US" altLang="en-US"/>
              <a:pPr>
                <a:defRPr/>
              </a:pPr>
              <a:t>‹#›</a:t>
            </a:fld>
            <a:endParaRPr lang="en-US" altLang="en-US"/>
          </a:p>
        </p:txBody>
      </p:sp>
    </p:spTree>
    <p:extLst>
      <p:ext uri="{BB962C8B-B14F-4D97-AF65-F5344CB8AC3E}">
        <p14:creationId xmlns:p14="http://schemas.microsoft.com/office/powerpoint/2010/main" val="319774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4665F3BB-DA4D-45A6-BF30-7F4965B83DE4}" type="slidenum">
              <a:rPr lang="en-US" altLang="en-US"/>
              <a:pPr>
                <a:defRPr/>
              </a:pPr>
              <a:t>‹#›</a:t>
            </a:fld>
            <a:endParaRPr lang="en-US" altLang="en-US"/>
          </a:p>
        </p:txBody>
      </p:sp>
    </p:spTree>
    <p:extLst>
      <p:ext uri="{BB962C8B-B14F-4D97-AF65-F5344CB8AC3E}">
        <p14:creationId xmlns:p14="http://schemas.microsoft.com/office/powerpoint/2010/main" val="1741983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1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EC49E2A-4705-4DD2-B773-B2E69ABF418F}" type="slidenum">
              <a:rPr lang="en-US" altLang="en-US"/>
              <a:pPr>
                <a:defRPr/>
              </a:pPr>
              <a:t>‹#›</a:t>
            </a:fld>
            <a:endParaRPr lang="en-US" altLang="en-US"/>
          </a:p>
        </p:txBody>
      </p:sp>
    </p:spTree>
    <p:extLst>
      <p:ext uri="{BB962C8B-B14F-4D97-AF65-F5344CB8AC3E}">
        <p14:creationId xmlns:p14="http://schemas.microsoft.com/office/powerpoint/2010/main" val="1572701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8EAC4281-C736-463F-ABA1-B1AC127A7082}" type="slidenum">
              <a:rPr lang="en-US" altLang="en-US"/>
              <a:pPr>
                <a:defRPr/>
              </a:pPr>
              <a:t>‹#›</a:t>
            </a:fld>
            <a:endParaRPr lang="en-US" altLang="en-US"/>
          </a:p>
        </p:txBody>
      </p:sp>
    </p:spTree>
    <p:extLst>
      <p:ext uri="{BB962C8B-B14F-4D97-AF65-F5344CB8AC3E}">
        <p14:creationId xmlns:p14="http://schemas.microsoft.com/office/powerpoint/2010/main" val="807625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07276216-B051-4430-A763-04F880026E51}" type="slidenum">
              <a:rPr lang="en-US" altLang="en-US"/>
              <a:pPr>
                <a:defRPr/>
              </a:pPr>
              <a:t>‹#›</a:t>
            </a:fld>
            <a:endParaRPr lang="en-US" altLang="en-US"/>
          </a:p>
        </p:txBody>
      </p:sp>
    </p:spTree>
    <p:extLst>
      <p:ext uri="{BB962C8B-B14F-4D97-AF65-F5344CB8AC3E}">
        <p14:creationId xmlns:p14="http://schemas.microsoft.com/office/powerpoint/2010/main" val="2198111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77B1E41C-88C8-4FAD-B358-6C30B395A1CA}" type="slidenum">
              <a:rPr lang="en-US" altLang="en-US"/>
              <a:pPr>
                <a:defRPr/>
              </a:pPr>
              <a:t>‹#›</a:t>
            </a:fld>
            <a:endParaRPr lang="en-US" altLang="en-US"/>
          </a:p>
        </p:txBody>
      </p:sp>
    </p:spTree>
    <p:extLst>
      <p:ext uri="{BB962C8B-B14F-4D97-AF65-F5344CB8AC3E}">
        <p14:creationId xmlns:p14="http://schemas.microsoft.com/office/powerpoint/2010/main" val="2503327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50F9B541-D1EF-4B33-A192-6B3D0A18EDEF}" type="slidenum">
              <a:rPr lang="en-US" altLang="en-US"/>
              <a:pPr>
                <a:defRPr/>
              </a:pPr>
              <a:t>‹#›</a:t>
            </a:fld>
            <a:endParaRPr lang="en-US" altLang="en-US"/>
          </a:p>
        </p:txBody>
      </p:sp>
    </p:spTree>
    <p:extLst>
      <p:ext uri="{BB962C8B-B14F-4D97-AF65-F5344CB8AC3E}">
        <p14:creationId xmlns:p14="http://schemas.microsoft.com/office/powerpoint/2010/main" val="3916082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b="1">
                <a:latin typeface="Arial" panose="020B0604020202020204" pitchFamily="34" charset="0"/>
              </a:defRPr>
            </a:lvl1pPr>
          </a:lstStyle>
          <a:p>
            <a:pPr>
              <a:defRPr/>
            </a:pPr>
            <a:fld id="{63038C50-B76A-4964-BA4A-4BB7C096C014}" type="slidenum">
              <a:rPr lang="en-US" altLang="en-US"/>
              <a:pPr>
                <a:defRPr/>
              </a:pPr>
              <a:t>‹#›</a:t>
            </a:fld>
            <a:endParaRPr lang="en-US" altLang="en-US"/>
          </a:p>
        </p:txBody>
      </p:sp>
    </p:spTree>
    <p:extLst>
      <p:ext uri="{BB962C8B-B14F-4D97-AF65-F5344CB8AC3E}">
        <p14:creationId xmlns:p14="http://schemas.microsoft.com/office/powerpoint/2010/main" val="943710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b="1">
                <a:latin typeface="Arial" panose="020B0604020202020204" pitchFamily="34" charset="0"/>
              </a:defRPr>
            </a:lvl1pPr>
          </a:lstStyle>
          <a:p>
            <a:pPr>
              <a:defRPr/>
            </a:pPr>
            <a:fld id="{640CDE9F-5433-416A-BCD0-6734CB25FC74}" type="slidenum">
              <a:rPr lang="en-US" altLang="en-US"/>
              <a:pPr>
                <a:defRPr/>
              </a:pPr>
              <a:t>‹#›</a:t>
            </a:fld>
            <a:endParaRPr lang="en-US" altLang="en-US"/>
          </a:p>
        </p:txBody>
      </p:sp>
    </p:spTree>
    <p:extLst>
      <p:ext uri="{BB962C8B-B14F-4D97-AF65-F5344CB8AC3E}">
        <p14:creationId xmlns:p14="http://schemas.microsoft.com/office/powerpoint/2010/main" val="1400957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b="1">
                <a:latin typeface="Arial" panose="020B0604020202020204" pitchFamily="34" charset="0"/>
              </a:defRPr>
            </a:lvl1pPr>
          </a:lstStyle>
          <a:p>
            <a:pPr>
              <a:defRPr/>
            </a:pPr>
            <a:fld id="{9B9A5B46-AFD3-4284-8E3F-52D99407CB83}" type="slidenum">
              <a:rPr lang="en-US" altLang="en-US"/>
              <a:pPr>
                <a:defRPr/>
              </a:pPr>
              <a:t>‹#›</a:t>
            </a:fld>
            <a:endParaRPr lang="en-US" altLang="en-US"/>
          </a:p>
        </p:txBody>
      </p:sp>
    </p:spTree>
    <p:extLst>
      <p:ext uri="{BB962C8B-B14F-4D97-AF65-F5344CB8AC3E}">
        <p14:creationId xmlns:p14="http://schemas.microsoft.com/office/powerpoint/2010/main" val="121112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5C247960-6859-4F8A-B44F-95282FE277CF}" type="slidenum">
              <a:rPr lang="en-US" altLang="en-US"/>
              <a:pPr>
                <a:defRPr/>
              </a:pPr>
              <a:t>‹#›</a:t>
            </a:fld>
            <a:endParaRPr lang="en-US" altLang="en-US"/>
          </a:p>
        </p:txBody>
      </p:sp>
    </p:spTree>
    <p:extLst>
      <p:ext uri="{BB962C8B-B14F-4D97-AF65-F5344CB8AC3E}">
        <p14:creationId xmlns:p14="http://schemas.microsoft.com/office/powerpoint/2010/main" val="1564763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2E24B62A-BD44-49E3-B0D6-21E68BED2BDF}" type="slidenum">
              <a:rPr lang="en-US" altLang="en-US"/>
              <a:pPr>
                <a:defRPr/>
              </a:pPr>
              <a:t>‹#›</a:t>
            </a:fld>
            <a:endParaRPr lang="en-US" altLang="en-US"/>
          </a:p>
        </p:txBody>
      </p:sp>
    </p:spTree>
    <p:extLst>
      <p:ext uri="{BB962C8B-B14F-4D97-AF65-F5344CB8AC3E}">
        <p14:creationId xmlns:p14="http://schemas.microsoft.com/office/powerpoint/2010/main" val="820372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CE0C0583-9BDE-438E-B172-9C5CAB25C59E}" type="slidenum">
              <a:rPr lang="en-US" altLang="en-US"/>
              <a:pPr>
                <a:defRPr/>
              </a:pPr>
              <a:t>‹#›</a:t>
            </a:fld>
            <a:endParaRPr lang="en-US" altLang="en-US"/>
          </a:p>
        </p:txBody>
      </p:sp>
    </p:spTree>
    <p:extLst>
      <p:ext uri="{BB962C8B-B14F-4D97-AF65-F5344CB8AC3E}">
        <p14:creationId xmlns:p14="http://schemas.microsoft.com/office/powerpoint/2010/main" val="2314103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3DAC2AC-6D18-464F-B69A-D977D4C45CED}" type="slidenum">
              <a:rPr lang="en-US" altLang="en-US"/>
              <a:pPr>
                <a:defRPr/>
              </a:pPr>
              <a:t>‹#›</a:t>
            </a:fld>
            <a:endParaRPr lang="en-US" altLang="en-US"/>
          </a:p>
        </p:txBody>
      </p:sp>
    </p:spTree>
    <p:extLst>
      <p:ext uri="{BB962C8B-B14F-4D97-AF65-F5344CB8AC3E}">
        <p14:creationId xmlns:p14="http://schemas.microsoft.com/office/powerpoint/2010/main" val="2021961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04C75E5C-DEC9-4F4D-9A64-19507EE53616}" type="slidenum">
              <a:rPr lang="en-US" altLang="en-US"/>
              <a:pPr>
                <a:defRPr/>
              </a:pPr>
              <a:t>‹#›</a:t>
            </a:fld>
            <a:endParaRPr lang="en-US" altLang="en-US"/>
          </a:p>
        </p:txBody>
      </p:sp>
    </p:spTree>
    <p:extLst>
      <p:ext uri="{BB962C8B-B14F-4D97-AF65-F5344CB8AC3E}">
        <p14:creationId xmlns:p14="http://schemas.microsoft.com/office/powerpoint/2010/main" val="3131785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641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E9550AC8-0F7D-4816-80DC-A5A75B6C7D92}" type="slidenum">
              <a:rPr lang="en-US" altLang="en-US"/>
              <a:pPr>
                <a:defRPr/>
              </a:pPr>
              <a:t>‹#›</a:t>
            </a:fld>
            <a:endParaRPr lang="en-US" altLang="en-US"/>
          </a:p>
        </p:txBody>
      </p:sp>
    </p:spTree>
    <p:extLst>
      <p:ext uri="{BB962C8B-B14F-4D97-AF65-F5344CB8AC3E}">
        <p14:creationId xmlns:p14="http://schemas.microsoft.com/office/powerpoint/2010/main" val="624769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935A38E5-B16D-47E9-8923-7D2FC089EB2D}" type="slidenum">
              <a:rPr lang="en-US" altLang="en-US"/>
              <a:pPr>
                <a:defRPr/>
              </a:pPr>
              <a:t>‹#›</a:t>
            </a:fld>
            <a:endParaRPr lang="en-US" altLang="en-US"/>
          </a:p>
        </p:txBody>
      </p:sp>
    </p:spTree>
    <p:extLst>
      <p:ext uri="{BB962C8B-B14F-4D97-AF65-F5344CB8AC3E}">
        <p14:creationId xmlns:p14="http://schemas.microsoft.com/office/powerpoint/2010/main" val="1493053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8C8EA097-C925-4E5F-A6DC-A8F748DD412B}" type="slidenum">
              <a:rPr lang="en-US" altLang="en-US"/>
              <a:pPr>
                <a:defRPr/>
              </a:pPr>
              <a:t>‹#›</a:t>
            </a:fld>
            <a:endParaRPr lang="en-US" altLang="en-US"/>
          </a:p>
        </p:txBody>
      </p:sp>
    </p:spTree>
    <p:extLst>
      <p:ext uri="{BB962C8B-B14F-4D97-AF65-F5344CB8AC3E}">
        <p14:creationId xmlns:p14="http://schemas.microsoft.com/office/powerpoint/2010/main" val="25983685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45508AFB-9861-4A68-82C2-7779D4DE159B}" type="slidenum">
              <a:rPr lang="en-US" altLang="en-US"/>
              <a:pPr>
                <a:defRPr/>
              </a:pPr>
              <a:t>‹#›</a:t>
            </a:fld>
            <a:endParaRPr lang="en-US" altLang="en-US"/>
          </a:p>
        </p:txBody>
      </p:sp>
    </p:spTree>
    <p:extLst>
      <p:ext uri="{BB962C8B-B14F-4D97-AF65-F5344CB8AC3E}">
        <p14:creationId xmlns:p14="http://schemas.microsoft.com/office/powerpoint/2010/main" val="4036248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b="1">
                <a:latin typeface="Arial" panose="020B0604020202020204" pitchFamily="34" charset="0"/>
              </a:defRPr>
            </a:lvl1pPr>
          </a:lstStyle>
          <a:p>
            <a:pPr>
              <a:defRPr/>
            </a:pPr>
            <a:fld id="{9FE5B9C3-E298-40C9-AA63-3A2BE9604D6F}" type="slidenum">
              <a:rPr lang="en-US" altLang="en-US"/>
              <a:pPr>
                <a:defRPr/>
              </a:pPr>
              <a:t>‹#›</a:t>
            </a:fld>
            <a:endParaRPr lang="en-US" altLang="en-US"/>
          </a:p>
        </p:txBody>
      </p:sp>
    </p:spTree>
    <p:extLst>
      <p:ext uri="{BB962C8B-B14F-4D97-AF65-F5344CB8AC3E}">
        <p14:creationId xmlns:p14="http://schemas.microsoft.com/office/powerpoint/2010/main" val="3026996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b="1">
                <a:latin typeface="Arial" panose="020B0604020202020204" pitchFamily="34" charset="0"/>
              </a:defRPr>
            </a:lvl1pPr>
          </a:lstStyle>
          <a:p>
            <a:pPr>
              <a:defRPr/>
            </a:pPr>
            <a:fld id="{B67148D9-6486-4515-86EF-6B0B6516711B}" type="slidenum">
              <a:rPr lang="en-US" altLang="en-US"/>
              <a:pPr>
                <a:defRPr/>
              </a:pPr>
              <a:t>‹#›</a:t>
            </a:fld>
            <a:endParaRPr lang="en-US" altLang="en-US"/>
          </a:p>
        </p:txBody>
      </p:sp>
    </p:spTree>
    <p:extLst>
      <p:ext uri="{BB962C8B-B14F-4D97-AF65-F5344CB8AC3E}">
        <p14:creationId xmlns:p14="http://schemas.microsoft.com/office/powerpoint/2010/main" val="1345726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b="1">
                <a:latin typeface="Arial" panose="020B0604020202020204" pitchFamily="34" charset="0"/>
              </a:defRPr>
            </a:lvl1pPr>
          </a:lstStyle>
          <a:p>
            <a:pPr>
              <a:defRPr/>
            </a:pPr>
            <a:fld id="{8D32DF20-A1A0-4F3D-83BC-258C8516F3D7}" type="slidenum">
              <a:rPr lang="en-US" altLang="en-US"/>
              <a:pPr>
                <a:defRPr/>
              </a:pPr>
              <a:t>‹#›</a:t>
            </a:fld>
            <a:endParaRPr lang="en-US" altLang="en-US"/>
          </a:p>
        </p:txBody>
      </p:sp>
    </p:spTree>
    <p:extLst>
      <p:ext uri="{BB962C8B-B14F-4D97-AF65-F5344CB8AC3E}">
        <p14:creationId xmlns:p14="http://schemas.microsoft.com/office/powerpoint/2010/main" val="2521651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EC82511A-AAA0-4516-9AFD-F140AF01622D}" type="slidenum">
              <a:rPr lang="en-US" altLang="en-US"/>
              <a:pPr>
                <a:defRPr/>
              </a:pPr>
              <a:t>‹#›</a:t>
            </a:fld>
            <a:endParaRPr lang="en-US" altLang="en-US"/>
          </a:p>
        </p:txBody>
      </p:sp>
    </p:spTree>
    <p:extLst>
      <p:ext uri="{BB962C8B-B14F-4D97-AF65-F5344CB8AC3E}">
        <p14:creationId xmlns:p14="http://schemas.microsoft.com/office/powerpoint/2010/main" val="219058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E1CF6B6-2FD9-456F-A9A2-867580FA6A00}" type="slidenum">
              <a:rPr lang="en-US" altLang="en-US"/>
              <a:pPr>
                <a:defRPr/>
              </a:pPr>
              <a:t>‹#›</a:t>
            </a:fld>
            <a:endParaRPr lang="en-US" altLang="en-US"/>
          </a:p>
        </p:txBody>
      </p:sp>
    </p:spTree>
    <p:extLst>
      <p:ext uri="{BB962C8B-B14F-4D97-AF65-F5344CB8AC3E}">
        <p14:creationId xmlns:p14="http://schemas.microsoft.com/office/powerpoint/2010/main" val="30355123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a:latin typeface="Arial" panose="020B0604020202020204" pitchFamily="34" charset="0"/>
              </a:defRPr>
            </a:lvl1pPr>
          </a:lstStyle>
          <a:p>
            <a:pPr>
              <a:defRPr/>
            </a:pPr>
            <a:fld id="{D60BFAF6-ACF0-41B1-855B-8EBCA8C10D0D}" type="slidenum">
              <a:rPr lang="en-US" altLang="en-US"/>
              <a:pPr>
                <a:defRPr/>
              </a:pPr>
              <a:t>‹#›</a:t>
            </a:fld>
            <a:endParaRPr lang="en-US" altLang="en-US"/>
          </a:p>
        </p:txBody>
      </p:sp>
    </p:spTree>
    <p:extLst>
      <p:ext uri="{BB962C8B-B14F-4D97-AF65-F5344CB8AC3E}">
        <p14:creationId xmlns:p14="http://schemas.microsoft.com/office/powerpoint/2010/main" val="3157972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2FD7AC43-D4E8-4B23-9A31-7A05C717E941}" type="slidenum">
              <a:rPr lang="en-US" altLang="en-US"/>
              <a:pPr>
                <a:defRPr/>
              </a:pPr>
              <a:t>‹#›</a:t>
            </a:fld>
            <a:endParaRPr lang="en-US" altLang="en-US"/>
          </a:p>
        </p:txBody>
      </p:sp>
    </p:spTree>
    <p:extLst>
      <p:ext uri="{BB962C8B-B14F-4D97-AF65-F5344CB8AC3E}">
        <p14:creationId xmlns:p14="http://schemas.microsoft.com/office/powerpoint/2010/main" val="36840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defRPr>
            </a:lvl1pPr>
          </a:lstStyle>
          <a:p>
            <a:pPr>
              <a:defRPr/>
            </a:pPr>
            <a:fld id="{2790BE80-27DB-4D57-9222-5D3BA45F01A8}" type="slidenum">
              <a:rPr lang="en-US" altLang="en-US"/>
              <a:pPr>
                <a:defRPr/>
              </a:pPr>
              <a:t>‹#›</a:t>
            </a:fld>
            <a:endParaRPr lang="en-US" altLang="en-US"/>
          </a:p>
        </p:txBody>
      </p:sp>
    </p:spTree>
    <p:extLst>
      <p:ext uri="{BB962C8B-B14F-4D97-AF65-F5344CB8AC3E}">
        <p14:creationId xmlns:p14="http://schemas.microsoft.com/office/powerpoint/2010/main" val="1103707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713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641413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Tree>
    <p:extLst>
      <p:ext uri="{BB962C8B-B14F-4D97-AF65-F5344CB8AC3E}">
        <p14:creationId xmlns:p14="http://schemas.microsoft.com/office/powerpoint/2010/main" val="3793975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91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_header (bullets)">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a:xfrm>
            <a:off x="228600" y="1023256"/>
            <a:ext cx="8610600" cy="849086"/>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6"/>
          <p:cNvSpPr>
            <a:spLocks noGrp="1"/>
          </p:cNvSpPr>
          <p:nvPr>
            <p:ph type="body" sz="quarter" idx="10"/>
          </p:nvPr>
        </p:nvSpPr>
        <p:spPr>
          <a:xfrm>
            <a:off x="339725" y="2046288"/>
            <a:ext cx="8499475" cy="37020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0777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13200129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Tree>
    <p:extLst>
      <p:ext uri="{BB962C8B-B14F-4D97-AF65-F5344CB8AC3E}">
        <p14:creationId xmlns:p14="http://schemas.microsoft.com/office/powerpoint/2010/main" val="3850534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45AC566-5CC1-430A-A494-DB4ADCB06698}" type="slidenum">
              <a:rPr lang="en-US" altLang="en-US"/>
              <a:pPr>
                <a:defRPr/>
              </a:pPr>
              <a:t>‹#›</a:t>
            </a:fld>
            <a:endParaRPr lang="en-US" altLang="en-US"/>
          </a:p>
        </p:txBody>
      </p:sp>
    </p:spTree>
    <p:extLst>
      <p:ext uri="{BB962C8B-B14F-4D97-AF65-F5344CB8AC3E}">
        <p14:creationId xmlns:p14="http://schemas.microsoft.com/office/powerpoint/2010/main" val="16931769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584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3411612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Tree>
    <p:extLst>
      <p:ext uri="{BB962C8B-B14F-4D97-AF65-F5344CB8AC3E}">
        <p14:creationId xmlns:p14="http://schemas.microsoft.com/office/powerpoint/2010/main" val="21063194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707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4478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6403929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a:t>Click to edit Master title style</a:t>
            </a:r>
          </a:p>
        </p:txBody>
      </p:sp>
      <p:sp>
        <p:nvSpPr>
          <p:cNvPr id="3" name="Content Placeholder 2"/>
          <p:cNvSpPr>
            <a:spLocks noGrp="1"/>
          </p:cNvSpPr>
          <p:nvPr>
            <p:ph idx="1"/>
          </p:nvPr>
        </p:nvSpPr>
        <p:spPr>
          <a:xfrm>
            <a:off x="228600" y="1524000"/>
            <a:ext cx="8610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6862103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590800"/>
            <a:ext cx="7772400" cy="1362075"/>
          </a:xfrm>
        </p:spPr>
        <p:txBody>
          <a:bodyPr anchor="t"/>
          <a:lstStyle>
            <a:lvl1pPr algn="l">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720293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p:spPr>
        <p:txBody>
          <a:bodyPr/>
          <a:lstStyle/>
          <a:p>
            <a:r>
              <a:rPr lang="en-US"/>
              <a:t>Click to edit Master title style</a:t>
            </a:r>
          </a:p>
        </p:txBody>
      </p:sp>
      <p:sp>
        <p:nvSpPr>
          <p:cNvPr id="3" name="Content Placeholder 2"/>
          <p:cNvSpPr>
            <a:spLocks noGrp="1"/>
          </p:cNvSpPr>
          <p:nvPr>
            <p:ph sz="half" idx="1"/>
          </p:nvPr>
        </p:nvSpPr>
        <p:spPr>
          <a:xfrm>
            <a:off x="685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0126948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890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28837"/>
            <a:ext cx="4040188"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890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28837"/>
            <a:ext cx="4041775" cy="3586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03366">
                  <a:tint val="75000"/>
                </a:srgbClr>
              </a:solidFill>
            </a:endParaRPr>
          </a:p>
        </p:txBody>
      </p:sp>
      <p:sp>
        <p:nvSpPr>
          <p:cNvPr id="8" name="Footer Placeholder 7"/>
          <p:cNvSpPr>
            <a:spLocks noGrp="1"/>
          </p:cNvSpPr>
          <p:nvPr>
            <p:ph type="ftr" sz="quarter" idx="11"/>
          </p:nvPr>
        </p:nvSpPr>
        <p:spPr/>
        <p:txBody>
          <a:bodyPr/>
          <a:lstStyle/>
          <a:p>
            <a:endParaRPr lang="en-US">
              <a:solidFill>
                <a:srgbClr val="003366">
                  <a:tint val="75000"/>
                </a:srgbClr>
              </a:solidFill>
            </a:endParaRPr>
          </a:p>
        </p:txBody>
      </p:sp>
      <p:sp>
        <p:nvSpPr>
          <p:cNvPr id="9" name="Slide Number Placeholder 8"/>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2110221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3366">
                  <a:tint val="75000"/>
                </a:srgbClr>
              </a:solidFill>
            </a:endParaRPr>
          </a:p>
        </p:txBody>
      </p:sp>
      <p:sp>
        <p:nvSpPr>
          <p:cNvPr id="4" name="Footer Placeholder 3"/>
          <p:cNvSpPr>
            <a:spLocks noGrp="1"/>
          </p:cNvSpPr>
          <p:nvPr>
            <p:ph type="ftr" sz="quarter" idx="11"/>
          </p:nvPr>
        </p:nvSpPr>
        <p:spPr/>
        <p:txBody>
          <a:bodyPr/>
          <a:lstStyle/>
          <a:p>
            <a:endParaRPr lang="en-US">
              <a:solidFill>
                <a:srgbClr val="003366">
                  <a:tint val="75000"/>
                </a:srgbClr>
              </a:solidFill>
            </a:endParaRPr>
          </a:p>
        </p:txBody>
      </p:sp>
      <p:sp>
        <p:nvSpPr>
          <p:cNvPr id="5" name="Slide Number Placeholder 4"/>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64901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DF84581-D3FF-4D4C-B057-CB9F8737A59C}" type="slidenum">
              <a:rPr lang="en-US" altLang="en-US"/>
              <a:pPr>
                <a:defRPr/>
              </a:pPr>
              <a:t>‹#›</a:t>
            </a:fld>
            <a:endParaRPr lang="en-US" altLang="en-US"/>
          </a:p>
        </p:txBody>
      </p:sp>
    </p:spTree>
    <p:extLst>
      <p:ext uri="{BB962C8B-B14F-4D97-AF65-F5344CB8AC3E}">
        <p14:creationId xmlns:p14="http://schemas.microsoft.com/office/powerpoint/2010/main" val="16033641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3366">
                  <a:tint val="75000"/>
                </a:srgbClr>
              </a:solidFill>
            </a:endParaRPr>
          </a:p>
        </p:txBody>
      </p:sp>
      <p:sp>
        <p:nvSpPr>
          <p:cNvPr id="3" name="Footer Placeholder 2"/>
          <p:cNvSpPr>
            <a:spLocks noGrp="1"/>
          </p:cNvSpPr>
          <p:nvPr>
            <p:ph type="ftr" sz="quarter" idx="11"/>
          </p:nvPr>
        </p:nvSpPr>
        <p:spPr/>
        <p:txBody>
          <a:bodyPr/>
          <a:lstStyle/>
          <a:p>
            <a:endParaRPr lang="en-US">
              <a:solidFill>
                <a:srgbClr val="003366">
                  <a:tint val="75000"/>
                </a:srgbClr>
              </a:solidFill>
            </a:endParaRPr>
          </a:p>
        </p:txBody>
      </p:sp>
      <p:sp>
        <p:nvSpPr>
          <p:cNvPr id="4" name="Slide Number Placeholder 3"/>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784636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6935590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181600"/>
            <a:ext cx="54864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3366">
                  <a:tint val="75000"/>
                </a:srgbClr>
              </a:solidFill>
            </a:endParaRPr>
          </a:p>
        </p:txBody>
      </p:sp>
      <p:sp>
        <p:nvSpPr>
          <p:cNvPr id="6" name="Footer Placeholder 5"/>
          <p:cNvSpPr>
            <a:spLocks noGrp="1"/>
          </p:cNvSpPr>
          <p:nvPr>
            <p:ph type="ftr" sz="quarter" idx="11"/>
          </p:nvPr>
        </p:nvSpPr>
        <p:spPr/>
        <p:txBody>
          <a:bodyPr/>
          <a:lstStyle/>
          <a:p>
            <a:endParaRPr lang="en-US">
              <a:solidFill>
                <a:srgbClr val="003366">
                  <a:tint val="75000"/>
                </a:srgbClr>
              </a:solidFill>
            </a:endParaRPr>
          </a:p>
        </p:txBody>
      </p:sp>
      <p:sp>
        <p:nvSpPr>
          <p:cNvPr id="7" name="Slide Number Placeholder 6"/>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144726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10600"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228600" y="1828800"/>
            <a:ext cx="8610600" cy="3763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6709398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3366">
                  <a:tint val="75000"/>
                </a:srgbClr>
              </a:solidFill>
            </a:endParaRPr>
          </a:p>
        </p:txBody>
      </p:sp>
      <p:sp>
        <p:nvSpPr>
          <p:cNvPr id="5" name="Footer Placeholder 4"/>
          <p:cNvSpPr>
            <a:spLocks noGrp="1"/>
          </p:cNvSpPr>
          <p:nvPr>
            <p:ph type="ftr" sz="quarter" idx="11"/>
          </p:nvPr>
        </p:nvSpPr>
        <p:spPr/>
        <p:txBody>
          <a:bodyPr/>
          <a:lstStyle/>
          <a:p>
            <a:endParaRPr lang="en-US">
              <a:solidFill>
                <a:srgbClr val="003366">
                  <a:tint val="75000"/>
                </a:srgbClr>
              </a:solidFill>
            </a:endParaRPr>
          </a:p>
        </p:txBody>
      </p:sp>
      <p:sp>
        <p:nvSpPr>
          <p:cNvPr id="6" name="Slide Number Placeholder 5"/>
          <p:cNvSpPr>
            <a:spLocks noGrp="1"/>
          </p:cNvSpPr>
          <p:nvPr>
            <p:ph type="sldNum" sz="quarter" idx="12"/>
          </p:nvPr>
        </p:nvSpPr>
        <p:spPr/>
        <p:txBody>
          <a:bodyPr/>
          <a:lstStyle/>
          <a:p>
            <a:fld id="{9221CDAF-7AA6-4807-B601-63BF3B41F162}" type="slidenum">
              <a:rPr lang="en-US" smtClean="0">
                <a:solidFill>
                  <a:srgbClr val="003366">
                    <a:tint val="75000"/>
                  </a:srgbClr>
                </a:solidFill>
              </a:rPr>
              <a:pPr/>
              <a:t>‹#›</a:t>
            </a:fld>
            <a:endParaRPr lang="en-US">
              <a:solidFill>
                <a:srgbClr val="003366">
                  <a:tint val="75000"/>
                </a:srgbClr>
              </a:solidFill>
            </a:endParaRPr>
          </a:p>
        </p:txBody>
      </p:sp>
    </p:spTree>
    <p:extLst>
      <p:ext uri="{BB962C8B-B14F-4D97-AF65-F5344CB8AC3E}">
        <p14:creationId xmlns:p14="http://schemas.microsoft.com/office/powerpoint/2010/main" val="30309597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722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Tree>
    <p:extLst>
      <p:ext uri="{BB962C8B-B14F-4D97-AF65-F5344CB8AC3E}">
        <p14:creationId xmlns:p14="http://schemas.microsoft.com/office/powerpoint/2010/main" val="3965964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Tree>
    <p:extLst>
      <p:ext uri="{BB962C8B-B14F-4D97-AF65-F5344CB8AC3E}">
        <p14:creationId xmlns:p14="http://schemas.microsoft.com/office/powerpoint/2010/main" val="29711351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3425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365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441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279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1A146C9-C0C6-4AF6-ABFE-20215B1A5E61}" type="slidenum">
              <a:rPr lang="en-US" altLang="en-US"/>
              <a:pPr>
                <a:defRPr/>
              </a:pPr>
              <a:t>‹#›</a:t>
            </a:fld>
            <a:endParaRPr lang="en-US" altLang="en-US"/>
          </a:p>
        </p:txBody>
      </p:sp>
    </p:spTree>
    <p:extLst>
      <p:ext uri="{BB962C8B-B14F-4D97-AF65-F5344CB8AC3E}">
        <p14:creationId xmlns:p14="http://schemas.microsoft.com/office/powerpoint/2010/main" val="8389062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dirty="0"/>
              <a:t>Title</a:t>
            </a:r>
          </a:p>
        </p:txBody>
      </p:sp>
    </p:spTree>
    <p:extLst>
      <p:ext uri="{BB962C8B-B14F-4D97-AF65-F5344CB8AC3E}">
        <p14:creationId xmlns:p14="http://schemas.microsoft.com/office/powerpoint/2010/main" val="7779046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77597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2183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3439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Card">
    <p:spTree>
      <p:nvGrpSpPr>
        <p:cNvPr id="1" name=""/>
        <p:cNvGrpSpPr/>
        <p:nvPr/>
      </p:nvGrpSpPr>
      <p:grpSpPr>
        <a:xfrm>
          <a:off x="0" y="0"/>
          <a:ext cx="0" cy="0"/>
          <a:chOff x="0" y="0"/>
          <a:chExt cx="0" cy="0"/>
        </a:xfrm>
      </p:grpSpPr>
      <p:sp>
        <p:nvSpPr>
          <p:cNvPr id="7" name="Rectangle 6"/>
          <p:cNvSpPr/>
          <p:nvPr userDrawn="1"/>
        </p:nvSpPr>
        <p:spPr>
          <a:xfrm>
            <a:off x="0" y="6547104"/>
            <a:ext cx="9144000" cy="310896"/>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66420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952999"/>
            <a:ext cx="9144000" cy="1670304"/>
          </a:xfrm>
          <a:prstGeom prst="rect">
            <a:avLst/>
          </a:prstGeom>
        </p:spPr>
      </p:pic>
      <p:sp>
        <p:nvSpPr>
          <p:cNvPr id="2" name="Title 1"/>
          <p:cNvSpPr>
            <a:spLocks noGrp="1"/>
          </p:cNvSpPr>
          <p:nvPr>
            <p:ph type="title" hasCustomPrompt="1"/>
          </p:nvPr>
        </p:nvSpPr>
        <p:spPr>
          <a:xfrm>
            <a:off x="0" y="1665007"/>
            <a:ext cx="9144000" cy="818217"/>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627313"/>
            <a:ext cx="9144000" cy="2141537"/>
          </a:xfrm>
          <a:prstGeom prst="rect">
            <a:avLst/>
          </a:prstGeom>
        </p:spPr>
        <p:txBody>
          <a:bodyPr/>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27242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0"/>
            <a:ext cx="9144000" cy="58181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hasCustomPrompt="1"/>
          </p:nvPr>
        </p:nvSpPr>
        <p:spPr>
          <a:xfrm>
            <a:off x="0" y="0"/>
            <a:ext cx="9144000" cy="1325563"/>
          </a:xfrm>
          <a:prstGeom prst="rect">
            <a:avLst/>
          </a:prstGeom>
        </p:spPr>
        <p:txBody>
          <a:bodyPr/>
          <a:lstStyle>
            <a:lvl1pPr>
              <a:defRPr b="0"/>
            </a:lvl1pPr>
          </a:lstStyle>
          <a:p>
            <a:r>
              <a:rPr lang="en-US" dirty="0"/>
              <a:t>Title</a:t>
            </a:r>
          </a:p>
        </p:txBody>
      </p:sp>
    </p:spTree>
    <p:extLst>
      <p:ext uri="{BB962C8B-B14F-4D97-AF65-F5344CB8AC3E}">
        <p14:creationId xmlns:p14="http://schemas.microsoft.com/office/powerpoint/2010/main" val="894313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9" name="Content Placeholder 7"/>
          <p:cNvSpPr>
            <a:spLocks noGrp="1"/>
          </p:cNvSpPr>
          <p:nvPr>
            <p:ph sz="quarter" idx="11"/>
          </p:nvPr>
        </p:nvSpPr>
        <p:spPr>
          <a:xfrm>
            <a:off x="394447" y="1560419"/>
            <a:ext cx="8364071"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4569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Top Ba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sp>
        <p:nvSpPr>
          <p:cNvPr id="2" name="Title 1"/>
          <p:cNvSpPr>
            <a:spLocks noGrp="1"/>
          </p:cNvSpPr>
          <p:nvPr>
            <p:ph type="title" hasCustomPrompt="1"/>
          </p:nvPr>
        </p:nvSpPr>
        <p:spPr>
          <a:xfrm>
            <a:off x="0" y="992655"/>
            <a:ext cx="9144000" cy="1114051"/>
          </a:xfrm>
          <a:prstGeom prst="rect">
            <a:avLst/>
          </a:prstGeom>
        </p:spPr>
        <p:txBody>
          <a:bodyPr/>
          <a:lstStyle>
            <a:lvl1pPr>
              <a:defRPr/>
            </a:lvl1pPr>
          </a:lstStyle>
          <a:p>
            <a:r>
              <a:rPr lang="en-US" dirty="0"/>
              <a:t>Title</a:t>
            </a:r>
          </a:p>
        </p:txBody>
      </p:sp>
      <p:sp>
        <p:nvSpPr>
          <p:cNvPr id="4" name="Content Placeholder 3"/>
          <p:cNvSpPr>
            <a:spLocks noGrp="1"/>
          </p:cNvSpPr>
          <p:nvPr>
            <p:ph sz="quarter" idx="10"/>
          </p:nvPr>
        </p:nvSpPr>
        <p:spPr>
          <a:xfrm>
            <a:off x="0" y="2312988"/>
            <a:ext cx="9144000" cy="32813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7021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0" y="0"/>
            <a:ext cx="9144000" cy="1325563"/>
          </a:xfrm>
          <a:prstGeom prst="rect">
            <a:avLst/>
          </a:prstGeom>
        </p:spPr>
        <p:txBody>
          <a:bodyPr/>
          <a:lstStyle>
            <a:lvl1pPr>
              <a:defRPr/>
            </a:lvl1pPr>
          </a:lstStyle>
          <a:p>
            <a:r>
              <a:rPr lang="en-US" dirty="0"/>
              <a:t>Title</a:t>
            </a:r>
          </a:p>
        </p:txBody>
      </p:sp>
      <p:sp>
        <p:nvSpPr>
          <p:cNvPr id="8" name="Content Placeholder 7"/>
          <p:cNvSpPr>
            <a:spLocks noGrp="1"/>
          </p:cNvSpPr>
          <p:nvPr>
            <p:ph sz="quarter" idx="10"/>
          </p:nvPr>
        </p:nvSpPr>
        <p:spPr>
          <a:xfrm>
            <a:off x="788988" y="1533525"/>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p:cNvSpPr>
            <a:spLocks noGrp="1"/>
          </p:cNvSpPr>
          <p:nvPr>
            <p:ph sz="quarter" idx="11"/>
          </p:nvPr>
        </p:nvSpPr>
        <p:spPr>
          <a:xfrm>
            <a:off x="4724494" y="1560419"/>
            <a:ext cx="3746500" cy="38639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4983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A9543-0C4D-4AE1-92DF-78B122990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C2BBDC-6B45-4195-9951-103566AB0BBD}"/>
              </a:ext>
            </a:extLst>
          </p:cNvPr>
          <p:cNvSpPr>
            <a:spLocks noGrp="1"/>
          </p:cNvSpPr>
          <p:nvPr>
            <p:ph type="dt" sz="half" idx="10"/>
          </p:nvPr>
        </p:nvSpPr>
        <p:spPr/>
        <p:txBody>
          <a:bodyPr/>
          <a:lstStyle/>
          <a:p>
            <a:fld id="{489821CF-20BB-40BA-B212-4BC169F33E88}" type="datetimeFigureOut">
              <a:rPr lang="en-US" smtClean="0"/>
              <a:t>4/12/2024</a:t>
            </a:fld>
            <a:endParaRPr lang="en-US"/>
          </a:p>
        </p:txBody>
      </p:sp>
      <p:sp>
        <p:nvSpPr>
          <p:cNvPr id="4" name="Footer Placeholder 3">
            <a:extLst>
              <a:ext uri="{FF2B5EF4-FFF2-40B4-BE49-F238E27FC236}">
                <a16:creationId xmlns:a16="http://schemas.microsoft.com/office/drawing/2014/main" id="{B1230E85-43D0-4AB3-8FF7-56C81F0D78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12F719-2AD8-4763-B7CA-15E4B91E254A}"/>
              </a:ext>
            </a:extLst>
          </p:cNvPr>
          <p:cNvSpPr>
            <a:spLocks noGrp="1"/>
          </p:cNvSpPr>
          <p:nvPr>
            <p:ph type="sldNum" sz="quarter" idx="12"/>
          </p:nvPr>
        </p:nvSpPr>
        <p:spPr/>
        <p:txBody>
          <a:bodyPr/>
          <a:lstStyle/>
          <a:p>
            <a:fld id="{44AD99A8-080F-4F37-BFEB-95357B566379}" type="slidenum">
              <a:rPr lang="en-US" smtClean="0"/>
              <a:t>‹#›</a:t>
            </a:fld>
            <a:endParaRPr lang="en-US"/>
          </a:p>
        </p:txBody>
      </p:sp>
    </p:spTree>
    <p:extLst>
      <p:ext uri="{BB962C8B-B14F-4D97-AF65-F5344CB8AC3E}">
        <p14:creationId xmlns:p14="http://schemas.microsoft.com/office/powerpoint/2010/main" val="1264301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image" Target="../media/image9.gif"/><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1.xml"/><Relationship Id="rId7" Type="http://schemas.openxmlformats.org/officeDocument/2006/relationships/image" Target="../media/image9.gif"/><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11.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96.xml"/><Relationship Id="rId7" Type="http://schemas.openxmlformats.org/officeDocument/2006/relationships/theme" Target="../theme/theme12.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6.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image" Target="../media/image15.jpe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theme" Target="../theme/theme13.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10" Type="http://schemas.openxmlformats.org/officeDocument/2006/relationships/image" Target="../media/image9.gif"/><Relationship Id="rId4" Type="http://schemas.openxmlformats.org/officeDocument/2006/relationships/slideLayout" Target="../slideLayouts/slideLayout113.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1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image" Target="../media/image1.jpe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7.jpe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7.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image" Target="../media/image7.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8.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1.jpe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7.pn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image" Target="../media/image15.jpeg"/><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theme" Target="../theme/theme20.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85.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image" Target="../media/image9.gif"/><Relationship Id="rId5" Type="http://schemas.openxmlformats.org/officeDocument/2006/relationships/theme" Target="../theme/theme21.xml"/><Relationship Id="rId4" Type="http://schemas.openxmlformats.org/officeDocument/2006/relationships/slideLayout" Target="../slideLayouts/slideLayout1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9.gif"/><Relationship Id="rId5" Type="http://schemas.openxmlformats.org/officeDocument/2006/relationships/theme" Target="../theme/theme6.xml"/><Relationship Id="rId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image" Target="../media/image9.gif"/><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9.gif"/><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3473" r:id="rId1"/>
    <p:sldLayoutId id="2147493474" r:id="rId2"/>
    <p:sldLayoutId id="2147493475" r:id="rId3"/>
    <p:sldLayoutId id="2147493476" r:id="rId4"/>
    <p:sldLayoutId id="2147493477" r:id="rId5"/>
    <p:sldLayoutId id="2147493478" r:id="rId6"/>
    <p:sldLayoutId id="2147493479" r:id="rId7"/>
    <p:sldLayoutId id="2147493480" r:id="rId8"/>
    <p:sldLayoutId id="2147493481" r:id="rId9"/>
    <p:sldLayoutId id="2147493482" r:id="rId10"/>
    <p:sldLayoutId id="2147493483" r:id="rId11"/>
    <p:sldLayoutId id="2147493484" r:id="rId12"/>
    <p:sldLayoutId id="2147493470" r:id="rId13"/>
    <p:sldLayoutId id="2147493594" r:id="rId14"/>
    <p:sldLayoutId id="2147493716" r:id="rId15"/>
  </p:sldLayoutIdLst>
  <p:hf sldNum="0"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244541" y="6166440"/>
            <a:ext cx="2806861" cy="477054"/>
          </a:xfrm>
          <a:prstGeom prst="rect">
            <a:avLst/>
          </a:prstGeom>
          <a:noFill/>
        </p:spPr>
        <p:txBody>
          <a:bodyPr wrap="square" rtlCol="0">
            <a:spAutoFit/>
          </a:bodyPr>
          <a:lstStyle/>
          <a:p>
            <a:r>
              <a:rPr lang="en-US" sz="2500" b="0" dirty="0">
                <a:solidFill>
                  <a:srgbClr val="00295B"/>
                </a:solidFill>
              </a:rPr>
              <a:t>SocialSecurity.gov</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796200697"/>
      </p:ext>
    </p:extLst>
  </p:cSld>
  <p:clrMap bg1="lt1" tx1="dk1" bg2="lt2" tx2="dk2" accent1="accent1" accent2="accent2" accent3="accent3" accent4="accent4" accent5="accent5" accent6="accent6" hlink="hlink" folHlink="folHlink"/>
  <p:sldLayoutIdLst>
    <p:sldLayoutId id="2147493718" r:id="rId1"/>
    <p:sldLayoutId id="2147493719" r:id="rId2"/>
    <p:sldLayoutId id="2147493720" r:id="rId3"/>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142943" y="6166440"/>
            <a:ext cx="2806861" cy="477054"/>
          </a:xfrm>
          <a:prstGeom prst="rect">
            <a:avLst/>
          </a:prstGeom>
          <a:noFill/>
        </p:spPr>
        <p:txBody>
          <a:bodyPr wrap="square" rtlCol="0">
            <a:spAutoFit/>
          </a:bodyPr>
          <a:lstStyle/>
          <a:p>
            <a:pPr algn="r"/>
            <a:r>
              <a:rPr lang="en-US" sz="2500" b="0" dirty="0">
                <a:solidFill>
                  <a:srgbClr val="00295B"/>
                </a:solidFill>
              </a:rPr>
              <a:t>SSA.gov</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3987625406"/>
      </p:ext>
    </p:extLst>
  </p:cSld>
  <p:clrMap bg1="lt1" tx1="dk1" bg2="lt2" tx2="dk2" accent1="accent1" accent2="accent2" accent3="accent3" accent4="accent4" accent5="accent5" accent6="accent6" hlink="hlink" folHlink="folHlink"/>
  <p:sldLayoutIdLst>
    <p:sldLayoutId id="2147493728" r:id="rId1"/>
    <p:sldLayoutId id="2147493729" r:id="rId2"/>
    <p:sldLayoutId id="2147493730" r:id="rId3"/>
    <p:sldLayoutId id="2147493731" r:id="rId4"/>
    <p:sldLayoutId id="2147493732" r:id="rId5"/>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142943" y="6166440"/>
            <a:ext cx="2806861" cy="477054"/>
          </a:xfrm>
          <a:prstGeom prst="rect">
            <a:avLst/>
          </a:prstGeom>
          <a:noFill/>
        </p:spPr>
        <p:txBody>
          <a:bodyPr wrap="square" rtlCol="0">
            <a:spAutoFit/>
          </a:bodyPr>
          <a:lstStyle/>
          <a:p>
            <a:pPr algn="r"/>
            <a:r>
              <a:rPr lang="en-US" sz="2500" b="0" dirty="0">
                <a:solidFill>
                  <a:srgbClr val="00295B"/>
                </a:solidFill>
              </a:rPr>
              <a:t>SSA.gov</a:t>
            </a: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1564907011"/>
      </p:ext>
    </p:extLst>
  </p:cSld>
  <p:clrMap bg1="lt1" tx1="dk1" bg2="lt2" tx2="dk2" accent1="accent1" accent2="accent2" accent3="accent3" accent4="accent4" accent5="accent5" accent6="accent6" hlink="hlink" folHlink="folHlink"/>
  <p:sldLayoutIdLst>
    <p:sldLayoutId id="2147493736" r:id="rId1"/>
    <p:sldLayoutId id="2147493737" r:id="rId2"/>
    <p:sldLayoutId id="2147493738" r:id="rId3"/>
    <p:sldLayoutId id="2147493739" r:id="rId4"/>
    <p:sldLayoutId id="2147493740" r:id="rId5"/>
    <p:sldLayoutId id="2147493823" r:id="rId6"/>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894388"/>
            <a:ext cx="9144000" cy="971550"/>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userDrawn="1"/>
        </p:nvSpPr>
        <p:spPr>
          <a:xfrm>
            <a:off x="0" y="5808663"/>
            <a:ext cx="9144000" cy="134937"/>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8" name="TextBox 8"/>
          <p:cNvSpPr txBox="1">
            <a:spLocks noChangeArrowheads="1"/>
          </p:cNvSpPr>
          <p:nvPr userDrawn="1"/>
        </p:nvSpPr>
        <p:spPr bwMode="auto">
          <a:xfrm>
            <a:off x="6245225" y="6165850"/>
            <a:ext cx="28067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anose="020B0504020202030204" pitchFamily="34" charset="0"/>
              </a:defRPr>
            </a:lvl1pPr>
            <a:lvl2pPr marL="742950" indent="-285750">
              <a:defRPr>
                <a:solidFill>
                  <a:schemeClr val="tx1"/>
                </a:solidFill>
                <a:latin typeface="Helvetica" panose="020B0504020202030204" pitchFamily="34" charset="0"/>
              </a:defRPr>
            </a:lvl2pPr>
            <a:lvl3pPr marL="1143000" indent="-228600">
              <a:defRPr>
                <a:solidFill>
                  <a:schemeClr val="tx1"/>
                </a:solidFill>
                <a:latin typeface="Helvetica" panose="020B0504020202030204" pitchFamily="34" charset="0"/>
              </a:defRPr>
            </a:lvl3pPr>
            <a:lvl4pPr marL="1600200" indent="-228600">
              <a:defRPr>
                <a:solidFill>
                  <a:schemeClr val="tx1"/>
                </a:solidFill>
                <a:latin typeface="Helvetica" panose="020B0504020202030204" pitchFamily="34" charset="0"/>
              </a:defRPr>
            </a:lvl4pPr>
            <a:lvl5pPr marL="2057400" indent="-228600">
              <a:defRPr>
                <a:solidFill>
                  <a:schemeClr val="tx1"/>
                </a:solidFill>
                <a:latin typeface="Helvetica" panose="020B0504020202030204" pitchFamily="34" charset="0"/>
              </a:defRPr>
            </a:lvl5pPr>
            <a:lvl6pPr marL="2514600" indent="-228600" fontAlgn="base">
              <a:spcBef>
                <a:spcPct val="0"/>
              </a:spcBef>
              <a:spcAft>
                <a:spcPct val="0"/>
              </a:spcAft>
              <a:defRPr>
                <a:solidFill>
                  <a:schemeClr val="tx1"/>
                </a:solidFill>
                <a:latin typeface="Helvetica" panose="020B0504020202030204" pitchFamily="34" charset="0"/>
              </a:defRPr>
            </a:lvl6pPr>
            <a:lvl7pPr marL="2971800" indent="-228600" fontAlgn="base">
              <a:spcBef>
                <a:spcPct val="0"/>
              </a:spcBef>
              <a:spcAft>
                <a:spcPct val="0"/>
              </a:spcAft>
              <a:defRPr>
                <a:solidFill>
                  <a:schemeClr val="tx1"/>
                </a:solidFill>
                <a:latin typeface="Helvetica" panose="020B0504020202030204" pitchFamily="34" charset="0"/>
              </a:defRPr>
            </a:lvl7pPr>
            <a:lvl8pPr marL="3429000" indent="-228600" fontAlgn="base">
              <a:spcBef>
                <a:spcPct val="0"/>
              </a:spcBef>
              <a:spcAft>
                <a:spcPct val="0"/>
              </a:spcAft>
              <a:defRPr>
                <a:solidFill>
                  <a:schemeClr val="tx1"/>
                </a:solidFill>
                <a:latin typeface="Helvetica" panose="020B0504020202030204" pitchFamily="34" charset="0"/>
              </a:defRPr>
            </a:lvl8pPr>
            <a:lvl9pPr marL="3886200" indent="-228600" fontAlgn="base">
              <a:spcBef>
                <a:spcPct val="0"/>
              </a:spcBef>
              <a:spcAft>
                <a:spcPct val="0"/>
              </a:spcAft>
              <a:defRPr>
                <a:solidFill>
                  <a:schemeClr val="tx1"/>
                </a:solidFill>
                <a:latin typeface="Helvetica" panose="020B0504020202030204" pitchFamily="34" charset="0"/>
              </a:defRPr>
            </a:lvl9pPr>
          </a:lstStyle>
          <a:p>
            <a:pPr algn="r" eaLnBrk="1" hangingPunct="1">
              <a:defRPr/>
            </a:pPr>
            <a:r>
              <a:rPr lang="en-US" altLang="en-US" sz="2500" dirty="0">
                <a:solidFill>
                  <a:srgbClr val="00295B"/>
                </a:solidFill>
              </a:rPr>
              <a:t>SSA.gov</a:t>
            </a:r>
          </a:p>
        </p:txBody>
      </p:sp>
      <p:pic>
        <p:nvPicPr>
          <p:cNvPr id="1029" name="Picture 9"/>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09550" y="6035675"/>
            <a:ext cx="21399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219651"/>
      </p:ext>
    </p:extLst>
  </p:cSld>
  <p:clrMap bg1="lt1" tx1="dk1" bg2="lt2" tx2="dk2" accent1="accent1" accent2="accent2" accent3="accent3" accent4="accent4" accent5="accent5" accent6="accent6" hlink="hlink" folHlink="folHlink"/>
  <p:sldLayoutIdLst>
    <p:sldLayoutId id="2147493742" r:id="rId1"/>
    <p:sldLayoutId id="2147493743" r:id="rId2"/>
    <p:sldLayoutId id="2147493744" r:id="rId3"/>
    <p:sldLayoutId id="2147493745" r:id="rId4"/>
    <p:sldLayoutId id="2147493746" r:id="rId5"/>
    <p:sldLayoutId id="2147493747" r:id="rId6"/>
    <p:sldLayoutId id="2147493748" r:id="rId7"/>
    <p:sldLayoutId id="2147493749" r:id="rId8"/>
    <p:sldLayoutId id="2147493750" r:id="rId9"/>
    <p:sldLayoutId id="2147493753" r:id="rId10"/>
  </p:sldLayoutIdLst>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6169235" y="6177198"/>
            <a:ext cx="2806861" cy="477054"/>
          </a:xfrm>
          <a:prstGeom prst="rect">
            <a:avLst/>
          </a:prstGeom>
          <a:noFill/>
        </p:spPr>
        <p:txBody>
          <a:bodyPr wrap="square" rtlCol="0">
            <a:spAutoFit/>
          </a:bodyPr>
          <a:lstStyle/>
          <a:p>
            <a:pPr algn="r"/>
            <a:r>
              <a:rPr lang="en-US" sz="2500" b="0" dirty="0">
                <a:solidFill>
                  <a:srgbClr val="00295B"/>
                </a:solidFill>
              </a:rPr>
              <a:t>SSA.gov</a:t>
            </a:r>
          </a:p>
        </p:txBody>
      </p:sp>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1558959874"/>
      </p:ext>
    </p:extLst>
  </p:cSld>
  <p:clrMap bg1="lt1" tx1="dk1" bg2="lt2" tx2="dk2" accent1="accent1" accent2="accent2" accent3="accent3" accent4="accent4" accent5="accent5" accent6="accent6" hlink="hlink" folHlink="folHlink"/>
  <p:sldLayoutIdLst>
    <p:sldLayoutId id="2147493757" r:id="rId1"/>
    <p:sldLayoutId id="2147493758" r:id="rId2"/>
    <p:sldLayoutId id="2147493759" r:id="rId3"/>
    <p:sldLayoutId id="2147493760" r:id="rId4"/>
    <p:sldLayoutId id="2147493761" r:id="rId5"/>
    <p:sldLayoutId id="2147493762" r:id="rId6"/>
    <p:sldLayoutId id="2147493763" r:id="rId7"/>
    <p:sldLayoutId id="2147493764" r:id="rId8"/>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42415497"/>
      </p:ext>
    </p:extLst>
  </p:cSld>
  <p:clrMap bg1="lt1" tx1="dk1" bg2="lt2" tx2="dk2" accent1="accent1" accent2="accent2" accent3="accent3" accent4="accent4" accent5="accent5" accent6="accent6" hlink="hlink" folHlink="folHlink"/>
  <p:sldLayoutIdLst>
    <p:sldLayoutId id="2147493766" r:id="rId1"/>
    <p:sldLayoutId id="2147493767" r:id="rId2"/>
    <p:sldLayoutId id="2147493768" r:id="rId3"/>
    <p:sldLayoutId id="2147493769" r:id="rId4"/>
    <p:sldLayoutId id="2147493770" r:id="rId5"/>
    <p:sldLayoutId id="2147493771" r:id="rId6"/>
    <p:sldLayoutId id="2147493772" r:id="rId7"/>
    <p:sldLayoutId id="2147493773" r:id="rId8"/>
    <p:sldLayoutId id="2147493774" r:id="rId9"/>
    <p:sldLayoutId id="2147493775" r:id="rId10"/>
    <p:sldLayoutId id="2147493776" r:id="rId11"/>
    <p:sldLayoutId id="2147493777" r:id="rId12"/>
    <p:sldLayoutId id="2147493778" r:id="rId13"/>
    <p:sldLayoutId id="2147493779" r:id="rId14"/>
    <p:sldLayoutId id="2147493780" r:id="rId15"/>
    <p:sldLayoutId id="2147493781" r:id="rId16"/>
    <p:sldLayoutId id="2147493782" r:id="rId17"/>
  </p:sldLayoutIdLst>
  <p:hf sldNum="0"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rgbClr val="003366">
                    <a:tint val="75000"/>
                  </a:srgbClr>
                </a:solidFill>
                <a:latin typeface="Helvetica"/>
              </a:defRPr>
            </a:lvl1pPr>
          </a:lstStyle>
          <a:p>
            <a:pPr>
              <a:defRPr/>
            </a:pPr>
            <a:fld id="{FA4F73A9-DA03-400A-8ED2-208207F4CD48}" type="datetimeFigureOut">
              <a:rPr lang="en-US"/>
              <a:pPr>
                <a:defRPr/>
              </a:pPr>
              <a:t>4/12/2024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FA0"/>
                </a:solidFill>
                <a:latin typeface="Helvetica" panose="020B0604020202020204" pitchFamily="34" charset="0"/>
              </a:defRPr>
            </a:lvl1pPr>
          </a:lstStyle>
          <a:p>
            <a:pPr>
              <a:defRPr/>
            </a:pPr>
            <a:fld id="{3DC14D0E-E71F-4927-8546-1F5B1EA52122}" type="slidenum">
              <a:rPr lang="en-US" altLang="en-US"/>
              <a:pPr>
                <a:defRPr/>
              </a:pPr>
              <a:t>‹#›</a:t>
            </a:fld>
            <a:endParaRPr lang="en-US" altLang="en-US"/>
          </a:p>
        </p:txBody>
      </p:sp>
    </p:spTree>
    <p:extLst>
      <p:ext uri="{BB962C8B-B14F-4D97-AF65-F5344CB8AC3E}">
        <p14:creationId xmlns:p14="http://schemas.microsoft.com/office/powerpoint/2010/main" val="2902126641"/>
      </p:ext>
    </p:extLst>
  </p:cSld>
  <p:clrMap bg1="lt1" tx1="dk1" bg2="lt2" tx2="dk2" accent1="accent1" accent2="accent2" accent3="accent3" accent4="accent4" accent5="accent5" accent6="accent6" hlink="hlink" folHlink="folHlink"/>
  <p:sldLayoutIdLst>
    <p:sldLayoutId id="2147493784" r:id="rId1"/>
    <p:sldLayoutId id="2147493785" r:id="rId2"/>
    <p:sldLayoutId id="2147493786" r:id="rId3"/>
    <p:sldLayoutId id="2147493787" r:id="rId4"/>
    <p:sldLayoutId id="2147493788" r:id="rId5"/>
    <p:sldLayoutId id="2147493789" r:id="rId6"/>
    <p:sldLayoutId id="2147493790" r:id="rId7"/>
    <p:sldLayoutId id="2147493791" r:id="rId8"/>
    <p:sldLayoutId id="2147493792" r:id="rId9"/>
    <p:sldLayoutId id="2147493793" r:id="rId10"/>
    <p:sldLayoutId id="2147493794" r:id="rId11"/>
    <p:sldLayoutId id="2147493795" r:id="rId12"/>
    <p:sldLayoutId id="2147493849" r:id="rId13"/>
  </p:sldLayoutIdLst>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rgbClr val="003366">
                    <a:tint val="75000"/>
                  </a:srgbClr>
                </a:solidFill>
                <a:latin typeface="Helvetica"/>
              </a:defRPr>
            </a:lvl1pPr>
          </a:lstStyle>
          <a:p>
            <a:pPr>
              <a:defRPr/>
            </a:pPr>
            <a:fld id="{63CA00AD-C38F-4FD3-9750-28AC2481BF92}" type="datetimeFigureOut">
              <a:rPr lang="en-US"/>
              <a:pPr>
                <a:defRPr/>
              </a:pPr>
              <a:t>4/12/2024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FA0"/>
                </a:solidFill>
                <a:latin typeface="Helvetica" panose="020B0604020202020204" pitchFamily="34" charset="0"/>
              </a:defRPr>
            </a:lvl1pPr>
          </a:lstStyle>
          <a:p>
            <a:pPr>
              <a:defRPr/>
            </a:pPr>
            <a:fld id="{B0257CF1-84C5-48CB-A7F6-0904736B805B}" type="slidenum">
              <a:rPr lang="en-US" altLang="en-US"/>
              <a:pPr>
                <a:defRPr/>
              </a:pPr>
              <a:t>‹#›</a:t>
            </a:fld>
            <a:endParaRPr lang="en-US" altLang="en-US"/>
          </a:p>
        </p:txBody>
      </p:sp>
    </p:spTree>
    <p:extLst>
      <p:ext uri="{BB962C8B-B14F-4D97-AF65-F5344CB8AC3E}">
        <p14:creationId xmlns:p14="http://schemas.microsoft.com/office/powerpoint/2010/main" val="839961046"/>
      </p:ext>
    </p:extLst>
  </p:cSld>
  <p:clrMap bg1="lt1" tx1="dk1" bg2="lt2" tx2="dk2" accent1="accent1" accent2="accent2" accent3="accent3" accent4="accent4" accent5="accent5" accent6="accent6" hlink="hlink" folHlink="folHlink"/>
  <p:sldLayoutIdLst>
    <p:sldLayoutId id="2147493797" r:id="rId1"/>
    <p:sldLayoutId id="2147493798" r:id="rId2"/>
    <p:sldLayoutId id="2147493799" r:id="rId3"/>
    <p:sldLayoutId id="2147493800" r:id="rId4"/>
    <p:sldLayoutId id="2147493801" r:id="rId5"/>
    <p:sldLayoutId id="2147493802" r:id="rId6"/>
    <p:sldLayoutId id="2147493803" r:id="rId7"/>
    <p:sldLayoutId id="2147493804" r:id="rId8"/>
    <p:sldLayoutId id="2147493805" r:id="rId9"/>
    <p:sldLayoutId id="2147493806" r:id="rId10"/>
    <p:sldLayoutId id="2147493807" r:id="rId11"/>
    <p:sldLayoutId id="2147493808" r:id="rId12"/>
  </p:sldLayoutIdLst>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rgbClr val="003366">
                    <a:tint val="75000"/>
                  </a:srgbClr>
                </a:solidFill>
                <a:latin typeface="Helvetica"/>
              </a:defRPr>
            </a:lvl1pPr>
          </a:lstStyle>
          <a:p>
            <a:pPr>
              <a:defRPr/>
            </a:pPr>
            <a:fld id="{32FDF3E9-8D01-4090-8C29-2593C4BF8AC5}" type="datetimeFigureOut">
              <a:rPr lang="en-US"/>
              <a:pPr>
                <a:defRPr/>
              </a:pPr>
              <a:t>4/12/2024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FA0"/>
                </a:solidFill>
                <a:latin typeface="Helvetica" panose="020B0604020202020204" pitchFamily="34" charset="0"/>
              </a:defRPr>
            </a:lvl1pPr>
          </a:lstStyle>
          <a:p>
            <a:pPr>
              <a:defRPr/>
            </a:pPr>
            <a:fld id="{B19D14B4-465E-4A84-BFC5-7F028A8787A2}" type="slidenum">
              <a:rPr lang="en-US" altLang="en-US"/>
              <a:pPr>
                <a:defRPr/>
              </a:pPr>
              <a:t>‹#›</a:t>
            </a:fld>
            <a:endParaRPr lang="en-US" altLang="en-US"/>
          </a:p>
        </p:txBody>
      </p:sp>
    </p:spTree>
    <p:extLst>
      <p:ext uri="{BB962C8B-B14F-4D97-AF65-F5344CB8AC3E}">
        <p14:creationId xmlns:p14="http://schemas.microsoft.com/office/powerpoint/2010/main" val="4196145727"/>
      </p:ext>
    </p:extLst>
  </p:cSld>
  <p:clrMap bg1="lt1" tx1="dk1" bg2="lt2" tx2="dk2" accent1="accent1" accent2="accent2" accent3="accent3" accent4="accent4" accent5="accent5" accent6="accent6" hlink="hlink" folHlink="folHlink"/>
  <p:sldLayoutIdLst>
    <p:sldLayoutId id="2147493811" r:id="rId1"/>
    <p:sldLayoutId id="2147493812" r:id="rId2"/>
    <p:sldLayoutId id="2147493813" r:id="rId3"/>
    <p:sldLayoutId id="2147493814" r:id="rId4"/>
    <p:sldLayoutId id="2147493815" r:id="rId5"/>
    <p:sldLayoutId id="2147493816" r:id="rId6"/>
    <p:sldLayoutId id="2147493817" r:id="rId7"/>
    <p:sldLayoutId id="2147493818" r:id="rId8"/>
    <p:sldLayoutId id="2147493819" r:id="rId9"/>
    <p:sldLayoutId id="2147493820" r:id="rId10"/>
    <p:sldLayoutId id="2147493821" r:id="rId11"/>
    <p:sldLayoutId id="2147493822" r:id="rId12"/>
  </p:sldLayoutIdLst>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F0B9-E885-49DE-9013-4DEB9E42A34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DAA205-293F-4CEB-B0CE-7751FAB88F3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4DD09-47D8-4E10-B128-E98C201325B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9821CF-20BB-40BA-B212-4BC169F33E88}" type="datetimeFigureOut">
              <a:rPr lang="en-US" smtClean="0"/>
              <a:t>4/12/2024</a:t>
            </a:fld>
            <a:endParaRPr lang="en-US"/>
          </a:p>
        </p:txBody>
      </p:sp>
      <p:sp>
        <p:nvSpPr>
          <p:cNvPr id="5" name="Footer Placeholder 4">
            <a:extLst>
              <a:ext uri="{FF2B5EF4-FFF2-40B4-BE49-F238E27FC236}">
                <a16:creationId xmlns:a16="http://schemas.microsoft.com/office/drawing/2014/main" id="{D9239584-0FEE-4C0D-ABF0-033B446A8BC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BD084D-DEC9-422B-9678-FE55105AD1B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AD99A8-080F-4F37-BFEB-95357B566379}" type="slidenum">
              <a:rPr lang="en-US" smtClean="0"/>
              <a:t>‹#›</a:t>
            </a:fld>
            <a:endParaRPr lang="en-US"/>
          </a:p>
        </p:txBody>
      </p:sp>
    </p:spTree>
    <p:extLst>
      <p:ext uri="{BB962C8B-B14F-4D97-AF65-F5344CB8AC3E}">
        <p14:creationId xmlns:p14="http://schemas.microsoft.com/office/powerpoint/2010/main" val="1193096502"/>
      </p:ext>
    </p:extLst>
  </p:cSld>
  <p:clrMap bg1="lt1" tx1="dk1" bg2="lt2" tx2="dk2" accent1="accent1" accent2="accent2" accent3="accent3" accent4="accent4" accent5="accent5" accent6="accent6" hlink="hlink" folHlink="folHlink"/>
  <p:sldLayoutIdLst>
    <p:sldLayoutId id="214749382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FA0"/>
                </a:solidFill>
                <a:latin typeface="Helvetica" panose="020B0604020202020204" pitchFamily="34" charset="0"/>
              </a:defRPr>
            </a:lvl1pPr>
          </a:lstStyle>
          <a:p>
            <a:pPr>
              <a:defRPr/>
            </a:pPr>
            <a:fld id="{B19D14B4-465E-4A84-BFC5-7F028A8787A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3485" r:id="rId1"/>
    <p:sldLayoutId id="2147493486" r:id="rId2"/>
    <p:sldLayoutId id="2147493487" r:id="rId3"/>
    <p:sldLayoutId id="2147493488" r:id="rId4"/>
    <p:sldLayoutId id="2147493489" r:id="rId5"/>
    <p:sldLayoutId id="2147493490" r:id="rId6"/>
    <p:sldLayoutId id="2147493491" r:id="rId7"/>
    <p:sldLayoutId id="2147493492" r:id="rId8"/>
    <p:sldLayoutId id="2147493493" r:id="rId9"/>
    <p:sldLayoutId id="2147493494" r:id="rId10"/>
    <p:sldLayoutId id="2147493495" r:id="rId11"/>
    <p:sldLayoutId id="2147493496" r:id="rId12"/>
  </p:sldLayoutIdLst>
  <p:hf sldNum="0"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894388"/>
            <a:ext cx="9144000" cy="971550"/>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8" name="Rectangle 7"/>
          <p:cNvSpPr/>
          <p:nvPr userDrawn="1"/>
        </p:nvSpPr>
        <p:spPr>
          <a:xfrm>
            <a:off x="0" y="5808663"/>
            <a:ext cx="9144000" cy="134937"/>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1028" name="TextBox 8"/>
          <p:cNvSpPr txBox="1">
            <a:spLocks noChangeArrowheads="1"/>
          </p:cNvSpPr>
          <p:nvPr userDrawn="1"/>
        </p:nvSpPr>
        <p:spPr bwMode="auto">
          <a:xfrm>
            <a:off x="6245225" y="6165850"/>
            <a:ext cx="28067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anose="020B0504020202030204" pitchFamily="34" charset="0"/>
              </a:defRPr>
            </a:lvl1pPr>
            <a:lvl2pPr marL="742950" indent="-285750">
              <a:defRPr>
                <a:solidFill>
                  <a:schemeClr val="tx1"/>
                </a:solidFill>
                <a:latin typeface="Helvetica" panose="020B0504020202030204" pitchFamily="34" charset="0"/>
              </a:defRPr>
            </a:lvl2pPr>
            <a:lvl3pPr marL="1143000" indent="-228600">
              <a:defRPr>
                <a:solidFill>
                  <a:schemeClr val="tx1"/>
                </a:solidFill>
                <a:latin typeface="Helvetica" panose="020B0504020202030204" pitchFamily="34" charset="0"/>
              </a:defRPr>
            </a:lvl3pPr>
            <a:lvl4pPr marL="1600200" indent="-228600">
              <a:defRPr>
                <a:solidFill>
                  <a:schemeClr val="tx1"/>
                </a:solidFill>
                <a:latin typeface="Helvetica" panose="020B0504020202030204" pitchFamily="34" charset="0"/>
              </a:defRPr>
            </a:lvl4pPr>
            <a:lvl5pPr marL="2057400" indent="-228600">
              <a:defRPr>
                <a:solidFill>
                  <a:schemeClr val="tx1"/>
                </a:solidFill>
                <a:latin typeface="Helvetica" panose="020B0504020202030204" pitchFamily="34" charset="0"/>
              </a:defRPr>
            </a:lvl5pPr>
            <a:lvl6pPr marL="2514600" indent="-228600" fontAlgn="base">
              <a:spcBef>
                <a:spcPct val="0"/>
              </a:spcBef>
              <a:spcAft>
                <a:spcPct val="0"/>
              </a:spcAft>
              <a:defRPr>
                <a:solidFill>
                  <a:schemeClr val="tx1"/>
                </a:solidFill>
                <a:latin typeface="Helvetica" panose="020B0504020202030204" pitchFamily="34" charset="0"/>
              </a:defRPr>
            </a:lvl6pPr>
            <a:lvl7pPr marL="2971800" indent="-228600" fontAlgn="base">
              <a:spcBef>
                <a:spcPct val="0"/>
              </a:spcBef>
              <a:spcAft>
                <a:spcPct val="0"/>
              </a:spcAft>
              <a:defRPr>
                <a:solidFill>
                  <a:schemeClr val="tx1"/>
                </a:solidFill>
                <a:latin typeface="Helvetica" panose="020B0504020202030204" pitchFamily="34" charset="0"/>
              </a:defRPr>
            </a:lvl7pPr>
            <a:lvl8pPr marL="3429000" indent="-228600" fontAlgn="base">
              <a:spcBef>
                <a:spcPct val="0"/>
              </a:spcBef>
              <a:spcAft>
                <a:spcPct val="0"/>
              </a:spcAft>
              <a:defRPr>
                <a:solidFill>
                  <a:schemeClr val="tx1"/>
                </a:solidFill>
                <a:latin typeface="Helvetica" panose="020B0504020202030204" pitchFamily="34" charset="0"/>
              </a:defRPr>
            </a:lvl8pPr>
            <a:lvl9pPr marL="3886200" indent="-228600" fontAlgn="base">
              <a:spcBef>
                <a:spcPct val="0"/>
              </a:spcBef>
              <a:spcAft>
                <a:spcPct val="0"/>
              </a:spcAft>
              <a:defRPr>
                <a:solidFill>
                  <a:schemeClr val="tx1"/>
                </a:solidFill>
                <a:latin typeface="Helvetica" panose="020B0504020202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500" b="0" i="0" u="none" strike="noStrike" kern="1200" cap="none" spc="0" normalizeH="0" baseline="0" noProof="0" dirty="0">
                <a:ln>
                  <a:noFill/>
                </a:ln>
                <a:solidFill>
                  <a:srgbClr val="00295B"/>
                </a:solidFill>
                <a:effectLst/>
                <a:uLnTx/>
                <a:uFillTx/>
                <a:latin typeface="Helvetica" panose="020B0504020202030204" pitchFamily="34" charset="0"/>
                <a:ea typeface="+mn-ea"/>
                <a:cs typeface="+mn-cs"/>
              </a:rPr>
              <a:t>SSA.gov</a:t>
            </a:r>
          </a:p>
        </p:txBody>
      </p:sp>
      <p:pic>
        <p:nvPicPr>
          <p:cNvPr id="9" name="Picture 8">
            <a:extLst>
              <a:ext uri="{FF2B5EF4-FFF2-40B4-BE49-F238E27FC236}">
                <a16:creationId xmlns:a16="http://schemas.microsoft.com/office/drawing/2014/main" id="{202B6F4A-D4CB-4785-A902-6B21E5219E24}"/>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166408" y="6035041"/>
            <a:ext cx="1836409" cy="734972"/>
          </a:xfrm>
          <a:prstGeom prst="rect">
            <a:avLst/>
          </a:prstGeom>
        </p:spPr>
      </p:pic>
    </p:spTree>
    <p:extLst>
      <p:ext uri="{BB962C8B-B14F-4D97-AF65-F5344CB8AC3E}">
        <p14:creationId xmlns:p14="http://schemas.microsoft.com/office/powerpoint/2010/main" val="3663241874"/>
      </p:ext>
    </p:extLst>
  </p:cSld>
  <p:clrMap bg1="lt1" tx1="dk1" bg2="lt2" tx2="dk2" accent1="accent1" accent2="accent2" accent3="accent3" accent4="accent4" accent5="accent5" accent6="accent6" hlink="hlink" folHlink="folHlink"/>
  <p:sldLayoutIdLst>
    <p:sldLayoutId id="2147493830" r:id="rId1"/>
    <p:sldLayoutId id="2147493831" r:id="rId2"/>
    <p:sldLayoutId id="2147493832" r:id="rId3"/>
    <p:sldLayoutId id="2147493833" r:id="rId4"/>
    <p:sldLayoutId id="2147493834" r:id="rId5"/>
    <p:sldLayoutId id="2147493835" r:id="rId6"/>
    <p:sldLayoutId id="2147493836" r:id="rId7"/>
    <p:sldLayoutId id="2147493837" r:id="rId8"/>
    <p:sldLayoutId id="2147493838" r:id="rId9"/>
    <p:sldLayoutId id="2147493841" r:id="rId10"/>
  </p:sldLayoutIdLst>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244541" y="6166440"/>
            <a:ext cx="2806861" cy="477054"/>
          </a:xfrm>
          <a:prstGeom prst="rect">
            <a:avLst/>
          </a:prstGeom>
          <a:noFill/>
        </p:spPr>
        <p:txBody>
          <a:bodyPr wrap="square" rtlCol="0">
            <a:spAutoFit/>
          </a:bodyPr>
          <a:lstStyle/>
          <a:p>
            <a:r>
              <a:rPr lang="en-US" sz="2500" b="0" dirty="0">
                <a:solidFill>
                  <a:srgbClr val="00295B"/>
                </a:solidFill>
              </a:rPr>
              <a:t>SocialSecurity.gov</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3597772730"/>
      </p:ext>
    </p:extLst>
  </p:cSld>
  <p:clrMap bg1="lt1" tx1="dk1" bg2="lt2" tx2="dk2" accent1="accent1" accent2="accent2" accent3="accent3" accent4="accent4" accent5="accent5" accent6="accent6" hlink="hlink" folHlink="folHlink"/>
  <p:sldLayoutIdLst>
    <p:sldLayoutId id="2147493845" r:id="rId1"/>
    <p:sldLayoutId id="2147493846" r:id="rId2"/>
    <p:sldLayoutId id="2147493847" r:id="rId3"/>
    <p:sldLayoutId id="2147493848"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FA0"/>
                </a:solidFill>
                <a:latin typeface="Helvetica" panose="020B0604020202020204" pitchFamily="34" charset="0"/>
              </a:defRPr>
            </a:lvl1pPr>
          </a:lstStyle>
          <a:p>
            <a:pPr>
              <a:defRPr/>
            </a:pPr>
            <a:fld id="{3DC14D0E-E71F-4927-8546-1F5B1EA5212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3497" r:id="rId1"/>
    <p:sldLayoutId id="2147493498" r:id="rId2"/>
    <p:sldLayoutId id="2147493499" r:id="rId3"/>
    <p:sldLayoutId id="2147493500" r:id="rId4"/>
    <p:sldLayoutId id="2147493501" r:id="rId5"/>
    <p:sldLayoutId id="2147493502" r:id="rId6"/>
    <p:sldLayoutId id="2147493503" r:id="rId7"/>
    <p:sldLayoutId id="2147493504" r:id="rId8"/>
    <p:sldLayoutId id="2147493505" r:id="rId9"/>
    <p:sldLayoutId id="2147493506" r:id="rId10"/>
    <p:sldLayoutId id="2147493507" r:id="rId11"/>
    <p:sldLayoutId id="2147493508" r:id="rId12"/>
  </p:sldLayoutIdLst>
  <p:hf sldNum="0"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FA0"/>
                </a:solidFill>
                <a:latin typeface="Helvetica" panose="020B0604020202020204" pitchFamily="34" charset="0"/>
              </a:defRPr>
            </a:lvl1pPr>
          </a:lstStyle>
          <a:p>
            <a:pPr>
              <a:defRPr/>
            </a:pPr>
            <a:fld id="{B0257CF1-84C5-48CB-A7F6-0904736B80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3522" r:id="rId1"/>
    <p:sldLayoutId id="2147493523" r:id="rId2"/>
    <p:sldLayoutId id="2147493524" r:id="rId3"/>
    <p:sldLayoutId id="2147493525" r:id="rId4"/>
    <p:sldLayoutId id="2147493526" r:id="rId5"/>
    <p:sldLayoutId id="2147493527" r:id="rId6"/>
    <p:sldLayoutId id="2147493528" r:id="rId7"/>
    <p:sldLayoutId id="2147493529" r:id="rId8"/>
    <p:sldLayoutId id="2147493530" r:id="rId9"/>
    <p:sldLayoutId id="2147493531" r:id="rId10"/>
    <p:sldLayoutId id="2147493532" r:id="rId11"/>
    <p:sldLayoutId id="2147493533" r:id="rId12"/>
  </p:sldLayoutIdLst>
  <p:hf sldNum="0"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228600" y="10668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228600" y="2362200"/>
            <a:ext cx="8610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rgbClr val="003366">
                    <a:tint val="75000"/>
                  </a:srgbClr>
                </a:solidFill>
                <a:latin typeface="Helvetic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FA0"/>
                </a:solidFill>
                <a:latin typeface="Helvetica" panose="020B0604020202020204" pitchFamily="34" charset="0"/>
              </a:defRPr>
            </a:lvl1pPr>
          </a:lstStyle>
          <a:p>
            <a:pPr>
              <a:defRPr/>
            </a:pPr>
            <a:fld id="{13D432DF-E912-4A94-8881-46BDE2673D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3570" r:id="rId1"/>
    <p:sldLayoutId id="2147493571" r:id="rId2"/>
    <p:sldLayoutId id="2147493572" r:id="rId3"/>
    <p:sldLayoutId id="2147493573" r:id="rId4"/>
    <p:sldLayoutId id="2147493574" r:id="rId5"/>
    <p:sldLayoutId id="2147493575" r:id="rId6"/>
    <p:sldLayoutId id="2147493576" r:id="rId7"/>
    <p:sldLayoutId id="2147493577" r:id="rId8"/>
    <p:sldLayoutId id="2147493578" r:id="rId9"/>
    <p:sldLayoutId id="2147493579" r:id="rId10"/>
    <p:sldLayoutId id="2147493580" r:id="rId11"/>
    <p:sldLayoutId id="2147493581" r:id="rId12"/>
  </p:sldLayoutIdLst>
  <p:hf sldNum="0" hdr="0" ftr="0" dt="0"/>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9" name="TextBox 8"/>
          <p:cNvSpPr txBox="1"/>
          <p:nvPr userDrawn="1"/>
        </p:nvSpPr>
        <p:spPr>
          <a:xfrm>
            <a:off x="6244541" y="6166440"/>
            <a:ext cx="2806861" cy="477054"/>
          </a:xfrm>
          <a:prstGeom prst="rect">
            <a:avLst/>
          </a:prstGeom>
          <a:noFill/>
        </p:spPr>
        <p:txBody>
          <a:bodyPr wrap="square" rtlCol="0">
            <a:spAutoFit/>
          </a:bodyPr>
          <a:lstStyle/>
          <a:p>
            <a:pPr eaLnBrk="1" fontAlgn="auto" hangingPunct="1">
              <a:spcBef>
                <a:spcPts val="0"/>
              </a:spcBef>
              <a:spcAft>
                <a:spcPts val="0"/>
              </a:spcAft>
            </a:pPr>
            <a:r>
              <a:rPr lang="en-US" sz="2500" b="0" dirty="0">
                <a:solidFill>
                  <a:srgbClr val="00295B"/>
                </a:solidFill>
                <a:latin typeface="Helvetica"/>
              </a:rPr>
              <a:t>SocialSecurity.gov</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690591708"/>
      </p:ext>
    </p:extLst>
  </p:cSld>
  <p:clrMap bg1="lt1" tx1="dk1" bg2="lt2" tx2="dk2" accent1="accent1" accent2="accent2" accent3="accent3" accent4="accent4" accent5="accent5" accent6="accent6" hlink="hlink" folHlink="folHlink"/>
  <p:sldLayoutIdLst>
    <p:sldLayoutId id="2147493596" r:id="rId1"/>
    <p:sldLayoutId id="2147493597" r:id="rId2"/>
    <p:sldLayoutId id="2147493598" r:id="rId3"/>
    <p:sldLayoutId id="2147493851"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9" name="TextBox 8"/>
          <p:cNvSpPr txBox="1"/>
          <p:nvPr userDrawn="1"/>
        </p:nvSpPr>
        <p:spPr>
          <a:xfrm>
            <a:off x="6244541" y="6166440"/>
            <a:ext cx="2806861" cy="477054"/>
          </a:xfrm>
          <a:prstGeom prst="rect">
            <a:avLst/>
          </a:prstGeom>
          <a:noFill/>
        </p:spPr>
        <p:txBody>
          <a:bodyPr wrap="square" rtlCol="0">
            <a:spAutoFit/>
          </a:bodyPr>
          <a:lstStyle/>
          <a:p>
            <a:pPr eaLnBrk="1" fontAlgn="auto" hangingPunct="1">
              <a:spcBef>
                <a:spcPts val="0"/>
              </a:spcBef>
              <a:spcAft>
                <a:spcPts val="0"/>
              </a:spcAft>
            </a:pPr>
            <a:r>
              <a:rPr lang="en-US" sz="2500" b="0" dirty="0">
                <a:solidFill>
                  <a:srgbClr val="00295B"/>
                </a:solidFill>
                <a:latin typeface="Helvetica"/>
              </a:rPr>
              <a:t>SocialSecurity.gov</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3864705803"/>
      </p:ext>
    </p:extLst>
  </p:cSld>
  <p:clrMap bg1="lt1" tx1="dk1" bg2="lt2" tx2="dk2" accent1="accent1" accent2="accent2" accent3="accent3" accent4="accent4" accent5="accent5" accent6="accent6" hlink="hlink" folHlink="folHlink"/>
  <p:sldLayoutIdLst>
    <p:sldLayoutId id="2147493604" r:id="rId1"/>
    <p:sldLayoutId id="2147493605" r:id="rId2"/>
    <p:sldLayoutId id="2147493606" r:id="rId3"/>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100000">
              <a:srgbClr val="F2E9D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5894435"/>
            <a:ext cx="9144000" cy="972273"/>
          </a:xfrm>
          <a:prstGeom prst="rect">
            <a:avLst/>
          </a:prstGeom>
          <a:solidFill>
            <a:srgbClr val="C1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userDrawn="1"/>
        </p:nvSpPr>
        <p:spPr>
          <a:xfrm>
            <a:off x="0" y="5808617"/>
            <a:ext cx="9144000" cy="134983"/>
          </a:xfrm>
          <a:prstGeom prst="rect">
            <a:avLst/>
          </a:prstGeom>
          <a:solidFill>
            <a:srgbClr val="002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9" name="TextBox 8"/>
          <p:cNvSpPr txBox="1"/>
          <p:nvPr userDrawn="1"/>
        </p:nvSpPr>
        <p:spPr>
          <a:xfrm>
            <a:off x="6244541" y="6166440"/>
            <a:ext cx="2806861" cy="477054"/>
          </a:xfrm>
          <a:prstGeom prst="rect">
            <a:avLst/>
          </a:prstGeom>
          <a:noFill/>
        </p:spPr>
        <p:txBody>
          <a:bodyPr wrap="square" rtlCol="0">
            <a:spAutoFit/>
          </a:bodyPr>
          <a:lstStyle/>
          <a:p>
            <a:pPr eaLnBrk="1" fontAlgn="auto" hangingPunct="1">
              <a:spcBef>
                <a:spcPts val="0"/>
              </a:spcBef>
              <a:spcAft>
                <a:spcPts val="0"/>
              </a:spcAft>
            </a:pPr>
            <a:r>
              <a:rPr lang="en-US" sz="2500" b="0" dirty="0">
                <a:solidFill>
                  <a:srgbClr val="00295B"/>
                </a:solidFill>
                <a:latin typeface="Helvetica"/>
              </a:rPr>
              <a:t>SocialSecurity.gov</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005" y="6035041"/>
            <a:ext cx="2140064" cy="734972"/>
          </a:xfrm>
          <a:prstGeom prst="rect">
            <a:avLst/>
          </a:prstGeom>
        </p:spPr>
      </p:pic>
    </p:spTree>
    <p:extLst>
      <p:ext uri="{BB962C8B-B14F-4D97-AF65-F5344CB8AC3E}">
        <p14:creationId xmlns:p14="http://schemas.microsoft.com/office/powerpoint/2010/main" val="3156463246"/>
      </p:ext>
    </p:extLst>
  </p:cSld>
  <p:clrMap bg1="lt1" tx1="dk1" bg2="lt2" tx2="dk2" accent1="accent1" accent2="accent2" accent3="accent3" accent4="accent4" accent5="accent5" accent6="accent6" hlink="hlink" folHlink="folHlink"/>
  <p:sldLayoutIdLst>
    <p:sldLayoutId id="2147493608" r:id="rId1"/>
    <p:sldLayoutId id="2147493609" r:id="rId2"/>
    <p:sldLayoutId id="2147493610" r:id="rId3"/>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066800"/>
            <a:ext cx="8610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2362200"/>
            <a:ext cx="8610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b="0">
              <a:solidFill>
                <a:srgbClr val="003366">
                  <a:tint val="75000"/>
                </a:srgbClr>
              </a:solidFill>
              <a:latin typeface="Helvetic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srgbClr val="003366">
                  <a:tint val="75000"/>
                </a:srgbClr>
              </a:solidFill>
              <a:latin typeface="Helvetic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221CDAF-7AA6-4807-B601-63BF3B41F162}" type="slidenum">
              <a:rPr lang="en-US" b="0" smtClean="0">
                <a:solidFill>
                  <a:srgbClr val="003366">
                    <a:tint val="75000"/>
                  </a:srgbClr>
                </a:solidFill>
                <a:latin typeface="Helvetica"/>
              </a:rPr>
              <a:pPr eaLnBrk="1" fontAlgn="auto" hangingPunct="1">
                <a:spcBef>
                  <a:spcPts val="0"/>
                </a:spcBef>
                <a:spcAft>
                  <a:spcPts val="0"/>
                </a:spcAft>
              </a:pPr>
              <a:t>‹#›</a:t>
            </a:fld>
            <a:endParaRPr lang="en-US" b="0">
              <a:solidFill>
                <a:srgbClr val="003366">
                  <a:tint val="75000"/>
                </a:srgbClr>
              </a:solidFill>
              <a:latin typeface="Helvetica"/>
            </a:endParaRPr>
          </a:p>
        </p:txBody>
      </p:sp>
    </p:spTree>
    <p:extLst>
      <p:ext uri="{BB962C8B-B14F-4D97-AF65-F5344CB8AC3E}">
        <p14:creationId xmlns:p14="http://schemas.microsoft.com/office/powerpoint/2010/main" val="3487797090"/>
      </p:ext>
    </p:extLst>
  </p:cSld>
  <p:clrMap bg1="lt1" tx1="dk1" bg2="lt2" tx2="dk2" accent1="accent1" accent2="accent2" accent3="accent3" accent4="accent4" accent5="accent5" accent6="accent6" hlink="hlink" folHlink="folHlink"/>
  <p:sldLayoutIdLst>
    <p:sldLayoutId id="2147493648" r:id="rId1"/>
    <p:sldLayoutId id="2147493649" r:id="rId2"/>
    <p:sldLayoutId id="2147493650" r:id="rId3"/>
    <p:sldLayoutId id="2147493651" r:id="rId4"/>
    <p:sldLayoutId id="2147493652" r:id="rId5"/>
    <p:sldLayoutId id="2147493653" r:id="rId6"/>
    <p:sldLayoutId id="2147493654" r:id="rId7"/>
    <p:sldLayoutId id="2147493655" r:id="rId8"/>
    <p:sldLayoutId id="2147493656" r:id="rId9"/>
    <p:sldLayoutId id="2147493657" r:id="rId10"/>
    <p:sldLayoutId id="2147493658" r:id="rId11"/>
    <p:sldLayoutId id="2147493659" r:id="rId12"/>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hyperlink" Target="https://www.ssa.gov/OACT/COLA/RTeffect.html" TargetMode="External"/><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41.xml"/><Relationship Id="rId6" Type="http://schemas.openxmlformats.org/officeDocument/2006/relationships/oleObject" Target="../embeddings/oleObject1.bin"/><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9.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7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9.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hyperlink" Target="https://www.ssa.gov/benefits/medicare" TargetMode="External"/><Relationship Id="rId2" Type="http://schemas.openxmlformats.org/officeDocument/2006/relationships/notesSlide" Target="../notesSlides/notesSlide33.xml"/><Relationship Id="rId1" Type="http://schemas.openxmlformats.org/officeDocument/2006/relationships/slideLayout" Target="../slideLayouts/slideLayout98.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12.xml"/><Relationship Id="rId4" Type="http://schemas.openxmlformats.org/officeDocument/2006/relationships/hyperlink" Target="https://www.ssa.gov/forms/ssa-44-ext.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notesSlide" Target="../notesSlides/notesSlide36.xml"/><Relationship Id="rId1" Type="http://schemas.openxmlformats.org/officeDocument/2006/relationships/slideLayout" Target="../slideLayouts/slideLayout96.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8.xml"/><Relationship Id="rId1" Type="http://schemas.openxmlformats.org/officeDocument/2006/relationships/video" Target="https://www.youtube.com/embed/2hjJqUAFSXI?feature=oembed" TargetMode="Externa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93.xml"/><Relationship Id="rId4" Type="http://schemas.openxmlformats.org/officeDocument/2006/relationships/hyperlink" Target="http://www.socialsecurity.gov/myaccoun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ssa.gov/planners/credits.html" TargetMode="External"/><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3" Type="http://schemas.openxmlformats.org/officeDocument/2006/relationships/hyperlink" Target="https://www.ssa.gov/myaccount/what.html" TargetMode="External"/><Relationship Id="rId2" Type="http://schemas.openxmlformats.org/officeDocument/2006/relationships/notesSlide" Target="../notesSlides/notesSlide41.xml"/><Relationship Id="rId1" Type="http://schemas.openxmlformats.org/officeDocument/2006/relationships/slideLayout" Target="../slideLayouts/slideLayout154.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125.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6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96.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107474"/>
            <a:ext cx="9144000" cy="1288870"/>
          </a:xfrm>
          <a:prstGeom prst="rect">
            <a:avLst/>
          </a:prstGeom>
        </p:spPr>
        <p:txBody>
          <a:bodyPr>
            <a:normAutofit fontScale="90000"/>
          </a:bodyPr>
          <a:lstStyle/>
          <a:p>
            <a:r>
              <a:rPr lang="en-US" dirty="0"/>
              <a:t>Social Security: </a:t>
            </a:r>
            <a:br>
              <a:rPr lang="en-US" dirty="0"/>
            </a:br>
            <a:r>
              <a:rPr lang="en-US" dirty="0"/>
              <a:t>With You Through Life’s Journey…</a:t>
            </a:r>
          </a:p>
        </p:txBody>
      </p:sp>
      <p:sp>
        <p:nvSpPr>
          <p:cNvPr id="2" name="TextBox 1"/>
          <p:cNvSpPr txBox="1"/>
          <p:nvPr/>
        </p:nvSpPr>
        <p:spPr>
          <a:xfrm>
            <a:off x="6529498" y="6590145"/>
            <a:ext cx="2608406" cy="276999"/>
          </a:xfrm>
          <a:prstGeom prst="rect">
            <a:avLst/>
          </a:prstGeom>
          <a:noFill/>
        </p:spPr>
        <p:txBody>
          <a:bodyPr wrap="none" rtlCol="0">
            <a:spAutoFit/>
          </a:bodyPr>
          <a:lstStyle/>
          <a:p>
            <a:r>
              <a:rPr lang="en-US" sz="1200" dirty="0">
                <a:solidFill>
                  <a:schemeClr val="bg1"/>
                </a:solidFill>
              </a:rPr>
              <a:t>Produced at U.S. taxpayer expense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4958" y="3705079"/>
            <a:ext cx="2626672" cy="902090"/>
          </a:xfrm>
          <a:prstGeom prst="rect">
            <a:avLst/>
          </a:prstGeom>
        </p:spPr>
      </p:pic>
    </p:spTree>
    <p:extLst>
      <p:ext uri="{BB962C8B-B14F-4D97-AF65-F5344CB8AC3E}">
        <p14:creationId xmlns:p14="http://schemas.microsoft.com/office/powerpoint/2010/main" val="66281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7C0598A-CD2D-4BC8-ADEA-B8ECEE443AB5}"/>
              </a:ext>
            </a:extLst>
          </p:cNvPr>
          <p:cNvSpPr>
            <a:spLocks noGrp="1"/>
          </p:cNvSpPr>
          <p:nvPr>
            <p:ph type="title"/>
          </p:nvPr>
        </p:nvSpPr>
        <p:spPr/>
        <p:txBody>
          <a:bodyPr/>
          <a:lstStyle/>
          <a:p>
            <a:r>
              <a:rPr lang="en-US">
                <a:solidFill>
                  <a:schemeClr val="tx2">
                    <a:lumMod val="75000"/>
                  </a:schemeClr>
                </a:solidFill>
              </a:rPr>
              <a:t>Benefits for Divorced Spouses</a:t>
            </a:r>
            <a:endParaRPr lang="en-US"/>
          </a:p>
        </p:txBody>
      </p:sp>
      <p:pic>
        <p:nvPicPr>
          <p:cNvPr id="3" name="Picture 2">
            <a:extLst>
              <a:ext uri="{FF2B5EF4-FFF2-40B4-BE49-F238E27FC236}">
                <a16:creationId xmlns:a16="http://schemas.microsoft.com/office/drawing/2014/main" id="{CD590DB1-8ECE-46B9-90B5-A3AB3EA16182}"/>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0442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50" y="1686764"/>
            <a:ext cx="4394350" cy="424116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child must have: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parent who’s disabled or retired and entitled to Social Security benefits; or</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parent who died after having worked long enough in a job where they paid Social Security taxes.</a:t>
            </a:r>
          </a:p>
        </p:txBody>
      </p:sp>
      <p:sp>
        <p:nvSpPr>
          <p:cNvPr id="2" name="Rectangle 1"/>
          <p:cNvSpPr/>
          <p:nvPr/>
        </p:nvSpPr>
        <p:spPr>
          <a:xfrm>
            <a:off x="25250" y="978878"/>
            <a:ext cx="9118750"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3366">
                    <a:lumMod val="75000"/>
                  </a:srgbClr>
                </a:solidFill>
                <a:effectLst/>
                <a:uLnTx/>
                <a:uFillTx/>
                <a:latin typeface="Times"/>
                <a:ea typeface="+mn-ea"/>
                <a:cs typeface="+mn-cs"/>
              </a:rPr>
              <a:t>Auxiliary Benefits for Children</a:t>
            </a:r>
          </a:p>
        </p:txBody>
      </p:sp>
      <p:sp>
        <p:nvSpPr>
          <p:cNvPr id="4" name="Rectangle 3"/>
          <p:cNvSpPr/>
          <p:nvPr/>
        </p:nvSpPr>
        <p:spPr>
          <a:xfrm>
            <a:off x="4572000" y="1699464"/>
            <a:ext cx="4572000" cy="3662541"/>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The child must also be: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Unmarried;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Younger than age 18;</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18-19 years old and a full-time student (no higher than grade 12); 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18 or older and disabled. (The disability must have started before age 22.)</a:t>
            </a:r>
          </a:p>
        </p:txBody>
      </p:sp>
    </p:spTree>
    <p:extLst>
      <p:ext uri="{BB962C8B-B14F-4D97-AF65-F5344CB8AC3E}">
        <p14:creationId xmlns:p14="http://schemas.microsoft.com/office/powerpoint/2010/main" val="3996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ot;  &qu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4338"/>
          <a:stretch/>
        </p:blipFill>
        <p:spPr bwMode="auto">
          <a:xfrm>
            <a:off x="0" y="-15240"/>
            <a:ext cx="9144000" cy="66849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0" y="289560"/>
            <a:ext cx="4907280" cy="1325563"/>
          </a:xfrm>
        </p:spPr>
        <p:txBody>
          <a:bodyPr/>
          <a:lstStyle/>
          <a:p>
            <a:r>
              <a:rPr lang="en-US" dirty="0"/>
              <a:t>We’re There If You Lose A Loved One</a:t>
            </a:r>
          </a:p>
        </p:txBody>
      </p:sp>
    </p:spTree>
    <p:extLst>
      <p:ext uri="{BB962C8B-B14F-4D97-AF65-F5344CB8AC3E}">
        <p14:creationId xmlns:p14="http://schemas.microsoft.com/office/powerpoint/2010/main" val="183508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7"/>
          <p:cNvSpPr txBox="1">
            <a:spLocks noChangeArrowheads="1"/>
          </p:cNvSpPr>
          <p:nvPr/>
        </p:nvSpPr>
        <p:spPr bwMode="auto">
          <a:xfrm>
            <a:off x="304800" y="304800"/>
            <a:ext cx="845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Survivor Eligibility Factors</a:t>
            </a:r>
          </a:p>
        </p:txBody>
      </p:sp>
      <p:graphicFrame>
        <p:nvGraphicFramePr>
          <p:cNvPr id="5" name="Table 4"/>
          <p:cNvGraphicFramePr>
            <a:graphicFrameLocks noGrp="1"/>
          </p:cNvGraphicFramePr>
          <p:nvPr/>
        </p:nvGraphicFramePr>
        <p:xfrm>
          <a:off x="533400" y="1219200"/>
          <a:ext cx="8001000" cy="4429124"/>
        </p:xfrm>
        <a:graphic>
          <a:graphicData uri="http://schemas.openxmlformats.org/drawingml/2006/table">
            <a:tbl>
              <a:tblPr firstRow="1" bandRow="1">
                <a:tableStyleId>{69CF1AB2-1976-4502-BF36-3FF5EA218861}</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1310768">
                <a:tc>
                  <a:txBody>
                    <a:bodyPr/>
                    <a:lstStyle/>
                    <a:p>
                      <a:r>
                        <a:rPr lang="en-US" sz="2000" b="0" dirty="0"/>
                        <a:t>Child</a:t>
                      </a:r>
                      <a:endParaRPr lang="en-US" sz="2000" b="0" dirty="0">
                        <a:solidFill>
                          <a:schemeClr val="tx1"/>
                        </a:solidFill>
                      </a:endParaRPr>
                    </a:p>
                  </a:txBody>
                  <a:tcPr marT="45724" marB="45724"/>
                </a:tc>
                <a:tc>
                  <a:txBody>
                    <a:bodyPr/>
                    <a:lstStyle/>
                    <a:p>
                      <a:r>
                        <a:rPr lang="en-US" sz="2000" b="0" dirty="0"/>
                        <a:t>Can receive benefit if not married and under age 18 (or under age 19 if still in high school). </a:t>
                      </a:r>
                      <a:endParaRPr lang="en-US" sz="2000" b="0" dirty="0">
                        <a:solidFill>
                          <a:schemeClr val="tx1"/>
                        </a:solidFill>
                      </a:endParaRPr>
                    </a:p>
                  </a:txBody>
                  <a:tcPr marT="45724" marB="45724"/>
                </a:tc>
                <a:extLst>
                  <a:ext uri="{0D108BD9-81ED-4DB2-BD59-A6C34878D82A}">
                    <a16:rowId xmlns:a16="http://schemas.microsoft.com/office/drawing/2014/main" val="10000"/>
                  </a:ext>
                </a:extLst>
              </a:tr>
              <a:tr h="1197928">
                <a:tc>
                  <a:txBody>
                    <a:bodyPr/>
                    <a:lstStyle/>
                    <a:p>
                      <a:r>
                        <a:rPr lang="en-US" sz="2000" dirty="0"/>
                        <a:t>Disabled Child</a:t>
                      </a:r>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Can receive benefits beyond age 18 if not married and was disabled before age 22.</a:t>
                      </a:r>
                    </a:p>
                  </a:txBody>
                  <a:tcPr marT="45724" marB="45724"/>
                </a:tc>
                <a:extLst>
                  <a:ext uri="{0D108BD9-81ED-4DB2-BD59-A6C34878D82A}">
                    <a16:rowId xmlns:a16="http://schemas.microsoft.com/office/drawing/2014/main" val="10001"/>
                  </a:ext>
                </a:extLst>
              </a:tr>
              <a:tr h="1920428">
                <a:tc>
                  <a:txBody>
                    <a:bodyPr/>
                    <a:lstStyle/>
                    <a:p>
                      <a:r>
                        <a:rPr lang="en-US" sz="2000" dirty="0"/>
                        <a:t>Widow / Widower / Divorced Widow/</a:t>
                      </a:r>
                      <a:r>
                        <a:rPr lang="en-US" sz="2000" dirty="0" err="1"/>
                        <a:t>er</a:t>
                      </a: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(Remarriage after age 60 will</a:t>
                      </a:r>
                      <a:r>
                        <a:rPr lang="en-US" sz="2000" baseline="0" dirty="0"/>
                        <a:t> not affect benefits)</a:t>
                      </a:r>
                      <a:endParaRPr lang="en-US" sz="2000" dirty="0"/>
                    </a:p>
                    <a:p>
                      <a:endParaRPr lang="en-US" sz="2000" dirty="0"/>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Can get full benefits at full retirement age – or reduced benefits at age 60 – or as early as age 50 if disabled – or at any age if caring for child under 16 or</a:t>
                      </a:r>
                      <a:r>
                        <a:rPr lang="en-US" sz="2000" baseline="0" dirty="0"/>
                        <a:t> </a:t>
                      </a:r>
                      <a:r>
                        <a:rPr lang="en-US" sz="2000" dirty="0"/>
                        <a:t>a disabled child.</a:t>
                      </a:r>
                    </a:p>
                  </a:txBody>
                  <a:tcPr marT="45724" marB="45724"/>
                </a:tc>
                <a:extLst>
                  <a:ext uri="{0D108BD9-81ED-4DB2-BD59-A6C34878D82A}">
                    <a16:rowId xmlns:a16="http://schemas.microsoft.com/office/drawing/2014/main" val="10002"/>
                  </a:ext>
                </a:extLst>
              </a:tr>
            </a:tbl>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Chart showing the differences between Social Security Disability Insurance and Supplemental Security Income." title="SSDI vs. SSI"/>
          <p:cNvSpPr>
            <a:spLocks noGrp="1"/>
          </p:cNvSpPr>
          <p:nvPr>
            <p:ph type="title"/>
          </p:nvPr>
        </p:nvSpPr>
        <p:spPr>
          <a:xfrm>
            <a:off x="1" y="0"/>
            <a:ext cx="9144000" cy="749030"/>
          </a:xfrm>
        </p:spPr>
        <p:txBody>
          <a:bodyPr/>
          <a:lstStyle/>
          <a:p>
            <a:r>
              <a:rPr lang="en-US" sz="4200" dirty="0"/>
              <a:t>Spouse vs. Surviving </a:t>
            </a:r>
            <a:r>
              <a:rPr lang="en-US" sz="4200" dirty="0">
                <a:solidFill>
                  <a:srgbClr val="002060"/>
                </a:solidFill>
              </a:rPr>
              <a:t>Spouse Benefits</a:t>
            </a:r>
          </a:p>
        </p:txBody>
      </p:sp>
      <p:graphicFrame>
        <p:nvGraphicFramePr>
          <p:cNvPr id="8" name="Content Placeholder 7" descr="Shows benefits available to Spouses vs Surviving Spouses, and when the benefit may start"/>
          <p:cNvGraphicFramePr>
            <a:graphicFrameLocks noGrp="1"/>
          </p:cNvGraphicFramePr>
          <p:nvPr>
            <p:ph sz="quarter" idx="11"/>
          </p:nvPr>
        </p:nvGraphicFramePr>
        <p:xfrm>
          <a:off x="419101" y="1143829"/>
          <a:ext cx="8305800" cy="3444240"/>
        </p:xfrm>
        <a:graphic>
          <a:graphicData uri="http://schemas.openxmlformats.org/drawingml/2006/table">
            <a:tbl>
              <a:tblPr firstRow="1" bandRow="1">
                <a:tableStyleId>{69CF1AB2-1976-4502-BF36-3FF5EA218861}</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34659">
                <a:tc>
                  <a:txBody>
                    <a:bodyPr/>
                    <a:lstStyle/>
                    <a:p>
                      <a:pPr algn="ctr"/>
                      <a:r>
                        <a:rPr lang="en-US" sz="2400" dirty="0"/>
                        <a:t>Spouse (</a:t>
                      </a:r>
                      <a:r>
                        <a:rPr lang="en-US" sz="2400" baseline="0" dirty="0"/>
                        <a:t>living</a:t>
                      </a:r>
                      <a:r>
                        <a:rPr lang="en-US" sz="2400" dirty="0"/>
                        <a:t>)</a:t>
                      </a:r>
                      <a:endParaRPr lang="en-US" sz="2400" b="0" dirty="0">
                        <a:solidFill>
                          <a:schemeClr val="tx1"/>
                        </a:solidFill>
                      </a:endParaRPr>
                    </a:p>
                  </a:txBody>
                  <a:tcPr/>
                </a:tc>
                <a:tc>
                  <a:txBody>
                    <a:bodyPr/>
                    <a:lstStyle/>
                    <a:p>
                      <a:pPr algn="ctr"/>
                      <a:r>
                        <a:rPr lang="en-US" sz="2400" dirty="0"/>
                        <a:t>Surviving Spouse (deceased)</a:t>
                      </a:r>
                      <a:r>
                        <a:rPr lang="en-US" sz="2400" baseline="0" dirty="0"/>
                        <a:t> </a:t>
                      </a:r>
                      <a:endParaRPr lang="en-US" sz="2400" b="0" dirty="0">
                        <a:solidFill>
                          <a:srgbClr val="002060"/>
                        </a:solidFill>
                      </a:endParaRPr>
                    </a:p>
                  </a:txBody>
                  <a:tcPr/>
                </a:tc>
                <a:extLst>
                  <a:ext uri="{0D108BD9-81ED-4DB2-BD59-A6C34878D82A}">
                    <a16:rowId xmlns:a16="http://schemas.microsoft.com/office/drawing/2014/main" val="10000"/>
                  </a:ext>
                </a:extLst>
              </a:tr>
              <a:tr h="625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May start as early as age 62</a:t>
                      </a:r>
                      <a:endParaRPr lang="en-US" sz="2200"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May</a:t>
                      </a:r>
                      <a:r>
                        <a:rPr lang="en-US" sz="2200" baseline="0" dirty="0"/>
                        <a:t> </a:t>
                      </a:r>
                      <a:r>
                        <a:rPr lang="en-US" sz="2200" dirty="0"/>
                        <a:t>start as early as age 60 or as early as 50 if disabled</a:t>
                      </a:r>
                    </a:p>
                  </a:txBody>
                  <a:tcPr/>
                </a:tc>
                <a:extLst>
                  <a:ext uri="{0D108BD9-81ED-4DB2-BD59-A6C34878D82A}">
                    <a16:rowId xmlns:a16="http://schemas.microsoft.com/office/drawing/2014/main" val="10001"/>
                  </a:ext>
                </a:extLst>
              </a:tr>
              <a:tr h="3221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50% if you wait until FRA or later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71.5% at age 60, increases each month you wait</a:t>
                      </a:r>
                    </a:p>
                  </a:txBody>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Less than 50% if you start before FRA (reduction for each month you take benefit early)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t>100% if you start at FRA or later</a:t>
                      </a:r>
                    </a:p>
                  </a:txBody>
                  <a:tcPr/>
                </a:tc>
                <a:extLst>
                  <a:ext uri="{0D108BD9-81ED-4DB2-BD59-A6C34878D82A}">
                    <a16:rowId xmlns:a16="http://schemas.microsoft.com/office/drawing/2014/main" val="10003"/>
                  </a:ext>
                </a:extLst>
              </a:tr>
            </a:tbl>
          </a:graphicData>
        </a:graphic>
      </p:graphicFrame>
      <p:sp>
        <p:nvSpPr>
          <p:cNvPr id="3" name="Rectangle 2"/>
          <p:cNvSpPr/>
          <p:nvPr/>
        </p:nvSpPr>
        <p:spPr>
          <a:xfrm>
            <a:off x="1432111" y="4711711"/>
            <a:ext cx="6279777" cy="430887"/>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200" b="1" i="1" u="none" strike="noStrike" kern="1200" cap="none" spc="0" normalizeH="0" baseline="0" noProof="0" dirty="0">
                <a:ln>
                  <a:noFill/>
                </a:ln>
                <a:solidFill>
                  <a:srgbClr val="003366"/>
                </a:solidFill>
                <a:effectLst/>
                <a:uLnTx/>
                <a:uFillTx/>
                <a:latin typeface="Helvetica"/>
                <a:ea typeface="+mn-ea"/>
                <a:cs typeface="+mn-cs"/>
              </a:rPr>
              <a:t>Certain conditions must be met.</a:t>
            </a:r>
          </a:p>
        </p:txBody>
      </p:sp>
      <p:sp>
        <p:nvSpPr>
          <p:cNvPr id="5" name="Rectangle 4"/>
          <p:cNvSpPr/>
          <p:nvPr/>
        </p:nvSpPr>
        <p:spPr>
          <a:xfrm>
            <a:off x="0" y="5266240"/>
            <a:ext cx="9144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366">
                    <a:lumMod val="75000"/>
                  </a:srgbClr>
                </a:solidFill>
                <a:effectLst/>
                <a:uLnTx/>
                <a:uFillTx/>
                <a:latin typeface="Helvetica"/>
                <a:ea typeface="+mn-ea"/>
                <a:cs typeface="+mn-cs"/>
              </a:rPr>
              <a:t>ssa.gov/planners/survivors/ifyou.html#h6</a:t>
            </a:r>
          </a:p>
        </p:txBody>
      </p:sp>
    </p:spTree>
    <p:extLst>
      <p:ext uri="{BB962C8B-B14F-4D97-AF65-F5344CB8AC3E}">
        <p14:creationId xmlns:p14="http://schemas.microsoft.com/office/powerpoint/2010/main" val="27129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Choosing Between Retirement Benefits and Widow’s Benefits</a:t>
            </a:r>
          </a:p>
        </p:txBody>
      </p:sp>
      <p:sp>
        <p:nvSpPr>
          <p:cNvPr id="4" name="Content Placeholder 3"/>
          <p:cNvSpPr>
            <a:spLocks noGrp="1"/>
          </p:cNvSpPr>
          <p:nvPr>
            <p:ph sz="quarter" idx="10"/>
          </p:nvPr>
        </p:nvSpPr>
        <p:spPr>
          <a:xfrm>
            <a:off x="440543" y="1640910"/>
            <a:ext cx="8142052" cy="3041559"/>
          </a:xfrm>
        </p:spPr>
        <p:txBody>
          <a:bodyPr/>
          <a:lstStyle/>
          <a:p>
            <a:pPr marL="0" lvl="0" indent="0" algn="ctr">
              <a:spcBef>
                <a:spcPts val="0"/>
              </a:spcBef>
              <a:buNone/>
            </a:pPr>
            <a:r>
              <a:rPr lang="en-US" dirty="0">
                <a:solidFill>
                  <a:srgbClr val="003366"/>
                </a:solidFill>
              </a:rPr>
              <a:t>You can switch to retirement on your own record as early as age 62 if that benefit is higher than your surviving spouse’s benefit.</a:t>
            </a:r>
          </a:p>
          <a:p>
            <a:pPr marL="0" lvl="0" indent="0" algn="ctr">
              <a:spcBef>
                <a:spcPts val="0"/>
              </a:spcBef>
              <a:buNone/>
            </a:pPr>
            <a:r>
              <a:rPr lang="en-US" dirty="0">
                <a:solidFill>
                  <a:srgbClr val="003366"/>
                </a:solidFill>
              </a:rPr>
              <a:t>OR</a:t>
            </a:r>
          </a:p>
          <a:p>
            <a:pPr marL="0" lvl="0" indent="0" algn="ctr">
              <a:spcBef>
                <a:spcPts val="0"/>
              </a:spcBef>
              <a:buNone/>
            </a:pPr>
            <a:r>
              <a:rPr lang="en-US" dirty="0">
                <a:solidFill>
                  <a:srgbClr val="003366"/>
                </a:solidFill>
              </a:rPr>
              <a:t>You can take retirement as early as age 62, then switch to surviving spouse’s at </a:t>
            </a:r>
            <a:r>
              <a:rPr lang="en-US" dirty="0">
                <a:solidFill>
                  <a:srgbClr val="002060"/>
                </a:solidFill>
              </a:rPr>
              <a:t>full retirement age </a:t>
            </a:r>
            <a:r>
              <a:rPr lang="en-US" dirty="0">
                <a:solidFill>
                  <a:srgbClr val="003366"/>
                </a:solidFill>
              </a:rPr>
              <a:t>if benefit is higher.</a:t>
            </a:r>
          </a:p>
        </p:txBody>
      </p:sp>
    </p:spTree>
    <p:extLst>
      <p:ext uri="{BB962C8B-B14F-4D97-AF65-F5344CB8AC3E}">
        <p14:creationId xmlns:p14="http://schemas.microsoft.com/office/powerpoint/2010/main" val="387688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1150" y="1965765"/>
            <a:ext cx="8534400" cy="1938992"/>
          </a:xfrm>
          <a:prstGeom prst="rect">
            <a:avLst/>
          </a:prstGeom>
          <a:noFill/>
          <a:ln>
            <a:noFill/>
          </a:ln>
        </p:spPr>
        <p:txBody>
          <a:bodyPr wrap="square" rtlCol="0">
            <a:spAutoFit/>
          </a:bodyPr>
          <a:lstStyle/>
          <a:p>
            <a:pPr eaLnBrk="1" fontAlgn="auto" hangingPunct="1">
              <a:spcBef>
                <a:spcPts val="0"/>
              </a:spcBef>
              <a:spcAft>
                <a:spcPts val="0"/>
              </a:spcAft>
            </a:pPr>
            <a:endParaRPr lang="en-US" b="0" dirty="0">
              <a:solidFill>
                <a:srgbClr val="003366"/>
              </a:solidFill>
              <a:latin typeface="Helvetica"/>
            </a:endParaRPr>
          </a:p>
          <a:p>
            <a:pPr eaLnBrk="1" fontAlgn="auto" hangingPunct="1">
              <a:spcBef>
                <a:spcPts val="0"/>
              </a:spcBef>
              <a:spcAft>
                <a:spcPts val="0"/>
              </a:spcAft>
            </a:pPr>
            <a:r>
              <a:rPr lang="en-US" b="0" dirty="0">
                <a:solidFill>
                  <a:srgbClr val="003366"/>
                </a:solidFill>
                <a:latin typeface="Helvetica"/>
              </a:rPr>
              <a:t>Lump Sum Death Payment – A surviving spouse or child may receive a one-time lump-sum death payment of $255.00 if they meet certain requirements.  </a:t>
            </a:r>
          </a:p>
          <a:p>
            <a:pPr marL="457200" indent="-457200" eaLnBrk="1" fontAlgn="auto" hangingPunct="1">
              <a:spcBef>
                <a:spcPts val="0"/>
              </a:spcBef>
              <a:spcAft>
                <a:spcPts val="0"/>
              </a:spcAft>
              <a:buFont typeface="Arial" panose="020B0604020202020204" pitchFamily="34" charset="0"/>
              <a:buChar char="•"/>
            </a:pPr>
            <a:endParaRPr lang="en-US" b="0" dirty="0">
              <a:solidFill>
                <a:srgbClr val="003366"/>
              </a:solidFill>
              <a:latin typeface="Helvetica"/>
            </a:endParaRPr>
          </a:p>
        </p:txBody>
      </p:sp>
      <p:sp>
        <p:nvSpPr>
          <p:cNvPr id="6" name="TextBox 5"/>
          <p:cNvSpPr txBox="1"/>
          <p:nvPr/>
        </p:nvSpPr>
        <p:spPr>
          <a:xfrm>
            <a:off x="0" y="1015851"/>
            <a:ext cx="9144000" cy="769441"/>
          </a:xfrm>
          <a:prstGeom prst="rect">
            <a:avLst/>
          </a:prstGeom>
          <a:noFill/>
          <a:ln>
            <a:noFill/>
          </a:ln>
        </p:spPr>
        <p:txBody>
          <a:bodyPr wrap="square" rtlCol="0">
            <a:spAutoFit/>
          </a:bodyPr>
          <a:lstStyle/>
          <a:p>
            <a:pPr algn="ctr" eaLnBrk="1" fontAlgn="auto" hangingPunct="1">
              <a:spcBef>
                <a:spcPts val="0"/>
              </a:spcBef>
              <a:spcAft>
                <a:spcPts val="0"/>
              </a:spcAft>
            </a:pPr>
            <a:r>
              <a:rPr lang="en-US" sz="4400" dirty="0">
                <a:solidFill>
                  <a:srgbClr val="003366"/>
                </a:solidFill>
                <a:latin typeface="Times"/>
              </a:rPr>
              <a:t>Other Survivor Benefits</a:t>
            </a:r>
          </a:p>
        </p:txBody>
      </p:sp>
      <p:sp>
        <p:nvSpPr>
          <p:cNvPr id="4" name="TextBox 3"/>
          <p:cNvSpPr txBox="1"/>
          <p:nvPr/>
        </p:nvSpPr>
        <p:spPr>
          <a:xfrm>
            <a:off x="0" y="5481935"/>
            <a:ext cx="9156700" cy="461665"/>
          </a:xfrm>
          <a:prstGeom prst="rect">
            <a:avLst/>
          </a:prstGeom>
          <a:solidFill>
            <a:srgbClr val="002060"/>
          </a:solidFill>
        </p:spPr>
        <p:txBody>
          <a:bodyPr wrap="square" rtlCol="0">
            <a:spAutoFit/>
          </a:bodyPr>
          <a:lstStyle/>
          <a:p>
            <a:pPr algn="ctr" eaLnBrk="1" fontAlgn="auto" hangingPunct="1">
              <a:spcBef>
                <a:spcPts val="0"/>
              </a:spcBef>
              <a:spcAft>
                <a:spcPts val="0"/>
              </a:spcAft>
            </a:pPr>
            <a:r>
              <a:rPr lang="en-US" b="0" dirty="0">
                <a:solidFill>
                  <a:prstClr val="white"/>
                </a:solidFill>
                <a:latin typeface="Helvetica"/>
              </a:rPr>
              <a:t>socialsecurity.gov/survivors</a:t>
            </a:r>
          </a:p>
        </p:txBody>
      </p:sp>
    </p:spTree>
    <p:extLst>
      <p:ext uri="{BB962C8B-B14F-4D97-AF65-F5344CB8AC3E}">
        <p14:creationId xmlns:p14="http://schemas.microsoft.com/office/powerpoint/2010/main" val="74623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93683"/>
          </a:xfrm>
        </p:spPr>
        <p:txBody>
          <a:bodyPr/>
          <a:lstStyle/>
          <a:p>
            <a:r>
              <a:rPr lang="en-US"/>
              <a:t>Working While Receiving Benefits</a:t>
            </a:r>
          </a:p>
        </p:txBody>
      </p:sp>
      <p:graphicFrame>
        <p:nvGraphicFramePr>
          <p:cNvPr id="6" name="Table 5"/>
          <p:cNvGraphicFramePr>
            <a:graphicFrameLocks noGrp="1"/>
          </p:cNvGraphicFramePr>
          <p:nvPr/>
        </p:nvGraphicFramePr>
        <p:xfrm>
          <a:off x="152400" y="851336"/>
          <a:ext cx="8861237" cy="3947036"/>
        </p:xfrm>
        <a:graphic>
          <a:graphicData uri="http://schemas.openxmlformats.org/drawingml/2006/table">
            <a:tbl>
              <a:tblPr firstRow="1" bandRow="1">
                <a:tableStyleId>{69CF1AB2-1976-4502-BF36-3FF5EA218861}</a:tableStyleId>
              </a:tblPr>
              <a:tblGrid>
                <a:gridCol w="2819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298637">
                  <a:extLst>
                    <a:ext uri="{9D8B030D-6E8A-4147-A177-3AD203B41FA5}">
                      <a16:colId xmlns:a16="http://schemas.microsoft.com/office/drawing/2014/main" val="20002"/>
                    </a:ext>
                  </a:extLst>
                </a:gridCol>
              </a:tblGrid>
              <a:tr h="746576">
                <a:tc>
                  <a:txBody>
                    <a:bodyPr/>
                    <a:lstStyle/>
                    <a:p>
                      <a:pPr algn="ctr"/>
                      <a:r>
                        <a:rPr lang="en-US" sz="2000" dirty="0">
                          <a:solidFill>
                            <a:schemeClr val="bg1"/>
                          </a:solidFill>
                        </a:rPr>
                        <a:t>If you are</a:t>
                      </a:r>
                    </a:p>
                  </a:txBody>
                  <a:tcPr marT="45730" marB="45730" anchor="ctr">
                    <a:solidFill>
                      <a:srgbClr val="007D7D"/>
                    </a:solidFill>
                  </a:tcPr>
                </a:tc>
                <a:tc>
                  <a:txBody>
                    <a:bodyPr/>
                    <a:lstStyle/>
                    <a:p>
                      <a:pPr algn="ctr"/>
                      <a:r>
                        <a:rPr lang="en-US" sz="2000">
                          <a:solidFill>
                            <a:schemeClr val="bg1"/>
                          </a:solidFill>
                        </a:rPr>
                        <a:t>You can</a:t>
                      </a:r>
                      <a:r>
                        <a:rPr lang="en-US" sz="2000" baseline="0">
                          <a:solidFill>
                            <a:schemeClr val="bg1"/>
                          </a:solidFill>
                        </a:rPr>
                        <a:t> make up to</a:t>
                      </a:r>
                      <a:endParaRPr lang="en-US" sz="2000">
                        <a:solidFill>
                          <a:schemeClr val="bg1"/>
                        </a:solidFill>
                      </a:endParaRPr>
                    </a:p>
                  </a:txBody>
                  <a:tcPr marT="45730" marB="45730" anchor="ctr">
                    <a:solidFill>
                      <a:srgbClr val="007D7D"/>
                    </a:solidFill>
                  </a:tcPr>
                </a:tc>
                <a:tc>
                  <a:txBody>
                    <a:bodyPr/>
                    <a:lstStyle/>
                    <a:p>
                      <a:pPr algn="ctr"/>
                      <a:r>
                        <a:rPr lang="en-US" sz="2000">
                          <a:solidFill>
                            <a:schemeClr val="bg1"/>
                          </a:solidFill>
                        </a:rPr>
                        <a:t>If you</a:t>
                      </a:r>
                      <a:r>
                        <a:rPr lang="en-US" sz="2000" baseline="0">
                          <a:solidFill>
                            <a:schemeClr val="bg1"/>
                          </a:solidFill>
                        </a:rPr>
                        <a:t> earn more, some benefits will be withheld</a:t>
                      </a:r>
                      <a:endParaRPr lang="en-US" sz="2000">
                        <a:solidFill>
                          <a:schemeClr val="bg1"/>
                        </a:solidFill>
                      </a:endParaRPr>
                    </a:p>
                  </a:txBody>
                  <a:tcPr marT="45730" marB="45730" anchor="ctr">
                    <a:solidFill>
                      <a:srgbClr val="007D7D"/>
                    </a:solidFill>
                  </a:tcPr>
                </a:tc>
                <a:extLst>
                  <a:ext uri="{0D108BD9-81ED-4DB2-BD59-A6C34878D82A}">
                    <a16:rowId xmlns:a16="http://schemas.microsoft.com/office/drawing/2014/main" val="10000"/>
                  </a:ext>
                </a:extLst>
              </a:tr>
              <a:tr h="746693">
                <a:tc>
                  <a:txBody>
                    <a:bodyPr/>
                    <a:lstStyle/>
                    <a:p>
                      <a:r>
                        <a:rPr lang="en-US" sz="2400"/>
                        <a:t>Under Full Retirement Age</a:t>
                      </a:r>
                    </a:p>
                  </a:txBody>
                  <a:tcPr marT="45730" marB="45730"/>
                </a:tc>
                <a:tc>
                  <a:txBody>
                    <a:bodyPr/>
                    <a:lstStyle/>
                    <a:p>
                      <a:r>
                        <a:rPr lang="en-US" sz="2400" dirty="0"/>
                        <a:t>$22,320/yr. </a:t>
                      </a:r>
                    </a:p>
                  </a:txBody>
                  <a:tcPr marT="45730" marB="45730"/>
                </a:tc>
                <a:tc>
                  <a:txBody>
                    <a:bodyPr/>
                    <a:lstStyle/>
                    <a:p>
                      <a:r>
                        <a:rPr lang="en-US" sz="2400"/>
                        <a:t>$1 for every $2</a:t>
                      </a:r>
                    </a:p>
                  </a:txBody>
                  <a:tcPr marT="45730" marB="45730"/>
                </a:tc>
                <a:extLst>
                  <a:ext uri="{0D108BD9-81ED-4DB2-BD59-A6C34878D82A}">
                    <a16:rowId xmlns:a16="http://schemas.microsoft.com/office/drawing/2014/main" val="10001"/>
                  </a:ext>
                </a:extLst>
              </a:tr>
              <a:tr h="1005896">
                <a:tc>
                  <a:txBody>
                    <a:bodyPr/>
                    <a:lstStyle/>
                    <a:p>
                      <a:r>
                        <a:rPr lang="en-US" sz="2400"/>
                        <a:t>The Year Full Retirement Age is Reached</a:t>
                      </a:r>
                    </a:p>
                  </a:txBody>
                  <a:tcPr marT="45730" marB="45730"/>
                </a:tc>
                <a:tc>
                  <a:txBody>
                    <a:bodyPr/>
                    <a:lstStyle/>
                    <a:p>
                      <a:r>
                        <a:rPr lang="en-US" sz="2400" dirty="0"/>
                        <a:t>$59,520/yr. </a:t>
                      </a:r>
                      <a:br>
                        <a:rPr lang="en-US" sz="2400" dirty="0"/>
                      </a:br>
                      <a:r>
                        <a:rPr lang="en-US" sz="2400" dirty="0"/>
                        <a:t>before month of full</a:t>
                      </a:r>
                      <a:r>
                        <a:rPr lang="en-US" sz="2400" baseline="0" dirty="0"/>
                        <a:t> retirement age</a:t>
                      </a:r>
                      <a:endParaRPr lang="en-US" sz="2400" dirty="0"/>
                    </a:p>
                  </a:txBody>
                  <a:tcPr marT="45730" marB="45730"/>
                </a:tc>
                <a:tc>
                  <a:txBody>
                    <a:bodyPr/>
                    <a:lstStyle/>
                    <a:p>
                      <a:r>
                        <a:rPr lang="en-US" sz="2400" dirty="0"/>
                        <a:t>$1 for every $3</a:t>
                      </a:r>
                    </a:p>
                  </a:txBody>
                  <a:tcPr marT="45730" marB="45730"/>
                </a:tc>
                <a:extLst>
                  <a:ext uri="{0D108BD9-81ED-4DB2-BD59-A6C34878D82A}">
                    <a16:rowId xmlns:a16="http://schemas.microsoft.com/office/drawing/2014/main" val="10002"/>
                  </a:ext>
                </a:extLst>
              </a:tr>
              <a:tr h="967935">
                <a:tc>
                  <a:txBody>
                    <a:bodyPr/>
                    <a:lstStyle/>
                    <a:p>
                      <a:r>
                        <a:rPr lang="en-US" sz="2400" dirty="0"/>
                        <a:t>Month of Full Retirement Age </a:t>
                      </a:r>
                      <a:br>
                        <a:rPr lang="en-US" sz="2400" dirty="0"/>
                      </a:br>
                      <a:r>
                        <a:rPr lang="en-US" sz="2400" dirty="0"/>
                        <a:t>and Above</a:t>
                      </a:r>
                    </a:p>
                  </a:txBody>
                  <a:tcPr marT="45730" marB="45730"/>
                </a:tc>
                <a:tc>
                  <a:txBody>
                    <a:bodyPr/>
                    <a:lstStyle/>
                    <a:p>
                      <a:r>
                        <a:rPr lang="en-US" sz="2400"/>
                        <a:t>No Limit</a:t>
                      </a:r>
                    </a:p>
                    <a:p>
                      <a:endParaRPr lang="en-US" sz="2400"/>
                    </a:p>
                  </a:txBody>
                  <a:tcPr marT="45730" marB="45730"/>
                </a:tc>
                <a:tc>
                  <a:txBody>
                    <a:bodyPr/>
                    <a:lstStyle/>
                    <a:p>
                      <a:r>
                        <a:rPr lang="en-US" sz="2400" dirty="0"/>
                        <a:t>No Limit</a:t>
                      </a:r>
                    </a:p>
                  </a:txBody>
                  <a:tcPr marT="45730" marB="45730"/>
                </a:tc>
                <a:extLst>
                  <a:ext uri="{0D108BD9-81ED-4DB2-BD59-A6C34878D82A}">
                    <a16:rowId xmlns:a16="http://schemas.microsoft.com/office/drawing/2014/main" val="10003"/>
                  </a:ext>
                </a:extLst>
              </a:tr>
            </a:tbl>
          </a:graphicData>
        </a:graphic>
      </p:graphicFrame>
      <p:sp>
        <p:nvSpPr>
          <p:cNvPr id="4" name="Content Placeholder 3"/>
          <p:cNvSpPr>
            <a:spLocks noGrp="1"/>
          </p:cNvSpPr>
          <p:nvPr>
            <p:ph sz="quarter" idx="11"/>
          </p:nvPr>
        </p:nvSpPr>
        <p:spPr>
          <a:xfrm>
            <a:off x="394447" y="4871548"/>
            <a:ext cx="8364071" cy="915456"/>
          </a:xfrm>
        </p:spPr>
        <p:txBody>
          <a:bodyPr/>
          <a:lstStyle/>
          <a:p>
            <a:pPr marL="0" lvl="0" indent="0" algn="ctr">
              <a:spcBef>
                <a:spcPct val="0"/>
              </a:spcBef>
              <a:buNone/>
            </a:pPr>
            <a:r>
              <a:rPr lang="en-US" sz="2400" b="1" dirty="0">
                <a:solidFill>
                  <a:schemeClr val="tx1">
                    <a:lumMod val="75000"/>
                  </a:schemeClr>
                </a:solidFill>
              </a:rPr>
              <a:t>Retirement Earnings Test Calculator:</a:t>
            </a:r>
          </a:p>
          <a:p>
            <a:pPr marL="0" lvl="0" indent="0" algn="ctr">
              <a:spcBef>
                <a:spcPct val="0"/>
              </a:spcBef>
              <a:buNone/>
            </a:pPr>
            <a:r>
              <a:rPr lang="en-US" sz="2400" b="1" dirty="0">
                <a:solidFill>
                  <a:schemeClr val="tx1">
                    <a:lumMod val="75000"/>
                  </a:schemeClr>
                </a:solidFill>
                <a:hlinkClick r:id="rId3"/>
              </a:rPr>
              <a:t>ssa.gov/OACT/COLA/RTeffect.html</a:t>
            </a:r>
            <a:endParaRPr lang="en-US" altLang="en-US" sz="2400" dirty="0">
              <a:solidFill>
                <a:schemeClr val="tx1">
                  <a:lumMod val="75000"/>
                </a:schemeClr>
              </a:solidFill>
            </a:endParaRPr>
          </a:p>
          <a:p>
            <a:pPr marL="0" lvl="0" indent="0">
              <a:spcBef>
                <a:spcPct val="0"/>
              </a:spcBef>
              <a:buNone/>
            </a:pPr>
            <a:endParaRPr lang="en-US" altLang="en-US" sz="1700" dirty="0">
              <a:solidFill>
                <a:srgbClr val="003366"/>
              </a:solidFill>
            </a:endParaRPr>
          </a:p>
        </p:txBody>
      </p:sp>
    </p:spTree>
    <p:extLst>
      <p:ext uri="{BB962C8B-B14F-4D97-AF65-F5344CB8AC3E}">
        <p14:creationId xmlns:p14="http://schemas.microsoft.com/office/powerpoint/2010/main" val="414210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8" name="Text Box 4"/>
          <p:cNvSpPr txBox="1">
            <a:spLocks noChangeArrowheads="1"/>
          </p:cNvSpPr>
          <p:nvPr/>
        </p:nvSpPr>
        <p:spPr bwMode="auto">
          <a:xfrm>
            <a:off x="38100" y="0"/>
            <a:ext cx="9144000" cy="119062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366"/>
                </a:solidFill>
                <a:effectLst/>
                <a:uLnTx/>
                <a:uFillTx/>
                <a:latin typeface="Times"/>
                <a:ea typeface="+mn-ea"/>
                <a:cs typeface="Times New Roman" panose="02020603050405020304" pitchFamily="18" charset="0"/>
              </a:rPr>
              <a:t>What Income Counts Towards </a:t>
            </a:r>
            <a:br>
              <a:rPr kumimoji="0" lang="en-US" sz="3600" b="1" i="0" u="none" strike="noStrike" kern="1200" cap="none" spc="0" normalizeH="0" baseline="0" noProof="0" dirty="0">
                <a:ln>
                  <a:noFill/>
                </a:ln>
                <a:solidFill>
                  <a:srgbClr val="003366"/>
                </a:solidFill>
                <a:effectLst/>
                <a:uLnTx/>
                <a:uFillTx/>
                <a:latin typeface="Times"/>
                <a:ea typeface="+mn-ea"/>
                <a:cs typeface="Times New Roman" panose="02020603050405020304" pitchFamily="18" charset="0"/>
              </a:rPr>
            </a:br>
            <a:r>
              <a:rPr kumimoji="0" lang="en-US" sz="3600" b="1" i="0" u="none" strike="noStrike" kern="1200" cap="none" spc="0" normalizeH="0" baseline="0" noProof="0" dirty="0">
                <a:ln>
                  <a:noFill/>
                </a:ln>
                <a:solidFill>
                  <a:srgbClr val="003366"/>
                </a:solidFill>
                <a:effectLst/>
                <a:uLnTx/>
                <a:uFillTx/>
                <a:latin typeface="Times"/>
                <a:ea typeface="+mn-ea"/>
                <a:cs typeface="Times New Roman" panose="02020603050405020304" pitchFamily="18" charset="0"/>
              </a:rPr>
              <a:t>the Earnings Test Limits</a:t>
            </a:r>
          </a:p>
        </p:txBody>
      </p:sp>
      <p:sp>
        <p:nvSpPr>
          <p:cNvPr id="51203" name="Text Box 5"/>
          <p:cNvSpPr txBox="1">
            <a:spLocks noChangeArrowheads="1"/>
          </p:cNvSpPr>
          <p:nvPr/>
        </p:nvSpPr>
        <p:spPr bwMode="auto">
          <a:xfrm>
            <a:off x="1013149" y="2209800"/>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DDDDDD"/>
                </a:solidFill>
                <a:latin typeface="Times New Roman" panose="02020603050405020304" pitchFamily="18" charset="0"/>
                <a:cs typeface="Arial" panose="020B0604020202020204" pitchFamily="34" charset="0"/>
              </a:defRPr>
            </a:lvl1pPr>
            <a:lvl2pPr marL="742950" indent="-285750">
              <a:defRPr sz="2400" b="1">
                <a:solidFill>
                  <a:srgbClr val="DDDDDD"/>
                </a:solidFill>
                <a:latin typeface="Times New Roman" panose="02020603050405020304" pitchFamily="18" charset="0"/>
                <a:cs typeface="Arial" panose="020B0604020202020204" pitchFamily="34" charset="0"/>
              </a:defRPr>
            </a:lvl2pPr>
            <a:lvl3pPr marL="1143000" indent="-228600">
              <a:defRPr sz="2400" b="1">
                <a:solidFill>
                  <a:srgbClr val="DDDDDD"/>
                </a:solidFill>
                <a:latin typeface="Times New Roman" panose="02020603050405020304" pitchFamily="18" charset="0"/>
                <a:cs typeface="Arial" panose="020B0604020202020204" pitchFamily="34" charset="0"/>
              </a:defRPr>
            </a:lvl3pPr>
            <a:lvl4pPr marL="1600200" indent="-228600">
              <a:defRPr sz="2400" b="1">
                <a:solidFill>
                  <a:srgbClr val="DDDDDD"/>
                </a:solidFill>
                <a:latin typeface="Times New Roman" panose="02020603050405020304" pitchFamily="18" charset="0"/>
                <a:cs typeface="Arial" panose="020B0604020202020204" pitchFamily="34" charset="0"/>
              </a:defRPr>
            </a:lvl4pPr>
            <a:lvl5pPr marL="2057400" indent="-228600">
              <a:defRPr sz="2400" b="1">
                <a:solidFill>
                  <a:srgbClr val="DDDDDD"/>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Gross wages from employment </a:t>
            </a:r>
            <a:br>
              <a:rPr kumimoji="0" lang="en-US" altLang="en-US" sz="2400" b="1"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br>
            <a:r>
              <a:rPr kumimoji="0" lang="en-US" altLang="en-US" sz="2400" b="1" i="0" u="sng" strike="noStrike" kern="1200" cap="none" spc="0" normalizeH="0" baseline="0" noProof="0" dirty="0">
                <a:ln>
                  <a:noFill/>
                </a:ln>
                <a:solidFill>
                  <a:srgbClr val="003366"/>
                </a:solidFill>
                <a:effectLst/>
                <a:uLnTx/>
                <a:uFillTx/>
                <a:latin typeface="Helvetica"/>
                <a:ea typeface="+mn-ea"/>
                <a:cs typeface="Arial" panose="020B0604020202020204" pitchFamily="34" charset="0"/>
              </a:rPr>
              <a:t>and/or</a:t>
            </a:r>
            <a:r>
              <a:rPr kumimoji="0" lang="en-US" altLang="en-US" sz="2400" b="1" i="0" u="none" strike="noStrike" kern="1200" cap="none" spc="0" normalizeH="0" baseline="0" noProof="0" dirty="0">
                <a:ln>
                  <a:noFill/>
                </a:ln>
                <a:solidFill>
                  <a:srgbClr val="003366"/>
                </a:solidFill>
                <a:effectLst/>
                <a:uLnTx/>
                <a:uFillTx/>
                <a:latin typeface="Helvetica"/>
                <a:ea typeface="+mn-ea"/>
                <a:cs typeface="Arial" panose="020B0604020202020204" pitchFamily="34" charset="0"/>
              </a:rPr>
              <a:t> net earnings from self employment</a:t>
            </a:r>
          </a:p>
        </p:txBody>
      </p:sp>
      <p:sp>
        <p:nvSpPr>
          <p:cNvPr id="359440" name="Text Box 16"/>
          <p:cNvSpPr txBox="1">
            <a:spLocks noChangeArrowheads="1"/>
          </p:cNvSpPr>
          <p:nvPr/>
        </p:nvSpPr>
        <p:spPr bwMode="auto">
          <a:xfrm>
            <a:off x="1412081" y="3235325"/>
            <a:ext cx="6248400" cy="4001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53734"/>
                </a:solidFill>
                <a:effectLst/>
                <a:uLnTx/>
                <a:uFillTx/>
                <a:latin typeface="Helvetica"/>
                <a:ea typeface="+mn-ea"/>
                <a:cs typeface="+mn-cs"/>
              </a:rPr>
              <a:t>Income that Does NOT Count as Earnings</a:t>
            </a:r>
          </a:p>
        </p:txBody>
      </p:sp>
      <p:sp>
        <p:nvSpPr>
          <p:cNvPr id="359441" name="Text Box 17"/>
          <p:cNvSpPr txBox="1">
            <a:spLocks noChangeArrowheads="1"/>
          </p:cNvSpPr>
          <p:nvPr/>
        </p:nvSpPr>
        <p:spPr bwMode="auto">
          <a:xfrm>
            <a:off x="1828800" y="1585853"/>
            <a:ext cx="5414962" cy="4001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53734"/>
                </a:solidFill>
                <a:effectLst/>
                <a:uLnTx/>
                <a:uFillTx/>
                <a:latin typeface="Helvetica"/>
                <a:ea typeface="+mn-ea"/>
                <a:cs typeface="+mn-cs"/>
              </a:rPr>
              <a:t>Income that Counts as Earnings</a:t>
            </a:r>
          </a:p>
        </p:txBody>
      </p:sp>
      <p:sp>
        <p:nvSpPr>
          <p:cNvPr id="51209" name="Text Box 19"/>
          <p:cNvSpPr txBox="1">
            <a:spLocks noChangeArrowheads="1"/>
          </p:cNvSpPr>
          <p:nvPr/>
        </p:nvSpPr>
        <p:spPr bwMode="auto">
          <a:xfrm>
            <a:off x="1449403" y="3802063"/>
            <a:ext cx="43434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DDDDDD"/>
                </a:solidFill>
                <a:latin typeface="Times New Roman" panose="02020603050405020304" pitchFamily="18" charset="0"/>
                <a:cs typeface="Arial" panose="020B0604020202020204" pitchFamily="34" charset="0"/>
              </a:defRPr>
            </a:lvl1pPr>
            <a:lvl2pPr marL="742950" indent="-285750">
              <a:defRPr sz="2400" b="1">
                <a:solidFill>
                  <a:srgbClr val="DDDDDD"/>
                </a:solidFill>
                <a:latin typeface="Times New Roman" panose="02020603050405020304" pitchFamily="18" charset="0"/>
                <a:cs typeface="Arial" panose="020B0604020202020204" pitchFamily="34" charset="0"/>
              </a:defRPr>
            </a:lvl2pPr>
            <a:lvl3pPr marL="1143000" indent="-228600">
              <a:defRPr sz="2400" b="1">
                <a:solidFill>
                  <a:srgbClr val="DDDDDD"/>
                </a:solidFill>
                <a:latin typeface="Times New Roman" panose="02020603050405020304" pitchFamily="18" charset="0"/>
                <a:cs typeface="Arial" panose="020B0604020202020204" pitchFamily="34" charset="0"/>
              </a:defRPr>
            </a:lvl3pPr>
            <a:lvl4pPr marL="1600200" indent="-228600">
              <a:defRPr sz="2400" b="1">
                <a:solidFill>
                  <a:srgbClr val="DDDDDD"/>
                </a:solidFill>
                <a:latin typeface="Times New Roman" panose="02020603050405020304" pitchFamily="18" charset="0"/>
                <a:cs typeface="Arial" panose="020B0604020202020204" pitchFamily="34" charset="0"/>
              </a:defRPr>
            </a:lvl4pPr>
            <a:lvl5pPr marL="2057400" indent="-228600">
              <a:defRPr sz="2400" b="1">
                <a:solidFill>
                  <a:srgbClr val="DDDDDD"/>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3366"/>
                </a:solidFill>
                <a:effectLst/>
                <a:uLnTx/>
                <a:uFillTx/>
                <a:latin typeface="Times New Roman" panose="02020603050405020304" pitchFamily="18" charset="0"/>
                <a:ea typeface="+mn-ea"/>
                <a:cs typeface="Arial" panose="020B0604020202020204" pitchFamily="34" charset="0"/>
              </a:rPr>
              <a:t>Inheritance payments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3366"/>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3366"/>
                </a:solidFill>
                <a:effectLst/>
                <a:uLnTx/>
                <a:uFillTx/>
                <a:latin typeface="Times New Roman" panose="02020603050405020304" pitchFamily="18" charset="0"/>
                <a:ea typeface="+mn-ea"/>
                <a:cs typeface="Arial" panose="020B0604020202020204" pitchFamily="34" charset="0"/>
              </a:rPr>
              <a:t>Pensions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3366"/>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3366"/>
                </a:solidFill>
                <a:effectLst/>
                <a:uLnTx/>
                <a:uFillTx/>
                <a:latin typeface="Times New Roman" panose="02020603050405020304" pitchFamily="18" charset="0"/>
                <a:ea typeface="+mn-ea"/>
                <a:cs typeface="Arial" panose="020B0604020202020204" pitchFamily="34" charset="0"/>
              </a:rPr>
              <a:t>Income from investments</a:t>
            </a:r>
          </a:p>
        </p:txBody>
      </p:sp>
      <p:sp>
        <p:nvSpPr>
          <p:cNvPr id="51213" name="Text Box 23"/>
          <p:cNvSpPr txBox="1">
            <a:spLocks noChangeArrowheads="1"/>
          </p:cNvSpPr>
          <p:nvPr/>
        </p:nvSpPr>
        <p:spPr bwMode="auto">
          <a:xfrm>
            <a:off x="5486400" y="3803650"/>
            <a:ext cx="3810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DDDDDD"/>
                </a:solidFill>
                <a:latin typeface="Times New Roman" panose="02020603050405020304" pitchFamily="18" charset="0"/>
                <a:cs typeface="Arial" panose="020B0604020202020204" pitchFamily="34" charset="0"/>
              </a:defRPr>
            </a:lvl1pPr>
            <a:lvl2pPr marL="742950" indent="-285750">
              <a:defRPr sz="2400" b="1">
                <a:solidFill>
                  <a:srgbClr val="DDDDDD"/>
                </a:solidFill>
                <a:latin typeface="Times New Roman" panose="02020603050405020304" pitchFamily="18" charset="0"/>
                <a:cs typeface="Arial" panose="020B0604020202020204" pitchFamily="34" charset="0"/>
              </a:defRPr>
            </a:lvl2pPr>
            <a:lvl3pPr marL="1143000" indent="-228600">
              <a:defRPr sz="2400" b="1">
                <a:solidFill>
                  <a:srgbClr val="DDDDDD"/>
                </a:solidFill>
                <a:latin typeface="Times New Roman" panose="02020603050405020304" pitchFamily="18" charset="0"/>
                <a:cs typeface="Arial" panose="020B0604020202020204" pitchFamily="34" charset="0"/>
              </a:defRPr>
            </a:lvl3pPr>
            <a:lvl4pPr marL="1600200" indent="-228600">
              <a:defRPr sz="2400" b="1">
                <a:solidFill>
                  <a:srgbClr val="DDDDDD"/>
                </a:solidFill>
                <a:latin typeface="Times New Roman" panose="02020603050405020304" pitchFamily="18" charset="0"/>
                <a:cs typeface="Arial" panose="020B0604020202020204" pitchFamily="34" charset="0"/>
              </a:defRPr>
            </a:lvl4pPr>
            <a:lvl5pPr marL="2057400" indent="-228600">
              <a:defRPr sz="2400" b="1">
                <a:solidFill>
                  <a:srgbClr val="DDDDDD"/>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rgbClr val="DDDDDD"/>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3366"/>
                </a:solidFill>
                <a:effectLst/>
                <a:uLnTx/>
                <a:uFillTx/>
                <a:latin typeface="Times New Roman" panose="02020603050405020304" pitchFamily="18" charset="0"/>
                <a:ea typeface="+mn-ea"/>
                <a:cs typeface="Arial" panose="020B0604020202020204" pitchFamily="34" charset="0"/>
              </a:rPr>
              <a:t>Interest and dividends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3366"/>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3366"/>
                </a:solidFill>
                <a:effectLst/>
                <a:uLnTx/>
                <a:uFillTx/>
                <a:latin typeface="Times New Roman" panose="02020603050405020304" pitchFamily="18" charset="0"/>
                <a:ea typeface="+mn-ea"/>
                <a:cs typeface="Arial" panose="020B0604020202020204" pitchFamily="34" charset="0"/>
              </a:rPr>
              <a:t>Capital gains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3366"/>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3366"/>
                </a:solidFill>
                <a:effectLst/>
                <a:uLnTx/>
                <a:uFillTx/>
                <a:latin typeface="Times New Roman" panose="02020603050405020304" pitchFamily="18" charset="0"/>
                <a:ea typeface="+mn-ea"/>
                <a:cs typeface="Arial" panose="020B0604020202020204" pitchFamily="34" charset="0"/>
              </a:rPr>
              <a:t>Other sources</a:t>
            </a:r>
          </a:p>
        </p:txBody>
      </p:sp>
      <p:pic>
        <p:nvPicPr>
          <p:cNvPr id="51214" name="Picture 24" descr="PPP_CGEN1_CLP_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0"/>
            <a:ext cx="14986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25" descr="PPP_CGEN1_CLP_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447800"/>
            <a:ext cx="14986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004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8"/>
          <p:cNvSpPr>
            <a:spLocks noChangeArrowheads="1"/>
          </p:cNvSpPr>
          <p:nvPr/>
        </p:nvSpPr>
        <p:spPr bwMode="auto">
          <a:xfrm>
            <a:off x="838200" y="1371600"/>
            <a:ext cx="8077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marL="342900" marR="0" lvl="0" indent="-342900" algn="l" defTabSz="914400" rtl="0" eaLnBrk="1" fontAlgn="base" latinLnBrk="0" hangingPunct="1">
              <a:lnSpc>
                <a:spcPct val="100000"/>
              </a:lnSpc>
              <a:spcBef>
                <a:spcPts val="1200"/>
              </a:spcBef>
              <a:spcAft>
                <a:spcPct val="0"/>
              </a:spcAft>
              <a:buClr>
                <a:srgbClr val="FF3300"/>
              </a:buClr>
              <a:buSzTx/>
              <a:buFont typeface="Wingdings" panose="05000000000000000000" pitchFamily="2" charset="2"/>
              <a:buChar char="Ø"/>
              <a:tabLst/>
              <a:defRPr/>
            </a:pPr>
            <a:endParaRPr kumimoji="0" lang="en-US" altLang="en-US" sz="2800" b="0" i="0" u="none" strike="noStrike" kern="1200" cap="none" spc="0" normalizeH="0" baseline="0" noProof="0">
              <a:ln>
                <a:noFill/>
              </a:ln>
              <a:solidFill>
                <a:srgbClr val="002060"/>
              </a:solidFill>
              <a:effectLst/>
              <a:uLnTx/>
              <a:uFillTx/>
              <a:latin typeface="Helvetica" panose="020B0604020202020204" pitchFamily="34" charset="0"/>
              <a:ea typeface="+mn-ea"/>
              <a:cs typeface="+mn-cs"/>
            </a:endParaRPr>
          </a:p>
        </p:txBody>
      </p:sp>
      <p:sp>
        <p:nvSpPr>
          <p:cNvPr id="157699" name="TextBox 1"/>
          <p:cNvSpPr txBox="1">
            <a:spLocks noChangeArrowheads="1"/>
          </p:cNvSpPr>
          <p:nvPr/>
        </p:nvSpPr>
        <p:spPr bwMode="auto">
          <a:xfrm>
            <a:off x="5192713" y="4151313"/>
            <a:ext cx="37099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3366"/>
                </a:solidFill>
                <a:effectLst/>
                <a:uLnTx/>
                <a:uFillTx/>
                <a:latin typeface="Helvetica" panose="020B0604020202020204" pitchFamily="34" charset="0"/>
                <a:ea typeface="+mn-ea"/>
                <a:cs typeface="+mn-cs"/>
              </a:rPr>
              <a:t>No one pays federal income tax on more than 85 percent of his or her Social Security benefits, based on Internal Revenue Service (IRS) rules</a:t>
            </a:r>
          </a:p>
        </p:txBody>
      </p:sp>
      <p:sp>
        <p:nvSpPr>
          <p:cNvPr id="157700" name="TextBox 7"/>
          <p:cNvSpPr txBox="1">
            <a:spLocks noChangeArrowheads="1"/>
          </p:cNvSpPr>
          <p:nvPr/>
        </p:nvSpPr>
        <p:spPr bwMode="auto">
          <a:xfrm>
            <a:off x="0" y="5240338"/>
            <a:ext cx="9144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Visit IRS.gov and search for Publication 554, </a:t>
            </a:r>
            <a:r>
              <a:rPr kumimoji="0" lang="en-US" altLang="en-US" sz="1600" b="0" i="1"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Tax Guide for Seniors</a:t>
            </a:r>
            <a:r>
              <a:rPr kumimoji="0" lang="en-US" altLang="en-US" sz="16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 and Publication 915,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FFFFFF"/>
                </a:solidFill>
                <a:effectLst/>
                <a:uLnTx/>
                <a:uFillTx/>
                <a:latin typeface="Helvetica" panose="020B0604020202020204" pitchFamily="34" charset="0"/>
                <a:ea typeface="+mn-ea"/>
                <a:cs typeface="+mn-cs"/>
              </a:rPr>
              <a:t>Social Security And Equivalent Railroad Retirement Benefits </a:t>
            </a:r>
            <a:endParaRPr kumimoji="0" lang="en-US" altLang="en-US" sz="1600" b="0" i="0" u="none" strike="noStrike" kern="1200" cap="none" spc="0" normalizeH="0" baseline="0" noProof="0" dirty="0">
              <a:ln>
                <a:noFill/>
              </a:ln>
              <a:solidFill>
                <a:srgbClr val="FFFFFF"/>
              </a:solidFill>
              <a:effectLst/>
              <a:uLnTx/>
              <a:uFillTx/>
              <a:latin typeface="Helvetica" panose="020B0604020202020204" pitchFamily="34" charset="0"/>
              <a:ea typeface="+mn-ea"/>
              <a:cs typeface="+mn-cs"/>
            </a:endParaRPr>
          </a:p>
        </p:txBody>
      </p:sp>
      <p:sp>
        <p:nvSpPr>
          <p:cNvPr id="157701" name="TextBox 6"/>
          <p:cNvSpPr txBox="1">
            <a:spLocks noChangeArrowheads="1"/>
          </p:cNvSpPr>
          <p:nvPr/>
        </p:nvSpPr>
        <p:spPr bwMode="auto">
          <a:xfrm>
            <a:off x="0" y="0"/>
            <a:ext cx="9144000" cy="708025"/>
          </a:xfrm>
          <a:prstGeom prst="rect">
            <a:avLst/>
          </a:prstGeom>
          <a:solidFill>
            <a:schemeClr val="tx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Taxation of Social Security Benefits</a:t>
            </a:r>
          </a:p>
        </p:txBody>
      </p:sp>
      <p:sp>
        <p:nvSpPr>
          <p:cNvPr id="5" name="TextBox 4"/>
          <p:cNvSpPr txBox="1"/>
          <p:nvPr/>
        </p:nvSpPr>
        <p:spPr>
          <a:xfrm>
            <a:off x="1277938" y="936625"/>
            <a:ext cx="7467600" cy="28924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66"/>
                </a:solidFill>
                <a:effectLst/>
                <a:uLnTx/>
                <a:uFillTx/>
                <a:latin typeface="Helvetica"/>
                <a:ea typeface="+mn-ea"/>
                <a:cs typeface="+mn-cs"/>
              </a:rPr>
              <a:t>If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66"/>
                </a:solidFill>
                <a:effectLst/>
                <a:uLnTx/>
                <a:uFillTx/>
                <a:latin typeface="Helvetica"/>
                <a:ea typeface="+mn-ea"/>
                <a:cs typeface="+mn-cs"/>
              </a:rPr>
              <a:t>file a federal tax return as an "individual"</a:t>
            </a:r>
            <a:r>
              <a:rPr kumimoji="0" lang="en-US" sz="1400" b="0" i="0" u="none" strike="noStrike" kern="1200" cap="none" spc="0" normalizeH="0" baseline="0" noProof="0" dirty="0">
                <a:ln>
                  <a:noFill/>
                </a:ln>
                <a:solidFill>
                  <a:srgbClr val="003366"/>
                </a:solidFill>
                <a:effectLst/>
                <a:uLnTx/>
                <a:uFillTx/>
                <a:latin typeface="Helvetica"/>
                <a:ea typeface="+mn-ea"/>
                <a:cs typeface="+mn-cs"/>
              </a:rPr>
              <a:t> and your </a:t>
            </a:r>
            <a:r>
              <a:rPr kumimoji="0" lang="en-US" sz="1400" b="0" i="1" u="none" strike="noStrike" kern="1200" cap="none" spc="0" normalizeH="0" baseline="0" noProof="0" dirty="0">
                <a:ln>
                  <a:noFill/>
                </a:ln>
                <a:solidFill>
                  <a:srgbClr val="003366"/>
                </a:solidFill>
                <a:effectLst/>
                <a:uLnTx/>
                <a:uFillTx/>
                <a:latin typeface="Helvetica"/>
                <a:ea typeface="+mn-ea"/>
                <a:cs typeface="+mn-cs"/>
              </a:rPr>
              <a:t>combined income</a:t>
            </a:r>
            <a:r>
              <a:rPr kumimoji="0" lang="en-US" sz="1400" b="1" i="1" u="none" strike="noStrike" kern="1200" cap="none" spc="0" normalizeH="0" baseline="0" noProof="0" dirty="0">
                <a:ln>
                  <a:noFill/>
                </a:ln>
                <a:solidFill>
                  <a:srgbClr val="003366"/>
                </a:solidFill>
                <a:effectLst/>
                <a:uLnTx/>
                <a:uFillTx/>
                <a:latin typeface="Helvetica"/>
                <a:ea typeface="+mn-ea"/>
                <a:cs typeface="+mn-cs"/>
              </a:rPr>
              <a:t>*</a:t>
            </a:r>
            <a:r>
              <a:rPr kumimoji="0" lang="en-US" sz="1400" b="0" i="0" u="none" strike="noStrike" kern="1200" cap="none" spc="0" normalizeH="0" baseline="0" noProof="0" dirty="0">
                <a:ln>
                  <a:noFill/>
                </a:ln>
                <a:solidFill>
                  <a:srgbClr val="003366"/>
                </a:solidFill>
                <a:effectLst/>
                <a:uLnTx/>
                <a:uFillTx/>
                <a:latin typeface="Helvetica"/>
                <a:ea typeface="+mn-ea"/>
                <a:cs typeface="+mn-cs"/>
              </a:rPr>
              <a:t> is </a:t>
            </a:r>
          </a:p>
          <a:p>
            <a:pPr marL="616894" marR="0" lvl="1" indent="-1682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66"/>
                </a:solidFill>
                <a:effectLst/>
                <a:uLnTx/>
                <a:uFillTx/>
                <a:latin typeface="Helvetica"/>
                <a:ea typeface="+mn-ea"/>
                <a:cs typeface="+mn-cs"/>
              </a:rPr>
              <a:t>between $25,000 and $34,000, you may have to pay income tax on up to 50 percent of your benefits. </a:t>
            </a:r>
          </a:p>
          <a:p>
            <a:pPr marL="616894" marR="0" lvl="1" indent="-1682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66"/>
                </a:solidFill>
                <a:effectLst/>
                <a:uLnTx/>
                <a:uFillTx/>
                <a:latin typeface="Helvetica"/>
                <a:ea typeface="+mn-ea"/>
                <a:cs typeface="+mn-cs"/>
              </a:rPr>
              <a:t>more than $34,000, up to 85 percent of your benefits may be taxable.</a:t>
            </a:r>
          </a:p>
          <a:p>
            <a:pPr marL="616894" marR="0" lvl="1" indent="-1682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3366"/>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66"/>
                </a:solidFill>
                <a:effectLst/>
                <a:uLnTx/>
                <a:uFillTx/>
                <a:latin typeface="Helvetica"/>
                <a:ea typeface="+mn-ea"/>
                <a:cs typeface="+mn-cs"/>
              </a:rPr>
              <a:t>file a joint return</a:t>
            </a:r>
            <a:r>
              <a:rPr kumimoji="0" lang="en-US" sz="1400" b="0" i="0" u="none" strike="noStrike" kern="1200" cap="none" spc="0" normalizeH="0" baseline="0" noProof="0" dirty="0">
                <a:ln>
                  <a:noFill/>
                </a:ln>
                <a:solidFill>
                  <a:srgbClr val="003366"/>
                </a:solidFill>
                <a:effectLst/>
                <a:uLnTx/>
                <a:uFillTx/>
                <a:latin typeface="Helvetica"/>
                <a:ea typeface="+mn-ea"/>
                <a:cs typeface="+mn-cs"/>
              </a:rPr>
              <a:t>, and you and your spouse have a </a:t>
            </a:r>
            <a:r>
              <a:rPr kumimoji="0" lang="en-US" sz="1400" b="0" i="1" u="none" strike="noStrike" kern="1200" cap="none" spc="0" normalizeH="0" baseline="0" noProof="0" dirty="0">
                <a:ln>
                  <a:noFill/>
                </a:ln>
                <a:solidFill>
                  <a:srgbClr val="003366"/>
                </a:solidFill>
                <a:effectLst/>
                <a:uLnTx/>
                <a:uFillTx/>
                <a:latin typeface="Helvetica"/>
                <a:ea typeface="+mn-ea"/>
                <a:cs typeface="+mn-cs"/>
              </a:rPr>
              <a:t>combined income</a:t>
            </a:r>
            <a:r>
              <a:rPr kumimoji="0" lang="en-US" sz="1400" b="1" i="1" u="none" strike="noStrike" kern="1200" cap="none" spc="0" normalizeH="0" baseline="0" noProof="0" dirty="0">
                <a:ln>
                  <a:noFill/>
                </a:ln>
                <a:solidFill>
                  <a:srgbClr val="003366"/>
                </a:solidFill>
                <a:effectLst/>
                <a:uLnTx/>
                <a:uFillTx/>
                <a:latin typeface="Helvetica"/>
                <a:ea typeface="+mn-ea"/>
                <a:cs typeface="+mn-cs"/>
              </a:rPr>
              <a:t>*</a:t>
            </a:r>
            <a:r>
              <a:rPr kumimoji="0" lang="en-US" sz="1400" b="0" i="0" u="none" strike="noStrike" kern="1200" cap="none" spc="0" normalizeH="0" baseline="0" noProof="0" dirty="0">
                <a:ln>
                  <a:noFill/>
                </a:ln>
                <a:solidFill>
                  <a:srgbClr val="003366"/>
                </a:solidFill>
                <a:effectLst/>
                <a:uLnTx/>
                <a:uFillTx/>
                <a:latin typeface="Helvetica"/>
                <a:ea typeface="+mn-ea"/>
                <a:cs typeface="+mn-cs"/>
              </a:rPr>
              <a:t> that is </a:t>
            </a:r>
          </a:p>
          <a:p>
            <a:pPr marL="616894" marR="0" lvl="1" indent="-1682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66"/>
                </a:solidFill>
                <a:effectLst/>
                <a:uLnTx/>
                <a:uFillTx/>
                <a:latin typeface="Helvetica"/>
                <a:ea typeface="+mn-ea"/>
                <a:cs typeface="+mn-cs"/>
              </a:rPr>
              <a:t>between $32,000 and $44,000, you may have to pay income tax on up to 50 percent of your benefits </a:t>
            </a:r>
          </a:p>
          <a:p>
            <a:pPr marL="616894" marR="0" lvl="1" indent="-1682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66"/>
                </a:solidFill>
                <a:effectLst/>
                <a:uLnTx/>
                <a:uFillTx/>
                <a:latin typeface="Helvetica"/>
                <a:ea typeface="+mn-ea"/>
                <a:cs typeface="+mn-cs"/>
              </a:rPr>
              <a:t>more than $44,000, up to 85 percent of your benefits may be taxable.</a:t>
            </a:r>
          </a:p>
          <a:p>
            <a:pPr marL="616894" marR="0" lvl="1" indent="-1682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3366"/>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66"/>
                </a:solidFill>
                <a:effectLst/>
                <a:uLnTx/>
                <a:uFillTx/>
                <a:latin typeface="Helvetica"/>
                <a:ea typeface="+mn-ea"/>
                <a:cs typeface="+mn-cs"/>
              </a:rPr>
              <a:t>are married and file a separate tax return</a:t>
            </a:r>
            <a:r>
              <a:rPr kumimoji="0" lang="en-US" sz="1400" b="0" i="0" u="none" strike="noStrike" kern="1200" cap="none" spc="0" normalizeH="0" baseline="0" noProof="0" dirty="0">
                <a:ln>
                  <a:noFill/>
                </a:ln>
                <a:solidFill>
                  <a:srgbClr val="003366"/>
                </a:solidFill>
                <a:effectLst/>
                <a:uLnTx/>
                <a:uFillTx/>
                <a:latin typeface="Helvetica"/>
                <a:ea typeface="+mn-ea"/>
                <a:cs typeface="+mn-cs"/>
              </a:rPr>
              <a:t>, you probably will pay taxes on your benefits. </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3366"/>
              </a:solidFill>
              <a:effectLst/>
              <a:uLnTx/>
              <a:uFillTx/>
              <a:latin typeface="Helvetica"/>
              <a:ea typeface="+mn-ea"/>
              <a:cs typeface="+mn-cs"/>
            </a:endParaRPr>
          </a:p>
        </p:txBody>
      </p:sp>
      <p:pic>
        <p:nvPicPr>
          <p:cNvPr id="1577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62013"/>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4" name="TextBox 5"/>
          <p:cNvSpPr txBox="1">
            <a:spLocks noChangeArrowheads="1"/>
          </p:cNvSpPr>
          <p:nvPr/>
        </p:nvSpPr>
        <p:spPr bwMode="auto">
          <a:xfrm>
            <a:off x="152400" y="4151313"/>
            <a:ext cx="3505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defRPr>
            </a:lvl1pPr>
            <a:lvl2pPr>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3366"/>
                </a:solidFill>
                <a:effectLst/>
                <a:uLnTx/>
                <a:uFillTx/>
                <a:latin typeface="Helvetica" panose="020B0604020202020204" pitchFamily="34" charset="0"/>
                <a:ea typeface="+mn-ea"/>
                <a:cs typeface="+mn-cs"/>
              </a:rPr>
              <a:t>Your adjusted gross income </a:t>
            </a:r>
            <a:br>
              <a:rPr kumimoji="0" lang="en-US" altLang="en-US" sz="1400" b="0" i="0" u="none" strike="noStrike" kern="1200" cap="none" spc="0" normalizeH="0" baseline="0" noProof="0">
                <a:ln>
                  <a:noFill/>
                </a:ln>
                <a:solidFill>
                  <a:srgbClr val="003366"/>
                </a:solidFill>
                <a:effectLst/>
                <a:uLnTx/>
                <a:uFillTx/>
                <a:latin typeface="Helvetica" panose="020B0604020202020204" pitchFamily="34" charset="0"/>
                <a:ea typeface="+mn-ea"/>
                <a:cs typeface="+mn-cs"/>
              </a:rPr>
            </a:br>
            <a:r>
              <a:rPr kumimoji="0" lang="en-US" altLang="en-US" sz="1400" b="0" i="0" u="none" strike="noStrike" kern="1200" cap="none" spc="0" normalizeH="0" baseline="0" noProof="0">
                <a:ln>
                  <a:noFill/>
                </a:ln>
                <a:solidFill>
                  <a:srgbClr val="003366"/>
                </a:solidFill>
                <a:effectLst/>
                <a:uLnTx/>
                <a:uFillTx/>
                <a:latin typeface="Helvetica" panose="020B0604020202020204" pitchFamily="34" charset="0"/>
                <a:ea typeface="+mn-ea"/>
                <a:cs typeface="+mn-cs"/>
              </a:rPr>
              <a:t>+ Nontaxable interest </a:t>
            </a:r>
            <a:br>
              <a:rPr kumimoji="0" lang="en-US" altLang="en-US" sz="1400" b="0" i="0" u="none" strike="noStrike" kern="1200" cap="none" spc="0" normalizeH="0" baseline="0" noProof="0">
                <a:ln>
                  <a:noFill/>
                </a:ln>
                <a:solidFill>
                  <a:srgbClr val="003366"/>
                </a:solidFill>
                <a:effectLst/>
                <a:uLnTx/>
                <a:uFillTx/>
                <a:latin typeface="Helvetica" panose="020B0604020202020204" pitchFamily="34" charset="0"/>
                <a:ea typeface="+mn-ea"/>
                <a:cs typeface="+mn-cs"/>
              </a:rPr>
            </a:br>
            <a:r>
              <a:rPr kumimoji="0" lang="en-US" altLang="en-US" sz="1400" b="0" i="0" u="none" strike="noStrike" kern="1200" cap="none" spc="0" normalizeH="0" baseline="0" noProof="0">
                <a:ln>
                  <a:noFill/>
                </a:ln>
                <a:solidFill>
                  <a:srgbClr val="003366"/>
                </a:solidFill>
                <a:effectLst/>
                <a:uLnTx/>
                <a:uFillTx/>
                <a:latin typeface="Helvetica" panose="020B0604020202020204" pitchFamily="34" charset="0"/>
                <a:ea typeface="+mn-ea"/>
                <a:cs typeface="+mn-cs"/>
              </a:rPr>
              <a:t>+ </a:t>
            </a:r>
            <a:r>
              <a:rPr kumimoji="0" lang="en-US" altLang="en-US" sz="1400" b="0" i="0" u="sng" strike="noStrike" kern="1200" cap="none" spc="0" normalizeH="0" baseline="0" noProof="0">
                <a:ln>
                  <a:noFill/>
                </a:ln>
                <a:solidFill>
                  <a:srgbClr val="003366"/>
                </a:solidFill>
                <a:effectLst/>
                <a:uLnTx/>
                <a:uFillTx/>
                <a:latin typeface="Helvetica" panose="020B0604020202020204" pitchFamily="34" charset="0"/>
                <a:ea typeface="+mn-ea"/>
                <a:cs typeface="+mn-cs"/>
              </a:rPr>
              <a:t>½ of your Social Security benefits</a:t>
            </a:r>
            <a:r>
              <a:rPr kumimoji="0" lang="en-US" altLang="en-US" sz="1400" b="0" i="0" u="none" strike="noStrike" kern="1200" cap="none" spc="0" normalizeH="0" baseline="0" noProof="0">
                <a:ln>
                  <a:noFill/>
                </a:ln>
                <a:solidFill>
                  <a:srgbClr val="003366"/>
                </a:solidFill>
                <a:effectLst/>
                <a:uLnTx/>
                <a:uFillTx/>
                <a:latin typeface="Helvetica" panose="020B0604020202020204" pitchFamily="34" charset="0"/>
                <a:ea typeface="+mn-ea"/>
                <a:cs typeface="+mn-cs"/>
              </a:rPr>
              <a:t> </a:t>
            </a:r>
            <a:br>
              <a:rPr kumimoji="0" lang="en-US" altLang="en-US" sz="1400" b="0" i="0" u="none" strike="noStrike" kern="1200" cap="none" spc="0" normalizeH="0" baseline="0" noProof="0">
                <a:ln>
                  <a:noFill/>
                </a:ln>
                <a:solidFill>
                  <a:srgbClr val="003366"/>
                </a:solidFill>
                <a:effectLst/>
                <a:uLnTx/>
                <a:uFillTx/>
                <a:latin typeface="Helvetica" panose="020B0604020202020204" pitchFamily="34" charset="0"/>
                <a:ea typeface="+mn-ea"/>
                <a:cs typeface="+mn-cs"/>
              </a:rPr>
            </a:br>
            <a:r>
              <a:rPr kumimoji="0" lang="en-US" altLang="en-US" sz="1400" b="0" i="0" u="none" strike="noStrike" kern="1200" cap="none" spc="0" normalizeH="0" baseline="0" noProof="0">
                <a:ln>
                  <a:noFill/>
                </a:ln>
                <a:solidFill>
                  <a:srgbClr val="003366"/>
                </a:solidFill>
                <a:effectLst/>
                <a:uLnTx/>
                <a:uFillTx/>
                <a:latin typeface="Helvetica" panose="020B0604020202020204" pitchFamily="34" charset="0"/>
                <a:ea typeface="+mn-ea"/>
                <a:cs typeface="+mn-cs"/>
              </a:rPr>
              <a:t>= Your "</a:t>
            </a:r>
            <a:r>
              <a:rPr kumimoji="0" lang="en-US" altLang="en-US" sz="1400" b="1" i="1" u="none" strike="noStrike" kern="1200" cap="none" spc="0" normalizeH="0" baseline="0" noProof="0">
                <a:ln>
                  <a:noFill/>
                </a:ln>
                <a:solidFill>
                  <a:srgbClr val="003366"/>
                </a:solidFill>
                <a:effectLst/>
                <a:uLnTx/>
                <a:uFillTx/>
                <a:latin typeface="Helvetica" panose="020B0604020202020204" pitchFamily="34" charset="0"/>
                <a:ea typeface="+mn-ea"/>
                <a:cs typeface="+mn-cs"/>
              </a:rPr>
              <a:t>combined income</a:t>
            </a:r>
            <a:r>
              <a:rPr kumimoji="0" lang="en-US" altLang="en-US" sz="1400" b="0" i="0" u="none" strike="noStrike" kern="1200" cap="none" spc="0" normalizeH="0" baseline="0" noProof="0">
                <a:ln>
                  <a:noFill/>
                </a:ln>
                <a:solidFill>
                  <a:srgbClr val="003366"/>
                </a:solidFill>
                <a:effectLst/>
                <a:uLnTx/>
                <a:uFillTx/>
                <a:latin typeface="Helvetica" panose="020B0604020202020204" pitchFamily="34" charset="0"/>
                <a:ea typeface="+mn-ea"/>
                <a:cs typeface="+mn-cs"/>
              </a:rPr>
              <a:t>“</a:t>
            </a:r>
          </a:p>
        </p:txBody>
      </p:sp>
      <p:pic>
        <p:nvPicPr>
          <p:cNvPr id="15770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775" y="11684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6"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9950" y="2289175"/>
            <a:ext cx="4079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7"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9950" y="3276600"/>
            <a:ext cx="4079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8"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3278188"/>
            <a:ext cx="4064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7709" name="Chart 13"/>
          <p:cNvGraphicFramePr>
            <a:graphicFrameLocks/>
          </p:cNvGraphicFramePr>
          <p:nvPr/>
        </p:nvGraphicFramePr>
        <p:xfrm>
          <a:off x="3727450" y="4003675"/>
          <a:ext cx="1778000" cy="1219200"/>
        </p:xfrm>
        <a:graphic>
          <a:graphicData uri="http://schemas.openxmlformats.org/presentationml/2006/ole">
            <mc:AlternateContent xmlns:mc="http://schemas.openxmlformats.org/markup-compatibility/2006">
              <mc:Choice xmlns:v="urn:schemas-microsoft-com:vml" Requires="v">
                <p:oleObj name="Chart" r:id="rId6" imgW="1786283" imgH="1225402" progId="Excel.Chart.8">
                  <p:embed/>
                </p:oleObj>
              </mc:Choice>
              <mc:Fallback>
                <p:oleObj name="Chart" r:id="rId6" imgW="1786283" imgH="1225402" progId="Excel.Chart.8">
                  <p:embed/>
                  <p:pic>
                    <p:nvPicPr>
                      <p:cNvPr id="157709" name="Chart 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7450" y="4003675"/>
                        <a:ext cx="1778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7710"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7650" y="2105025"/>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1"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5300" y="3097213"/>
            <a:ext cx="825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Pictur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5250" y="3097213"/>
            <a:ext cx="825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08008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6000" t="12592" r="13750" b="10000"/>
          <a:stretch/>
        </p:blipFill>
        <p:spPr>
          <a:xfrm>
            <a:off x="0" y="0"/>
            <a:ext cx="9144000" cy="6858000"/>
          </a:xfrm>
          <a:prstGeom prst="rect">
            <a:avLst/>
          </a:prstGeom>
        </p:spPr>
      </p:pic>
    </p:spTree>
    <p:extLst>
      <p:ext uri="{BB962C8B-B14F-4D97-AF65-F5344CB8AC3E}">
        <p14:creationId xmlns:p14="http://schemas.microsoft.com/office/powerpoint/2010/main" val="1611900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984621"/>
            <a:ext cx="8610600" cy="661300"/>
          </a:xfrm>
        </p:spPr>
        <p:txBody>
          <a:bodyPr>
            <a:normAutofit/>
          </a:bodyPr>
          <a:lstStyle/>
          <a:p>
            <a:pPr lvl="0" eaLnBrk="1" fontAlgn="auto" hangingPunct="1">
              <a:spcBef>
                <a:spcPts val="0"/>
              </a:spcBef>
              <a:spcAft>
                <a:spcPts val="0"/>
              </a:spcAft>
            </a:pPr>
            <a:r>
              <a:rPr lang="en-US" sz="3600" dirty="0">
                <a:solidFill>
                  <a:srgbClr val="003366"/>
                </a:solidFill>
                <a:ea typeface="+mn-ea"/>
                <a:cs typeface="Calibri" panose="020F0502020204030204" pitchFamily="34" charset="0"/>
              </a:rPr>
              <a:t>The Windfall Elimination Provision (1983)</a:t>
            </a:r>
            <a:endParaRPr lang="en-US" sz="3600" dirty="0"/>
          </a:p>
        </p:txBody>
      </p:sp>
      <p:sp>
        <p:nvSpPr>
          <p:cNvPr id="33799" name="Rectangle 6">
            <a:extLst>
              <a:ext uri="{C183D7F6-B498-43B3-948B-1728B52AA6E4}">
                <adec:decorative xmlns:adec="http://schemas.microsoft.com/office/drawing/2017/decorative" val="1"/>
              </a:ext>
            </a:extLst>
          </p:cNvPr>
          <p:cNvSpPr>
            <a:spLocks noChangeArrowheads="1"/>
          </p:cNvSpPr>
          <p:nvPr/>
        </p:nvSpPr>
        <p:spPr bwMode="auto">
          <a:xfrm>
            <a:off x="0" y="5481935"/>
            <a:ext cx="9144000" cy="461665"/>
          </a:xfrm>
          <a:prstGeom prst="rect">
            <a:avLst/>
          </a:prstGeom>
          <a:solidFill>
            <a:schemeClr val="tx1"/>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F0000"/>
              </a:buClr>
              <a:buSzTx/>
              <a:buFontTx/>
              <a:buNone/>
              <a:tabLst>
                <a:tab pos="1206500" algn="ctr"/>
                <a:tab pos="4000500" algn="ctr"/>
              </a:tabLst>
              <a:defRPr/>
            </a:pPr>
            <a:endParaRPr kumimoji="0" lang="en-US" sz="2400" b="0" i="1" u="none" strike="noStrike" kern="1200" cap="none" spc="0" normalizeH="0" baseline="0" noProof="0" dirty="0">
              <a:ln>
                <a:noFill/>
              </a:ln>
              <a:solidFill>
                <a:prstClr val="white"/>
              </a:solidFill>
              <a:effectLst/>
              <a:uLnTx/>
              <a:uFillTx/>
              <a:latin typeface="Helvetica"/>
              <a:ea typeface="+mn-ea"/>
              <a:cs typeface="+mn-cs"/>
            </a:endParaRPr>
          </a:p>
        </p:txBody>
      </p:sp>
      <p:sp>
        <p:nvSpPr>
          <p:cNvPr id="5" name="Text Placeholder 4"/>
          <p:cNvSpPr>
            <a:spLocks noGrp="1"/>
          </p:cNvSpPr>
          <p:nvPr>
            <p:ph type="body" sz="quarter" idx="10"/>
          </p:nvPr>
        </p:nvSpPr>
        <p:spPr>
          <a:xfrm>
            <a:off x="322262" y="1668315"/>
            <a:ext cx="8499475" cy="4341822"/>
          </a:xfrm>
        </p:spPr>
        <p:txBody>
          <a:bodyPr/>
          <a:lstStyle/>
          <a:p>
            <a:pPr marL="285750" lvl="0" indent="-285750" eaLnBrk="1" fontAlgn="auto" hangingPunct="1">
              <a:spcBef>
                <a:spcPts val="0"/>
              </a:spcBef>
              <a:spcAft>
                <a:spcPts val="0"/>
              </a:spcAft>
            </a:pPr>
            <a:r>
              <a:rPr lang="en-US" sz="2200" dirty="0">
                <a:solidFill>
                  <a:srgbClr val="003366"/>
                </a:solidFill>
                <a:latin typeface="Helvetica" panose="020B0504020202030204" pitchFamily="34" charset="0"/>
              </a:rPr>
              <a:t>Before 1983, people whose primary job wasn’t covered by Social Security had their Social Security benefits calculated as if they were long-term, low-wage workers.</a:t>
            </a:r>
          </a:p>
          <a:p>
            <a:pPr marL="285750" lvl="0" indent="-285750" eaLnBrk="1" fontAlgn="auto" hangingPunct="1">
              <a:spcBef>
                <a:spcPts val="0"/>
              </a:spcBef>
              <a:spcAft>
                <a:spcPts val="0"/>
              </a:spcAft>
            </a:pPr>
            <a:endParaRPr lang="en-US" sz="2200" dirty="0">
              <a:solidFill>
                <a:srgbClr val="003366"/>
              </a:solidFill>
              <a:latin typeface="Helvetica" panose="020B0504020202030204" pitchFamily="34" charset="0"/>
            </a:endParaRPr>
          </a:p>
          <a:p>
            <a:pPr marL="285750" lvl="0" indent="-285750" eaLnBrk="1" fontAlgn="auto" hangingPunct="1">
              <a:spcBef>
                <a:spcPts val="0"/>
              </a:spcBef>
              <a:spcAft>
                <a:spcPts val="0"/>
              </a:spcAft>
            </a:pPr>
            <a:r>
              <a:rPr lang="en-US" sz="2200" dirty="0">
                <a:solidFill>
                  <a:srgbClr val="003366"/>
                </a:solidFill>
                <a:latin typeface="Helvetica" panose="020B0504020202030204" pitchFamily="34" charset="0"/>
              </a:rPr>
              <a:t>They had the advantage of receiving a Social Security benefit representing a higher percentage of their earnings, plus a pension from a job for which they didn’t pay Social Security taxes.</a:t>
            </a:r>
          </a:p>
          <a:p>
            <a:pPr marL="285750" lvl="0" indent="-285750" eaLnBrk="1" fontAlgn="auto" hangingPunct="1">
              <a:spcBef>
                <a:spcPts val="0"/>
              </a:spcBef>
              <a:spcAft>
                <a:spcPts val="0"/>
              </a:spcAft>
            </a:pPr>
            <a:endParaRPr lang="en-US" sz="2200" dirty="0">
              <a:solidFill>
                <a:srgbClr val="003366"/>
              </a:solidFill>
              <a:latin typeface="Helvetica" panose="020B0504020202030204" pitchFamily="34" charset="0"/>
            </a:endParaRPr>
          </a:p>
          <a:p>
            <a:pPr marL="285750" lvl="0" indent="-285750" eaLnBrk="1" fontAlgn="auto" hangingPunct="1">
              <a:spcBef>
                <a:spcPts val="0"/>
              </a:spcBef>
              <a:spcAft>
                <a:spcPts val="0"/>
              </a:spcAft>
            </a:pPr>
            <a:r>
              <a:rPr lang="en-US" sz="2200" dirty="0">
                <a:solidFill>
                  <a:srgbClr val="003366"/>
                </a:solidFill>
                <a:latin typeface="Helvetica" panose="020B0504020202030204" pitchFamily="34" charset="0"/>
              </a:rPr>
              <a:t>Congress passed the Windfall Elimination Provision in 1983 to remove that advantage.</a:t>
            </a:r>
          </a:p>
          <a:p>
            <a:pPr marL="0" lvl="0" indent="0" algn="ctr" eaLnBrk="1" fontAlgn="auto" hangingPunct="1">
              <a:lnSpc>
                <a:spcPct val="150000"/>
              </a:lnSpc>
              <a:spcBef>
                <a:spcPts val="0"/>
              </a:spcBef>
              <a:spcAft>
                <a:spcPts val="0"/>
              </a:spcAft>
              <a:buClr>
                <a:srgbClr val="FF0000"/>
              </a:buClr>
              <a:buNone/>
              <a:tabLst>
                <a:tab pos="1206500" algn="ctr"/>
                <a:tab pos="4000500" algn="ctr"/>
              </a:tabLst>
            </a:pPr>
            <a:r>
              <a:rPr lang="en-US" sz="2400" dirty="0">
                <a:solidFill>
                  <a:prstClr val="white"/>
                </a:solidFill>
              </a:rPr>
              <a:t>ssa.gov/planners/retire/wep.html</a:t>
            </a:r>
            <a:r>
              <a:rPr lang="en-US" sz="2400" i="1" dirty="0">
                <a:solidFill>
                  <a:prstClr val="white"/>
                </a:solidFill>
              </a:rPr>
              <a:t> </a:t>
            </a:r>
            <a:endParaRPr lang="en-US" sz="2200" dirty="0">
              <a:solidFill>
                <a:srgbClr val="003366"/>
              </a:solidFill>
              <a:latin typeface="Helvetica" panose="020B0504020202030204" pitchFamily="34" charset="0"/>
            </a:endParaRPr>
          </a:p>
        </p:txBody>
      </p:sp>
    </p:spTree>
    <p:extLst>
      <p:ext uri="{BB962C8B-B14F-4D97-AF65-F5344CB8AC3E}">
        <p14:creationId xmlns:p14="http://schemas.microsoft.com/office/powerpoint/2010/main" val="282846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33319"/>
            <a:ext cx="8610600" cy="719220"/>
          </a:xfrm>
        </p:spPr>
        <p:txBody>
          <a:bodyPr>
            <a:normAutofit/>
          </a:bodyPr>
          <a:lstStyle/>
          <a:p>
            <a:pPr lvl="0" eaLnBrk="1" fontAlgn="auto" hangingPunct="1">
              <a:spcBef>
                <a:spcPts val="0"/>
              </a:spcBef>
              <a:spcAft>
                <a:spcPts val="0"/>
              </a:spcAft>
            </a:pPr>
            <a:r>
              <a:rPr lang="en-US" sz="3600" dirty="0">
                <a:solidFill>
                  <a:srgbClr val="003366"/>
                </a:solidFill>
                <a:ea typeface="+mn-ea"/>
                <a:cs typeface="Calibri" panose="020F0502020204030204" pitchFamily="34" charset="0"/>
              </a:rPr>
              <a:t>Normal Benefit Computation Example</a:t>
            </a:r>
            <a:endParaRPr lang="en-US" dirty="0"/>
          </a:p>
        </p:txBody>
      </p:sp>
      <p:sp>
        <p:nvSpPr>
          <p:cNvPr id="5" name="Text Placeholder 4"/>
          <p:cNvSpPr>
            <a:spLocks noGrp="1"/>
          </p:cNvSpPr>
          <p:nvPr>
            <p:ph type="body" sz="quarter" idx="10"/>
          </p:nvPr>
        </p:nvSpPr>
        <p:spPr>
          <a:xfrm>
            <a:off x="339725" y="1652539"/>
            <a:ext cx="8499475" cy="772586"/>
          </a:xfrm>
        </p:spPr>
        <p:txBody>
          <a:bodyPr/>
          <a:lstStyle/>
          <a:p>
            <a:pPr marL="0" lvl="0" indent="0" eaLnBrk="1" hangingPunct="1">
              <a:spcBef>
                <a:spcPct val="0"/>
              </a:spcBef>
              <a:buNone/>
            </a:pPr>
            <a:r>
              <a:rPr lang="en-US" altLang="en-US" sz="2200" dirty="0">
                <a:solidFill>
                  <a:srgbClr val="002060"/>
                </a:solidFill>
                <a:latin typeface="Helvetica" panose="020B0504020202030204" pitchFamily="34" charset="0"/>
                <a:cs typeface="Calibri" panose="020F0502020204030204" pitchFamily="34" charset="0"/>
              </a:rPr>
              <a:t>If your average indexed monthly earnings (AIME) = $2,500</a:t>
            </a:r>
          </a:p>
          <a:p>
            <a:pPr marL="0" lvl="0" indent="0" eaLnBrk="1" hangingPunct="1">
              <a:spcBef>
                <a:spcPct val="0"/>
              </a:spcBef>
              <a:buNone/>
            </a:pPr>
            <a:r>
              <a:rPr lang="en-US" altLang="en-US" sz="2200" dirty="0">
                <a:solidFill>
                  <a:srgbClr val="002060"/>
                </a:solidFill>
                <a:latin typeface="Helvetica" panose="020B0504020202030204" pitchFamily="34" charset="0"/>
                <a:cs typeface="Calibri" panose="020F0502020204030204" pitchFamily="34" charset="0"/>
              </a:rPr>
              <a:t>Then your monthly benefit would be = $1,446</a:t>
            </a:r>
            <a:endParaRPr lang="en-US" sz="2200" dirty="0">
              <a:solidFill>
                <a:srgbClr val="003366"/>
              </a:solidFill>
              <a:latin typeface="Helvetica" panose="020B0504020202030204" pitchFamily="34" charset="0"/>
              <a:ea typeface="Calibri" panose="020F0502020204030204" pitchFamily="34" charset="0"/>
              <a:cs typeface="Times New Roman" panose="02020603050405020304" pitchFamily="18" charset="0"/>
            </a:endParaRPr>
          </a:p>
        </p:txBody>
      </p:sp>
      <p:graphicFrame>
        <p:nvGraphicFramePr>
          <p:cNvPr id="7" name="Table 6" title="Chart showing Normal Benefit Computation"/>
          <p:cNvGraphicFramePr>
            <a:graphicFrameLocks noGrp="1"/>
          </p:cNvGraphicFramePr>
          <p:nvPr/>
        </p:nvGraphicFramePr>
        <p:xfrm>
          <a:off x="177946" y="2483709"/>
          <a:ext cx="8842486" cy="2965991"/>
        </p:xfrm>
        <a:graphic>
          <a:graphicData uri="http://schemas.openxmlformats.org/drawingml/2006/table">
            <a:tbl>
              <a:tblPr firstRow="1" bandRow="1">
                <a:tableStyleId>{5C22544A-7EE6-4342-B048-85BDC9FD1C3A}</a:tableStyleId>
              </a:tblPr>
              <a:tblGrid>
                <a:gridCol w="5815081">
                  <a:extLst>
                    <a:ext uri="{9D8B030D-6E8A-4147-A177-3AD203B41FA5}">
                      <a16:colId xmlns:a16="http://schemas.microsoft.com/office/drawing/2014/main" val="432187935"/>
                    </a:ext>
                  </a:extLst>
                </a:gridCol>
                <a:gridCol w="1322173">
                  <a:extLst>
                    <a:ext uri="{9D8B030D-6E8A-4147-A177-3AD203B41FA5}">
                      <a16:colId xmlns:a16="http://schemas.microsoft.com/office/drawing/2014/main" val="1788643592"/>
                    </a:ext>
                  </a:extLst>
                </a:gridCol>
                <a:gridCol w="1705232">
                  <a:extLst>
                    <a:ext uri="{9D8B030D-6E8A-4147-A177-3AD203B41FA5}">
                      <a16:colId xmlns:a16="http://schemas.microsoft.com/office/drawing/2014/main" val="594064533"/>
                    </a:ext>
                  </a:extLst>
                </a:gridCol>
              </a:tblGrid>
              <a:tr h="716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200" b="1" dirty="0">
                          <a:solidFill>
                            <a:schemeClr val="tx1"/>
                          </a:solidFill>
                          <a:latin typeface="Helvetica" panose="020B0504020202030204" pitchFamily="34" charset="0"/>
                          <a:cs typeface="Arial" panose="020B0604020202020204" pitchFamily="34" charset="0"/>
                        </a:rPr>
                        <a:t>90% of First $1,115</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en-US" sz="2200" b="1" dirty="0">
                          <a:solidFill>
                            <a:schemeClr val="tx1"/>
                          </a:solidFill>
                          <a:latin typeface="Helvetica" panose="020B0504020202030204" pitchFamily="34" charset="0"/>
                          <a:cs typeface="Arial" panose="020B0604020202020204" pitchFamily="34" charset="0"/>
                        </a:rPr>
                        <a:t>$1,115</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en-US" sz="2200" b="1" dirty="0">
                          <a:solidFill>
                            <a:schemeClr val="tx1"/>
                          </a:solidFill>
                          <a:latin typeface="Helvetica" panose="020B0504020202030204" pitchFamily="34" charset="0"/>
                          <a:cs typeface="Arial" panose="020B0604020202020204" pitchFamily="34" charset="0"/>
                        </a:rPr>
                        <a:t>= $1,003.50</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395288"/>
                  </a:ext>
                </a:extLst>
              </a:tr>
              <a:tr h="1065282">
                <a:tc>
                  <a:txBody>
                    <a:bodyPr/>
                    <a:lstStyle/>
                    <a:p>
                      <a:pPr algn="l"/>
                      <a:r>
                        <a:rPr lang="en-US" altLang="en-US" sz="2200" b="1" dirty="0">
                          <a:solidFill>
                            <a:schemeClr val="tx1"/>
                          </a:solidFill>
                          <a:latin typeface="Helvetica" panose="020B0504020202030204" pitchFamily="34" charset="0"/>
                          <a:cs typeface="Arial" panose="020B0604020202020204" pitchFamily="34" charset="0"/>
                        </a:rPr>
                        <a:t>32% of earnings between $1,115 and $6,721</a:t>
                      </a:r>
                    </a:p>
                    <a:p>
                      <a:pPr algn="l"/>
                      <a:r>
                        <a:rPr lang="en-US" sz="2200" b="1" dirty="0">
                          <a:solidFill>
                            <a:schemeClr val="tx1"/>
                          </a:solidFill>
                          <a:latin typeface="Helvetica" panose="020B0504020202030204" pitchFamily="34" charset="0"/>
                          <a:cs typeface="Arial" panose="020B0604020202020204" pitchFamily="34" charset="0"/>
                        </a:rPr>
                        <a:t>($2,500 - $1,115</a:t>
                      </a:r>
                      <a:r>
                        <a:rPr lang="en-US" sz="2200" b="1" baseline="0" dirty="0">
                          <a:solidFill>
                            <a:schemeClr val="tx1"/>
                          </a:solidFill>
                          <a:latin typeface="Helvetica" panose="020B0504020202030204" pitchFamily="34" charset="0"/>
                          <a:cs typeface="Arial" panose="020B0604020202020204" pitchFamily="34" charset="0"/>
                        </a:rPr>
                        <a:t> = $1,385)</a:t>
                      </a:r>
                      <a:endParaRPr lang="en-US" sz="2200" dirty="0">
                        <a:solidFill>
                          <a:schemeClr val="tx1"/>
                        </a:solidFill>
                        <a:latin typeface="Helvetica" panose="020B0504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en-US" sz="2200" b="1" dirty="0">
                          <a:solidFill>
                            <a:schemeClr val="tx1"/>
                          </a:solidFill>
                          <a:latin typeface="Helvetica" panose="020B0504020202030204" pitchFamily="34" charset="0"/>
                          <a:cs typeface="Arial" panose="020B0604020202020204" pitchFamily="34" charset="0"/>
                        </a:rPr>
                        <a:t>$1,385</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en-US" sz="2200" b="1" dirty="0">
                          <a:solidFill>
                            <a:schemeClr val="tx1"/>
                          </a:solidFill>
                          <a:latin typeface="Helvetica" panose="020B0504020202030204" pitchFamily="34" charset="0"/>
                          <a:cs typeface="Arial" panose="020B0604020202020204" pitchFamily="34" charset="0"/>
                        </a:rPr>
                        <a:t>= $443.20</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4718802"/>
                  </a:ext>
                </a:extLst>
              </a:tr>
              <a:tr h="6129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tx1"/>
                          </a:solidFill>
                          <a:latin typeface="Helvetica" panose="020B0504020202030204" pitchFamily="34" charset="0"/>
                          <a:ea typeface="+mn-ea"/>
                          <a:cs typeface="Arial" panose="020B0604020202020204" pitchFamily="34" charset="0"/>
                        </a:rPr>
                        <a:t>15% of Earnings over $6,721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tx1"/>
                          </a:solidFill>
                          <a:latin typeface="Helvetica" panose="020B0504020202030204" pitchFamily="34" charset="0"/>
                          <a:ea typeface="+mn-ea"/>
                          <a:cs typeface="Arial" panose="020B06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tx1"/>
                          </a:solidFill>
                          <a:latin typeface="Helvetica" panose="020B0504020202030204" pitchFamily="34" charset="0"/>
                          <a:ea typeface="+mn-ea"/>
                          <a:cs typeface="Arial" panose="020B06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794235"/>
                  </a:ext>
                </a:extLst>
              </a:tr>
              <a:tr h="5390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tx1"/>
                          </a:solidFill>
                          <a:latin typeface="Helvetica" panose="020B0504020202030204" pitchFamily="34" charset="0"/>
                          <a:ea typeface="+mn-ea"/>
                          <a:cs typeface="Arial" panose="020B0604020202020204" pitchFamily="34" charset="0"/>
                        </a:rPr>
                        <a:t>Total monthly 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tx1"/>
                          </a:solidFill>
                          <a:latin typeface="Helvetica" panose="020B0504020202030204" pitchFamily="34" charset="0"/>
                          <a:ea typeface="+mn-ea"/>
                          <a:cs typeface="Arial" panose="020B0604020202020204" pitchFamily="34" charset="0"/>
                        </a:rPr>
                        <a:t>$2,500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tx1"/>
                          </a:solidFill>
                          <a:latin typeface="Helvetica" panose="020B0504020202030204" pitchFamily="34" charset="0"/>
                          <a:ea typeface="+mn-ea"/>
                          <a:cs typeface="Arial" panose="020B0604020202020204" pitchFamily="34" charset="0"/>
                        </a:rPr>
                        <a:t>$1,446.70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1574566"/>
                  </a:ext>
                </a:extLst>
              </a:tr>
            </a:tbl>
          </a:graphicData>
        </a:graphic>
      </p:graphicFrame>
    </p:spTree>
    <p:extLst>
      <p:ext uri="{BB962C8B-B14F-4D97-AF65-F5344CB8AC3E}">
        <p14:creationId xmlns:p14="http://schemas.microsoft.com/office/powerpoint/2010/main" val="666119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E165F6F-F269-404A-B62D-368A04B0E0EF}"/>
              </a:ext>
            </a:extLst>
          </p:cNvPr>
          <p:cNvSpPr>
            <a:spLocks noGrp="1"/>
          </p:cNvSpPr>
          <p:nvPr>
            <p:ph type="title"/>
          </p:nvPr>
        </p:nvSpPr>
        <p:spPr/>
        <p:txBody>
          <a:bodyPr/>
          <a:lstStyle/>
          <a:p>
            <a:r>
              <a:rPr lang="en-US" sz="4000"/>
              <a:t>Exception to the WEP</a:t>
            </a:r>
          </a:p>
        </p:txBody>
      </p:sp>
      <p:pic>
        <p:nvPicPr>
          <p:cNvPr id="3" name="Picture 2">
            <a:extLst>
              <a:ext uri="{FF2B5EF4-FFF2-40B4-BE49-F238E27FC236}">
                <a16:creationId xmlns:a16="http://schemas.microsoft.com/office/drawing/2014/main" id="{BFD960C9-FD5C-44E3-ACEE-27E17B25415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1250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79571"/>
            <a:ext cx="8610600" cy="849086"/>
          </a:xfrm>
        </p:spPr>
        <p:txBody>
          <a:bodyPr>
            <a:normAutofit/>
          </a:bodyPr>
          <a:lstStyle/>
          <a:p>
            <a:pPr lvl="0" eaLnBrk="1" fontAlgn="auto" hangingPunct="1">
              <a:spcBef>
                <a:spcPts val="0"/>
              </a:spcBef>
              <a:spcAft>
                <a:spcPts val="0"/>
              </a:spcAft>
            </a:pPr>
            <a:r>
              <a:rPr lang="en-US" sz="3200" dirty="0">
                <a:solidFill>
                  <a:srgbClr val="003366"/>
                </a:solidFill>
                <a:ea typeface="+mn-ea"/>
                <a:cs typeface="Calibri" panose="020F0502020204030204" pitchFamily="34" charset="0"/>
              </a:rPr>
              <a:t>WEP Benefit Computation Example</a:t>
            </a:r>
          </a:p>
        </p:txBody>
      </p:sp>
      <p:sp>
        <p:nvSpPr>
          <p:cNvPr id="5" name="Text Placeholder 4"/>
          <p:cNvSpPr>
            <a:spLocks noGrp="1"/>
          </p:cNvSpPr>
          <p:nvPr>
            <p:ph type="body" sz="quarter" idx="10"/>
          </p:nvPr>
        </p:nvSpPr>
        <p:spPr>
          <a:xfrm>
            <a:off x="339725" y="1642691"/>
            <a:ext cx="8499475" cy="734749"/>
          </a:xfrm>
        </p:spPr>
        <p:txBody>
          <a:bodyPr/>
          <a:lstStyle/>
          <a:p>
            <a:pPr marL="0" lvl="0" indent="0" eaLnBrk="1" hangingPunct="1">
              <a:spcBef>
                <a:spcPct val="0"/>
              </a:spcBef>
              <a:buNone/>
            </a:pPr>
            <a:r>
              <a:rPr lang="en-US" altLang="en-US" sz="2200" dirty="0">
                <a:solidFill>
                  <a:srgbClr val="002060"/>
                </a:solidFill>
                <a:latin typeface="Helvetica" panose="020B0504020202030204" pitchFamily="34" charset="0"/>
                <a:cs typeface="Calibri" panose="020F0502020204030204" pitchFamily="34" charset="0"/>
              </a:rPr>
              <a:t>If your average indexed monthly earnings (AIME) = $2,500</a:t>
            </a:r>
          </a:p>
          <a:p>
            <a:pPr marL="0" lvl="0" indent="0" eaLnBrk="1" hangingPunct="1">
              <a:spcBef>
                <a:spcPct val="0"/>
              </a:spcBef>
              <a:buNone/>
            </a:pPr>
            <a:r>
              <a:rPr lang="en-US" altLang="en-US" sz="2200" dirty="0">
                <a:solidFill>
                  <a:srgbClr val="002060"/>
                </a:solidFill>
                <a:latin typeface="Helvetica" panose="020B0504020202030204" pitchFamily="34" charset="0"/>
                <a:cs typeface="Calibri" panose="020F0502020204030204" pitchFamily="34" charset="0"/>
              </a:rPr>
              <a:t>Then your monthly benefit would be = </a:t>
            </a:r>
            <a:r>
              <a:rPr lang="en-US" altLang="en-US" sz="2200" strike="sngStrike" dirty="0">
                <a:solidFill>
                  <a:srgbClr val="002060"/>
                </a:solidFill>
                <a:latin typeface="Helvetica" panose="020B0504020202030204" pitchFamily="34" charset="0"/>
                <a:cs typeface="Calibri" panose="020F0502020204030204" pitchFamily="34" charset="0"/>
              </a:rPr>
              <a:t>$1,446</a:t>
            </a:r>
            <a:r>
              <a:rPr lang="en-US" altLang="en-US" sz="2200" dirty="0">
                <a:solidFill>
                  <a:srgbClr val="002060"/>
                </a:solidFill>
                <a:latin typeface="Helvetica" panose="020B0504020202030204" pitchFamily="34" charset="0"/>
                <a:cs typeface="Calibri" panose="020F0502020204030204" pitchFamily="34" charset="0"/>
              </a:rPr>
              <a:t>  </a:t>
            </a:r>
            <a:r>
              <a:rPr lang="en-US" altLang="en-US" sz="2200" b="1" dirty="0">
                <a:solidFill>
                  <a:srgbClr val="FF0000"/>
                </a:solidFill>
                <a:latin typeface="Helvetica" panose="020B0504020202030204" pitchFamily="34" charset="0"/>
                <a:cs typeface="Calibri" panose="020F0502020204030204" pitchFamily="34" charset="0"/>
              </a:rPr>
              <a:t>$889</a:t>
            </a:r>
            <a:endParaRPr lang="en-US" sz="2200" b="1" dirty="0">
              <a:solidFill>
                <a:srgbClr val="FF0000"/>
              </a:solidFill>
              <a:latin typeface="Helvetica" panose="020B0504020202030204" pitchFamily="34" charset="0"/>
              <a:ea typeface="Calibri" panose="020F0502020204030204" pitchFamily="34" charset="0"/>
              <a:cs typeface="Times New Roman" panose="02020603050405020304" pitchFamily="18" charset="0"/>
            </a:endParaRPr>
          </a:p>
        </p:txBody>
      </p:sp>
      <p:graphicFrame>
        <p:nvGraphicFramePr>
          <p:cNvPr id="6" name="Table 5" title="Chart showing WEP Benefit Computation"/>
          <p:cNvGraphicFramePr>
            <a:graphicFrameLocks noGrp="1"/>
          </p:cNvGraphicFramePr>
          <p:nvPr/>
        </p:nvGraphicFramePr>
        <p:xfrm>
          <a:off x="167426" y="2487302"/>
          <a:ext cx="8847786" cy="3212929"/>
        </p:xfrm>
        <a:graphic>
          <a:graphicData uri="http://schemas.openxmlformats.org/drawingml/2006/table">
            <a:tbl>
              <a:tblPr firstRow="1" bandRow="1">
                <a:tableStyleId>{5940675A-B579-460E-94D1-54222C63F5DA}</a:tableStyleId>
              </a:tblPr>
              <a:tblGrid>
                <a:gridCol w="5698536">
                  <a:extLst>
                    <a:ext uri="{9D8B030D-6E8A-4147-A177-3AD203B41FA5}">
                      <a16:colId xmlns:a16="http://schemas.microsoft.com/office/drawing/2014/main" val="1138428250"/>
                    </a:ext>
                  </a:extLst>
                </a:gridCol>
                <a:gridCol w="1153024">
                  <a:extLst>
                    <a:ext uri="{9D8B030D-6E8A-4147-A177-3AD203B41FA5}">
                      <a16:colId xmlns:a16="http://schemas.microsoft.com/office/drawing/2014/main" val="2473315218"/>
                    </a:ext>
                  </a:extLst>
                </a:gridCol>
                <a:gridCol w="1996226">
                  <a:extLst>
                    <a:ext uri="{9D8B030D-6E8A-4147-A177-3AD203B41FA5}">
                      <a16:colId xmlns:a16="http://schemas.microsoft.com/office/drawing/2014/main" val="2382641206"/>
                    </a:ext>
                  </a:extLst>
                </a:gridCol>
              </a:tblGrid>
              <a:tr h="591649">
                <a:tc>
                  <a:txBody>
                    <a:bodyPr/>
                    <a:lstStyle/>
                    <a:p>
                      <a:r>
                        <a:rPr lang="en-US" altLang="en-US" sz="2200" b="1" strike="sngStrike" dirty="0">
                          <a:solidFill>
                            <a:schemeClr val="tx1"/>
                          </a:solidFill>
                          <a:latin typeface="Helvetica" panose="020B0504020202030204" pitchFamily="34" charset="0"/>
                          <a:cs typeface="Arial" panose="020B0604020202020204" pitchFamily="34" charset="0"/>
                        </a:rPr>
                        <a:t>90%</a:t>
                      </a:r>
                      <a:r>
                        <a:rPr lang="en-US" altLang="en-US" sz="2200" b="1" dirty="0">
                          <a:solidFill>
                            <a:schemeClr val="tx1"/>
                          </a:solidFill>
                          <a:latin typeface="Helvetica" panose="020B0504020202030204" pitchFamily="34" charset="0"/>
                          <a:cs typeface="Arial" panose="020B0604020202020204" pitchFamily="34" charset="0"/>
                        </a:rPr>
                        <a:t> </a:t>
                      </a:r>
                      <a:r>
                        <a:rPr lang="en-US" altLang="en-US" sz="2200" b="1" dirty="0">
                          <a:solidFill>
                            <a:srgbClr val="FF0000"/>
                          </a:solidFill>
                          <a:latin typeface="Helvetica" panose="020B0504020202030204" pitchFamily="34" charset="0"/>
                          <a:cs typeface="Arial" panose="020B0604020202020204" pitchFamily="34" charset="0"/>
                        </a:rPr>
                        <a:t>40% </a:t>
                      </a:r>
                      <a:r>
                        <a:rPr lang="en-US" altLang="en-US" sz="2200" b="1" dirty="0">
                          <a:solidFill>
                            <a:schemeClr val="tx1"/>
                          </a:solidFill>
                          <a:latin typeface="Helvetica" panose="020B0504020202030204" pitchFamily="34" charset="0"/>
                          <a:cs typeface="Arial" panose="020B0604020202020204" pitchFamily="34" charset="0"/>
                        </a:rPr>
                        <a:t>of First $1,115</a:t>
                      </a:r>
                      <a:endParaRPr lang="en-US" sz="2200" dirty="0">
                        <a:solidFill>
                          <a:schemeClr val="tx1"/>
                        </a:solidFill>
                        <a:latin typeface="Helvetica" panose="020B0504020202030204" pitchFamily="34" charset="0"/>
                      </a:endParaRPr>
                    </a:p>
                  </a:txBody>
                  <a:tcPr/>
                </a:tc>
                <a:tc>
                  <a:txBody>
                    <a:bodyPr/>
                    <a:lstStyle/>
                    <a:p>
                      <a:pPr algn="ctr"/>
                      <a:r>
                        <a:rPr lang="en-US" altLang="en-US" sz="2200" b="1" dirty="0">
                          <a:solidFill>
                            <a:schemeClr val="tx1"/>
                          </a:solidFill>
                          <a:latin typeface="Helvetica" panose="020B0504020202030204" pitchFamily="34" charset="0"/>
                          <a:cs typeface="Arial" panose="020B0604020202020204" pitchFamily="34" charset="0"/>
                        </a:rPr>
                        <a:t> $1,115	</a:t>
                      </a:r>
                      <a:endParaRPr lang="en-US" sz="2200" dirty="0">
                        <a:solidFill>
                          <a:schemeClr val="tx1"/>
                        </a:solidFill>
                        <a:latin typeface="Helvetica" panose="020B0504020202030204" pitchFamily="34" charset="0"/>
                      </a:endParaRPr>
                    </a:p>
                  </a:txBody>
                  <a:tcPr/>
                </a:tc>
                <a:tc>
                  <a:txBody>
                    <a:bodyPr/>
                    <a:lstStyle/>
                    <a:p>
                      <a:pPr algn="ctr"/>
                      <a:r>
                        <a:rPr lang="en-US" altLang="en-US" sz="2200" b="1" dirty="0">
                          <a:solidFill>
                            <a:schemeClr val="tx1"/>
                          </a:solidFill>
                          <a:latin typeface="Helvetica" panose="020B0504020202030204" pitchFamily="34" charset="0"/>
                          <a:cs typeface="Arial" panose="020B0604020202020204" pitchFamily="34" charset="0"/>
                        </a:rPr>
                        <a:t> = </a:t>
                      </a:r>
                      <a:r>
                        <a:rPr lang="en-US" altLang="en-US" sz="2200" b="1" strike="sngStrike" dirty="0">
                          <a:solidFill>
                            <a:schemeClr val="tx1"/>
                          </a:solidFill>
                          <a:latin typeface="Helvetica" panose="020B0504020202030204" pitchFamily="34" charset="0"/>
                          <a:cs typeface="Arial" panose="020B0604020202020204" pitchFamily="34" charset="0"/>
                        </a:rPr>
                        <a:t>$1,003.50 </a:t>
                      </a:r>
                      <a:r>
                        <a:rPr lang="en-US" altLang="en-US" sz="2200" b="1" strike="noStrike" dirty="0">
                          <a:solidFill>
                            <a:srgbClr val="FF0000"/>
                          </a:solidFill>
                          <a:latin typeface="Helvetica" panose="020B0504020202030204" pitchFamily="34" charset="0"/>
                          <a:cs typeface="Arial" panose="020B0604020202020204" pitchFamily="34" charset="0"/>
                        </a:rPr>
                        <a:t>$446.00</a:t>
                      </a:r>
                      <a:endParaRPr lang="en-US" sz="2200" strike="sngStrike" dirty="0">
                        <a:solidFill>
                          <a:srgbClr val="FF0000"/>
                        </a:solidFill>
                        <a:latin typeface="Helvetica" panose="020B0504020202030204" pitchFamily="34" charset="0"/>
                      </a:endParaRPr>
                    </a:p>
                  </a:txBody>
                  <a:tcPr/>
                </a:tc>
                <a:extLst>
                  <a:ext uri="{0D108BD9-81ED-4DB2-BD59-A6C34878D82A}">
                    <a16:rowId xmlns:a16="http://schemas.microsoft.com/office/drawing/2014/main" val="2772731825"/>
                  </a:ext>
                </a:extLst>
              </a:tr>
              <a:tr h="749184">
                <a:tc>
                  <a:txBody>
                    <a:bodyPr/>
                    <a:lstStyle/>
                    <a:p>
                      <a:r>
                        <a:rPr lang="en-US" altLang="en-US" sz="2200" b="1" dirty="0">
                          <a:solidFill>
                            <a:schemeClr val="tx1"/>
                          </a:solidFill>
                          <a:latin typeface="Helvetica" panose="020B0504020202030204" pitchFamily="34" charset="0"/>
                          <a:cs typeface="Arial" panose="020B0604020202020204" pitchFamily="34" charset="0"/>
                        </a:rPr>
                        <a:t>32% of earnings between $1,115 and $6,721</a:t>
                      </a:r>
                    </a:p>
                    <a:p>
                      <a:r>
                        <a:rPr lang="en-US" sz="2200" b="1" dirty="0">
                          <a:solidFill>
                            <a:schemeClr val="tx1"/>
                          </a:solidFill>
                          <a:latin typeface="Helvetica" panose="020B0504020202030204" pitchFamily="34" charset="0"/>
                          <a:cs typeface="Arial" panose="020B0604020202020204" pitchFamily="34" charset="0"/>
                        </a:rPr>
                        <a:t>($2,500 - $1,115</a:t>
                      </a:r>
                      <a:r>
                        <a:rPr lang="en-US" sz="2200" b="1" baseline="0" dirty="0">
                          <a:solidFill>
                            <a:schemeClr val="tx1"/>
                          </a:solidFill>
                          <a:latin typeface="Helvetica" panose="020B0504020202030204" pitchFamily="34" charset="0"/>
                          <a:cs typeface="Arial" panose="020B0604020202020204" pitchFamily="34" charset="0"/>
                        </a:rPr>
                        <a:t> = $1,385)</a:t>
                      </a:r>
                      <a:endParaRPr lang="en-US" sz="2200" dirty="0">
                        <a:solidFill>
                          <a:schemeClr val="tx1"/>
                        </a:solidFill>
                        <a:latin typeface="Helvetica" panose="020B0504020202030204" pitchFamily="34" charset="0"/>
                      </a:endParaRPr>
                    </a:p>
                  </a:txBody>
                  <a:tcPr/>
                </a:tc>
                <a:tc>
                  <a:txBody>
                    <a:bodyPr/>
                    <a:lstStyle/>
                    <a:p>
                      <a:pPr algn="ctr"/>
                      <a:r>
                        <a:rPr lang="en-US" altLang="en-US" sz="2200" b="1" dirty="0">
                          <a:solidFill>
                            <a:schemeClr val="tx1"/>
                          </a:solidFill>
                          <a:latin typeface="Helvetica" panose="020B0504020202030204" pitchFamily="34" charset="0"/>
                          <a:cs typeface="Arial" panose="020B0604020202020204" pitchFamily="34" charset="0"/>
                        </a:rPr>
                        <a:t> $1,385</a:t>
                      </a:r>
                      <a:endParaRPr lang="en-US" sz="2200" dirty="0">
                        <a:solidFill>
                          <a:schemeClr val="tx1"/>
                        </a:solidFill>
                        <a:latin typeface="Helvetica" panose="020B0504020202030204" pitchFamily="34" charset="0"/>
                      </a:endParaRPr>
                    </a:p>
                  </a:txBody>
                  <a:tcPr/>
                </a:tc>
                <a:tc>
                  <a:txBody>
                    <a:bodyPr/>
                    <a:lstStyle/>
                    <a:p>
                      <a:pPr algn="ctr"/>
                      <a:r>
                        <a:rPr lang="en-US" altLang="en-US" sz="2200" b="1" dirty="0">
                          <a:solidFill>
                            <a:schemeClr val="tx1"/>
                          </a:solidFill>
                          <a:latin typeface="Helvetica" panose="020B0504020202030204" pitchFamily="34" charset="0"/>
                          <a:cs typeface="Arial" panose="020B0604020202020204" pitchFamily="34" charset="0"/>
                        </a:rPr>
                        <a:t> =</a:t>
                      </a:r>
                      <a:r>
                        <a:rPr lang="en-US" altLang="en-US" sz="2200" b="1" baseline="0" dirty="0">
                          <a:solidFill>
                            <a:schemeClr val="tx1"/>
                          </a:solidFill>
                          <a:latin typeface="Helvetica" panose="020B0504020202030204" pitchFamily="34" charset="0"/>
                          <a:cs typeface="Arial" panose="020B0604020202020204" pitchFamily="34" charset="0"/>
                        </a:rPr>
                        <a:t> $443.20</a:t>
                      </a:r>
                      <a:endParaRPr lang="en-US" sz="2200" strike="sngStrike" dirty="0">
                        <a:solidFill>
                          <a:schemeClr val="tx1"/>
                        </a:solidFill>
                        <a:latin typeface="Helvetica" panose="020B0504020202030204" pitchFamily="34" charset="0"/>
                      </a:endParaRPr>
                    </a:p>
                  </a:txBody>
                  <a:tcPr/>
                </a:tc>
                <a:extLst>
                  <a:ext uri="{0D108BD9-81ED-4DB2-BD59-A6C34878D82A}">
                    <a16:rowId xmlns:a16="http://schemas.microsoft.com/office/drawing/2014/main" val="2251545996"/>
                  </a:ext>
                </a:extLst>
              </a:tr>
              <a:tr h="591649">
                <a:tc>
                  <a:txBody>
                    <a:bodyPr/>
                    <a:lstStyle/>
                    <a:p>
                      <a:r>
                        <a:rPr lang="en-US" sz="2200" b="1" kern="1200" dirty="0">
                          <a:solidFill>
                            <a:schemeClr val="tx1"/>
                          </a:solidFill>
                          <a:latin typeface="Helvetica" panose="020B0504020202030204" pitchFamily="34" charset="0"/>
                          <a:ea typeface="+mn-ea"/>
                          <a:cs typeface="Arial" panose="020B0604020202020204" pitchFamily="34" charset="0"/>
                        </a:rPr>
                        <a:t>15% of earnings over $6,721</a:t>
                      </a:r>
                    </a:p>
                  </a:txBody>
                  <a:tcPr/>
                </a:tc>
                <a:tc>
                  <a:txBody>
                    <a:bodyPr/>
                    <a:lstStyle/>
                    <a:p>
                      <a:pPr algn="ctr"/>
                      <a:r>
                        <a:rPr lang="en-US" sz="2200" b="1" kern="1200" dirty="0">
                          <a:solidFill>
                            <a:schemeClr val="tx1"/>
                          </a:solidFill>
                          <a:latin typeface="Helvetica" panose="020B0504020202030204" pitchFamily="34" charset="0"/>
                          <a:ea typeface="+mn-ea"/>
                          <a:cs typeface="Arial" panose="020B0604020202020204" pitchFamily="34" charset="0"/>
                        </a:rPr>
                        <a:t>$0</a:t>
                      </a:r>
                    </a:p>
                  </a:txBody>
                  <a:tcPr/>
                </a:tc>
                <a:tc>
                  <a:txBody>
                    <a:bodyPr/>
                    <a:lstStyle/>
                    <a:p>
                      <a:pPr algn="ctr"/>
                      <a:r>
                        <a:rPr lang="en-US" sz="2200" b="1" kern="1200" dirty="0">
                          <a:solidFill>
                            <a:schemeClr val="tx1"/>
                          </a:solidFill>
                          <a:latin typeface="Helvetica" panose="020B0504020202030204" pitchFamily="34" charset="0"/>
                          <a:ea typeface="+mn-ea"/>
                          <a:cs typeface="Arial" panose="020B0604020202020204" pitchFamily="34" charset="0"/>
                        </a:rPr>
                        <a:t>$0</a:t>
                      </a:r>
                    </a:p>
                  </a:txBody>
                  <a:tcPr/>
                </a:tc>
                <a:extLst>
                  <a:ext uri="{0D108BD9-81ED-4DB2-BD59-A6C34878D82A}">
                    <a16:rowId xmlns:a16="http://schemas.microsoft.com/office/drawing/2014/main" val="681488499"/>
                  </a:ext>
                </a:extLst>
              </a:tr>
              <a:tr h="591649">
                <a:tc>
                  <a:txBody>
                    <a:bodyPr/>
                    <a:lstStyle/>
                    <a:p>
                      <a:r>
                        <a:rPr lang="en-US" sz="2200" b="1" kern="1200" dirty="0">
                          <a:solidFill>
                            <a:schemeClr val="tx1"/>
                          </a:solidFill>
                          <a:latin typeface="Helvetica" panose="020B0504020202030204" pitchFamily="34" charset="0"/>
                          <a:ea typeface="+mn-ea"/>
                          <a:cs typeface="Arial" panose="020B0604020202020204" pitchFamily="34" charset="0"/>
                        </a:rPr>
                        <a:t>Total monthly benefit</a:t>
                      </a:r>
                    </a:p>
                  </a:txBody>
                  <a:tcPr/>
                </a:tc>
                <a:tc>
                  <a:txBody>
                    <a:bodyPr/>
                    <a:lstStyle/>
                    <a:p>
                      <a:pPr algn="ctr"/>
                      <a:r>
                        <a:rPr lang="en-US" sz="2200" b="1" kern="1200" dirty="0">
                          <a:solidFill>
                            <a:schemeClr val="tx1"/>
                          </a:solidFill>
                          <a:latin typeface="Helvetica" panose="020B0504020202030204" pitchFamily="34" charset="0"/>
                          <a:ea typeface="+mn-ea"/>
                          <a:cs typeface="Arial" panose="020B0604020202020204" pitchFamily="34" charset="0"/>
                        </a:rPr>
                        <a:t>$2,500</a:t>
                      </a:r>
                    </a:p>
                  </a:txBody>
                  <a:tcPr/>
                </a:tc>
                <a:tc>
                  <a:txBody>
                    <a:bodyPr/>
                    <a:lstStyle/>
                    <a:p>
                      <a:pPr algn="ctr"/>
                      <a:r>
                        <a:rPr lang="en-US" sz="2200" b="1" strike="sngStrike" kern="1200" dirty="0">
                          <a:solidFill>
                            <a:schemeClr val="tx1"/>
                          </a:solidFill>
                          <a:latin typeface="Helvetica" panose="020B0504020202030204" pitchFamily="34" charset="0"/>
                          <a:ea typeface="+mn-ea"/>
                          <a:cs typeface="Arial" panose="020B0604020202020204" pitchFamily="34" charset="0"/>
                        </a:rPr>
                        <a:t>$1446.70</a:t>
                      </a:r>
                      <a:r>
                        <a:rPr lang="en-US" sz="2200" b="1" strike="noStrike" kern="1200" dirty="0">
                          <a:solidFill>
                            <a:schemeClr val="tx1"/>
                          </a:solidFill>
                          <a:latin typeface="Helvetica" panose="020B0504020202030204" pitchFamily="34" charset="0"/>
                          <a:ea typeface="+mn-ea"/>
                          <a:cs typeface="Arial" panose="020B0604020202020204" pitchFamily="34" charset="0"/>
                        </a:rPr>
                        <a:t> </a:t>
                      </a:r>
                      <a:r>
                        <a:rPr lang="en-US" sz="2200" b="1" strike="noStrike" kern="1200" dirty="0">
                          <a:solidFill>
                            <a:srgbClr val="FF0000"/>
                          </a:solidFill>
                          <a:latin typeface="Helvetica" panose="020B0504020202030204" pitchFamily="34" charset="0"/>
                          <a:ea typeface="+mn-ea"/>
                          <a:cs typeface="Arial" panose="020B0604020202020204" pitchFamily="34" charset="0"/>
                        </a:rPr>
                        <a:t>$889.20</a:t>
                      </a:r>
                      <a:endParaRPr lang="en-US" sz="2200" b="1" strike="sngStrike" kern="1200" dirty="0">
                        <a:solidFill>
                          <a:srgbClr val="FF0000"/>
                        </a:solidFill>
                        <a:latin typeface="Helvetica" panose="020B0504020202030204" pitchFamily="34" charset="0"/>
                        <a:ea typeface="+mn-ea"/>
                        <a:cs typeface="Arial" panose="020B0604020202020204" pitchFamily="34" charset="0"/>
                      </a:endParaRPr>
                    </a:p>
                  </a:txBody>
                  <a:tcPr/>
                </a:tc>
                <a:extLst>
                  <a:ext uri="{0D108BD9-81ED-4DB2-BD59-A6C34878D82A}">
                    <a16:rowId xmlns:a16="http://schemas.microsoft.com/office/drawing/2014/main" val="2019473883"/>
                  </a:ext>
                </a:extLst>
              </a:tr>
            </a:tbl>
          </a:graphicData>
        </a:graphic>
      </p:graphicFrame>
    </p:spTree>
    <p:extLst>
      <p:ext uri="{BB962C8B-B14F-4D97-AF65-F5344CB8AC3E}">
        <p14:creationId xmlns:p14="http://schemas.microsoft.com/office/powerpoint/2010/main" val="426146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56403"/>
            <a:ext cx="9144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66">
                    <a:lumMod val="75000"/>
                  </a:srgbClr>
                </a:solidFill>
                <a:effectLst/>
                <a:uLnTx/>
                <a:uFillTx/>
                <a:latin typeface="Times"/>
                <a:ea typeface="+mn-ea"/>
                <a:cs typeface="+mn-cs"/>
              </a:rPr>
              <a:t>Government Pension Offset</a:t>
            </a:r>
          </a:p>
        </p:txBody>
      </p:sp>
      <p:sp>
        <p:nvSpPr>
          <p:cNvPr id="4" name="TextBox 3"/>
          <p:cNvSpPr txBox="1"/>
          <p:nvPr/>
        </p:nvSpPr>
        <p:spPr>
          <a:xfrm>
            <a:off x="152400" y="789748"/>
            <a:ext cx="5181600" cy="4832092"/>
          </a:xfrm>
          <a:prstGeom prst="rect">
            <a:avLst/>
          </a:prstGeom>
          <a:noFill/>
        </p:spPr>
        <p:txBody>
          <a:bodyPr wrap="square" rtlCol="0">
            <a:spAutoFit/>
          </a:bodyPr>
          <a:lstStyle/>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66"/>
                </a:solidFill>
                <a:effectLst/>
                <a:uLnTx/>
                <a:uFillTx/>
                <a:latin typeface="Helvetica"/>
                <a:ea typeface="+mn-ea"/>
                <a:cs typeface="+mn-cs"/>
              </a:rPr>
              <a:t>A type of benefit reduction that may affect some spouses and widows or widowers</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66"/>
              </a:solidFill>
              <a:effectLst/>
              <a:uLnTx/>
              <a:uFillTx/>
              <a:latin typeface="Helvetica"/>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366"/>
                </a:solidFill>
                <a:effectLst/>
                <a:uLnTx/>
                <a:uFillTx/>
                <a:latin typeface="Helvetica"/>
                <a:ea typeface="+mn-ea"/>
                <a:cs typeface="+mn-cs"/>
              </a:rPr>
              <a:t>If you receive a government pension based on work not covered by Social Security, your SS spouse’s or widow(</a:t>
            </a:r>
            <a:r>
              <a:rPr kumimoji="0" lang="en-US" sz="2800" b="0" i="0" u="none" strike="noStrike" kern="1200" cap="none" spc="0" normalizeH="0" baseline="0" noProof="0" dirty="0" err="1">
                <a:ln>
                  <a:noFill/>
                </a:ln>
                <a:solidFill>
                  <a:srgbClr val="003366"/>
                </a:solidFill>
                <a:effectLst/>
                <a:uLnTx/>
                <a:uFillTx/>
                <a:latin typeface="Helvetica"/>
                <a:ea typeface="+mn-ea"/>
                <a:cs typeface="+mn-cs"/>
              </a:rPr>
              <a:t>er</a:t>
            </a:r>
            <a:r>
              <a:rPr kumimoji="0" lang="en-US" sz="2800" b="0" i="0" u="none" strike="noStrike" kern="1200" cap="none" spc="0" normalizeH="0" baseline="0" noProof="0" dirty="0">
                <a:ln>
                  <a:noFill/>
                </a:ln>
                <a:solidFill>
                  <a:srgbClr val="003366"/>
                </a:solidFill>
                <a:effectLst/>
                <a:uLnTx/>
                <a:uFillTx/>
                <a:latin typeface="Helvetica"/>
                <a:ea typeface="+mn-ea"/>
                <a:cs typeface="+mn-cs"/>
              </a:rPr>
              <a:t>)’s benefits may be reduced. </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8800" y="1478280"/>
            <a:ext cx="3238660" cy="3107532"/>
          </a:xfrm>
          <a:prstGeom prst="rect">
            <a:avLst/>
          </a:prstGeom>
          <a:ln w="22225">
            <a:solidFill>
              <a:schemeClr val="tx1"/>
            </a:solidFill>
          </a:ln>
        </p:spPr>
      </p:pic>
      <p:sp>
        <p:nvSpPr>
          <p:cNvPr id="6" name="TextBox 5"/>
          <p:cNvSpPr txBox="1"/>
          <p:nvPr/>
        </p:nvSpPr>
        <p:spPr>
          <a:xfrm>
            <a:off x="0" y="5481935"/>
            <a:ext cx="9144000" cy="461665"/>
          </a:xfrm>
          <a:prstGeom prst="rect">
            <a:avLst/>
          </a:prstGeom>
          <a:solidFill>
            <a:schemeClr val="tx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a:ea typeface="+mn-ea"/>
                <a:cs typeface="+mn-cs"/>
              </a:rPr>
              <a:t>socialsecurity.gov/</a:t>
            </a:r>
            <a:r>
              <a:rPr kumimoji="0" lang="en-US" sz="2400" b="0" i="0" u="none" strike="noStrike" kern="1200" cap="none" spc="0" normalizeH="0" baseline="0" noProof="0" dirty="0" err="1">
                <a:ln>
                  <a:noFill/>
                </a:ln>
                <a:solidFill>
                  <a:prstClr val="white"/>
                </a:solidFill>
                <a:effectLst/>
                <a:uLnTx/>
                <a:uFillTx/>
                <a:latin typeface="Helvetica"/>
                <a:ea typeface="+mn-ea"/>
                <a:cs typeface="+mn-cs"/>
              </a:rPr>
              <a:t>gpo</a:t>
            </a:r>
            <a:endParaRPr kumimoji="0" lang="en-US" sz="2400" b="0" i="0" u="none" strike="noStrike" kern="1200" cap="none" spc="0" normalizeH="0" baseline="0" noProof="0" dirty="0">
              <a:ln>
                <a:noFill/>
              </a:ln>
              <a:solidFill>
                <a:prstClr val="white"/>
              </a:solidFill>
              <a:effectLst/>
              <a:uLnTx/>
              <a:uFillTx/>
              <a:latin typeface="Helvetica"/>
              <a:ea typeface="+mn-ea"/>
              <a:cs typeface="+mn-cs"/>
            </a:endParaRPr>
          </a:p>
        </p:txBody>
      </p:sp>
    </p:spTree>
    <p:extLst>
      <p:ext uri="{BB962C8B-B14F-4D97-AF65-F5344CB8AC3E}">
        <p14:creationId xmlns:p14="http://schemas.microsoft.com/office/powerpoint/2010/main" val="1083494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846221"/>
            <a:ext cx="9144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66">
                    <a:lumMod val="75000"/>
                  </a:srgbClr>
                </a:solidFill>
                <a:effectLst/>
                <a:uLnTx/>
                <a:uFillTx/>
                <a:latin typeface="Times"/>
                <a:ea typeface="+mn-ea"/>
                <a:cs typeface="+mn-cs"/>
              </a:rPr>
              <a:t>Government Pension Offset</a:t>
            </a:r>
          </a:p>
        </p:txBody>
      </p:sp>
      <p:sp>
        <p:nvSpPr>
          <p:cNvPr id="6" name="TextBox 5"/>
          <p:cNvSpPr txBox="1"/>
          <p:nvPr/>
        </p:nvSpPr>
        <p:spPr>
          <a:xfrm>
            <a:off x="0" y="5481935"/>
            <a:ext cx="9144000" cy="461665"/>
          </a:xfrm>
          <a:prstGeom prst="rect">
            <a:avLst/>
          </a:prstGeom>
          <a:solidFill>
            <a:schemeClr val="tx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a:ea typeface="+mn-ea"/>
                <a:cs typeface="+mn-cs"/>
              </a:rPr>
              <a:t>socialsecurity.gov/</a:t>
            </a:r>
            <a:r>
              <a:rPr kumimoji="0" lang="en-US" sz="2400" b="0" i="0" u="none" strike="noStrike" kern="1200" cap="none" spc="0" normalizeH="0" baseline="0" noProof="0" dirty="0" err="1">
                <a:ln>
                  <a:noFill/>
                </a:ln>
                <a:solidFill>
                  <a:prstClr val="white"/>
                </a:solidFill>
                <a:effectLst/>
                <a:uLnTx/>
                <a:uFillTx/>
                <a:latin typeface="Helvetica"/>
                <a:ea typeface="+mn-ea"/>
                <a:cs typeface="+mn-cs"/>
              </a:rPr>
              <a:t>gpo</a:t>
            </a:r>
            <a:endParaRPr kumimoji="0" lang="en-US" sz="2400" b="0" i="0" u="none" strike="noStrike" kern="1200" cap="none" spc="0" normalizeH="0" baseline="0" noProof="0" dirty="0">
              <a:ln>
                <a:noFill/>
              </a:ln>
              <a:solidFill>
                <a:prstClr val="white"/>
              </a:solidFill>
              <a:effectLst/>
              <a:uLnTx/>
              <a:uFillTx/>
              <a:latin typeface="Helvetica"/>
              <a:ea typeface="+mn-ea"/>
              <a:cs typeface="+mn-cs"/>
            </a:endParaRPr>
          </a:p>
        </p:txBody>
      </p:sp>
      <p:sp>
        <p:nvSpPr>
          <p:cNvPr id="7" name="TextBox 3"/>
          <p:cNvSpPr txBox="1"/>
          <p:nvPr/>
        </p:nvSpPr>
        <p:spPr>
          <a:xfrm>
            <a:off x="342900" y="1619708"/>
            <a:ext cx="8458200"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mn-cs"/>
              </a:rPr>
              <a:t>2/3 of amount of non-covered pension will be used to reduce the Social Security spouse’s/widow(</a:t>
            </a:r>
            <a:r>
              <a:rPr kumimoji="0" lang="en-US" sz="2000" b="0" i="0" u="none" strike="noStrike" kern="1200" cap="none" spc="0" normalizeH="0" baseline="0" noProof="0" dirty="0" err="1">
                <a:ln>
                  <a:noFill/>
                </a:ln>
                <a:solidFill>
                  <a:srgbClr val="003366"/>
                </a:solidFill>
                <a:effectLst/>
                <a:uLnTx/>
                <a:uFillTx/>
                <a:latin typeface="Helvetica"/>
                <a:ea typeface="+mn-ea"/>
                <a:cs typeface="+mn-cs"/>
              </a:rPr>
              <a:t>er</a:t>
            </a:r>
            <a:r>
              <a:rPr kumimoji="0" lang="en-US" sz="2000" b="0" i="0" u="none" strike="noStrike" kern="1200" cap="none" spc="0" normalizeH="0" baseline="0" noProof="0" dirty="0">
                <a:ln>
                  <a:noFill/>
                </a:ln>
                <a:solidFill>
                  <a:srgbClr val="003366"/>
                </a:solidFill>
                <a:effectLst/>
                <a:uLnTx/>
                <a:uFillTx/>
                <a:latin typeface="Helvetica"/>
                <a:ea typeface="+mn-ea"/>
                <a:cs typeface="+mn-cs"/>
              </a:rPr>
              <a:t>)’s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66"/>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srgbClr val="003366"/>
                </a:solidFill>
                <a:effectLst/>
                <a:uLnTx/>
                <a:uFillTx/>
                <a:latin typeface="Helvetica"/>
                <a:ea typeface="+mn-ea"/>
                <a:cs typeface="+mn-cs"/>
              </a:rPr>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mn-cs"/>
              </a:rPr>
              <a:t>$1200 Non-covered Pension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mn-cs"/>
              </a:rPr>
              <a:t>2/3 = $800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66"/>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mn-cs"/>
              </a:rPr>
              <a:t>If Social Security spouse’s or widow(</a:t>
            </a:r>
            <a:r>
              <a:rPr kumimoji="0" lang="en-US" sz="2000" b="0" i="0" u="none" strike="noStrike" kern="1200" cap="none" spc="0" normalizeH="0" baseline="0" noProof="0" dirty="0" err="1">
                <a:ln>
                  <a:noFill/>
                </a:ln>
                <a:solidFill>
                  <a:srgbClr val="003366"/>
                </a:solidFill>
                <a:effectLst/>
                <a:uLnTx/>
                <a:uFillTx/>
                <a:latin typeface="Helvetica"/>
                <a:ea typeface="+mn-ea"/>
                <a:cs typeface="+mn-cs"/>
              </a:rPr>
              <a:t>er</a:t>
            </a:r>
            <a:r>
              <a:rPr kumimoji="0" lang="en-US" sz="2000" b="0" i="0" u="none" strike="noStrike" kern="1200" cap="none" spc="0" normalizeH="0" baseline="0" noProof="0" dirty="0">
                <a:ln>
                  <a:noFill/>
                </a:ln>
                <a:solidFill>
                  <a:srgbClr val="003366"/>
                </a:solidFill>
                <a:effectLst/>
                <a:uLnTx/>
                <a:uFillTx/>
                <a:latin typeface="Helvetica"/>
                <a:ea typeface="+mn-ea"/>
                <a:cs typeface="+mn-cs"/>
              </a:rPr>
              <a:t>)’s benefit = $750,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mn-cs"/>
              </a:rPr>
              <a:t>no benefit payable due to offset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366"/>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mn-cs"/>
              </a:rPr>
              <a:t>If Social Security spouse’s or widow(</a:t>
            </a:r>
            <a:r>
              <a:rPr kumimoji="0" lang="en-US" sz="2000" b="0" i="0" u="none" strike="noStrike" kern="1200" cap="none" spc="0" normalizeH="0" baseline="0" noProof="0" dirty="0" err="1">
                <a:ln>
                  <a:noFill/>
                </a:ln>
                <a:solidFill>
                  <a:srgbClr val="003366"/>
                </a:solidFill>
                <a:effectLst/>
                <a:uLnTx/>
                <a:uFillTx/>
                <a:latin typeface="Helvetica"/>
                <a:ea typeface="+mn-ea"/>
                <a:cs typeface="+mn-cs"/>
              </a:rPr>
              <a:t>er</a:t>
            </a:r>
            <a:r>
              <a:rPr kumimoji="0" lang="en-US" sz="2000" b="0" i="0" u="none" strike="noStrike" kern="1200" cap="none" spc="0" normalizeH="0" baseline="0" noProof="0" dirty="0">
                <a:ln>
                  <a:noFill/>
                </a:ln>
                <a:solidFill>
                  <a:srgbClr val="003366"/>
                </a:solidFill>
                <a:effectLst/>
                <a:uLnTx/>
                <a:uFillTx/>
                <a:latin typeface="Helvetica"/>
                <a:ea typeface="+mn-ea"/>
                <a:cs typeface="+mn-cs"/>
              </a:rPr>
              <a:t>)’s benefit =$1000,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366"/>
                </a:solidFill>
                <a:effectLst/>
                <a:uLnTx/>
                <a:uFillTx/>
                <a:latin typeface="Helvetica"/>
                <a:ea typeface="+mn-ea"/>
                <a:cs typeface="+mn-cs"/>
              </a:rPr>
              <a:t>$200 would be payable after offset</a:t>
            </a:r>
          </a:p>
        </p:txBody>
      </p:sp>
    </p:spTree>
    <p:extLst>
      <p:ext uri="{BB962C8B-B14F-4D97-AF65-F5344CB8AC3E}">
        <p14:creationId xmlns:p14="http://schemas.microsoft.com/office/powerpoint/2010/main" val="1581596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11120"/>
            <a:ext cx="8610600" cy="849086"/>
          </a:xfrm>
        </p:spPr>
        <p:txBody>
          <a:bodyPr>
            <a:normAutofit/>
          </a:bodyPr>
          <a:lstStyle/>
          <a:p>
            <a:pPr lvl="0" eaLnBrk="1" fontAlgn="auto" hangingPunct="1">
              <a:spcBef>
                <a:spcPts val="0"/>
              </a:spcBef>
              <a:spcAft>
                <a:spcPts val="0"/>
              </a:spcAft>
            </a:pPr>
            <a:r>
              <a:rPr lang="en-US" sz="3800" dirty="0">
                <a:solidFill>
                  <a:srgbClr val="003366"/>
                </a:solidFill>
                <a:ea typeface="+mn-ea"/>
                <a:cs typeface="Calibri" panose="020F0502020204030204" pitchFamily="34" charset="0"/>
              </a:rPr>
              <a:t>WEP/GPO Comparison Chart</a:t>
            </a:r>
            <a:endParaRPr lang="en-US" dirty="0"/>
          </a:p>
        </p:txBody>
      </p:sp>
      <p:graphicFrame>
        <p:nvGraphicFramePr>
          <p:cNvPr id="3" name="Table 2" title="Chart showing WEP/GPO Comparison"/>
          <p:cNvGraphicFramePr>
            <a:graphicFrameLocks noGrp="1"/>
          </p:cNvGraphicFramePr>
          <p:nvPr/>
        </p:nvGraphicFramePr>
        <p:xfrm>
          <a:off x="146956" y="1948033"/>
          <a:ext cx="8850088" cy="3692828"/>
        </p:xfrm>
        <a:graphic>
          <a:graphicData uri="http://schemas.openxmlformats.org/drawingml/2006/table">
            <a:tbl>
              <a:tblPr firstRow="1" bandRow="1">
                <a:tableStyleId>{69CF1AB2-1976-4502-BF36-3FF5EA218861}</a:tableStyleId>
              </a:tblPr>
              <a:tblGrid>
                <a:gridCol w="4344833">
                  <a:extLst>
                    <a:ext uri="{9D8B030D-6E8A-4147-A177-3AD203B41FA5}">
                      <a16:colId xmlns:a16="http://schemas.microsoft.com/office/drawing/2014/main" val="20000"/>
                    </a:ext>
                  </a:extLst>
                </a:gridCol>
                <a:gridCol w="4505255">
                  <a:extLst>
                    <a:ext uri="{9D8B030D-6E8A-4147-A177-3AD203B41FA5}">
                      <a16:colId xmlns:a16="http://schemas.microsoft.com/office/drawing/2014/main" val="20001"/>
                    </a:ext>
                  </a:extLst>
                </a:gridCol>
              </a:tblGrid>
              <a:tr h="435766">
                <a:tc>
                  <a:txBody>
                    <a:bodyPr/>
                    <a:lstStyle/>
                    <a:p>
                      <a:pPr algn="ctr"/>
                      <a:r>
                        <a:rPr lang="en-US" sz="2400" dirty="0">
                          <a:solidFill>
                            <a:schemeClr val="bg1"/>
                          </a:solidFill>
                          <a:latin typeface="Helvetica" panose="020B0504020202030204" pitchFamily="34" charset="0"/>
                        </a:rPr>
                        <a:t>WEP</a:t>
                      </a:r>
                    </a:p>
                  </a:txBody>
                  <a:tcPr marT="45730" marB="45730" anchor="ctr">
                    <a:solidFill>
                      <a:srgbClr val="007D7D"/>
                    </a:solidFill>
                  </a:tcPr>
                </a:tc>
                <a:tc>
                  <a:txBody>
                    <a:bodyPr/>
                    <a:lstStyle/>
                    <a:p>
                      <a:pPr algn="ctr"/>
                      <a:r>
                        <a:rPr lang="en-US" sz="2400" dirty="0">
                          <a:solidFill>
                            <a:schemeClr val="bg1"/>
                          </a:solidFill>
                          <a:latin typeface="Helvetica" panose="020B0504020202030204" pitchFamily="34" charset="0"/>
                        </a:rPr>
                        <a:t>GPO</a:t>
                      </a:r>
                    </a:p>
                  </a:txBody>
                  <a:tcPr marT="45730" marB="45730" anchor="ctr">
                    <a:solidFill>
                      <a:srgbClr val="007D7D"/>
                    </a:solidFill>
                  </a:tcPr>
                </a:tc>
                <a:extLst>
                  <a:ext uri="{0D108BD9-81ED-4DB2-BD59-A6C34878D82A}">
                    <a16:rowId xmlns:a16="http://schemas.microsoft.com/office/drawing/2014/main" val="10000"/>
                  </a:ext>
                </a:extLst>
              </a:tr>
              <a:tr h="1332557">
                <a:tc>
                  <a:txBody>
                    <a:bodyPr/>
                    <a:lstStyle/>
                    <a:p>
                      <a:r>
                        <a:rPr lang="en-US" sz="2000" dirty="0">
                          <a:latin typeface="Helvetica" panose="020B0504020202030204" pitchFamily="34" charset="0"/>
                        </a:rPr>
                        <a:t>Applies when you have 40 credits plus a non-covered pension</a:t>
                      </a:r>
                      <a:r>
                        <a:rPr lang="en-US" sz="2000" baseline="0" dirty="0">
                          <a:latin typeface="Helvetica" panose="020B0504020202030204" pitchFamily="34" charset="0"/>
                        </a:rPr>
                        <a:t> and you’re filing for </a:t>
                      </a:r>
                      <a:r>
                        <a:rPr lang="en-US" sz="2000" b="1" baseline="0" dirty="0">
                          <a:latin typeface="Helvetica" panose="020B0504020202030204" pitchFamily="34" charset="0"/>
                        </a:rPr>
                        <a:t>retirement or disability benefits</a:t>
                      </a:r>
                      <a:endParaRPr lang="en-US" sz="2000" b="1" dirty="0">
                        <a:latin typeface="Helvetica" panose="020B0504020202030204" pitchFamily="34" charset="0"/>
                      </a:endParaRPr>
                    </a:p>
                  </a:txBody>
                  <a:tcPr marT="45730" marB="45730" anchor="ctr"/>
                </a:tc>
                <a:tc>
                  <a:txBody>
                    <a:bodyPr/>
                    <a:lstStyle/>
                    <a:p>
                      <a:r>
                        <a:rPr lang="en-US" sz="2000" dirty="0">
                          <a:latin typeface="Helvetica" panose="020B0504020202030204" pitchFamily="34" charset="0"/>
                        </a:rPr>
                        <a:t>Applies</a:t>
                      </a:r>
                      <a:r>
                        <a:rPr lang="en-US" sz="2000" baseline="0" dirty="0">
                          <a:latin typeface="Helvetica" panose="020B0504020202030204" pitchFamily="34" charset="0"/>
                        </a:rPr>
                        <a:t> when you are receiving a non-covered pension and filing for </a:t>
                      </a:r>
                      <a:r>
                        <a:rPr lang="en-US" sz="2000" b="1" baseline="0" dirty="0">
                          <a:latin typeface="Helvetica" panose="020B0504020202030204" pitchFamily="34" charset="0"/>
                        </a:rPr>
                        <a:t>spouses, widows or widower’s benefits</a:t>
                      </a:r>
                      <a:endParaRPr lang="en-US" sz="2000" b="1" dirty="0">
                        <a:latin typeface="Helvetica" panose="020B0504020202030204" pitchFamily="34" charset="0"/>
                      </a:endParaRPr>
                    </a:p>
                  </a:txBody>
                  <a:tcPr marT="45730" marB="45730" anchor="ctr"/>
                </a:tc>
                <a:extLst>
                  <a:ext uri="{0D108BD9-81ED-4DB2-BD59-A6C34878D82A}">
                    <a16:rowId xmlns:a16="http://schemas.microsoft.com/office/drawing/2014/main" val="10001"/>
                  </a:ext>
                </a:extLst>
              </a:tr>
              <a:tr h="1010653">
                <a:tc>
                  <a:txBody>
                    <a:bodyPr/>
                    <a:lstStyle/>
                    <a:p>
                      <a:r>
                        <a:rPr lang="en-US" sz="2000" dirty="0">
                          <a:latin typeface="Helvetica" panose="020B0504020202030204" pitchFamily="34" charset="0"/>
                        </a:rPr>
                        <a:t>Would never reduce a benefit to zero</a:t>
                      </a:r>
                    </a:p>
                  </a:txBody>
                  <a:tcPr marT="45730" marB="45730" anchor="ctr"/>
                </a:tc>
                <a:tc>
                  <a:txBody>
                    <a:bodyPr/>
                    <a:lstStyle/>
                    <a:p>
                      <a:r>
                        <a:rPr lang="en-US" sz="2000" dirty="0">
                          <a:latin typeface="Helvetica" panose="020B0504020202030204" pitchFamily="34" charset="0"/>
                        </a:rPr>
                        <a:t>Could reduce to zero</a:t>
                      </a:r>
                    </a:p>
                  </a:txBody>
                  <a:tcPr marT="45730" marB="45730" anchor="ctr"/>
                </a:tc>
                <a:extLst>
                  <a:ext uri="{0D108BD9-81ED-4DB2-BD59-A6C34878D82A}">
                    <a16:rowId xmlns:a16="http://schemas.microsoft.com/office/drawing/2014/main" val="10002"/>
                  </a:ext>
                </a:extLst>
              </a:tr>
              <a:tr h="892398">
                <a:tc>
                  <a:txBody>
                    <a:bodyPr/>
                    <a:lstStyle/>
                    <a:p>
                      <a:pPr algn="l"/>
                      <a:r>
                        <a:rPr lang="en-US" sz="2000" u="none" dirty="0">
                          <a:latin typeface="Helvetica" panose="020B0504020202030204" pitchFamily="34" charset="0"/>
                        </a:rPr>
                        <a:t>Change in computation</a:t>
                      </a:r>
                    </a:p>
                  </a:txBody>
                  <a:tcPr marT="45730" marB="45730" anchor="ctr"/>
                </a:tc>
                <a:tc>
                  <a:txBody>
                    <a:bodyPr/>
                    <a:lstStyle/>
                    <a:p>
                      <a:r>
                        <a:rPr lang="en-US" sz="2000" u="none" dirty="0">
                          <a:latin typeface="Helvetica" panose="020B0504020202030204" pitchFamily="34" charset="0"/>
                        </a:rPr>
                        <a:t>Offset</a:t>
                      </a:r>
                    </a:p>
                  </a:txBody>
                  <a:tcPr marT="45730" marB="4573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83142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8969"/>
            <a:ext cx="9144000" cy="620672"/>
          </a:xfrm>
        </p:spPr>
        <p:txBody>
          <a:bodyPr/>
          <a:lstStyle/>
          <a:p>
            <a:pPr lvl="0">
              <a:spcBef>
                <a:spcPts val="0"/>
              </a:spcBef>
            </a:pPr>
            <a:r>
              <a:rPr lang="en-US">
                <a:solidFill>
                  <a:srgbClr val="003366"/>
                </a:solidFill>
              </a:rPr>
              <a:t>Medicare</a:t>
            </a:r>
            <a:endParaRPr lang="en-US"/>
          </a:p>
        </p:txBody>
      </p:sp>
      <p:graphicFrame>
        <p:nvGraphicFramePr>
          <p:cNvPr id="4" name="Table 3" descr="Original Medicare includes Hospital (Part A) and Medical (Part B) insurance. If you want drug coverage, you can add a separate drug plan (Part D). You can also add a Medicare Supplement Insurance (Medigap) policy to help pay your out-of-pocket costs.&#10;&#10;A Medicare Advantage Plan is an all-in-one alternative to Original Medicare. These &quot;bundled&quot; plans include Part A, Part B, and usually Part D. Most plans offer extra benefits— like vision, hearing, dental, and more.&#10;"/>
          <p:cNvGraphicFramePr>
            <a:graphicFrameLocks noGrp="1"/>
          </p:cNvGraphicFramePr>
          <p:nvPr/>
        </p:nvGraphicFramePr>
        <p:xfrm>
          <a:off x="228600" y="1630772"/>
          <a:ext cx="8645553" cy="3718560"/>
        </p:xfrm>
        <a:graphic>
          <a:graphicData uri="http://schemas.openxmlformats.org/drawingml/2006/table">
            <a:tbl>
              <a:tblPr firstRow="1" bandRow="1">
                <a:tableStyleId>{5C22544A-7EE6-4342-B048-85BDC9FD1C3A}</a:tableStyleId>
              </a:tblPr>
              <a:tblGrid>
                <a:gridCol w="3969327">
                  <a:extLst>
                    <a:ext uri="{9D8B030D-6E8A-4147-A177-3AD203B41FA5}">
                      <a16:colId xmlns:a16="http://schemas.microsoft.com/office/drawing/2014/main" val="2022696171"/>
                    </a:ext>
                  </a:extLst>
                </a:gridCol>
                <a:gridCol w="4676226">
                  <a:extLst>
                    <a:ext uri="{9D8B030D-6E8A-4147-A177-3AD203B41FA5}">
                      <a16:colId xmlns:a16="http://schemas.microsoft.com/office/drawing/2014/main" val="479563972"/>
                    </a:ext>
                  </a:extLst>
                </a:gridCol>
              </a:tblGrid>
              <a:tr h="370840">
                <a:tc>
                  <a:txBody>
                    <a:bodyPr/>
                    <a:lstStyle/>
                    <a:p>
                      <a:pPr algn="ctr"/>
                      <a:r>
                        <a:rPr lang="en-US" sz="2200" b="1"/>
                        <a:t>Original</a:t>
                      </a:r>
                      <a:r>
                        <a:rPr lang="en-US" sz="2200" b="1" baseline="0"/>
                        <a:t> Medicare</a:t>
                      </a:r>
                      <a:endParaRPr lang="en-US" sz="2200" b="1"/>
                    </a:p>
                  </a:txBody>
                  <a:tcPr/>
                </a:tc>
                <a:tc>
                  <a:txBody>
                    <a:bodyPr/>
                    <a:lstStyle/>
                    <a:p>
                      <a:pPr algn="ctr"/>
                      <a:r>
                        <a:rPr lang="en-US" sz="2200"/>
                        <a:t>Medicare</a:t>
                      </a:r>
                      <a:r>
                        <a:rPr lang="en-US" sz="2200" baseline="0"/>
                        <a:t> Advantage (aka Part C)</a:t>
                      </a:r>
                      <a:endParaRPr lang="en-US" sz="2200"/>
                    </a:p>
                  </a:txBody>
                  <a:tcPr/>
                </a:tc>
                <a:extLst>
                  <a:ext uri="{0D108BD9-81ED-4DB2-BD59-A6C34878D82A}">
                    <a16:rowId xmlns:a16="http://schemas.microsoft.com/office/drawing/2014/main" val="2294744755"/>
                  </a:ext>
                </a:extLst>
              </a:tr>
              <a:tr h="370840">
                <a:tc>
                  <a:txBody>
                    <a:bodyPr/>
                    <a:lstStyle/>
                    <a:p>
                      <a:r>
                        <a:rPr lang="en-US" sz="2200"/>
                        <a:t>Part A (Hospital Insurance)</a:t>
                      </a:r>
                    </a:p>
                    <a:p>
                      <a:r>
                        <a:rPr lang="en-US" sz="2200"/>
                        <a:t>Part B (Medical</a:t>
                      </a:r>
                      <a:r>
                        <a:rPr lang="en-US" sz="2200" baseline="0"/>
                        <a:t> Insurance)</a:t>
                      </a:r>
                      <a:endParaRPr lang="en-US" sz="2200"/>
                    </a:p>
                  </a:txBody>
                  <a:tcPr/>
                </a:tc>
                <a:tc>
                  <a:txBody>
                    <a:bodyPr/>
                    <a:lstStyle/>
                    <a:p>
                      <a:r>
                        <a:rPr lang="en-US" sz="2200"/>
                        <a:t>Part A (Hospital Insurance)</a:t>
                      </a:r>
                    </a:p>
                    <a:p>
                      <a:r>
                        <a:rPr lang="en-US" sz="2200"/>
                        <a:t>Part B (Medical Insurance)</a:t>
                      </a:r>
                    </a:p>
                  </a:txBody>
                  <a:tcPr/>
                </a:tc>
                <a:extLst>
                  <a:ext uri="{0D108BD9-81ED-4DB2-BD59-A6C34878D82A}">
                    <a16:rowId xmlns:a16="http://schemas.microsoft.com/office/drawing/2014/main" val="3966349361"/>
                  </a:ext>
                </a:extLst>
              </a:tr>
              <a:tr h="370840">
                <a:tc>
                  <a:txBody>
                    <a:bodyPr/>
                    <a:lstStyle/>
                    <a:p>
                      <a:r>
                        <a:rPr lang="en-US" sz="2200" b="1"/>
                        <a:t>You</a:t>
                      </a:r>
                      <a:r>
                        <a:rPr lang="en-US" sz="2200" b="1" baseline="0"/>
                        <a:t> can add:</a:t>
                      </a:r>
                    </a:p>
                    <a:p>
                      <a:r>
                        <a:rPr lang="en-US" sz="2200" baseline="0"/>
                        <a:t>Part D (Prescription Drug Plan)</a:t>
                      </a:r>
                      <a:endParaRPr lang="en-US" sz="2200"/>
                    </a:p>
                  </a:txBody>
                  <a:tcPr/>
                </a:tc>
                <a:tc>
                  <a:txBody>
                    <a:bodyPr/>
                    <a:lstStyle/>
                    <a:p>
                      <a:r>
                        <a:rPr lang="en-US" sz="2200" b="1"/>
                        <a:t>Most plans include:</a:t>
                      </a:r>
                    </a:p>
                    <a:p>
                      <a:r>
                        <a:rPr lang="en-US" sz="2200"/>
                        <a:t>Part</a:t>
                      </a:r>
                      <a:r>
                        <a:rPr lang="en-US" sz="2200" baseline="0"/>
                        <a:t> D (Prescription Drug Plan)</a:t>
                      </a:r>
                    </a:p>
                    <a:p>
                      <a:r>
                        <a:rPr lang="en-US" sz="2200" baseline="0"/>
                        <a:t>Extra Benefits (e.g., vision, hearing, dental, and more)</a:t>
                      </a:r>
                      <a:endParaRPr lang="en-US" sz="2200"/>
                    </a:p>
                  </a:txBody>
                  <a:tcPr/>
                </a:tc>
                <a:extLst>
                  <a:ext uri="{0D108BD9-81ED-4DB2-BD59-A6C34878D82A}">
                    <a16:rowId xmlns:a16="http://schemas.microsoft.com/office/drawing/2014/main" val="2534572013"/>
                  </a:ext>
                </a:extLst>
              </a:tr>
              <a:tr h="370840">
                <a:tc>
                  <a:txBody>
                    <a:bodyPr/>
                    <a:lstStyle/>
                    <a:p>
                      <a:r>
                        <a:rPr lang="en-US" sz="2200" b="1"/>
                        <a:t>You can also</a:t>
                      </a:r>
                      <a:r>
                        <a:rPr lang="en-US" sz="2200" b="1" baseline="0"/>
                        <a:t> add:</a:t>
                      </a:r>
                    </a:p>
                    <a:p>
                      <a:r>
                        <a:rPr lang="en-US" sz="2200" baseline="0"/>
                        <a:t>Supplemental insurance coverage (</a:t>
                      </a:r>
                      <a:r>
                        <a:rPr lang="en-US" sz="2200" baseline="0" err="1"/>
                        <a:t>Medigap</a:t>
                      </a:r>
                      <a:r>
                        <a:rPr lang="en-US" sz="2200" baseline="0"/>
                        <a:t>)</a:t>
                      </a:r>
                    </a:p>
                  </a:txBody>
                  <a:tcPr/>
                </a:tc>
                <a:tc>
                  <a:txBody>
                    <a:bodyPr/>
                    <a:lstStyle/>
                    <a:p>
                      <a:r>
                        <a:rPr lang="en-US" sz="2200" b="1"/>
                        <a:t>Some plans</a:t>
                      </a:r>
                      <a:r>
                        <a:rPr lang="en-US" sz="2200" b="1" baseline="0"/>
                        <a:t> also include:</a:t>
                      </a:r>
                    </a:p>
                    <a:p>
                      <a:r>
                        <a:rPr lang="en-US" sz="2200" baseline="0"/>
                        <a:t>Lower out-of-pocket costs</a:t>
                      </a:r>
                      <a:endParaRPr lang="en-US" sz="2200"/>
                    </a:p>
                  </a:txBody>
                  <a:tcPr/>
                </a:tc>
                <a:extLst>
                  <a:ext uri="{0D108BD9-81ED-4DB2-BD59-A6C34878D82A}">
                    <a16:rowId xmlns:a16="http://schemas.microsoft.com/office/drawing/2014/main" val="3708594718"/>
                  </a:ext>
                </a:extLst>
              </a:tr>
            </a:tbl>
          </a:graphicData>
        </a:graphic>
      </p:graphicFrame>
      <p:sp>
        <p:nvSpPr>
          <p:cNvPr id="6" name="TextBox 5"/>
          <p:cNvSpPr txBox="1"/>
          <p:nvPr/>
        </p:nvSpPr>
        <p:spPr>
          <a:xfrm>
            <a:off x="3231931" y="5265683"/>
            <a:ext cx="31215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3366"/>
                </a:solidFill>
                <a:effectLst/>
                <a:uLnTx/>
                <a:uFillTx/>
                <a:latin typeface="Helvetica"/>
                <a:ea typeface="+mn-ea"/>
                <a:cs typeface="+mn-cs"/>
                <a:hlinkClick r:id="rId3"/>
              </a:rPr>
              <a:t>Medicare.gov</a:t>
            </a:r>
            <a:endParaRPr kumimoji="0" lang="en-US" sz="2800" b="1" i="0" u="none" strike="noStrike" kern="1200" cap="none" spc="0" normalizeH="0" baseline="0" noProof="0">
              <a:ln>
                <a:noFill/>
              </a:ln>
              <a:solidFill>
                <a:srgbClr val="003366"/>
              </a:solidFill>
              <a:effectLst/>
              <a:uLnTx/>
              <a:uFillTx/>
              <a:latin typeface="Helvetica"/>
              <a:ea typeface="+mn-ea"/>
              <a:cs typeface="+mn-cs"/>
            </a:endParaRPr>
          </a:p>
        </p:txBody>
      </p:sp>
    </p:spTree>
    <p:extLst>
      <p:ext uri="{BB962C8B-B14F-4D97-AF65-F5344CB8AC3E}">
        <p14:creationId xmlns:p14="http://schemas.microsoft.com/office/powerpoint/2010/main" val="38600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a:t>Medicare Eligibility</a:t>
            </a:r>
          </a:p>
        </p:txBody>
      </p:sp>
      <p:pic>
        <p:nvPicPr>
          <p:cNvPr id="2" name="Picture 1" descr="You will be eligible for medicare after 24 months of SSDI, after age 65, if you have ALS, if you have kidney failure, or because of environmental health hazard exposure."/>
          <p:cNvPicPr>
            <a:picLocks noChangeAspect="1"/>
          </p:cNvPicPr>
          <p:nvPr/>
        </p:nvPicPr>
        <p:blipFill>
          <a:blip r:embed="rId3">
            <a:extLst>
              <a:ext uri="{28A0092B-C50C-407E-A947-70E740481C1C}">
                <a14:useLocalDpi xmlns:a14="http://schemas.microsoft.com/office/drawing/2010/main" val="0"/>
              </a:ext>
            </a:extLst>
          </a:blip>
          <a:srcRect/>
          <a:stretch/>
        </p:blipFill>
        <p:spPr>
          <a:xfrm>
            <a:off x="-195682" y="-456006"/>
            <a:ext cx="9530308" cy="6833050"/>
          </a:xfrm>
          <a:prstGeom prst="rect">
            <a:avLst/>
          </a:prstGeom>
        </p:spPr>
      </p:pic>
    </p:spTree>
    <p:extLst>
      <p:ext uri="{BB962C8B-B14F-4D97-AF65-F5344CB8AC3E}">
        <p14:creationId xmlns:p14="http://schemas.microsoft.com/office/powerpoint/2010/main" val="106822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28600" y="152400"/>
          <a:ext cx="8686800" cy="5748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ot;  &quo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5814113"/>
          </a:xfrm>
          <a:prstGeom prst="rect">
            <a:avLst/>
          </a:prstGeom>
        </p:spPr>
      </p:pic>
      <p:sp>
        <p:nvSpPr>
          <p:cNvPr id="4" name="Title 3"/>
          <p:cNvSpPr>
            <a:spLocks noGrp="1"/>
          </p:cNvSpPr>
          <p:nvPr>
            <p:ph type="title"/>
          </p:nvPr>
        </p:nvSpPr>
        <p:spPr>
          <a:xfrm>
            <a:off x="182880" y="106680"/>
            <a:ext cx="5760720" cy="1325563"/>
          </a:xfrm>
        </p:spPr>
        <p:txBody>
          <a:bodyPr/>
          <a:lstStyle/>
          <a:p>
            <a:pPr algn="l"/>
            <a:r>
              <a:rPr lang="en-US" dirty="0"/>
              <a:t>We Wouldn’t Miss Your Retirement Party</a:t>
            </a:r>
          </a:p>
        </p:txBody>
      </p:sp>
    </p:spTree>
    <p:extLst>
      <p:ext uri="{BB962C8B-B14F-4D97-AF65-F5344CB8AC3E}">
        <p14:creationId xmlns:p14="http://schemas.microsoft.com/office/powerpoint/2010/main" val="5175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655"/>
            <a:ext cx="9144000" cy="756744"/>
          </a:xfrm>
        </p:spPr>
        <p:txBody>
          <a:bodyPr/>
          <a:lstStyle/>
          <a:p>
            <a:r>
              <a:rPr lang="en-US" dirty="0">
                <a:latin typeface="Times New Roman" panose="02020603050405020304" pitchFamily="18" charset="0"/>
                <a:cs typeface="Times New Roman" panose="02020603050405020304" pitchFamily="18" charset="0"/>
              </a:rPr>
              <a:t>Medicare Part B Coverage - IEP</a:t>
            </a:r>
            <a:endParaRPr lang="en-US" dirty="0"/>
          </a:p>
        </p:txBody>
      </p:sp>
      <p:graphicFrame>
        <p:nvGraphicFramePr>
          <p:cNvPr id="4" name="Table 3" descr="This chart shows when your Medicare will become effective if you apply during your initial enrollment period.">
            <a:extLst>
              <a:ext uri="{FF2B5EF4-FFF2-40B4-BE49-F238E27FC236}">
                <a16:creationId xmlns:a16="http://schemas.microsoft.com/office/drawing/2014/main" id="{B13A8333-9691-4935-A106-307A299809C0}"/>
              </a:ext>
            </a:extLst>
          </p:cNvPr>
          <p:cNvGraphicFramePr>
            <a:graphicFrameLocks noGrp="1"/>
          </p:cNvGraphicFramePr>
          <p:nvPr/>
        </p:nvGraphicFramePr>
        <p:xfrm>
          <a:off x="266700" y="1476884"/>
          <a:ext cx="8610600" cy="2964870"/>
        </p:xfrm>
        <a:graphic>
          <a:graphicData uri="http://schemas.openxmlformats.org/drawingml/2006/table">
            <a:tbl>
              <a:tblPr firstRow="1" bandRow="1">
                <a:tableStyleId>{69CF1AB2-1976-4502-BF36-3FF5EA218861}</a:tableStyleId>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956732">
                <a:tc>
                  <a:txBody>
                    <a:bodyPr/>
                    <a:lstStyle/>
                    <a:p>
                      <a:pPr marL="0" marR="0" indent="0" algn="l" rtl="0" eaLnBrk="1" fontAlgn="auto" latinLnBrk="0" hangingPunct="1">
                        <a:lnSpc>
                          <a:spcPct val="100000"/>
                        </a:lnSpc>
                        <a:spcBef>
                          <a:spcPts val="0"/>
                        </a:spcBef>
                        <a:spcAft>
                          <a:spcPts val="0"/>
                        </a:spcAft>
                        <a:buClrTx/>
                        <a:buSzTx/>
                        <a:buFontTx/>
                        <a:buNone/>
                      </a:pPr>
                      <a:r>
                        <a:rPr lang="en-US" sz="2300" dirty="0">
                          <a:solidFill>
                            <a:schemeClr val="bg1"/>
                          </a:solidFill>
                        </a:rPr>
                        <a:t>Beginning in 2023, if you enroll in the month of your Initial Enrollment Period:</a:t>
                      </a:r>
                    </a:p>
                  </a:txBody>
                  <a:tcPr marL="104371" marR="104371" marT="52185" marB="52185">
                    <a:solidFill>
                      <a:srgbClr val="007D7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a:solidFill>
                            <a:schemeClr val="bg1"/>
                          </a:solidFill>
                        </a:rPr>
                        <a:t>Your Part B Medicare coverage starts:</a:t>
                      </a:r>
                    </a:p>
                  </a:txBody>
                  <a:tcPr marL="104371" marR="104371" marT="52185" marB="52185">
                    <a:solidFill>
                      <a:srgbClr val="007D7D"/>
                    </a:solidFill>
                  </a:tcPr>
                </a:tc>
                <a:extLst>
                  <a:ext uri="{0D108BD9-81ED-4DB2-BD59-A6C34878D82A}">
                    <a16:rowId xmlns:a16="http://schemas.microsoft.com/office/drawing/2014/main" val="10000"/>
                  </a:ext>
                </a:extLst>
              </a:tr>
              <a:tr h="6176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a:t>One to three months before you reach age 65</a:t>
                      </a:r>
                    </a:p>
                  </a:txBody>
                  <a:tcPr marL="104371" marR="104371" marT="52185" marB="52185"/>
                </a:tc>
                <a:tc>
                  <a:txBody>
                    <a:bodyPr/>
                    <a:lstStyle/>
                    <a:p>
                      <a:pPr marL="0" marR="0" indent="0" algn="l" rtl="0" eaLnBrk="1" fontAlgn="auto" latinLnBrk="0" hangingPunct="1">
                        <a:lnSpc>
                          <a:spcPct val="100000"/>
                        </a:lnSpc>
                        <a:spcBef>
                          <a:spcPts val="0"/>
                        </a:spcBef>
                        <a:spcAft>
                          <a:spcPts val="0"/>
                        </a:spcAft>
                        <a:buClrTx/>
                        <a:buSzTx/>
                        <a:buFontTx/>
                        <a:buNone/>
                      </a:pPr>
                      <a:r>
                        <a:rPr lang="en-US" sz="2100" dirty="0"/>
                        <a:t>The month you turn age 65</a:t>
                      </a:r>
                    </a:p>
                  </a:txBody>
                  <a:tcPr marL="104371" marR="104371" marT="52185" marB="52185"/>
                </a:tc>
                <a:extLst>
                  <a:ext uri="{0D108BD9-81ED-4DB2-BD59-A6C34878D82A}">
                    <a16:rowId xmlns:a16="http://schemas.microsoft.com/office/drawing/2014/main" val="10001"/>
                  </a:ext>
                </a:extLst>
              </a:tr>
              <a:tr h="488017">
                <a:tc>
                  <a:txBody>
                    <a:bodyPr/>
                    <a:lstStyle/>
                    <a:p>
                      <a:pPr marL="0" marR="0" indent="0" algn="l" rtl="0" eaLnBrk="1" fontAlgn="auto" latinLnBrk="0" hangingPunct="1">
                        <a:lnSpc>
                          <a:spcPct val="100000"/>
                        </a:lnSpc>
                        <a:spcBef>
                          <a:spcPts val="0"/>
                        </a:spcBef>
                        <a:spcAft>
                          <a:spcPts val="0"/>
                        </a:spcAft>
                        <a:buClrTx/>
                        <a:buSzTx/>
                        <a:buFontTx/>
                        <a:buNone/>
                      </a:pPr>
                      <a:r>
                        <a:rPr lang="en-US" sz="2100"/>
                        <a:t>The month you reach age 65, </a:t>
                      </a:r>
                      <a:r>
                        <a:rPr lang="en-US" sz="2100" b="0" i="0" u="none" strike="noStrike" noProof="0">
                          <a:latin typeface="Helvetica"/>
                        </a:rPr>
                        <a:t>or one to three months after you reach age 65</a:t>
                      </a:r>
                      <a:r>
                        <a:rPr lang="en-US" sz="2100"/>
                        <a:t> </a:t>
                      </a:r>
                    </a:p>
                  </a:txBody>
                  <a:tcPr marL="104371" marR="104371" marT="52185" marB="52185"/>
                </a:tc>
                <a:tc>
                  <a:txBody>
                    <a:bodyPr/>
                    <a:lstStyle/>
                    <a:p>
                      <a:pPr lvl="0">
                        <a:buNone/>
                      </a:pPr>
                      <a:r>
                        <a:rPr lang="en-US" sz="2100" b="0" i="0" u="none" strike="noStrike" noProof="0" dirty="0">
                          <a:latin typeface="Helvetica"/>
                        </a:rPr>
                        <a:t>The first day of the month after you sign up</a:t>
                      </a:r>
                      <a:endParaRPr lang="en-US" sz="2100" dirty="0"/>
                    </a:p>
                  </a:txBody>
                  <a:tcPr marL="104371" marR="104371" marT="52185" marB="5218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3139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655"/>
            <a:ext cx="9144000" cy="756744"/>
          </a:xfrm>
        </p:spPr>
        <p:txBody>
          <a:bodyPr/>
          <a:lstStyle/>
          <a:p>
            <a:r>
              <a:rPr lang="en-US" dirty="0">
                <a:latin typeface="Times New Roman" panose="02020603050405020304" pitchFamily="18" charset="0"/>
                <a:cs typeface="Times New Roman" panose="02020603050405020304" pitchFamily="18" charset="0"/>
              </a:rPr>
              <a:t>Medicare Part B Coverage - SEP</a:t>
            </a:r>
            <a:endParaRPr lang="en-US" dirty="0"/>
          </a:p>
        </p:txBody>
      </p:sp>
      <p:graphicFrame>
        <p:nvGraphicFramePr>
          <p:cNvPr id="4" name="Table 3" descr="This chart shows when your Medicare will become effective if you apply during your initial enrollment period.">
            <a:extLst>
              <a:ext uri="{FF2B5EF4-FFF2-40B4-BE49-F238E27FC236}">
                <a16:creationId xmlns:a16="http://schemas.microsoft.com/office/drawing/2014/main" id="{B13A8333-9691-4935-A106-307A299809C0}"/>
              </a:ext>
            </a:extLst>
          </p:cNvPr>
          <p:cNvGraphicFramePr>
            <a:graphicFrameLocks noGrp="1"/>
          </p:cNvGraphicFramePr>
          <p:nvPr/>
        </p:nvGraphicFramePr>
        <p:xfrm>
          <a:off x="266700" y="1476884"/>
          <a:ext cx="8610600" cy="3604950"/>
        </p:xfrm>
        <a:graphic>
          <a:graphicData uri="http://schemas.openxmlformats.org/drawingml/2006/table">
            <a:tbl>
              <a:tblPr firstRow="1" bandRow="1">
                <a:tableStyleId>{69CF1AB2-1976-4502-BF36-3FF5EA218861}</a:tableStyleId>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956732">
                <a:tc>
                  <a:txBody>
                    <a:bodyPr/>
                    <a:lstStyle/>
                    <a:p>
                      <a:pPr marL="0" marR="0" indent="0" algn="l" rtl="0" eaLnBrk="1" fontAlgn="auto" latinLnBrk="0" hangingPunct="1">
                        <a:lnSpc>
                          <a:spcPct val="100000"/>
                        </a:lnSpc>
                        <a:spcBef>
                          <a:spcPts val="0"/>
                        </a:spcBef>
                        <a:spcAft>
                          <a:spcPts val="0"/>
                        </a:spcAft>
                        <a:buClrTx/>
                        <a:buSzTx/>
                        <a:buFontTx/>
                        <a:buNone/>
                      </a:pPr>
                      <a:r>
                        <a:rPr lang="en-US" sz="2300" dirty="0">
                          <a:solidFill>
                            <a:schemeClr val="bg1"/>
                          </a:solidFill>
                        </a:rPr>
                        <a:t>If you enroll in the month of your Special Enrollment Period:</a:t>
                      </a:r>
                    </a:p>
                  </a:txBody>
                  <a:tcPr marL="104371" marR="104371" marT="52185" marB="52185">
                    <a:solidFill>
                      <a:srgbClr val="007D7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a:solidFill>
                            <a:schemeClr val="bg1"/>
                          </a:solidFill>
                        </a:rPr>
                        <a:t>Your Part B Medicare coverage starts:</a:t>
                      </a:r>
                    </a:p>
                  </a:txBody>
                  <a:tcPr marL="104371" marR="104371" marT="52185" marB="52185">
                    <a:solidFill>
                      <a:srgbClr val="007D7D"/>
                    </a:solidFill>
                  </a:tcPr>
                </a:tc>
                <a:extLst>
                  <a:ext uri="{0D108BD9-81ED-4DB2-BD59-A6C34878D82A}">
                    <a16:rowId xmlns:a16="http://schemas.microsoft.com/office/drawing/2014/main" val="10000"/>
                  </a:ext>
                </a:extLst>
              </a:tr>
              <a:tr h="6176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a:t>Any time while you or your spouse have a group health plan based on current employment, or during the first full month you are no longer covered or employed</a:t>
                      </a:r>
                    </a:p>
                  </a:txBody>
                  <a:tcPr marL="104371" marR="104371" marT="52185" marB="52185"/>
                </a:tc>
                <a:tc>
                  <a:txBody>
                    <a:bodyPr/>
                    <a:lstStyle/>
                    <a:p>
                      <a:pPr marL="0" marR="0" indent="0" algn="l" rtl="0" eaLnBrk="1" fontAlgn="auto" latinLnBrk="0" hangingPunct="1">
                        <a:lnSpc>
                          <a:spcPct val="100000"/>
                        </a:lnSpc>
                        <a:spcBef>
                          <a:spcPts val="0"/>
                        </a:spcBef>
                        <a:spcAft>
                          <a:spcPts val="0"/>
                        </a:spcAft>
                        <a:buClrTx/>
                        <a:buSzTx/>
                        <a:buFontTx/>
                        <a:buNone/>
                      </a:pPr>
                      <a:r>
                        <a:rPr lang="en-US" sz="2100" dirty="0"/>
                        <a:t>• On the first day of the month you enroll, or </a:t>
                      </a:r>
                    </a:p>
                    <a:p>
                      <a:pPr marL="0" marR="0" indent="0" algn="l" rtl="0" eaLnBrk="1" fontAlgn="auto" latinLnBrk="0" hangingPunct="1">
                        <a:lnSpc>
                          <a:spcPct val="100000"/>
                        </a:lnSpc>
                        <a:spcBef>
                          <a:spcPts val="0"/>
                        </a:spcBef>
                        <a:spcAft>
                          <a:spcPts val="0"/>
                        </a:spcAft>
                        <a:buClrTx/>
                        <a:buSzTx/>
                        <a:buFontTx/>
                        <a:buNone/>
                      </a:pPr>
                      <a:r>
                        <a:rPr lang="en-US" sz="2100" dirty="0"/>
                        <a:t>• By your choice, on the first day of any of the following 3 months</a:t>
                      </a:r>
                    </a:p>
                  </a:txBody>
                  <a:tcPr marL="104371" marR="104371" marT="52185" marB="52185"/>
                </a:tc>
                <a:extLst>
                  <a:ext uri="{0D108BD9-81ED-4DB2-BD59-A6C34878D82A}">
                    <a16:rowId xmlns:a16="http://schemas.microsoft.com/office/drawing/2014/main" val="10001"/>
                  </a:ext>
                </a:extLst>
              </a:tr>
              <a:tr h="488017">
                <a:tc>
                  <a:txBody>
                    <a:bodyPr/>
                    <a:lstStyle/>
                    <a:p>
                      <a:pPr marL="0" marR="0" indent="0" algn="l" rtl="0" eaLnBrk="1" fontAlgn="auto" latinLnBrk="0" hangingPunct="1">
                        <a:lnSpc>
                          <a:spcPct val="100000"/>
                        </a:lnSpc>
                        <a:spcBef>
                          <a:spcPts val="0"/>
                        </a:spcBef>
                        <a:spcAft>
                          <a:spcPts val="0"/>
                        </a:spcAft>
                        <a:buClrTx/>
                        <a:buSzTx/>
                        <a:buFontTx/>
                        <a:buNone/>
                      </a:pPr>
                      <a:r>
                        <a:rPr lang="en-US" sz="2100" dirty="0"/>
                        <a:t>During any of the remaining 7 months of the SEP</a:t>
                      </a:r>
                    </a:p>
                  </a:txBody>
                  <a:tcPr marL="104371" marR="104371" marT="52185" marB="52185"/>
                </a:tc>
                <a:tc>
                  <a:txBody>
                    <a:bodyPr/>
                    <a:lstStyle/>
                    <a:p>
                      <a:pPr lvl="0">
                        <a:buNone/>
                      </a:pPr>
                      <a:r>
                        <a:rPr lang="en-US" sz="2100" b="0" i="0" u="none" strike="noStrike" noProof="0" dirty="0">
                          <a:latin typeface="Helvetica"/>
                        </a:rPr>
                        <a:t>The first day of the month after you sign up.</a:t>
                      </a:r>
                      <a:endParaRPr lang="en-US" sz="2100" dirty="0"/>
                    </a:p>
                  </a:txBody>
                  <a:tcPr marL="104371" marR="104371" marT="52185" marB="5218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9810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655"/>
            <a:ext cx="9144000" cy="756744"/>
          </a:xfrm>
        </p:spPr>
        <p:txBody>
          <a:bodyPr/>
          <a:lstStyle/>
          <a:p>
            <a:r>
              <a:rPr lang="en-US" dirty="0">
                <a:latin typeface="Times New Roman" panose="02020603050405020304" pitchFamily="18" charset="0"/>
                <a:cs typeface="Times New Roman" panose="02020603050405020304" pitchFamily="18" charset="0"/>
              </a:rPr>
              <a:t>Medicare Part B Coverage - GEP</a:t>
            </a:r>
            <a:endParaRPr lang="en-US" dirty="0"/>
          </a:p>
        </p:txBody>
      </p:sp>
      <p:graphicFrame>
        <p:nvGraphicFramePr>
          <p:cNvPr id="4" name="Table 3" descr="This chart shows when your Medicare will become effective if you apply during your initial enrollment period.">
            <a:extLst>
              <a:ext uri="{FF2B5EF4-FFF2-40B4-BE49-F238E27FC236}">
                <a16:creationId xmlns:a16="http://schemas.microsoft.com/office/drawing/2014/main" id="{B13A8333-9691-4935-A106-307A299809C0}"/>
              </a:ext>
            </a:extLst>
          </p:cNvPr>
          <p:cNvGraphicFramePr>
            <a:graphicFrameLocks noGrp="1"/>
          </p:cNvGraphicFramePr>
          <p:nvPr/>
        </p:nvGraphicFramePr>
        <p:xfrm>
          <a:off x="266700" y="1476884"/>
          <a:ext cx="8610600" cy="1900380"/>
        </p:xfrm>
        <a:graphic>
          <a:graphicData uri="http://schemas.openxmlformats.org/drawingml/2006/table">
            <a:tbl>
              <a:tblPr firstRow="1" bandRow="1">
                <a:tableStyleId>{69CF1AB2-1976-4502-BF36-3FF5EA218861}</a:tableStyleId>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956732">
                <a:tc>
                  <a:txBody>
                    <a:bodyPr/>
                    <a:lstStyle/>
                    <a:p>
                      <a:pPr marL="0" marR="0" indent="0" algn="l" rtl="0" eaLnBrk="1" fontAlgn="auto" latinLnBrk="0" hangingPunct="1">
                        <a:lnSpc>
                          <a:spcPct val="100000"/>
                        </a:lnSpc>
                        <a:spcBef>
                          <a:spcPts val="0"/>
                        </a:spcBef>
                        <a:spcAft>
                          <a:spcPts val="0"/>
                        </a:spcAft>
                        <a:buClrTx/>
                        <a:buSzTx/>
                        <a:buFontTx/>
                        <a:buNone/>
                      </a:pPr>
                      <a:r>
                        <a:rPr lang="en-US" sz="2300" dirty="0">
                          <a:solidFill>
                            <a:schemeClr val="bg1"/>
                          </a:solidFill>
                        </a:rPr>
                        <a:t>Beginning in 2023, if you enroll in the month of the General Enrollment Period:</a:t>
                      </a:r>
                    </a:p>
                  </a:txBody>
                  <a:tcPr marL="104371" marR="104371" marT="52185" marB="52185">
                    <a:solidFill>
                      <a:srgbClr val="007D7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a:solidFill>
                            <a:schemeClr val="bg1"/>
                          </a:solidFill>
                        </a:rPr>
                        <a:t>Your Part B Medicare coverage starts:</a:t>
                      </a:r>
                    </a:p>
                  </a:txBody>
                  <a:tcPr marL="104371" marR="104371" marT="52185" marB="52185">
                    <a:solidFill>
                      <a:srgbClr val="007D7D"/>
                    </a:solidFill>
                  </a:tcPr>
                </a:tc>
                <a:extLst>
                  <a:ext uri="{0D108BD9-81ED-4DB2-BD59-A6C34878D82A}">
                    <a16:rowId xmlns:a16="http://schemas.microsoft.com/office/drawing/2014/main" val="10000"/>
                  </a:ext>
                </a:extLst>
              </a:tr>
              <a:tr h="4880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kern="1200" dirty="0">
                          <a:solidFill>
                            <a:schemeClr val="dk1"/>
                          </a:solidFill>
                          <a:effectLst/>
                          <a:latin typeface="+mn-lt"/>
                          <a:ea typeface="+mn-ea"/>
                          <a:cs typeface="+mn-cs"/>
                        </a:rPr>
                        <a:t>January 1 to March 31 (You might pay a late enrollment penalty) </a:t>
                      </a:r>
                      <a:endParaRPr lang="en-US" sz="2100" dirty="0"/>
                    </a:p>
                  </a:txBody>
                  <a:tcPr marL="104371" marR="104371" marT="52185" marB="52185"/>
                </a:tc>
                <a:tc>
                  <a:txBody>
                    <a:bodyPr/>
                    <a:lstStyle/>
                    <a:p>
                      <a:pPr lvl="0">
                        <a:buNone/>
                      </a:pPr>
                      <a:r>
                        <a:rPr lang="en-US" sz="2100" b="0" i="0" u="none" strike="noStrike" noProof="0" dirty="0">
                          <a:latin typeface="+mn-lt"/>
                        </a:rPr>
                        <a:t>The first day of the month after you sign up</a:t>
                      </a:r>
                      <a:endParaRPr lang="en-US" sz="2100" dirty="0"/>
                    </a:p>
                  </a:txBody>
                  <a:tcPr marL="104371" marR="104371" marT="52185" marB="5218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7666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4"/>
            <a:ext cx="9144000" cy="788276"/>
          </a:xfrm>
        </p:spPr>
        <p:txBody>
          <a:bodyPr/>
          <a:lstStyle/>
          <a:p>
            <a:r>
              <a:rPr lang="en-US"/>
              <a:t>Medicare Applications</a:t>
            </a:r>
          </a:p>
        </p:txBody>
      </p:sp>
      <p:sp>
        <p:nvSpPr>
          <p:cNvPr id="4" name="Content Placeholder 3"/>
          <p:cNvSpPr>
            <a:spLocks noGrp="1"/>
          </p:cNvSpPr>
          <p:nvPr>
            <p:ph sz="quarter" idx="11"/>
          </p:nvPr>
        </p:nvSpPr>
        <p:spPr>
          <a:xfrm>
            <a:off x="4724494" y="936171"/>
            <a:ext cx="4016735" cy="4049486"/>
          </a:xfrm>
        </p:spPr>
        <p:txBody>
          <a:bodyPr/>
          <a:lstStyle/>
          <a:p>
            <a:r>
              <a:rPr lang="en-US" sz="2600"/>
              <a:t>If you already have Medicare Part A and wish to add Medicare Part B, complete the online application, or fax or mail completed forms CMS-40B and CMS-L564 to your local Social Security office.</a:t>
            </a:r>
          </a:p>
        </p:txBody>
      </p:sp>
      <p:sp>
        <p:nvSpPr>
          <p:cNvPr id="3" name="Content Placeholder 2"/>
          <p:cNvSpPr>
            <a:spLocks noGrp="1"/>
          </p:cNvSpPr>
          <p:nvPr>
            <p:ph sz="quarter" idx="10"/>
          </p:nvPr>
        </p:nvSpPr>
        <p:spPr>
          <a:xfrm>
            <a:off x="291662" y="5118905"/>
            <a:ext cx="8560675" cy="698858"/>
          </a:xfrm>
        </p:spPr>
        <p:txBody>
          <a:bodyPr/>
          <a:lstStyle/>
          <a:p>
            <a:pPr marL="0" lvl="0" indent="0" algn="ctr">
              <a:spcBef>
                <a:spcPts val="0"/>
              </a:spcBef>
              <a:buNone/>
            </a:pPr>
            <a:endParaRPr lang="en-US" sz="800" b="1">
              <a:solidFill>
                <a:prstClr val="white"/>
              </a:solidFill>
            </a:endParaRPr>
          </a:p>
          <a:p>
            <a:pPr marL="0" lvl="0" indent="0" algn="ctr">
              <a:spcBef>
                <a:spcPts val="0"/>
              </a:spcBef>
              <a:buNone/>
            </a:pPr>
            <a:r>
              <a:rPr lang="en-US" sz="2400" b="1" u="sng">
                <a:hlinkClick r:id="rId3"/>
              </a:rPr>
              <a:t>ssa.gov/benefits/</a:t>
            </a:r>
            <a:r>
              <a:rPr lang="en-US" sz="2400" b="1" u="sng" err="1">
                <a:hlinkClick r:id="rId3"/>
              </a:rPr>
              <a:t>medicare</a:t>
            </a:r>
            <a:endParaRPr lang="en-US" sz="2400" b="1">
              <a:solidFill>
                <a:prstClr val="white"/>
              </a:solidFill>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716" y="1303682"/>
            <a:ext cx="4421506" cy="482677"/>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7273" y="1760286"/>
            <a:ext cx="4425696" cy="3339061"/>
          </a:xfrm>
          <a:prstGeom prst="rect">
            <a:avLst/>
          </a:prstGeom>
        </p:spPr>
      </p:pic>
    </p:spTree>
    <p:extLst>
      <p:ext uri="{BB962C8B-B14F-4D97-AF65-F5344CB8AC3E}">
        <p14:creationId xmlns:p14="http://schemas.microsoft.com/office/powerpoint/2010/main" val="343890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551793"/>
          </a:xfrm>
        </p:spPr>
        <p:txBody>
          <a:bodyPr/>
          <a:lstStyle/>
          <a:p>
            <a:pPr lvl="0">
              <a:spcBef>
                <a:spcPts val="0"/>
              </a:spcBef>
            </a:pPr>
            <a:r>
              <a:rPr lang="en-US" sz="2800" dirty="0">
                <a:solidFill>
                  <a:srgbClr val="003366"/>
                </a:solidFill>
                <a:latin typeface="Times New Roman" panose="02020603050405020304" pitchFamily="18" charset="0"/>
                <a:cs typeface="Times New Roman" panose="02020603050405020304" pitchFamily="18" charset="0"/>
              </a:rPr>
              <a:t>Medicare Standard Part B Premiums for 2024</a:t>
            </a:r>
            <a:endParaRPr lang="en-US" sz="2800" dirty="0"/>
          </a:p>
        </p:txBody>
      </p:sp>
      <p:sp>
        <p:nvSpPr>
          <p:cNvPr id="3" name="Content Placeholder 2"/>
          <p:cNvSpPr>
            <a:spLocks noGrp="1"/>
          </p:cNvSpPr>
          <p:nvPr>
            <p:ph sz="quarter" idx="11"/>
          </p:nvPr>
        </p:nvSpPr>
        <p:spPr>
          <a:xfrm>
            <a:off x="1" y="567192"/>
            <a:ext cx="9144000" cy="394505"/>
          </a:xfrm>
        </p:spPr>
        <p:txBody>
          <a:bodyPr/>
          <a:lstStyle/>
          <a:p>
            <a:pPr marL="0" lvl="0" indent="0" algn="ctr">
              <a:spcBef>
                <a:spcPts val="0"/>
              </a:spcBef>
              <a:buNone/>
            </a:pPr>
            <a:r>
              <a:rPr lang="en-US" sz="1800">
                <a:solidFill>
                  <a:srgbClr val="003366"/>
                </a:solidFill>
              </a:rPr>
              <a:t>If you’re single and file an individual tax return, or married and file a joint tax return:</a:t>
            </a:r>
          </a:p>
        </p:txBody>
      </p:sp>
      <p:graphicFrame>
        <p:nvGraphicFramePr>
          <p:cNvPr id="7" name="Table 6">
            <a:extLst>
              <a:ext uri="{FF2B5EF4-FFF2-40B4-BE49-F238E27FC236}">
                <a16:creationId xmlns:a16="http://schemas.microsoft.com/office/drawing/2014/main" id="{0C545148-5575-4DFE-BFD9-9EFC9B302381}"/>
              </a:ext>
            </a:extLst>
          </p:cNvPr>
          <p:cNvGraphicFramePr>
            <a:graphicFrameLocks noGrp="1"/>
          </p:cNvGraphicFramePr>
          <p:nvPr/>
        </p:nvGraphicFramePr>
        <p:xfrm>
          <a:off x="152400" y="977096"/>
          <a:ext cx="8839200" cy="4583427"/>
        </p:xfrm>
        <a:graphic>
          <a:graphicData uri="http://schemas.openxmlformats.org/drawingml/2006/table">
            <a:tbl>
              <a:tblPr firstRow="1" bandRow="1">
                <a:tableStyleId>{69CF1AB2-1976-4502-BF36-3FF5EA218861}</a:tableStyleId>
              </a:tblPr>
              <a:tblGrid>
                <a:gridCol w="4835857">
                  <a:extLst>
                    <a:ext uri="{9D8B030D-6E8A-4147-A177-3AD203B41FA5}">
                      <a16:colId xmlns:a16="http://schemas.microsoft.com/office/drawing/2014/main" val="20000"/>
                    </a:ext>
                  </a:extLst>
                </a:gridCol>
                <a:gridCol w="1637731">
                  <a:extLst>
                    <a:ext uri="{9D8B030D-6E8A-4147-A177-3AD203B41FA5}">
                      <a16:colId xmlns:a16="http://schemas.microsoft.com/office/drawing/2014/main" val="20001"/>
                    </a:ext>
                  </a:extLst>
                </a:gridCol>
                <a:gridCol w="2365612">
                  <a:extLst>
                    <a:ext uri="{9D8B030D-6E8A-4147-A177-3AD203B41FA5}">
                      <a16:colId xmlns:a16="http://schemas.microsoft.com/office/drawing/2014/main" val="20002"/>
                    </a:ext>
                  </a:extLst>
                </a:gridCol>
              </a:tblGrid>
              <a:tr h="738213">
                <a:tc>
                  <a:txBody>
                    <a:bodyPr/>
                    <a:lstStyle/>
                    <a:p>
                      <a:r>
                        <a:rPr lang="en-US" sz="1600" dirty="0">
                          <a:solidFill>
                            <a:schemeClr val="bg1"/>
                          </a:solidFill>
                        </a:rPr>
                        <a:t>Modified</a:t>
                      </a:r>
                      <a:r>
                        <a:rPr lang="en-US" sz="1600" baseline="0" dirty="0">
                          <a:solidFill>
                            <a:schemeClr val="bg1"/>
                          </a:solidFill>
                        </a:rPr>
                        <a:t> Adjusted Gross Income (MAGI)</a:t>
                      </a:r>
                      <a:endParaRPr lang="en-US" sz="1600" b="1" dirty="0">
                        <a:solidFill>
                          <a:schemeClr val="bg1"/>
                        </a:solidFill>
                      </a:endParaRPr>
                    </a:p>
                  </a:txBody>
                  <a:tcPr>
                    <a:solidFill>
                      <a:srgbClr val="007D7D"/>
                    </a:solidFill>
                  </a:tcPr>
                </a:tc>
                <a:tc>
                  <a:txBody>
                    <a:bodyPr/>
                    <a:lstStyle/>
                    <a:p>
                      <a:r>
                        <a:rPr lang="en-US" sz="1600">
                          <a:solidFill>
                            <a:schemeClr val="bg1"/>
                          </a:solidFill>
                        </a:rPr>
                        <a:t>Part B monthly premium amount</a:t>
                      </a:r>
                      <a:endParaRPr lang="en-US" sz="1600" b="1">
                        <a:solidFill>
                          <a:schemeClr val="bg1"/>
                        </a:solidFill>
                      </a:endParaRPr>
                    </a:p>
                  </a:txBody>
                  <a:tcPr>
                    <a:solidFill>
                      <a:srgbClr val="007D7D"/>
                    </a:solidFill>
                  </a:tcPr>
                </a:tc>
                <a:tc>
                  <a:txBody>
                    <a:bodyPr/>
                    <a:lstStyle/>
                    <a:p>
                      <a:r>
                        <a:rPr lang="en-US" sz="1600" dirty="0">
                          <a:solidFill>
                            <a:schemeClr val="bg1"/>
                          </a:solidFill>
                        </a:rPr>
                        <a:t>Prescription drug plan monthly premium amount</a:t>
                      </a:r>
                      <a:endParaRPr lang="en-US" sz="1600" b="1" dirty="0">
                        <a:solidFill>
                          <a:schemeClr val="bg1"/>
                        </a:solidFill>
                      </a:endParaRPr>
                    </a:p>
                  </a:txBody>
                  <a:tcPr>
                    <a:solidFill>
                      <a:srgbClr val="007D7D"/>
                    </a:solidFill>
                  </a:tcPr>
                </a:tc>
                <a:extLst>
                  <a:ext uri="{0D108BD9-81ED-4DB2-BD59-A6C34878D82A}">
                    <a16:rowId xmlns:a16="http://schemas.microsoft.com/office/drawing/2014/main" val="10000"/>
                  </a:ext>
                </a:extLst>
              </a:tr>
              <a:tr h="481443">
                <a:tc>
                  <a:txBody>
                    <a:bodyPr/>
                    <a:lstStyle/>
                    <a:p>
                      <a:r>
                        <a:rPr lang="en-US" sz="1300" dirty="0"/>
                        <a:t>Individuals with a MAGI of $103,000 or less </a:t>
                      </a:r>
                    </a:p>
                    <a:p>
                      <a:r>
                        <a:rPr lang="en-US" sz="1300" dirty="0"/>
                        <a:t>Married couples with a MAGI of $206,000 or less</a:t>
                      </a:r>
                      <a:endParaRPr lang="en-US" sz="1300" b="1" dirty="0"/>
                    </a:p>
                  </a:txBody>
                  <a:tcPr/>
                </a:tc>
                <a:tc>
                  <a:txBody>
                    <a:bodyPr/>
                    <a:lstStyle/>
                    <a:p>
                      <a:r>
                        <a:rPr lang="en-US" sz="1300" dirty="0"/>
                        <a:t>2024 standard premium =</a:t>
                      </a:r>
                      <a:r>
                        <a:rPr lang="en-US" sz="1300" baseline="0" dirty="0"/>
                        <a:t> </a:t>
                      </a:r>
                      <a:r>
                        <a:rPr lang="en-US" sz="1300" dirty="0"/>
                        <a:t>$174.70</a:t>
                      </a:r>
                      <a:endParaRPr lang="en-US" sz="1300" b="1" dirty="0"/>
                    </a:p>
                  </a:txBody>
                  <a:tcPr/>
                </a:tc>
                <a:tc>
                  <a:txBody>
                    <a:bodyPr/>
                    <a:lstStyle/>
                    <a:p>
                      <a:r>
                        <a:rPr lang="en-US" sz="1300"/>
                        <a:t>Your plan premium + $0</a:t>
                      </a:r>
                      <a:endParaRPr lang="en-US" sz="1300" b="1"/>
                    </a:p>
                  </a:txBody>
                  <a:tcPr/>
                </a:tc>
                <a:extLst>
                  <a:ext uri="{0D108BD9-81ED-4DB2-BD59-A6C34878D82A}">
                    <a16:rowId xmlns:a16="http://schemas.microsoft.com/office/drawing/2014/main" val="10001"/>
                  </a:ext>
                </a:extLst>
              </a:tr>
              <a:tr h="674021">
                <a:tc>
                  <a:txBody>
                    <a:bodyPr/>
                    <a:lstStyle/>
                    <a:p>
                      <a:r>
                        <a:rPr lang="en-US" sz="1300" dirty="0"/>
                        <a:t>Individuals with a MAGI above $103,000 up to $129,000 </a:t>
                      </a:r>
                    </a:p>
                    <a:p>
                      <a:r>
                        <a:rPr lang="en-US" sz="1300" dirty="0"/>
                        <a:t>Married couples with a MAGI above $206,000 up to $258,000</a:t>
                      </a:r>
                      <a:endParaRPr lang="en-US" sz="1300" b="1" dirty="0"/>
                    </a:p>
                  </a:txBody>
                  <a:tcPr/>
                </a:tc>
                <a:tc>
                  <a:txBody>
                    <a:bodyPr/>
                    <a:lstStyle/>
                    <a:p>
                      <a:r>
                        <a:rPr lang="en-US" sz="1300" dirty="0"/>
                        <a:t>Standard premium </a:t>
                      </a:r>
                    </a:p>
                    <a:p>
                      <a:r>
                        <a:rPr lang="en-US" sz="1300" dirty="0"/>
                        <a:t>+ $69.90</a:t>
                      </a:r>
                      <a:endParaRPr lang="en-US" sz="1300" b="1" dirty="0"/>
                    </a:p>
                    <a:p>
                      <a:endParaRPr lang="en-US" sz="1300" b="1" dirty="0"/>
                    </a:p>
                  </a:txBody>
                  <a:tcPr/>
                </a:tc>
                <a:tc>
                  <a:txBody>
                    <a:bodyPr/>
                    <a:lstStyle/>
                    <a:p>
                      <a:r>
                        <a:rPr lang="en-US" sz="1300" dirty="0"/>
                        <a:t>Your plan premium + $12.90</a:t>
                      </a:r>
                      <a:endParaRPr lang="en-US" sz="1300" b="1" dirty="0"/>
                    </a:p>
                  </a:txBody>
                  <a:tcPr/>
                </a:tc>
                <a:extLst>
                  <a:ext uri="{0D108BD9-81ED-4DB2-BD59-A6C34878D82A}">
                    <a16:rowId xmlns:a16="http://schemas.microsoft.com/office/drawing/2014/main" val="10002"/>
                  </a:ext>
                </a:extLst>
              </a:tr>
              <a:tr h="674021">
                <a:tc>
                  <a:txBody>
                    <a:bodyPr/>
                    <a:lstStyle/>
                    <a:p>
                      <a:r>
                        <a:rPr lang="en-US" sz="1300" dirty="0"/>
                        <a:t>Individuals with a MAGI above $129,000 up to $161,000 </a:t>
                      </a:r>
                    </a:p>
                    <a:p>
                      <a:r>
                        <a:rPr lang="en-US" sz="1300" dirty="0"/>
                        <a:t>Married couples with a MAGI above $258,000 up to $322,000</a:t>
                      </a:r>
                      <a:endParaRPr lang="en-US" sz="1300" b="1" dirty="0"/>
                    </a:p>
                  </a:txBody>
                  <a:tcPr/>
                </a:tc>
                <a:tc>
                  <a:txBody>
                    <a:bodyPr/>
                    <a:lstStyle/>
                    <a:p>
                      <a:r>
                        <a:rPr lang="en-US" sz="1300" dirty="0"/>
                        <a:t>Standard premium </a:t>
                      </a:r>
                    </a:p>
                    <a:p>
                      <a:r>
                        <a:rPr lang="en-US" sz="1300" dirty="0"/>
                        <a:t>+ $174.70</a:t>
                      </a:r>
                      <a:endParaRPr lang="en-US" sz="1300" b="1" dirty="0"/>
                    </a:p>
                    <a:p>
                      <a:endParaRPr lang="en-US" sz="1300" b="1" dirty="0"/>
                    </a:p>
                  </a:txBody>
                  <a:tcPr/>
                </a:tc>
                <a:tc>
                  <a:txBody>
                    <a:bodyPr/>
                    <a:lstStyle/>
                    <a:p>
                      <a:r>
                        <a:rPr lang="en-US" sz="1300" dirty="0"/>
                        <a:t>Your plan premium + $33.30</a:t>
                      </a:r>
                      <a:endParaRPr lang="en-US" sz="1300" b="1" dirty="0"/>
                    </a:p>
                  </a:txBody>
                  <a:tcPr/>
                </a:tc>
                <a:extLst>
                  <a:ext uri="{0D108BD9-81ED-4DB2-BD59-A6C34878D82A}">
                    <a16:rowId xmlns:a16="http://schemas.microsoft.com/office/drawing/2014/main" val="10003"/>
                  </a:ext>
                </a:extLst>
              </a:tr>
              <a:tr h="674021">
                <a:tc>
                  <a:txBody>
                    <a:bodyPr/>
                    <a:lstStyle/>
                    <a:p>
                      <a:r>
                        <a:rPr lang="en-US" sz="1300" dirty="0"/>
                        <a:t>Individuals with a MAGI above $161,000 up to $193,000 </a:t>
                      </a:r>
                    </a:p>
                    <a:p>
                      <a:r>
                        <a:rPr lang="en-US" sz="1300" dirty="0"/>
                        <a:t>Married couples with a MAGI above $322,000 up to $386,000</a:t>
                      </a:r>
                      <a:endParaRPr lang="en-US" sz="1300" b="1" dirty="0"/>
                    </a:p>
                  </a:txBody>
                  <a:tcPr/>
                </a:tc>
                <a:tc>
                  <a:txBody>
                    <a:bodyPr/>
                    <a:lstStyle/>
                    <a:p>
                      <a:r>
                        <a:rPr lang="en-US" sz="1300" dirty="0"/>
                        <a:t>Standard premium </a:t>
                      </a:r>
                    </a:p>
                    <a:p>
                      <a:r>
                        <a:rPr lang="en-US" sz="1300" dirty="0"/>
                        <a:t>+ $279.50</a:t>
                      </a:r>
                      <a:endParaRPr lang="en-US" sz="1300" b="1" dirty="0"/>
                    </a:p>
                    <a:p>
                      <a:endParaRPr lang="en-US" sz="1300" b="1" dirty="0"/>
                    </a:p>
                  </a:txBody>
                  <a:tcPr/>
                </a:tc>
                <a:tc>
                  <a:txBody>
                    <a:bodyPr/>
                    <a:lstStyle/>
                    <a:p>
                      <a:r>
                        <a:rPr lang="en-US" sz="1300" dirty="0"/>
                        <a:t>Your plan premium + $53.80</a:t>
                      </a:r>
                      <a:endParaRPr lang="en-US" sz="1300" b="1" dirty="0"/>
                    </a:p>
                  </a:txBody>
                  <a:tcPr/>
                </a:tc>
                <a:extLst>
                  <a:ext uri="{0D108BD9-81ED-4DB2-BD59-A6C34878D82A}">
                    <a16:rowId xmlns:a16="http://schemas.microsoft.com/office/drawing/2014/main" val="10004"/>
                  </a:ext>
                </a:extLst>
              </a:tr>
              <a:tr h="529587">
                <a:tc>
                  <a:txBody>
                    <a:bodyPr/>
                    <a:lstStyle/>
                    <a:p>
                      <a:r>
                        <a:rPr lang="en-US" sz="1300" dirty="0"/>
                        <a:t>Individuals with a MAGI above $193,000 up to $500,000</a:t>
                      </a:r>
                    </a:p>
                    <a:p>
                      <a:r>
                        <a:rPr lang="en-US" sz="1300" dirty="0"/>
                        <a:t>Married couples with a MAGI above $386,000 up to $750,000</a:t>
                      </a:r>
                    </a:p>
                  </a:txBody>
                  <a:tcPr/>
                </a:tc>
                <a:tc>
                  <a:txBody>
                    <a:bodyPr/>
                    <a:lstStyle/>
                    <a:p>
                      <a:r>
                        <a:rPr lang="en-US" sz="1300" dirty="0"/>
                        <a:t>Standard premium </a:t>
                      </a:r>
                    </a:p>
                    <a:p>
                      <a:r>
                        <a:rPr lang="en-US" sz="1300" dirty="0"/>
                        <a:t>+ $384.30</a:t>
                      </a:r>
                      <a:endParaRPr lang="en-US" sz="1300" b="1" dirty="0"/>
                    </a:p>
                  </a:txBody>
                  <a:tcPr/>
                </a:tc>
                <a:tc>
                  <a:txBody>
                    <a:bodyPr/>
                    <a:lstStyle/>
                    <a:p>
                      <a:r>
                        <a:rPr lang="en-US" sz="1300" dirty="0"/>
                        <a:t>Your plan premium + $74.20</a:t>
                      </a:r>
                    </a:p>
                  </a:txBody>
                  <a:tcPr/>
                </a:tc>
                <a:extLst>
                  <a:ext uri="{0D108BD9-81ED-4DB2-BD59-A6C34878D82A}">
                    <a16:rowId xmlns:a16="http://schemas.microsoft.com/office/drawing/2014/main" val="10005"/>
                  </a:ext>
                </a:extLst>
              </a:tr>
              <a:tr h="674021">
                <a:tc>
                  <a:txBody>
                    <a:bodyPr/>
                    <a:lstStyle/>
                    <a:p>
                      <a:r>
                        <a:rPr lang="en-US" sz="1300" b="0" dirty="0"/>
                        <a:t>Individuals</a:t>
                      </a:r>
                      <a:r>
                        <a:rPr lang="en-US" sz="1300" b="0" baseline="0" dirty="0"/>
                        <a:t> with a MAGI equal to or greater than $500,000</a:t>
                      </a:r>
                    </a:p>
                    <a:p>
                      <a:r>
                        <a:rPr lang="en-US" sz="1300" b="0" baseline="0" dirty="0"/>
                        <a:t>Married couples with a MAGI equal to or greater than $750,000</a:t>
                      </a:r>
                      <a:endParaRPr lang="en-US" sz="1300" b="0" dirty="0"/>
                    </a:p>
                  </a:txBody>
                  <a:tcPr/>
                </a:tc>
                <a:tc>
                  <a:txBody>
                    <a:bodyPr/>
                    <a:lstStyle/>
                    <a:p>
                      <a:r>
                        <a:rPr lang="en-US" sz="1300" dirty="0"/>
                        <a:t>Standard premium </a:t>
                      </a:r>
                    </a:p>
                    <a:p>
                      <a:r>
                        <a:rPr lang="en-US" sz="1300" dirty="0"/>
                        <a:t>+ $419.30</a:t>
                      </a:r>
                      <a:endParaRPr lang="en-US" sz="1300" b="1" dirty="0"/>
                    </a:p>
                    <a:p>
                      <a:endParaRPr lang="en-US" sz="13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t>Your</a:t>
                      </a:r>
                      <a:r>
                        <a:rPr lang="en-US" sz="1300" b="0" baseline="0" dirty="0"/>
                        <a:t> plan premium + $81.00</a:t>
                      </a:r>
                      <a:endParaRPr lang="en-US" sz="1300" b="0" dirty="0"/>
                    </a:p>
                    <a:p>
                      <a:endParaRPr lang="en-US" sz="1300" b="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6614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296400" cy="1325563"/>
          </a:xfrm>
        </p:spPr>
        <p:txBody>
          <a:bodyPr/>
          <a:lstStyle/>
          <a:p>
            <a:r>
              <a:rPr lang="en-US" sz="3800" dirty="0"/>
              <a:t>A Qualifying Life-Changing Event May Reduce Monthly Part B/D Premiums</a:t>
            </a:r>
          </a:p>
        </p:txBody>
      </p:sp>
      <p:pic>
        <p:nvPicPr>
          <p:cNvPr id="1026" name="Picture 1" descr="If you are a higher-income Medicare beneficiary but you have had a major life changing event – you’ve stopped work or you have reduced your work, for example -  and your income has decreased, you may ask Social Security to make a new determination on your premium.  Use form SSA-44 and provide proof of the life-changing event. &#10;  "/>
          <p:cNvPicPr>
            <a:picLocks noChangeAspect="1" noChangeArrowheads="1"/>
          </p:cNvPicPr>
          <p:nvPr/>
        </p:nvPicPr>
        <p:blipFill rotWithShape="1">
          <a:blip r:embed="rId3">
            <a:extLst>
              <a:ext uri="{28A0092B-C50C-407E-A947-70E740481C1C}">
                <a14:useLocalDpi xmlns:a14="http://schemas.microsoft.com/office/drawing/2010/main" val="0"/>
              </a:ext>
            </a:extLst>
          </a:blip>
          <a:srcRect l="5170"/>
          <a:stretch/>
        </p:blipFill>
        <p:spPr bwMode="auto">
          <a:xfrm>
            <a:off x="1611" y="1289597"/>
            <a:ext cx="9142389" cy="391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5281986"/>
            <a:ext cx="91439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Helvetica"/>
                <a:ea typeface="+mn-ea"/>
                <a:cs typeface="+mn-cs"/>
                <a:hlinkClick r:id="rId4"/>
              </a:rPr>
              <a:t>ssa.gov/forms/ssa-44-ext.pdf</a:t>
            </a:r>
            <a:r>
              <a:rPr kumimoji="0" lang="en-US" sz="2400" b="1" i="0" u="none" strike="noStrike" kern="1200" cap="none" spc="0" normalizeH="0" baseline="0" noProof="0" dirty="0">
                <a:ln>
                  <a:noFill/>
                </a:ln>
                <a:solidFill>
                  <a:srgbClr val="C00000"/>
                </a:solidFill>
                <a:effectLst/>
                <a:uLnTx/>
                <a:uFillTx/>
                <a:latin typeface="Helvetica"/>
                <a:ea typeface="+mn-ea"/>
                <a:cs typeface="+mn-cs"/>
                <a:hlinkClick r:id="rId4"/>
              </a:rPr>
              <a:t> </a:t>
            </a:r>
            <a:endParaRPr kumimoji="0" lang="en-US" sz="2400" b="1" i="0" u="none" strike="noStrike" kern="1200" cap="none" spc="0" normalizeH="0" baseline="0" noProof="0" dirty="0">
              <a:ln>
                <a:noFill/>
              </a:ln>
              <a:solidFill>
                <a:srgbClr val="C00000"/>
              </a:solidFill>
              <a:effectLst/>
              <a:uLnTx/>
              <a:uFillTx/>
              <a:latin typeface="Helvetica"/>
              <a:ea typeface="+mn-ea"/>
              <a:cs typeface="+mn-cs"/>
            </a:endParaRPr>
          </a:p>
        </p:txBody>
      </p:sp>
    </p:spTree>
    <p:extLst>
      <p:ext uri="{BB962C8B-B14F-4D97-AF65-F5344CB8AC3E}">
        <p14:creationId xmlns:p14="http://schemas.microsoft.com/office/powerpoint/2010/main" val="299551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974"/>
            <a:ext cx="9144000" cy="950433"/>
          </a:xfrm>
        </p:spPr>
        <p:txBody>
          <a:bodyPr/>
          <a:lstStyle/>
          <a:p>
            <a:r>
              <a:rPr lang="en-US"/>
              <a:t>Medicare.gov</a:t>
            </a:r>
          </a:p>
        </p:txBody>
      </p:sp>
      <p:sp>
        <p:nvSpPr>
          <p:cNvPr id="6" name="TextBox 5"/>
          <p:cNvSpPr txBox="1"/>
          <p:nvPr/>
        </p:nvSpPr>
        <p:spPr>
          <a:xfrm>
            <a:off x="0" y="5318234"/>
            <a:ext cx="9144000" cy="472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Helvetica"/>
                <a:ea typeface="+mn-ea"/>
                <a:cs typeface="+mn-cs"/>
              </a:rPr>
              <a:t>Create an account at </a:t>
            </a:r>
            <a:r>
              <a:rPr kumimoji="0" lang="en-US" sz="2400" b="1" i="0" u="none" strike="noStrike" kern="1200" cap="none" spc="0" normalizeH="0" baseline="0" noProof="0">
                <a:ln>
                  <a:noFill/>
                </a:ln>
                <a:solidFill>
                  <a:srgbClr val="003366"/>
                </a:solidFill>
                <a:effectLst/>
                <a:uLnTx/>
                <a:uFillTx/>
                <a:latin typeface="Helvetica"/>
                <a:ea typeface="+mn-ea"/>
                <a:cs typeface="+mn-cs"/>
                <a:hlinkClick r:id="rId3"/>
              </a:rPr>
              <a:t>Medicare.gov</a:t>
            </a:r>
            <a:endParaRPr kumimoji="0" lang="en-US" sz="2400" b="1" i="0" u="none" strike="noStrike" kern="1200" cap="none" spc="0" normalizeH="0" baseline="0" noProof="0">
              <a:ln>
                <a:noFill/>
              </a:ln>
              <a:solidFill>
                <a:srgbClr val="003366"/>
              </a:solidFill>
              <a:effectLst/>
              <a:uLnTx/>
              <a:uFillTx/>
              <a:latin typeface="Helvetica"/>
              <a:ea typeface="+mn-ea"/>
              <a:cs typeface="+mn-cs"/>
            </a:endParaRPr>
          </a:p>
        </p:txBody>
      </p:sp>
      <p:pic>
        <p:nvPicPr>
          <p:cNvPr id="5" name="Picture 4" descr="Homepage for Medicare.gov">
            <a:extLst>
              <a:ext uri="{FF2B5EF4-FFF2-40B4-BE49-F238E27FC236}">
                <a16:creationId xmlns:a16="http://schemas.microsoft.com/office/drawing/2014/main" id="{462F4F36-81F1-4BE3-9BE1-CEA0E456E3BC}"/>
              </a:ext>
            </a:extLst>
          </p:cNvPr>
          <p:cNvPicPr>
            <a:picLocks noChangeAspect="1"/>
          </p:cNvPicPr>
          <p:nvPr/>
        </p:nvPicPr>
        <p:blipFill rotWithShape="1">
          <a:blip r:embed="rId4"/>
          <a:srcRect t="-1" r="9167" b="-444"/>
          <a:stretch/>
        </p:blipFill>
        <p:spPr>
          <a:xfrm>
            <a:off x="419100" y="813948"/>
            <a:ext cx="8305800" cy="4356766"/>
          </a:xfrm>
          <a:prstGeom prst="rect">
            <a:avLst/>
          </a:prstGeom>
        </p:spPr>
      </p:pic>
    </p:spTree>
    <p:extLst>
      <p:ext uri="{BB962C8B-B14F-4D97-AF65-F5344CB8AC3E}">
        <p14:creationId xmlns:p14="http://schemas.microsoft.com/office/powerpoint/2010/main" val="109169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a:xfrm>
            <a:off x="0" y="0"/>
            <a:ext cx="9144000" cy="1325563"/>
          </a:xfrm>
        </p:spPr>
        <p:txBody>
          <a:bodyPr/>
          <a:lstStyle/>
          <a:p>
            <a:r>
              <a:rPr lang="en-US"/>
              <a:t>Social Security Website</a:t>
            </a:r>
          </a:p>
        </p:txBody>
      </p:sp>
      <p:pic>
        <p:nvPicPr>
          <p:cNvPr id="15" name="Content Placeholder 14" descr="Screenshot of SSA.gov home page">
            <a:extLst>
              <a:ext uri="{FF2B5EF4-FFF2-40B4-BE49-F238E27FC236}">
                <a16:creationId xmlns:a16="http://schemas.microsoft.com/office/drawing/2014/main" id="{B30553C2-63C7-4D83-9A9B-8AD0582CB2AF}"/>
              </a:ext>
            </a:extLst>
          </p:cNvPr>
          <p:cNvPicPr>
            <a:picLocks noGrp="1" noChangeAspect="1"/>
          </p:cNvPicPr>
          <p:nvPr>
            <p:ph sz="quarter" idx="10"/>
          </p:nvPr>
        </p:nvPicPr>
        <p:blipFill>
          <a:blip r:embed="rId3"/>
          <a:stretch>
            <a:fillRect/>
          </a:stretch>
        </p:blipFill>
        <p:spPr>
          <a:xfrm>
            <a:off x="0" y="1"/>
            <a:ext cx="9144000" cy="5773766"/>
          </a:xfrm>
        </p:spPr>
      </p:pic>
    </p:spTree>
    <p:extLst>
      <p:ext uri="{BB962C8B-B14F-4D97-AF65-F5344CB8AC3E}">
        <p14:creationId xmlns:p14="http://schemas.microsoft.com/office/powerpoint/2010/main" val="13643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9144000" cy="762000"/>
          </a:xfrm>
        </p:spPr>
        <p:txBody>
          <a:bodyPr/>
          <a:lstStyle/>
          <a:p>
            <a:pPr lvl="0"/>
            <a:r>
              <a:rPr lang="en-US" altLang="en-US" sz="4800" b="0" i="1">
                <a:solidFill>
                  <a:srgbClr val="D12229"/>
                </a:solidFill>
                <a:latin typeface="Georgia" panose="02040502050405020303" pitchFamily="18" charset="0"/>
              </a:rPr>
              <a:t>my</a:t>
            </a:r>
            <a:r>
              <a:rPr lang="en-US" altLang="en-US" sz="4800" b="0" i="1">
                <a:solidFill>
                  <a:srgbClr val="002060"/>
                </a:solidFill>
                <a:latin typeface="Georgia" panose="02040502050405020303" pitchFamily="18" charset="0"/>
              </a:rPr>
              <a:t> </a:t>
            </a:r>
            <a:r>
              <a:rPr lang="en-US" altLang="en-US" sz="4800" b="0">
                <a:solidFill>
                  <a:srgbClr val="0054A6"/>
                </a:solidFill>
                <a:latin typeface="Georgia" panose="02040502050405020303" pitchFamily="18" charset="0"/>
              </a:rPr>
              <a:t>Social Security</a:t>
            </a:r>
            <a:endParaRPr lang="en-US"/>
          </a:p>
        </p:txBody>
      </p:sp>
      <p:pic>
        <p:nvPicPr>
          <p:cNvPr id="6" name="Online Media 5" title="What is my Social Security?">
            <a:hlinkClick r:id="" action="ppaction://media"/>
            <a:extLst>
              <a:ext uri="{FF2B5EF4-FFF2-40B4-BE49-F238E27FC236}">
                <a16:creationId xmlns:a16="http://schemas.microsoft.com/office/drawing/2014/main" id="{BBCB7F5D-B3C6-4213-B592-CB460A086BDB}"/>
              </a:ext>
            </a:extLst>
          </p:cNvPr>
          <p:cNvPicPr>
            <a:picLocks noGrp="1" noRot="1" noChangeAspect="1"/>
          </p:cNvPicPr>
          <p:nvPr>
            <p:ph sz="quarter" idx="10"/>
            <a:videoFile r:link="rId1"/>
          </p:nvPr>
        </p:nvPicPr>
        <p:blipFill>
          <a:blip r:embed="rId4"/>
          <a:stretch>
            <a:fillRect/>
          </a:stretch>
        </p:blipFill>
        <p:spPr>
          <a:xfrm>
            <a:off x="-16880" y="762001"/>
            <a:ext cx="9160880" cy="5174343"/>
          </a:xfrm>
          <a:prstGeom prst="rect">
            <a:avLst/>
          </a:prstGeom>
        </p:spPr>
      </p:pic>
    </p:spTree>
    <p:extLst>
      <p:ext uri="{BB962C8B-B14F-4D97-AF65-F5344CB8AC3E}">
        <p14:creationId xmlns:p14="http://schemas.microsoft.com/office/powerpoint/2010/main" val="7179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9144000" cy="762000"/>
          </a:xfrm>
        </p:spPr>
        <p:txBody>
          <a:bodyPr/>
          <a:lstStyle/>
          <a:p>
            <a:pPr lvl="0"/>
            <a:r>
              <a:rPr lang="en-US" altLang="en-US" sz="4800" b="0" i="1" dirty="0">
                <a:solidFill>
                  <a:srgbClr val="D12229"/>
                </a:solidFill>
                <a:latin typeface="Georgia" panose="02040502050405020303" pitchFamily="18" charset="0"/>
              </a:rPr>
              <a:t>my</a:t>
            </a:r>
            <a:r>
              <a:rPr lang="en-US" altLang="en-US" sz="4800" b="0" i="1" dirty="0">
                <a:solidFill>
                  <a:srgbClr val="002060"/>
                </a:solidFill>
                <a:latin typeface="Georgia" panose="02040502050405020303" pitchFamily="18" charset="0"/>
              </a:rPr>
              <a:t> </a:t>
            </a:r>
            <a:r>
              <a:rPr lang="en-US" altLang="en-US" sz="4800" b="0" dirty="0">
                <a:solidFill>
                  <a:srgbClr val="0054A6"/>
                </a:solidFill>
                <a:latin typeface="Georgia" panose="02040502050405020303" pitchFamily="18" charset="0"/>
              </a:rPr>
              <a:t>Social Security</a:t>
            </a:r>
            <a:endParaRPr lang="en-US" dirty="0"/>
          </a:p>
        </p:txBody>
      </p:sp>
      <p:pic>
        <p:nvPicPr>
          <p:cNvPr id="11" name="Content Placeholder 10" descr="Create your personal my Social Security account today. my Social Security is a convenient and secure suite of services designed to put you in control of your personal Social Security information, as well as help you manage your benefits when you are ready."/>
          <p:cNvPicPr>
            <a:picLocks noGrp="1" noChangeAspect="1"/>
          </p:cNvPicPr>
          <p:nvPr>
            <p:ph sz="quarter" idx="10"/>
          </p:nvPr>
        </p:nvPicPr>
        <p:blipFill>
          <a:blip r:embed="rId3"/>
          <a:stretch>
            <a:fillRect/>
          </a:stretch>
        </p:blipFill>
        <p:spPr>
          <a:xfrm>
            <a:off x="283256" y="972738"/>
            <a:ext cx="8731940" cy="4285062"/>
          </a:xfrm>
          <a:prstGeom prst="rect">
            <a:avLst/>
          </a:prstGeom>
        </p:spPr>
      </p:pic>
      <p:sp>
        <p:nvSpPr>
          <p:cNvPr id="10" name="Content Placeholder 9"/>
          <p:cNvSpPr>
            <a:spLocks noGrp="1"/>
          </p:cNvSpPr>
          <p:nvPr>
            <p:ph sz="quarter" idx="11"/>
          </p:nvPr>
        </p:nvSpPr>
        <p:spPr>
          <a:xfrm>
            <a:off x="0" y="5151120"/>
            <a:ext cx="9144000" cy="578074"/>
          </a:xfrm>
        </p:spPr>
        <p:txBody>
          <a:bodyPr/>
          <a:lstStyle/>
          <a:p>
            <a:pPr marL="0" indent="0" algn="ctr">
              <a:buNone/>
            </a:pPr>
            <a:r>
              <a:rPr lang="en-US" altLang="en-US" b="1" dirty="0">
                <a:solidFill>
                  <a:srgbClr val="FFFFFF"/>
                </a:solidFill>
                <a:hlinkClick r:id="rId4"/>
              </a:rPr>
              <a:t>ssa.gov/</a:t>
            </a:r>
            <a:r>
              <a:rPr lang="en-US" altLang="en-US" b="1" dirty="0" err="1">
                <a:solidFill>
                  <a:srgbClr val="FFFFFF"/>
                </a:solidFill>
                <a:hlinkClick r:id="rId4"/>
              </a:rPr>
              <a:t>myaccount</a:t>
            </a:r>
            <a:endParaRPr lang="en-US" altLang="en-US" b="1" dirty="0">
              <a:solidFill>
                <a:srgbClr val="FFFFFF"/>
              </a:solidFill>
            </a:endParaRPr>
          </a:p>
          <a:p>
            <a:pPr marL="0" indent="0">
              <a:buNone/>
            </a:pPr>
            <a:endParaRPr lang="en-US" dirty="0"/>
          </a:p>
        </p:txBody>
      </p:sp>
    </p:spTree>
    <p:extLst>
      <p:ext uri="{BB962C8B-B14F-4D97-AF65-F5344CB8AC3E}">
        <p14:creationId xmlns:p14="http://schemas.microsoft.com/office/powerpoint/2010/main" val="83198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9389"/>
            <a:ext cx="9144000" cy="622136"/>
          </a:xfrm>
        </p:spPr>
        <p:txBody>
          <a:bodyPr/>
          <a:lstStyle/>
          <a:p>
            <a:pPr lvl="0"/>
            <a:r>
              <a:rPr lang="en-US" altLang="en-US" sz="3400">
                <a:solidFill>
                  <a:srgbClr val="002060"/>
                </a:solidFill>
                <a:latin typeface="Times New Roman" panose="02020603050405020304" pitchFamily="18" charset="0"/>
              </a:rPr>
              <a:t>How Do You Qualify for Retirement Benefits?</a:t>
            </a:r>
            <a:endParaRPr lang="en-US" sz="3400"/>
          </a:p>
        </p:txBody>
      </p:sp>
      <p:sp>
        <p:nvSpPr>
          <p:cNvPr id="3" name="Content Placeholder 2"/>
          <p:cNvSpPr>
            <a:spLocks noGrp="1"/>
          </p:cNvSpPr>
          <p:nvPr>
            <p:ph sz="quarter" idx="10"/>
          </p:nvPr>
        </p:nvSpPr>
        <p:spPr>
          <a:xfrm>
            <a:off x="581891" y="1731525"/>
            <a:ext cx="8229600" cy="3017769"/>
          </a:xfrm>
        </p:spPr>
        <p:txBody>
          <a:bodyPr/>
          <a:lstStyle/>
          <a:p>
            <a:pPr>
              <a:spcBef>
                <a:spcPts val="1200"/>
              </a:spcBef>
              <a:buClr>
                <a:srgbClr val="002060"/>
              </a:buClr>
              <a:defRPr/>
            </a:pPr>
            <a:r>
              <a:rPr lang="en-US" altLang="en-US" sz="2700" dirty="0">
                <a:solidFill>
                  <a:srgbClr val="002060"/>
                </a:solidFill>
              </a:rPr>
              <a:t>By earning “credits” when you work and pay Social Security taxes</a:t>
            </a:r>
          </a:p>
          <a:p>
            <a:pPr>
              <a:spcBef>
                <a:spcPts val="1200"/>
              </a:spcBef>
              <a:buClr>
                <a:srgbClr val="002060"/>
              </a:buClr>
              <a:defRPr/>
            </a:pPr>
            <a:r>
              <a:rPr lang="en-US" altLang="en-US" sz="2700" dirty="0">
                <a:solidFill>
                  <a:srgbClr val="002060"/>
                </a:solidFill>
              </a:rPr>
              <a:t>You need 40 credits (10 years of work) and you must be 62 or older</a:t>
            </a:r>
          </a:p>
          <a:p>
            <a:pPr>
              <a:spcBef>
                <a:spcPts val="1200"/>
              </a:spcBef>
              <a:buClr>
                <a:srgbClr val="002060"/>
              </a:buClr>
              <a:defRPr/>
            </a:pPr>
            <a:r>
              <a:rPr lang="en-US" altLang="en-US" sz="2700" dirty="0">
                <a:solidFill>
                  <a:srgbClr val="002060"/>
                </a:solidFill>
              </a:rPr>
              <a:t>Each $1,730 in earnings gives you one credit</a:t>
            </a:r>
          </a:p>
          <a:p>
            <a:pPr>
              <a:spcBef>
                <a:spcPts val="1200"/>
              </a:spcBef>
              <a:buClr>
                <a:srgbClr val="002060"/>
              </a:buClr>
              <a:defRPr/>
            </a:pPr>
            <a:r>
              <a:rPr lang="en-US" altLang="en-US" sz="2700" dirty="0">
                <a:solidFill>
                  <a:srgbClr val="002060"/>
                </a:solidFill>
              </a:rPr>
              <a:t>You can earn a maximum of 4 credits per year</a:t>
            </a:r>
          </a:p>
        </p:txBody>
      </p:sp>
      <p:sp>
        <p:nvSpPr>
          <p:cNvPr id="4" name="Rectangle 3"/>
          <p:cNvSpPr/>
          <p:nvPr/>
        </p:nvSpPr>
        <p:spPr>
          <a:xfrm>
            <a:off x="0" y="4749294"/>
            <a:ext cx="9137275" cy="430887"/>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
                <a:srgbClr val="002060"/>
              </a:buClr>
              <a:buSzTx/>
              <a:buFontTx/>
              <a:buNone/>
              <a:tabLst/>
              <a:defRPr/>
            </a:pPr>
            <a:r>
              <a:rPr kumimoji="0" lang="en-US" altLang="en-US" sz="2200" b="1" i="1" u="none" strike="noStrike" kern="1200" cap="none" spc="0" normalizeH="0" baseline="0" noProof="0" dirty="0">
                <a:ln>
                  <a:noFill/>
                </a:ln>
                <a:solidFill>
                  <a:srgbClr val="002060"/>
                </a:solidFill>
                <a:effectLst/>
                <a:uLnTx/>
                <a:uFillTx/>
                <a:latin typeface="Helvetica"/>
                <a:ea typeface="+mn-ea"/>
                <a:cs typeface="+mn-cs"/>
              </a:rPr>
              <a:t>Note: To earn 4 credits in 2024, you must earn at least $6,920.  </a:t>
            </a:r>
          </a:p>
        </p:txBody>
      </p:sp>
      <p:sp>
        <p:nvSpPr>
          <p:cNvPr id="5" name="Rectangle 4"/>
          <p:cNvSpPr/>
          <p:nvPr/>
        </p:nvSpPr>
        <p:spPr>
          <a:xfrm>
            <a:off x="0" y="5295266"/>
            <a:ext cx="9144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66">
                    <a:lumMod val="75000"/>
                  </a:srgbClr>
                </a:solidFill>
                <a:effectLst/>
                <a:uLnTx/>
                <a:uFillTx/>
                <a:latin typeface="Helvetica"/>
                <a:ea typeface="+mn-ea"/>
                <a:cs typeface="+mn-cs"/>
                <a:hlinkClick r:id="rId3"/>
              </a:rPr>
              <a:t>ssa.gov/planners/credits.html</a:t>
            </a:r>
            <a:endParaRPr kumimoji="0" lang="en-US" sz="2400" b="1" i="0" u="none" strike="noStrike" kern="1200" cap="none" spc="0" normalizeH="0" baseline="0" noProof="0">
              <a:ln>
                <a:noFill/>
              </a:ln>
              <a:solidFill>
                <a:srgbClr val="003366">
                  <a:lumMod val="75000"/>
                </a:srgbClr>
              </a:solidFill>
              <a:effectLst/>
              <a:uLnTx/>
              <a:uFillTx/>
              <a:latin typeface="Helvetica"/>
              <a:ea typeface="+mn-ea"/>
              <a:cs typeface="+mn-cs"/>
            </a:endParaRPr>
          </a:p>
        </p:txBody>
      </p:sp>
    </p:spTree>
    <p:extLst>
      <p:ext uri="{BB962C8B-B14F-4D97-AF65-F5344CB8AC3E}">
        <p14:creationId xmlns:p14="http://schemas.microsoft.com/office/powerpoint/2010/main" val="228299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07720"/>
          </a:xfrm>
        </p:spPr>
        <p:txBody>
          <a:bodyPr/>
          <a:lstStyle/>
          <a:p>
            <a:pPr lvl="0"/>
            <a:r>
              <a:rPr lang="en-US" altLang="en-US" sz="4000" b="0" i="1" dirty="0">
                <a:solidFill>
                  <a:srgbClr val="D12229"/>
                </a:solidFill>
                <a:latin typeface="Georgia" panose="02040502050405020303" pitchFamily="18" charset="0"/>
              </a:rPr>
              <a:t>my</a:t>
            </a:r>
            <a:r>
              <a:rPr lang="en-US" altLang="en-US" sz="4000" b="0" i="1" dirty="0">
                <a:solidFill>
                  <a:srgbClr val="002060"/>
                </a:solidFill>
                <a:latin typeface="Georgia" panose="02040502050405020303" pitchFamily="18" charset="0"/>
              </a:rPr>
              <a:t> </a:t>
            </a:r>
            <a:r>
              <a:rPr lang="en-US" altLang="en-US" sz="4000" b="0" dirty="0">
                <a:solidFill>
                  <a:srgbClr val="0054A6"/>
                </a:solidFill>
                <a:latin typeface="Georgia" panose="02040502050405020303" pitchFamily="18" charset="0"/>
              </a:rPr>
              <a:t>Social Security </a:t>
            </a:r>
            <a:r>
              <a:rPr lang="en-US" altLang="en-US" sz="4000" dirty="0">
                <a:solidFill>
                  <a:srgbClr val="003366"/>
                </a:solidFill>
                <a:cs typeface="Calibri" pitchFamily="34" charset="0"/>
              </a:rPr>
              <a:t>Services</a:t>
            </a:r>
            <a:endParaRPr lang="en-US" dirty="0"/>
          </a:p>
        </p:txBody>
      </p:sp>
      <p:sp>
        <p:nvSpPr>
          <p:cNvPr id="3" name="Content Placeholder 2"/>
          <p:cNvSpPr>
            <a:spLocks noGrp="1"/>
          </p:cNvSpPr>
          <p:nvPr>
            <p:ph sz="quarter" idx="11"/>
          </p:nvPr>
        </p:nvSpPr>
        <p:spPr>
          <a:xfrm>
            <a:off x="198120" y="713903"/>
            <a:ext cx="8747759" cy="4815839"/>
          </a:xfrm>
        </p:spPr>
        <p:txBody>
          <a:bodyPr/>
          <a:lstStyle/>
          <a:p>
            <a:pPr marL="0" indent="0">
              <a:buNone/>
              <a:defRPr/>
            </a:pPr>
            <a:r>
              <a:rPr lang="en-US" sz="2200" dirty="0"/>
              <a:t>If you receive benefits or have Medicare, you can:</a:t>
            </a:r>
          </a:p>
          <a:p>
            <a:pPr marL="569913" lvl="1" indent="-342900">
              <a:spcBef>
                <a:spcPts val="1200"/>
              </a:spcBef>
              <a:buFont typeface="Arial" panose="020B0604020202020204" pitchFamily="34" charset="0"/>
              <a:buChar char="•"/>
              <a:defRPr/>
            </a:pPr>
            <a:r>
              <a:rPr lang="en-US" sz="2000" dirty="0"/>
              <a:t>Opt out of mailed notices for those available online;</a:t>
            </a:r>
          </a:p>
          <a:p>
            <a:pPr marL="569913" lvl="1" indent="-342900">
              <a:spcBef>
                <a:spcPts val="600"/>
              </a:spcBef>
              <a:buFont typeface="Arial" panose="020B0604020202020204" pitchFamily="34" charset="0"/>
              <a:buChar char="•"/>
              <a:defRPr/>
            </a:pPr>
            <a:r>
              <a:rPr lang="en-US" sz="2000" dirty="0"/>
              <a:t>Request a replacement Social Security card if you meet certain requirements;</a:t>
            </a:r>
          </a:p>
          <a:p>
            <a:pPr marL="569913" lvl="1" indent="-342900">
              <a:spcBef>
                <a:spcPts val="600"/>
              </a:spcBef>
              <a:buFont typeface="Arial" panose="020B0604020202020204" pitchFamily="34" charset="0"/>
              <a:buChar char="•"/>
              <a:defRPr/>
            </a:pPr>
            <a:r>
              <a:rPr lang="en-US" sz="2000" dirty="0"/>
              <a:t>Report your wages if you work and receive Disability Insurance (SSDI) and/or Supplemental Security Income (SSI) benefits;</a:t>
            </a:r>
          </a:p>
          <a:p>
            <a:pPr marL="569913" lvl="1" indent="-342900">
              <a:spcBef>
                <a:spcPts val="600"/>
              </a:spcBef>
              <a:buFont typeface="Arial" panose="020B0604020202020204" pitchFamily="34" charset="0"/>
              <a:buChar char="•"/>
              <a:defRPr/>
            </a:pPr>
            <a:r>
              <a:rPr lang="en-US" sz="2000" dirty="0"/>
              <a:t>Get a benefit verification letter as proof that you are getting benefits;</a:t>
            </a:r>
          </a:p>
          <a:p>
            <a:pPr marL="569913" lvl="1" indent="-342900">
              <a:spcBef>
                <a:spcPts val="600"/>
              </a:spcBef>
              <a:buFont typeface="Arial" panose="020B0604020202020204" pitchFamily="34" charset="0"/>
              <a:buChar char="•"/>
              <a:defRPr/>
            </a:pPr>
            <a:r>
              <a:rPr lang="en-US" sz="2000" dirty="0"/>
              <a:t>Check your benefit and payment information and your earnings record;</a:t>
            </a:r>
          </a:p>
          <a:p>
            <a:pPr marL="569913" lvl="1" indent="-342900">
              <a:spcBef>
                <a:spcPts val="600"/>
              </a:spcBef>
              <a:buFont typeface="Arial" panose="020B0604020202020204" pitchFamily="34" charset="0"/>
              <a:buChar char="•"/>
              <a:defRPr/>
            </a:pPr>
            <a:r>
              <a:rPr lang="en-US" sz="2000" dirty="0"/>
              <a:t>Change your address and phone number;</a:t>
            </a:r>
          </a:p>
          <a:p>
            <a:pPr marL="569913" lvl="1" indent="-342900">
              <a:spcBef>
                <a:spcPts val="600"/>
              </a:spcBef>
              <a:buFont typeface="Arial" panose="020B0604020202020204" pitchFamily="34" charset="0"/>
              <a:buChar char="•"/>
              <a:defRPr/>
            </a:pPr>
            <a:r>
              <a:rPr lang="en-US" sz="2000" dirty="0"/>
              <a:t>Start or change direct deposit of your benefit payment;</a:t>
            </a:r>
          </a:p>
          <a:p>
            <a:pPr marL="569913" lvl="1" indent="-342900">
              <a:spcBef>
                <a:spcPts val="600"/>
              </a:spcBef>
              <a:buFont typeface="Arial" panose="020B0604020202020204" pitchFamily="34" charset="0"/>
              <a:buChar char="•"/>
              <a:defRPr/>
            </a:pPr>
            <a:r>
              <a:rPr lang="en-US" sz="2000" dirty="0"/>
              <a:t>Submit your advance designation of representative payee request;</a:t>
            </a:r>
          </a:p>
          <a:p>
            <a:pPr marL="569913" lvl="1" indent="-342900">
              <a:spcBef>
                <a:spcPts val="600"/>
              </a:spcBef>
              <a:buFont typeface="Arial" panose="020B0604020202020204" pitchFamily="34" charset="0"/>
              <a:buChar char="•"/>
              <a:defRPr/>
            </a:pPr>
            <a:r>
              <a:rPr lang="en-US" sz="2000" dirty="0"/>
              <a:t>Request a replacement Medicare card; and</a:t>
            </a:r>
          </a:p>
          <a:p>
            <a:pPr marL="569913" lvl="1" indent="-342900">
              <a:spcBef>
                <a:spcPts val="600"/>
              </a:spcBef>
              <a:buFont typeface="Arial" panose="020B0604020202020204" pitchFamily="34" charset="0"/>
              <a:buChar char="•"/>
              <a:defRPr/>
            </a:pPr>
            <a:r>
              <a:rPr lang="en-US" sz="2000" dirty="0"/>
              <a:t>Get a replacement SSA-1099 or SSA-1042S for tax season.</a:t>
            </a:r>
          </a:p>
          <a:p>
            <a:endParaRPr lang="en-US" dirty="0"/>
          </a:p>
        </p:txBody>
      </p:sp>
    </p:spTree>
    <p:extLst>
      <p:ext uri="{BB962C8B-B14F-4D97-AF65-F5344CB8AC3E}">
        <p14:creationId xmlns:p14="http://schemas.microsoft.com/office/powerpoint/2010/main" val="399289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0055527-282A-4680-B876-26738423C35D}"/>
              </a:ext>
            </a:extLst>
          </p:cNvPr>
          <p:cNvSpPr txBox="1">
            <a:spLocks/>
          </p:cNvSpPr>
          <p:nvPr/>
        </p:nvSpPr>
        <p:spPr>
          <a:xfrm>
            <a:off x="152400" y="822235"/>
            <a:ext cx="8991600" cy="4664165"/>
          </a:xfrm>
          <a:prstGeom prst="rect">
            <a:avLst/>
          </a:prstGeom>
        </p:spPr>
        <p:txBody>
          <a:bodyPr vert="horz" lIns="91440" tIns="45720" rIns="91440" bIns="45720" rtlCol="0" anchor="ctr"/>
          <a:lstStyle>
            <a:defPPr>
              <a:defRPr lang="en-US"/>
            </a:defPPr>
            <a:lvl1pPr algn="ctr" rtl="0" eaLnBrk="1" fontAlgn="base" hangingPunct="1">
              <a:spcBef>
                <a:spcPct val="0"/>
              </a:spcBef>
              <a:spcAft>
                <a:spcPct val="0"/>
              </a:spcAft>
              <a:defRPr sz="1200" b="1" kern="1200">
                <a:solidFill>
                  <a:srgbClr val="003366">
                    <a:tint val="75000"/>
                  </a:srgbClr>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rgbClr val="DDDDDD"/>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rgbClr val="DDDDDD"/>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rgbClr val="DDDDDD"/>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rgbClr val="DDDDDD"/>
                </a:solidFill>
                <a:latin typeface="Arial" panose="020B0604020202020204" pitchFamily="34" charset="0"/>
                <a:ea typeface="+mn-ea"/>
                <a:cs typeface="+mn-cs"/>
              </a:defRPr>
            </a:lvl5pPr>
            <a:lvl6pPr marL="2286000" algn="l" defTabSz="914400" rtl="0" eaLnBrk="1" latinLnBrk="0" hangingPunct="1">
              <a:defRPr sz="2400" b="1" kern="1200">
                <a:solidFill>
                  <a:srgbClr val="DDDDDD"/>
                </a:solidFill>
                <a:latin typeface="Arial" panose="020B0604020202020204" pitchFamily="34" charset="0"/>
                <a:ea typeface="+mn-ea"/>
                <a:cs typeface="+mn-cs"/>
              </a:defRPr>
            </a:lvl6pPr>
            <a:lvl7pPr marL="2743200" algn="l" defTabSz="914400" rtl="0" eaLnBrk="1" latinLnBrk="0" hangingPunct="1">
              <a:defRPr sz="2400" b="1" kern="1200">
                <a:solidFill>
                  <a:srgbClr val="DDDDDD"/>
                </a:solidFill>
                <a:latin typeface="Arial" panose="020B0604020202020204" pitchFamily="34" charset="0"/>
                <a:ea typeface="+mn-ea"/>
                <a:cs typeface="+mn-cs"/>
              </a:defRPr>
            </a:lvl7pPr>
            <a:lvl8pPr marL="3200400" algn="l" defTabSz="914400" rtl="0" eaLnBrk="1" latinLnBrk="0" hangingPunct="1">
              <a:defRPr sz="2400" b="1" kern="1200">
                <a:solidFill>
                  <a:srgbClr val="DDDDDD"/>
                </a:solidFill>
                <a:latin typeface="Arial" panose="020B0604020202020204" pitchFamily="34" charset="0"/>
                <a:ea typeface="+mn-ea"/>
                <a:cs typeface="+mn-cs"/>
              </a:defRPr>
            </a:lvl8pPr>
            <a:lvl9pPr marL="3657600" algn="l" defTabSz="914400" rtl="0" eaLnBrk="1" latinLnBrk="0" hangingPunct="1">
              <a:defRPr sz="2400" b="1" kern="1200">
                <a:solidFill>
                  <a:srgbClr val="DDDDDD"/>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If you do not receive benefits, you can:</a:t>
            </a:r>
          </a:p>
          <a:p>
            <a:pPr marL="800100" marR="0" lvl="1"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View retirement benefit estimates at different ages or dates when you want to start receiving benefits;</a:t>
            </a:r>
          </a:p>
          <a:p>
            <a:pPr marL="800100" marR="0" lvl="1"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View possible spouse’s benefits; </a:t>
            </a:r>
          </a:p>
          <a:p>
            <a:pPr marL="800100" marR="0" lvl="1"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Request a replacement Social Security card if you meet certain requirements;</a:t>
            </a:r>
          </a:p>
          <a:p>
            <a:pPr marL="800100" marR="0" lvl="1"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Check the status of your application or appeal;</a:t>
            </a:r>
          </a:p>
          <a:p>
            <a:pPr marL="800100" marR="0" lvl="1"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Get a benefit verification letter as proof that you are not getting benefits;</a:t>
            </a:r>
          </a:p>
          <a:p>
            <a:pPr marL="800100" marR="0" lvl="1" indent="-3429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Get your </a:t>
            </a:r>
            <a:r>
              <a:rPr kumimoji="0" lang="en-US" sz="19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Social Security Statement </a:t>
            </a: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to review:</a:t>
            </a:r>
          </a:p>
          <a:p>
            <a:pPr marL="914400" marR="0" lvl="2" indent="0" algn="l" defTabSz="914400" rtl="0" eaLnBrk="0" fontAlgn="base" latinLnBrk="0" hangingPunct="0">
              <a:lnSpc>
                <a:spcPct val="100000"/>
              </a:lnSpc>
              <a:spcBef>
                <a:spcPts val="600"/>
              </a:spcBef>
              <a:spcAft>
                <a:spcPts val="0"/>
              </a:spcAft>
              <a:buClrTx/>
              <a:buSzTx/>
              <a:buFont typeface="Helvetica" panose="020B050402020203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Estimates of your future retirement, disability, and survivor’s benefits;</a:t>
            </a:r>
          </a:p>
          <a:p>
            <a:pPr marL="914400" marR="0" lvl="2" indent="0" algn="l" defTabSz="914400" rtl="0" eaLnBrk="0" fontAlgn="base" latinLnBrk="0" hangingPunct="0">
              <a:lnSpc>
                <a:spcPct val="100000"/>
              </a:lnSpc>
              <a:spcBef>
                <a:spcPts val="600"/>
              </a:spcBef>
              <a:spcAft>
                <a:spcPts val="0"/>
              </a:spcAft>
              <a:buClrTx/>
              <a:buSzTx/>
              <a:buFont typeface="Helvetica" panose="020B050402020203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Your earnings record, to verify the amounts that we posted are correct; and</a:t>
            </a:r>
          </a:p>
          <a:p>
            <a:pPr marL="914400" marR="0" lvl="2" indent="0" algn="l" defTabSz="914400" rtl="0" eaLnBrk="0" fontAlgn="base" latinLnBrk="0" hangingPunct="0">
              <a:lnSpc>
                <a:spcPct val="100000"/>
              </a:lnSpc>
              <a:spcBef>
                <a:spcPts val="600"/>
              </a:spcBef>
              <a:spcAft>
                <a:spcPts val="0"/>
              </a:spcAft>
              <a:buClrTx/>
              <a:buSzTx/>
              <a:buFont typeface="Helvetica" panose="020B0504020202030204" pitchFamily="34" charset="0"/>
              <a:buChar char="–"/>
              <a:tabLst/>
              <a:defRPr/>
            </a:pPr>
            <a:r>
              <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The estimated Social Security and Medicare taxes you’ve paid.</a:t>
            </a:r>
          </a:p>
        </p:txBody>
      </p:sp>
      <p:sp>
        <p:nvSpPr>
          <p:cNvPr id="6" name="Rectangle 5">
            <a:extLst>
              <a:ext uri="{FF2B5EF4-FFF2-40B4-BE49-F238E27FC236}">
                <a16:creationId xmlns:a16="http://schemas.microsoft.com/office/drawing/2014/main" id="{7509E582-2C95-4E9D-8DF1-63176399A6C7}"/>
              </a:ext>
            </a:extLst>
          </p:cNvPr>
          <p:cNvSpPr/>
          <p:nvPr/>
        </p:nvSpPr>
        <p:spPr>
          <a:xfrm>
            <a:off x="794064" y="5351456"/>
            <a:ext cx="7281948" cy="430887"/>
          </a:xfrm>
          <a:prstGeom prst="rect">
            <a:avLst/>
          </a:prstGeom>
        </p:spPr>
        <p:txBody>
          <a:bodyPr wrap="square">
            <a:spAutoFit/>
          </a:bodyPr>
          <a:lstStyle/>
          <a:p>
            <a:pPr marL="227013" marR="0" lvl="1" indent="0" algn="ctr" defTabSz="914400" rtl="0" eaLnBrk="0" fontAlgn="base" latinLnBrk="0" hangingPunct="0">
              <a:lnSpc>
                <a:spcPct val="100000"/>
              </a:lnSpc>
              <a:spcBef>
                <a:spcPts val="600"/>
              </a:spcBef>
              <a:spcAft>
                <a:spcPct val="0"/>
              </a:spcAft>
              <a:buClrTx/>
              <a:buSzTx/>
              <a:buFontTx/>
              <a:buNone/>
              <a:tabLst/>
              <a:defRPr/>
            </a:pPr>
            <a:r>
              <a:rPr kumimoji="0" lang="en-US" sz="2200" b="1" i="0" u="none" strike="noStrike" kern="1200" cap="none" spc="0" normalizeH="0" baseline="0" noProof="0" dirty="0">
                <a:ln>
                  <a:noFill/>
                </a:ln>
                <a:solidFill>
                  <a:srgbClr val="003366"/>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ssa.gov/</a:t>
            </a:r>
            <a:r>
              <a:rPr kumimoji="0" lang="en-US" sz="2200" b="1" i="0" u="none" strike="noStrike" kern="1200" cap="none" spc="0" normalizeH="0" baseline="0" noProof="0" dirty="0" err="1">
                <a:ln>
                  <a:noFill/>
                </a:ln>
                <a:solidFill>
                  <a:srgbClr val="003366"/>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myaccount</a:t>
            </a:r>
            <a:r>
              <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/what.html</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7" name="Title 1">
            <a:extLst>
              <a:ext uri="{FF2B5EF4-FFF2-40B4-BE49-F238E27FC236}">
                <a16:creationId xmlns:a16="http://schemas.microsoft.com/office/drawing/2014/main" id="{78EDD9C2-D482-4C63-B8DA-A4AC5438A385}"/>
              </a:ext>
            </a:extLst>
          </p:cNvPr>
          <p:cNvSpPr txBox="1">
            <a:spLocks/>
          </p:cNvSpPr>
          <p:nvPr/>
        </p:nvSpPr>
        <p:spPr>
          <a:xfrm>
            <a:off x="0" y="1"/>
            <a:ext cx="9144000" cy="697430"/>
          </a:xfrm>
          <a:prstGeom prst="rect">
            <a:avLst/>
          </a:prstGeom>
        </p:spPr>
        <p:txBody>
          <a:bodyPr/>
          <a:lst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1" u="none" strike="noStrike" kern="1200" cap="none" spc="0" normalizeH="0" baseline="0" noProof="0" dirty="0">
                <a:ln>
                  <a:noFill/>
                </a:ln>
                <a:solidFill>
                  <a:srgbClr val="D12229"/>
                </a:solidFill>
                <a:effectLst/>
                <a:uLnTx/>
                <a:uFillTx/>
                <a:latin typeface="Georgia" panose="02040502050405020303" pitchFamily="18" charset="0"/>
                <a:ea typeface="+mj-ea"/>
                <a:cs typeface="+mj-cs"/>
              </a:rPr>
              <a:t>my</a:t>
            </a:r>
            <a:r>
              <a:rPr kumimoji="0" lang="en-US" altLang="en-US" sz="4000" b="0" i="1" u="none" strike="noStrike" kern="1200" cap="none" spc="0" normalizeH="0" baseline="0" noProof="0" dirty="0">
                <a:ln>
                  <a:noFill/>
                </a:ln>
                <a:solidFill>
                  <a:srgbClr val="002060"/>
                </a:solidFill>
                <a:effectLst/>
                <a:uLnTx/>
                <a:uFillTx/>
                <a:latin typeface="Georgia" panose="02040502050405020303" pitchFamily="18" charset="0"/>
                <a:ea typeface="+mj-ea"/>
                <a:cs typeface="+mj-cs"/>
              </a:rPr>
              <a:t> </a:t>
            </a:r>
            <a:r>
              <a:rPr kumimoji="0" lang="en-US" altLang="en-US" sz="4000" b="0" i="0" u="none" strike="noStrike" kern="1200" cap="none" spc="0" normalizeH="0" baseline="0" noProof="0" dirty="0">
                <a:ln>
                  <a:noFill/>
                </a:ln>
                <a:solidFill>
                  <a:srgbClr val="0054A6"/>
                </a:solidFill>
                <a:effectLst/>
                <a:uLnTx/>
                <a:uFillTx/>
                <a:latin typeface="Georgia" panose="02040502050405020303" pitchFamily="18" charset="0"/>
                <a:ea typeface="+mj-ea"/>
                <a:cs typeface="+mj-cs"/>
              </a:rPr>
              <a:t>Social Security </a:t>
            </a:r>
            <a:r>
              <a:rPr kumimoji="0" lang="en-US" altLang="en-US" sz="4000" b="1" i="0" u="none" strike="noStrike" kern="1200" cap="none" spc="0" normalizeH="0" baseline="0" noProof="0" dirty="0">
                <a:ln>
                  <a:noFill/>
                </a:ln>
                <a:solidFill>
                  <a:srgbClr val="003366"/>
                </a:solidFill>
                <a:effectLst/>
                <a:uLnTx/>
                <a:uFillTx/>
                <a:latin typeface="Times"/>
                <a:ea typeface="+mj-ea"/>
                <a:cs typeface="Calibri" pitchFamily="34" charset="0"/>
              </a:rPr>
              <a:t>Services</a:t>
            </a:r>
            <a:endParaRPr kumimoji="0" lang="en-US" sz="4400" b="1" i="0" u="none" strike="noStrike" kern="1200" cap="none" spc="0" normalizeH="0" baseline="0" noProof="0" dirty="0">
              <a:ln>
                <a:noFill/>
              </a:ln>
              <a:solidFill>
                <a:srgbClr val="003366"/>
              </a:solidFill>
              <a:effectLst/>
              <a:uLnTx/>
              <a:uFillTx/>
              <a:latin typeface="Times"/>
              <a:ea typeface="+mj-ea"/>
              <a:cs typeface="+mj-cs"/>
            </a:endParaRPr>
          </a:p>
        </p:txBody>
      </p:sp>
    </p:spTree>
    <p:extLst>
      <p:ext uri="{BB962C8B-B14F-4D97-AF65-F5344CB8AC3E}">
        <p14:creationId xmlns:p14="http://schemas.microsoft.com/office/powerpoint/2010/main" val="1971698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the front page of a sample Social Security statement.">
            <a:extLst>
              <a:ext uri="{FF2B5EF4-FFF2-40B4-BE49-F238E27FC236}">
                <a16:creationId xmlns:a16="http://schemas.microsoft.com/office/drawing/2014/main" id="{9C89E14D-FCE2-4CD4-A2E2-67ADF818E4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3777" y="152132"/>
            <a:ext cx="4163468" cy="5388019"/>
          </a:xfrm>
          <a:prstGeom prst="rect">
            <a:avLst/>
          </a:prstGeom>
        </p:spPr>
      </p:pic>
      <p:pic>
        <p:nvPicPr>
          <p:cNvPr id="3" name="Picture 2" descr="Screenshot of the back page of a sample Social Security statement.">
            <a:extLst>
              <a:ext uri="{FF2B5EF4-FFF2-40B4-BE49-F238E27FC236}">
                <a16:creationId xmlns:a16="http://schemas.microsoft.com/office/drawing/2014/main" id="{640C59EB-DF77-43F2-819B-1196473D09E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36757" y="152133"/>
            <a:ext cx="4163468" cy="5388019"/>
          </a:xfrm>
          <a:prstGeom prst="rect">
            <a:avLst/>
          </a:prstGeom>
        </p:spPr>
      </p:pic>
    </p:spTree>
    <p:extLst>
      <p:ext uri="{BB962C8B-B14F-4D97-AF65-F5344CB8AC3E}">
        <p14:creationId xmlns:p14="http://schemas.microsoft.com/office/powerpoint/2010/main" val="977663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F9CF-722F-4D10-A3E6-96DC48C1BE63}"/>
              </a:ext>
            </a:extLst>
          </p:cNvPr>
          <p:cNvSpPr txBox="1">
            <a:spLocks/>
          </p:cNvSpPr>
          <p:nvPr/>
        </p:nvSpPr>
        <p:spPr>
          <a:xfrm>
            <a:off x="160638" y="1"/>
            <a:ext cx="8550876" cy="578733"/>
          </a:xfrm>
          <a:prstGeom prst="rect">
            <a:avLst/>
          </a:prstGeom>
        </p:spPr>
        <p:txBody>
          <a:bodyPr/>
          <a:lst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panose="02020603060405020304" pitchFamily="18" charset="0"/>
              </a:defRPr>
            </a:lvl2pPr>
            <a:lvl3pPr algn="ctr" rtl="0" eaLnBrk="0" fontAlgn="base" hangingPunct="0">
              <a:spcBef>
                <a:spcPct val="0"/>
              </a:spcBef>
              <a:spcAft>
                <a:spcPct val="0"/>
              </a:spcAft>
              <a:defRPr sz="4400" b="1">
                <a:solidFill>
                  <a:schemeClr val="tx1"/>
                </a:solidFill>
                <a:latin typeface="Times" panose="02020603060405020304" pitchFamily="18" charset="0"/>
              </a:defRPr>
            </a:lvl3pPr>
            <a:lvl4pPr algn="ctr" rtl="0" eaLnBrk="0" fontAlgn="base" hangingPunct="0">
              <a:spcBef>
                <a:spcPct val="0"/>
              </a:spcBef>
              <a:spcAft>
                <a:spcPct val="0"/>
              </a:spcAft>
              <a:defRPr sz="4400" b="1">
                <a:solidFill>
                  <a:schemeClr val="tx1"/>
                </a:solidFill>
                <a:latin typeface="Times" panose="02020603060405020304" pitchFamily="18" charset="0"/>
              </a:defRPr>
            </a:lvl4pPr>
            <a:lvl5pPr algn="ctr" rtl="0" eaLnBrk="0" fontAlgn="base" hangingPunct="0">
              <a:spcBef>
                <a:spcPct val="0"/>
              </a:spcBef>
              <a:spcAft>
                <a:spcPct val="0"/>
              </a:spcAft>
              <a:defRPr sz="4400" b="1">
                <a:solidFill>
                  <a:schemeClr val="tx1"/>
                </a:solidFill>
                <a:latin typeface="Times" panose="02020603060405020304" pitchFamily="18" charset="0"/>
              </a:defRPr>
            </a:lvl5pPr>
            <a:lvl6pPr marL="457200" algn="ctr" rtl="0" fontAlgn="base">
              <a:spcBef>
                <a:spcPct val="0"/>
              </a:spcBef>
              <a:spcAft>
                <a:spcPct val="0"/>
              </a:spcAft>
              <a:defRPr sz="4400" b="1">
                <a:solidFill>
                  <a:schemeClr val="tx1"/>
                </a:solidFill>
                <a:latin typeface="Times" panose="02020603060405020304" pitchFamily="18" charset="0"/>
              </a:defRPr>
            </a:lvl6pPr>
            <a:lvl7pPr marL="914400" algn="ctr" rtl="0" fontAlgn="base">
              <a:spcBef>
                <a:spcPct val="0"/>
              </a:spcBef>
              <a:spcAft>
                <a:spcPct val="0"/>
              </a:spcAft>
              <a:defRPr sz="4400" b="1">
                <a:solidFill>
                  <a:schemeClr val="tx1"/>
                </a:solidFill>
                <a:latin typeface="Times" panose="02020603060405020304" pitchFamily="18" charset="0"/>
              </a:defRPr>
            </a:lvl7pPr>
            <a:lvl8pPr marL="1371600" algn="ctr" rtl="0" fontAlgn="base">
              <a:spcBef>
                <a:spcPct val="0"/>
              </a:spcBef>
              <a:spcAft>
                <a:spcPct val="0"/>
              </a:spcAft>
              <a:defRPr sz="4400" b="1">
                <a:solidFill>
                  <a:schemeClr val="tx1"/>
                </a:solidFill>
                <a:latin typeface="Times" panose="02020603060405020304" pitchFamily="18" charset="0"/>
              </a:defRPr>
            </a:lvl8pPr>
            <a:lvl9pPr marL="1828800" algn="ctr" rtl="0" fontAlgn="base">
              <a:spcBef>
                <a:spcPct val="0"/>
              </a:spcBef>
              <a:spcAft>
                <a:spcPct val="0"/>
              </a:spcAft>
              <a:defRPr sz="4400" b="1">
                <a:solidFill>
                  <a:schemeClr val="tx1"/>
                </a:solidFill>
                <a:latin typeface="Times" panose="0202060306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3366"/>
                </a:solidFill>
                <a:effectLst/>
                <a:uLnTx/>
                <a:uFillTx/>
                <a:latin typeface="Times"/>
                <a:ea typeface="+mj-ea"/>
                <a:cs typeface="Calibri" pitchFamily="34" charset="0"/>
              </a:rPr>
              <a:t>Fact Sheet for Workers Ages 49-60</a:t>
            </a:r>
            <a:endParaRPr kumimoji="0" lang="en-US" sz="3200" b="1" i="0" u="none" strike="noStrike" kern="1200" cap="none" spc="0" normalizeH="0" baseline="0" noProof="0" dirty="0">
              <a:ln>
                <a:noFill/>
              </a:ln>
              <a:solidFill>
                <a:srgbClr val="003366"/>
              </a:solidFill>
              <a:effectLst/>
              <a:uLnTx/>
              <a:uFillTx/>
              <a:latin typeface="Times"/>
              <a:ea typeface="+mj-ea"/>
              <a:cs typeface="+mj-cs"/>
            </a:endParaRPr>
          </a:p>
        </p:txBody>
      </p:sp>
      <p:pic>
        <p:nvPicPr>
          <p:cNvPr id="3" name="Content Placeholder 2" descr="Fact Sheet for Workers Ages 49-60">
            <a:extLst>
              <a:ext uri="{FF2B5EF4-FFF2-40B4-BE49-F238E27FC236}">
                <a16:creationId xmlns:a16="http://schemas.microsoft.com/office/drawing/2014/main" id="{5F89AFF0-B928-4F3A-8378-B6EE8025B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26" y="557952"/>
            <a:ext cx="7670689" cy="5182404"/>
          </a:xfrm>
          <a:prstGeom prst="rect">
            <a:avLst/>
          </a:prstGeom>
        </p:spPr>
      </p:pic>
    </p:spTree>
    <p:extLst>
      <p:ext uri="{BB962C8B-B14F-4D97-AF65-F5344CB8AC3E}">
        <p14:creationId xmlns:p14="http://schemas.microsoft.com/office/powerpoint/2010/main" val="3702603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209"/>
            <a:ext cx="9144000" cy="788276"/>
          </a:xfrm>
          <a:prstGeom prst="rect">
            <a:avLst/>
          </a:prstGeom>
        </p:spPr>
        <p:txBody>
          <a:bodyPr>
            <a:normAutofit/>
          </a:bodyPr>
          <a:lstStyle/>
          <a:p>
            <a:r>
              <a:rPr lang="en-US" altLang="en-US" b="1" dirty="0">
                <a:cs typeface="Calibri" pitchFamily="34" charset="0"/>
              </a:rPr>
              <a:t>How to Apply for Benefits </a:t>
            </a:r>
            <a:endParaRPr lang="en-US" dirty="0"/>
          </a:p>
        </p:txBody>
      </p:sp>
      <p:sp>
        <p:nvSpPr>
          <p:cNvPr id="3" name="Content Placeholder 2"/>
          <p:cNvSpPr>
            <a:spLocks noGrp="1"/>
          </p:cNvSpPr>
          <p:nvPr>
            <p:ph sz="quarter" idx="11"/>
          </p:nvPr>
        </p:nvSpPr>
        <p:spPr>
          <a:xfrm>
            <a:off x="225468" y="513347"/>
            <a:ext cx="8918532" cy="4648603"/>
          </a:xfrm>
        </p:spPr>
        <p:txBody>
          <a:bodyPr/>
          <a:lstStyle/>
          <a:p>
            <a:pPr marL="0" lvl="0" indent="0">
              <a:spcBef>
                <a:spcPts val="0"/>
              </a:spcBef>
              <a:buNone/>
            </a:pPr>
            <a:r>
              <a:rPr lang="en-US" sz="2600" dirty="0">
                <a:solidFill>
                  <a:srgbClr val="003366"/>
                </a:solidFill>
              </a:rPr>
              <a:t> </a:t>
            </a:r>
          </a:p>
          <a:p>
            <a:pPr marL="0" lvl="0" indent="0">
              <a:spcBef>
                <a:spcPts val="0"/>
              </a:spcBef>
              <a:buNone/>
            </a:pPr>
            <a:r>
              <a:rPr lang="en-US" sz="2400" dirty="0">
                <a:solidFill>
                  <a:srgbClr val="003366"/>
                </a:solidFill>
              </a:rPr>
              <a:t>	</a:t>
            </a:r>
            <a:r>
              <a:rPr lang="en-US" sz="2600" dirty="0">
                <a:solidFill>
                  <a:srgbClr val="003366"/>
                </a:solidFill>
              </a:rPr>
              <a:t>File online for Retirement, Spouse, Disability, or     	Medicare Only</a:t>
            </a:r>
          </a:p>
          <a:p>
            <a:pPr marL="1147763" lvl="0" indent="-233363">
              <a:spcBef>
                <a:spcPts val="0"/>
              </a:spcBef>
            </a:pPr>
            <a:r>
              <a:rPr lang="en-US" sz="2200" dirty="0">
                <a:solidFill>
                  <a:srgbClr val="003366"/>
                </a:solidFill>
              </a:rPr>
              <a:t>If you are disabled, you can file for Retirement and Disability with same application if you are at least 62 but not yet FRA.</a:t>
            </a:r>
          </a:p>
          <a:p>
            <a:pPr marL="1147763" lvl="0" indent="-233363">
              <a:spcBef>
                <a:spcPts val="0"/>
              </a:spcBef>
            </a:pPr>
            <a:r>
              <a:rPr lang="en-US" sz="2200" dirty="0">
                <a:solidFill>
                  <a:srgbClr val="003366"/>
                </a:solidFill>
              </a:rPr>
              <a:t>Survivor</a:t>
            </a:r>
            <a:r>
              <a:rPr lang="en-US" sz="2200" dirty="0">
                <a:solidFill>
                  <a:srgbClr val="C00000"/>
                </a:solidFill>
              </a:rPr>
              <a:t>*</a:t>
            </a:r>
            <a:r>
              <a:rPr lang="en-US" sz="2200" dirty="0">
                <a:solidFill>
                  <a:srgbClr val="003366"/>
                </a:solidFill>
              </a:rPr>
              <a:t> application is not available online.</a:t>
            </a:r>
          </a:p>
          <a:p>
            <a:pPr marL="0" indent="0">
              <a:lnSpc>
                <a:spcPct val="150000"/>
              </a:lnSpc>
              <a:spcBef>
                <a:spcPts val="2400"/>
              </a:spcBef>
              <a:buNone/>
            </a:pPr>
            <a:r>
              <a:rPr lang="en-US" sz="2600" dirty="0">
                <a:solidFill>
                  <a:srgbClr val="003366"/>
                </a:solidFill>
              </a:rPr>
              <a:t>	Schedule phone appointment at 1-800-772-1213</a:t>
            </a:r>
          </a:p>
          <a:p>
            <a:pPr marL="0" lvl="0" indent="0">
              <a:lnSpc>
                <a:spcPct val="150000"/>
              </a:lnSpc>
              <a:spcBef>
                <a:spcPts val="2400"/>
              </a:spcBef>
              <a:buNone/>
            </a:pPr>
            <a:r>
              <a:rPr lang="en-US" sz="2400" dirty="0">
                <a:solidFill>
                  <a:srgbClr val="003366"/>
                </a:solidFill>
              </a:rPr>
              <a:t>	</a:t>
            </a:r>
            <a:r>
              <a:rPr lang="en-US" sz="2600" dirty="0">
                <a:solidFill>
                  <a:srgbClr val="003366"/>
                </a:solidFill>
              </a:rPr>
              <a:t>Schedule in-office appointment at 1-800-772-1213</a:t>
            </a:r>
          </a:p>
          <a:p>
            <a:pPr marL="0" lvl="0" indent="0" algn="ctr">
              <a:spcBef>
                <a:spcPts val="2400"/>
              </a:spcBef>
              <a:buNone/>
            </a:pPr>
            <a:r>
              <a:rPr lang="en-US" sz="3000" i="1" dirty="0">
                <a:solidFill>
                  <a:srgbClr val="C00000"/>
                </a:solidFill>
              </a:rPr>
              <a:t>*</a:t>
            </a:r>
            <a:r>
              <a:rPr lang="en-US" sz="2200" b="1" i="1" dirty="0">
                <a:solidFill>
                  <a:srgbClr val="003366"/>
                </a:solidFill>
              </a:rPr>
              <a:t>Child and survivor claims can                                                                          only be done by phone or in office.</a:t>
            </a:r>
          </a:p>
        </p:txBody>
      </p:sp>
      <p:pic>
        <p:nvPicPr>
          <p:cNvPr id="5" name="Picture 2" descr="&quot;  &qu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1581" y="1011450"/>
            <a:ext cx="584200" cy="508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quot;  &qu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3031" y="3184096"/>
            <a:ext cx="492369" cy="5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quot;  &quo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0816" y="4126800"/>
            <a:ext cx="605730" cy="63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13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4"/>
          <p:cNvSpPr txBox="1">
            <a:spLocks noChangeArrowheads="1"/>
          </p:cNvSpPr>
          <p:nvPr/>
        </p:nvSpPr>
        <p:spPr bwMode="auto">
          <a:xfrm>
            <a:off x="3848100" y="2743200"/>
            <a:ext cx="4800600" cy="261620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1430"/>
                <a:solidFill>
                  <a:srgbClr val="002060"/>
                </a:solidFill>
                <a:effectLst>
                  <a:outerShdw blurRad="25400" algn="tl" rotWithShape="0">
                    <a:srgbClr val="000000">
                      <a:alpha val="43000"/>
                    </a:srgbClr>
                  </a:outerShdw>
                </a:effectLst>
                <a:uLnTx/>
                <a:uFillTx/>
                <a:latin typeface="Helvetica"/>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Helvetica"/>
                <a:ea typeface="+mn-ea"/>
                <a:cs typeface="+mn-cs"/>
              </a:rPr>
              <a:t>Call Social Security toll-free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Helvetica"/>
                <a:ea typeface="+mn-ea"/>
                <a:cs typeface="+mn-cs"/>
              </a:rPr>
              <a:t>1-800-772-1213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Helvetica"/>
                <a:ea typeface="+mn-ea"/>
                <a:cs typeface="+mn-cs"/>
              </a:rPr>
              <a:t>TTY 1-800-325-0778</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Helvetica"/>
                <a:ea typeface="+mn-ea"/>
                <a:cs typeface="+mn-cs"/>
              </a:rPr>
              <a:t>7 am – 7 pm Monday – Friday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Helvetica"/>
                <a:ea typeface="+mn-ea"/>
                <a:cs typeface="+mn-cs"/>
              </a:rPr>
              <a:t>Automated Phone Service 24/7</a:t>
            </a:r>
          </a:p>
        </p:txBody>
      </p:sp>
      <p:sp>
        <p:nvSpPr>
          <p:cNvPr id="16" name="Rectangle 15"/>
          <p:cNvSpPr>
            <a:spLocks noChangeArrowheads="1"/>
          </p:cNvSpPr>
          <p:nvPr/>
        </p:nvSpPr>
        <p:spPr bwMode="auto">
          <a:xfrm>
            <a:off x="76200" y="98039"/>
            <a:ext cx="8534400" cy="830997"/>
          </a:xfrm>
          <a:prstGeom prst="rect">
            <a:avLst/>
          </a:prstGeom>
          <a:noFill/>
          <a:ln w="9525" algn="ctr">
            <a:noFill/>
            <a:miter lim="800000"/>
            <a:headEnd/>
            <a:tailEnd/>
          </a:ln>
          <a:effectLst/>
        </p:spPr>
        <p:txBody>
          <a:bodyPr>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itchFamily="18" charset="0"/>
                <a:ea typeface="+mn-ea"/>
                <a:cs typeface="+mn-cs"/>
              </a:rPr>
              <a:t>	</a:t>
            </a:r>
            <a:r>
              <a:rPr kumimoji="0" lang="en-US" sz="4800" b="1" i="0" u="none" strike="noStrike" kern="1200" cap="none" spc="0" normalizeH="0" baseline="0" noProof="0" dirty="0">
                <a:ln>
                  <a:noFill/>
                </a:ln>
                <a:solidFill>
                  <a:srgbClr val="003366"/>
                </a:solidFill>
                <a:effectLst/>
                <a:uLnTx/>
                <a:uFillTx/>
                <a:latin typeface="Times"/>
                <a:ea typeface="+mn-ea"/>
                <a:cs typeface="Calibri" panose="020F0502020204030204" pitchFamily="34" charset="0"/>
              </a:rPr>
              <a:t>Questions?   </a:t>
            </a:r>
          </a:p>
        </p:txBody>
      </p:sp>
      <p:sp>
        <p:nvSpPr>
          <p:cNvPr id="184324" name="Text Box 4"/>
          <p:cNvSpPr txBox="1">
            <a:spLocks noChangeArrowheads="1"/>
          </p:cNvSpPr>
          <p:nvPr/>
        </p:nvSpPr>
        <p:spPr bwMode="auto">
          <a:xfrm>
            <a:off x="3657600" y="1447800"/>
            <a:ext cx="518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Helvetica"/>
                <a:ea typeface="+mn-ea"/>
                <a:cs typeface="+mn-cs"/>
              </a:rPr>
              <a:t>If you have questions,                                a valuable resource on our website is our “FAQs”</a:t>
            </a:r>
          </a:p>
        </p:txBody>
      </p:sp>
      <p:pic>
        <p:nvPicPr>
          <p:cNvPr id="2" name="Picture 1"/>
          <p:cNvPicPr>
            <a:picLocks noChangeAspect="1"/>
          </p:cNvPicPr>
          <p:nvPr/>
        </p:nvPicPr>
        <p:blipFill>
          <a:blip r:embed="rId3"/>
          <a:stretch>
            <a:fillRect/>
          </a:stretch>
        </p:blipFill>
        <p:spPr>
          <a:xfrm>
            <a:off x="350838" y="1204913"/>
            <a:ext cx="2817812" cy="4229100"/>
          </a:xfrm>
          <a:prstGeom prst="rect">
            <a:avLst/>
          </a:prstGeom>
          <a:ln w="57150">
            <a:solidFill>
              <a:schemeClr val="bg1">
                <a:lumMod val="75000"/>
              </a:schemeClr>
            </a:solid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752600"/>
            <a:ext cx="8270875" cy="1200150"/>
          </a:xfrm>
          <a:prstGeom prst="rect">
            <a:avLst/>
          </a:prstGeom>
        </p:spPr>
        <p:txBody>
          <a:bodyPr>
            <a:spAutoFit/>
          </a:bodyPr>
          <a:lstStyle/>
          <a:p>
            <a:pPr algn="ctr" eaLnBrk="1" fontAlgn="auto" hangingPunct="1">
              <a:spcBef>
                <a:spcPts val="0"/>
              </a:spcBef>
              <a:spcAft>
                <a:spcPts val="0"/>
              </a:spcAft>
              <a:defRPr/>
            </a:pPr>
            <a:r>
              <a:rPr lang="en-US" sz="7200" dirty="0">
                <a:solidFill>
                  <a:schemeClr val="tx1"/>
                </a:solidFill>
                <a:latin typeface="+mj-lt"/>
                <a:ea typeface="+mj-ea"/>
                <a:cs typeface="Calibri" panose="020F0502020204030204" pitchFamily="34" charset="0"/>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0" y="9906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50402020203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50402020203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50402020203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50402020203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504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504020202030204" pitchFamily="34" charset="0"/>
              </a:defRPr>
            </a:lvl9pPr>
          </a:lstStyle>
          <a:p>
            <a:pPr eaLnBrk="1" fontAlgn="auto" hangingPunct="1">
              <a:spcBef>
                <a:spcPct val="0"/>
              </a:spcBef>
              <a:spcAft>
                <a:spcPts val="0"/>
              </a:spcAft>
              <a:buFontTx/>
              <a:buNone/>
            </a:pPr>
            <a:r>
              <a:rPr lang="en-US" altLang="en-US" sz="3500" dirty="0">
                <a:solidFill>
                  <a:srgbClr val="002060"/>
                </a:solidFill>
                <a:latin typeface="Times New Roman" panose="02020603050405020304" pitchFamily="18" charset="0"/>
                <a:cs typeface="Times New Roman" panose="02020603050405020304" pitchFamily="18" charset="0"/>
              </a:rPr>
              <a:t>How Social Security Determines Your Benefit</a:t>
            </a:r>
          </a:p>
        </p:txBody>
      </p:sp>
      <p:sp>
        <p:nvSpPr>
          <p:cNvPr id="8" name="Text Box 8"/>
          <p:cNvSpPr txBox="1">
            <a:spLocks noChangeArrowheads="1"/>
          </p:cNvSpPr>
          <p:nvPr/>
        </p:nvSpPr>
        <p:spPr bwMode="auto">
          <a:xfrm>
            <a:off x="152400" y="1600200"/>
            <a:ext cx="8839200" cy="4001095"/>
          </a:xfrm>
          <a:prstGeom prst="rect">
            <a:avLst/>
          </a:prstGeom>
          <a:noFill/>
          <a:ln w="9525">
            <a:noFill/>
            <a:miter lim="800000"/>
            <a:headEnd/>
            <a:tailEnd/>
          </a:ln>
        </p:spPr>
        <p:txBody>
          <a:bodyPr>
            <a:spAutoFit/>
          </a:bodyPr>
          <a:lstStyle/>
          <a:p>
            <a:pPr algn="ctr" eaLnBrk="1" fontAlgn="auto" hangingPunct="1">
              <a:spcBef>
                <a:spcPts val="0"/>
              </a:spcBef>
              <a:spcAft>
                <a:spcPts val="0"/>
              </a:spcAft>
              <a:tabLst>
                <a:tab pos="685800" algn="l"/>
                <a:tab pos="1828800" algn="l"/>
              </a:tabLst>
              <a:defRPr/>
            </a:pPr>
            <a:r>
              <a:rPr lang="en-US" sz="2800" b="0" dirty="0">
                <a:solidFill>
                  <a:srgbClr val="002060"/>
                </a:solidFill>
                <a:latin typeface="Helvetica"/>
              </a:rPr>
              <a:t>Benefits are based on earnings</a:t>
            </a:r>
          </a:p>
          <a:p>
            <a:pPr algn="ctr" eaLnBrk="1" fontAlgn="auto" hangingPunct="1">
              <a:spcBef>
                <a:spcPts val="0"/>
              </a:spcBef>
              <a:spcAft>
                <a:spcPts val="0"/>
              </a:spcAft>
              <a:tabLst>
                <a:tab pos="685800" algn="l"/>
                <a:tab pos="1828800" algn="l"/>
              </a:tabLst>
              <a:defRPr/>
            </a:pPr>
            <a:endParaRPr lang="en-US" sz="1600" b="0" dirty="0">
              <a:solidFill>
                <a:srgbClr val="002060"/>
              </a:solidFill>
              <a:latin typeface="Helvetica"/>
            </a:endParaRPr>
          </a:p>
          <a:p>
            <a:pPr marL="347663" indent="-347663" eaLnBrk="1" fontAlgn="auto" hangingPunct="1">
              <a:spcBef>
                <a:spcPts val="0"/>
              </a:spcBef>
              <a:spcAft>
                <a:spcPts val="0"/>
              </a:spcAft>
              <a:buClr>
                <a:srgbClr val="002060"/>
              </a:buClr>
              <a:buFont typeface="Arial" panose="020B0604020202020204" pitchFamily="34" charset="0"/>
              <a:buChar char="•"/>
              <a:tabLst>
                <a:tab pos="1379538" algn="l"/>
                <a:tab pos="1828800" algn="l"/>
              </a:tabLst>
              <a:defRPr/>
            </a:pPr>
            <a:r>
              <a:rPr lang="en-US" sz="2800" b="0" u="sng" dirty="0">
                <a:solidFill>
                  <a:srgbClr val="002060"/>
                </a:solidFill>
                <a:latin typeface="Helvetica"/>
              </a:rPr>
              <a:t>Step 1 </a:t>
            </a:r>
            <a:r>
              <a:rPr lang="en-US" sz="2800" b="0" dirty="0">
                <a:solidFill>
                  <a:srgbClr val="002060"/>
                </a:solidFill>
                <a:latin typeface="Helvetica"/>
              </a:rPr>
              <a:t>-Your wages are adjusted for changes in wage 	levels over time</a:t>
            </a:r>
          </a:p>
          <a:p>
            <a:pPr marL="347663" indent="-347663" eaLnBrk="1" fontAlgn="auto" hangingPunct="1">
              <a:spcBef>
                <a:spcPct val="75000"/>
              </a:spcBef>
              <a:spcAft>
                <a:spcPts val="0"/>
              </a:spcAft>
              <a:buClr>
                <a:srgbClr val="002060"/>
              </a:buClr>
              <a:buFont typeface="Arial" panose="020B0604020202020204" pitchFamily="34" charset="0"/>
              <a:buChar char="•"/>
              <a:tabLst>
                <a:tab pos="1379538" algn="l"/>
                <a:tab pos="1828800" algn="l"/>
              </a:tabLst>
              <a:defRPr/>
            </a:pPr>
            <a:r>
              <a:rPr lang="en-US" sz="2800" b="0" u="sng" dirty="0">
                <a:solidFill>
                  <a:srgbClr val="002060"/>
                </a:solidFill>
                <a:latin typeface="Helvetica"/>
              </a:rPr>
              <a:t>Step 2 </a:t>
            </a:r>
            <a:r>
              <a:rPr lang="en-US" sz="2800" b="0" dirty="0">
                <a:solidFill>
                  <a:srgbClr val="002060"/>
                </a:solidFill>
                <a:latin typeface="Helvetica"/>
              </a:rPr>
              <a:t>-Find the monthly average of your 35 highest</a:t>
            </a:r>
            <a:br>
              <a:rPr lang="en-US" sz="2800" b="0" dirty="0">
                <a:solidFill>
                  <a:srgbClr val="002060"/>
                </a:solidFill>
                <a:latin typeface="Helvetica"/>
              </a:rPr>
            </a:br>
            <a:r>
              <a:rPr lang="en-US" sz="2800" b="0" dirty="0">
                <a:solidFill>
                  <a:srgbClr val="002060"/>
                </a:solidFill>
                <a:latin typeface="Helvetica"/>
              </a:rPr>
              <a:t>	earnings years</a:t>
            </a:r>
          </a:p>
          <a:p>
            <a:pPr marL="347663" indent="-347663" eaLnBrk="1" fontAlgn="auto" hangingPunct="1">
              <a:spcBef>
                <a:spcPct val="75000"/>
              </a:spcBef>
              <a:spcAft>
                <a:spcPts val="0"/>
              </a:spcAft>
              <a:buClr>
                <a:srgbClr val="002060"/>
              </a:buClr>
              <a:buFont typeface="Arial" panose="020B0604020202020204" pitchFamily="34" charset="0"/>
              <a:buChar char="•"/>
              <a:tabLst>
                <a:tab pos="685800" algn="l"/>
                <a:tab pos="1828800" algn="l"/>
              </a:tabLst>
              <a:defRPr/>
            </a:pPr>
            <a:r>
              <a:rPr lang="en-US" sz="2800" b="0" u="sng" dirty="0">
                <a:solidFill>
                  <a:srgbClr val="002060"/>
                </a:solidFill>
                <a:latin typeface="Helvetica"/>
              </a:rPr>
              <a:t>Step 3 </a:t>
            </a:r>
            <a:r>
              <a:rPr lang="en-US" sz="2800" b="0" dirty="0">
                <a:solidFill>
                  <a:srgbClr val="002060"/>
                </a:solidFill>
                <a:latin typeface="Helvetica"/>
              </a:rPr>
              <a:t>-Result is “average indexed monthly earnings”</a:t>
            </a:r>
          </a:p>
        </p:txBody>
      </p:sp>
    </p:spTree>
    <p:extLst>
      <p:ext uri="{BB962C8B-B14F-4D97-AF65-F5344CB8AC3E}">
        <p14:creationId xmlns:p14="http://schemas.microsoft.com/office/powerpoint/2010/main" val="401498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36320"/>
          </a:xfrm>
        </p:spPr>
        <p:txBody>
          <a:bodyPr/>
          <a:lstStyle/>
          <a:p>
            <a:r>
              <a:rPr lang="en-US" sz="3600">
                <a:latin typeface="Times New Roman" panose="02020603050405020304" pitchFamily="18" charset="0"/>
                <a:cs typeface="Times New Roman" panose="02020603050405020304" pitchFamily="18" charset="0"/>
              </a:rPr>
              <a:t>What Is the Best Age to Start Receiving Social Security Retirement Benefits</a:t>
            </a:r>
            <a:r>
              <a:rPr lang="en-US" altLang="en-US" sz="3600">
                <a:solidFill>
                  <a:srgbClr val="002060"/>
                </a:solidFill>
                <a:latin typeface="Times New Roman" panose="02020603050405020304" pitchFamily="18" charset="0"/>
                <a:cs typeface="Times New Roman" panose="02020603050405020304" pitchFamily="18" charset="0"/>
              </a:rPr>
              <a:t>?</a:t>
            </a:r>
          </a:p>
        </p:txBody>
      </p:sp>
      <p:pic>
        <p:nvPicPr>
          <p:cNvPr id="15" name="Graphic 14" descr="Monthly Benefit Amounts Differ Based on the Age You Decide to Start Receiving Benefits. &#10;You can start your retirement benefit at any point from age 62 up until age 70, and your benefit will be higher the longer you delay starting it.  This example assumes a benefit of $1,867 at a full retirement age of 66 and 6 months. If you retire at age 62 the benefit amount would be $1,400, at age 65 $1,733, at full retirement age 66 years and 6 months $1,867, and at age 70 $2,480.">
            <a:extLst>
              <a:ext uri="{FF2B5EF4-FFF2-40B4-BE49-F238E27FC236}">
                <a16:creationId xmlns:a16="http://schemas.microsoft.com/office/drawing/2014/main" id="{073DDEEA-8051-4396-988C-5CF09FEB29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9189" y="1339922"/>
            <a:ext cx="7205622" cy="4031716"/>
          </a:xfrm>
          <a:prstGeom prst="rect">
            <a:avLst/>
          </a:prstGeom>
        </p:spPr>
      </p:pic>
      <p:sp>
        <p:nvSpPr>
          <p:cNvPr id="6" name="Content Placeholder 5"/>
          <p:cNvSpPr>
            <a:spLocks noGrp="1"/>
          </p:cNvSpPr>
          <p:nvPr>
            <p:ph sz="quarter" idx="11"/>
          </p:nvPr>
        </p:nvSpPr>
        <p:spPr>
          <a:xfrm>
            <a:off x="0" y="5410200"/>
            <a:ext cx="9144000" cy="335280"/>
          </a:xfrm>
        </p:spPr>
        <p:txBody>
          <a:bodyPr/>
          <a:lstStyle/>
          <a:p>
            <a:pPr marL="0" lvl="0" indent="0" algn="ctr">
              <a:spcBef>
                <a:spcPct val="0"/>
              </a:spcBef>
              <a:buNone/>
              <a:defRPr/>
            </a:pPr>
            <a:r>
              <a:rPr lang="en-US" altLang="en-US" sz="1800" i="1">
                <a:solidFill>
                  <a:srgbClr val="002060"/>
                </a:solidFill>
              </a:rPr>
              <a:t>Note: This example assumes a benefit of $2,000 at a full retirement age of 67</a:t>
            </a:r>
            <a:endParaRPr lang="en-US"/>
          </a:p>
        </p:txBody>
      </p:sp>
    </p:spTree>
    <p:extLst>
      <p:ext uri="{BB962C8B-B14F-4D97-AF65-F5344CB8AC3E}">
        <p14:creationId xmlns:p14="http://schemas.microsoft.com/office/powerpoint/2010/main" val="7330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998538"/>
            <a:ext cx="8229600" cy="601662"/>
          </a:xfrm>
          <a:prstGeom prst="rect">
            <a:avLst/>
          </a:prstGeom>
        </p:spPr>
        <p:txBody>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3366"/>
                </a:solidFill>
                <a:effectLst/>
                <a:uLnTx/>
                <a:uFillTx/>
                <a:latin typeface="Times"/>
                <a:ea typeface="+mj-ea"/>
                <a:cs typeface="+mj-cs"/>
              </a:rPr>
              <a:t>Full Retirement Age Chart</a:t>
            </a:r>
          </a:p>
        </p:txBody>
      </p:sp>
      <p:sp>
        <p:nvSpPr>
          <p:cNvPr id="4" name="Content Placeholder 2"/>
          <p:cNvSpPr txBox="1">
            <a:spLocks/>
          </p:cNvSpPr>
          <p:nvPr/>
        </p:nvSpPr>
        <p:spPr>
          <a:xfrm>
            <a:off x="4572000" y="1752599"/>
            <a:ext cx="4476750" cy="397383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3366"/>
                </a:solidFill>
                <a:effectLst/>
                <a:uLnTx/>
                <a:uFillTx/>
                <a:latin typeface="Helvetica"/>
                <a:ea typeface="+mn-ea"/>
                <a:cs typeface="+mn-cs"/>
              </a:rPr>
              <a:t>The amount of benefits is affected by the age when your client decides to retire.</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3366"/>
                </a:solidFill>
                <a:effectLst/>
                <a:uLnTx/>
                <a:uFillTx/>
                <a:latin typeface="Helvetica"/>
                <a:ea typeface="+mn-ea"/>
                <a:cs typeface="+mn-cs"/>
              </a:rPr>
              <a:t>Early Retirement:</a:t>
            </a:r>
          </a:p>
          <a:p>
            <a:pPr marL="400050" marR="0" lvl="1" indent="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366"/>
                </a:solidFill>
                <a:effectLst/>
                <a:uLnTx/>
                <a:uFillTx/>
                <a:latin typeface="Helvetica"/>
                <a:ea typeface="+mn-ea"/>
                <a:cs typeface="+mn-cs"/>
              </a:rPr>
              <a:t>Benefits as early as 62</a:t>
            </a:r>
          </a:p>
          <a:p>
            <a:pPr marL="400050" marR="0" lvl="1" indent="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366"/>
                </a:solidFill>
                <a:effectLst/>
                <a:uLnTx/>
                <a:uFillTx/>
                <a:latin typeface="Helvetica"/>
                <a:ea typeface="+mn-ea"/>
                <a:cs typeface="+mn-cs"/>
              </a:rPr>
              <a:t>20 to 30 % reduction</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3366"/>
                </a:solidFill>
                <a:effectLst/>
                <a:uLnTx/>
                <a:uFillTx/>
                <a:latin typeface="Helvetica"/>
                <a:ea typeface="+mn-ea"/>
                <a:cs typeface="+mn-cs"/>
              </a:rPr>
              <a:t>Full Retirement:</a:t>
            </a:r>
          </a:p>
          <a:p>
            <a:pPr marL="400050" marR="0" lvl="1" indent="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366"/>
                </a:solidFill>
                <a:effectLst/>
                <a:uLnTx/>
                <a:uFillTx/>
                <a:latin typeface="Helvetica"/>
                <a:ea typeface="+mn-ea"/>
                <a:cs typeface="+mn-cs"/>
              </a:rPr>
              <a:t>Full benefits at full retirement age</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3366"/>
                </a:solidFill>
                <a:effectLst/>
                <a:uLnTx/>
                <a:uFillTx/>
                <a:latin typeface="Helvetica"/>
                <a:ea typeface="+mn-ea"/>
                <a:cs typeface="+mn-cs"/>
              </a:rPr>
              <a:t>Delayed Retirement:</a:t>
            </a:r>
          </a:p>
          <a:p>
            <a:pPr marL="509588" marR="0" lvl="1" indent="-10953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366"/>
                </a:solidFill>
                <a:effectLst/>
                <a:uLnTx/>
                <a:uFillTx/>
                <a:latin typeface="Helvetica"/>
                <a:ea typeface="+mn-ea"/>
                <a:cs typeface="+mn-cs"/>
              </a:rPr>
              <a:t>Benefits increase automatically if retirement is delayed past full retirement age</a:t>
            </a:r>
          </a:p>
        </p:txBody>
      </p:sp>
      <p:graphicFrame>
        <p:nvGraphicFramePr>
          <p:cNvPr id="7" name="Content Placeholder 24"/>
          <p:cNvGraphicFramePr>
            <a:graphicFrameLocks/>
          </p:cNvGraphicFramePr>
          <p:nvPr/>
        </p:nvGraphicFramePr>
        <p:xfrm>
          <a:off x="276225" y="1733550"/>
          <a:ext cx="4022725" cy="3840480"/>
        </p:xfrm>
        <a:graphic>
          <a:graphicData uri="http://schemas.openxmlformats.org/drawingml/2006/table">
            <a:tbl>
              <a:tblPr firstRow="1" bandRow="1">
                <a:tableStyleId>{5C22544A-7EE6-4342-B048-85BDC9FD1C3A}</a:tableStyleId>
              </a:tblPr>
              <a:tblGrid>
                <a:gridCol w="1904699">
                  <a:extLst>
                    <a:ext uri="{9D8B030D-6E8A-4147-A177-3AD203B41FA5}">
                      <a16:colId xmlns:a16="http://schemas.microsoft.com/office/drawing/2014/main" val="20000"/>
                    </a:ext>
                  </a:extLst>
                </a:gridCol>
                <a:gridCol w="2118026">
                  <a:extLst>
                    <a:ext uri="{9D8B030D-6E8A-4147-A177-3AD203B41FA5}">
                      <a16:colId xmlns:a16="http://schemas.microsoft.com/office/drawing/2014/main" val="20001"/>
                    </a:ext>
                  </a:extLst>
                </a:gridCol>
              </a:tblGrid>
              <a:tr h="457200">
                <a:tc>
                  <a:txBody>
                    <a:bodyPr/>
                    <a:lstStyle/>
                    <a:p>
                      <a:pPr algn="l"/>
                      <a:r>
                        <a:rPr lang="en-US" dirty="0"/>
                        <a:t>Year of Birth</a:t>
                      </a:r>
                    </a:p>
                  </a:txBody>
                  <a:tcPr marL="91426" marR="91426" anchor="ctr"/>
                </a:tc>
                <a:tc>
                  <a:txBody>
                    <a:bodyPr/>
                    <a:lstStyle/>
                    <a:p>
                      <a:pPr algn="l"/>
                      <a:r>
                        <a:rPr lang="en-US" dirty="0"/>
                        <a:t>Full Retirement</a:t>
                      </a:r>
                      <a:r>
                        <a:rPr lang="en-US" baseline="0" dirty="0"/>
                        <a:t> Age</a:t>
                      </a:r>
                      <a:endParaRPr lang="en-US" dirty="0"/>
                    </a:p>
                  </a:txBody>
                  <a:tcPr marL="91426" marR="91426" anchor="ctr"/>
                </a:tc>
                <a:extLst>
                  <a:ext uri="{0D108BD9-81ED-4DB2-BD59-A6C34878D82A}">
                    <a16:rowId xmlns:a16="http://schemas.microsoft.com/office/drawing/2014/main" val="10000"/>
                  </a:ext>
                </a:extLst>
              </a:tr>
              <a:tr h="457200">
                <a:tc>
                  <a:txBody>
                    <a:bodyPr/>
                    <a:lstStyle/>
                    <a:p>
                      <a:pPr algn="l"/>
                      <a:r>
                        <a:rPr lang="en-US" dirty="0"/>
                        <a:t>1943-1954</a:t>
                      </a:r>
                    </a:p>
                  </a:txBody>
                  <a:tcPr marL="91426" marR="91426" anchor="ctr"/>
                </a:tc>
                <a:tc>
                  <a:txBody>
                    <a:bodyPr/>
                    <a:lstStyle/>
                    <a:p>
                      <a:pPr algn="l"/>
                      <a:r>
                        <a:rPr lang="en-US" dirty="0"/>
                        <a:t>66</a:t>
                      </a:r>
                    </a:p>
                  </a:txBody>
                  <a:tcPr marL="91426" marR="91426" anchor="ctr"/>
                </a:tc>
                <a:extLst>
                  <a:ext uri="{0D108BD9-81ED-4DB2-BD59-A6C34878D82A}">
                    <a16:rowId xmlns:a16="http://schemas.microsoft.com/office/drawing/2014/main" val="10001"/>
                  </a:ext>
                </a:extLst>
              </a:tr>
              <a:tr h="457200">
                <a:tc>
                  <a:txBody>
                    <a:bodyPr/>
                    <a:lstStyle/>
                    <a:p>
                      <a:pPr algn="l"/>
                      <a:r>
                        <a:rPr lang="en-US" dirty="0"/>
                        <a:t>1955</a:t>
                      </a:r>
                    </a:p>
                  </a:txBody>
                  <a:tcPr marL="91426" marR="91426" anchor="ctr"/>
                </a:tc>
                <a:tc>
                  <a:txBody>
                    <a:bodyPr/>
                    <a:lstStyle/>
                    <a:p>
                      <a:pPr algn="l"/>
                      <a:r>
                        <a:rPr lang="en-US" dirty="0"/>
                        <a:t>66 and 2 months</a:t>
                      </a:r>
                    </a:p>
                  </a:txBody>
                  <a:tcPr marL="91426" marR="91426" anchor="ctr"/>
                </a:tc>
                <a:extLst>
                  <a:ext uri="{0D108BD9-81ED-4DB2-BD59-A6C34878D82A}">
                    <a16:rowId xmlns:a16="http://schemas.microsoft.com/office/drawing/2014/main" val="10002"/>
                  </a:ext>
                </a:extLst>
              </a:tr>
              <a:tr h="457200">
                <a:tc>
                  <a:txBody>
                    <a:bodyPr/>
                    <a:lstStyle/>
                    <a:p>
                      <a:pPr algn="l"/>
                      <a:r>
                        <a:rPr lang="en-US" dirty="0"/>
                        <a:t>1956</a:t>
                      </a:r>
                    </a:p>
                  </a:txBody>
                  <a:tcPr marL="91426" marR="91426" anchor="ctr"/>
                </a:tc>
                <a:tc>
                  <a:txBody>
                    <a:bodyPr/>
                    <a:lstStyle/>
                    <a:p>
                      <a:pPr algn="l"/>
                      <a:r>
                        <a:rPr lang="en-US" dirty="0"/>
                        <a:t>66 and 4 months</a:t>
                      </a:r>
                    </a:p>
                  </a:txBody>
                  <a:tcPr marL="91426" marR="91426" anchor="ctr"/>
                </a:tc>
                <a:extLst>
                  <a:ext uri="{0D108BD9-81ED-4DB2-BD59-A6C34878D82A}">
                    <a16:rowId xmlns:a16="http://schemas.microsoft.com/office/drawing/2014/main" val="10003"/>
                  </a:ext>
                </a:extLst>
              </a:tr>
              <a:tr h="457200">
                <a:tc>
                  <a:txBody>
                    <a:bodyPr/>
                    <a:lstStyle/>
                    <a:p>
                      <a:pPr algn="l"/>
                      <a:r>
                        <a:rPr lang="en-US" dirty="0"/>
                        <a:t>1957</a:t>
                      </a:r>
                    </a:p>
                  </a:txBody>
                  <a:tcPr marL="91426" marR="91426" anchor="ctr"/>
                </a:tc>
                <a:tc>
                  <a:txBody>
                    <a:bodyPr/>
                    <a:lstStyle/>
                    <a:p>
                      <a:pPr algn="l"/>
                      <a:r>
                        <a:rPr lang="en-US" dirty="0"/>
                        <a:t>66 and 6 months</a:t>
                      </a:r>
                    </a:p>
                  </a:txBody>
                  <a:tcPr marL="91426" marR="91426" anchor="ctr"/>
                </a:tc>
                <a:extLst>
                  <a:ext uri="{0D108BD9-81ED-4DB2-BD59-A6C34878D82A}">
                    <a16:rowId xmlns:a16="http://schemas.microsoft.com/office/drawing/2014/main" val="10004"/>
                  </a:ext>
                </a:extLst>
              </a:tr>
              <a:tr h="457200">
                <a:tc>
                  <a:txBody>
                    <a:bodyPr/>
                    <a:lstStyle/>
                    <a:p>
                      <a:pPr algn="l"/>
                      <a:r>
                        <a:rPr lang="en-US" dirty="0"/>
                        <a:t>1958</a:t>
                      </a:r>
                    </a:p>
                  </a:txBody>
                  <a:tcPr marL="91426" marR="91426" anchor="ctr"/>
                </a:tc>
                <a:tc>
                  <a:txBody>
                    <a:bodyPr/>
                    <a:lstStyle/>
                    <a:p>
                      <a:pPr algn="l"/>
                      <a:r>
                        <a:rPr lang="en-US" dirty="0"/>
                        <a:t>66 and 8 months</a:t>
                      </a:r>
                    </a:p>
                  </a:txBody>
                  <a:tcPr marL="91426" marR="91426" anchor="ctr"/>
                </a:tc>
                <a:extLst>
                  <a:ext uri="{0D108BD9-81ED-4DB2-BD59-A6C34878D82A}">
                    <a16:rowId xmlns:a16="http://schemas.microsoft.com/office/drawing/2014/main" val="10005"/>
                  </a:ext>
                </a:extLst>
              </a:tr>
              <a:tr h="457200">
                <a:tc>
                  <a:txBody>
                    <a:bodyPr/>
                    <a:lstStyle/>
                    <a:p>
                      <a:pPr algn="l"/>
                      <a:r>
                        <a:rPr lang="en-US" dirty="0"/>
                        <a:t>1959</a:t>
                      </a:r>
                    </a:p>
                  </a:txBody>
                  <a:tcPr marL="91426" marR="91426" anchor="ctr"/>
                </a:tc>
                <a:tc>
                  <a:txBody>
                    <a:bodyPr/>
                    <a:lstStyle/>
                    <a:p>
                      <a:pPr algn="l"/>
                      <a:r>
                        <a:rPr lang="en-US" dirty="0"/>
                        <a:t>66 and 10 months</a:t>
                      </a:r>
                    </a:p>
                  </a:txBody>
                  <a:tcPr marL="91426" marR="91426" anchor="ctr"/>
                </a:tc>
                <a:extLst>
                  <a:ext uri="{0D108BD9-81ED-4DB2-BD59-A6C34878D82A}">
                    <a16:rowId xmlns:a16="http://schemas.microsoft.com/office/drawing/2014/main" val="10006"/>
                  </a:ext>
                </a:extLst>
              </a:tr>
              <a:tr h="457200">
                <a:tc>
                  <a:txBody>
                    <a:bodyPr/>
                    <a:lstStyle/>
                    <a:p>
                      <a:pPr algn="l"/>
                      <a:r>
                        <a:rPr lang="en-US" dirty="0"/>
                        <a:t>1960 and later</a:t>
                      </a:r>
                    </a:p>
                  </a:txBody>
                  <a:tcPr marL="91426" marR="91426" anchor="ctr"/>
                </a:tc>
                <a:tc>
                  <a:txBody>
                    <a:bodyPr/>
                    <a:lstStyle/>
                    <a:p>
                      <a:pPr algn="l"/>
                      <a:r>
                        <a:rPr lang="en-US" dirty="0"/>
                        <a:t>67</a:t>
                      </a:r>
                    </a:p>
                  </a:txBody>
                  <a:tcPr marL="91426" marR="91426"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96464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uot;  &quo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34073" cy="5852160"/>
          </a:xfrm>
          <a:prstGeom prst="rect">
            <a:avLst/>
          </a:prstGeom>
        </p:spPr>
      </p:pic>
      <p:sp>
        <p:nvSpPr>
          <p:cNvPr id="2" name="Title 1"/>
          <p:cNvSpPr>
            <a:spLocks noGrp="1"/>
          </p:cNvSpPr>
          <p:nvPr>
            <p:ph type="title"/>
          </p:nvPr>
        </p:nvSpPr>
        <p:spPr/>
        <p:txBody>
          <a:bodyPr>
            <a:noAutofit/>
          </a:bodyPr>
          <a:lstStyle/>
          <a:p>
            <a:pPr algn="l"/>
            <a:r>
              <a:rPr lang="en-US" b="0" dirty="0"/>
              <a:t>We’re There For Your</a:t>
            </a:r>
            <a:br>
              <a:rPr lang="en-US" b="0" dirty="0"/>
            </a:br>
            <a:r>
              <a:rPr lang="en-US" b="0" dirty="0"/>
              <a:t>Wedding</a:t>
            </a:r>
          </a:p>
        </p:txBody>
      </p:sp>
    </p:spTree>
    <p:extLst>
      <p:ext uri="{BB962C8B-B14F-4D97-AF65-F5344CB8AC3E}">
        <p14:creationId xmlns:p14="http://schemas.microsoft.com/office/powerpoint/2010/main" val="200848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8260E2C-8ADF-467F-89D9-C538EFB8B204}"/>
              </a:ext>
            </a:extLst>
          </p:cNvPr>
          <p:cNvSpPr>
            <a:spLocks noGrp="1"/>
          </p:cNvSpPr>
          <p:nvPr>
            <p:ph type="title"/>
          </p:nvPr>
        </p:nvSpPr>
        <p:spPr/>
        <p:txBody>
          <a:bodyPr/>
          <a:lstStyle/>
          <a:p>
            <a:r>
              <a:rPr lang="en-US">
                <a:solidFill>
                  <a:schemeClr val="tx2">
                    <a:lumMod val="75000"/>
                  </a:schemeClr>
                </a:solidFill>
                <a:ea typeface="+mn-ea"/>
                <a:cs typeface="+mn-cs"/>
              </a:rPr>
              <a:t>Benefits for a Spouse</a:t>
            </a:r>
          </a:p>
        </p:txBody>
      </p:sp>
      <p:pic>
        <p:nvPicPr>
          <p:cNvPr id="3" name="Picture 2">
            <a:extLst>
              <a:ext uri="{FF2B5EF4-FFF2-40B4-BE49-F238E27FC236}">
                <a16:creationId xmlns:a16="http://schemas.microsoft.com/office/drawing/2014/main" id="{E078BEA5-8948-4A06-97EE-89941A5BF850}"/>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4643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SSABrand">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SABrand" id="{6B273D3F-B08A-4D1E-A2D2-85E0A96132B1}" vid="{32CF48AA-E7DA-461D-858F-1BDE0B634054}"/>
    </a:ext>
  </a:extLst>
</a:theme>
</file>

<file path=ppt/theme/theme10.xml><?xml version="1.0" encoding="utf-8"?>
<a:theme xmlns:a="http://schemas.openxmlformats.org/drawingml/2006/main" name="28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9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PPT_2018_Template.potx" id="{10215C2E-5EBD-48E5-8B73-BA9F975D5098}" vid="{D057865B-BCBF-437A-A04E-5FEF7BBF12A9}"/>
    </a:ext>
  </a:extLst>
</a:theme>
</file>

<file path=ppt/theme/theme14.xml><?xml version="1.0" encoding="utf-8"?>
<a:theme xmlns:a="http://schemas.openxmlformats.org/drawingml/2006/main" name="5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SSABrand">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SABrand" id="{6B273D3F-B08A-4D1E-A2D2-85E0A96132B1}" vid="{32CF48AA-E7DA-461D-858F-1BDE0B634054}"/>
    </a:ext>
  </a:extLst>
</a:theme>
</file>

<file path=ppt/theme/theme16.xml><?xml version="1.0" encoding="utf-8"?>
<a:theme xmlns:a="http://schemas.openxmlformats.org/drawingml/2006/main" name="6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0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3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PPT_2018_Template.potx" id="{10215C2E-5EBD-48E5-8B73-BA9F975D5098}" vid="{D057865B-BCBF-437A-A04E-5FEF7BBF12A9}"/>
    </a:ext>
  </a:extLst>
</a:theme>
</file>

<file path=ppt/theme/theme21.xml><?xml version="1.0" encoding="utf-8"?>
<a:theme xmlns:a="http://schemas.openxmlformats.org/drawingml/2006/main" name="30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2_UPP Template">
  <a:themeElements>
    <a:clrScheme name="Branding">
      <a:dk1>
        <a:srgbClr val="003366"/>
      </a:dk1>
      <a:lt1>
        <a:sysClr val="window" lastClr="FFFFFF"/>
      </a:lt1>
      <a:dk2>
        <a:srgbClr val="003366"/>
      </a:dk2>
      <a:lt2>
        <a:srgbClr val="EEECE1"/>
      </a:lt2>
      <a:accent1>
        <a:srgbClr val="31859B"/>
      </a:accent1>
      <a:accent2>
        <a:srgbClr val="953734"/>
      </a:accent2>
      <a:accent3>
        <a:srgbClr val="A5A5A5"/>
      </a:accent3>
      <a:accent4>
        <a:srgbClr val="8064A2"/>
      </a:accent4>
      <a:accent5>
        <a:srgbClr val="4BACC6"/>
      </a:accent5>
      <a:accent6>
        <a:srgbClr val="F79646"/>
      </a:accent6>
      <a:hlink>
        <a:srgbClr val="003366"/>
      </a:hlink>
      <a:folHlink>
        <a:srgbClr val="C00000"/>
      </a:folHlink>
    </a:clrScheme>
    <a:fontScheme name="Brandin">
      <a:majorFont>
        <a:latin typeface="Time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31989</TotalTime>
  <Words>9742</Words>
  <Application>Microsoft Office PowerPoint</Application>
  <PresentationFormat>On-screen Show (4:3)</PresentationFormat>
  <Paragraphs>745</Paragraphs>
  <Slides>46</Slides>
  <Notes>46</Notes>
  <HiddenSlides>12</HiddenSlides>
  <MMClips>1</MMClips>
  <ScaleCrop>false</ScaleCrop>
  <HeadingPairs>
    <vt:vector size="8" baseType="variant">
      <vt:variant>
        <vt:lpstr>Fonts Used</vt:lpstr>
      </vt:variant>
      <vt:variant>
        <vt:i4>12</vt:i4>
      </vt:variant>
      <vt:variant>
        <vt:lpstr>Theme</vt:lpstr>
      </vt:variant>
      <vt:variant>
        <vt:i4>21</vt:i4>
      </vt:variant>
      <vt:variant>
        <vt:lpstr>Embedded OLE Servers</vt:lpstr>
      </vt:variant>
      <vt:variant>
        <vt:i4>1</vt:i4>
      </vt:variant>
      <vt:variant>
        <vt:lpstr>Slide Titles</vt:lpstr>
      </vt:variant>
      <vt:variant>
        <vt:i4>46</vt:i4>
      </vt:variant>
    </vt:vector>
  </HeadingPairs>
  <TitlesOfParts>
    <vt:vector size="80" baseType="lpstr">
      <vt:lpstr>Marlett</vt:lpstr>
      <vt:lpstr>Times New Roman</vt:lpstr>
      <vt:lpstr>Wingdings</vt:lpstr>
      <vt:lpstr>Arial</vt:lpstr>
      <vt:lpstr>ui-sans-serif</vt:lpstr>
      <vt:lpstr>Segoe UI</vt:lpstr>
      <vt:lpstr>Times</vt:lpstr>
      <vt:lpstr>Helvetica</vt:lpstr>
      <vt:lpstr>Courier New</vt:lpstr>
      <vt:lpstr>Calibri</vt:lpstr>
      <vt:lpstr>Calibri Light</vt:lpstr>
      <vt:lpstr>Georgia</vt:lpstr>
      <vt:lpstr>SSABrand</vt:lpstr>
      <vt:lpstr>UPP Template</vt:lpstr>
      <vt:lpstr>1_UPP Template</vt:lpstr>
      <vt:lpstr>3_UPP Template</vt:lpstr>
      <vt:lpstr>7_UPP Template</vt:lpstr>
      <vt:lpstr>9_UPP Template</vt:lpstr>
      <vt:lpstr>11_UPP Template</vt:lpstr>
      <vt:lpstr>12_UPP Template</vt:lpstr>
      <vt:lpstr>22_UPP Template</vt:lpstr>
      <vt:lpstr>28_UPP Template</vt:lpstr>
      <vt:lpstr>29_UPP Template</vt:lpstr>
      <vt:lpstr>2_UPP Template</vt:lpstr>
      <vt:lpstr>4_UPP Template</vt:lpstr>
      <vt:lpstr>5_UPP Template</vt:lpstr>
      <vt:lpstr>1_SSABrand</vt:lpstr>
      <vt:lpstr>6_UPP Template</vt:lpstr>
      <vt:lpstr>8_UPP Template</vt:lpstr>
      <vt:lpstr>10_UPP Template</vt:lpstr>
      <vt:lpstr>Office Theme</vt:lpstr>
      <vt:lpstr>13_UPP Template</vt:lpstr>
      <vt:lpstr>30_UPP Template</vt:lpstr>
      <vt:lpstr>Chart</vt:lpstr>
      <vt:lpstr>Social Security:  With You Through Life’s Journey…</vt:lpstr>
      <vt:lpstr>PowerPoint Presentation</vt:lpstr>
      <vt:lpstr>We Wouldn’t Miss Your Retirement Party</vt:lpstr>
      <vt:lpstr>How Do You Qualify for Retirement Benefits?</vt:lpstr>
      <vt:lpstr>PowerPoint Presentation</vt:lpstr>
      <vt:lpstr>What Is the Best Age to Start Receiving Social Security Retirement Benefits?</vt:lpstr>
      <vt:lpstr>PowerPoint Presentation</vt:lpstr>
      <vt:lpstr>We’re There For Your Wedding</vt:lpstr>
      <vt:lpstr>Benefits for a Spouse</vt:lpstr>
      <vt:lpstr>Benefits for Divorced Spouses</vt:lpstr>
      <vt:lpstr>PowerPoint Presentation</vt:lpstr>
      <vt:lpstr>We’re There If You Lose A Loved One</vt:lpstr>
      <vt:lpstr>PowerPoint Presentation</vt:lpstr>
      <vt:lpstr>Spouse vs. Surviving Spouse Benefits</vt:lpstr>
      <vt:lpstr>Choosing Between Retirement Benefits and Widow’s Benefits</vt:lpstr>
      <vt:lpstr>PowerPoint Presentation</vt:lpstr>
      <vt:lpstr>Working While Receiving Benefits</vt:lpstr>
      <vt:lpstr>PowerPoint Presentation</vt:lpstr>
      <vt:lpstr>PowerPoint Presentation</vt:lpstr>
      <vt:lpstr>The Windfall Elimination Provision (1983)</vt:lpstr>
      <vt:lpstr>Normal Benefit Computation Example</vt:lpstr>
      <vt:lpstr>Exception to the WEP</vt:lpstr>
      <vt:lpstr>WEP Benefit Computation Example</vt:lpstr>
      <vt:lpstr>PowerPoint Presentation</vt:lpstr>
      <vt:lpstr>PowerPoint Presentation</vt:lpstr>
      <vt:lpstr>WEP/GPO Comparison Chart</vt:lpstr>
      <vt:lpstr>Medicare</vt:lpstr>
      <vt:lpstr>Medicare Eligibility</vt:lpstr>
      <vt:lpstr>PowerPoint Presentation</vt:lpstr>
      <vt:lpstr>Medicare Part B Coverage - IEP</vt:lpstr>
      <vt:lpstr>Medicare Part B Coverage - SEP</vt:lpstr>
      <vt:lpstr>Medicare Part B Coverage - GEP</vt:lpstr>
      <vt:lpstr>Medicare Applications</vt:lpstr>
      <vt:lpstr>Medicare Standard Part B Premiums for 2024</vt:lpstr>
      <vt:lpstr>A Qualifying Life-Changing Event May Reduce Monthly Part B/D Premiums</vt:lpstr>
      <vt:lpstr>Medicare.gov</vt:lpstr>
      <vt:lpstr>Social Security Website</vt:lpstr>
      <vt:lpstr>my Social Security</vt:lpstr>
      <vt:lpstr>my Social Security</vt:lpstr>
      <vt:lpstr>my Social Security Services</vt:lpstr>
      <vt:lpstr>PowerPoint Presentation</vt:lpstr>
      <vt:lpstr>PowerPoint Presentation</vt:lpstr>
      <vt:lpstr>PowerPoint Presentation</vt:lpstr>
      <vt:lpstr>How to Apply for Benefits </vt:lpstr>
      <vt:lpstr>PowerPoint Presentation</vt:lpstr>
      <vt:lpstr>PowerPoint Presentation</vt:lpstr>
    </vt:vector>
  </TitlesOfParts>
  <Company>SSA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Security PPT 2017 Abbrev</dc:title>
  <dc:subject>Overview of Social Security</dc:subject>
  <dc:creator>Alviar, Rosalie</dc:creator>
  <cp:lastModifiedBy>Schroeder, Sheryl</cp:lastModifiedBy>
  <cp:revision>1101</cp:revision>
  <cp:lastPrinted>2019-08-12T16:36:07Z</cp:lastPrinted>
  <dcterms:created xsi:type="dcterms:W3CDTF">2004-01-07T19:32:15Z</dcterms:created>
  <dcterms:modified xsi:type="dcterms:W3CDTF">2024-04-12T16:49:14Z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-860036999</vt:i4>
  </property>
  <property fmtid="{D5CDD505-2E9C-101B-9397-08002B2CF9AE}" pid="3" name="_NewReviewCycle">
    <vt:lpwstr/>
  </property>
  <property fmtid="{D5CDD505-2E9C-101B-9397-08002B2CF9AE}" pid="4" name="_EmailSubject">
    <vt:lpwstr>[EXTERNAL]   RE: 66th Annual County Auditor’s Institute hosted by the VG Young Institute of County Government</vt:lpwstr>
  </property>
  <property fmtid="{D5CDD505-2E9C-101B-9397-08002B2CF9AE}" pid="5" name="_AuthorEmail">
    <vt:lpwstr>Sheryl.Schroeder@ssa.gov</vt:lpwstr>
  </property>
  <property fmtid="{D5CDD505-2E9C-101B-9397-08002B2CF9AE}" pid="6" name="_AuthorEmailDisplayName">
    <vt:lpwstr>Schroeder, Sheryl</vt:lpwstr>
  </property>
  <property fmtid="{D5CDD505-2E9C-101B-9397-08002B2CF9AE}" pid="7" name="_PreviousAdHocReviewCycleID">
    <vt:i4>109442907</vt:i4>
  </property>
</Properties>
</file>