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256" r:id="rId5"/>
    <p:sldId id="257" r:id="rId6"/>
    <p:sldId id="276" r:id="rId7"/>
    <p:sldId id="277" r:id="rId8"/>
    <p:sldId id="278" r:id="rId9"/>
    <p:sldId id="282" r:id="rId10"/>
    <p:sldId id="290" r:id="rId11"/>
    <p:sldId id="291" r:id="rId12"/>
    <p:sldId id="267" r:id="rId13"/>
    <p:sldId id="274" r:id="rId14"/>
    <p:sldId id="283" r:id="rId15"/>
    <p:sldId id="284" r:id="rId16"/>
    <p:sldId id="285" r:id="rId17"/>
    <p:sldId id="279" r:id="rId18"/>
    <p:sldId id="280" r:id="rId19"/>
    <p:sldId id="281" r:id="rId20"/>
    <p:sldId id="286" r:id="rId21"/>
    <p:sldId id="287" r:id="rId22"/>
    <p:sldId id="288" r:id="rId23"/>
    <p:sldId id="289" r:id="rId24"/>
    <p:sldId id="272" r:id="rId25"/>
    <p:sldId id="270"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33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881E9-D2EB-4270-BB03-A670D4FD94E8}" v="45" dt="2024-04-15T03:34:47.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4"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2" Type="http://schemas.openxmlformats.org/officeDocument/2006/relationships/hyperlink" Target="https://openclipart.org/detail/97453/contacts-by-enki" TargetMode="External"/><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hyperlink" Target="https://openclipart.org/detail/97453/contacts-by-enki" TargetMode="External"/><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B3944D-D926-4D0F-A305-F5740000747A}">
      <dgm:prSet custT="1"/>
      <dgm:spPr/>
      <dgm:t>
        <a:bodyPr/>
        <a:lstStyle/>
        <a:p>
          <a:pPr>
            <a:lnSpc>
              <a:spcPct val="100000"/>
            </a:lnSpc>
          </a:pPr>
          <a:r>
            <a:rPr lang="en-US" sz="2500" i="0" baseline="0" dirty="0">
              <a:solidFill>
                <a:schemeClr val="bg1"/>
              </a:solidFill>
            </a:rPr>
            <a:t>Shelly Atteberry shelly.atteberry@co.cooke.tx.us 940-668-5493</a:t>
          </a:r>
        </a:p>
      </dgm:t>
    </dgm:pt>
    <dgm:pt modelId="{2EA7AC4A-E82B-43F0-A6EA-F599428578FC}" type="parTrans" cxnId="{92D3A76D-ADBB-49F3-861D-D2B74F81812E}">
      <dgm:prSet/>
      <dgm:spPr/>
      <dgm:t>
        <a:bodyPr/>
        <a:lstStyle/>
        <a:p>
          <a:endParaRPr lang="en-US"/>
        </a:p>
      </dgm:t>
    </dgm:pt>
    <dgm:pt modelId="{8862CE7B-AE72-45E8-B982-5279C14F7985}" type="sibTrans" cxnId="{92D3A76D-ADBB-49F3-861D-D2B74F81812E}">
      <dgm:prSet/>
      <dgm:spPr/>
      <dgm:t>
        <a:bodyPr/>
        <a:lstStyle/>
        <a:p>
          <a:endParaRPr lang="en-US"/>
        </a:p>
      </dgm:t>
    </dgm:pt>
    <dgm:pt modelId="{F61FEBF0-CB2F-4364-8F44-722FB7578D18}" type="pres">
      <dgm:prSet presAssocID="{D7951F77-4E36-4893-91C6-3151A6D51694}" presName="root" presStyleCnt="0">
        <dgm:presLayoutVars>
          <dgm:dir/>
          <dgm:resizeHandles val="exact"/>
        </dgm:presLayoutVars>
      </dgm:prSet>
      <dgm:spPr/>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1"/>
      <dgm:spPr>
        <a:prstGeom prst="rect">
          <a:avLst/>
        </a:prstGeom>
        <a:noFill/>
        <a:ln w="22225">
          <a:noFill/>
        </a:ln>
        <a:effectLst/>
      </dgm:spPr>
    </dgm:pt>
    <dgm:pt modelId="{70C56EED-B0B5-4180-A100-474B69DE81C3}" type="pres">
      <dgm:prSet presAssocID="{65B3944D-D926-4D0F-A305-F5740000747A}" presName="iconRect" presStyleLbl="node1" presStyleIdx="0" presStyleCnt="1" custFlipHor="1" custScaleX="352780" custScaleY="270633" custLinFactY="-107947" custLinFactNeighborX="-22249" custLinFactNeighborY="-20000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dgm:spPr>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1" custScaleX="153630">
        <dgm:presLayoutVars>
          <dgm:chMax val="0"/>
          <dgm:chPref val="0"/>
        </dgm:presLayoutVars>
      </dgm:prSet>
      <dgm:spPr/>
    </dgm:pt>
  </dgm:ptLst>
  <dgm:cxnLst>
    <dgm:cxn modelId="{92D3A76D-ADBB-49F3-861D-D2B74F81812E}" srcId="{D7951F77-4E36-4893-91C6-3151A6D51694}" destId="{65B3944D-D926-4D0F-A305-F5740000747A}" srcOrd="0" destOrd="0" parTransId="{2EA7AC4A-E82B-43F0-A6EA-F599428578FC}" sibTransId="{8862CE7B-AE72-45E8-B982-5279C14F7985}"/>
    <dgm:cxn modelId="{9D5AFC8C-3FE5-4AED-9F29-5D039E47B81F}" type="presOf" srcId="{D7951F77-4E36-4893-91C6-3151A6D51694}" destId="{F61FEBF0-CB2F-4364-8F44-722FB7578D18}" srcOrd="0" destOrd="0" presId="urn:microsoft.com/office/officeart/2018/2/layout/IconVerticalSolidList"/>
    <dgm:cxn modelId="{F57AC0B7-F603-4C41-BF48-9041FAA60E8E}" type="presOf" srcId="{65B3944D-D926-4D0F-A305-F5740000747A}" destId="{C38A5A37-0883-4EE3-9002-010A6D324785}" srcOrd="0" destOrd="0" presId="urn:microsoft.com/office/officeart/2018/2/layout/IconVerticalSolidList"/>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199811" y="1523330"/>
          <a:ext cx="3892749" cy="1355479"/>
        </a:xfrm>
        <a:prstGeom prst="rect">
          <a:avLst/>
        </a:prstGeom>
        <a:noFill/>
        <a:ln w="22225">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flipH="1">
          <a:off x="-558691" y="0"/>
          <a:ext cx="1772103" cy="1356804"/>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93966" y="1523330"/>
          <a:ext cx="4357473" cy="135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95" tIns="143595" rIns="143595" bIns="143595" numCol="1" spcCol="1270" anchor="ctr" anchorCtr="0">
          <a:noAutofit/>
        </a:bodyPr>
        <a:lstStyle/>
        <a:p>
          <a:pPr marL="0" lvl="0" indent="0" algn="l" defTabSz="1111250">
            <a:lnSpc>
              <a:spcPct val="100000"/>
            </a:lnSpc>
            <a:spcBef>
              <a:spcPct val="0"/>
            </a:spcBef>
            <a:spcAft>
              <a:spcPct val="35000"/>
            </a:spcAft>
            <a:buNone/>
          </a:pPr>
          <a:r>
            <a:rPr lang="en-US" sz="2500" i="0" kern="1200" baseline="0" dirty="0">
              <a:solidFill>
                <a:schemeClr val="bg1"/>
              </a:solidFill>
            </a:rPr>
            <a:t>Shelly Atteberry shelly.atteberry@co.cooke.tx.us 940-668-5493</a:t>
          </a:r>
        </a:p>
      </dsp:txBody>
      <dsp:txXfrm>
        <a:off x="93966" y="1523330"/>
        <a:ext cx="4357473" cy="13568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0DF988-5CAB-432B-8D0B-D8C3E059DF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BE356AA-AEFC-428A-8BD0-AA2D3C591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7DEA4-367D-4080-83F2-8D3D2CA6B32A}" type="datetimeFigureOut">
              <a:rPr lang="en-US" smtClean="0"/>
              <a:t>4/14/2024</a:t>
            </a:fld>
            <a:endParaRPr lang="en-US" dirty="0"/>
          </a:p>
        </p:txBody>
      </p:sp>
      <p:sp>
        <p:nvSpPr>
          <p:cNvPr id="4" name="Footer Placeholder 3">
            <a:extLst>
              <a:ext uri="{FF2B5EF4-FFF2-40B4-BE49-F238E27FC236}">
                <a16:creationId xmlns:a16="http://schemas.microsoft.com/office/drawing/2014/main" id="{E4865BBC-F712-4550-A53A-E3704893E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4944CF1-DDB6-4D6E-8031-215AE9043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08541-035C-4B65-9610-76D15F8AC213}" type="slidenum">
              <a:rPr lang="en-US" smtClean="0"/>
              <a:t>‹#›</a:t>
            </a:fld>
            <a:endParaRPr lang="en-US" dirty="0"/>
          </a:p>
        </p:txBody>
      </p:sp>
    </p:spTree>
    <p:extLst>
      <p:ext uri="{BB962C8B-B14F-4D97-AF65-F5344CB8AC3E}">
        <p14:creationId xmlns:p14="http://schemas.microsoft.com/office/powerpoint/2010/main" val="419551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0E602-17AB-462D-97EB-415C7E6D4A8D}" type="datetimeFigureOut">
              <a:rPr lang="en-US" smtClean="0"/>
              <a:t>4/14/2024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CF3A1-9863-43A3-B39B-8E6FEFD6E20B}" type="slidenum">
              <a:rPr lang="en-US" smtClean="0"/>
              <a:t>‹#›</a:t>
            </a:fld>
            <a:endParaRPr lang="en-US" dirty="0"/>
          </a:p>
        </p:txBody>
      </p:sp>
    </p:spTree>
    <p:extLst>
      <p:ext uri="{BB962C8B-B14F-4D97-AF65-F5344CB8AC3E}">
        <p14:creationId xmlns:p14="http://schemas.microsoft.com/office/powerpoint/2010/main" val="5845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a:t>
            </a:fld>
            <a:endParaRPr lang="en-US" dirty="0"/>
          </a:p>
        </p:txBody>
      </p:sp>
    </p:spTree>
    <p:extLst>
      <p:ext uri="{BB962C8B-B14F-4D97-AF65-F5344CB8AC3E}">
        <p14:creationId xmlns:p14="http://schemas.microsoft.com/office/powerpoint/2010/main" val="197894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2</a:t>
            </a:fld>
            <a:endParaRPr lang="en-US" dirty="0"/>
          </a:p>
        </p:txBody>
      </p:sp>
    </p:spTree>
    <p:extLst>
      <p:ext uri="{BB962C8B-B14F-4D97-AF65-F5344CB8AC3E}">
        <p14:creationId xmlns:p14="http://schemas.microsoft.com/office/powerpoint/2010/main" val="312638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9</a:t>
            </a:fld>
            <a:endParaRPr lang="en-US" dirty="0"/>
          </a:p>
        </p:txBody>
      </p:sp>
    </p:spTree>
    <p:extLst>
      <p:ext uri="{BB962C8B-B14F-4D97-AF65-F5344CB8AC3E}">
        <p14:creationId xmlns:p14="http://schemas.microsoft.com/office/powerpoint/2010/main" val="410649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10</a:t>
            </a:fld>
            <a:endParaRPr lang="en-US" dirty="0"/>
          </a:p>
        </p:txBody>
      </p:sp>
    </p:spTree>
    <p:extLst>
      <p:ext uri="{BB962C8B-B14F-4D97-AF65-F5344CB8AC3E}">
        <p14:creationId xmlns:p14="http://schemas.microsoft.com/office/powerpoint/2010/main" val="402659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21</a:t>
            </a:fld>
            <a:endParaRPr lang="en-US" dirty="0"/>
          </a:p>
        </p:txBody>
      </p:sp>
    </p:spTree>
    <p:extLst>
      <p:ext uri="{BB962C8B-B14F-4D97-AF65-F5344CB8AC3E}">
        <p14:creationId xmlns:p14="http://schemas.microsoft.com/office/powerpoint/2010/main" val="62325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22</a:t>
            </a:fld>
            <a:endParaRPr lang="en-US" dirty="0"/>
          </a:p>
        </p:txBody>
      </p:sp>
    </p:spTree>
    <p:extLst>
      <p:ext uri="{BB962C8B-B14F-4D97-AF65-F5344CB8AC3E}">
        <p14:creationId xmlns:p14="http://schemas.microsoft.com/office/powerpoint/2010/main" val="384840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23</a:t>
            </a:fld>
            <a:endParaRPr lang="en-US" dirty="0"/>
          </a:p>
        </p:txBody>
      </p:sp>
    </p:spTree>
    <p:extLst>
      <p:ext uri="{BB962C8B-B14F-4D97-AF65-F5344CB8AC3E}">
        <p14:creationId xmlns:p14="http://schemas.microsoft.com/office/powerpoint/2010/main" val="151946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3C0D9D9-BD9E-4496-B006-48F8564772EA}"/>
              </a:ext>
            </a:extLst>
          </p:cNvPr>
          <p:cNvSpPr/>
          <p:nvPr/>
        </p:nvSpPr>
        <p:spPr>
          <a:xfrm>
            <a:off x="7180411"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1"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1" y="5739959"/>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0" y="2042319"/>
            <a:ext cx="3168000" cy="2387600"/>
          </a:xfrm>
        </p:spPr>
        <p:txBody>
          <a:bodyPr lIns="0" tIns="0" rIns="0" bIns="0" anchor="b">
            <a:normAutofit/>
          </a:bodyPr>
          <a:lstStyle>
            <a:lvl1pPr algn="ctr">
              <a:lnSpc>
                <a:spcPct val="8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0" y="5166704"/>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
        <p:nvSpPr>
          <p:cNvPr id="18" name="Rectangle 17">
            <a:extLst>
              <a:ext uri="{FF2B5EF4-FFF2-40B4-BE49-F238E27FC236}">
                <a16:creationId xmlns:a16="http://schemas.microsoft.com/office/drawing/2014/main" id="{B33ED610-C66B-4824-A437-94E15AA5FF81}"/>
              </a:ext>
            </a:extLst>
          </p:cNvPr>
          <p:cNvSpPr/>
          <p:nvPr userDrawn="1"/>
        </p:nvSpPr>
        <p:spPr>
          <a:xfrm>
            <a:off x="6817676" y="4469671"/>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086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7" y="0"/>
            <a:ext cx="4060307" cy="1836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6" y="5778000"/>
            <a:ext cx="3691188"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0" y="360000"/>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26004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Top L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7" y="0"/>
            <a:ext cx="4060307" cy="1836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6" y="5778000"/>
            <a:ext cx="3691188" cy="1080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0" y="360000"/>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18490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Light">
    <p:bg>
      <p:bgPr>
        <a:solidFill>
          <a:schemeClr val="accent6">
            <a:lumMod val="5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1"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68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Right Light">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36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7108590"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471998" y="2385000"/>
            <a:ext cx="720001"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5400000" flipH="1">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41CF587A-B161-455A-8783-631E82DF3D52}"/>
              </a:ext>
            </a:extLst>
          </p:cNvPr>
          <p:cNvSpPr/>
          <p:nvPr userDrawn="1"/>
        </p:nvSpPr>
        <p:spPr>
          <a:xfrm flipH="1">
            <a:off x="11125201" y="720000"/>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019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Dark">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1" y="2453081"/>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048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248941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with Bor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8" name="Rectangle 7">
            <a:extLst>
              <a:ext uri="{FF2B5EF4-FFF2-40B4-BE49-F238E27FC236}">
                <a16:creationId xmlns:a16="http://schemas.microsoft.com/office/drawing/2014/main" id="{582268F6-10A6-447E-9928-37CC0D5A4B0A}"/>
              </a:ext>
            </a:extLst>
          </p:cNvPr>
          <p:cNvSpPr/>
          <p:nvPr userDrawn="1"/>
        </p:nvSpPr>
        <p:spPr>
          <a:xfrm>
            <a:off x="720000" y="720000"/>
            <a:ext cx="10753200" cy="5382000"/>
          </a:xfrm>
          <a:prstGeom prst="rect">
            <a:avLst/>
          </a:pr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57086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280A-DD18-47F6-A3B4-3B0571BE0C04}"/>
              </a:ext>
            </a:extLst>
          </p:cNvPr>
          <p:cNvSpPr>
            <a:spLocks noGrp="1"/>
          </p:cNvSpPr>
          <p:nvPr>
            <p:ph type="title"/>
          </p:nvPr>
        </p:nvSpPr>
        <p:spPr>
          <a:xfrm>
            <a:off x="839788" y="987424"/>
            <a:ext cx="3932237" cy="1069975"/>
          </a:xfrm>
        </p:spPr>
        <p:txBody>
          <a:bodyPr anchor="b"/>
          <a:lstStyle>
            <a:lvl1pPr algn="l">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055BB1-64FB-4BD8-95CC-0516CA79B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364E89-A8EE-406F-81DD-C6357B15C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508C719C-3F6B-4A74-BAD7-C48CE3BB03E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8CFE0CD-5513-4A5E-9C88-11D165C62919}"/>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00346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3C0D9D9-BD9E-4496-B006-48F8564772EA}"/>
              </a:ext>
            </a:extLst>
          </p:cNvPr>
          <p:cNvSpPr/>
          <p:nvPr/>
        </p:nvSpPr>
        <p:spPr>
          <a:xfrm>
            <a:off x="7180411"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1"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1" y="5739959"/>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9B2250-3DBA-4931-BA35-E001AF48DACB}"/>
              </a:ext>
            </a:extLst>
          </p:cNvPr>
          <p:cNvSpPr/>
          <p:nvPr/>
        </p:nvSpPr>
        <p:spPr>
          <a:xfrm>
            <a:off x="6817676" y="4469671"/>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0" y="2042319"/>
            <a:ext cx="3168000" cy="2387600"/>
          </a:xfrm>
        </p:spPr>
        <p:txBody>
          <a:bodyPr lIns="0" tIns="0" rIns="0" bIns="0" anchor="b">
            <a:normAutofit/>
          </a:bodyPr>
          <a:lstStyle>
            <a:lvl1pPr algn="ctr">
              <a:lnSpc>
                <a:spcPct val="8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0" y="5166704"/>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
        <p:nvSpPr>
          <p:cNvPr id="5" name="Picture Placeholder 4">
            <a:extLst>
              <a:ext uri="{FF2B5EF4-FFF2-40B4-BE49-F238E27FC236}">
                <a16:creationId xmlns:a16="http://schemas.microsoft.com/office/drawing/2014/main" id="{8180DC9F-82D9-470B-A264-73E211A439DF}"/>
              </a:ext>
            </a:extLst>
          </p:cNvPr>
          <p:cNvSpPr>
            <a:spLocks noGrp="1"/>
          </p:cNvSpPr>
          <p:nvPr>
            <p:ph type="pic" sz="quarter" idx="12" hasCustomPrompt="1"/>
          </p:nvPr>
        </p:nvSpPr>
        <p:spPr>
          <a:xfrm>
            <a:off x="720000" y="720000"/>
            <a:ext cx="6818300" cy="5382000"/>
          </a:xfrm>
        </p:spPr>
        <p:txBody>
          <a:bodyPr anchor="ctr">
            <a:normAutofit/>
          </a:bodyPr>
          <a:lstStyle>
            <a:lvl1pPr marL="0" indent="0" algn="ctr">
              <a:buNone/>
              <a:defRPr sz="1800" i="1"/>
            </a:lvl1pPr>
          </a:lstStyle>
          <a:p>
            <a:r>
              <a:rPr lang="en-US" dirty="0"/>
              <a:t>Insert Your Picture Here</a:t>
            </a:r>
          </a:p>
        </p:txBody>
      </p:sp>
    </p:spTree>
    <p:extLst>
      <p:ext uri="{BB962C8B-B14F-4D97-AF65-F5344CB8AC3E}">
        <p14:creationId xmlns:p14="http://schemas.microsoft.com/office/powerpoint/2010/main" val="387440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p:txBody>
          <a:bodyPr/>
          <a:lstStyle>
            <a:lvl1pPr>
              <a:defRPr i="0"/>
            </a:lvl1pPr>
          </a:lstStyle>
          <a:p>
            <a:r>
              <a:rPr lang="en-US"/>
              <a:t>Click to edit Master title style</a:t>
            </a:r>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0" name="Rectangle 9">
            <a:extLst>
              <a:ext uri="{FF2B5EF4-FFF2-40B4-BE49-F238E27FC236}">
                <a16:creationId xmlns:a16="http://schemas.microsoft.com/office/drawing/2014/main" id="{AD41F296-3DCB-4C9E-952C-F67314DAE035}"/>
              </a:ext>
            </a:extLst>
          </p:cNvPr>
          <p:cNvSpPr/>
          <p:nvPr userDrawn="1"/>
        </p:nvSpPr>
        <p:spPr>
          <a:xfrm>
            <a:off x="4386000" y="0"/>
            <a:ext cx="3420000" cy="72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a:extLst>
              <a:ext uri="{FF2B5EF4-FFF2-40B4-BE49-F238E27FC236}">
                <a16:creationId xmlns:a16="http://schemas.microsoft.com/office/drawing/2014/main" id="{18D70D7B-44ED-404A-AE13-9736DF7B3B33}"/>
              </a:ext>
            </a:extLst>
          </p:cNvPr>
          <p:cNvSpPr/>
          <p:nvPr userDrawn="1"/>
        </p:nvSpPr>
        <p:spPr>
          <a:xfrm flipH="1">
            <a:off x="4026000" y="359999"/>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B41035-2FD8-4902-B929-588169F22676}"/>
              </a:ext>
            </a:extLst>
          </p:cNvPr>
          <p:cNvSpPr/>
          <p:nvPr userDrawn="1"/>
        </p:nvSpPr>
        <p:spPr>
          <a:xfrm flipH="1">
            <a:off x="7806000" y="359999"/>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5A932B8-FAA6-4A87-B8F7-68ED82F755E7}"/>
              </a:ext>
            </a:extLst>
          </p:cNvPr>
          <p:cNvSpPr/>
          <p:nvPr userDrawn="1"/>
        </p:nvSpPr>
        <p:spPr>
          <a:xfrm>
            <a:off x="4386000" y="6498000"/>
            <a:ext cx="3420000" cy="36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00516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7611CC6-4034-4273-B7B4-094F017E5B09}"/>
              </a:ext>
            </a:extLst>
          </p:cNvPr>
          <p:cNvSpPr/>
          <p:nvPr userDrawn="1"/>
        </p:nvSpPr>
        <p:spPr>
          <a:xfrm flipH="1">
            <a:off x="11473200" y="6138000"/>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8776250" y="894521"/>
            <a:ext cx="2577549" cy="1858617"/>
          </a:xfrm>
        </p:spPr>
        <p:txBody>
          <a:bodyPr anchor="b">
            <a:normAutofit/>
          </a:bodyPr>
          <a:lstStyle>
            <a:lvl1pPr algn="ctr">
              <a:defRPr sz="3200" i="0">
                <a:solidFill>
                  <a:schemeClr val="tx1">
                    <a:lumMod val="85000"/>
                    <a:lumOff val="1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a:xfrm>
            <a:off x="8776252" y="3856383"/>
            <a:ext cx="2577548" cy="2107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29751C31-CBB5-46BC-BEF2-9804C8527D67}"/>
              </a:ext>
            </a:extLst>
          </p:cNvPr>
          <p:cNvSpPr/>
          <p:nvPr userDrawn="1"/>
        </p:nvSpPr>
        <p:spPr>
          <a:xfrm>
            <a:off x="8584635" y="713698"/>
            <a:ext cx="2879560" cy="5418000"/>
          </a:xfrm>
          <a:custGeom>
            <a:avLst/>
            <a:gdLst>
              <a:gd name="connsiteX0" fmla="*/ 0 w 2879560"/>
              <a:gd name="connsiteY0" fmla="*/ 0 h 5418000"/>
              <a:gd name="connsiteX1" fmla="*/ 179215 w 2879560"/>
              <a:gd name="connsiteY1" fmla="*/ 0 h 5418000"/>
              <a:gd name="connsiteX2" fmla="*/ 179215 w 2879560"/>
              <a:gd name="connsiteY2" fmla="*/ 366302 h 5418000"/>
              <a:gd name="connsiteX3" fmla="*/ 2700346 w 2879560"/>
              <a:gd name="connsiteY3" fmla="*/ 366302 h 5418000"/>
              <a:gd name="connsiteX4" fmla="*/ 2700346 w 2879560"/>
              <a:gd name="connsiteY4" fmla="*/ 0 h 5418000"/>
              <a:gd name="connsiteX5" fmla="*/ 2879560 w 2879560"/>
              <a:gd name="connsiteY5" fmla="*/ 0 h 5418000"/>
              <a:gd name="connsiteX6" fmla="*/ 2879560 w 2879560"/>
              <a:gd name="connsiteY6" fmla="*/ 5418000 h 5418000"/>
              <a:gd name="connsiteX7" fmla="*/ 0 w 2879560"/>
              <a:gd name="connsiteY7" fmla="*/ 5418000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8" fmla="*/ 2791786 w 2879560"/>
              <a:gd name="connsiteY8" fmla="*/ 457742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 name="connsiteX6" fmla="*/ 179215 w 2879560"/>
              <a:gd name="connsiteY6"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560" h="5418000">
                <a:moveTo>
                  <a:pt x="2700346" y="0"/>
                </a:moveTo>
                <a:lnTo>
                  <a:pt x="2879560" y="0"/>
                </a:lnTo>
                <a:lnTo>
                  <a:pt x="2879560" y="5418000"/>
                </a:lnTo>
                <a:lnTo>
                  <a:pt x="0" y="5418000"/>
                </a:lnTo>
                <a:lnTo>
                  <a:pt x="0" y="0"/>
                </a:lnTo>
                <a:lnTo>
                  <a:pt x="179215" y="0"/>
                </a:lnTo>
              </a:path>
            </a:pathLst>
          </a:custGeom>
          <a:noFill/>
          <a:ln>
            <a:solidFill>
              <a:schemeClr val="accent6"/>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8918534" y="0"/>
            <a:ext cx="2211762"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720000" y="720000"/>
            <a:ext cx="7498800" cy="5382000"/>
          </a:xfrm>
        </p:spPr>
        <p:txBody>
          <a:bodyPr anchor="ctr"/>
          <a:lstStyle>
            <a:lvl1pPr marL="0" indent="0" algn="ctr">
              <a:buNone/>
              <a:defRPr i="1"/>
            </a:lvl1pPr>
          </a:lstStyle>
          <a:p>
            <a:r>
              <a:rPr lang="en-US" dirty="0"/>
              <a:t>Insert Your Picture Here</a:t>
            </a:r>
          </a:p>
        </p:txBody>
      </p:sp>
    </p:spTree>
    <p:extLst>
      <p:ext uri="{BB962C8B-B14F-4D97-AF65-F5344CB8AC3E}">
        <p14:creationId xmlns:p14="http://schemas.microsoft.com/office/powerpoint/2010/main" val="401441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1080000" y="0"/>
            <a:ext cx="2520000" cy="2304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91F11B5-8838-43F4-B445-480FB80FCC73}"/>
              </a:ext>
            </a:extLst>
          </p:cNvPr>
          <p:cNvSpPr/>
          <p:nvPr userDrawn="1"/>
        </p:nvSpPr>
        <p:spPr>
          <a:xfrm>
            <a:off x="1080000" y="5760000"/>
            <a:ext cx="2520000" cy="109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1172817" y="213691"/>
            <a:ext cx="2279373" cy="1858617"/>
          </a:xfrm>
        </p:spPr>
        <p:txBody>
          <a:bodyPr anchor="b">
            <a:normAutofit/>
          </a:bodyPr>
          <a:lstStyle>
            <a:lvl1pPr algn="ctr">
              <a:defRPr sz="3200" i="0">
                <a:solidFill>
                  <a:schemeClr val="bg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1080000" y="2304000"/>
            <a:ext cx="2520000" cy="3454357"/>
          </a:xfrm>
        </p:spPr>
        <p:txBody>
          <a:bodyPr anchor="ctr"/>
          <a:lstStyle>
            <a:lvl1pPr marL="0" indent="0" algn="ctr">
              <a:buNone/>
              <a:defRPr i="1">
                <a:solidFill>
                  <a:schemeClr val="bg1"/>
                </a:solidFill>
              </a:defRPr>
            </a:lvl1pPr>
          </a:lstStyle>
          <a:p>
            <a:r>
              <a:rPr lang="en-US" dirty="0"/>
              <a:t>Insert Your Picture Here</a:t>
            </a:r>
          </a:p>
        </p:txBody>
      </p:sp>
      <p:sp>
        <p:nvSpPr>
          <p:cNvPr id="6" name="Text Placeholder 5">
            <a:extLst>
              <a:ext uri="{FF2B5EF4-FFF2-40B4-BE49-F238E27FC236}">
                <a16:creationId xmlns:a16="http://schemas.microsoft.com/office/drawing/2014/main" id="{0CE2A558-A752-4F84-96CD-9C73D34C3EB7}"/>
              </a:ext>
            </a:extLst>
          </p:cNvPr>
          <p:cNvSpPr>
            <a:spLocks noGrp="1"/>
          </p:cNvSpPr>
          <p:nvPr>
            <p:ph type="body" sz="quarter" idx="13" hasCustomPrompt="1"/>
          </p:nvPr>
        </p:nvSpPr>
        <p:spPr>
          <a:xfrm>
            <a:off x="4373563" y="2674144"/>
            <a:ext cx="6529387" cy="1509713"/>
          </a:xfrm>
        </p:spPr>
        <p:txBody>
          <a:bodyPr anchor="ctr">
            <a:normAutofit/>
          </a:bodyPr>
          <a:lstStyle>
            <a:lvl1pPr marL="0" indent="0" algn="ctr">
              <a:buNone/>
              <a:defRPr sz="3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Write something memorable…</a:t>
            </a:r>
          </a:p>
        </p:txBody>
      </p:sp>
      <p:sp>
        <p:nvSpPr>
          <p:cNvPr id="16" name="Rectangle 15">
            <a:extLst>
              <a:ext uri="{FF2B5EF4-FFF2-40B4-BE49-F238E27FC236}">
                <a16:creationId xmlns:a16="http://schemas.microsoft.com/office/drawing/2014/main" id="{B71E4597-9A31-4A37-A907-D3F61EB7F82E}"/>
              </a:ext>
            </a:extLst>
          </p:cNvPr>
          <p:cNvSpPr/>
          <p:nvPr userDrawn="1"/>
        </p:nvSpPr>
        <p:spPr>
          <a:xfrm flipH="1">
            <a:off x="10768500" y="5395300"/>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C246D3C-862F-4C73-8928-347E381A9763}"/>
              </a:ext>
            </a:extLst>
          </p:cNvPr>
          <p:cNvSpPr/>
          <p:nvPr userDrawn="1"/>
        </p:nvSpPr>
        <p:spPr>
          <a:xfrm>
            <a:off x="704386" y="713698"/>
            <a:ext cx="10767616" cy="5418000"/>
          </a:xfrm>
          <a:custGeom>
            <a:avLst/>
            <a:gdLst>
              <a:gd name="connsiteX0" fmla="*/ 0 w 10783231"/>
              <a:gd name="connsiteY0" fmla="*/ 0 h 5418000"/>
              <a:gd name="connsiteX1" fmla="*/ 97696 w 10783231"/>
              <a:gd name="connsiteY1" fmla="*/ 0 h 5418000"/>
              <a:gd name="connsiteX2" fmla="*/ 97696 w 10783231"/>
              <a:gd name="connsiteY2" fmla="*/ 1578240 h 5418000"/>
              <a:gd name="connsiteX3" fmla="*/ 3148264 w 10783231"/>
              <a:gd name="connsiteY3" fmla="*/ 1578240 h 5418000"/>
              <a:gd name="connsiteX4" fmla="*/ 3148264 w 10783231"/>
              <a:gd name="connsiteY4" fmla="*/ 0 h 5418000"/>
              <a:gd name="connsiteX5" fmla="*/ 10783231 w 10783231"/>
              <a:gd name="connsiteY5" fmla="*/ 0 h 5418000"/>
              <a:gd name="connsiteX6" fmla="*/ 10783231 w 10783231"/>
              <a:gd name="connsiteY6" fmla="*/ 5418000 h 5418000"/>
              <a:gd name="connsiteX7" fmla="*/ 0 w 10783231"/>
              <a:gd name="connsiteY7" fmla="*/ 541800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8" fmla="*/ 3239704 w 10783231"/>
              <a:gd name="connsiteY8" fmla="*/ 166968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6" fmla="*/ 97696 w 10783231"/>
              <a:gd name="connsiteY6"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231" h="5418000">
                <a:moveTo>
                  <a:pt x="3148264" y="0"/>
                </a:moveTo>
                <a:lnTo>
                  <a:pt x="10783231" y="0"/>
                </a:lnTo>
                <a:lnTo>
                  <a:pt x="10783231" y="5418000"/>
                </a:lnTo>
                <a:lnTo>
                  <a:pt x="0" y="5418000"/>
                </a:lnTo>
                <a:lnTo>
                  <a:pt x="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5211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99A351EC-2A75-45E3-AAA9-061FE77125E4}"/>
              </a:ext>
            </a:extLst>
          </p:cNvPr>
          <p:cNvSpPr>
            <a:spLocks noGrp="1"/>
          </p:cNvSpPr>
          <p:nvPr>
            <p:ph type="pic" sz="quarter" idx="12" hasCustomPrompt="1"/>
          </p:nvPr>
        </p:nvSpPr>
        <p:spPr>
          <a:xfrm>
            <a:off x="720000" y="720000"/>
            <a:ext cx="10753200" cy="5382000"/>
          </a:xfrm>
          <a:custGeom>
            <a:avLst/>
            <a:gdLst>
              <a:gd name="connsiteX0" fmla="*/ 7752000 w 10753200"/>
              <a:gd name="connsiteY0" fmla="*/ 0 h 5382000"/>
              <a:gd name="connsiteX1" fmla="*/ 10753200 w 10753200"/>
              <a:gd name="connsiteY1" fmla="*/ 0 h 5382000"/>
              <a:gd name="connsiteX2" fmla="*/ 10753200 w 10753200"/>
              <a:gd name="connsiteY2" fmla="*/ 5382000 h 5382000"/>
              <a:gd name="connsiteX3" fmla="*/ 7752000 w 10753200"/>
              <a:gd name="connsiteY3" fmla="*/ 5382000 h 5382000"/>
              <a:gd name="connsiteX4" fmla="*/ 0 w 10753200"/>
              <a:gd name="connsiteY4" fmla="*/ 0 h 5382000"/>
              <a:gd name="connsiteX5" fmla="*/ 3000000 w 10753200"/>
              <a:gd name="connsiteY5" fmla="*/ 0 h 5382000"/>
              <a:gd name="connsiteX6" fmla="*/ 3000000 w 10753200"/>
              <a:gd name="connsiteY6" fmla="*/ 5382000 h 5382000"/>
              <a:gd name="connsiteX7" fmla="*/ 0 w 10753200"/>
              <a:gd name="connsiteY7" fmla="*/ 538200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200" h="5382000">
                <a:moveTo>
                  <a:pt x="7752000" y="0"/>
                </a:moveTo>
                <a:lnTo>
                  <a:pt x="10753200" y="0"/>
                </a:lnTo>
                <a:lnTo>
                  <a:pt x="10753200" y="5382000"/>
                </a:lnTo>
                <a:lnTo>
                  <a:pt x="7752000" y="5382000"/>
                </a:lnTo>
                <a:close/>
                <a:moveTo>
                  <a:pt x="0" y="0"/>
                </a:moveTo>
                <a:lnTo>
                  <a:pt x="3000000" y="0"/>
                </a:lnTo>
                <a:lnTo>
                  <a:pt x="3000000" y="5382000"/>
                </a:lnTo>
                <a:lnTo>
                  <a:pt x="0" y="5382000"/>
                </a:lnTo>
                <a:close/>
              </a:path>
            </a:pathLst>
          </a:custGeom>
        </p:spPr>
        <p:txBody>
          <a:bodyPr wrap="square" lIns="360000" anchor="ctr">
            <a:noAutofit/>
          </a:bodyPr>
          <a:lstStyle>
            <a:lvl1pPr marL="0" indent="0" algn="l">
              <a:buNone/>
              <a:defRPr sz="1800" i="1"/>
            </a:lvl1pPr>
          </a:lstStyle>
          <a:p>
            <a:r>
              <a:rPr lang="en-US" dirty="0"/>
              <a:t>Insert Your Picture Here</a:t>
            </a:r>
          </a:p>
        </p:txBody>
      </p:sp>
      <p:sp>
        <p:nvSpPr>
          <p:cNvPr id="12" name="Rectangle 11">
            <a:extLst>
              <a:ext uri="{FF2B5EF4-FFF2-40B4-BE49-F238E27FC236}">
                <a16:creationId xmlns:a16="http://schemas.microsoft.com/office/drawing/2014/main" id="{623677EC-F535-460C-B8F2-2DE379673467}"/>
              </a:ext>
            </a:extLst>
          </p:cNvPr>
          <p:cNvSpPr/>
          <p:nvPr/>
        </p:nvSpPr>
        <p:spPr>
          <a:xfrm>
            <a:off x="3720000" y="359999"/>
            <a:ext cx="47520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3C0D9D9-BD9E-4496-B006-48F8564772EA}"/>
              </a:ext>
            </a:extLst>
          </p:cNvPr>
          <p:cNvSpPr/>
          <p:nvPr/>
        </p:nvSpPr>
        <p:spPr>
          <a:xfrm>
            <a:off x="4080000" y="711624"/>
            <a:ext cx="4032000"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11475311" y="360000"/>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9B2250-3DBA-4931-BA35-E001AF48DACB}"/>
              </a:ext>
            </a:extLst>
          </p:cNvPr>
          <p:cNvSpPr/>
          <p:nvPr/>
        </p:nvSpPr>
        <p:spPr>
          <a:xfrm>
            <a:off x="5735688" y="577800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4512000" y="924339"/>
            <a:ext cx="3168000" cy="3505580"/>
          </a:xfrm>
        </p:spPr>
        <p:txBody>
          <a:bodyPr lIns="0" tIns="0" rIns="0" bIns="0" anchor="b">
            <a:normAutofit/>
          </a:bodyPr>
          <a:lstStyle>
            <a:lvl1pPr algn="ctr">
              <a:lnSpc>
                <a:spcPct val="80000"/>
              </a:lnSpc>
              <a:defRPr sz="4000" i="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4512000" y="5166704"/>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58713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29B8-590B-4709-B45D-CCE1274F1218}"/>
              </a:ext>
            </a:extLst>
          </p:cNvPr>
          <p:cNvSpPr>
            <a:spLocks noGrp="1"/>
          </p:cNvSpPr>
          <p:nvPr>
            <p:ph type="title"/>
          </p:nvPr>
        </p:nvSpPr>
        <p:spPr>
          <a:xfrm>
            <a:off x="831850" y="9858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F7C8399-AFEE-4A79-9D20-853B44756384}"/>
              </a:ext>
            </a:extLst>
          </p:cNvPr>
          <p:cNvSpPr>
            <a:spLocks noGrp="1"/>
          </p:cNvSpPr>
          <p:nvPr>
            <p:ph type="body" idx="1"/>
          </p:nvPr>
        </p:nvSpPr>
        <p:spPr>
          <a:xfrm>
            <a:off x="831850" y="40052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29960140-2A2E-4503-8278-0345FDE3198B}"/>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C5D2181E-D15A-4350-A32F-D47DCEDEF432}"/>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9" name="Rectangle 8">
            <a:extLst>
              <a:ext uri="{FF2B5EF4-FFF2-40B4-BE49-F238E27FC236}">
                <a16:creationId xmlns:a16="http://schemas.microsoft.com/office/drawing/2014/main" id="{637DDFAA-3A73-4B3E-B81D-B1D2C1818390}"/>
              </a:ext>
            </a:extLst>
          </p:cNvPr>
          <p:cNvSpPr/>
          <p:nvPr userDrawn="1"/>
        </p:nvSpPr>
        <p:spPr>
          <a:xfrm>
            <a:off x="5735687" y="5778000"/>
            <a:ext cx="720625" cy="108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09C2B09-A978-456B-A8F2-C766DA7A81D8}"/>
              </a:ext>
            </a:extLst>
          </p:cNvPr>
          <p:cNvSpPr/>
          <p:nvPr userDrawn="1"/>
        </p:nvSpPr>
        <p:spPr>
          <a:xfrm>
            <a:off x="5735688" y="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828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7E81-20CC-4C8C-BB1D-A38B4DAD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7CDCC-7A8F-411F-AD9C-3B24B05832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533D20-35D1-490A-BD78-47D062FBEC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16B6B5F-82CD-40A1-8FD6-717BF4D105F2}"/>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42A430C2-A8FB-4210-A7D3-AB7A97B87D48}"/>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04987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0D959E-3051-49C8-AC81-F2B64A84FFA5}"/>
              </a:ext>
            </a:extLst>
          </p:cNvPr>
          <p:cNvSpPr>
            <a:spLocks noGrp="1"/>
          </p:cNvSpPr>
          <p:nvPr>
            <p:ph type="body" idx="1"/>
          </p:nvPr>
        </p:nvSpPr>
        <p:spPr>
          <a:xfrm>
            <a:off x="839788" y="1737873"/>
            <a:ext cx="5157787"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9537F1-D747-4E81-81B9-B5716EA59D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944379-270F-4361-94CB-AD13F914E9ED}"/>
              </a:ext>
            </a:extLst>
          </p:cNvPr>
          <p:cNvSpPr>
            <a:spLocks noGrp="1"/>
          </p:cNvSpPr>
          <p:nvPr>
            <p:ph type="body" sz="quarter" idx="3"/>
          </p:nvPr>
        </p:nvSpPr>
        <p:spPr>
          <a:xfrm>
            <a:off x="6172200" y="1737873"/>
            <a:ext cx="5183188"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0ECA14-4888-4C66-A15F-6B781D0741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90623264-E0F5-4AB3-B974-14E2E3B66D0F}"/>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70C66A2F-89F8-40C6-8391-D53AEF0DF72D}"/>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2" name="Title 11">
            <a:extLst>
              <a:ext uri="{FF2B5EF4-FFF2-40B4-BE49-F238E27FC236}">
                <a16:creationId xmlns:a16="http://schemas.microsoft.com/office/drawing/2014/main" id="{71072358-6CE0-4D6C-9CE9-35BFA6D1C8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63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45207B-6715-4F5E-9B3F-D1BC499956ED}"/>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B780D37-79E5-4C07-986A-D7B39C10D316}"/>
              </a:ext>
            </a:extLst>
          </p:cNvPr>
          <p:cNvSpPr>
            <a:spLocks noGrp="1"/>
          </p:cNvSpPr>
          <p:nvPr>
            <p:ph type="title"/>
          </p:nvPr>
        </p:nvSpPr>
        <p:spPr>
          <a:xfrm>
            <a:off x="838200" y="894522"/>
            <a:ext cx="10515600" cy="7961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0D4B9F-5853-4E4D-875D-99C8E8CA4110}"/>
              </a:ext>
            </a:extLst>
          </p:cNvPr>
          <p:cNvSpPr>
            <a:spLocks noGrp="1"/>
          </p:cNvSpPr>
          <p:nvPr>
            <p:ph type="body" idx="1"/>
          </p:nvPr>
        </p:nvSpPr>
        <p:spPr>
          <a:xfrm>
            <a:off x="838200" y="1825625"/>
            <a:ext cx="10515600" cy="413785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A382154-E8DC-43D0-914D-21ADE1267E35}"/>
              </a:ext>
            </a:extLst>
          </p:cNvPr>
          <p:cNvSpPr>
            <a:spLocks noGrp="1"/>
          </p:cNvSpPr>
          <p:nvPr>
            <p:ph type="ftr" sz="quarter" idx="3"/>
          </p:nvPr>
        </p:nvSpPr>
        <p:spPr>
          <a:xfrm>
            <a:off x="390378" y="6236849"/>
            <a:ext cx="4114800" cy="150101"/>
          </a:xfrm>
          <a:prstGeom prst="rect">
            <a:avLst/>
          </a:prstGeom>
        </p:spPr>
        <p:txBody>
          <a:bodyPr vert="horz" lIns="91440" tIns="45720" rIns="91440" bIns="45720" rtlCol="0" anchor="ctr"/>
          <a:lstStyle>
            <a:lvl1pPr algn="l">
              <a:defRPr sz="1200" i="1">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1FB5EC2-DEC6-4324-B094-081B721F8C3E}"/>
              </a:ext>
            </a:extLst>
          </p:cNvPr>
          <p:cNvSpPr>
            <a:spLocks noGrp="1"/>
          </p:cNvSpPr>
          <p:nvPr>
            <p:ph type="sldNum" sz="quarter" idx="4"/>
          </p:nvPr>
        </p:nvSpPr>
        <p:spPr>
          <a:xfrm>
            <a:off x="8968408" y="6236849"/>
            <a:ext cx="2743200" cy="150101"/>
          </a:xfrm>
          <a:prstGeom prst="rect">
            <a:avLst/>
          </a:prstGeom>
        </p:spPr>
        <p:txBody>
          <a:bodyPr vert="horz" lIns="91440" tIns="45720" rIns="91440" bIns="45720" rtlCol="0" anchor="ctr"/>
          <a:lstStyle>
            <a:lvl1pPr algn="r">
              <a:defRPr sz="1200">
                <a:solidFill>
                  <a:schemeClr val="tx1">
                    <a:tint val="75000"/>
                  </a:schemeClr>
                </a:solidFill>
              </a:defRPr>
            </a:lvl1p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85B6CB50-3B36-4CE9-A038-847D2A6D1A5E}"/>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10853438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3" r:id="rId5"/>
    <p:sldLayoutId id="2147483664" r:id="rId6"/>
    <p:sldLayoutId id="2147483651" r:id="rId7"/>
    <p:sldLayoutId id="2147483652" r:id="rId8"/>
    <p:sldLayoutId id="2147483653" r:id="rId9"/>
    <p:sldLayoutId id="2147483654" r:id="rId10"/>
    <p:sldLayoutId id="2147483661" r:id="rId11"/>
    <p:sldLayoutId id="2147483665" r:id="rId12"/>
    <p:sldLayoutId id="2147483666" r:id="rId13"/>
    <p:sldLayoutId id="2147483668" r:id="rId14"/>
    <p:sldLayoutId id="2147483655" r:id="rId15"/>
    <p:sldLayoutId id="2147483667" r:id="rId16"/>
    <p:sldLayoutId id="2147483656" r:id="rId17"/>
  </p:sldLayoutIdLst>
  <p:txStyles>
    <p:titleStyle>
      <a:lvl1pPr algn="ctr" defTabSz="914400" rtl="0" eaLnBrk="1" latinLnBrk="0" hangingPunct="1">
        <a:lnSpc>
          <a:spcPct val="90000"/>
        </a:lnSpc>
        <a:spcBef>
          <a:spcPct val="0"/>
        </a:spcBef>
        <a:buNone/>
        <a:defRPr sz="4400" i="0" kern="1200" spc="-15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Garamond" panose="02020404030301010803" pitchFamily="18"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ethics.state.tx.us/whatsnew/FAQ_Form1295.html#Q1"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hyperlink" Target="https://www.tips-usa.com/" TargetMode="External"/><Relationship Id="rId3" Type="http://schemas.openxmlformats.org/officeDocument/2006/relationships/hyperlink" Target="https://www.txsmartbuy.com/" TargetMode="External"/><Relationship Id="rId7" Type="http://schemas.openxmlformats.org/officeDocument/2006/relationships/hyperlink" Target="https://www.omniapartners.com/" TargetMode="External"/><Relationship Id="rId2" Type="http://schemas.openxmlformats.org/officeDocument/2006/relationships/hyperlink" Target="https://www.txppa.org/" TargetMode="External"/><Relationship Id="rId1" Type="http://schemas.openxmlformats.org/officeDocument/2006/relationships/slideLayout" Target="../slideLayouts/slideLayout2.xml"/><Relationship Id="rId6" Type="http://schemas.openxmlformats.org/officeDocument/2006/relationships/hyperlink" Target="https://www.buyboard.com/" TargetMode="External"/><Relationship Id="rId5" Type="http://schemas.openxmlformats.org/officeDocument/2006/relationships/hyperlink" Target="https://www.h-gac.com/" TargetMode="External"/><Relationship Id="rId4" Type="http://schemas.openxmlformats.org/officeDocument/2006/relationships/hyperlink" Target="https://dir.texas.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ckerstaff.com/wp-content/uploads/Purchasing-Law-Basics-for-Counties-00875814x7A30F.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D730A-05C3-4824-99A7-4911AE0DFCDD}"/>
              </a:ext>
            </a:extLst>
          </p:cNvPr>
          <p:cNvSpPr>
            <a:spLocks noGrp="1"/>
          </p:cNvSpPr>
          <p:nvPr>
            <p:ph type="ctrTitle"/>
          </p:nvPr>
        </p:nvSpPr>
        <p:spPr/>
        <p:txBody>
          <a:bodyPr/>
          <a:lstStyle/>
          <a:p>
            <a:r>
              <a:rPr lang="en-US" dirty="0"/>
              <a:t>Basic</a:t>
            </a:r>
            <a:br>
              <a:rPr lang="en-US" dirty="0"/>
            </a:br>
            <a:r>
              <a:rPr lang="en-US" dirty="0"/>
              <a:t>Purchasing </a:t>
            </a:r>
          </a:p>
        </p:txBody>
      </p:sp>
      <p:sp>
        <p:nvSpPr>
          <p:cNvPr id="5" name="Subtitle 4">
            <a:extLst>
              <a:ext uri="{FF2B5EF4-FFF2-40B4-BE49-F238E27FC236}">
                <a16:creationId xmlns:a16="http://schemas.microsoft.com/office/drawing/2014/main" id="{D6AC3F12-360E-4CF2-98CE-B7BC1F2858CA}"/>
              </a:ext>
            </a:extLst>
          </p:cNvPr>
          <p:cNvSpPr>
            <a:spLocks noGrp="1"/>
          </p:cNvSpPr>
          <p:nvPr>
            <p:ph type="subTitle" idx="1"/>
          </p:nvPr>
        </p:nvSpPr>
        <p:spPr/>
        <p:txBody>
          <a:bodyPr>
            <a:normAutofit lnSpcReduction="10000"/>
          </a:bodyPr>
          <a:lstStyle/>
          <a:p>
            <a:r>
              <a:rPr lang="en-US" sz="2800" dirty="0"/>
              <a:t>66</a:t>
            </a:r>
            <a:r>
              <a:rPr lang="en-US" sz="2800" baseline="30000" dirty="0"/>
              <a:t>th</a:t>
            </a:r>
            <a:r>
              <a:rPr lang="en-US" sz="2800" dirty="0"/>
              <a:t> Annual County Auditors Institute</a:t>
            </a:r>
          </a:p>
          <a:p>
            <a:endParaRPr lang="en-US" dirty="0"/>
          </a:p>
        </p:txBody>
      </p:sp>
      <p:pic>
        <p:nvPicPr>
          <p:cNvPr id="8" name="Picture Placeholder 7">
            <a:extLst>
              <a:ext uri="{FF2B5EF4-FFF2-40B4-BE49-F238E27FC236}">
                <a16:creationId xmlns:a16="http://schemas.microsoft.com/office/drawing/2014/main" id="{713E6603-505A-41FE-A141-2417F5DE1228}"/>
              </a:ext>
            </a:extLst>
          </p:cNvPr>
          <p:cNvPicPr>
            <a:picLocks noGrp="1" noChangeAspect="1"/>
          </p:cNvPicPr>
          <p:nvPr>
            <p:ph type="pic" sz="quarter" idx="12"/>
          </p:nvPr>
        </p:nvPicPr>
        <p:blipFill>
          <a:blip r:embed="rId3"/>
          <a:srcRect l="7929" r="7929"/>
          <a:stretch/>
        </p:blipFill>
        <p:spPr/>
      </p:pic>
    </p:spTree>
    <p:extLst>
      <p:ext uri="{BB962C8B-B14F-4D97-AF65-F5344CB8AC3E}">
        <p14:creationId xmlns:p14="http://schemas.microsoft.com/office/powerpoint/2010/main" val="253715896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8425-6714-43A3-AFCE-604FA51D08FF}"/>
              </a:ext>
            </a:extLst>
          </p:cNvPr>
          <p:cNvSpPr>
            <a:spLocks noGrp="1"/>
          </p:cNvSpPr>
          <p:nvPr>
            <p:ph type="title"/>
          </p:nvPr>
        </p:nvSpPr>
        <p:spPr>
          <a:xfrm>
            <a:off x="4252686" y="200343"/>
            <a:ext cx="3657600" cy="1280114"/>
          </a:xfrm>
        </p:spPr>
        <p:txBody>
          <a:bodyPr>
            <a:noAutofit/>
          </a:bodyPr>
          <a:lstStyle/>
          <a:p>
            <a:r>
              <a:rPr lang="en-US" dirty="0"/>
              <a:t>Ethics in Purchasing</a:t>
            </a:r>
          </a:p>
        </p:txBody>
      </p:sp>
      <p:sp>
        <p:nvSpPr>
          <p:cNvPr id="5" name="Rectangle 4">
            <a:extLst>
              <a:ext uri="{FF2B5EF4-FFF2-40B4-BE49-F238E27FC236}">
                <a16:creationId xmlns:a16="http://schemas.microsoft.com/office/drawing/2014/main" id="{B5872A06-9611-48A6-84FD-A7C194938D6F}"/>
              </a:ext>
            </a:extLst>
          </p:cNvPr>
          <p:cNvSpPr/>
          <p:nvPr/>
        </p:nvSpPr>
        <p:spPr>
          <a:xfrm>
            <a:off x="872197" y="1322363"/>
            <a:ext cx="10438228" cy="4687891"/>
          </a:xfrm>
          <a:prstGeom prst="rect">
            <a:avLst/>
          </a:prstGeom>
          <a:noFill/>
          <a:ln>
            <a:noFill/>
          </a:ln>
        </p:spPr>
        <p:txBody>
          <a:bodyPr/>
          <a:lstStyle/>
          <a:p>
            <a:endParaRPr lang="en-US"/>
          </a:p>
        </p:txBody>
      </p:sp>
      <p:sp>
        <p:nvSpPr>
          <p:cNvPr id="6" name="Freeform: Shape 5">
            <a:extLst>
              <a:ext uri="{FF2B5EF4-FFF2-40B4-BE49-F238E27FC236}">
                <a16:creationId xmlns:a16="http://schemas.microsoft.com/office/drawing/2014/main" id="{230BE3D2-8568-436C-BEC5-D620E010E895}"/>
              </a:ext>
            </a:extLst>
          </p:cNvPr>
          <p:cNvSpPr/>
          <p:nvPr/>
        </p:nvSpPr>
        <p:spPr>
          <a:xfrm>
            <a:off x="872197" y="1322363"/>
            <a:ext cx="8350582" cy="1031336"/>
          </a:xfrm>
          <a:custGeom>
            <a:avLst/>
            <a:gdLst>
              <a:gd name="connsiteX0" fmla="*/ 0 w 8350582"/>
              <a:gd name="connsiteY0" fmla="*/ 103134 h 1031336"/>
              <a:gd name="connsiteX1" fmla="*/ 103134 w 8350582"/>
              <a:gd name="connsiteY1" fmla="*/ 0 h 1031336"/>
              <a:gd name="connsiteX2" fmla="*/ 8247448 w 8350582"/>
              <a:gd name="connsiteY2" fmla="*/ 0 h 1031336"/>
              <a:gd name="connsiteX3" fmla="*/ 8350582 w 8350582"/>
              <a:gd name="connsiteY3" fmla="*/ 103134 h 1031336"/>
              <a:gd name="connsiteX4" fmla="*/ 8350582 w 8350582"/>
              <a:gd name="connsiteY4" fmla="*/ 928202 h 1031336"/>
              <a:gd name="connsiteX5" fmla="*/ 8247448 w 8350582"/>
              <a:gd name="connsiteY5" fmla="*/ 1031336 h 1031336"/>
              <a:gd name="connsiteX6" fmla="*/ 103134 w 8350582"/>
              <a:gd name="connsiteY6" fmla="*/ 1031336 h 1031336"/>
              <a:gd name="connsiteX7" fmla="*/ 0 w 8350582"/>
              <a:gd name="connsiteY7" fmla="*/ 928202 h 1031336"/>
              <a:gd name="connsiteX8" fmla="*/ 0 w 8350582"/>
              <a:gd name="connsiteY8" fmla="*/ 103134 h 10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582" h="1031336">
                <a:moveTo>
                  <a:pt x="0" y="103134"/>
                </a:moveTo>
                <a:cubicBezTo>
                  <a:pt x="0" y="46175"/>
                  <a:pt x="46175" y="0"/>
                  <a:pt x="103134" y="0"/>
                </a:cubicBezTo>
                <a:lnTo>
                  <a:pt x="8247448" y="0"/>
                </a:lnTo>
                <a:cubicBezTo>
                  <a:pt x="8304407" y="0"/>
                  <a:pt x="8350582" y="46175"/>
                  <a:pt x="8350582" y="103134"/>
                </a:cubicBezTo>
                <a:lnTo>
                  <a:pt x="8350582" y="928202"/>
                </a:lnTo>
                <a:cubicBezTo>
                  <a:pt x="8350582" y="985161"/>
                  <a:pt x="8304407" y="1031336"/>
                  <a:pt x="8247448" y="1031336"/>
                </a:cubicBezTo>
                <a:lnTo>
                  <a:pt x="103134" y="1031336"/>
                </a:lnTo>
                <a:cubicBezTo>
                  <a:pt x="46175" y="1031336"/>
                  <a:pt x="0" y="985161"/>
                  <a:pt x="0" y="928202"/>
                </a:cubicBezTo>
                <a:lnTo>
                  <a:pt x="0" y="103134"/>
                </a:lnTo>
                <a:close/>
              </a:path>
            </a:pathLst>
          </a:custGeom>
          <a:noFill/>
          <a:ln w="31750" cap="sq" cmpd="dbl">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21647" tIns="106407" rIns="1352713" bIns="106407" numCol="1" spcCol="1270" rtlCol="0" anchor="ctr" anchorCtr="1">
            <a:noAutofit/>
          </a:bodyPr>
          <a:lstStyle/>
          <a:p>
            <a:pPr marL="0" lvl="0" indent="0" algn="ctr" defTabSz="914400" rtl="0" eaLnBrk="1" latinLnBrk="0" hangingPunct="1">
              <a:lnSpc>
                <a:spcPct val="100000"/>
              </a:lnSpc>
              <a:spcBef>
                <a:spcPct val="0"/>
              </a:spcBef>
              <a:spcAft>
                <a:spcPct val="35000"/>
              </a:spcAft>
              <a:buNone/>
            </a:pPr>
            <a:r>
              <a:rPr lang="en-US" sz="2000" b="1" kern="1200" dirty="0">
                <a:solidFill>
                  <a:schemeClr val="lt1"/>
                </a:solidFill>
                <a:latin typeface="+mn-lt"/>
                <a:ea typeface="+mn-ea"/>
                <a:cs typeface="+mn-cs"/>
              </a:rPr>
              <a:t>Things to Avoid When Making a Purchase for the County:</a:t>
            </a:r>
            <a:endParaRPr lang="en-US" sz="1800" b="0" kern="1200" dirty="0">
              <a:solidFill>
                <a:schemeClr val="lt1"/>
              </a:solidFill>
              <a:latin typeface="+mn-lt"/>
              <a:ea typeface="+mn-ea"/>
              <a:cs typeface="+mn-cs"/>
            </a:endParaRPr>
          </a:p>
        </p:txBody>
      </p:sp>
      <p:sp>
        <p:nvSpPr>
          <p:cNvPr id="7" name="Freeform: Shape 6">
            <a:extLst>
              <a:ext uri="{FF2B5EF4-FFF2-40B4-BE49-F238E27FC236}">
                <a16:creationId xmlns:a16="http://schemas.microsoft.com/office/drawing/2014/main" id="{15B36AC3-942B-4022-965A-64B4F86FD832}"/>
              </a:ext>
            </a:extLst>
          </p:cNvPr>
          <p:cNvSpPr/>
          <p:nvPr/>
        </p:nvSpPr>
        <p:spPr>
          <a:xfrm>
            <a:off x="1571558" y="2541214"/>
            <a:ext cx="8350582" cy="1031336"/>
          </a:xfrm>
          <a:custGeom>
            <a:avLst/>
            <a:gdLst>
              <a:gd name="connsiteX0" fmla="*/ 0 w 8350582"/>
              <a:gd name="connsiteY0" fmla="*/ 103134 h 1031336"/>
              <a:gd name="connsiteX1" fmla="*/ 103134 w 8350582"/>
              <a:gd name="connsiteY1" fmla="*/ 0 h 1031336"/>
              <a:gd name="connsiteX2" fmla="*/ 8247448 w 8350582"/>
              <a:gd name="connsiteY2" fmla="*/ 0 h 1031336"/>
              <a:gd name="connsiteX3" fmla="*/ 8350582 w 8350582"/>
              <a:gd name="connsiteY3" fmla="*/ 103134 h 1031336"/>
              <a:gd name="connsiteX4" fmla="*/ 8350582 w 8350582"/>
              <a:gd name="connsiteY4" fmla="*/ 928202 h 1031336"/>
              <a:gd name="connsiteX5" fmla="*/ 8247448 w 8350582"/>
              <a:gd name="connsiteY5" fmla="*/ 1031336 h 1031336"/>
              <a:gd name="connsiteX6" fmla="*/ 103134 w 8350582"/>
              <a:gd name="connsiteY6" fmla="*/ 1031336 h 1031336"/>
              <a:gd name="connsiteX7" fmla="*/ 0 w 8350582"/>
              <a:gd name="connsiteY7" fmla="*/ 928202 h 1031336"/>
              <a:gd name="connsiteX8" fmla="*/ 0 w 8350582"/>
              <a:gd name="connsiteY8" fmla="*/ 103134 h 10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582" h="1031336">
                <a:moveTo>
                  <a:pt x="0" y="103134"/>
                </a:moveTo>
                <a:cubicBezTo>
                  <a:pt x="0" y="46175"/>
                  <a:pt x="46175" y="0"/>
                  <a:pt x="103134" y="0"/>
                </a:cubicBezTo>
                <a:lnTo>
                  <a:pt x="8247448" y="0"/>
                </a:lnTo>
                <a:cubicBezTo>
                  <a:pt x="8304407" y="0"/>
                  <a:pt x="8350582" y="46175"/>
                  <a:pt x="8350582" y="103134"/>
                </a:cubicBezTo>
                <a:lnTo>
                  <a:pt x="8350582" y="928202"/>
                </a:lnTo>
                <a:cubicBezTo>
                  <a:pt x="8350582" y="985161"/>
                  <a:pt x="8304407" y="1031336"/>
                  <a:pt x="8247448" y="1031336"/>
                </a:cubicBezTo>
                <a:lnTo>
                  <a:pt x="103134" y="1031336"/>
                </a:lnTo>
                <a:cubicBezTo>
                  <a:pt x="46175" y="1031336"/>
                  <a:pt x="0" y="985161"/>
                  <a:pt x="0" y="928202"/>
                </a:cubicBezTo>
                <a:lnTo>
                  <a:pt x="0" y="103134"/>
                </a:lnTo>
                <a:close/>
              </a:path>
            </a:pathLst>
          </a:custGeom>
          <a:noFill/>
          <a:ln w="31750" cap="sq" cmpd="dbl">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21647" tIns="98787" rIns="1582817" bIns="98787" numCol="1" spcCol="1270" rtlCol="0" anchor="ctr" anchorCtr="1">
            <a:noAutofit/>
          </a:bodyPr>
          <a:lstStyle/>
          <a:p>
            <a:pPr marL="0" lvl="0" indent="0" algn="ctr" defTabSz="914400" rtl="0" eaLnBrk="1" latinLnBrk="0" hangingPunct="1">
              <a:lnSpc>
                <a:spcPct val="100000"/>
              </a:lnSpc>
              <a:spcBef>
                <a:spcPct val="0"/>
              </a:spcBef>
              <a:spcAft>
                <a:spcPct val="35000"/>
              </a:spcAft>
              <a:buNone/>
            </a:pPr>
            <a:r>
              <a:rPr lang="en-US" sz="1800" b="1" kern="1200" dirty="0">
                <a:solidFill>
                  <a:schemeClr val="lt1"/>
                </a:solidFill>
                <a:latin typeface="+mn-lt"/>
                <a:ea typeface="+mn-ea"/>
                <a:cs typeface="+mn-cs"/>
              </a:rPr>
              <a:t>Incremental Purchases – avoid making smaller purchases of one whole to circumvent purchasing polices</a:t>
            </a:r>
            <a:endParaRPr lang="en-US" sz="1800" b="0" kern="1200" dirty="0">
              <a:solidFill>
                <a:schemeClr val="lt1"/>
              </a:solidFill>
              <a:latin typeface="+mn-lt"/>
              <a:ea typeface="+mn-ea"/>
              <a:cs typeface="+mn-cs"/>
            </a:endParaRPr>
          </a:p>
        </p:txBody>
      </p:sp>
      <p:sp>
        <p:nvSpPr>
          <p:cNvPr id="8" name="Freeform: Shape 7">
            <a:extLst>
              <a:ext uri="{FF2B5EF4-FFF2-40B4-BE49-F238E27FC236}">
                <a16:creationId xmlns:a16="http://schemas.microsoft.com/office/drawing/2014/main" id="{AB0FAC90-BB9C-4B0E-8DB5-4C8B11539C3B}"/>
              </a:ext>
            </a:extLst>
          </p:cNvPr>
          <p:cNvSpPr/>
          <p:nvPr/>
        </p:nvSpPr>
        <p:spPr>
          <a:xfrm>
            <a:off x="2260481" y="3760066"/>
            <a:ext cx="8350582" cy="1031336"/>
          </a:xfrm>
          <a:custGeom>
            <a:avLst/>
            <a:gdLst>
              <a:gd name="connsiteX0" fmla="*/ 0 w 8350582"/>
              <a:gd name="connsiteY0" fmla="*/ 103134 h 1031336"/>
              <a:gd name="connsiteX1" fmla="*/ 103134 w 8350582"/>
              <a:gd name="connsiteY1" fmla="*/ 0 h 1031336"/>
              <a:gd name="connsiteX2" fmla="*/ 8247448 w 8350582"/>
              <a:gd name="connsiteY2" fmla="*/ 0 h 1031336"/>
              <a:gd name="connsiteX3" fmla="*/ 8350582 w 8350582"/>
              <a:gd name="connsiteY3" fmla="*/ 103134 h 1031336"/>
              <a:gd name="connsiteX4" fmla="*/ 8350582 w 8350582"/>
              <a:gd name="connsiteY4" fmla="*/ 928202 h 1031336"/>
              <a:gd name="connsiteX5" fmla="*/ 8247448 w 8350582"/>
              <a:gd name="connsiteY5" fmla="*/ 1031336 h 1031336"/>
              <a:gd name="connsiteX6" fmla="*/ 103134 w 8350582"/>
              <a:gd name="connsiteY6" fmla="*/ 1031336 h 1031336"/>
              <a:gd name="connsiteX7" fmla="*/ 0 w 8350582"/>
              <a:gd name="connsiteY7" fmla="*/ 928202 h 1031336"/>
              <a:gd name="connsiteX8" fmla="*/ 0 w 8350582"/>
              <a:gd name="connsiteY8" fmla="*/ 103134 h 10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582" h="1031336">
                <a:moveTo>
                  <a:pt x="0" y="103134"/>
                </a:moveTo>
                <a:cubicBezTo>
                  <a:pt x="0" y="46175"/>
                  <a:pt x="46175" y="0"/>
                  <a:pt x="103134" y="0"/>
                </a:cubicBezTo>
                <a:lnTo>
                  <a:pt x="8247448" y="0"/>
                </a:lnTo>
                <a:cubicBezTo>
                  <a:pt x="8304407" y="0"/>
                  <a:pt x="8350582" y="46175"/>
                  <a:pt x="8350582" y="103134"/>
                </a:cubicBezTo>
                <a:lnTo>
                  <a:pt x="8350582" y="928202"/>
                </a:lnTo>
                <a:cubicBezTo>
                  <a:pt x="8350582" y="985161"/>
                  <a:pt x="8304407" y="1031336"/>
                  <a:pt x="8247448" y="1031336"/>
                </a:cubicBezTo>
                <a:lnTo>
                  <a:pt x="103134" y="1031336"/>
                </a:lnTo>
                <a:cubicBezTo>
                  <a:pt x="46175" y="1031336"/>
                  <a:pt x="0" y="985161"/>
                  <a:pt x="0" y="928202"/>
                </a:cubicBezTo>
                <a:lnTo>
                  <a:pt x="0" y="103134"/>
                </a:lnTo>
                <a:close/>
              </a:path>
            </a:pathLst>
          </a:custGeom>
          <a:noFill/>
          <a:ln w="31750" cap="sq" cmpd="dbl">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21647" tIns="98787" rIns="1572379" bIns="98787" numCol="1" spcCol="1270" rtlCol="0" anchor="ctr" anchorCtr="1">
            <a:noAutofit/>
          </a:bodyPr>
          <a:lstStyle/>
          <a:p>
            <a:pPr marL="0" lvl="0" indent="0" algn="ctr" defTabSz="914400" rtl="0" eaLnBrk="1" latinLnBrk="0" hangingPunct="1">
              <a:lnSpc>
                <a:spcPct val="100000"/>
              </a:lnSpc>
              <a:spcBef>
                <a:spcPct val="0"/>
              </a:spcBef>
              <a:spcAft>
                <a:spcPct val="35000"/>
              </a:spcAft>
              <a:buNone/>
            </a:pPr>
            <a:endParaRPr lang="en-US" sz="1800" b="1" kern="1200" dirty="0">
              <a:solidFill>
                <a:schemeClr val="lt1"/>
              </a:solidFill>
              <a:latin typeface="+mn-lt"/>
              <a:ea typeface="+mn-ea"/>
              <a:cs typeface="+mn-cs"/>
            </a:endParaRPr>
          </a:p>
          <a:p>
            <a:pPr marL="0" lvl="0" indent="0" algn="ctr" defTabSz="914400" rtl="0" eaLnBrk="1" latinLnBrk="0" hangingPunct="1">
              <a:lnSpc>
                <a:spcPct val="100000"/>
              </a:lnSpc>
              <a:spcBef>
                <a:spcPct val="0"/>
              </a:spcBef>
              <a:spcAft>
                <a:spcPct val="35000"/>
              </a:spcAft>
              <a:buNone/>
            </a:pPr>
            <a:r>
              <a:rPr lang="en-US" sz="1800" b="1" kern="1200" dirty="0">
                <a:solidFill>
                  <a:schemeClr val="lt1"/>
                </a:solidFill>
                <a:latin typeface="+mn-lt"/>
                <a:ea typeface="+mn-ea"/>
                <a:cs typeface="+mn-cs"/>
              </a:rPr>
              <a:t>Any appearance of impropriety.  Employees of the County are expected to be fair and objective. Any appearance of impropriety can have the same consequences as an actual impropriety.</a:t>
            </a:r>
          </a:p>
          <a:p>
            <a:pPr marL="0" lvl="0" indent="0" algn="just" defTabSz="914400" rtl="0" eaLnBrk="1" latinLnBrk="0" hangingPunct="1">
              <a:lnSpc>
                <a:spcPct val="100000"/>
              </a:lnSpc>
              <a:spcBef>
                <a:spcPct val="0"/>
              </a:spcBef>
              <a:spcAft>
                <a:spcPct val="35000"/>
              </a:spcAft>
              <a:buNone/>
            </a:pPr>
            <a:endParaRPr lang="en-US" sz="1800" b="0" kern="1200" dirty="0">
              <a:solidFill>
                <a:schemeClr val="lt1"/>
              </a:solidFill>
              <a:latin typeface="+mn-lt"/>
              <a:ea typeface="+mn-ea"/>
              <a:cs typeface="+mn-cs"/>
            </a:endParaRPr>
          </a:p>
        </p:txBody>
      </p:sp>
      <p:sp>
        <p:nvSpPr>
          <p:cNvPr id="9" name="Freeform: Shape 8">
            <a:extLst>
              <a:ext uri="{FF2B5EF4-FFF2-40B4-BE49-F238E27FC236}">
                <a16:creationId xmlns:a16="http://schemas.microsoft.com/office/drawing/2014/main" id="{636C54C5-973B-4668-A409-A8A1708373B4}"/>
              </a:ext>
            </a:extLst>
          </p:cNvPr>
          <p:cNvSpPr/>
          <p:nvPr/>
        </p:nvSpPr>
        <p:spPr>
          <a:xfrm>
            <a:off x="2959842" y="4978917"/>
            <a:ext cx="8350582" cy="1031336"/>
          </a:xfrm>
          <a:custGeom>
            <a:avLst/>
            <a:gdLst>
              <a:gd name="connsiteX0" fmla="*/ 0 w 8350582"/>
              <a:gd name="connsiteY0" fmla="*/ 103134 h 1031336"/>
              <a:gd name="connsiteX1" fmla="*/ 103134 w 8350582"/>
              <a:gd name="connsiteY1" fmla="*/ 0 h 1031336"/>
              <a:gd name="connsiteX2" fmla="*/ 8247448 w 8350582"/>
              <a:gd name="connsiteY2" fmla="*/ 0 h 1031336"/>
              <a:gd name="connsiteX3" fmla="*/ 8350582 w 8350582"/>
              <a:gd name="connsiteY3" fmla="*/ 103134 h 1031336"/>
              <a:gd name="connsiteX4" fmla="*/ 8350582 w 8350582"/>
              <a:gd name="connsiteY4" fmla="*/ 928202 h 1031336"/>
              <a:gd name="connsiteX5" fmla="*/ 8247448 w 8350582"/>
              <a:gd name="connsiteY5" fmla="*/ 1031336 h 1031336"/>
              <a:gd name="connsiteX6" fmla="*/ 103134 w 8350582"/>
              <a:gd name="connsiteY6" fmla="*/ 1031336 h 1031336"/>
              <a:gd name="connsiteX7" fmla="*/ 0 w 8350582"/>
              <a:gd name="connsiteY7" fmla="*/ 928202 h 1031336"/>
              <a:gd name="connsiteX8" fmla="*/ 0 w 8350582"/>
              <a:gd name="connsiteY8" fmla="*/ 103134 h 10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582" h="1031336">
                <a:moveTo>
                  <a:pt x="0" y="103134"/>
                </a:moveTo>
                <a:cubicBezTo>
                  <a:pt x="0" y="46175"/>
                  <a:pt x="46175" y="0"/>
                  <a:pt x="103134" y="0"/>
                </a:cubicBezTo>
                <a:lnTo>
                  <a:pt x="8247448" y="0"/>
                </a:lnTo>
                <a:cubicBezTo>
                  <a:pt x="8304407" y="0"/>
                  <a:pt x="8350582" y="46175"/>
                  <a:pt x="8350582" y="103134"/>
                </a:cubicBezTo>
                <a:lnTo>
                  <a:pt x="8350582" y="928202"/>
                </a:lnTo>
                <a:cubicBezTo>
                  <a:pt x="8350582" y="985161"/>
                  <a:pt x="8304407" y="1031336"/>
                  <a:pt x="8247448" y="1031336"/>
                </a:cubicBezTo>
                <a:lnTo>
                  <a:pt x="103134" y="1031336"/>
                </a:lnTo>
                <a:cubicBezTo>
                  <a:pt x="46175" y="1031336"/>
                  <a:pt x="0" y="985161"/>
                  <a:pt x="0" y="928202"/>
                </a:cubicBezTo>
                <a:lnTo>
                  <a:pt x="0" y="103134"/>
                </a:lnTo>
                <a:close/>
              </a:path>
            </a:pathLst>
          </a:custGeom>
          <a:noFill/>
          <a:ln w="31750" cap="sq" cmpd="dbl">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8787" tIns="98787" rIns="1468517" bIns="98787" numCol="1" spcCol="1270" rtlCol="0" anchor="ctr" anchorCtr="0">
            <a:noAutofit/>
          </a:bodyPr>
          <a:lstStyle/>
          <a:p>
            <a:pPr marL="0" lvl="0" indent="0" algn="ctr" defTabSz="914400" rtl="0" eaLnBrk="1" latinLnBrk="0" hangingPunct="1">
              <a:lnSpc>
                <a:spcPct val="100000"/>
              </a:lnSpc>
              <a:spcBef>
                <a:spcPct val="0"/>
              </a:spcBef>
              <a:spcAft>
                <a:spcPct val="35000"/>
              </a:spcAft>
              <a:buNone/>
            </a:pPr>
            <a:r>
              <a:rPr lang="en-US" sz="1800" b="1" kern="1200" dirty="0">
                <a:solidFill>
                  <a:schemeClr val="lt1"/>
                </a:solidFill>
                <a:latin typeface="+mn-lt"/>
                <a:ea typeface="+mn-ea"/>
                <a:cs typeface="+mn-cs"/>
              </a:rPr>
              <a:t>Guidelines for avoiding perceived impropriety: Maintain a standard of professionalism with vendors. Promote actions in the organization that would alleviate suspicion of impropriety.</a:t>
            </a:r>
            <a:endParaRPr lang="en-US" sz="1800" b="0" kern="1200" dirty="0">
              <a:solidFill>
                <a:schemeClr val="lt1"/>
              </a:solidFill>
              <a:latin typeface="+mn-lt"/>
              <a:ea typeface="+mn-ea"/>
              <a:cs typeface="+mn-cs"/>
            </a:endParaRPr>
          </a:p>
        </p:txBody>
      </p:sp>
      <p:sp>
        <p:nvSpPr>
          <p:cNvPr id="10" name="Freeform: Shape 9">
            <a:extLst>
              <a:ext uri="{FF2B5EF4-FFF2-40B4-BE49-F238E27FC236}">
                <a16:creationId xmlns:a16="http://schemas.microsoft.com/office/drawing/2014/main" id="{7FF3F377-9FCB-48A9-8292-17152450E27F}"/>
              </a:ext>
            </a:extLst>
          </p:cNvPr>
          <p:cNvSpPr/>
          <p:nvPr/>
        </p:nvSpPr>
        <p:spPr>
          <a:xfrm>
            <a:off x="8552410" y="2112272"/>
            <a:ext cx="670368" cy="670368"/>
          </a:xfrm>
          <a:custGeom>
            <a:avLst/>
            <a:gdLst>
              <a:gd name="connsiteX0" fmla="*/ 0 w 670368"/>
              <a:gd name="connsiteY0" fmla="*/ 368702 h 670368"/>
              <a:gd name="connsiteX1" fmla="*/ 150833 w 670368"/>
              <a:gd name="connsiteY1" fmla="*/ 368702 h 670368"/>
              <a:gd name="connsiteX2" fmla="*/ 150833 w 670368"/>
              <a:gd name="connsiteY2" fmla="*/ 0 h 670368"/>
              <a:gd name="connsiteX3" fmla="*/ 519535 w 670368"/>
              <a:gd name="connsiteY3" fmla="*/ 0 h 670368"/>
              <a:gd name="connsiteX4" fmla="*/ 519535 w 670368"/>
              <a:gd name="connsiteY4" fmla="*/ 368702 h 670368"/>
              <a:gd name="connsiteX5" fmla="*/ 670368 w 670368"/>
              <a:gd name="connsiteY5" fmla="*/ 368702 h 670368"/>
              <a:gd name="connsiteX6" fmla="*/ 335184 w 670368"/>
              <a:gd name="connsiteY6" fmla="*/ 670368 h 670368"/>
              <a:gd name="connsiteX7" fmla="*/ 0 w 670368"/>
              <a:gd name="connsiteY7" fmla="*/ 368702 h 67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368" h="670368">
                <a:moveTo>
                  <a:pt x="0" y="368702"/>
                </a:moveTo>
                <a:lnTo>
                  <a:pt x="150833" y="368702"/>
                </a:lnTo>
                <a:lnTo>
                  <a:pt x="150833" y="0"/>
                </a:lnTo>
                <a:lnTo>
                  <a:pt x="519535" y="0"/>
                </a:lnTo>
                <a:lnTo>
                  <a:pt x="519535" y="368702"/>
                </a:lnTo>
                <a:lnTo>
                  <a:pt x="670368" y="368702"/>
                </a:lnTo>
                <a:lnTo>
                  <a:pt x="335184" y="670368"/>
                </a:lnTo>
                <a:lnTo>
                  <a:pt x="0" y="368702"/>
                </a:lnTo>
                <a:close/>
              </a:path>
            </a:pathLst>
          </a:custGeom>
          <a:solidFill>
            <a:schemeClr val="accent1"/>
          </a:solidFill>
          <a:ln>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73693" tIns="22860" rIns="173693" bIns="188776" numCol="1" spcCol="1270" anchor="ctr" anchorCtr="0">
            <a:noAutofit/>
          </a:bodyPr>
          <a:lstStyle/>
          <a:p>
            <a:pPr marL="0" lvl="0" indent="0" algn="ctr" defTabSz="800100">
              <a:lnSpc>
                <a:spcPct val="90000"/>
              </a:lnSpc>
              <a:spcBef>
                <a:spcPct val="0"/>
              </a:spcBef>
              <a:spcAft>
                <a:spcPct val="35000"/>
              </a:spcAft>
              <a:buNone/>
            </a:pPr>
            <a:endParaRPr lang="en-US" sz="1800" b="0" kern="1200" dirty="0"/>
          </a:p>
        </p:txBody>
      </p:sp>
      <p:sp>
        <p:nvSpPr>
          <p:cNvPr id="11" name="Freeform: Shape 10">
            <a:extLst>
              <a:ext uri="{FF2B5EF4-FFF2-40B4-BE49-F238E27FC236}">
                <a16:creationId xmlns:a16="http://schemas.microsoft.com/office/drawing/2014/main" id="{A6F5D399-9AD3-45D9-BD19-F6243EA0FB97}"/>
              </a:ext>
            </a:extLst>
          </p:cNvPr>
          <p:cNvSpPr/>
          <p:nvPr/>
        </p:nvSpPr>
        <p:spPr>
          <a:xfrm>
            <a:off x="9251772" y="3331124"/>
            <a:ext cx="670368" cy="670368"/>
          </a:xfrm>
          <a:custGeom>
            <a:avLst/>
            <a:gdLst>
              <a:gd name="connsiteX0" fmla="*/ 0 w 670368"/>
              <a:gd name="connsiteY0" fmla="*/ 368702 h 670368"/>
              <a:gd name="connsiteX1" fmla="*/ 150833 w 670368"/>
              <a:gd name="connsiteY1" fmla="*/ 368702 h 670368"/>
              <a:gd name="connsiteX2" fmla="*/ 150833 w 670368"/>
              <a:gd name="connsiteY2" fmla="*/ 0 h 670368"/>
              <a:gd name="connsiteX3" fmla="*/ 519535 w 670368"/>
              <a:gd name="connsiteY3" fmla="*/ 0 h 670368"/>
              <a:gd name="connsiteX4" fmla="*/ 519535 w 670368"/>
              <a:gd name="connsiteY4" fmla="*/ 368702 h 670368"/>
              <a:gd name="connsiteX5" fmla="*/ 670368 w 670368"/>
              <a:gd name="connsiteY5" fmla="*/ 368702 h 670368"/>
              <a:gd name="connsiteX6" fmla="*/ 335184 w 670368"/>
              <a:gd name="connsiteY6" fmla="*/ 670368 h 670368"/>
              <a:gd name="connsiteX7" fmla="*/ 0 w 670368"/>
              <a:gd name="connsiteY7" fmla="*/ 368702 h 67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368" h="670368">
                <a:moveTo>
                  <a:pt x="0" y="368702"/>
                </a:moveTo>
                <a:lnTo>
                  <a:pt x="150833" y="368702"/>
                </a:lnTo>
                <a:lnTo>
                  <a:pt x="150833" y="0"/>
                </a:lnTo>
                <a:lnTo>
                  <a:pt x="519535" y="0"/>
                </a:lnTo>
                <a:lnTo>
                  <a:pt x="519535" y="368702"/>
                </a:lnTo>
                <a:lnTo>
                  <a:pt x="670368" y="368702"/>
                </a:lnTo>
                <a:lnTo>
                  <a:pt x="335184" y="670368"/>
                </a:lnTo>
                <a:lnTo>
                  <a:pt x="0" y="368702"/>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1473" tIns="40640" rIns="191473" bIns="206556" numCol="1" spcCol="1270" anchor="ctr" anchorCtr="0">
            <a:noAutofit/>
          </a:bodyPr>
          <a:lstStyle/>
          <a:p>
            <a:pPr marL="0" lvl="0" indent="0" algn="ctr" defTabSz="1422400">
              <a:lnSpc>
                <a:spcPct val="90000"/>
              </a:lnSpc>
              <a:spcBef>
                <a:spcPct val="0"/>
              </a:spcBef>
              <a:spcAft>
                <a:spcPct val="35000"/>
              </a:spcAft>
              <a:buNone/>
            </a:pPr>
            <a:endParaRPr lang="en-US" sz="3200" kern="1200"/>
          </a:p>
        </p:txBody>
      </p:sp>
      <p:sp>
        <p:nvSpPr>
          <p:cNvPr id="12" name="Freeform: Shape 11">
            <a:extLst>
              <a:ext uri="{FF2B5EF4-FFF2-40B4-BE49-F238E27FC236}">
                <a16:creationId xmlns:a16="http://schemas.microsoft.com/office/drawing/2014/main" id="{0C7D90D0-3A40-4F1E-AECD-E2F0206692AE}"/>
              </a:ext>
            </a:extLst>
          </p:cNvPr>
          <p:cNvSpPr/>
          <p:nvPr/>
        </p:nvSpPr>
        <p:spPr>
          <a:xfrm>
            <a:off x="9940695" y="4549975"/>
            <a:ext cx="670368" cy="670368"/>
          </a:xfrm>
          <a:custGeom>
            <a:avLst/>
            <a:gdLst>
              <a:gd name="connsiteX0" fmla="*/ 0 w 670368"/>
              <a:gd name="connsiteY0" fmla="*/ 368702 h 670368"/>
              <a:gd name="connsiteX1" fmla="*/ 150833 w 670368"/>
              <a:gd name="connsiteY1" fmla="*/ 368702 h 670368"/>
              <a:gd name="connsiteX2" fmla="*/ 150833 w 670368"/>
              <a:gd name="connsiteY2" fmla="*/ 0 h 670368"/>
              <a:gd name="connsiteX3" fmla="*/ 519535 w 670368"/>
              <a:gd name="connsiteY3" fmla="*/ 0 h 670368"/>
              <a:gd name="connsiteX4" fmla="*/ 519535 w 670368"/>
              <a:gd name="connsiteY4" fmla="*/ 368702 h 670368"/>
              <a:gd name="connsiteX5" fmla="*/ 670368 w 670368"/>
              <a:gd name="connsiteY5" fmla="*/ 368702 h 670368"/>
              <a:gd name="connsiteX6" fmla="*/ 335184 w 670368"/>
              <a:gd name="connsiteY6" fmla="*/ 670368 h 670368"/>
              <a:gd name="connsiteX7" fmla="*/ 0 w 670368"/>
              <a:gd name="connsiteY7" fmla="*/ 368702 h 67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368" h="670368">
                <a:moveTo>
                  <a:pt x="0" y="368702"/>
                </a:moveTo>
                <a:lnTo>
                  <a:pt x="150833" y="368702"/>
                </a:lnTo>
                <a:lnTo>
                  <a:pt x="150833" y="0"/>
                </a:lnTo>
                <a:lnTo>
                  <a:pt x="519535" y="0"/>
                </a:lnTo>
                <a:lnTo>
                  <a:pt x="519535" y="368702"/>
                </a:lnTo>
                <a:lnTo>
                  <a:pt x="670368" y="368702"/>
                </a:lnTo>
                <a:lnTo>
                  <a:pt x="335184" y="670368"/>
                </a:lnTo>
                <a:lnTo>
                  <a:pt x="0" y="368702"/>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1473" tIns="40640" rIns="191473" bIns="206556" numCol="1" spcCol="1270" anchor="ctr" anchorCtr="0">
            <a:noAutofit/>
          </a:bodyPr>
          <a:lstStyle/>
          <a:p>
            <a:pPr marL="0" lvl="0" indent="0" algn="ctr" defTabSz="1422400">
              <a:lnSpc>
                <a:spcPct val="90000"/>
              </a:lnSpc>
              <a:spcBef>
                <a:spcPct val="0"/>
              </a:spcBef>
              <a:spcAft>
                <a:spcPct val="35000"/>
              </a:spcAft>
              <a:buNone/>
            </a:pPr>
            <a:endParaRPr lang="en-US" sz="3200" kern="1200"/>
          </a:p>
        </p:txBody>
      </p:sp>
    </p:spTree>
    <p:extLst>
      <p:ext uri="{BB962C8B-B14F-4D97-AF65-F5344CB8AC3E}">
        <p14:creationId xmlns:p14="http://schemas.microsoft.com/office/powerpoint/2010/main" val="372512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4C81-DEAB-44CC-73D2-A42E8CFDDABC}"/>
              </a:ext>
            </a:extLst>
          </p:cNvPr>
          <p:cNvSpPr>
            <a:spLocks noGrp="1"/>
          </p:cNvSpPr>
          <p:nvPr>
            <p:ph type="ctrTitle"/>
          </p:nvPr>
        </p:nvSpPr>
        <p:spPr>
          <a:xfrm>
            <a:off x="7871790" y="2042319"/>
            <a:ext cx="3168000" cy="2387600"/>
          </a:xfrm>
        </p:spPr>
        <p:txBody>
          <a:bodyPr anchor="b">
            <a:normAutofit/>
          </a:bodyPr>
          <a:lstStyle/>
          <a:p>
            <a:r>
              <a:rPr lang="en-US" dirty="0"/>
              <a:t>PO TYPES</a:t>
            </a:r>
            <a:br>
              <a:rPr lang="en-US" dirty="0"/>
            </a:br>
            <a:endParaRPr lang="en-US" dirty="0"/>
          </a:p>
        </p:txBody>
      </p:sp>
      <p:sp>
        <p:nvSpPr>
          <p:cNvPr id="3" name="Subtitle 2">
            <a:extLst>
              <a:ext uri="{FF2B5EF4-FFF2-40B4-BE49-F238E27FC236}">
                <a16:creationId xmlns:a16="http://schemas.microsoft.com/office/drawing/2014/main" id="{E6A5962A-378E-EA80-9D83-F29D0BB35E45}"/>
              </a:ext>
            </a:extLst>
          </p:cNvPr>
          <p:cNvSpPr>
            <a:spLocks noGrp="1"/>
          </p:cNvSpPr>
          <p:nvPr>
            <p:ph type="subTitle" idx="1"/>
          </p:nvPr>
        </p:nvSpPr>
        <p:spPr>
          <a:xfrm>
            <a:off x="7871790" y="5166704"/>
            <a:ext cx="3168000" cy="766957"/>
          </a:xfrm>
        </p:spPr>
        <p:txBody>
          <a:bodyPr>
            <a:normAutofit/>
          </a:bodyPr>
          <a:lstStyle/>
          <a:p>
            <a:r>
              <a:rPr lang="en-US" dirty="0"/>
              <a:t>Blanket</a:t>
            </a:r>
          </a:p>
          <a:p>
            <a:endParaRPr lang="en-US" dirty="0"/>
          </a:p>
        </p:txBody>
      </p:sp>
      <p:pic>
        <p:nvPicPr>
          <p:cNvPr id="9" name="Picture 8">
            <a:extLst>
              <a:ext uri="{FF2B5EF4-FFF2-40B4-BE49-F238E27FC236}">
                <a16:creationId xmlns:a16="http://schemas.microsoft.com/office/drawing/2014/main" id="{82E5AE91-79D5-A561-8C21-5B2B4DC63090}"/>
              </a:ext>
            </a:extLst>
          </p:cNvPr>
          <p:cNvPicPr>
            <a:picLocks noChangeAspect="1"/>
          </p:cNvPicPr>
          <p:nvPr/>
        </p:nvPicPr>
        <p:blipFill>
          <a:blip r:embed="rId2"/>
          <a:stretch/>
        </p:blipFill>
        <p:spPr>
          <a:xfrm>
            <a:off x="883919" y="579120"/>
            <a:ext cx="4389120" cy="5677416"/>
          </a:xfrm>
          <a:prstGeom prst="rect">
            <a:avLst/>
          </a:prstGeom>
          <a:noFill/>
        </p:spPr>
      </p:pic>
    </p:spTree>
    <p:extLst>
      <p:ext uri="{BB962C8B-B14F-4D97-AF65-F5344CB8AC3E}">
        <p14:creationId xmlns:p14="http://schemas.microsoft.com/office/powerpoint/2010/main" val="421324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3C10-5B10-6093-5CAB-772F10677ED7}"/>
              </a:ext>
            </a:extLst>
          </p:cNvPr>
          <p:cNvSpPr>
            <a:spLocks noGrp="1"/>
          </p:cNvSpPr>
          <p:nvPr>
            <p:ph type="ctrTitle"/>
          </p:nvPr>
        </p:nvSpPr>
        <p:spPr>
          <a:xfrm>
            <a:off x="7871790" y="2042319"/>
            <a:ext cx="3168000" cy="2387600"/>
          </a:xfrm>
        </p:spPr>
        <p:txBody>
          <a:bodyPr anchor="b">
            <a:normAutofit/>
          </a:bodyPr>
          <a:lstStyle/>
          <a:p>
            <a:r>
              <a:rPr lang="en-US" dirty="0"/>
              <a:t>PO Types</a:t>
            </a:r>
          </a:p>
        </p:txBody>
      </p:sp>
      <p:sp>
        <p:nvSpPr>
          <p:cNvPr id="3" name="Subtitle 2">
            <a:extLst>
              <a:ext uri="{FF2B5EF4-FFF2-40B4-BE49-F238E27FC236}">
                <a16:creationId xmlns:a16="http://schemas.microsoft.com/office/drawing/2014/main" id="{4B27C44B-636A-5E47-5CDE-2E96ECB81250}"/>
              </a:ext>
            </a:extLst>
          </p:cNvPr>
          <p:cNvSpPr>
            <a:spLocks noGrp="1"/>
          </p:cNvSpPr>
          <p:nvPr>
            <p:ph type="subTitle" idx="1"/>
          </p:nvPr>
        </p:nvSpPr>
        <p:spPr>
          <a:xfrm>
            <a:off x="7871790" y="5166704"/>
            <a:ext cx="3168000" cy="766957"/>
          </a:xfrm>
        </p:spPr>
        <p:txBody>
          <a:bodyPr>
            <a:normAutofit/>
          </a:bodyPr>
          <a:lstStyle/>
          <a:p>
            <a:r>
              <a:rPr lang="en-US" dirty="0"/>
              <a:t>Monthly</a:t>
            </a:r>
          </a:p>
        </p:txBody>
      </p:sp>
      <p:pic>
        <p:nvPicPr>
          <p:cNvPr id="6" name="Picture Placeholder 5" descr="A close-up of a receipt&#10;&#10;Description automatically generated">
            <a:extLst>
              <a:ext uri="{FF2B5EF4-FFF2-40B4-BE49-F238E27FC236}">
                <a16:creationId xmlns:a16="http://schemas.microsoft.com/office/drawing/2014/main" id="{7221A19B-C738-A1E2-C97B-1A7CE3454A40}"/>
              </a:ext>
            </a:extLst>
          </p:cNvPr>
          <p:cNvPicPr>
            <a:picLocks noGrp="1" noChangeAspect="1"/>
          </p:cNvPicPr>
          <p:nvPr>
            <p:ph type="pic" sz="quarter" idx="12"/>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tretch/>
        </p:blipFill>
        <p:spPr>
          <a:xfrm>
            <a:off x="1075214" y="569976"/>
            <a:ext cx="4377436" cy="5718048"/>
          </a:xfrm>
          <a:noFill/>
        </p:spPr>
      </p:pic>
    </p:spTree>
    <p:extLst>
      <p:ext uri="{BB962C8B-B14F-4D97-AF65-F5344CB8AC3E}">
        <p14:creationId xmlns:p14="http://schemas.microsoft.com/office/powerpoint/2010/main" val="202984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7FAA-F783-CC7A-BCF1-530A619B3C29}"/>
              </a:ext>
            </a:extLst>
          </p:cNvPr>
          <p:cNvSpPr>
            <a:spLocks noGrp="1"/>
          </p:cNvSpPr>
          <p:nvPr>
            <p:ph type="ctrTitle"/>
          </p:nvPr>
        </p:nvSpPr>
        <p:spPr/>
        <p:txBody>
          <a:bodyPr/>
          <a:lstStyle/>
          <a:p>
            <a:r>
              <a:rPr lang="en-US" dirty="0"/>
              <a:t>PO Types</a:t>
            </a:r>
          </a:p>
        </p:txBody>
      </p:sp>
      <p:sp>
        <p:nvSpPr>
          <p:cNvPr id="3" name="Subtitle 2">
            <a:extLst>
              <a:ext uri="{FF2B5EF4-FFF2-40B4-BE49-F238E27FC236}">
                <a16:creationId xmlns:a16="http://schemas.microsoft.com/office/drawing/2014/main" id="{59A9B41A-7F1E-637C-0C9B-3EE5B370439A}"/>
              </a:ext>
            </a:extLst>
          </p:cNvPr>
          <p:cNvSpPr>
            <a:spLocks noGrp="1"/>
          </p:cNvSpPr>
          <p:nvPr>
            <p:ph type="subTitle" idx="1"/>
          </p:nvPr>
        </p:nvSpPr>
        <p:spPr/>
        <p:txBody>
          <a:bodyPr/>
          <a:lstStyle/>
          <a:p>
            <a:r>
              <a:rPr lang="en-US" dirty="0"/>
              <a:t>High Department Usage Blanket</a:t>
            </a:r>
          </a:p>
        </p:txBody>
      </p:sp>
      <p:pic>
        <p:nvPicPr>
          <p:cNvPr id="7" name="Picture 6">
            <a:extLst>
              <a:ext uri="{FF2B5EF4-FFF2-40B4-BE49-F238E27FC236}">
                <a16:creationId xmlns:a16="http://schemas.microsoft.com/office/drawing/2014/main" id="{6B5AFB77-1DEF-3EEF-12A5-EDBB78E04D00}"/>
              </a:ext>
            </a:extLst>
          </p:cNvPr>
          <p:cNvPicPr>
            <a:picLocks noChangeAspect="1"/>
          </p:cNvPicPr>
          <p:nvPr/>
        </p:nvPicPr>
        <p:blipFill>
          <a:blip r:embed="rId2"/>
          <a:stretch>
            <a:fillRect/>
          </a:stretch>
        </p:blipFill>
        <p:spPr>
          <a:xfrm>
            <a:off x="4558876" y="3501002"/>
            <a:ext cx="6480914" cy="5114073"/>
          </a:xfrm>
          <a:prstGeom prst="rect">
            <a:avLst/>
          </a:prstGeom>
        </p:spPr>
      </p:pic>
      <p:pic>
        <p:nvPicPr>
          <p:cNvPr id="6" name="Picture Placeholder 5">
            <a:extLst>
              <a:ext uri="{FF2B5EF4-FFF2-40B4-BE49-F238E27FC236}">
                <a16:creationId xmlns:a16="http://schemas.microsoft.com/office/drawing/2014/main" id="{70CEB208-4785-1ABA-F829-FCA51179CA7E}"/>
              </a:ext>
            </a:extLst>
          </p:cNvPr>
          <p:cNvPicPr>
            <a:picLocks noGrp="1" noChangeAspect="1"/>
          </p:cNvPicPr>
          <p:nvPr>
            <p:ph type="pic" sz="quarter" idx="12"/>
          </p:nvPr>
        </p:nvPicPr>
        <p:blipFill>
          <a:blip r:embed="rId3"/>
          <a:srcRect l="335" r="335"/>
          <a:stretch/>
        </p:blipFill>
        <p:spPr>
          <a:xfrm>
            <a:off x="1290320" y="436543"/>
            <a:ext cx="4622800" cy="6128918"/>
          </a:xfrm>
          <a:prstGeom prst="rect">
            <a:avLst/>
          </a:prstGeom>
          <a:ln>
            <a:noFill/>
          </a:ln>
          <a:effectLst>
            <a:softEdge rad="112500"/>
          </a:effectLst>
        </p:spPr>
      </p:pic>
    </p:spTree>
    <p:extLst>
      <p:ext uri="{BB962C8B-B14F-4D97-AF65-F5344CB8AC3E}">
        <p14:creationId xmlns:p14="http://schemas.microsoft.com/office/powerpoint/2010/main" val="149984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C5B2-D4A5-4664-8D41-C35B0E148960}"/>
              </a:ext>
            </a:extLst>
          </p:cNvPr>
          <p:cNvSpPr>
            <a:spLocks noGrp="1"/>
          </p:cNvSpPr>
          <p:nvPr>
            <p:ph type="title"/>
          </p:nvPr>
        </p:nvSpPr>
        <p:spPr/>
        <p:txBody>
          <a:bodyPr/>
          <a:lstStyle/>
          <a:p>
            <a:r>
              <a:rPr lang="en-US" dirty="0"/>
              <a:t>Specifications</a:t>
            </a:r>
          </a:p>
        </p:txBody>
      </p:sp>
      <p:sp>
        <p:nvSpPr>
          <p:cNvPr id="3" name="Content Placeholder 2">
            <a:extLst>
              <a:ext uri="{FF2B5EF4-FFF2-40B4-BE49-F238E27FC236}">
                <a16:creationId xmlns:a16="http://schemas.microsoft.com/office/drawing/2014/main" id="{52CF5266-D95C-4DA9-9806-BA8594EA5B55}"/>
              </a:ext>
            </a:extLst>
          </p:cNvPr>
          <p:cNvSpPr>
            <a:spLocks noGrp="1"/>
          </p:cNvSpPr>
          <p:nvPr>
            <p:ph idx="1"/>
          </p:nvPr>
        </p:nvSpPr>
        <p:spPr/>
        <p:txBody>
          <a:bodyPr>
            <a:normAutofit lnSpcReduction="10000"/>
          </a:bodyPr>
          <a:lstStyle/>
          <a:p>
            <a:pPr algn="just"/>
            <a:r>
              <a:rPr lang="en-US" sz="2400" dirty="0"/>
              <a:t>Also referred to as a Scope of Work or Scope of Services</a:t>
            </a:r>
          </a:p>
          <a:p>
            <a:pPr lvl="1" algn="just">
              <a:buFont typeface="Wingdings" panose="05000000000000000000" pitchFamily="2" charset="2"/>
              <a:buChar char="ü"/>
            </a:pPr>
            <a:r>
              <a:rPr lang="en-US" sz="2400" dirty="0"/>
              <a:t>A concise description of a good or service the City seeks to buy and the requirements a vendor must meet to be considered for award.</a:t>
            </a:r>
          </a:p>
          <a:p>
            <a:pPr lvl="1" algn="just">
              <a:buFont typeface="Wingdings" panose="05000000000000000000" pitchFamily="2" charset="2"/>
              <a:buChar char="ü"/>
            </a:pPr>
            <a:r>
              <a:rPr lang="en-US" sz="2400" dirty="0"/>
              <a:t>It’s purpose is to provide personnel with clear guides to purchasing and vendors with firm criteria of minimum product or service standards.</a:t>
            </a:r>
          </a:p>
          <a:p>
            <a:pPr lvl="1" algn="just">
              <a:buFont typeface="Wingdings" panose="05000000000000000000" pitchFamily="2" charset="2"/>
              <a:buChar char="ü"/>
            </a:pPr>
            <a:r>
              <a:rPr lang="en-US" sz="2400" dirty="0"/>
              <a:t>Characteristics of a good specification:</a:t>
            </a:r>
          </a:p>
          <a:p>
            <a:pPr lvl="2" algn="just">
              <a:buFont typeface="Wingdings" panose="05000000000000000000" pitchFamily="2" charset="2"/>
              <a:buChar char="ü"/>
            </a:pPr>
            <a:r>
              <a:rPr lang="en-US" sz="2500" dirty="0"/>
              <a:t>Flexible – doesn’t prevent the acceptance of an offer that could provide a better value for the City</a:t>
            </a:r>
          </a:p>
          <a:p>
            <a:pPr lvl="2" algn="just">
              <a:buFont typeface="Wingdings" panose="05000000000000000000" pitchFamily="2" charset="2"/>
              <a:buChar char="ü"/>
            </a:pPr>
            <a:r>
              <a:rPr lang="en-US" sz="2500" dirty="0"/>
              <a:t>Accurate – Uses units of measure that compatible with industry standards, identifies all quantities, and describes packing requirements</a:t>
            </a:r>
          </a:p>
          <a:p>
            <a:pPr lvl="2" algn="just">
              <a:buFont typeface="Wingdings" panose="05000000000000000000" pitchFamily="2" charset="2"/>
              <a:buChar char="ü"/>
            </a:pPr>
            <a:r>
              <a:rPr lang="en-US" sz="2500" dirty="0"/>
              <a:t>Clear – Uses terminology that is understandable, avoids the use of jargon or “legalese” whenever possible</a:t>
            </a:r>
          </a:p>
          <a:p>
            <a:endParaRPr lang="en-US" dirty="0"/>
          </a:p>
        </p:txBody>
      </p:sp>
    </p:spTree>
    <p:extLst>
      <p:ext uri="{BB962C8B-B14F-4D97-AF65-F5344CB8AC3E}">
        <p14:creationId xmlns:p14="http://schemas.microsoft.com/office/powerpoint/2010/main" val="135202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9D93-3CC2-4EA0-80D8-635803D8A70D}"/>
              </a:ext>
            </a:extLst>
          </p:cNvPr>
          <p:cNvSpPr>
            <a:spLocks noGrp="1"/>
          </p:cNvSpPr>
          <p:nvPr>
            <p:ph type="title"/>
          </p:nvPr>
        </p:nvSpPr>
        <p:spPr/>
        <p:txBody>
          <a:bodyPr/>
          <a:lstStyle/>
          <a:p>
            <a:r>
              <a:rPr lang="en-US" dirty="0"/>
              <a:t>Specifications</a:t>
            </a:r>
          </a:p>
        </p:txBody>
      </p:sp>
      <p:sp>
        <p:nvSpPr>
          <p:cNvPr id="3" name="Content Placeholder 2">
            <a:extLst>
              <a:ext uri="{FF2B5EF4-FFF2-40B4-BE49-F238E27FC236}">
                <a16:creationId xmlns:a16="http://schemas.microsoft.com/office/drawing/2014/main" id="{3E5884A6-ED9E-45D3-90D3-5C76DE9E0982}"/>
              </a:ext>
            </a:extLst>
          </p:cNvPr>
          <p:cNvSpPr>
            <a:spLocks noGrp="1"/>
          </p:cNvSpPr>
          <p:nvPr>
            <p:ph idx="1"/>
          </p:nvPr>
        </p:nvSpPr>
        <p:spPr/>
        <p:txBody>
          <a:bodyPr>
            <a:normAutofit/>
          </a:bodyPr>
          <a:lstStyle/>
          <a:p>
            <a:pPr lvl="2">
              <a:buFont typeface="Wingdings" panose="05000000000000000000" pitchFamily="2" charset="2"/>
              <a:buChar char="ü"/>
            </a:pPr>
            <a:r>
              <a:rPr lang="en-US" sz="2500" dirty="0"/>
              <a:t>Competitive – Identifies at least two commercially available brands (whenever possible), avoids unneeded extras, and avoids details that not necessary to the purpose</a:t>
            </a:r>
          </a:p>
          <a:p>
            <a:pPr lvl="2">
              <a:buFont typeface="Wingdings" panose="05000000000000000000" pitchFamily="2" charset="2"/>
              <a:buChar char="ü"/>
            </a:pPr>
            <a:r>
              <a:rPr lang="en-US" sz="2500" dirty="0"/>
              <a:t>Simple – Avoids unnecessary detail and redundancy, but is complete enough to ensure the service, or product, serve its purpose</a:t>
            </a:r>
            <a:endParaRPr lang="en-US" sz="2300" dirty="0"/>
          </a:p>
          <a:p>
            <a:pPr lvl="1">
              <a:buFont typeface="Wingdings" panose="05000000000000000000" pitchFamily="2" charset="2"/>
              <a:buChar char="ü"/>
            </a:pPr>
            <a:r>
              <a:rPr lang="en-US" sz="2700" dirty="0"/>
              <a:t>Preparing a specification can be done by the user department, Purchasing, or by a consultant hired by the City.  The ultimate responsibility for accurate specifications rests with requesting department.  </a:t>
            </a:r>
          </a:p>
          <a:p>
            <a:pPr marL="457200" lvl="1" indent="0">
              <a:buNone/>
            </a:pPr>
            <a:endParaRPr lang="en-US" sz="2700" dirty="0"/>
          </a:p>
          <a:p>
            <a:endParaRPr lang="en-US" dirty="0"/>
          </a:p>
        </p:txBody>
      </p:sp>
    </p:spTree>
    <p:extLst>
      <p:ext uri="{BB962C8B-B14F-4D97-AF65-F5344CB8AC3E}">
        <p14:creationId xmlns:p14="http://schemas.microsoft.com/office/powerpoint/2010/main" val="132995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4A85A-B158-4F2E-8957-43EA395D3BD5}"/>
              </a:ext>
            </a:extLst>
          </p:cNvPr>
          <p:cNvSpPr>
            <a:spLocks noGrp="1"/>
          </p:cNvSpPr>
          <p:nvPr>
            <p:ph type="title"/>
          </p:nvPr>
        </p:nvSpPr>
        <p:spPr/>
        <p:txBody>
          <a:bodyPr/>
          <a:lstStyle/>
          <a:p>
            <a:r>
              <a:rPr lang="en-US" dirty="0"/>
              <a:t>HOUSE BILL 1295</a:t>
            </a:r>
          </a:p>
        </p:txBody>
      </p:sp>
      <p:sp>
        <p:nvSpPr>
          <p:cNvPr id="5" name="Rectangle 4">
            <a:extLst>
              <a:ext uri="{FF2B5EF4-FFF2-40B4-BE49-F238E27FC236}">
                <a16:creationId xmlns:a16="http://schemas.microsoft.com/office/drawing/2014/main" id="{419A3D65-C0A0-43CD-B857-BB26E15FC3B8}"/>
              </a:ext>
            </a:extLst>
          </p:cNvPr>
          <p:cNvSpPr/>
          <p:nvPr/>
        </p:nvSpPr>
        <p:spPr>
          <a:xfrm>
            <a:off x="841717" y="1883119"/>
            <a:ext cx="10508566" cy="3785652"/>
          </a:xfrm>
          <a:prstGeom prst="rect">
            <a:avLst/>
          </a:prstGeom>
        </p:spPr>
        <p:txBody>
          <a:bodyPr wrap="square">
            <a:spAutoFit/>
          </a:bodyPr>
          <a:lstStyle/>
          <a:p>
            <a:pPr algn="just">
              <a:buFont typeface="Wingdings" panose="05000000000000000000" pitchFamily="2" charset="2"/>
              <a:buChar char="q"/>
            </a:pPr>
            <a:r>
              <a:rPr lang="en-US" sz="2000" dirty="0"/>
              <a:t>Disclosure of Interested Parties – House Bill 1295 Section 2252.908 of Texas Gov’t. Code</a:t>
            </a:r>
          </a:p>
          <a:p>
            <a:pPr lvl="1" algn="just">
              <a:buFont typeface="Wingdings" panose="05000000000000000000" pitchFamily="2" charset="2"/>
              <a:buChar char="§"/>
            </a:pPr>
            <a:r>
              <a:rPr lang="en-US" sz="2000" dirty="0"/>
              <a:t>A business entity must file online with the Texas Ethics Commission a Form 1295.</a:t>
            </a:r>
          </a:p>
          <a:p>
            <a:pPr lvl="2" algn="just">
              <a:buFont typeface="Arial" panose="020B0604020202020204" pitchFamily="34" charset="0"/>
              <a:buChar char="•"/>
            </a:pPr>
            <a:r>
              <a:rPr lang="en-US" sz="2000" dirty="0"/>
              <a:t>The contract requires an action or vote by the governing body of the entity, or agency;</a:t>
            </a:r>
          </a:p>
          <a:p>
            <a:pPr lvl="2" algn="just">
              <a:buFont typeface="Arial" panose="020B0604020202020204" pitchFamily="34" charset="0"/>
              <a:buChar char="•"/>
            </a:pPr>
            <a:r>
              <a:rPr lang="en-US" sz="2000" dirty="0"/>
              <a:t>Or has a value of at least $1 million.</a:t>
            </a:r>
          </a:p>
          <a:p>
            <a:pPr lvl="2" algn="just">
              <a:buFont typeface="Arial" panose="020B0604020202020204" pitchFamily="34" charset="0"/>
              <a:buChar char="•"/>
            </a:pPr>
            <a:r>
              <a:rPr lang="en-US" sz="2000" dirty="0"/>
              <a:t>Applies to changes to an existing contract by amendment, change order, or extension of a contract.</a:t>
            </a:r>
          </a:p>
          <a:p>
            <a:pPr lvl="1" algn="just">
              <a:buFont typeface="Wingdings" panose="05000000000000000000" pitchFamily="2" charset="2"/>
              <a:buChar char="§"/>
            </a:pPr>
            <a:r>
              <a:rPr lang="en-US" sz="2000" dirty="0"/>
              <a:t>Purchasing is responsible for collecting and acknowledging 1295s from the vendor.</a:t>
            </a:r>
          </a:p>
          <a:p>
            <a:pPr lvl="1" algn="just">
              <a:buFont typeface="Wingdings" panose="05000000000000000000" pitchFamily="2" charset="2"/>
              <a:buChar char="§"/>
            </a:pPr>
            <a:r>
              <a:rPr lang="en-US" sz="2000" dirty="0"/>
              <a:t>The form must be filed no later than the 30</a:t>
            </a:r>
            <a:r>
              <a:rPr lang="en-US" sz="2000" baseline="30000" dirty="0"/>
              <a:t>th</a:t>
            </a:r>
            <a:r>
              <a:rPr lang="en-US" sz="2000" dirty="0"/>
              <a:t> day after the date the contract binds all parties to the contract.</a:t>
            </a:r>
          </a:p>
          <a:p>
            <a:pPr lvl="1" algn="just">
              <a:buFont typeface="Wingdings" panose="05000000000000000000" pitchFamily="2" charset="2"/>
              <a:buChar char="§"/>
            </a:pPr>
            <a:r>
              <a:rPr lang="en-US" sz="2000" dirty="0"/>
              <a:t>You can find more information by reading the Frequently Asked Questions Section on the Texas Ethics Commission website here: </a:t>
            </a:r>
            <a:r>
              <a:rPr lang="en-US" sz="2000" dirty="0">
                <a:hlinkClick r:id="rId2"/>
              </a:rPr>
              <a:t>https://www.ethics.state.tx.us/whatsnew/FAQ_Form1295.html#Q1</a:t>
            </a:r>
            <a:endParaRPr lang="en-US" sz="2000" dirty="0"/>
          </a:p>
        </p:txBody>
      </p:sp>
    </p:spTree>
    <p:extLst>
      <p:ext uri="{BB962C8B-B14F-4D97-AF65-F5344CB8AC3E}">
        <p14:creationId xmlns:p14="http://schemas.microsoft.com/office/powerpoint/2010/main" val="426333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79C4-CD76-3A5B-0ECE-58F7A5044B2E}"/>
              </a:ext>
            </a:extLst>
          </p:cNvPr>
          <p:cNvSpPr>
            <a:spLocks noGrp="1"/>
          </p:cNvSpPr>
          <p:nvPr>
            <p:ph type="title"/>
          </p:nvPr>
        </p:nvSpPr>
        <p:spPr/>
        <p:txBody>
          <a:bodyPr/>
          <a:lstStyle/>
          <a:p>
            <a:r>
              <a:rPr lang="en-US" dirty="0"/>
              <a:t>Boycotting Energy Companies</a:t>
            </a:r>
          </a:p>
        </p:txBody>
      </p:sp>
      <p:sp>
        <p:nvSpPr>
          <p:cNvPr id="4" name="TextBox 3">
            <a:extLst>
              <a:ext uri="{FF2B5EF4-FFF2-40B4-BE49-F238E27FC236}">
                <a16:creationId xmlns:a16="http://schemas.microsoft.com/office/drawing/2014/main" id="{4EE00604-CFE8-33D0-E00E-D4484E909DDA}"/>
              </a:ext>
            </a:extLst>
          </p:cNvPr>
          <p:cNvSpPr txBox="1"/>
          <p:nvPr/>
        </p:nvSpPr>
        <p:spPr>
          <a:xfrm>
            <a:off x="3064564" y="2239555"/>
            <a:ext cx="6096000" cy="2862322"/>
          </a:xfrm>
          <a:prstGeom prst="rect">
            <a:avLst/>
          </a:prstGeom>
          <a:noFill/>
        </p:spPr>
        <p:txBody>
          <a:bodyPr wrap="square">
            <a:spAutoFit/>
          </a:bodyPr>
          <a:lstStyle/>
          <a:p>
            <a:r>
              <a:rPr lang="en-US" sz="4000" dirty="0"/>
              <a:t>Government Code 2276</a:t>
            </a:r>
          </a:p>
          <a:p>
            <a:r>
              <a:rPr lang="en-US" sz="2800" dirty="0"/>
              <a:t>Contracts with Governmental Entities must include a written verification from the company that it does not and will not during the term of the contract boycott energy companies.</a:t>
            </a:r>
          </a:p>
        </p:txBody>
      </p:sp>
    </p:spTree>
    <p:extLst>
      <p:ext uri="{BB962C8B-B14F-4D97-AF65-F5344CB8AC3E}">
        <p14:creationId xmlns:p14="http://schemas.microsoft.com/office/powerpoint/2010/main" val="145752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DD87-D576-9399-D76F-119C26FEE886}"/>
              </a:ext>
            </a:extLst>
          </p:cNvPr>
          <p:cNvSpPr>
            <a:spLocks noGrp="1"/>
          </p:cNvSpPr>
          <p:nvPr>
            <p:ph type="title"/>
          </p:nvPr>
        </p:nvSpPr>
        <p:spPr/>
        <p:txBody>
          <a:bodyPr/>
          <a:lstStyle/>
          <a:p>
            <a:r>
              <a:rPr lang="en-US" dirty="0"/>
              <a:t>Boycotting Israel</a:t>
            </a:r>
            <a:br>
              <a:rPr lang="en-US" dirty="0"/>
            </a:br>
            <a:endParaRPr lang="en-US" dirty="0"/>
          </a:p>
        </p:txBody>
      </p:sp>
      <p:sp>
        <p:nvSpPr>
          <p:cNvPr id="4" name="TextBox 3">
            <a:extLst>
              <a:ext uri="{FF2B5EF4-FFF2-40B4-BE49-F238E27FC236}">
                <a16:creationId xmlns:a16="http://schemas.microsoft.com/office/drawing/2014/main" id="{4265181C-8B49-B68A-3663-CC072CD7D080}"/>
              </a:ext>
            </a:extLst>
          </p:cNvPr>
          <p:cNvSpPr txBox="1"/>
          <p:nvPr/>
        </p:nvSpPr>
        <p:spPr>
          <a:xfrm>
            <a:off x="3048000" y="2000518"/>
            <a:ext cx="6096000" cy="3354765"/>
          </a:xfrm>
          <a:prstGeom prst="rect">
            <a:avLst/>
          </a:prstGeom>
          <a:noFill/>
        </p:spPr>
        <p:txBody>
          <a:bodyPr wrap="square">
            <a:spAutoFit/>
          </a:bodyPr>
          <a:lstStyle/>
          <a:p>
            <a:r>
              <a:rPr lang="en-US" sz="4000" dirty="0"/>
              <a:t>Government Code 2271</a:t>
            </a:r>
          </a:p>
          <a:p>
            <a:r>
              <a:rPr lang="en-US" dirty="0"/>
              <a:t> </a:t>
            </a:r>
            <a:r>
              <a:rPr lang="en-US" sz="2200" dirty="0"/>
              <a:t>A governmental entity may not enter into a contract with a company for goods or services unless the contract contains a written verification from the company that it:</a:t>
            </a:r>
          </a:p>
          <a:p>
            <a:r>
              <a:rPr lang="en-US" sz="2200" dirty="0"/>
              <a:t>(1)  does not boycott Israel; and</a:t>
            </a:r>
          </a:p>
          <a:p>
            <a:r>
              <a:rPr lang="en-US" sz="2200" dirty="0"/>
              <a:t>(2)  will not boycott Israel during the term of the contract.</a:t>
            </a:r>
          </a:p>
          <a:p>
            <a:endParaRPr lang="en-US" dirty="0"/>
          </a:p>
        </p:txBody>
      </p:sp>
    </p:spTree>
    <p:extLst>
      <p:ext uri="{BB962C8B-B14F-4D97-AF65-F5344CB8AC3E}">
        <p14:creationId xmlns:p14="http://schemas.microsoft.com/office/powerpoint/2010/main" val="2501619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BF5F-AFA8-8B20-48E1-2640C3330F24}"/>
              </a:ext>
            </a:extLst>
          </p:cNvPr>
          <p:cNvSpPr>
            <a:spLocks noGrp="1"/>
          </p:cNvSpPr>
          <p:nvPr>
            <p:ph type="title"/>
          </p:nvPr>
        </p:nvSpPr>
        <p:spPr/>
        <p:txBody>
          <a:bodyPr/>
          <a:lstStyle/>
          <a:p>
            <a:r>
              <a:rPr lang="en-US" dirty="0"/>
              <a:t>Boycotting Firearms</a:t>
            </a:r>
          </a:p>
        </p:txBody>
      </p:sp>
      <p:sp>
        <p:nvSpPr>
          <p:cNvPr id="4" name="TextBox 3">
            <a:extLst>
              <a:ext uri="{FF2B5EF4-FFF2-40B4-BE49-F238E27FC236}">
                <a16:creationId xmlns:a16="http://schemas.microsoft.com/office/drawing/2014/main" id="{F28E1A3B-E014-553F-75B7-776136F7C149}"/>
              </a:ext>
            </a:extLst>
          </p:cNvPr>
          <p:cNvSpPr txBox="1"/>
          <p:nvPr/>
        </p:nvSpPr>
        <p:spPr>
          <a:xfrm>
            <a:off x="3064564" y="2247543"/>
            <a:ext cx="6096000" cy="3524042"/>
          </a:xfrm>
          <a:prstGeom prst="rect">
            <a:avLst/>
          </a:prstGeom>
          <a:noFill/>
        </p:spPr>
        <p:txBody>
          <a:bodyPr wrap="square">
            <a:spAutoFit/>
          </a:bodyPr>
          <a:lstStyle/>
          <a:p>
            <a:r>
              <a:rPr lang="en-US" sz="2500" dirty="0"/>
              <a:t>Government Code 2274</a:t>
            </a:r>
          </a:p>
          <a:p>
            <a:r>
              <a:rPr lang="en-US" sz="2000" dirty="0"/>
              <a:t>A governmental entity may not enter into a contract with a company for the purchase of goods or services unless the contract contains a written verification from the company that it:</a:t>
            </a:r>
          </a:p>
          <a:p>
            <a:r>
              <a:rPr lang="en-US" sz="2000" dirty="0"/>
              <a:t>(1)  does not have a practice, policy, guidance, or directive that discriminates against a firearm entity or firearm trade association; and</a:t>
            </a:r>
          </a:p>
          <a:p>
            <a:r>
              <a:rPr lang="en-US" sz="2000" dirty="0"/>
              <a:t>(2)  will not discriminate during the term of the contract against a firearm entity or firearm trade association.</a:t>
            </a:r>
          </a:p>
          <a:p>
            <a:endParaRPr lang="en-US" dirty="0"/>
          </a:p>
        </p:txBody>
      </p:sp>
    </p:spTree>
    <p:extLst>
      <p:ext uri="{BB962C8B-B14F-4D97-AF65-F5344CB8AC3E}">
        <p14:creationId xmlns:p14="http://schemas.microsoft.com/office/powerpoint/2010/main" val="291401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71B4-63BA-4078-9B2C-250F5A3F53B8}"/>
              </a:ext>
            </a:extLst>
          </p:cNvPr>
          <p:cNvSpPr>
            <a:spLocks noGrp="1"/>
          </p:cNvSpPr>
          <p:nvPr>
            <p:ph type="title"/>
          </p:nvPr>
        </p:nvSpPr>
        <p:spPr/>
        <p:txBody>
          <a:bodyPr/>
          <a:lstStyle/>
          <a:p>
            <a:r>
              <a:rPr lang="en-US" dirty="0"/>
              <a:t>Overview</a:t>
            </a:r>
          </a:p>
        </p:txBody>
      </p:sp>
      <p:sp>
        <p:nvSpPr>
          <p:cNvPr id="5" name="Rectangle 4">
            <a:extLst>
              <a:ext uri="{FF2B5EF4-FFF2-40B4-BE49-F238E27FC236}">
                <a16:creationId xmlns:a16="http://schemas.microsoft.com/office/drawing/2014/main" id="{FF2C84C5-EDAE-4EB0-93A8-3B078DD38566}"/>
              </a:ext>
            </a:extLst>
          </p:cNvPr>
          <p:cNvSpPr/>
          <p:nvPr/>
        </p:nvSpPr>
        <p:spPr>
          <a:xfrm>
            <a:off x="816618" y="2110155"/>
            <a:ext cx="10558763" cy="3516923"/>
          </a:xfrm>
          <a:prstGeom prst="rect">
            <a:avLst/>
          </a:prstGeom>
          <a:noFill/>
          <a:effectLst/>
        </p:spPr>
        <p:txBody>
          <a:bodyPr/>
          <a:lstStyle/>
          <a:p>
            <a:endParaRPr lang="en-US"/>
          </a:p>
        </p:txBody>
      </p:sp>
      <p:sp>
        <p:nvSpPr>
          <p:cNvPr id="6" name="Freeform: Shape 5">
            <a:extLst>
              <a:ext uri="{FF2B5EF4-FFF2-40B4-BE49-F238E27FC236}">
                <a16:creationId xmlns:a16="http://schemas.microsoft.com/office/drawing/2014/main" id="{AA7EA7C9-DD61-4AFE-A017-F9915B1AF68B}"/>
              </a:ext>
            </a:extLst>
          </p:cNvPr>
          <p:cNvSpPr/>
          <p:nvPr/>
        </p:nvSpPr>
        <p:spPr>
          <a:xfrm>
            <a:off x="1815433" y="2256606"/>
            <a:ext cx="1953989" cy="1172393"/>
          </a:xfrm>
          <a:custGeom>
            <a:avLst/>
            <a:gdLst>
              <a:gd name="connsiteX0" fmla="*/ 0 w 1953989"/>
              <a:gd name="connsiteY0" fmla="*/ 0 h 1172393"/>
              <a:gd name="connsiteX1" fmla="*/ 1953989 w 1953989"/>
              <a:gd name="connsiteY1" fmla="*/ 0 h 1172393"/>
              <a:gd name="connsiteX2" fmla="*/ 1953989 w 1953989"/>
              <a:gd name="connsiteY2" fmla="*/ 1172393 h 1172393"/>
              <a:gd name="connsiteX3" fmla="*/ 0 w 1953989"/>
              <a:gd name="connsiteY3" fmla="*/ 1172393 h 1172393"/>
              <a:gd name="connsiteX4" fmla="*/ 0 w 1953989"/>
              <a:gd name="connsiteY4" fmla="*/ 0 h 117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89" h="1172393">
                <a:moveTo>
                  <a:pt x="0" y="0"/>
                </a:moveTo>
                <a:lnTo>
                  <a:pt x="1953989" y="0"/>
                </a:lnTo>
                <a:lnTo>
                  <a:pt x="1953989" y="1172393"/>
                </a:lnTo>
                <a:lnTo>
                  <a:pt x="0" y="1172393"/>
                </a:lnTo>
                <a:lnTo>
                  <a:pt x="0" y="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Terms</a:t>
            </a:r>
            <a:endParaRPr lang="en-US" sz="2200" kern="1200" dirty="0"/>
          </a:p>
        </p:txBody>
      </p:sp>
      <p:sp>
        <p:nvSpPr>
          <p:cNvPr id="7" name="Freeform: Shape 6">
            <a:extLst>
              <a:ext uri="{FF2B5EF4-FFF2-40B4-BE49-F238E27FC236}">
                <a16:creationId xmlns:a16="http://schemas.microsoft.com/office/drawing/2014/main" id="{BEFF65F7-12B0-4E5E-9997-B9FD639185F0}"/>
              </a:ext>
            </a:extLst>
          </p:cNvPr>
          <p:cNvSpPr/>
          <p:nvPr/>
        </p:nvSpPr>
        <p:spPr>
          <a:xfrm>
            <a:off x="4104864" y="2256606"/>
            <a:ext cx="1953989" cy="1172393"/>
          </a:xfrm>
          <a:custGeom>
            <a:avLst/>
            <a:gdLst>
              <a:gd name="connsiteX0" fmla="*/ 0 w 1953989"/>
              <a:gd name="connsiteY0" fmla="*/ 0 h 1172393"/>
              <a:gd name="connsiteX1" fmla="*/ 1953989 w 1953989"/>
              <a:gd name="connsiteY1" fmla="*/ 0 h 1172393"/>
              <a:gd name="connsiteX2" fmla="*/ 1953989 w 1953989"/>
              <a:gd name="connsiteY2" fmla="*/ 1172393 h 1172393"/>
              <a:gd name="connsiteX3" fmla="*/ 0 w 1953989"/>
              <a:gd name="connsiteY3" fmla="*/ 1172393 h 1172393"/>
              <a:gd name="connsiteX4" fmla="*/ 0 w 1953989"/>
              <a:gd name="connsiteY4" fmla="*/ 0 h 117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89" h="1172393">
                <a:moveTo>
                  <a:pt x="0" y="0"/>
                </a:moveTo>
                <a:lnTo>
                  <a:pt x="1953989" y="0"/>
                </a:lnTo>
                <a:lnTo>
                  <a:pt x="1953989" y="1172393"/>
                </a:lnTo>
                <a:lnTo>
                  <a:pt x="0" y="1172393"/>
                </a:lnTo>
                <a:lnTo>
                  <a:pt x="0" y="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rgbClr r="0" g="0" b="0"/>
          </a:lnRef>
          <a:fillRef idx="1">
            <a:scrgbClr r="0" g="0" b="0"/>
          </a:fillRef>
          <a:effectRef idx="0">
            <a:schemeClr val="accent5">
              <a:hueOff val="-2665390"/>
              <a:satOff val="1515"/>
              <a:lumOff val="-125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Local and State Laws</a:t>
            </a:r>
            <a:endParaRPr lang="en-US" sz="2200" kern="1200" dirty="0"/>
          </a:p>
        </p:txBody>
      </p:sp>
      <p:sp>
        <p:nvSpPr>
          <p:cNvPr id="8" name="Freeform: Shape 7">
            <a:extLst>
              <a:ext uri="{FF2B5EF4-FFF2-40B4-BE49-F238E27FC236}">
                <a16:creationId xmlns:a16="http://schemas.microsoft.com/office/drawing/2014/main" id="{63C7DF0B-72A8-42F7-9457-D35555B530DD}"/>
              </a:ext>
            </a:extLst>
          </p:cNvPr>
          <p:cNvSpPr/>
          <p:nvPr/>
        </p:nvSpPr>
        <p:spPr>
          <a:xfrm>
            <a:off x="6335089" y="2256606"/>
            <a:ext cx="1953989" cy="1172393"/>
          </a:xfrm>
          <a:custGeom>
            <a:avLst/>
            <a:gdLst>
              <a:gd name="connsiteX0" fmla="*/ 0 w 1953989"/>
              <a:gd name="connsiteY0" fmla="*/ 0 h 1172393"/>
              <a:gd name="connsiteX1" fmla="*/ 1953989 w 1953989"/>
              <a:gd name="connsiteY1" fmla="*/ 0 h 1172393"/>
              <a:gd name="connsiteX2" fmla="*/ 1953989 w 1953989"/>
              <a:gd name="connsiteY2" fmla="*/ 1172393 h 1172393"/>
              <a:gd name="connsiteX3" fmla="*/ 0 w 1953989"/>
              <a:gd name="connsiteY3" fmla="*/ 1172393 h 1172393"/>
              <a:gd name="connsiteX4" fmla="*/ 0 w 1953989"/>
              <a:gd name="connsiteY4" fmla="*/ 0 h 117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89" h="1172393">
                <a:moveTo>
                  <a:pt x="0" y="0"/>
                </a:moveTo>
                <a:lnTo>
                  <a:pt x="1953989" y="0"/>
                </a:lnTo>
                <a:lnTo>
                  <a:pt x="1953989" y="1172393"/>
                </a:lnTo>
                <a:lnTo>
                  <a:pt x="0" y="1172393"/>
                </a:lnTo>
                <a:lnTo>
                  <a:pt x="0" y="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rgbClr r="0" g="0" b="0"/>
          </a:lnRef>
          <a:fillRef idx="1">
            <a:scrgbClr r="0" g="0" b="0"/>
          </a:fillRef>
          <a:effectRef idx="0">
            <a:schemeClr val="accent5">
              <a:hueOff val="-5330780"/>
              <a:satOff val="3030"/>
              <a:lumOff val="-250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Ethics</a:t>
            </a:r>
          </a:p>
        </p:txBody>
      </p:sp>
      <p:sp>
        <p:nvSpPr>
          <p:cNvPr id="9" name="Freeform: Shape 8">
            <a:extLst>
              <a:ext uri="{FF2B5EF4-FFF2-40B4-BE49-F238E27FC236}">
                <a16:creationId xmlns:a16="http://schemas.microsoft.com/office/drawing/2014/main" id="{4136910B-37EF-423A-9814-6EE0E21BEA99}"/>
              </a:ext>
            </a:extLst>
          </p:cNvPr>
          <p:cNvSpPr/>
          <p:nvPr/>
        </p:nvSpPr>
        <p:spPr>
          <a:xfrm>
            <a:off x="8620378" y="2256606"/>
            <a:ext cx="1953989" cy="1172393"/>
          </a:xfrm>
          <a:custGeom>
            <a:avLst/>
            <a:gdLst>
              <a:gd name="connsiteX0" fmla="*/ 0 w 1953989"/>
              <a:gd name="connsiteY0" fmla="*/ 0 h 1172393"/>
              <a:gd name="connsiteX1" fmla="*/ 1953989 w 1953989"/>
              <a:gd name="connsiteY1" fmla="*/ 0 h 1172393"/>
              <a:gd name="connsiteX2" fmla="*/ 1953989 w 1953989"/>
              <a:gd name="connsiteY2" fmla="*/ 1172393 h 1172393"/>
              <a:gd name="connsiteX3" fmla="*/ 0 w 1953989"/>
              <a:gd name="connsiteY3" fmla="*/ 1172393 h 1172393"/>
              <a:gd name="connsiteX4" fmla="*/ 0 w 1953989"/>
              <a:gd name="connsiteY4" fmla="*/ 0 h 117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89" h="1172393">
                <a:moveTo>
                  <a:pt x="0" y="0"/>
                </a:moveTo>
                <a:lnTo>
                  <a:pt x="1953989" y="0"/>
                </a:lnTo>
                <a:lnTo>
                  <a:pt x="1953989" y="1172393"/>
                </a:lnTo>
                <a:lnTo>
                  <a:pt x="0" y="1172393"/>
                </a:lnTo>
                <a:lnTo>
                  <a:pt x="0" y="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rgbClr r="0" g="0" b="0"/>
          </a:lnRef>
          <a:fillRef idx="1">
            <a:scrgbClr r="0" g="0" b="0"/>
          </a:fillRef>
          <a:effectRef idx="0">
            <a:schemeClr val="accent5">
              <a:hueOff val="-7996170"/>
              <a:satOff val="4545"/>
              <a:lumOff val="-375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 Types</a:t>
            </a:r>
          </a:p>
        </p:txBody>
      </p:sp>
      <p:sp>
        <p:nvSpPr>
          <p:cNvPr id="10" name="Freeform: Shape 9">
            <a:extLst>
              <a:ext uri="{FF2B5EF4-FFF2-40B4-BE49-F238E27FC236}">
                <a16:creationId xmlns:a16="http://schemas.microsoft.com/office/drawing/2014/main" id="{0A12E78E-1216-4B99-A082-35D46B4E6C85}"/>
              </a:ext>
            </a:extLst>
          </p:cNvPr>
          <p:cNvSpPr/>
          <p:nvPr/>
        </p:nvSpPr>
        <p:spPr>
          <a:xfrm>
            <a:off x="826030" y="3756074"/>
            <a:ext cx="1953989" cy="1172393"/>
          </a:xfrm>
          <a:custGeom>
            <a:avLst/>
            <a:gdLst>
              <a:gd name="connsiteX0" fmla="*/ 0 w 1953989"/>
              <a:gd name="connsiteY0" fmla="*/ 0 h 1172393"/>
              <a:gd name="connsiteX1" fmla="*/ 1953989 w 1953989"/>
              <a:gd name="connsiteY1" fmla="*/ 0 h 1172393"/>
              <a:gd name="connsiteX2" fmla="*/ 1953989 w 1953989"/>
              <a:gd name="connsiteY2" fmla="*/ 1172393 h 1172393"/>
              <a:gd name="connsiteX3" fmla="*/ 0 w 1953989"/>
              <a:gd name="connsiteY3" fmla="*/ 1172393 h 1172393"/>
              <a:gd name="connsiteX4" fmla="*/ 0 w 1953989"/>
              <a:gd name="connsiteY4" fmla="*/ 0 h 117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89" h="1172393">
                <a:moveTo>
                  <a:pt x="0" y="0"/>
                </a:moveTo>
                <a:lnTo>
                  <a:pt x="1953989" y="0"/>
                </a:lnTo>
                <a:lnTo>
                  <a:pt x="1953989" y="1172393"/>
                </a:lnTo>
                <a:lnTo>
                  <a:pt x="0" y="1172393"/>
                </a:lnTo>
                <a:lnTo>
                  <a:pt x="0" y="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rgbClr r="0" g="0" b="0"/>
          </a:lnRef>
          <a:fillRef idx="1">
            <a:scrgbClr r="0" g="0" b="0"/>
          </a:fillRef>
          <a:effectRef idx="0">
            <a:schemeClr val="accent5">
              <a:hueOff val="-10661560"/>
              <a:satOff val="6060"/>
              <a:lumOff val="-500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dirty="0"/>
              <a:t>Bid Specifications</a:t>
            </a:r>
            <a:endParaRPr lang="en-US" sz="2200" kern="1200" dirty="0"/>
          </a:p>
        </p:txBody>
      </p:sp>
      <p:sp>
        <p:nvSpPr>
          <p:cNvPr id="11" name="Freeform: Shape 10">
            <a:extLst>
              <a:ext uri="{FF2B5EF4-FFF2-40B4-BE49-F238E27FC236}">
                <a16:creationId xmlns:a16="http://schemas.microsoft.com/office/drawing/2014/main" id="{74C410E4-E234-4B17-A3ED-6DAE0157F9D0}"/>
              </a:ext>
            </a:extLst>
          </p:cNvPr>
          <p:cNvSpPr>
            <a:spLocks noGrp="1" noRot="1" noMove="1" noResize="1" noEditPoints="1" noAdjustHandles="1" noChangeArrowheads="1" noChangeShapeType="1"/>
          </p:cNvSpPr>
          <p:nvPr/>
        </p:nvSpPr>
        <p:spPr>
          <a:xfrm>
            <a:off x="2987201" y="3744628"/>
            <a:ext cx="1953989" cy="1172393"/>
          </a:xfrm>
          <a:custGeom>
            <a:avLst/>
            <a:gdLst>
              <a:gd name="connsiteX0" fmla="*/ 0 w 1953989"/>
              <a:gd name="connsiteY0" fmla="*/ 0 h 1172393"/>
              <a:gd name="connsiteX1" fmla="*/ 1953989 w 1953989"/>
              <a:gd name="connsiteY1" fmla="*/ 0 h 1172393"/>
              <a:gd name="connsiteX2" fmla="*/ 1953989 w 1953989"/>
              <a:gd name="connsiteY2" fmla="*/ 1172393 h 1172393"/>
              <a:gd name="connsiteX3" fmla="*/ 0 w 1953989"/>
              <a:gd name="connsiteY3" fmla="*/ 1172393 h 1172393"/>
              <a:gd name="connsiteX4" fmla="*/ 0 w 1953989"/>
              <a:gd name="connsiteY4" fmla="*/ 0 h 117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89" h="1172393">
                <a:moveTo>
                  <a:pt x="0" y="0"/>
                </a:moveTo>
                <a:lnTo>
                  <a:pt x="1953989" y="0"/>
                </a:lnTo>
                <a:lnTo>
                  <a:pt x="1953989" y="1172393"/>
                </a:lnTo>
                <a:lnTo>
                  <a:pt x="0" y="1172393"/>
                </a:lnTo>
                <a:lnTo>
                  <a:pt x="0" y="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rgbClr r="0" g="0" b="0"/>
          </a:lnRef>
          <a:fillRef idx="1">
            <a:scrgbClr r="0" g="0" b="0"/>
          </a:fillRef>
          <a:effectRef idx="0">
            <a:schemeClr val="accent5">
              <a:hueOff val="-13326951"/>
              <a:satOff val="7574"/>
              <a:lumOff val="-625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dirty="0"/>
              <a:t>Vendor Compliance Bills</a:t>
            </a:r>
            <a:endParaRPr lang="en-US" sz="2200" kern="1200" dirty="0"/>
          </a:p>
        </p:txBody>
      </p:sp>
      <p:sp>
        <p:nvSpPr>
          <p:cNvPr id="12" name="Freeform: Shape 11">
            <a:extLst>
              <a:ext uri="{FF2B5EF4-FFF2-40B4-BE49-F238E27FC236}">
                <a16:creationId xmlns:a16="http://schemas.microsoft.com/office/drawing/2014/main" id="{B25DAB1B-6773-405E-9067-B3F806898E41}"/>
              </a:ext>
            </a:extLst>
          </p:cNvPr>
          <p:cNvSpPr/>
          <p:nvPr/>
        </p:nvSpPr>
        <p:spPr>
          <a:xfrm>
            <a:off x="7259053" y="3746820"/>
            <a:ext cx="1953989" cy="1172393"/>
          </a:xfrm>
          <a:custGeom>
            <a:avLst/>
            <a:gdLst>
              <a:gd name="connsiteX0" fmla="*/ 0 w 1953989"/>
              <a:gd name="connsiteY0" fmla="*/ 0 h 1172393"/>
              <a:gd name="connsiteX1" fmla="*/ 1953989 w 1953989"/>
              <a:gd name="connsiteY1" fmla="*/ 0 h 1172393"/>
              <a:gd name="connsiteX2" fmla="*/ 1953989 w 1953989"/>
              <a:gd name="connsiteY2" fmla="*/ 1172393 h 1172393"/>
              <a:gd name="connsiteX3" fmla="*/ 0 w 1953989"/>
              <a:gd name="connsiteY3" fmla="*/ 1172393 h 1172393"/>
              <a:gd name="connsiteX4" fmla="*/ 0 w 1953989"/>
              <a:gd name="connsiteY4" fmla="*/ 0 h 117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89" h="1172393">
                <a:moveTo>
                  <a:pt x="0" y="0"/>
                </a:moveTo>
                <a:lnTo>
                  <a:pt x="1953989" y="0"/>
                </a:lnTo>
                <a:lnTo>
                  <a:pt x="1953989" y="1172393"/>
                </a:lnTo>
                <a:lnTo>
                  <a:pt x="0" y="1172393"/>
                </a:lnTo>
                <a:lnTo>
                  <a:pt x="0" y="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rgbClr r="0" g="0" b="0"/>
          </a:lnRef>
          <a:fillRef idx="1">
            <a:scrgbClr r="0" g="0" b="0"/>
          </a:fillRef>
          <a:effectRef idx="0">
            <a:schemeClr val="accent5">
              <a:hueOff val="-15992340"/>
              <a:satOff val="9089"/>
              <a:lumOff val="-750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Assets</a:t>
            </a:r>
          </a:p>
        </p:txBody>
      </p:sp>
      <p:sp>
        <p:nvSpPr>
          <p:cNvPr id="13" name="Freeform: Shape 12">
            <a:extLst>
              <a:ext uri="{FF2B5EF4-FFF2-40B4-BE49-F238E27FC236}">
                <a16:creationId xmlns:a16="http://schemas.microsoft.com/office/drawing/2014/main" id="{EE61C740-4060-466D-8C8B-F3068040C361}"/>
              </a:ext>
            </a:extLst>
          </p:cNvPr>
          <p:cNvSpPr/>
          <p:nvPr/>
        </p:nvSpPr>
        <p:spPr>
          <a:xfrm>
            <a:off x="5135574" y="3752295"/>
            <a:ext cx="1953989" cy="1172393"/>
          </a:xfrm>
          <a:custGeom>
            <a:avLst/>
            <a:gdLst>
              <a:gd name="connsiteX0" fmla="*/ 0 w 1953989"/>
              <a:gd name="connsiteY0" fmla="*/ 0 h 1172393"/>
              <a:gd name="connsiteX1" fmla="*/ 1953989 w 1953989"/>
              <a:gd name="connsiteY1" fmla="*/ 0 h 1172393"/>
              <a:gd name="connsiteX2" fmla="*/ 1953989 w 1953989"/>
              <a:gd name="connsiteY2" fmla="*/ 1172393 h 1172393"/>
              <a:gd name="connsiteX3" fmla="*/ 0 w 1953989"/>
              <a:gd name="connsiteY3" fmla="*/ 1172393 h 1172393"/>
              <a:gd name="connsiteX4" fmla="*/ 0 w 1953989"/>
              <a:gd name="connsiteY4" fmla="*/ 0 h 117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89" h="1172393">
                <a:moveTo>
                  <a:pt x="0" y="0"/>
                </a:moveTo>
                <a:lnTo>
                  <a:pt x="1953989" y="0"/>
                </a:lnTo>
                <a:lnTo>
                  <a:pt x="1953989" y="1172393"/>
                </a:lnTo>
                <a:lnTo>
                  <a:pt x="0" y="1172393"/>
                </a:lnTo>
                <a:lnTo>
                  <a:pt x="0" y="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rgbClr r="0" g="0" b="0"/>
          </a:lnRef>
          <a:fillRef idx="1">
            <a:scrgbClr r="0" g="0" b="0"/>
          </a:fillRef>
          <a:effectRef idx="0">
            <a:schemeClr val="accent5">
              <a:hueOff val="-18657731"/>
              <a:satOff val="10604"/>
              <a:lumOff val="-875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Purchasing  </a:t>
            </a:r>
            <a:r>
              <a:rPr lang="en-US" sz="2200" kern="1200" dirty="0" err="1"/>
              <a:t>Cooperattives</a:t>
            </a:r>
            <a:endParaRPr lang="en-US" sz="2200" kern="1200" dirty="0"/>
          </a:p>
          <a:p>
            <a:pPr marL="0" lvl="0" indent="0" algn="ctr" defTabSz="977900">
              <a:lnSpc>
                <a:spcPct val="90000"/>
              </a:lnSpc>
              <a:spcBef>
                <a:spcPct val="0"/>
              </a:spcBef>
              <a:spcAft>
                <a:spcPct val="35000"/>
              </a:spcAft>
              <a:buNone/>
            </a:pPr>
            <a:endParaRPr lang="en-US" sz="2200" kern="1200" dirty="0"/>
          </a:p>
        </p:txBody>
      </p:sp>
      <p:sp>
        <p:nvSpPr>
          <p:cNvPr id="14" name="Freeform: Shape 13">
            <a:extLst>
              <a:ext uri="{FF2B5EF4-FFF2-40B4-BE49-F238E27FC236}">
                <a16:creationId xmlns:a16="http://schemas.microsoft.com/office/drawing/2014/main" id="{A6E71800-948C-42F1-92A4-618E6BC82F4C}"/>
              </a:ext>
            </a:extLst>
          </p:cNvPr>
          <p:cNvSpPr/>
          <p:nvPr/>
        </p:nvSpPr>
        <p:spPr>
          <a:xfrm>
            <a:off x="9379190" y="3732751"/>
            <a:ext cx="1953989" cy="1172393"/>
          </a:xfrm>
          <a:custGeom>
            <a:avLst/>
            <a:gdLst>
              <a:gd name="connsiteX0" fmla="*/ 0 w 1953989"/>
              <a:gd name="connsiteY0" fmla="*/ 0 h 1172393"/>
              <a:gd name="connsiteX1" fmla="*/ 1953989 w 1953989"/>
              <a:gd name="connsiteY1" fmla="*/ 0 h 1172393"/>
              <a:gd name="connsiteX2" fmla="*/ 1953989 w 1953989"/>
              <a:gd name="connsiteY2" fmla="*/ 1172393 h 1172393"/>
              <a:gd name="connsiteX3" fmla="*/ 0 w 1953989"/>
              <a:gd name="connsiteY3" fmla="*/ 1172393 h 1172393"/>
              <a:gd name="connsiteX4" fmla="*/ 0 w 1953989"/>
              <a:gd name="connsiteY4" fmla="*/ 0 h 117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89" h="1172393">
                <a:moveTo>
                  <a:pt x="0" y="0"/>
                </a:moveTo>
                <a:lnTo>
                  <a:pt x="1953989" y="0"/>
                </a:lnTo>
                <a:lnTo>
                  <a:pt x="1953989" y="1172393"/>
                </a:lnTo>
                <a:lnTo>
                  <a:pt x="0" y="1172393"/>
                </a:lnTo>
                <a:lnTo>
                  <a:pt x="0" y="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rgbClr r="0" g="0" b="0"/>
          </a:lnRef>
          <a:fillRef idx="1">
            <a:scrgbClr r="0" g="0" b="0"/>
          </a:fillRef>
          <a:effectRef idx="0">
            <a:schemeClr val="accent5">
              <a:hueOff val="-21323121"/>
              <a:satOff val="12119"/>
              <a:lumOff val="-10000"/>
              <a:alphaOff val="0"/>
            </a:schemeClr>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Online Guides and Resources</a:t>
            </a:r>
            <a:endParaRPr lang="en-US" sz="2200" kern="1200" dirty="0"/>
          </a:p>
        </p:txBody>
      </p:sp>
    </p:spTree>
    <p:extLst>
      <p:ext uri="{BB962C8B-B14F-4D97-AF65-F5344CB8AC3E}">
        <p14:creationId xmlns:p14="http://schemas.microsoft.com/office/powerpoint/2010/main" val="3953298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F14404-DD3A-460F-D1A0-CC2D190EA18E}"/>
              </a:ext>
            </a:extLst>
          </p:cNvPr>
          <p:cNvSpPr>
            <a:spLocks noGrp="1"/>
          </p:cNvSpPr>
          <p:nvPr>
            <p:ph type="ctrTitle"/>
          </p:nvPr>
        </p:nvSpPr>
        <p:spPr/>
        <p:txBody>
          <a:bodyPr/>
          <a:lstStyle/>
          <a:p>
            <a:r>
              <a:rPr lang="en-US" dirty="0"/>
              <a:t>Purchasing Cooperatives</a:t>
            </a:r>
            <a:br>
              <a:rPr lang="en-US" dirty="0"/>
            </a:br>
            <a:endParaRPr lang="en-US" dirty="0"/>
          </a:p>
        </p:txBody>
      </p:sp>
      <p:sp>
        <p:nvSpPr>
          <p:cNvPr id="7" name="Picture Placeholder 6">
            <a:extLst>
              <a:ext uri="{FF2B5EF4-FFF2-40B4-BE49-F238E27FC236}">
                <a16:creationId xmlns:a16="http://schemas.microsoft.com/office/drawing/2014/main" id="{F20D70E8-47B8-02BF-FDE1-9E3AF8B25BD4}"/>
              </a:ext>
            </a:extLst>
          </p:cNvPr>
          <p:cNvSpPr>
            <a:spLocks noGrp="1"/>
          </p:cNvSpPr>
          <p:nvPr>
            <p:ph type="pic" sz="quarter" idx="12"/>
          </p:nvPr>
        </p:nvSpPr>
        <p:spPr>
          <a:xfrm>
            <a:off x="567600" y="863600"/>
            <a:ext cx="6818300" cy="5644800"/>
          </a:xfrm>
        </p:spPr>
        <p:txBody>
          <a:bodyPr/>
          <a:lstStyle/>
          <a:p>
            <a:r>
              <a:rPr lang="en-US" b="1" i="0" dirty="0"/>
              <a:t>Texas Public Purchasing Association</a:t>
            </a:r>
          </a:p>
          <a:p>
            <a:r>
              <a:rPr lang="en-US" i="0" dirty="0">
                <a:hlinkClick r:id="rId2"/>
              </a:rPr>
              <a:t>https://www.txppa.org</a:t>
            </a:r>
            <a:endParaRPr lang="en-US" i="0" dirty="0"/>
          </a:p>
          <a:p>
            <a:r>
              <a:rPr lang="en-US" b="1" i="0" dirty="0" err="1"/>
              <a:t>TxSmartBuy</a:t>
            </a:r>
            <a:endParaRPr lang="en-US" b="1" i="0" dirty="0"/>
          </a:p>
          <a:p>
            <a:r>
              <a:rPr lang="en-US" i="0" dirty="0">
                <a:hlinkClick r:id="rId3"/>
              </a:rPr>
              <a:t>https://www.txsmartbuy.com</a:t>
            </a:r>
            <a:endParaRPr lang="en-US" i="0" dirty="0"/>
          </a:p>
          <a:p>
            <a:r>
              <a:rPr lang="en-US" b="1" i="0" dirty="0"/>
              <a:t>Texas Department of Information Services</a:t>
            </a:r>
          </a:p>
          <a:p>
            <a:r>
              <a:rPr lang="en-US" i="0" dirty="0">
                <a:hlinkClick r:id="rId4"/>
              </a:rPr>
              <a:t>https://dir.texas.gov</a:t>
            </a:r>
            <a:endParaRPr lang="en-US" i="0" dirty="0"/>
          </a:p>
          <a:p>
            <a:r>
              <a:rPr lang="en-US" b="1" i="0" dirty="0"/>
              <a:t>Houston/Galveston Area Council (HGAC)</a:t>
            </a:r>
          </a:p>
          <a:p>
            <a:r>
              <a:rPr lang="en-US" i="0" dirty="0">
                <a:hlinkClick r:id="rId5"/>
              </a:rPr>
              <a:t>https://www.h-gac.com</a:t>
            </a:r>
            <a:endParaRPr lang="en-US" i="0" dirty="0"/>
          </a:p>
          <a:p>
            <a:r>
              <a:rPr lang="en-US" b="1" i="0" dirty="0"/>
              <a:t>BuyBoard</a:t>
            </a:r>
          </a:p>
          <a:p>
            <a:r>
              <a:rPr lang="en-US" i="0" dirty="0">
                <a:hlinkClick r:id="rId6"/>
              </a:rPr>
              <a:t>https://www.buyboard.com</a:t>
            </a:r>
            <a:endParaRPr lang="en-US" i="0" dirty="0"/>
          </a:p>
          <a:p>
            <a:r>
              <a:rPr lang="en-US" b="1" i="0" dirty="0"/>
              <a:t>Omnia</a:t>
            </a:r>
          </a:p>
          <a:p>
            <a:r>
              <a:rPr lang="en-US" i="0" dirty="0">
                <a:hlinkClick r:id="rId7"/>
              </a:rPr>
              <a:t>https://www.omniapartners.com</a:t>
            </a:r>
            <a:endParaRPr lang="en-US" i="0" dirty="0"/>
          </a:p>
          <a:p>
            <a:r>
              <a:rPr lang="en-US" b="1" i="0" dirty="0"/>
              <a:t>TIPS</a:t>
            </a:r>
          </a:p>
          <a:p>
            <a:r>
              <a:rPr lang="en-US" i="0" dirty="0">
                <a:hlinkClick r:id="rId8"/>
              </a:rPr>
              <a:t>https://www.tips-usa.com</a:t>
            </a:r>
            <a:endParaRPr lang="en-US" i="0" dirty="0"/>
          </a:p>
          <a:p>
            <a:endParaRPr lang="en-US" i="0" dirty="0"/>
          </a:p>
          <a:p>
            <a:endParaRPr lang="en-US" i="0" dirty="0"/>
          </a:p>
        </p:txBody>
      </p:sp>
    </p:spTree>
    <p:extLst>
      <p:ext uri="{BB962C8B-B14F-4D97-AF65-F5344CB8AC3E}">
        <p14:creationId xmlns:p14="http://schemas.microsoft.com/office/powerpoint/2010/main" val="225041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1566-D35C-4338-904C-A8705BE41CC6}"/>
              </a:ext>
            </a:extLst>
          </p:cNvPr>
          <p:cNvSpPr>
            <a:spLocks noGrp="1"/>
          </p:cNvSpPr>
          <p:nvPr>
            <p:ph type="ctrTitle"/>
          </p:nvPr>
        </p:nvSpPr>
        <p:spPr>
          <a:xfrm>
            <a:off x="7601527" y="1116871"/>
            <a:ext cx="3438263" cy="832002"/>
          </a:xfrm>
        </p:spPr>
        <p:txBody>
          <a:bodyPr>
            <a:normAutofit fontScale="90000"/>
          </a:bodyPr>
          <a:lstStyle/>
          <a:p>
            <a:r>
              <a:rPr lang="en-US" dirty="0"/>
              <a:t>Fixed Assets</a:t>
            </a:r>
            <a:br>
              <a:rPr lang="en-US" dirty="0"/>
            </a:br>
            <a:endParaRPr lang="en-US" sz="2000" dirty="0"/>
          </a:p>
        </p:txBody>
      </p:sp>
      <p:sp>
        <p:nvSpPr>
          <p:cNvPr id="3" name="Subtitle 2">
            <a:extLst>
              <a:ext uri="{FF2B5EF4-FFF2-40B4-BE49-F238E27FC236}">
                <a16:creationId xmlns:a16="http://schemas.microsoft.com/office/drawing/2014/main" id="{14AFD967-DF54-47BC-AF75-0AAC031E3F04}"/>
              </a:ext>
            </a:extLst>
          </p:cNvPr>
          <p:cNvSpPr>
            <a:spLocks noGrp="1"/>
          </p:cNvSpPr>
          <p:nvPr>
            <p:ph type="subTitle" idx="1"/>
          </p:nvPr>
        </p:nvSpPr>
        <p:spPr>
          <a:xfrm>
            <a:off x="7871790" y="2142836"/>
            <a:ext cx="3168000" cy="4073237"/>
          </a:xfrm>
        </p:spPr>
        <p:txBody>
          <a:bodyPr>
            <a:normAutofit/>
          </a:bodyPr>
          <a:lstStyle/>
          <a:p>
            <a:r>
              <a:rPr lang="en-US" dirty="0"/>
              <a:t>The Purchasing Department (or whoever is assuming that role) is responsible for the proper disposition of surplus property through inter department transfers, online auctions, or sealed bids where appropriate, as well as physical asset management.</a:t>
            </a:r>
          </a:p>
          <a:p>
            <a:endParaRPr lang="en-US" dirty="0"/>
          </a:p>
          <a:p>
            <a:endParaRPr lang="en-US" sz="1800" dirty="0"/>
          </a:p>
          <a:p>
            <a:endParaRPr lang="en-US" dirty="0"/>
          </a:p>
        </p:txBody>
      </p:sp>
      <p:pic>
        <p:nvPicPr>
          <p:cNvPr id="8" name="Picture Placeholder 7">
            <a:extLst>
              <a:ext uri="{FF2B5EF4-FFF2-40B4-BE49-F238E27FC236}">
                <a16:creationId xmlns:a16="http://schemas.microsoft.com/office/drawing/2014/main" id="{D8FE157F-2A15-4EB8-81A7-C957105F3682}"/>
              </a:ext>
            </a:extLst>
          </p:cNvPr>
          <p:cNvPicPr>
            <a:picLocks noGrp="1" noChangeAspect="1"/>
          </p:cNvPicPr>
          <p:nvPr>
            <p:ph type="pic" sz="quarter" idx="12"/>
          </p:nvPr>
        </p:nvPicPr>
        <p:blipFill>
          <a:blip r:embed="rId3"/>
          <a:srcRect/>
          <a:stretch/>
        </p:blipFill>
        <p:spPr>
          <a:xfrm>
            <a:off x="360219" y="378690"/>
            <a:ext cx="6465454" cy="6132945"/>
          </a:xfrm>
        </p:spPr>
      </p:pic>
    </p:spTree>
    <p:extLst>
      <p:ext uri="{BB962C8B-B14F-4D97-AF65-F5344CB8AC3E}">
        <p14:creationId xmlns:p14="http://schemas.microsoft.com/office/powerpoint/2010/main" val="59036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0A93-8646-4F93-9BF9-269D51F1D23F}"/>
              </a:ext>
            </a:extLst>
          </p:cNvPr>
          <p:cNvSpPr>
            <a:spLocks noGrp="1"/>
          </p:cNvSpPr>
          <p:nvPr>
            <p:ph type="title"/>
          </p:nvPr>
        </p:nvSpPr>
        <p:spPr/>
        <p:txBody>
          <a:bodyPr/>
          <a:lstStyle/>
          <a:p>
            <a:r>
              <a:rPr lang="en-US" dirty="0"/>
              <a:t>Online Guides &amp; Resources</a:t>
            </a:r>
          </a:p>
        </p:txBody>
      </p:sp>
      <p:sp>
        <p:nvSpPr>
          <p:cNvPr id="5" name="Freeform: Shape 4">
            <a:extLst>
              <a:ext uri="{FF2B5EF4-FFF2-40B4-BE49-F238E27FC236}">
                <a16:creationId xmlns:a16="http://schemas.microsoft.com/office/drawing/2014/main" id="{8CEEDE96-30A1-43E0-9BF3-ADD3A7EF5666}"/>
              </a:ext>
            </a:extLst>
          </p:cNvPr>
          <p:cNvSpPr/>
          <p:nvPr/>
        </p:nvSpPr>
        <p:spPr>
          <a:xfrm>
            <a:off x="6753786" y="967193"/>
            <a:ext cx="3319016" cy="1991410"/>
          </a:xfrm>
          <a:custGeom>
            <a:avLst/>
            <a:gdLst>
              <a:gd name="connsiteX0" fmla="*/ 0 w 3319016"/>
              <a:gd name="connsiteY0" fmla="*/ 0 h 1991410"/>
              <a:gd name="connsiteX1" fmla="*/ 3319016 w 3319016"/>
              <a:gd name="connsiteY1" fmla="*/ 0 h 1991410"/>
              <a:gd name="connsiteX2" fmla="*/ 3319016 w 3319016"/>
              <a:gd name="connsiteY2" fmla="*/ 1991410 h 1991410"/>
              <a:gd name="connsiteX3" fmla="*/ 0 w 3319016"/>
              <a:gd name="connsiteY3" fmla="*/ 1991410 h 1991410"/>
              <a:gd name="connsiteX4" fmla="*/ 0 w 3319016"/>
              <a:gd name="connsiteY4" fmla="*/ 0 h 199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016" h="1991410">
                <a:moveTo>
                  <a:pt x="0" y="0"/>
                </a:moveTo>
                <a:lnTo>
                  <a:pt x="3319016" y="0"/>
                </a:lnTo>
                <a:lnTo>
                  <a:pt x="3319016" y="1991410"/>
                </a:lnTo>
                <a:lnTo>
                  <a:pt x="0" y="1991410"/>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lumMod val="20000"/>
                    <a:lumOff val="80000"/>
                  </a:schemeClr>
                </a:solidFill>
              </a:rPr>
              <a:t>Purchasing Resources </a:t>
            </a:r>
          </a:p>
        </p:txBody>
      </p:sp>
      <p:sp>
        <p:nvSpPr>
          <p:cNvPr id="6" name="Freeform: Shape 5">
            <a:extLst>
              <a:ext uri="{FF2B5EF4-FFF2-40B4-BE49-F238E27FC236}">
                <a16:creationId xmlns:a16="http://schemas.microsoft.com/office/drawing/2014/main" id="{D87083BD-4D50-423D-8877-5014B6A78884}"/>
              </a:ext>
            </a:extLst>
          </p:cNvPr>
          <p:cNvSpPr/>
          <p:nvPr/>
        </p:nvSpPr>
        <p:spPr>
          <a:xfrm>
            <a:off x="6337299" y="3250417"/>
            <a:ext cx="4184649" cy="2659926"/>
          </a:xfrm>
          <a:custGeom>
            <a:avLst/>
            <a:gdLst>
              <a:gd name="connsiteX0" fmla="*/ 0 w 4184649"/>
              <a:gd name="connsiteY0" fmla="*/ 0 h 2659926"/>
              <a:gd name="connsiteX1" fmla="*/ 4184649 w 4184649"/>
              <a:gd name="connsiteY1" fmla="*/ 0 h 2659926"/>
              <a:gd name="connsiteX2" fmla="*/ 4184649 w 4184649"/>
              <a:gd name="connsiteY2" fmla="*/ 2659926 h 2659926"/>
              <a:gd name="connsiteX3" fmla="*/ 0 w 4184649"/>
              <a:gd name="connsiteY3" fmla="*/ 2659926 h 2659926"/>
              <a:gd name="connsiteX4" fmla="*/ 0 w 4184649"/>
              <a:gd name="connsiteY4" fmla="*/ 0 h 265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649" h="2659926">
                <a:moveTo>
                  <a:pt x="0" y="0"/>
                </a:moveTo>
                <a:lnTo>
                  <a:pt x="4184649" y="0"/>
                </a:lnTo>
                <a:lnTo>
                  <a:pt x="4184649" y="2659926"/>
                </a:lnTo>
                <a:lnTo>
                  <a:pt x="0" y="2659926"/>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dirty="0">
                <a:solidFill>
                  <a:srgbClr val="993300"/>
                </a:solidFill>
                <a:hlinkClick r:id="rId3"/>
              </a:rPr>
              <a:t>https://www.bickerstaff.com/wp-content/uploads/Purchasing-Law-Basics-for-Counties-00875814x7A30F.pdf</a:t>
            </a:r>
            <a:r>
              <a:rPr lang="en-US" sz="2000" b="1" dirty="0">
                <a:solidFill>
                  <a:srgbClr val="993300"/>
                </a:solidFill>
              </a:rPr>
              <a:t> </a:t>
            </a:r>
          </a:p>
          <a:p>
            <a:pPr lvl="0" algn="ctr" defTabSz="889000">
              <a:lnSpc>
                <a:spcPct val="90000"/>
              </a:lnSpc>
              <a:spcBef>
                <a:spcPct val="0"/>
              </a:spcBef>
              <a:spcAft>
                <a:spcPct val="35000"/>
              </a:spcAft>
            </a:pPr>
            <a:endParaRPr lang="en-US" sz="2000" b="1" dirty="0">
              <a:solidFill>
                <a:srgbClr val="993300"/>
              </a:solidFill>
            </a:endParaRPr>
          </a:p>
          <a:p>
            <a:pPr lvl="0" algn="ctr" defTabSz="889000">
              <a:lnSpc>
                <a:spcPct val="90000"/>
              </a:lnSpc>
              <a:spcBef>
                <a:spcPct val="0"/>
              </a:spcBef>
              <a:spcAft>
                <a:spcPct val="35000"/>
              </a:spcAft>
            </a:pPr>
            <a:r>
              <a:rPr lang="en-US" sz="2000" b="1" kern="1200" dirty="0" err="1">
                <a:solidFill>
                  <a:srgbClr val="993300"/>
                </a:solidFill>
              </a:rPr>
              <a:t>V.G.Young</a:t>
            </a:r>
            <a:r>
              <a:rPr lang="en-US" sz="2000" b="1" kern="1200" dirty="0">
                <a:solidFill>
                  <a:srgbClr val="993300"/>
                </a:solidFill>
              </a:rPr>
              <a:t> </a:t>
            </a:r>
            <a:endParaRPr lang="en-US" sz="2000" b="1" kern="1200" dirty="0">
              <a:solidFill>
                <a:schemeClr val="accent1">
                  <a:lumMod val="20000"/>
                  <a:lumOff val="80000"/>
                </a:schemeClr>
              </a:solidFill>
            </a:endParaRPr>
          </a:p>
        </p:txBody>
      </p:sp>
    </p:spTree>
    <p:extLst>
      <p:ext uri="{BB962C8B-B14F-4D97-AF65-F5344CB8AC3E}">
        <p14:creationId xmlns:p14="http://schemas.microsoft.com/office/powerpoint/2010/main" val="171230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6C85-B2CB-40E2-9EF5-0C273D79F230}"/>
              </a:ext>
            </a:extLst>
          </p:cNvPr>
          <p:cNvSpPr>
            <a:spLocks noGrp="1"/>
          </p:cNvSpPr>
          <p:nvPr>
            <p:ph type="title"/>
          </p:nvPr>
        </p:nvSpPr>
        <p:spPr/>
        <p:txBody>
          <a:bodyPr/>
          <a:lstStyle/>
          <a:p>
            <a:r>
              <a:rPr lang="en-US" dirty="0"/>
              <a:t>Thank You</a:t>
            </a:r>
          </a:p>
        </p:txBody>
      </p:sp>
      <p:graphicFrame>
        <p:nvGraphicFramePr>
          <p:cNvPr id="3" name="Content Placeholder 2" descr="SmartArt Placeholder - Contact List">
            <a:extLst>
              <a:ext uri="{FF2B5EF4-FFF2-40B4-BE49-F238E27FC236}">
                <a16:creationId xmlns:a16="http://schemas.microsoft.com/office/drawing/2014/main" id="{7944F032-B096-4FBC-A7D9-5050F89CDAAE}"/>
              </a:ext>
            </a:extLst>
          </p:cNvPr>
          <p:cNvGraphicFramePr>
            <a:graphicFrameLocks/>
          </p:cNvGraphicFramePr>
          <p:nvPr>
            <p:extLst>
              <p:ext uri="{D42A27DB-BD31-4B8C-83A1-F6EECF244321}">
                <p14:modId xmlns:p14="http://schemas.microsoft.com/office/powerpoint/2010/main" val="3180397299"/>
              </p:ext>
            </p:extLst>
          </p:nvPr>
        </p:nvGraphicFramePr>
        <p:xfrm>
          <a:off x="6379011" y="1227598"/>
          <a:ext cx="3892749" cy="4402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9220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52BD-DF96-46D7-A010-3E4310056B5C}"/>
              </a:ext>
            </a:extLst>
          </p:cNvPr>
          <p:cNvSpPr>
            <a:spLocks noGrp="1"/>
          </p:cNvSpPr>
          <p:nvPr>
            <p:ph type="title"/>
          </p:nvPr>
        </p:nvSpPr>
        <p:spPr/>
        <p:txBody>
          <a:bodyPr/>
          <a:lstStyle/>
          <a:p>
            <a:r>
              <a:rPr lang="en-US" dirty="0"/>
              <a:t>TERMS</a:t>
            </a:r>
          </a:p>
        </p:txBody>
      </p:sp>
      <p:sp>
        <p:nvSpPr>
          <p:cNvPr id="3" name="Rectangle 2">
            <a:extLst>
              <a:ext uri="{FF2B5EF4-FFF2-40B4-BE49-F238E27FC236}">
                <a16:creationId xmlns:a16="http://schemas.microsoft.com/office/drawing/2014/main" id="{C265F1CB-F52B-4A0E-BFDD-478F51CCAB6B}"/>
              </a:ext>
            </a:extLst>
          </p:cNvPr>
          <p:cNvSpPr/>
          <p:nvPr/>
        </p:nvSpPr>
        <p:spPr>
          <a:xfrm>
            <a:off x="858130" y="1690688"/>
            <a:ext cx="10255347" cy="4093428"/>
          </a:xfrm>
          <a:prstGeom prst="rect">
            <a:avLst/>
          </a:prstGeom>
        </p:spPr>
        <p:txBody>
          <a:bodyPr wrap="square">
            <a:spAutoFit/>
          </a:bodyPr>
          <a:lstStyle/>
          <a:p>
            <a:pPr algn="just"/>
            <a:r>
              <a:rPr lang="en-US" sz="2000" b="1" u="sng" dirty="0">
                <a:solidFill>
                  <a:schemeClr val="bg1"/>
                </a:solidFill>
                <a:latin typeface="+mj-lt"/>
                <a:cs typeface="Arial" panose="020B0604020202020204" pitchFamily="34" charset="0"/>
              </a:rPr>
              <a:t>Purchasing</a:t>
            </a:r>
            <a:r>
              <a:rPr lang="en-US" sz="2000" b="1" dirty="0">
                <a:solidFill>
                  <a:schemeClr val="bg1"/>
                </a:solidFill>
                <a:latin typeface="+mj-lt"/>
                <a:cs typeface="Arial" panose="020B0604020202020204" pitchFamily="34" charset="0"/>
              </a:rPr>
              <a:t> – the act, function, and responsibility for the acquisition of equipment, materials, services, and construction required by an organization to satisfy the needs of the requestor at the best value for the City while conforming to ethical business practices.</a:t>
            </a:r>
          </a:p>
          <a:p>
            <a:pPr algn="just"/>
            <a:r>
              <a:rPr lang="en-US" sz="2000" b="1" u="sng" dirty="0">
                <a:solidFill>
                  <a:schemeClr val="bg1"/>
                </a:solidFill>
                <a:latin typeface="+mj-lt"/>
                <a:cs typeface="Arial" panose="020B0604020202020204" pitchFamily="34" charset="0"/>
              </a:rPr>
              <a:t>Requisition</a:t>
            </a:r>
            <a:r>
              <a:rPr lang="en-US" sz="2000" b="1" dirty="0">
                <a:solidFill>
                  <a:schemeClr val="bg1"/>
                </a:solidFill>
                <a:latin typeface="+mj-lt"/>
                <a:cs typeface="Arial" panose="020B0604020202020204" pitchFamily="34" charset="0"/>
              </a:rPr>
              <a:t> – an internal document the end user uses to request goods or services. The document used to identify need.</a:t>
            </a:r>
          </a:p>
          <a:p>
            <a:pPr algn="just"/>
            <a:r>
              <a:rPr lang="en-US" sz="2000" b="1" u="sng" dirty="0">
                <a:solidFill>
                  <a:schemeClr val="bg1"/>
                </a:solidFill>
                <a:latin typeface="+mj-lt"/>
                <a:cs typeface="Arial" panose="020B0604020202020204" pitchFamily="34" charset="0"/>
              </a:rPr>
              <a:t>Purchase Order </a:t>
            </a:r>
            <a:r>
              <a:rPr lang="en-US" sz="2000" b="1" dirty="0">
                <a:solidFill>
                  <a:schemeClr val="bg1"/>
                </a:solidFill>
                <a:latin typeface="+mj-lt"/>
                <a:cs typeface="Arial" panose="020B0604020202020204" pitchFamily="34" charset="0"/>
              </a:rPr>
              <a:t>– a commercial document and first official offer issued by a buyer to a seller, indicating types, quantities, and agreed prices for products or services.  A buyer-generated document that authorizes a purchase transaction.  When accepted by the seller, it becomes a contract binding on both parties.  </a:t>
            </a:r>
          </a:p>
          <a:p>
            <a:pPr algn="just"/>
            <a:r>
              <a:rPr lang="en-US" sz="2000" b="1" u="sng" dirty="0">
                <a:solidFill>
                  <a:schemeClr val="bg1"/>
                </a:solidFill>
                <a:latin typeface="+mj-lt"/>
                <a:cs typeface="Arial" panose="020B0604020202020204" pitchFamily="34" charset="0"/>
              </a:rPr>
              <a:t>Purchasing Cooperative </a:t>
            </a:r>
            <a:r>
              <a:rPr lang="en-US" sz="2000" b="1" dirty="0">
                <a:solidFill>
                  <a:schemeClr val="bg1"/>
                </a:solidFill>
                <a:latin typeface="+mj-lt"/>
                <a:cs typeface="Arial" panose="020B0604020202020204" pitchFamily="34" charset="0"/>
              </a:rPr>
              <a:t>– a type of cooperative arrangement, often among businesses or governmental entities, to share procurement contracts.  It helps to reduce the costs of procurement. (Examples – BuyBoard, HGAC, Optima)</a:t>
            </a:r>
          </a:p>
          <a:p>
            <a:pPr algn="just"/>
            <a:r>
              <a:rPr lang="en-US" sz="2000" b="1" dirty="0">
                <a:solidFill>
                  <a:schemeClr val="bg1"/>
                </a:solidFill>
                <a:latin typeface="+mj-lt"/>
                <a:cs typeface="Arial" panose="020B0604020202020204" pitchFamily="34" charset="0"/>
              </a:rPr>
              <a:t>)</a:t>
            </a:r>
          </a:p>
        </p:txBody>
      </p:sp>
    </p:spTree>
    <p:extLst>
      <p:ext uri="{BB962C8B-B14F-4D97-AF65-F5344CB8AC3E}">
        <p14:creationId xmlns:p14="http://schemas.microsoft.com/office/powerpoint/2010/main" val="92504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0AAB-A275-49E2-9428-605A3A3DE331}"/>
              </a:ext>
            </a:extLst>
          </p:cNvPr>
          <p:cNvSpPr>
            <a:spLocks noGrp="1"/>
          </p:cNvSpPr>
          <p:nvPr>
            <p:ph type="title"/>
          </p:nvPr>
        </p:nvSpPr>
        <p:spPr/>
        <p:txBody>
          <a:bodyPr/>
          <a:lstStyle/>
          <a:p>
            <a:r>
              <a:rPr lang="en-US" dirty="0"/>
              <a:t>TERMS</a:t>
            </a:r>
          </a:p>
        </p:txBody>
      </p:sp>
      <p:sp>
        <p:nvSpPr>
          <p:cNvPr id="3" name="Rectangle 2">
            <a:extLst>
              <a:ext uri="{FF2B5EF4-FFF2-40B4-BE49-F238E27FC236}">
                <a16:creationId xmlns:a16="http://schemas.microsoft.com/office/drawing/2014/main" id="{DF94FE0E-C542-4ABA-9F84-403F64B00A75}"/>
              </a:ext>
            </a:extLst>
          </p:cNvPr>
          <p:cNvSpPr/>
          <p:nvPr/>
        </p:nvSpPr>
        <p:spPr>
          <a:xfrm>
            <a:off x="928468" y="1859339"/>
            <a:ext cx="10339753" cy="3785652"/>
          </a:xfrm>
          <a:prstGeom prst="rect">
            <a:avLst/>
          </a:prstGeom>
        </p:spPr>
        <p:txBody>
          <a:bodyPr wrap="square">
            <a:spAutoFit/>
          </a:bodyPr>
          <a:lstStyle/>
          <a:p>
            <a:pPr algn="just"/>
            <a:r>
              <a:rPr lang="en-US" sz="2400" b="1" u="sng" dirty="0">
                <a:solidFill>
                  <a:schemeClr val="bg1"/>
                </a:solidFill>
              </a:rPr>
              <a:t>Invitation to Bid (ITB) and Request for Proposal (RFP)</a:t>
            </a:r>
            <a:r>
              <a:rPr lang="en-US" sz="2400" b="1" dirty="0">
                <a:solidFill>
                  <a:schemeClr val="bg1"/>
                </a:solidFill>
              </a:rPr>
              <a:t> – a solicitation requesting submittal of a proposal response to the required specifications</a:t>
            </a:r>
          </a:p>
          <a:p>
            <a:pPr algn="just"/>
            <a:r>
              <a:rPr lang="en-US" sz="2400" b="1" u="sng" dirty="0">
                <a:solidFill>
                  <a:schemeClr val="bg1"/>
                </a:solidFill>
              </a:rPr>
              <a:t>Request for Qualifications (RFQ) </a:t>
            </a:r>
            <a:r>
              <a:rPr lang="en-US" sz="2400" b="1" dirty="0">
                <a:solidFill>
                  <a:schemeClr val="bg1"/>
                </a:solidFill>
              </a:rPr>
              <a:t>– a solicitation requesting the submittal of a proposal response to the required specifications, but does not ask for a price. Typically used for a professional service.</a:t>
            </a:r>
          </a:p>
          <a:p>
            <a:pPr algn="just"/>
            <a:r>
              <a:rPr lang="en-US" sz="2400" b="1" u="sng" dirty="0">
                <a:solidFill>
                  <a:schemeClr val="bg1"/>
                </a:solidFill>
              </a:rPr>
              <a:t>Bid</a:t>
            </a:r>
            <a:r>
              <a:rPr lang="en-US" sz="2400" b="1" dirty="0">
                <a:solidFill>
                  <a:schemeClr val="bg1"/>
                </a:solidFill>
              </a:rPr>
              <a:t> – an offer to contract with the County, submitted in response to an Invitation to Bid.</a:t>
            </a:r>
          </a:p>
          <a:p>
            <a:pPr algn="just"/>
            <a:r>
              <a:rPr lang="en-US" sz="2400" b="1" u="sng" dirty="0">
                <a:solidFill>
                  <a:schemeClr val="bg1"/>
                </a:solidFill>
              </a:rPr>
              <a:t>Proposal</a:t>
            </a:r>
            <a:r>
              <a:rPr lang="en-US" sz="2400" b="1" dirty="0">
                <a:solidFill>
                  <a:schemeClr val="bg1"/>
                </a:solidFill>
              </a:rPr>
              <a:t> – an offer submitted by a vendor in response to a Request for Proposal where price can be negotiated with one vendor unless an agreement could not be reached. Then you move on to the next vendor.</a:t>
            </a:r>
          </a:p>
        </p:txBody>
      </p:sp>
    </p:spTree>
    <p:extLst>
      <p:ext uri="{BB962C8B-B14F-4D97-AF65-F5344CB8AC3E}">
        <p14:creationId xmlns:p14="http://schemas.microsoft.com/office/powerpoint/2010/main" val="23179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D026-0B0A-49C9-9BC4-193204DEE98A}"/>
              </a:ext>
            </a:extLst>
          </p:cNvPr>
          <p:cNvSpPr>
            <a:spLocks noGrp="1"/>
          </p:cNvSpPr>
          <p:nvPr>
            <p:ph type="title"/>
          </p:nvPr>
        </p:nvSpPr>
        <p:spPr/>
        <p:txBody>
          <a:bodyPr/>
          <a:lstStyle/>
          <a:p>
            <a:r>
              <a:rPr lang="en-US" dirty="0"/>
              <a:t>LOCAL &amp; STATE LAWS</a:t>
            </a:r>
          </a:p>
        </p:txBody>
      </p:sp>
      <p:sp>
        <p:nvSpPr>
          <p:cNvPr id="4" name="TextBox 3">
            <a:extLst>
              <a:ext uri="{FF2B5EF4-FFF2-40B4-BE49-F238E27FC236}">
                <a16:creationId xmlns:a16="http://schemas.microsoft.com/office/drawing/2014/main" id="{92751D04-17BF-45AC-BDF5-88753B38AFDA}"/>
              </a:ext>
            </a:extLst>
          </p:cNvPr>
          <p:cNvSpPr txBox="1"/>
          <p:nvPr/>
        </p:nvSpPr>
        <p:spPr>
          <a:xfrm>
            <a:off x="5261318" y="1094259"/>
            <a:ext cx="4853354" cy="2031325"/>
          </a:xfrm>
          <a:prstGeom prst="rect">
            <a:avLst/>
          </a:prstGeom>
          <a:noFill/>
        </p:spPr>
        <p:txBody>
          <a:bodyPr wrap="square" rtlCol="0">
            <a:spAutoFit/>
          </a:bodyPr>
          <a:lstStyle/>
          <a:p>
            <a:r>
              <a:rPr lang="en-US" b="1" dirty="0">
                <a:solidFill>
                  <a:schemeClr val="bg1"/>
                </a:solidFill>
              </a:rPr>
              <a:t>COUNTY PURCHASING ACT – Local Government Code 262</a:t>
            </a:r>
          </a:p>
          <a:p>
            <a:r>
              <a:rPr lang="en-US" b="1" dirty="0">
                <a:solidFill>
                  <a:schemeClr val="bg1"/>
                </a:solidFill>
              </a:rPr>
              <a:t>Gives the Commissioners’ Court of a County the authority to establish how a County purchases services and commodities.  This includes establishing the authority of the Purchasing Agent.</a:t>
            </a:r>
          </a:p>
        </p:txBody>
      </p:sp>
      <p:sp>
        <p:nvSpPr>
          <p:cNvPr id="5" name="TextBox 4">
            <a:extLst>
              <a:ext uri="{FF2B5EF4-FFF2-40B4-BE49-F238E27FC236}">
                <a16:creationId xmlns:a16="http://schemas.microsoft.com/office/drawing/2014/main" id="{589649B0-0F84-4805-8CD6-75802B56813F}"/>
              </a:ext>
            </a:extLst>
          </p:cNvPr>
          <p:cNvSpPr txBox="1"/>
          <p:nvPr/>
        </p:nvSpPr>
        <p:spPr>
          <a:xfrm>
            <a:off x="5261318" y="3171014"/>
            <a:ext cx="4853354" cy="2585323"/>
          </a:xfrm>
          <a:prstGeom prst="rect">
            <a:avLst/>
          </a:prstGeom>
          <a:noFill/>
        </p:spPr>
        <p:txBody>
          <a:bodyPr wrap="square" rtlCol="0">
            <a:spAutoFit/>
          </a:bodyPr>
          <a:lstStyle/>
          <a:p>
            <a:r>
              <a:rPr lang="en-US" b="1" dirty="0">
                <a:solidFill>
                  <a:schemeClr val="bg1"/>
                </a:solidFill>
              </a:rPr>
              <a:t>LGC 263 Sale or Lease of Property by Counties (specific to surplus)</a:t>
            </a:r>
          </a:p>
          <a:p>
            <a:r>
              <a:rPr lang="en-US" b="1" dirty="0">
                <a:solidFill>
                  <a:schemeClr val="bg1"/>
                </a:solidFill>
              </a:rPr>
              <a:t>LGC 271 Purchasing &amp; Contracting Authority of Municipalities, Counties, and Certain Other Local Governments</a:t>
            </a:r>
          </a:p>
          <a:p>
            <a:r>
              <a:rPr lang="en-US" b="1" dirty="0">
                <a:solidFill>
                  <a:schemeClr val="bg1"/>
                </a:solidFill>
              </a:rPr>
              <a:t>LGC 272 Sale or Lease of Property by Municipalities, Counties &amp; Certain other Local Governments</a:t>
            </a:r>
          </a:p>
          <a:p>
            <a:r>
              <a:rPr lang="en-US" b="1" dirty="0">
                <a:solidFill>
                  <a:schemeClr val="bg1"/>
                </a:solidFill>
              </a:rPr>
              <a:t>Government Codes – 2269, 2253, 2254, 2258</a:t>
            </a:r>
          </a:p>
        </p:txBody>
      </p:sp>
    </p:spTree>
    <p:extLst>
      <p:ext uri="{BB962C8B-B14F-4D97-AF65-F5344CB8AC3E}">
        <p14:creationId xmlns:p14="http://schemas.microsoft.com/office/powerpoint/2010/main" val="198746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CD51-29AD-4F85-A938-A135E1B300AE}"/>
              </a:ext>
            </a:extLst>
          </p:cNvPr>
          <p:cNvSpPr>
            <a:spLocks noGrp="1"/>
          </p:cNvSpPr>
          <p:nvPr>
            <p:ph type="title"/>
          </p:nvPr>
        </p:nvSpPr>
        <p:spPr/>
        <p:txBody>
          <a:bodyPr/>
          <a:lstStyle/>
          <a:p>
            <a:r>
              <a:rPr lang="en-US" dirty="0"/>
              <a:t>FEDERAL LAW</a:t>
            </a:r>
          </a:p>
        </p:txBody>
      </p:sp>
      <p:sp>
        <p:nvSpPr>
          <p:cNvPr id="3" name="TextBox 2">
            <a:extLst>
              <a:ext uri="{FF2B5EF4-FFF2-40B4-BE49-F238E27FC236}">
                <a16:creationId xmlns:a16="http://schemas.microsoft.com/office/drawing/2014/main" id="{AFF598F1-58F5-490D-B8EC-896D76E04C6B}"/>
              </a:ext>
            </a:extLst>
          </p:cNvPr>
          <p:cNvSpPr txBox="1"/>
          <p:nvPr/>
        </p:nvSpPr>
        <p:spPr>
          <a:xfrm>
            <a:off x="5019260" y="1508760"/>
            <a:ext cx="6105378" cy="4154984"/>
          </a:xfrm>
          <a:prstGeom prst="rect">
            <a:avLst/>
          </a:prstGeom>
          <a:noFill/>
        </p:spPr>
        <p:txBody>
          <a:bodyPr wrap="square" rtlCol="0">
            <a:spAutoFit/>
          </a:bodyPr>
          <a:lstStyle/>
          <a:p>
            <a:r>
              <a:rPr lang="en-US" sz="2400" dirty="0">
                <a:solidFill>
                  <a:schemeClr val="bg1"/>
                </a:solidFill>
              </a:rPr>
              <a:t>CODE OF FEDERAL REGULATIONS </a:t>
            </a:r>
          </a:p>
          <a:p>
            <a:r>
              <a:rPr lang="en-US" sz="2400" dirty="0">
                <a:solidFill>
                  <a:schemeClr val="bg1"/>
                </a:solidFill>
              </a:rPr>
              <a:t>2 CFR 200</a:t>
            </a:r>
          </a:p>
          <a:p>
            <a:endParaRPr lang="en-US" sz="2400" dirty="0">
              <a:solidFill>
                <a:schemeClr val="bg1"/>
              </a:solidFill>
            </a:endParaRPr>
          </a:p>
          <a:p>
            <a:r>
              <a:rPr lang="en-US" sz="2400" dirty="0">
                <a:solidFill>
                  <a:schemeClr val="bg1"/>
                </a:solidFill>
              </a:rPr>
              <a:t>TYPES OF FEDERAL / STATE FUNDS – </a:t>
            </a:r>
          </a:p>
          <a:p>
            <a:r>
              <a:rPr lang="en-US" sz="2400" dirty="0">
                <a:solidFill>
                  <a:schemeClr val="bg1"/>
                </a:solidFill>
              </a:rPr>
              <a:t>RESTORE ACT – US TREASURY</a:t>
            </a:r>
          </a:p>
          <a:p>
            <a:r>
              <a:rPr lang="en-US" sz="2400" dirty="0">
                <a:solidFill>
                  <a:schemeClr val="bg1"/>
                </a:solidFill>
              </a:rPr>
              <a:t>ARPA – AMERICAN RESCUE PLAN ACT – US TREASURY</a:t>
            </a:r>
          </a:p>
          <a:p>
            <a:r>
              <a:rPr lang="en-US" sz="2400" dirty="0">
                <a:solidFill>
                  <a:schemeClr val="bg1"/>
                </a:solidFill>
              </a:rPr>
              <a:t>GLO – GENERAL LAND OFFICE</a:t>
            </a:r>
          </a:p>
          <a:p>
            <a:r>
              <a:rPr lang="en-US" sz="2400" dirty="0">
                <a:solidFill>
                  <a:schemeClr val="bg1"/>
                </a:solidFill>
              </a:rPr>
              <a:t>TCEQ – TEXAS COMMISSION ON ENVIRONMENTAL QUALITY</a:t>
            </a:r>
          </a:p>
          <a:p>
            <a:endParaRPr lang="en-US" sz="2400" dirty="0">
              <a:solidFill>
                <a:schemeClr val="bg1"/>
              </a:solidFill>
            </a:endParaRPr>
          </a:p>
        </p:txBody>
      </p:sp>
    </p:spTree>
    <p:extLst>
      <p:ext uri="{BB962C8B-B14F-4D97-AF65-F5344CB8AC3E}">
        <p14:creationId xmlns:p14="http://schemas.microsoft.com/office/powerpoint/2010/main" val="177605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0980E8-A517-6E11-75B1-AA92150AA6C6}"/>
              </a:ext>
            </a:extLst>
          </p:cNvPr>
          <p:cNvSpPr txBox="1"/>
          <p:nvPr/>
        </p:nvSpPr>
        <p:spPr>
          <a:xfrm>
            <a:off x="3048000" y="455612"/>
            <a:ext cx="6096000" cy="6524863"/>
          </a:xfrm>
          <a:prstGeom prst="rect">
            <a:avLst/>
          </a:prstGeom>
          <a:noFill/>
        </p:spPr>
        <p:txBody>
          <a:bodyPr wrap="square">
            <a:spAutoFit/>
          </a:bodyPr>
          <a:lstStyle/>
          <a:p>
            <a:r>
              <a:rPr lang="en-US" sz="2400" b="1" dirty="0"/>
              <a:t>Local Government Code </a:t>
            </a:r>
          </a:p>
          <a:p>
            <a:endParaRPr lang="en-US" sz="2400" b="1" dirty="0"/>
          </a:p>
          <a:p>
            <a:r>
              <a:rPr lang="en-US" sz="1100" dirty="0"/>
              <a:t>Sec. 113.901.  REQUIREMENTS FOR APPROVAL OF ACCOUNTS AND REQUISITIONS.  (a)  Except as provided by Subsection (c), a county auditor may not audit or approve an account for the purchase of supplies or materials for the use of the county or of a county officer unless a requisition, signed by the officer ordering the supplies or materials and approved by the county judge, is attached to the account.  The requisition requirement is in addition to any other requirements of law.</a:t>
            </a:r>
          </a:p>
          <a:p>
            <a:endParaRPr lang="en-US" sz="1100" dirty="0"/>
          </a:p>
          <a:p>
            <a:r>
              <a:rPr lang="en-US" sz="1100" dirty="0"/>
              <a:t>(b)  The requisition must be made, signed, and approved in triplicate.  The original must be delivered to the person from whom the purchase is to be made before the purchase is made.  The duplicate copy must be filed with the county auditor.  The triplicate copy must remain with the officer requesting the purchase.  This subsection does not apply to a county that operates an electronic requisition system.</a:t>
            </a:r>
          </a:p>
          <a:p>
            <a:endParaRPr lang="en-US" sz="1100" dirty="0"/>
          </a:p>
          <a:p>
            <a:r>
              <a:rPr lang="en-US" sz="1100" dirty="0"/>
              <a:t>(c)  The commissioners court of a county that has the office of county auditor may, by a written order, waive the requirement of the county judge's approval of requisitions.  The order must be recorded in the minutes of the commissioners court.  If the approval of the county judge is waived, all claims must be approved by the commissioners court in open court.</a:t>
            </a:r>
          </a:p>
          <a:p>
            <a:endParaRPr lang="en-US" sz="1100" dirty="0"/>
          </a:p>
          <a:p>
            <a:r>
              <a:rPr lang="en-US" sz="1100" dirty="0"/>
              <a:t>(d)  The commissioners court of a county may establish an electronic requisition system to perform the functions required by Subsection (a).  The county auditor, subject to the approval of the commissioners court, shall establish procedures for administering the system.</a:t>
            </a:r>
          </a:p>
          <a:p>
            <a:endParaRPr lang="en-US" sz="1100" dirty="0"/>
          </a:p>
          <a:p>
            <a:r>
              <a:rPr lang="en-US" sz="1100" dirty="0"/>
              <a:t>(e)  An electronic requisition system established under this section must be able to electronically transmit data to and receive data from the county's financial system in a manner that meets professional, regulatory, and statutory requirements and standards, including those related to purchasing, auditing, and accounting.</a:t>
            </a:r>
          </a:p>
          <a:p>
            <a:endParaRPr lang="en-US" sz="1100" dirty="0"/>
          </a:p>
          <a:p>
            <a:endParaRPr lang="en-US" sz="1100" dirty="0"/>
          </a:p>
          <a:p>
            <a:r>
              <a:rPr lang="en-US" sz="1100" dirty="0"/>
              <a:t>Acts 1987, 70th Leg., </a:t>
            </a:r>
            <a:r>
              <a:rPr lang="en-US" sz="1100" dirty="0" err="1"/>
              <a:t>ch.</a:t>
            </a:r>
            <a:r>
              <a:rPr lang="en-US" sz="1100" dirty="0"/>
              <a:t> 149, Sec. 1, eff. Sept. 1, 1987.  Amended by Acts 1997, 75th Leg., </a:t>
            </a:r>
            <a:r>
              <a:rPr lang="en-US" sz="1100" dirty="0" err="1"/>
              <a:t>ch.</a:t>
            </a:r>
            <a:r>
              <a:rPr lang="en-US" sz="1100" dirty="0"/>
              <a:t> 1197, Sec. 10, eff. June 20, 1997.</a:t>
            </a:r>
          </a:p>
          <a:p>
            <a:endParaRPr lang="en-US" sz="1100" dirty="0"/>
          </a:p>
          <a:p>
            <a:r>
              <a:rPr lang="en-US" sz="1100" dirty="0"/>
              <a:t>Amended by: </a:t>
            </a:r>
          </a:p>
          <a:p>
            <a:endParaRPr lang="en-US" sz="1100" dirty="0"/>
          </a:p>
          <a:p>
            <a:r>
              <a:rPr lang="en-US" sz="1100" dirty="0"/>
              <a:t>Acts 2005, 79th Leg., Ch. 936 (H.B. 731), Sec. 1, eff. June 18, 2005.</a:t>
            </a:r>
          </a:p>
          <a:p>
            <a:endParaRPr lang="en-US" sz="1100" dirty="0"/>
          </a:p>
          <a:p>
            <a:endParaRPr lang="en-US" dirty="0"/>
          </a:p>
        </p:txBody>
      </p:sp>
    </p:spTree>
    <p:extLst>
      <p:ext uri="{BB962C8B-B14F-4D97-AF65-F5344CB8AC3E}">
        <p14:creationId xmlns:p14="http://schemas.microsoft.com/office/powerpoint/2010/main" val="381488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5EEB5-BED0-B8A0-EAEF-FCAA6D8053C4}"/>
              </a:ext>
            </a:extLst>
          </p:cNvPr>
          <p:cNvSpPr txBox="1"/>
          <p:nvPr/>
        </p:nvSpPr>
        <p:spPr>
          <a:xfrm>
            <a:off x="3048000" y="727790"/>
            <a:ext cx="6096000" cy="6001643"/>
          </a:xfrm>
          <a:prstGeom prst="rect">
            <a:avLst/>
          </a:prstGeom>
          <a:noFill/>
        </p:spPr>
        <p:txBody>
          <a:bodyPr wrap="square">
            <a:spAutoFit/>
          </a:bodyPr>
          <a:lstStyle/>
          <a:p>
            <a:r>
              <a:rPr lang="en-US" sz="2400" b="1" dirty="0"/>
              <a:t>Local Government Code</a:t>
            </a:r>
          </a:p>
          <a:p>
            <a:endParaRPr lang="en-US" sz="2400" b="1" dirty="0"/>
          </a:p>
          <a:p>
            <a:r>
              <a:rPr lang="en-US" sz="1400" dirty="0"/>
              <a:t>Sec. 111.093.  APPROPRIATIONS FOR PURCHASES, CONTRACTS, SALARIES, OR LABOR EXPENSES IN COUNTY WITH POPULATION OF MORE THAN 225,000.  (a)  This section applies only to a county with a population of more than 225,000.</a:t>
            </a:r>
          </a:p>
          <a:p>
            <a:endParaRPr lang="en-US" sz="1400" dirty="0"/>
          </a:p>
          <a:p>
            <a:r>
              <a:rPr lang="en-US" sz="1400" dirty="0"/>
              <a:t>(b)  The county auditor shall charge all purchase orders, requisitions, contracts, and salary and labor allowances to the appropriation accounts.</a:t>
            </a:r>
          </a:p>
          <a:p>
            <a:endParaRPr lang="en-US" sz="1400" dirty="0"/>
          </a:p>
          <a:p>
            <a:r>
              <a:rPr lang="en-US" sz="1400" dirty="0"/>
              <a:t>(c)  A requisition issued or a contract for work, labor, services, or materials and supplies that is entered into in the manner provided by law by a proper authority is not binding until the county auditor certifies that the budget contains an ample provision for the obligation and that funds are or will be available to pay the obligation when due.</a:t>
            </a:r>
          </a:p>
          <a:p>
            <a:endParaRPr lang="en-US" sz="1400" dirty="0"/>
          </a:p>
          <a:p>
            <a:r>
              <a:rPr lang="en-US" sz="1400" dirty="0"/>
              <a:t>(d)  The amount allocated in the budget for a purchase order, requisition, contract, special purpose, or salary or labor account may not be allocated for any other purpose unless an unexpended balance remains in the account after full discharge of the obligation or unless the requisition, contract, or allocation is canceled in writing by the commissioners court or a county officer for a valid reason.</a:t>
            </a:r>
          </a:p>
          <a:p>
            <a:endParaRPr lang="en-US" sz="1400" dirty="0"/>
          </a:p>
          <a:p>
            <a:endParaRPr lang="en-US" sz="1400" dirty="0"/>
          </a:p>
          <a:p>
            <a:r>
              <a:rPr lang="en-US" sz="1400" dirty="0"/>
              <a:t>Acts 1987, 70th Leg., </a:t>
            </a:r>
            <a:r>
              <a:rPr lang="en-US" sz="1400" dirty="0" err="1"/>
              <a:t>ch.</a:t>
            </a:r>
            <a:r>
              <a:rPr lang="en-US" sz="1400" dirty="0"/>
              <a:t> 149, Sec. 1, eff. Sept. 1, 1987.</a:t>
            </a:r>
          </a:p>
          <a:p>
            <a:endParaRPr lang="en-US" sz="1000" dirty="0"/>
          </a:p>
          <a:p>
            <a:endParaRPr lang="en-US" dirty="0"/>
          </a:p>
        </p:txBody>
      </p:sp>
    </p:spTree>
    <p:extLst>
      <p:ext uri="{BB962C8B-B14F-4D97-AF65-F5344CB8AC3E}">
        <p14:creationId xmlns:p14="http://schemas.microsoft.com/office/powerpoint/2010/main" val="415569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8425-6714-43A3-AFCE-604FA51D08FF}"/>
              </a:ext>
            </a:extLst>
          </p:cNvPr>
          <p:cNvSpPr>
            <a:spLocks noGrp="1"/>
          </p:cNvSpPr>
          <p:nvPr>
            <p:ph type="title"/>
          </p:nvPr>
        </p:nvSpPr>
        <p:spPr>
          <a:xfrm>
            <a:off x="4252686" y="200343"/>
            <a:ext cx="3657600" cy="1280114"/>
          </a:xfrm>
        </p:spPr>
        <p:txBody>
          <a:bodyPr>
            <a:noAutofit/>
          </a:bodyPr>
          <a:lstStyle/>
          <a:p>
            <a:r>
              <a:rPr lang="en-US" dirty="0"/>
              <a:t>Ethics in Purchasing</a:t>
            </a:r>
          </a:p>
        </p:txBody>
      </p:sp>
      <p:sp>
        <p:nvSpPr>
          <p:cNvPr id="5" name="Rectangle 4">
            <a:extLst>
              <a:ext uri="{FF2B5EF4-FFF2-40B4-BE49-F238E27FC236}">
                <a16:creationId xmlns:a16="http://schemas.microsoft.com/office/drawing/2014/main" id="{0BC94944-A3D7-4684-AA41-807A71D7578A}"/>
              </a:ext>
            </a:extLst>
          </p:cNvPr>
          <p:cNvSpPr/>
          <p:nvPr/>
        </p:nvSpPr>
        <p:spPr>
          <a:xfrm>
            <a:off x="872197" y="1322363"/>
            <a:ext cx="10438228" cy="4687891"/>
          </a:xfrm>
          <a:prstGeom prst="rect">
            <a:avLst/>
          </a:prstGeom>
          <a:noFill/>
          <a:ln>
            <a:noFill/>
          </a:ln>
        </p:spPr>
        <p:txBody>
          <a:bodyPr/>
          <a:lstStyle/>
          <a:p>
            <a:endParaRPr lang="en-US"/>
          </a:p>
        </p:txBody>
      </p:sp>
      <p:sp>
        <p:nvSpPr>
          <p:cNvPr id="6" name="Freeform: Shape 5">
            <a:extLst>
              <a:ext uri="{FF2B5EF4-FFF2-40B4-BE49-F238E27FC236}">
                <a16:creationId xmlns:a16="http://schemas.microsoft.com/office/drawing/2014/main" id="{D1F70165-F312-4D9E-860F-F930D8583198}"/>
              </a:ext>
            </a:extLst>
          </p:cNvPr>
          <p:cNvSpPr/>
          <p:nvPr/>
        </p:nvSpPr>
        <p:spPr>
          <a:xfrm>
            <a:off x="872197" y="1322363"/>
            <a:ext cx="8350582" cy="1031336"/>
          </a:xfrm>
          <a:custGeom>
            <a:avLst/>
            <a:gdLst>
              <a:gd name="connsiteX0" fmla="*/ 0 w 8350582"/>
              <a:gd name="connsiteY0" fmla="*/ 103134 h 1031336"/>
              <a:gd name="connsiteX1" fmla="*/ 103134 w 8350582"/>
              <a:gd name="connsiteY1" fmla="*/ 0 h 1031336"/>
              <a:gd name="connsiteX2" fmla="*/ 8247448 w 8350582"/>
              <a:gd name="connsiteY2" fmla="*/ 0 h 1031336"/>
              <a:gd name="connsiteX3" fmla="*/ 8350582 w 8350582"/>
              <a:gd name="connsiteY3" fmla="*/ 103134 h 1031336"/>
              <a:gd name="connsiteX4" fmla="*/ 8350582 w 8350582"/>
              <a:gd name="connsiteY4" fmla="*/ 928202 h 1031336"/>
              <a:gd name="connsiteX5" fmla="*/ 8247448 w 8350582"/>
              <a:gd name="connsiteY5" fmla="*/ 1031336 h 1031336"/>
              <a:gd name="connsiteX6" fmla="*/ 103134 w 8350582"/>
              <a:gd name="connsiteY6" fmla="*/ 1031336 h 1031336"/>
              <a:gd name="connsiteX7" fmla="*/ 0 w 8350582"/>
              <a:gd name="connsiteY7" fmla="*/ 928202 h 1031336"/>
              <a:gd name="connsiteX8" fmla="*/ 0 w 8350582"/>
              <a:gd name="connsiteY8" fmla="*/ 103134 h 10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582" h="1031336">
                <a:moveTo>
                  <a:pt x="0" y="103134"/>
                </a:moveTo>
                <a:cubicBezTo>
                  <a:pt x="0" y="46175"/>
                  <a:pt x="46175" y="0"/>
                  <a:pt x="103134" y="0"/>
                </a:cubicBezTo>
                <a:lnTo>
                  <a:pt x="8247448" y="0"/>
                </a:lnTo>
                <a:cubicBezTo>
                  <a:pt x="8304407" y="0"/>
                  <a:pt x="8350582" y="46175"/>
                  <a:pt x="8350582" y="103134"/>
                </a:cubicBezTo>
                <a:lnTo>
                  <a:pt x="8350582" y="928202"/>
                </a:lnTo>
                <a:cubicBezTo>
                  <a:pt x="8350582" y="985161"/>
                  <a:pt x="8304407" y="1031336"/>
                  <a:pt x="8247448" y="1031336"/>
                </a:cubicBezTo>
                <a:lnTo>
                  <a:pt x="103134" y="1031336"/>
                </a:lnTo>
                <a:cubicBezTo>
                  <a:pt x="46175" y="1031336"/>
                  <a:pt x="0" y="985161"/>
                  <a:pt x="0" y="928202"/>
                </a:cubicBezTo>
                <a:lnTo>
                  <a:pt x="0" y="103134"/>
                </a:lnTo>
                <a:close/>
              </a:path>
            </a:pathLst>
          </a:custGeom>
          <a:noFill/>
          <a:ln w="31750" cap="sq" cmpd="dbl">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21647" tIns="106407" rIns="1352713" bIns="106407" numCol="1" spcCol="1270" rtlCol="0" anchor="ctr" anchorCtr="1">
            <a:noAutofit/>
          </a:bodyPr>
          <a:lstStyle/>
          <a:p>
            <a:pPr marL="0" lvl="0" indent="0" algn="ctr" defTabSz="914400" rtl="0" eaLnBrk="1" latinLnBrk="0" hangingPunct="1">
              <a:lnSpc>
                <a:spcPct val="100000"/>
              </a:lnSpc>
              <a:spcBef>
                <a:spcPct val="0"/>
              </a:spcBef>
              <a:spcAft>
                <a:spcPct val="35000"/>
              </a:spcAft>
              <a:buNone/>
            </a:pPr>
            <a:r>
              <a:rPr lang="en-US" sz="2000" b="1" kern="1200" dirty="0">
                <a:solidFill>
                  <a:schemeClr val="lt1"/>
                </a:solidFill>
                <a:latin typeface="+mn-lt"/>
                <a:ea typeface="+mn-ea"/>
                <a:cs typeface="+mn-cs"/>
              </a:rPr>
              <a:t>Things to Avoid When Making a Purchase for the County:</a:t>
            </a:r>
            <a:endParaRPr lang="en-US" sz="1800" b="0" kern="1200" dirty="0">
              <a:solidFill>
                <a:schemeClr val="lt1"/>
              </a:solidFill>
              <a:latin typeface="+mn-lt"/>
              <a:ea typeface="+mn-ea"/>
              <a:cs typeface="+mn-cs"/>
            </a:endParaRPr>
          </a:p>
        </p:txBody>
      </p:sp>
      <p:sp>
        <p:nvSpPr>
          <p:cNvPr id="7" name="Freeform: Shape 6">
            <a:extLst>
              <a:ext uri="{FF2B5EF4-FFF2-40B4-BE49-F238E27FC236}">
                <a16:creationId xmlns:a16="http://schemas.microsoft.com/office/drawing/2014/main" id="{87997581-2E2E-4A97-8752-F09640BECEC0}"/>
              </a:ext>
            </a:extLst>
          </p:cNvPr>
          <p:cNvSpPr/>
          <p:nvPr/>
        </p:nvSpPr>
        <p:spPr>
          <a:xfrm>
            <a:off x="1571558" y="2541214"/>
            <a:ext cx="8350582" cy="1031336"/>
          </a:xfrm>
          <a:custGeom>
            <a:avLst/>
            <a:gdLst>
              <a:gd name="connsiteX0" fmla="*/ 0 w 8350582"/>
              <a:gd name="connsiteY0" fmla="*/ 103134 h 1031336"/>
              <a:gd name="connsiteX1" fmla="*/ 103134 w 8350582"/>
              <a:gd name="connsiteY1" fmla="*/ 0 h 1031336"/>
              <a:gd name="connsiteX2" fmla="*/ 8247448 w 8350582"/>
              <a:gd name="connsiteY2" fmla="*/ 0 h 1031336"/>
              <a:gd name="connsiteX3" fmla="*/ 8350582 w 8350582"/>
              <a:gd name="connsiteY3" fmla="*/ 103134 h 1031336"/>
              <a:gd name="connsiteX4" fmla="*/ 8350582 w 8350582"/>
              <a:gd name="connsiteY4" fmla="*/ 928202 h 1031336"/>
              <a:gd name="connsiteX5" fmla="*/ 8247448 w 8350582"/>
              <a:gd name="connsiteY5" fmla="*/ 1031336 h 1031336"/>
              <a:gd name="connsiteX6" fmla="*/ 103134 w 8350582"/>
              <a:gd name="connsiteY6" fmla="*/ 1031336 h 1031336"/>
              <a:gd name="connsiteX7" fmla="*/ 0 w 8350582"/>
              <a:gd name="connsiteY7" fmla="*/ 928202 h 1031336"/>
              <a:gd name="connsiteX8" fmla="*/ 0 w 8350582"/>
              <a:gd name="connsiteY8" fmla="*/ 103134 h 10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582" h="1031336">
                <a:moveTo>
                  <a:pt x="0" y="103134"/>
                </a:moveTo>
                <a:cubicBezTo>
                  <a:pt x="0" y="46175"/>
                  <a:pt x="46175" y="0"/>
                  <a:pt x="103134" y="0"/>
                </a:cubicBezTo>
                <a:lnTo>
                  <a:pt x="8247448" y="0"/>
                </a:lnTo>
                <a:cubicBezTo>
                  <a:pt x="8304407" y="0"/>
                  <a:pt x="8350582" y="46175"/>
                  <a:pt x="8350582" y="103134"/>
                </a:cubicBezTo>
                <a:lnTo>
                  <a:pt x="8350582" y="928202"/>
                </a:lnTo>
                <a:cubicBezTo>
                  <a:pt x="8350582" y="985161"/>
                  <a:pt x="8304407" y="1031336"/>
                  <a:pt x="8247448" y="1031336"/>
                </a:cubicBezTo>
                <a:lnTo>
                  <a:pt x="103134" y="1031336"/>
                </a:lnTo>
                <a:cubicBezTo>
                  <a:pt x="46175" y="1031336"/>
                  <a:pt x="0" y="985161"/>
                  <a:pt x="0" y="928202"/>
                </a:cubicBezTo>
                <a:lnTo>
                  <a:pt x="0" y="103134"/>
                </a:lnTo>
                <a:close/>
              </a:path>
            </a:pathLst>
          </a:custGeom>
          <a:noFill/>
          <a:ln w="31750" cap="sq" cmpd="dbl">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21647" tIns="98787" rIns="1582817" bIns="98787" numCol="1" spcCol="1270" rtlCol="0" anchor="ctr" anchorCtr="1">
            <a:noAutofit/>
          </a:bodyPr>
          <a:lstStyle/>
          <a:p>
            <a:pPr marL="0" lvl="0" indent="0" algn="ctr" defTabSz="914400" rtl="0" eaLnBrk="1" latinLnBrk="0" hangingPunct="1">
              <a:lnSpc>
                <a:spcPct val="100000"/>
              </a:lnSpc>
              <a:spcBef>
                <a:spcPct val="0"/>
              </a:spcBef>
              <a:spcAft>
                <a:spcPct val="35000"/>
              </a:spcAft>
              <a:buNone/>
            </a:pPr>
            <a:r>
              <a:rPr lang="en-US" sz="1800" b="1" kern="1200" dirty="0">
                <a:solidFill>
                  <a:schemeClr val="lt1"/>
                </a:solidFill>
                <a:latin typeface="+mn-lt"/>
                <a:ea typeface="+mn-ea"/>
                <a:cs typeface="+mn-cs"/>
              </a:rPr>
              <a:t>Accepting Gifts from Vendors – anything of significant value that is not available to other employees</a:t>
            </a:r>
            <a:endParaRPr lang="en-US" sz="1800" b="0" kern="1200" dirty="0">
              <a:solidFill>
                <a:schemeClr val="lt1"/>
              </a:solidFill>
              <a:latin typeface="+mn-lt"/>
              <a:ea typeface="+mn-ea"/>
              <a:cs typeface="+mn-cs"/>
            </a:endParaRPr>
          </a:p>
        </p:txBody>
      </p:sp>
      <p:sp>
        <p:nvSpPr>
          <p:cNvPr id="8" name="Freeform: Shape 7">
            <a:extLst>
              <a:ext uri="{FF2B5EF4-FFF2-40B4-BE49-F238E27FC236}">
                <a16:creationId xmlns:a16="http://schemas.microsoft.com/office/drawing/2014/main" id="{B54265EC-B8A7-4A0B-BC45-DF8785328735}"/>
              </a:ext>
            </a:extLst>
          </p:cNvPr>
          <p:cNvSpPr/>
          <p:nvPr/>
        </p:nvSpPr>
        <p:spPr>
          <a:xfrm>
            <a:off x="2260481" y="3760066"/>
            <a:ext cx="8350582" cy="1031336"/>
          </a:xfrm>
          <a:custGeom>
            <a:avLst/>
            <a:gdLst>
              <a:gd name="connsiteX0" fmla="*/ 0 w 8350582"/>
              <a:gd name="connsiteY0" fmla="*/ 103134 h 1031336"/>
              <a:gd name="connsiteX1" fmla="*/ 103134 w 8350582"/>
              <a:gd name="connsiteY1" fmla="*/ 0 h 1031336"/>
              <a:gd name="connsiteX2" fmla="*/ 8247448 w 8350582"/>
              <a:gd name="connsiteY2" fmla="*/ 0 h 1031336"/>
              <a:gd name="connsiteX3" fmla="*/ 8350582 w 8350582"/>
              <a:gd name="connsiteY3" fmla="*/ 103134 h 1031336"/>
              <a:gd name="connsiteX4" fmla="*/ 8350582 w 8350582"/>
              <a:gd name="connsiteY4" fmla="*/ 928202 h 1031336"/>
              <a:gd name="connsiteX5" fmla="*/ 8247448 w 8350582"/>
              <a:gd name="connsiteY5" fmla="*/ 1031336 h 1031336"/>
              <a:gd name="connsiteX6" fmla="*/ 103134 w 8350582"/>
              <a:gd name="connsiteY6" fmla="*/ 1031336 h 1031336"/>
              <a:gd name="connsiteX7" fmla="*/ 0 w 8350582"/>
              <a:gd name="connsiteY7" fmla="*/ 928202 h 1031336"/>
              <a:gd name="connsiteX8" fmla="*/ 0 w 8350582"/>
              <a:gd name="connsiteY8" fmla="*/ 103134 h 10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582" h="1031336">
                <a:moveTo>
                  <a:pt x="0" y="103134"/>
                </a:moveTo>
                <a:cubicBezTo>
                  <a:pt x="0" y="46175"/>
                  <a:pt x="46175" y="0"/>
                  <a:pt x="103134" y="0"/>
                </a:cubicBezTo>
                <a:lnTo>
                  <a:pt x="8247448" y="0"/>
                </a:lnTo>
                <a:cubicBezTo>
                  <a:pt x="8304407" y="0"/>
                  <a:pt x="8350582" y="46175"/>
                  <a:pt x="8350582" y="103134"/>
                </a:cubicBezTo>
                <a:lnTo>
                  <a:pt x="8350582" y="928202"/>
                </a:lnTo>
                <a:cubicBezTo>
                  <a:pt x="8350582" y="985161"/>
                  <a:pt x="8304407" y="1031336"/>
                  <a:pt x="8247448" y="1031336"/>
                </a:cubicBezTo>
                <a:lnTo>
                  <a:pt x="103134" y="1031336"/>
                </a:lnTo>
                <a:cubicBezTo>
                  <a:pt x="46175" y="1031336"/>
                  <a:pt x="0" y="985161"/>
                  <a:pt x="0" y="928202"/>
                </a:cubicBezTo>
                <a:lnTo>
                  <a:pt x="0" y="103134"/>
                </a:lnTo>
                <a:close/>
              </a:path>
            </a:pathLst>
          </a:custGeom>
          <a:noFill/>
          <a:ln w="31750" cap="sq" cmpd="dbl">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21647" tIns="98787" rIns="1572379" bIns="98787" numCol="1" spcCol="1270" rtlCol="0" anchor="ctr" anchorCtr="1">
            <a:noAutofit/>
          </a:bodyPr>
          <a:lstStyle/>
          <a:p>
            <a:pPr marL="0" lvl="0" indent="0" algn="ctr" defTabSz="914400" rtl="0" eaLnBrk="1" latinLnBrk="0" hangingPunct="1">
              <a:lnSpc>
                <a:spcPct val="100000"/>
              </a:lnSpc>
              <a:spcBef>
                <a:spcPct val="0"/>
              </a:spcBef>
              <a:spcAft>
                <a:spcPct val="35000"/>
              </a:spcAft>
              <a:buNone/>
            </a:pPr>
            <a:endParaRPr lang="en-US" sz="1800" b="1" kern="1200" dirty="0">
              <a:solidFill>
                <a:schemeClr val="lt1"/>
              </a:solidFill>
              <a:latin typeface="+mn-lt"/>
              <a:ea typeface="+mn-ea"/>
              <a:cs typeface="+mn-cs"/>
            </a:endParaRPr>
          </a:p>
          <a:p>
            <a:pPr marL="0" lvl="0" indent="0" algn="ctr" defTabSz="914400" rtl="0" eaLnBrk="1" latinLnBrk="0" hangingPunct="1">
              <a:lnSpc>
                <a:spcPct val="100000"/>
              </a:lnSpc>
              <a:spcBef>
                <a:spcPct val="0"/>
              </a:spcBef>
              <a:spcAft>
                <a:spcPct val="35000"/>
              </a:spcAft>
              <a:buNone/>
            </a:pPr>
            <a:r>
              <a:rPr lang="en-US" sz="1800" b="1" kern="1200" dirty="0">
                <a:solidFill>
                  <a:schemeClr val="lt1"/>
                </a:solidFill>
                <a:latin typeface="+mn-lt"/>
                <a:ea typeface="+mn-ea"/>
                <a:cs typeface="+mn-cs"/>
              </a:rPr>
              <a:t>Reciprocity – awarding a contract to a vendor because they promised something of value in return</a:t>
            </a:r>
          </a:p>
          <a:p>
            <a:pPr marL="0" lvl="0" indent="0" algn="just" defTabSz="914400" rtl="0" eaLnBrk="1" latinLnBrk="0" hangingPunct="1">
              <a:lnSpc>
                <a:spcPct val="100000"/>
              </a:lnSpc>
              <a:spcBef>
                <a:spcPct val="0"/>
              </a:spcBef>
              <a:spcAft>
                <a:spcPct val="35000"/>
              </a:spcAft>
              <a:buNone/>
            </a:pPr>
            <a:endParaRPr lang="en-US" sz="1800" b="0" kern="1200" dirty="0">
              <a:solidFill>
                <a:schemeClr val="lt1"/>
              </a:solidFill>
              <a:latin typeface="+mn-lt"/>
              <a:ea typeface="+mn-ea"/>
              <a:cs typeface="+mn-cs"/>
            </a:endParaRPr>
          </a:p>
        </p:txBody>
      </p:sp>
      <p:sp>
        <p:nvSpPr>
          <p:cNvPr id="9" name="Freeform: Shape 8">
            <a:extLst>
              <a:ext uri="{FF2B5EF4-FFF2-40B4-BE49-F238E27FC236}">
                <a16:creationId xmlns:a16="http://schemas.microsoft.com/office/drawing/2014/main" id="{472079A3-1286-4778-8C9C-C9CAD1B41296}"/>
              </a:ext>
            </a:extLst>
          </p:cNvPr>
          <p:cNvSpPr/>
          <p:nvPr/>
        </p:nvSpPr>
        <p:spPr>
          <a:xfrm>
            <a:off x="2959842" y="4978917"/>
            <a:ext cx="8350582" cy="1031336"/>
          </a:xfrm>
          <a:custGeom>
            <a:avLst/>
            <a:gdLst>
              <a:gd name="connsiteX0" fmla="*/ 0 w 8350582"/>
              <a:gd name="connsiteY0" fmla="*/ 103134 h 1031336"/>
              <a:gd name="connsiteX1" fmla="*/ 103134 w 8350582"/>
              <a:gd name="connsiteY1" fmla="*/ 0 h 1031336"/>
              <a:gd name="connsiteX2" fmla="*/ 8247448 w 8350582"/>
              <a:gd name="connsiteY2" fmla="*/ 0 h 1031336"/>
              <a:gd name="connsiteX3" fmla="*/ 8350582 w 8350582"/>
              <a:gd name="connsiteY3" fmla="*/ 103134 h 1031336"/>
              <a:gd name="connsiteX4" fmla="*/ 8350582 w 8350582"/>
              <a:gd name="connsiteY4" fmla="*/ 928202 h 1031336"/>
              <a:gd name="connsiteX5" fmla="*/ 8247448 w 8350582"/>
              <a:gd name="connsiteY5" fmla="*/ 1031336 h 1031336"/>
              <a:gd name="connsiteX6" fmla="*/ 103134 w 8350582"/>
              <a:gd name="connsiteY6" fmla="*/ 1031336 h 1031336"/>
              <a:gd name="connsiteX7" fmla="*/ 0 w 8350582"/>
              <a:gd name="connsiteY7" fmla="*/ 928202 h 1031336"/>
              <a:gd name="connsiteX8" fmla="*/ 0 w 8350582"/>
              <a:gd name="connsiteY8" fmla="*/ 103134 h 10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582" h="1031336">
                <a:moveTo>
                  <a:pt x="0" y="103134"/>
                </a:moveTo>
                <a:cubicBezTo>
                  <a:pt x="0" y="46175"/>
                  <a:pt x="46175" y="0"/>
                  <a:pt x="103134" y="0"/>
                </a:cubicBezTo>
                <a:lnTo>
                  <a:pt x="8247448" y="0"/>
                </a:lnTo>
                <a:cubicBezTo>
                  <a:pt x="8304407" y="0"/>
                  <a:pt x="8350582" y="46175"/>
                  <a:pt x="8350582" y="103134"/>
                </a:cubicBezTo>
                <a:lnTo>
                  <a:pt x="8350582" y="928202"/>
                </a:lnTo>
                <a:cubicBezTo>
                  <a:pt x="8350582" y="985161"/>
                  <a:pt x="8304407" y="1031336"/>
                  <a:pt x="8247448" y="1031336"/>
                </a:cubicBezTo>
                <a:lnTo>
                  <a:pt x="103134" y="1031336"/>
                </a:lnTo>
                <a:cubicBezTo>
                  <a:pt x="46175" y="1031336"/>
                  <a:pt x="0" y="985161"/>
                  <a:pt x="0" y="928202"/>
                </a:cubicBezTo>
                <a:lnTo>
                  <a:pt x="0" y="103134"/>
                </a:lnTo>
                <a:close/>
              </a:path>
            </a:pathLst>
          </a:custGeom>
          <a:noFill/>
          <a:ln w="31750" cap="sq" cmpd="dbl">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8787" tIns="98787" rIns="1468517" bIns="98787" numCol="1" spcCol="1270" rtlCol="0" anchor="ctr" anchorCtr="0">
            <a:noAutofit/>
          </a:bodyPr>
          <a:lstStyle/>
          <a:p>
            <a:pPr marL="0" lvl="0" indent="0" algn="ctr" defTabSz="914400" rtl="0" eaLnBrk="1" latinLnBrk="0" hangingPunct="1">
              <a:lnSpc>
                <a:spcPct val="100000"/>
              </a:lnSpc>
              <a:spcBef>
                <a:spcPct val="0"/>
              </a:spcBef>
              <a:spcAft>
                <a:spcPct val="35000"/>
              </a:spcAft>
              <a:buNone/>
            </a:pPr>
            <a:r>
              <a:rPr lang="en-US" sz="1800" b="1" kern="1200" dirty="0">
                <a:solidFill>
                  <a:schemeClr val="lt1"/>
                </a:solidFill>
                <a:latin typeface="+mn-lt"/>
                <a:ea typeface="+mn-ea"/>
                <a:cs typeface="+mn-cs"/>
              </a:rPr>
              <a:t>Conflicts of Interest – employees cannot be involved in any purchase if a conflict of interest exists – relationship with a vendor by blood (consanguinity) or marriage (affinity)</a:t>
            </a:r>
            <a:endParaRPr lang="en-US" sz="1800" b="0" kern="1200" dirty="0">
              <a:solidFill>
                <a:schemeClr val="lt1"/>
              </a:solidFill>
              <a:latin typeface="+mn-lt"/>
              <a:ea typeface="+mn-ea"/>
              <a:cs typeface="+mn-cs"/>
            </a:endParaRPr>
          </a:p>
        </p:txBody>
      </p:sp>
      <p:sp>
        <p:nvSpPr>
          <p:cNvPr id="10" name="Freeform: Shape 9">
            <a:extLst>
              <a:ext uri="{FF2B5EF4-FFF2-40B4-BE49-F238E27FC236}">
                <a16:creationId xmlns:a16="http://schemas.microsoft.com/office/drawing/2014/main" id="{81C1F4B8-A987-4009-85BF-A10D95DF5E97}"/>
              </a:ext>
            </a:extLst>
          </p:cNvPr>
          <p:cNvSpPr/>
          <p:nvPr/>
        </p:nvSpPr>
        <p:spPr>
          <a:xfrm>
            <a:off x="8552410" y="2112272"/>
            <a:ext cx="670368" cy="670368"/>
          </a:xfrm>
          <a:custGeom>
            <a:avLst/>
            <a:gdLst>
              <a:gd name="connsiteX0" fmla="*/ 0 w 670368"/>
              <a:gd name="connsiteY0" fmla="*/ 368702 h 670368"/>
              <a:gd name="connsiteX1" fmla="*/ 150833 w 670368"/>
              <a:gd name="connsiteY1" fmla="*/ 368702 h 670368"/>
              <a:gd name="connsiteX2" fmla="*/ 150833 w 670368"/>
              <a:gd name="connsiteY2" fmla="*/ 0 h 670368"/>
              <a:gd name="connsiteX3" fmla="*/ 519535 w 670368"/>
              <a:gd name="connsiteY3" fmla="*/ 0 h 670368"/>
              <a:gd name="connsiteX4" fmla="*/ 519535 w 670368"/>
              <a:gd name="connsiteY4" fmla="*/ 368702 h 670368"/>
              <a:gd name="connsiteX5" fmla="*/ 670368 w 670368"/>
              <a:gd name="connsiteY5" fmla="*/ 368702 h 670368"/>
              <a:gd name="connsiteX6" fmla="*/ 335184 w 670368"/>
              <a:gd name="connsiteY6" fmla="*/ 670368 h 670368"/>
              <a:gd name="connsiteX7" fmla="*/ 0 w 670368"/>
              <a:gd name="connsiteY7" fmla="*/ 368702 h 67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368" h="670368">
                <a:moveTo>
                  <a:pt x="0" y="368702"/>
                </a:moveTo>
                <a:lnTo>
                  <a:pt x="150833" y="368702"/>
                </a:lnTo>
                <a:lnTo>
                  <a:pt x="150833" y="0"/>
                </a:lnTo>
                <a:lnTo>
                  <a:pt x="519535" y="0"/>
                </a:lnTo>
                <a:lnTo>
                  <a:pt x="519535" y="368702"/>
                </a:lnTo>
                <a:lnTo>
                  <a:pt x="670368" y="368702"/>
                </a:lnTo>
                <a:lnTo>
                  <a:pt x="335184" y="670368"/>
                </a:lnTo>
                <a:lnTo>
                  <a:pt x="0" y="368702"/>
                </a:lnTo>
                <a:close/>
              </a:path>
            </a:pathLst>
          </a:custGeom>
          <a:solidFill>
            <a:schemeClr val="accent1"/>
          </a:solidFill>
          <a:ln>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73693" tIns="22860" rIns="173693" bIns="188776" numCol="1" spcCol="1270" anchor="ctr" anchorCtr="0">
            <a:noAutofit/>
          </a:bodyPr>
          <a:lstStyle/>
          <a:p>
            <a:pPr marL="0" lvl="0" indent="0" algn="ctr" defTabSz="800100">
              <a:lnSpc>
                <a:spcPct val="90000"/>
              </a:lnSpc>
              <a:spcBef>
                <a:spcPct val="0"/>
              </a:spcBef>
              <a:spcAft>
                <a:spcPct val="35000"/>
              </a:spcAft>
              <a:buNone/>
            </a:pPr>
            <a:endParaRPr lang="en-US" sz="1800" b="0" kern="1200" dirty="0"/>
          </a:p>
        </p:txBody>
      </p:sp>
      <p:sp>
        <p:nvSpPr>
          <p:cNvPr id="11" name="Freeform: Shape 10">
            <a:extLst>
              <a:ext uri="{FF2B5EF4-FFF2-40B4-BE49-F238E27FC236}">
                <a16:creationId xmlns:a16="http://schemas.microsoft.com/office/drawing/2014/main" id="{3D8B167A-781A-4C35-849C-7FABECE4AFB7}"/>
              </a:ext>
            </a:extLst>
          </p:cNvPr>
          <p:cNvSpPr/>
          <p:nvPr/>
        </p:nvSpPr>
        <p:spPr>
          <a:xfrm>
            <a:off x="9251772" y="3331124"/>
            <a:ext cx="670368" cy="670368"/>
          </a:xfrm>
          <a:custGeom>
            <a:avLst/>
            <a:gdLst>
              <a:gd name="connsiteX0" fmla="*/ 0 w 670368"/>
              <a:gd name="connsiteY0" fmla="*/ 368702 h 670368"/>
              <a:gd name="connsiteX1" fmla="*/ 150833 w 670368"/>
              <a:gd name="connsiteY1" fmla="*/ 368702 h 670368"/>
              <a:gd name="connsiteX2" fmla="*/ 150833 w 670368"/>
              <a:gd name="connsiteY2" fmla="*/ 0 h 670368"/>
              <a:gd name="connsiteX3" fmla="*/ 519535 w 670368"/>
              <a:gd name="connsiteY3" fmla="*/ 0 h 670368"/>
              <a:gd name="connsiteX4" fmla="*/ 519535 w 670368"/>
              <a:gd name="connsiteY4" fmla="*/ 368702 h 670368"/>
              <a:gd name="connsiteX5" fmla="*/ 670368 w 670368"/>
              <a:gd name="connsiteY5" fmla="*/ 368702 h 670368"/>
              <a:gd name="connsiteX6" fmla="*/ 335184 w 670368"/>
              <a:gd name="connsiteY6" fmla="*/ 670368 h 670368"/>
              <a:gd name="connsiteX7" fmla="*/ 0 w 670368"/>
              <a:gd name="connsiteY7" fmla="*/ 368702 h 67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368" h="670368">
                <a:moveTo>
                  <a:pt x="0" y="368702"/>
                </a:moveTo>
                <a:lnTo>
                  <a:pt x="150833" y="368702"/>
                </a:lnTo>
                <a:lnTo>
                  <a:pt x="150833" y="0"/>
                </a:lnTo>
                <a:lnTo>
                  <a:pt x="519535" y="0"/>
                </a:lnTo>
                <a:lnTo>
                  <a:pt x="519535" y="368702"/>
                </a:lnTo>
                <a:lnTo>
                  <a:pt x="670368" y="368702"/>
                </a:lnTo>
                <a:lnTo>
                  <a:pt x="335184" y="670368"/>
                </a:lnTo>
                <a:lnTo>
                  <a:pt x="0" y="368702"/>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1473" tIns="40640" rIns="191473" bIns="206556" numCol="1" spcCol="1270" anchor="ctr" anchorCtr="0">
            <a:noAutofit/>
          </a:bodyPr>
          <a:lstStyle/>
          <a:p>
            <a:pPr marL="0" lvl="0" indent="0" algn="ctr" defTabSz="1422400">
              <a:lnSpc>
                <a:spcPct val="90000"/>
              </a:lnSpc>
              <a:spcBef>
                <a:spcPct val="0"/>
              </a:spcBef>
              <a:spcAft>
                <a:spcPct val="35000"/>
              </a:spcAft>
              <a:buNone/>
            </a:pPr>
            <a:endParaRPr lang="en-US" sz="3200" kern="1200"/>
          </a:p>
        </p:txBody>
      </p:sp>
      <p:sp>
        <p:nvSpPr>
          <p:cNvPr id="12" name="Freeform: Shape 11">
            <a:extLst>
              <a:ext uri="{FF2B5EF4-FFF2-40B4-BE49-F238E27FC236}">
                <a16:creationId xmlns:a16="http://schemas.microsoft.com/office/drawing/2014/main" id="{187A3678-DA75-4CD8-8349-25BDD1E17F66}"/>
              </a:ext>
            </a:extLst>
          </p:cNvPr>
          <p:cNvSpPr/>
          <p:nvPr/>
        </p:nvSpPr>
        <p:spPr>
          <a:xfrm>
            <a:off x="9940695" y="4549975"/>
            <a:ext cx="670368" cy="670368"/>
          </a:xfrm>
          <a:custGeom>
            <a:avLst/>
            <a:gdLst>
              <a:gd name="connsiteX0" fmla="*/ 0 w 670368"/>
              <a:gd name="connsiteY0" fmla="*/ 368702 h 670368"/>
              <a:gd name="connsiteX1" fmla="*/ 150833 w 670368"/>
              <a:gd name="connsiteY1" fmla="*/ 368702 h 670368"/>
              <a:gd name="connsiteX2" fmla="*/ 150833 w 670368"/>
              <a:gd name="connsiteY2" fmla="*/ 0 h 670368"/>
              <a:gd name="connsiteX3" fmla="*/ 519535 w 670368"/>
              <a:gd name="connsiteY3" fmla="*/ 0 h 670368"/>
              <a:gd name="connsiteX4" fmla="*/ 519535 w 670368"/>
              <a:gd name="connsiteY4" fmla="*/ 368702 h 670368"/>
              <a:gd name="connsiteX5" fmla="*/ 670368 w 670368"/>
              <a:gd name="connsiteY5" fmla="*/ 368702 h 670368"/>
              <a:gd name="connsiteX6" fmla="*/ 335184 w 670368"/>
              <a:gd name="connsiteY6" fmla="*/ 670368 h 670368"/>
              <a:gd name="connsiteX7" fmla="*/ 0 w 670368"/>
              <a:gd name="connsiteY7" fmla="*/ 368702 h 67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368" h="670368">
                <a:moveTo>
                  <a:pt x="0" y="368702"/>
                </a:moveTo>
                <a:lnTo>
                  <a:pt x="150833" y="368702"/>
                </a:lnTo>
                <a:lnTo>
                  <a:pt x="150833" y="0"/>
                </a:lnTo>
                <a:lnTo>
                  <a:pt x="519535" y="0"/>
                </a:lnTo>
                <a:lnTo>
                  <a:pt x="519535" y="368702"/>
                </a:lnTo>
                <a:lnTo>
                  <a:pt x="670368" y="368702"/>
                </a:lnTo>
                <a:lnTo>
                  <a:pt x="335184" y="670368"/>
                </a:lnTo>
                <a:lnTo>
                  <a:pt x="0" y="368702"/>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1473" tIns="40640" rIns="191473" bIns="206556" numCol="1" spcCol="1270" anchor="ctr" anchorCtr="0">
            <a:noAutofit/>
          </a:bodyPr>
          <a:lstStyle/>
          <a:p>
            <a:pPr marL="0" lvl="0" indent="0" algn="ctr" defTabSz="1422400">
              <a:lnSpc>
                <a:spcPct val="90000"/>
              </a:lnSpc>
              <a:spcBef>
                <a:spcPct val="0"/>
              </a:spcBef>
              <a:spcAft>
                <a:spcPct val="35000"/>
              </a:spcAft>
              <a:buNone/>
            </a:pPr>
            <a:endParaRPr lang="en-US" sz="3200" kern="1200"/>
          </a:p>
        </p:txBody>
      </p:sp>
    </p:spTree>
    <p:extLst>
      <p:ext uri="{BB962C8B-B14F-4D97-AF65-F5344CB8AC3E}">
        <p14:creationId xmlns:p14="http://schemas.microsoft.com/office/powerpoint/2010/main" val="20563535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MS-Theme-Water">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MS-Theme-Wat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 Conference Presentation_Win32_SB v2" id="{BC88B365-8E38-4ABB-98F4-3EC291BC7C6D}" vid="{68186960-B69F-4045-8CE0-AF496D95D6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FF9F3B-DE24-4577-9CF6-31E167D48E2E}">
  <ds:schemaRefs>
    <ds:schemaRef ds:uri="http://schemas.microsoft.com/sharepoint/v3/contenttype/forms"/>
  </ds:schemaRefs>
</ds:datastoreItem>
</file>

<file path=customXml/itemProps2.xml><?xml version="1.0" encoding="utf-8"?>
<ds:datastoreItem xmlns:ds="http://schemas.openxmlformats.org/officeDocument/2006/customXml" ds:itemID="{5594B7CA-1290-47DA-A8FD-EC74EF42B4FE}">
  <ds:schemaRefs>
    <ds:schemaRef ds:uri="http://schemas.microsoft.com/office/2006/documentManagement/types"/>
    <ds:schemaRef ds:uri="16c05727-aa75-4e4a-9b5f-8a80a1165891"/>
    <ds:schemaRef ds:uri="http://schemas.microsoft.com/office/infopath/2007/PartnerControls"/>
    <ds:schemaRef ds:uri="http://purl.org/dc/elements/1.1/"/>
    <ds:schemaRef ds:uri="http://www.w3.org/XML/1998/namespace"/>
    <ds:schemaRef ds:uri="http://schemas.microsoft.com/office/2006/metadata/properties"/>
    <ds:schemaRef ds:uri="http://purl.org/dc/terms/"/>
    <ds:schemaRef ds:uri="http://schemas.openxmlformats.org/package/2006/metadata/core-properties"/>
    <ds:schemaRef ds:uri="71af3243-3dd4-4a8d-8c0d-dd76da1f02a5"/>
    <ds:schemaRef ds:uri="http://purl.org/dc/dcmitype/"/>
  </ds:schemaRefs>
</ds:datastoreItem>
</file>

<file path=customXml/itemProps3.xml><?xml version="1.0" encoding="utf-8"?>
<ds:datastoreItem xmlns:ds="http://schemas.openxmlformats.org/officeDocument/2006/customXml" ds:itemID="{AF208899-44E9-47BE-97CD-9D5D01FB7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conference presentation</Template>
  <TotalTime>0</TotalTime>
  <Words>1988</Words>
  <Application>Microsoft Office PowerPoint</Application>
  <PresentationFormat>Widescreen</PresentationFormat>
  <Paragraphs>153</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Garamond</vt:lpstr>
      <vt:lpstr>Wingdings</vt:lpstr>
      <vt:lpstr>Office Theme</vt:lpstr>
      <vt:lpstr>Basic Purchasing </vt:lpstr>
      <vt:lpstr>Overview</vt:lpstr>
      <vt:lpstr>TERMS</vt:lpstr>
      <vt:lpstr>TERMS</vt:lpstr>
      <vt:lpstr>LOCAL &amp; STATE LAWS</vt:lpstr>
      <vt:lpstr>FEDERAL LAW</vt:lpstr>
      <vt:lpstr>PowerPoint Presentation</vt:lpstr>
      <vt:lpstr>PowerPoint Presentation</vt:lpstr>
      <vt:lpstr>Ethics in Purchasing</vt:lpstr>
      <vt:lpstr>Ethics in Purchasing</vt:lpstr>
      <vt:lpstr>PO TYPES </vt:lpstr>
      <vt:lpstr>PO Types</vt:lpstr>
      <vt:lpstr>PO Types</vt:lpstr>
      <vt:lpstr>Specifications</vt:lpstr>
      <vt:lpstr>Specifications</vt:lpstr>
      <vt:lpstr>HOUSE BILL 1295</vt:lpstr>
      <vt:lpstr>Boycotting Energy Companies</vt:lpstr>
      <vt:lpstr>Boycotting Israel </vt:lpstr>
      <vt:lpstr>Boycotting Firearms</vt:lpstr>
      <vt:lpstr>Purchasing Cooperatives </vt:lpstr>
      <vt:lpstr>Fixed Assets </vt:lpstr>
      <vt:lpstr>Online Guides &amp;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2021-04-08T21:41:08Z</dcterms:created>
  <dcterms:modified xsi:type="dcterms:W3CDTF">2024-04-15T03:48:42Z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