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1000"/>
            <a:ext cx="12169140" cy="1685925"/>
          </a:xfrm>
          <a:custGeom>
            <a:avLst/>
            <a:gdLst/>
            <a:ahLst/>
            <a:cxnLst/>
            <a:rect l="l" t="t" r="r" b="b"/>
            <a:pathLst>
              <a:path w="12169140" h="1685925">
                <a:moveTo>
                  <a:pt x="12169140" y="0"/>
                </a:moveTo>
                <a:lnTo>
                  <a:pt x="0" y="0"/>
                </a:lnTo>
                <a:lnTo>
                  <a:pt x="0" y="1685544"/>
                </a:lnTo>
                <a:lnTo>
                  <a:pt x="12169140" y="1685544"/>
                </a:lnTo>
                <a:lnTo>
                  <a:pt x="12169140" y="0"/>
                </a:lnTo>
                <a:close/>
              </a:path>
            </a:pathLst>
          </a:custGeom>
          <a:solidFill>
            <a:srgbClr val="EBF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6170" y="845932"/>
            <a:ext cx="843965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41475"/>
          </a:xfrm>
          <a:custGeom>
            <a:avLst/>
            <a:gdLst/>
            <a:ahLst/>
            <a:cxnLst/>
            <a:rect l="l" t="t" r="r" b="b"/>
            <a:pathLst>
              <a:path w="12192000" h="1641475">
                <a:moveTo>
                  <a:pt x="12192000" y="0"/>
                </a:moveTo>
                <a:lnTo>
                  <a:pt x="0" y="0"/>
                </a:lnTo>
                <a:lnTo>
                  <a:pt x="0" y="1641348"/>
                </a:lnTo>
                <a:lnTo>
                  <a:pt x="12192000" y="16413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3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598675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38100"/>
                </a:move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1A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6740" y="407955"/>
            <a:ext cx="693851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1019" y="1904014"/>
            <a:ext cx="9284335" cy="390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3927" y="5905349"/>
              <a:ext cx="1063663" cy="5576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772" y="3447288"/>
              <a:ext cx="5233035" cy="0"/>
            </a:xfrm>
            <a:custGeom>
              <a:avLst/>
              <a:gdLst/>
              <a:ahLst/>
              <a:cxnLst/>
              <a:rect l="l" t="t" r="r" b="b"/>
              <a:pathLst>
                <a:path w="5233035">
                  <a:moveTo>
                    <a:pt x="0" y="0"/>
                  </a:moveTo>
                  <a:lnTo>
                    <a:pt x="5232514" y="0"/>
                  </a:lnTo>
                </a:path>
              </a:pathLst>
            </a:custGeom>
            <a:ln w="6350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5999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246" y="2897479"/>
            <a:ext cx="3768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5" dirty="0"/>
              <a:t>Doing</a:t>
            </a:r>
            <a:r>
              <a:rPr sz="2800" spc="-125" dirty="0"/>
              <a:t> </a:t>
            </a:r>
            <a:r>
              <a:rPr sz="2800" spc="-204" dirty="0"/>
              <a:t>Retirement</a:t>
            </a:r>
            <a:r>
              <a:rPr sz="2800" spc="-95" dirty="0"/>
              <a:t> </a:t>
            </a:r>
            <a:r>
              <a:rPr sz="2800" spc="-165" dirty="0"/>
              <a:t>Right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40246" y="3541050"/>
            <a:ext cx="280416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Amy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Bishop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F1A260"/>
                </a:solidFill>
                <a:latin typeface="Century Gothic"/>
                <a:cs typeface="Century Gothic"/>
              </a:rPr>
              <a:t>TCDRS</a:t>
            </a:r>
            <a:r>
              <a:rPr sz="1800" spc="-10" dirty="0">
                <a:solidFill>
                  <a:srgbClr val="F1A26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1A260"/>
                </a:solidFill>
                <a:latin typeface="Century Gothic"/>
                <a:cs typeface="Century Gothic"/>
              </a:rPr>
              <a:t>Executive</a:t>
            </a:r>
            <a:r>
              <a:rPr sz="1800" spc="-10" dirty="0">
                <a:solidFill>
                  <a:srgbClr val="F1A260"/>
                </a:solidFill>
                <a:latin typeface="Century Gothic"/>
                <a:cs typeface="Century Gothic"/>
              </a:rPr>
              <a:t> Director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3927" y="5905349"/>
            <a:ext cx="1063663" cy="557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6135623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9525">
            <a:solidFill>
              <a:srgbClr val="F0A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722376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9525">
            <a:solidFill>
              <a:srgbClr val="F0A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527925" y="2292312"/>
            <a:ext cx="364490" cy="1623060"/>
          </a:xfrm>
          <a:custGeom>
            <a:avLst/>
            <a:gdLst/>
            <a:ahLst/>
            <a:cxnLst/>
            <a:rect l="l" t="t" r="r" b="b"/>
            <a:pathLst>
              <a:path w="364490" h="1623060">
                <a:moveTo>
                  <a:pt x="182150" y="1622974"/>
                </a:moveTo>
                <a:lnTo>
                  <a:pt x="133783" y="1616416"/>
                </a:lnTo>
                <a:lnTo>
                  <a:pt x="90287" y="1597915"/>
                </a:lnTo>
                <a:lnTo>
                  <a:pt x="53411" y="1569229"/>
                </a:lnTo>
                <a:lnTo>
                  <a:pt x="24904" y="1532120"/>
                </a:lnTo>
                <a:lnTo>
                  <a:pt x="6517" y="1488347"/>
                </a:lnTo>
                <a:lnTo>
                  <a:pt x="0" y="1439669"/>
                </a:lnTo>
                <a:lnTo>
                  <a:pt x="6369" y="1391545"/>
                </a:lnTo>
                <a:lnTo>
                  <a:pt x="24352" y="1348191"/>
                </a:lnTo>
                <a:lnTo>
                  <a:pt x="52258" y="1311304"/>
                </a:lnTo>
                <a:lnTo>
                  <a:pt x="88397" y="1282582"/>
                </a:lnTo>
                <a:lnTo>
                  <a:pt x="131080" y="1263721"/>
                </a:lnTo>
                <a:lnTo>
                  <a:pt x="131080" y="987435"/>
                </a:lnTo>
                <a:lnTo>
                  <a:pt x="88397" y="968574"/>
                </a:lnTo>
                <a:lnTo>
                  <a:pt x="52258" y="939852"/>
                </a:lnTo>
                <a:lnTo>
                  <a:pt x="24352" y="902965"/>
                </a:lnTo>
                <a:lnTo>
                  <a:pt x="6369" y="859611"/>
                </a:lnTo>
                <a:lnTo>
                  <a:pt x="0" y="811487"/>
                </a:lnTo>
                <a:lnTo>
                  <a:pt x="6369" y="763363"/>
                </a:lnTo>
                <a:lnTo>
                  <a:pt x="24352" y="720009"/>
                </a:lnTo>
                <a:lnTo>
                  <a:pt x="52258" y="683122"/>
                </a:lnTo>
                <a:lnTo>
                  <a:pt x="88397" y="654400"/>
                </a:lnTo>
                <a:lnTo>
                  <a:pt x="131080" y="635539"/>
                </a:lnTo>
                <a:lnTo>
                  <a:pt x="131080" y="359253"/>
                </a:lnTo>
                <a:lnTo>
                  <a:pt x="88397" y="340392"/>
                </a:lnTo>
                <a:lnTo>
                  <a:pt x="52258" y="311670"/>
                </a:lnTo>
                <a:lnTo>
                  <a:pt x="24352" y="274783"/>
                </a:lnTo>
                <a:lnTo>
                  <a:pt x="6369" y="231429"/>
                </a:lnTo>
                <a:lnTo>
                  <a:pt x="0" y="183305"/>
                </a:lnTo>
                <a:lnTo>
                  <a:pt x="6517" y="134627"/>
                </a:lnTo>
                <a:lnTo>
                  <a:pt x="24904" y="90854"/>
                </a:lnTo>
                <a:lnTo>
                  <a:pt x="53411" y="53744"/>
                </a:lnTo>
                <a:lnTo>
                  <a:pt x="90287" y="25059"/>
                </a:lnTo>
                <a:lnTo>
                  <a:pt x="133783" y="6558"/>
                </a:lnTo>
                <a:lnTo>
                  <a:pt x="182150" y="0"/>
                </a:lnTo>
                <a:lnTo>
                  <a:pt x="230517" y="6558"/>
                </a:lnTo>
                <a:lnTo>
                  <a:pt x="274014" y="25059"/>
                </a:lnTo>
                <a:lnTo>
                  <a:pt x="310890" y="53744"/>
                </a:lnTo>
                <a:lnTo>
                  <a:pt x="339396" y="90854"/>
                </a:lnTo>
                <a:lnTo>
                  <a:pt x="344153" y="102176"/>
                </a:lnTo>
                <a:lnTo>
                  <a:pt x="182150" y="102176"/>
                </a:lnTo>
                <a:lnTo>
                  <a:pt x="151020" y="108569"/>
                </a:lnTo>
                <a:lnTo>
                  <a:pt x="125581" y="125983"/>
                </a:lnTo>
                <a:lnTo>
                  <a:pt x="108431" y="151777"/>
                </a:lnTo>
                <a:lnTo>
                  <a:pt x="102140" y="183305"/>
                </a:lnTo>
                <a:lnTo>
                  <a:pt x="108437" y="214861"/>
                </a:lnTo>
                <a:lnTo>
                  <a:pt x="125598" y="240651"/>
                </a:lnTo>
                <a:lnTo>
                  <a:pt x="151034" y="258050"/>
                </a:lnTo>
                <a:lnTo>
                  <a:pt x="182150" y="264433"/>
                </a:lnTo>
                <a:lnTo>
                  <a:pt x="344242" y="264433"/>
                </a:lnTo>
                <a:lnTo>
                  <a:pt x="339949" y="274783"/>
                </a:lnTo>
                <a:lnTo>
                  <a:pt x="312043" y="311670"/>
                </a:lnTo>
                <a:lnTo>
                  <a:pt x="275903" y="340392"/>
                </a:lnTo>
                <a:lnTo>
                  <a:pt x="233221" y="359253"/>
                </a:lnTo>
                <a:lnTo>
                  <a:pt x="233221" y="635539"/>
                </a:lnTo>
                <a:lnTo>
                  <a:pt x="275903" y="654400"/>
                </a:lnTo>
                <a:lnTo>
                  <a:pt x="312043" y="683122"/>
                </a:lnTo>
                <a:lnTo>
                  <a:pt x="339949" y="720009"/>
                </a:lnTo>
                <a:lnTo>
                  <a:pt x="344213" y="730291"/>
                </a:lnTo>
                <a:lnTo>
                  <a:pt x="182150" y="730291"/>
                </a:lnTo>
                <a:lnTo>
                  <a:pt x="151034" y="736683"/>
                </a:lnTo>
                <a:lnTo>
                  <a:pt x="125598" y="754098"/>
                </a:lnTo>
                <a:lnTo>
                  <a:pt x="108437" y="779891"/>
                </a:lnTo>
                <a:lnTo>
                  <a:pt x="102140" y="811419"/>
                </a:lnTo>
                <a:lnTo>
                  <a:pt x="108437" y="842947"/>
                </a:lnTo>
                <a:lnTo>
                  <a:pt x="125598" y="868740"/>
                </a:lnTo>
                <a:lnTo>
                  <a:pt x="151034" y="886155"/>
                </a:lnTo>
                <a:lnTo>
                  <a:pt x="182150" y="892547"/>
                </a:lnTo>
                <a:lnTo>
                  <a:pt x="344270" y="892547"/>
                </a:lnTo>
                <a:lnTo>
                  <a:pt x="339949" y="902965"/>
                </a:lnTo>
                <a:lnTo>
                  <a:pt x="312043" y="939852"/>
                </a:lnTo>
                <a:lnTo>
                  <a:pt x="275903" y="968574"/>
                </a:lnTo>
                <a:lnTo>
                  <a:pt x="233221" y="987435"/>
                </a:lnTo>
                <a:lnTo>
                  <a:pt x="233221" y="1263721"/>
                </a:lnTo>
                <a:lnTo>
                  <a:pt x="275903" y="1282582"/>
                </a:lnTo>
                <a:lnTo>
                  <a:pt x="312043" y="1311304"/>
                </a:lnTo>
                <a:lnTo>
                  <a:pt x="339949" y="1348191"/>
                </a:lnTo>
                <a:lnTo>
                  <a:pt x="344213" y="1358473"/>
                </a:lnTo>
                <a:lnTo>
                  <a:pt x="182150" y="1358473"/>
                </a:lnTo>
                <a:lnTo>
                  <a:pt x="151034" y="1364865"/>
                </a:lnTo>
                <a:lnTo>
                  <a:pt x="125598" y="1382280"/>
                </a:lnTo>
                <a:lnTo>
                  <a:pt x="108437" y="1408073"/>
                </a:lnTo>
                <a:lnTo>
                  <a:pt x="102140" y="1439601"/>
                </a:lnTo>
                <a:lnTo>
                  <a:pt x="108437" y="1471129"/>
                </a:lnTo>
                <a:lnTo>
                  <a:pt x="125598" y="1496922"/>
                </a:lnTo>
                <a:lnTo>
                  <a:pt x="151034" y="1514337"/>
                </a:lnTo>
                <a:lnTo>
                  <a:pt x="182150" y="1520730"/>
                </a:lnTo>
                <a:lnTo>
                  <a:pt x="344181" y="1520730"/>
                </a:lnTo>
                <a:lnTo>
                  <a:pt x="339396" y="1532120"/>
                </a:lnTo>
                <a:lnTo>
                  <a:pt x="310890" y="1569229"/>
                </a:lnTo>
                <a:lnTo>
                  <a:pt x="274014" y="1597915"/>
                </a:lnTo>
                <a:lnTo>
                  <a:pt x="230517" y="1616416"/>
                </a:lnTo>
                <a:lnTo>
                  <a:pt x="182150" y="1622974"/>
                </a:lnTo>
                <a:close/>
              </a:path>
              <a:path w="364490" h="1623060">
                <a:moveTo>
                  <a:pt x="344242" y="264433"/>
                </a:moveTo>
                <a:lnTo>
                  <a:pt x="182150" y="264433"/>
                </a:lnTo>
                <a:lnTo>
                  <a:pt x="213267" y="258040"/>
                </a:lnTo>
                <a:lnTo>
                  <a:pt x="238702" y="240626"/>
                </a:lnTo>
                <a:lnTo>
                  <a:pt x="255864" y="214832"/>
                </a:lnTo>
                <a:lnTo>
                  <a:pt x="262160" y="183305"/>
                </a:lnTo>
                <a:lnTo>
                  <a:pt x="255864" y="151777"/>
                </a:lnTo>
                <a:lnTo>
                  <a:pt x="238702" y="125983"/>
                </a:lnTo>
                <a:lnTo>
                  <a:pt x="213267" y="108569"/>
                </a:lnTo>
                <a:lnTo>
                  <a:pt x="182150" y="102176"/>
                </a:lnTo>
                <a:lnTo>
                  <a:pt x="344153" y="102176"/>
                </a:lnTo>
                <a:lnTo>
                  <a:pt x="357783" y="134627"/>
                </a:lnTo>
                <a:lnTo>
                  <a:pt x="364301" y="183305"/>
                </a:lnTo>
                <a:lnTo>
                  <a:pt x="357931" y="231429"/>
                </a:lnTo>
                <a:lnTo>
                  <a:pt x="344242" y="264433"/>
                </a:lnTo>
                <a:close/>
              </a:path>
              <a:path w="364490" h="1623060">
                <a:moveTo>
                  <a:pt x="344270" y="892547"/>
                </a:moveTo>
                <a:lnTo>
                  <a:pt x="182150" y="892547"/>
                </a:lnTo>
                <a:lnTo>
                  <a:pt x="213281" y="886155"/>
                </a:lnTo>
                <a:lnTo>
                  <a:pt x="238719" y="868740"/>
                </a:lnTo>
                <a:lnTo>
                  <a:pt x="255870" y="842947"/>
                </a:lnTo>
                <a:lnTo>
                  <a:pt x="262160" y="811419"/>
                </a:lnTo>
                <a:lnTo>
                  <a:pt x="255864" y="779891"/>
                </a:lnTo>
                <a:lnTo>
                  <a:pt x="238702" y="754098"/>
                </a:lnTo>
                <a:lnTo>
                  <a:pt x="213267" y="736683"/>
                </a:lnTo>
                <a:lnTo>
                  <a:pt x="182150" y="730291"/>
                </a:lnTo>
                <a:lnTo>
                  <a:pt x="344213" y="730291"/>
                </a:lnTo>
                <a:lnTo>
                  <a:pt x="357931" y="763363"/>
                </a:lnTo>
                <a:lnTo>
                  <a:pt x="364301" y="811487"/>
                </a:lnTo>
                <a:lnTo>
                  <a:pt x="357931" y="859611"/>
                </a:lnTo>
                <a:lnTo>
                  <a:pt x="344270" y="892547"/>
                </a:lnTo>
                <a:close/>
              </a:path>
              <a:path w="364490" h="1623060">
                <a:moveTo>
                  <a:pt x="344181" y="1520730"/>
                </a:moveTo>
                <a:lnTo>
                  <a:pt x="182150" y="1520730"/>
                </a:lnTo>
                <a:lnTo>
                  <a:pt x="213281" y="1514337"/>
                </a:lnTo>
                <a:lnTo>
                  <a:pt x="238719" y="1496922"/>
                </a:lnTo>
                <a:lnTo>
                  <a:pt x="255870" y="1471129"/>
                </a:lnTo>
                <a:lnTo>
                  <a:pt x="262160" y="1439601"/>
                </a:lnTo>
                <a:lnTo>
                  <a:pt x="255864" y="1408073"/>
                </a:lnTo>
                <a:lnTo>
                  <a:pt x="238702" y="1382280"/>
                </a:lnTo>
                <a:lnTo>
                  <a:pt x="213267" y="1364865"/>
                </a:lnTo>
                <a:lnTo>
                  <a:pt x="182150" y="1358473"/>
                </a:lnTo>
                <a:lnTo>
                  <a:pt x="344213" y="1358473"/>
                </a:lnTo>
                <a:lnTo>
                  <a:pt x="357931" y="1391545"/>
                </a:lnTo>
                <a:lnTo>
                  <a:pt x="364301" y="1439669"/>
                </a:lnTo>
                <a:lnTo>
                  <a:pt x="357783" y="1488347"/>
                </a:lnTo>
                <a:lnTo>
                  <a:pt x="344181" y="1520730"/>
                </a:lnTo>
                <a:close/>
              </a:path>
            </a:pathLst>
          </a:custGeom>
          <a:solidFill>
            <a:srgbClr val="EBF6FD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52246" y="3780005"/>
            <a:ext cx="626745" cy="102235"/>
          </a:xfrm>
          <a:custGeom>
            <a:avLst/>
            <a:gdLst/>
            <a:ahLst/>
            <a:cxnLst/>
            <a:rect l="l" t="t" r="r" b="b"/>
            <a:pathLst>
              <a:path w="626745" h="102235">
                <a:moveTo>
                  <a:pt x="575392" y="102176"/>
                </a:moveTo>
                <a:lnTo>
                  <a:pt x="51070" y="102176"/>
                </a:lnTo>
                <a:lnTo>
                  <a:pt x="31197" y="98159"/>
                </a:lnTo>
                <a:lnTo>
                  <a:pt x="14963" y="87207"/>
                </a:lnTo>
                <a:lnTo>
                  <a:pt x="4015" y="70968"/>
                </a:lnTo>
                <a:lnTo>
                  <a:pt x="0" y="51088"/>
                </a:lnTo>
                <a:lnTo>
                  <a:pt x="4015" y="31208"/>
                </a:lnTo>
                <a:lnTo>
                  <a:pt x="14963" y="14968"/>
                </a:lnTo>
                <a:lnTo>
                  <a:pt x="31197" y="4016"/>
                </a:lnTo>
                <a:lnTo>
                  <a:pt x="51070" y="0"/>
                </a:lnTo>
                <a:lnTo>
                  <a:pt x="575392" y="0"/>
                </a:lnTo>
                <a:lnTo>
                  <a:pt x="595264" y="4016"/>
                </a:lnTo>
                <a:lnTo>
                  <a:pt x="611498" y="14968"/>
                </a:lnTo>
                <a:lnTo>
                  <a:pt x="622447" y="31208"/>
                </a:lnTo>
                <a:lnTo>
                  <a:pt x="626462" y="51088"/>
                </a:lnTo>
                <a:lnTo>
                  <a:pt x="622447" y="70968"/>
                </a:lnTo>
                <a:lnTo>
                  <a:pt x="611498" y="87207"/>
                </a:lnTo>
                <a:lnTo>
                  <a:pt x="595264" y="98159"/>
                </a:lnTo>
                <a:lnTo>
                  <a:pt x="575392" y="102176"/>
                </a:lnTo>
                <a:close/>
              </a:path>
            </a:pathLst>
          </a:custGeom>
          <a:solidFill>
            <a:srgbClr val="EBF6FD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2177" y="2325348"/>
            <a:ext cx="1085850" cy="102235"/>
          </a:xfrm>
          <a:custGeom>
            <a:avLst/>
            <a:gdLst/>
            <a:ahLst/>
            <a:cxnLst/>
            <a:rect l="l" t="t" r="r" b="b"/>
            <a:pathLst>
              <a:path w="1085850" h="102235">
                <a:moveTo>
                  <a:pt x="1034207" y="102176"/>
                </a:moveTo>
                <a:lnTo>
                  <a:pt x="51070" y="102176"/>
                </a:lnTo>
                <a:lnTo>
                  <a:pt x="31197" y="98159"/>
                </a:lnTo>
                <a:lnTo>
                  <a:pt x="14963" y="87207"/>
                </a:lnTo>
                <a:lnTo>
                  <a:pt x="4015" y="70968"/>
                </a:lnTo>
                <a:lnTo>
                  <a:pt x="0" y="51088"/>
                </a:lnTo>
                <a:lnTo>
                  <a:pt x="4015" y="31208"/>
                </a:lnTo>
                <a:lnTo>
                  <a:pt x="14963" y="14968"/>
                </a:lnTo>
                <a:lnTo>
                  <a:pt x="31197" y="4016"/>
                </a:lnTo>
                <a:lnTo>
                  <a:pt x="51070" y="0"/>
                </a:lnTo>
                <a:lnTo>
                  <a:pt x="1034207" y="0"/>
                </a:lnTo>
                <a:lnTo>
                  <a:pt x="1054080" y="4016"/>
                </a:lnTo>
                <a:lnTo>
                  <a:pt x="1070314" y="14968"/>
                </a:lnTo>
                <a:lnTo>
                  <a:pt x="1081262" y="31208"/>
                </a:lnTo>
                <a:lnTo>
                  <a:pt x="1085278" y="51088"/>
                </a:lnTo>
                <a:lnTo>
                  <a:pt x="1081262" y="70968"/>
                </a:lnTo>
                <a:lnTo>
                  <a:pt x="1070314" y="87207"/>
                </a:lnTo>
                <a:lnTo>
                  <a:pt x="1054080" y="98159"/>
                </a:lnTo>
                <a:lnTo>
                  <a:pt x="1034207" y="102176"/>
                </a:lnTo>
                <a:close/>
              </a:path>
            </a:pathLst>
          </a:custGeom>
          <a:solidFill>
            <a:srgbClr val="EBF6FD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0718" y="1498815"/>
            <a:ext cx="2724150" cy="3479800"/>
          </a:xfrm>
          <a:custGeom>
            <a:avLst/>
            <a:gdLst/>
            <a:ahLst/>
            <a:cxnLst/>
            <a:rect l="l" t="t" r="r" b="b"/>
            <a:pathLst>
              <a:path w="2724150" h="3479800">
                <a:moveTo>
                  <a:pt x="1897976" y="1704174"/>
                </a:moveTo>
                <a:lnTo>
                  <a:pt x="1893963" y="1684286"/>
                </a:lnTo>
                <a:lnTo>
                  <a:pt x="1883016" y="1668056"/>
                </a:lnTo>
                <a:lnTo>
                  <a:pt x="1866785" y="1657096"/>
                </a:lnTo>
                <a:lnTo>
                  <a:pt x="1846910" y="1653082"/>
                </a:lnTo>
                <a:lnTo>
                  <a:pt x="1322590" y="1653082"/>
                </a:lnTo>
                <a:lnTo>
                  <a:pt x="1302715" y="1657096"/>
                </a:lnTo>
                <a:lnTo>
                  <a:pt x="1286484" y="1668056"/>
                </a:lnTo>
                <a:lnTo>
                  <a:pt x="1275537" y="1684286"/>
                </a:lnTo>
                <a:lnTo>
                  <a:pt x="1271524" y="1704174"/>
                </a:lnTo>
                <a:lnTo>
                  <a:pt x="1275537" y="1724050"/>
                </a:lnTo>
                <a:lnTo>
                  <a:pt x="1286484" y="1740293"/>
                </a:lnTo>
                <a:lnTo>
                  <a:pt x="1302715" y="1751241"/>
                </a:lnTo>
                <a:lnTo>
                  <a:pt x="1322590" y="1755254"/>
                </a:lnTo>
                <a:lnTo>
                  <a:pt x="1846910" y="1755254"/>
                </a:lnTo>
                <a:lnTo>
                  <a:pt x="1866785" y="1751241"/>
                </a:lnTo>
                <a:lnTo>
                  <a:pt x="1883016" y="1740293"/>
                </a:lnTo>
                <a:lnTo>
                  <a:pt x="1893963" y="1724050"/>
                </a:lnTo>
                <a:lnTo>
                  <a:pt x="1897976" y="1704174"/>
                </a:lnTo>
                <a:close/>
              </a:path>
              <a:path w="2724150" h="3479800">
                <a:moveTo>
                  <a:pt x="1897976" y="1075982"/>
                </a:moveTo>
                <a:lnTo>
                  <a:pt x="1893963" y="1056106"/>
                </a:lnTo>
                <a:lnTo>
                  <a:pt x="1883016" y="1039863"/>
                </a:lnTo>
                <a:lnTo>
                  <a:pt x="1866785" y="1028915"/>
                </a:lnTo>
                <a:lnTo>
                  <a:pt x="1846910" y="1024902"/>
                </a:lnTo>
                <a:lnTo>
                  <a:pt x="1322590" y="1024902"/>
                </a:lnTo>
                <a:lnTo>
                  <a:pt x="1302715" y="1028915"/>
                </a:lnTo>
                <a:lnTo>
                  <a:pt x="1286484" y="1039863"/>
                </a:lnTo>
                <a:lnTo>
                  <a:pt x="1275537" y="1056106"/>
                </a:lnTo>
                <a:lnTo>
                  <a:pt x="1271524" y="1075982"/>
                </a:lnTo>
                <a:lnTo>
                  <a:pt x="1275537" y="1095870"/>
                </a:lnTo>
                <a:lnTo>
                  <a:pt x="1286484" y="1112100"/>
                </a:lnTo>
                <a:lnTo>
                  <a:pt x="1302715" y="1123061"/>
                </a:lnTo>
                <a:lnTo>
                  <a:pt x="1322590" y="1127074"/>
                </a:lnTo>
                <a:lnTo>
                  <a:pt x="1846910" y="1127074"/>
                </a:lnTo>
                <a:lnTo>
                  <a:pt x="1866785" y="1123061"/>
                </a:lnTo>
                <a:lnTo>
                  <a:pt x="1883016" y="1112100"/>
                </a:lnTo>
                <a:lnTo>
                  <a:pt x="1893963" y="1095870"/>
                </a:lnTo>
                <a:lnTo>
                  <a:pt x="1897976" y="1075982"/>
                </a:lnTo>
                <a:close/>
              </a:path>
              <a:path w="2724150" h="3479800">
                <a:moveTo>
                  <a:pt x="2356726" y="2133930"/>
                </a:moveTo>
                <a:lnTo>
                  <a:pt x="2352713" y="2114042"/>
                </a:lnTo>
                <a:lnTo>
                  <a:pt x="2341765" y="2097811"/>
                </a:lnTo>
                <a:lnTo>
                  <a:pt x="2325535" y="2086851"/>
                </a:lnTo>
                <a:lnTo>
                  <a:pt x="2305659" y="2082838"/>
                </a:lnTo>
                <a:lnTo>
                  <a:pt x="1322527" y="2082838"/>
                </a:lnTo>
                <a:lnTo>
                  <a:pt x="1302651" y="2086851"/>
                </a:lnTo>
                <a:lnTo>
                  <a:pt x="1286408" y="2097811"/>
                </a:lnTo>
                <a:lnTo>
                  <a:pt x="1275461" y="2114042"/>
                </a:lnTo>
                <a:lnTo>
                  <a:pt x="1271447" y="2133930"/>
                </a:lnTo>
                <a:lnTo>
                  <a:pt x="1275461" y="2153805"/>
                </a:lnTo>
                <a:lnTo>
                  <a:pt x="1286408" y="2170049"/>
                </a:lnTo>
                <a:lnTo>
                  <a:pt x="1302651" y="2180996"/>
                </a:lnTo>
                <a:lnTo>
                  <a:pt x="1322527" y="2185009"/>
                </a:lnTo>
                <a:lnTo>
                  <a:pt x="2305659" y="2185009"/>
                </a:lnTo>
                <a:lnTo>
                  <a:pt x="2325535" y="2180996"/>
                </a:lnTo>
                <a:lnTo>
                  <a:pt x="2341765" y="2170049"/>
                </a:lnTo>
                <a:lnTo>
                  <a:pt x="2352713" y="2153805"/>
                </a:lnTo>
                <a:lnTo>
                  <a:pt x="2356726" y="2133930"/>
                </a:lnTo>
                <a:close/>
              </a:path>
              <a:path w="2724150" h="3479800">
                <a:moveTo>
                  <a:pt x="2356726" y="1505737"/>
                </a:moveTo>
                <a:lnTo>
                  <a:pt x="2352713" y="1485861"/>
                </a:lnTo>
                <a:lnTo>
                  <a:pt x="2341765" y="1469618"/>
                </a:lnTo>
                <a:lnTo>
                  <a:pt x="2325535" y="1458671"/>
                </a:lnTo>
                <a:lnTo>
                  <a:pt x="2305659" y="1454658"/>
                </a:lnTo>
                <a:lnTo>
                  <a:pt x="1322514" y="1454658"/>
                </a:lnTo>
                <a:lnTo>
                  <a:pt x="1302651" y="1458671"/>
                </a:lnTo>
                <a:lnTo>
                  <a:pt x="1286408" y="1469618"/>
                </a:lnTo>
                <a:lnTo>
                  <a:pt x="1275461" y="1485861"/>
                </a:lnTo>
                <a:lnTo>
                  <a:pt x="1271447" y="1505737"/>
                </a:lnTo>
                <a:lnTo>
                  <a:pt x="1275461" y="1525625"/>
                </a:lnTo>
                <a:lnTo>
                  <a:pt x="1286408" y="1541856"/>
                </a:lnTo>
                <a:lnTo>
                  <a:pt x="1302651" y="1552816"/>
                </a:lnTo>
                <a:lnTo>
                  <a:pt x="1322514" y="1556829"/>
                </a:lnTo>
                <a:lnTo>
                  <a:pt x="2305659" y="1556829"/>
                </a:lnTo>
                <a:lnTo>
                  <a:pt x="2325535" y="1552816"/>
                </a:lnTo>
                <a:lnTo>
                  <a:pt x="2341765" y="1541856"/>
                </a:lnTo>
                <a:lnTo>
                  <a:pt x="2352713" y="1525625"/>
                </a:lnTo>
                <a:lnTo>
                  <a:pt x="2356726" y="1505737"/>
                </a:lnTo>
                <a:close/>
              </a:path>
              <a:path w="2724150" h="3479800">
                <a:moveTo>
                  <a:pt x="2723756" y="850900"/>
                </a:moveTo>
                <a:lnTo>
                  <a:pt x="2723553" y="850900"/>
                </a:lnTo>
                <a:lnTo>
                  <a:pt x="2723210" y="838200"/>
                </a:lnTo>
                <a:lnTo>
                  <a:pt x="2723210" y="444500"/>
                </a:lnTo>
                <a:lnTo>
                  <a:pt x="2719209" y="393700"/>
                </a:lnTo>
                <a:lnTo>
                  <a:pt x="2707690" y="355600"/>
                </a:lnTo>
                <a:lnTo>
                  <a:pt x="2689339" y="317500"/>
                </a:lnTo>
                <a:lnTo>
                  <a:pt x="2673032" y="292100"/>
                </a:lnTo>
                <a:lnTo>
                  <a:pt x="2664879" y="279400"/>
                </a:lnTo>
                <a:lnTo>
                  <a:pt x="2634996" y="254000"/>
                </a:lnTo>
                <a:lnTo>
                  <a:pt x="2621750" y="244271"/>
                </a:lnTo>
                <a:lnTo>
                  <a:pt x="2621750" y="863600"/>
                </a:lnTo>
                <a:lnTo>
                  <a:pt x="2621750" y="3022600"/>
                </a:lnTo>
                <a:lnTo>
                  <a:pt x="2621610" y="3022600"/>
                </a:lnTo>
                <a:lnTo>
                  <a:pt x="2615323" y="3048000"/>
                </a:lnTo>
                <a:lnTo>
                  <a:pt x="2598153" y="3073400"/>
                </a:lnTo>
                <a:lnTo>
                  <a:pt x="2572728" y="3098800"/>
                </a:lnTo>
                <a:lnTo>
                  <a:pt x="1361884" y="3098800"/>
                </a:lnTo>
                <a:lnTo>
                  <a:pt x="1342009" y="3111500"/>
                </a:lnTo>
                <a:lnTo>
                  <a:pt x="1325778" y="3111500"/>
                </a:lnTo>
                <a:lnTo>
                  <a:pt x="1314831" y="3136900"/>
                </a:lnTo>
                <a:lnTo>
                  <a:pt x="1310805" y="3149600"/>
                </a:lnTo>
                <a:lnTo>
                  <a:pt x="1314831" y="3175000"/>
                </a:lnTo>
                <a:lnTo>
                  <a:pt x="1325778" y="3187700"/>
                </a:lnTo>
                <a:lnTo>
                  <a:pt x="1342009" y="3200400"/>
                </a:lnTo>
                <a:lnTo>
                  <a:pt x="2398750" y="3200400"/>
                </a:lnTo>
                <a:lnTo>
                  <a:pt x="2398750" y="3302000"/>
                </a:lnTo>
                <a:lnTo>
                  <a:pt x="2392451" y="3327400"/>
                </a:lnTo>
                <a:lnTo>
                  <a:pt x="2375281" y="3352800"/>
                </a:lnTo>
                <a:lnTo>
                  <a:pt x="2349855" y="3378200"/>
                </a:lnTo>
                <a:lnTo>
                  <a:pt x="347624" y="3378200"/>
                </a:lnTo>
                <a:lnTo>
                  <a:pt x="322186" y="3352800"/>
                </a:lnTo>
                <a:lnTo>
                  <a:pt x="305028" y="3327400"/>
                </a:lnTo>
                <a:lnTo>
                  <a:pt x="298729" y="3302000"/>
                </a:lnTo>
                <a:lnTo>
                  <a:pt x="298729" y="1117600"/>
                </a:lnTo>
                <a:lnTo>
                  <a:pt x="298729" y="431800"/>
                </a:lnTo>
                <a:lnTo>
                  <a:pt x="294716" y="419100"/>
                </a:lnTo>
                <a:lnTo>
                  <a:pt x="283768" y="406400"/>
                </a:lnTo>
                <a:lnTo>
                  <a:pt x="267538" y="393700"/>
                </a:lnTo>
                <a:lnTo>
                  <a:pt x="247662" y="381000"/>
                </a:lnTo>
                <a:lnTo>
                  <a:pt x="227787" y="393700"/>
                </a:lnTo>
                <a:lnTo>
                  <a:pt x="211556" y="406400"/>
                </a:lnTo>
                <a:lnTo>
                  <a:pt x="200609" y="419100"/>
                </a:lnTo>
                <a:lnTo>
                  <a:pt x="196596" y="431800"/>
                </a:lnTo>
                <a:lnTo>
                  <a:pt x="196596" y="1117600"/>
                </a:lnTo>
                <a:lnTo>
                  <a:pt x="108610" y="1117600"/>
                </a:lnTo>
                <a:lnTo>
                  <a:pt x="102146" y="1104900"/>
                </a:lnTo>
                <a:lnTo>
                  <a:pt x="102146" y="444500"/>
                </a:lnTo>
                <a:lnTo>
                  <a:pt x="109575" y="393700"/>
                </a:lnTo>
                <a:lnTo>
                  <a:pt x="130276" y="355600"/>
                </a:lnTo>
                <a:lnTo>
                  <a:pt x="161798" y="317500"/>
                </a:lnTo>
                <a:lnTo>
                  <a:pt x="201764" y="304800"/>
                </a:lnTo>
                <a:lnTo>
                  <a:pt x="247726" y="292100"/>
                </a:lnTo>
                <a:lnTo>
                  <a:pt x="293700" y="304800"/>
                </a:lnTo>
                <a:lnTo>
                  <a:pt x="333654" y="317500"/>
                </a:lnTo>
                <a:lnTo>
                  <a:pt x="365188" y="355600"/>
                </a:lnTo>
                <a:lnTo>
                  <a:pt x="385876" y="393700"/>
                </a:lnTo>
                <a:lnTo>
                  <a:pt x="393319" y="444500"/>
                </a:lnTo>
                <a:lnTo>
                  <a:pt x="393865" y="3022600"/>
                </a:lnTo>
                <a:lnTo>
                  <a:pt x="400380" y="3073400"/>
                </a:lnTo>
                <a:lnTo>
                  <a:pt x="418769" y="3111500"/>
                </a:lnTo>
                <a:lnTo>
                  <a:pt x="447268" y="3149600"/>
                </a:lnTo>
                <a:lnTo>
                  <a:pt x="484149" y="3175000"/>
                </a:lnTo>
                <a:lnTo>
                  <a:pt x="527646" y="3200400"/>
                </a:lnTo>
                <a:lnTo>
                  <a:pt x="734466" y="3200400"/>
                </a:lnTo>
                <a:lnTo>
                  <a:pt x="771652" y="3225800"/>
                </a:lnTo>
                <a:lnTo>
                  <a:pt x="811796" y="3251200"/>
                </a:lnTo>
                <a:lnTo>
                  <a:pt x="854532" y="3263900"/>
                </a:lnTo>
                <a:lnTo>
                  <a:pt x="899464" y="3276600"/>
                </a:lnTo>
                <a:lnTo>
                  <a:pt x="994651" y="3276600"/>
                </a:lnTo>
                <a:lnTo>
                  <a:pt x="1041107" y="3263900"/>
                </a:lnTo>
                <a:lnTo>
                  <a:pt x="1085164" y="3251200"/>
                </a:lnTo>
                <a:lnTo>
                  <a:pt x="1126413" y="3225800"/>
                </a:lnTo>
                <a:lnTo>
                  <a:pt x="1164424" y="3200400"/>
                </a:lnTo>
                <a:lnTo>
                  <a:pt x="1187310" y="3175000"/>
                </a:lnTo>
                <a:lnTo>
                  <a:pt x="1198753" y="3162300"/>
                </a:lnTo>
                <a:lnTo>
                  <a:pt x="1228979" y="3136900"/>
                </a:lnTo>
                <a:lnTo>
                  <a:pt x="1254671" y="3098800"/>
                </a:lnTo>
                <a:lnTo>
                  <a:pt x="1275397" y="3048000"/>
                </a:lnTo>
                <a:lnTo>
                  <a:pt x="1290739" y="3009900"/>
                </a:lnTo>
                <a:lnTo>
                  <a:pt x="1300251" y="2959100"/>
                </a:lnTo>
                <a:lnTo>
                  <a:pt x="1303528" y="2908300"/>
                </a:lnTo>
                <a:lnTo>
                  <a:pt x="1300441" y="2870200"/>
                </a:lnTo>
                <a:lnTo>
                  <a:pt x="1291323" y="2819400"/>
                </a:lnTo>
                <a:lnTo>
                  <a:pt x="1281353" y="2794000"/>
                </a:lnTo>
                <a:lnTo>
                  <a:pt x="1276375" y="2781300"/>
                </a:lnTo>
                <a:lnTo>
                  <a:pt x="1255814" y="2730500"/>
                </a:lnTo>
                <a:lnTo>
                  <a:pt x="1229842" y="2692400"/>
                </a:lnTo>
                <a:lnTo>
                  <a:pt x="1300187" y="2590800"/>
                </a:lnTo>
                <a:lnTo>
                  <a:pt x="1307515" y="2565400"/>
                </a:lnTo>
                <a:lnTo>
                  <a:pt x="1307071" y="2552700"/>
                </a:lnTo>
                <a:lnTo>
                  <a:pt x="1299311" y="2527300"/>
                </a:lnTo>
                <a:lnTo>
                  <a:pt x="1284732" y="2514600"/>
                </a:lnTo>
                <a:lnTo>
                  <a:pt x="1265821" y="2501900"/>
                </a:lnTo>
                <a:lnTo>
                  <a:pt x="1246238" y="2501900"/>
                </a:lnTo>
                <a:lnTo>
                  <a:pt x="1228267" y="2514600"/>
                </a:lnTo>
                <a:lnTo>
                  <a:pt x="1214183" y="2527300"/>
                </a:lnTo>
                <a:lnTo>
                  <a:pt x="943102" y="2959100"/>
                </a:lnTo>
                <a:lnTo>
                  <a:pt x="843546" y="2832100"/>
                </a:lnTo>
                <a:lnTo>
                  <a:pt x="827989" y="2819400"/>
                </a:lnTo>
                <a:lnTo>
                  <a:pt x="809294" y="2806700"/>
                </a:lnTo>
                <a:lnTo>
                  <a:pt x="789787" y="2806700"/>
                </a:lnTo>
                <a:lnTo>
                  <a:pt x="771779" y="2819400"/>
                </a:lnTo>
                <a:lnTo>
                  <a:pt x="758748" y="2832100"/>
                </a:lnTo>
                <a:lnTo>
                  <a:pt x="752906" y="2857500"/>
                </a:lnTo>
                <a:lnTo>
                  <a:pt x="754481" y="2870200"/>
                </a:lnTo>
                <a:lnTo>
                  <a:pt x="763739" y="2895600"/>
                </a:lnTo>
                <a:lnTo>
                  <a:pt x="895299" y="3060700"/>
                </a:lnTo>
                <a:lnTo>
                  <a:pt x="905598" y="3073400"/>
                </a:lnTo>
                <a:lnTo>
                  <a:pt x="917854" y="3073400"/>
                </a:lnTo>
                <a:lnTo>
                  <a:pt x="931545" y="3086100"/>
                </a:lnTo>
                <a:lnTo>
                  <a:pt x="961656" y="3086100"/>
                </a:lnTo>
                <a:lnTo>
                  <a:pt x="975829" y="3073400"/>
                </a:lnTo>
                <a:lnTo>
                  <a:pt x="988441" y="3073400"/>
                </a:lnTo>
                <a:lnTo>
                  <a:pt x="998867" y="3060700"/>
                </a:lnTo>
                <a:lnTo>
                  <a:pt x="999490" y="3060700"/>
                </a:lnTo>
                <a:lnTo>
                  <a:pt x="999756" y="3048000"/>
                </a:lnTo>
                <a:lnTo>
                  <a:pt x="1059154" y="2959100"/>
                </a:lnTo>
                <a:lnTo>
                  <a:pt x="1169454" y="2794000"/>
                </a:lnTo>
                <a:lnTo>
                  <a:pt x="1183182" y="2819400"/>
                </a:lnTo>
                <a:lnTo>
                  <a:pt x="1193165" y="2844800"/>
                </a:lnTo>
                <a:lnTo>
                  <a:pt x="1199261" y="2882900"/>
                </a:lnTo>
                <a:lnTo>
                  <a:pt x="1201318" y="2908300"/>
                </a:lnTo>
                <a:lnTo>
                  <a:pt x="1197190" y="2959100"/>
                </a:lnTo>
                <a:lnTo>
                  <a:pt x="1185329" y="3009900"/>
                </a:lnTo>
                <a:lnTo>
                  <a:pt x="1166431" y="3048000"/>
                </a:lnTo>
                <a:lnTo>
                  <a:pt x="1141234" y="3086100"/>
                </a:lnTo>
                <a:lnTo>
                  <a:pt x="1110462" y="3111500"/>
                </a:lnTo>
                <a:lnTo>
                  <a:pt x="1074839" y="3136900"/>
                </a:lnTo>
                <a:lnTo>
                  <a:pt x="1035100" y="3149600"/>
                </a:lnTo>
                <a:lnTo>
                  <a:pt x="991971" y="3162300"/>
                </a:lnTo>
                <a:lnTo>
                  <a:pt x="946162" y="3175000"/>
                </a:lnTo>
                <a:lnTo>
                  <a:pt x="900366" y="3162300"/>
                </a:lnTo>
                <a:lnTo>
                  <a:pt x="857237" y="3149600"/>
                </a:lnTo>
                <a:lnTo>
                  <a:pt x="817499" y="3136900"/>
                </a:lnTo>
                <a:lnTo>
                  <a:pt x="781875" y="3111500"/>
                </a:lnTo>
                <a:lnTo>
                  <a:pt x="766495" y="3098800"/>
                </a:lnTo>
                <a:lnTo>
                  <a:pt x="751103" y="3086100"/>
                </a:lnTo>
                <a:lnTo>
                  <a:pt x="725906" y="3048000"/>
                </a:lnTo>
                <a:lnTo>
                  <a:pt x="707009" y="3009900"/>
                </a:lnTo>
                <a:lnTo>
                  <a:pt x="695134" y="2959100"/>
                </a:lnTo>
                <a:lnTo>
                  <a:pt x="691019" y="2908300"/>
                </a:lnTo>
                <a:lnTo>
                  <a:pt x="695134" y="2870200"/>
                </a:lnTo>
                <a:lnTo>
                  <a:pt x="707009" y="2819400"/>
                </a:lnTo>
                <a:lnTo>
                  <a:pt x="725906" y="2781300"/>
                </a:lnTo>
                <a:lnTo>
                  <a:pt x="751103" y="2743200"/>
                </a:lnTo>
                <a:lnTo>
                  <a:pt x="781875" y="2717800"/>
                </a:lnTo>
                <a:lnTo>
                  <a:pt x="817499" y="2692400"/>
                </a:lnTo>
                <a:lnTo>
                  <a:pt x="857237" y="2667000"/>
                </a:lnTo>
                <a:lnTo>
                  <a:pt x="900366" y="2654300"/>
                </a:lnTo>
                <a:lnTo>
                  <a:pt x="1029804" y="2654300"/>
                </a:lnTo>
                <a:lnTo>
                  <a:pt x="1043470" y="2641600"/>
                </a:lnTo>
                <a:lnTo>
                  <a:pt x="1050963" y="2616200"/>
                </a:lnTo>
                <a:lnTo>
                  <a:pt x="1050556" y="2603500"/>
                </a:lnTo>
                <a:lnTo>
                  <a:pt x="1042682" y="2578100"/>
                </a:lnTo>
                <a:lnTo>
                  <a:pt x="1028661" y="2565400"/>
                </a:lnTo>
                <a:lnTo>
                  <a:pt x="1009840" y="2565400"/>
                </a:lnTo>
                <a:lnTo>
                  <a:pt x="994105" y="2552700"/>
                </a:lnTo>
                <a:lnTo>
                  <a:pt x="897826" y="2552700"/>
                </a:lnTo>
                <a:lnTo>
                  <a:pt x="851369" y="2565400"/>
                </a:lnTo>
                <a:lnTo>
                  <a:pt x="807300" y="2578100"/>
                </a:lnTo>
                <a:lnTo>
                  <a:pt x="766051" y="2603500"/>
                </a:lnTo>
                <a:lnTo>
                  <a:pt x="728052" y="2628900"/>
                </a:lnTo>
                <a:lnTo>
                  <a:pt x="693724" y="2654300"/>
                </a:lnTo>
                <a:lnTo>
                  <a:pt x="663498" y="2692400"/>
                </a:lnTo>
                <a:lnTo>
                  <a:pt x="637806" y="2730500"/>
                </a:lnTo>
                <a:lnTo>
                  <a:pt x="617067" y="2768600"/>
                </a:lnTo>
                <a:lnTo>
                  <a:pt x="601738" y="2819400"/>
                </a:lnTo>
                <a:lnTo>
                  <a:pt x="592213" y="2870200"/>
                </a:lnTo>
                <a:lnTo>
                  <a:pt x="588949" y="2908300"/>
                </a:lnTo>
                <a:lnTo>
                  <a:pt x="592467" y="2959100"/>
                </a:lnTo>
                <a:lnTo>
                  <a:pt x="602703" y="3009900"/>
                </a:lnTo>
                <a:lnTo>
                  <a:pt x="619163" y="3060700"/>
                </a:lnTo>
                <a:lnTo>
                  <a:pt x="641375" y="3098800"/>
                </a:lnTo>
                <a:lnTo>
                  <a:pt x="544893" y="3098800"/>
                </a:lnTo>
                <a:lnTo>
                  <a:pt x="519455" y="3073400"/>
                </a:lnTo>
                <a:lnTo>
                  <a:pt x="502297" y="3048000"/>
                </a:lnTo>
                <a:lnTo>
                  <a:pt x="495998" y="3022600"/>
                </a:lnTo>
                <a:lnTo>
                  <a:pt x="495452" y="444500"/>
                </a:lnTo>
                <a:lnTo>
                  <a:pt x="492213" y="406400"/>
                </a:lnTo>
                <a:lnTo>
                  <a:pt x="482803" y="368300"/>
                </a:lnTo>
                <a:lnTo>
                  <a:pt x="467766" y="330200"/>
                </a:lnTo>
                <a:lnTo>
                  <a:pt x="447586" y="292100"/>
                </a:lnTo>
                <a:lnTo>
                  <a:pt x="943851" y="292100"/>
                </a:lnTo>
                <a:lnTo>
                  <a:pt x="943851" y="304800"/>
                </a:lnTo>
                <a:lnTo>
                  <a:pt x="947851" y="355600"/>
                </a:lnTo>
                <a:lnTo>
                  <a:pt x="959370" y="393700"/>
                </a:lnTo>
                <a:lnTo>
                  <a:pt x="977722" y="431800"/>
                </a:lnTo>
                <a:lnTo>
                  <a:pt x="1002182" y="469900"/>
                </a:lnTo>
                <a:lnTo>
                  <a:pt x="1032065" y="495300"/>
                </a:lnTo>
                <a:lnTo>
                  <a:pt x="1066647" y="520700"/>
                </a:lnTo>
                <a:lnTo>
                  <a:pt x="1105230" y="546100"/>
                </a:lnTo>
                <a:lnTo>
                  <a:pt x="1147102" y="558800"/>
                </a:lnTo>
                <a:lnTo>
                  <a:pt x="1773440" y="558800"/>
                </a:lnTo>
                <a:lnTo>
                  <a:pt x="1815325" y="546100"/>
                </a:lnTo>
                <a:lnTo>
                  <a:pt x="1853907" y="520700"/>
                </a:lnTo>
                <a:lnTo>
                  <a:pt x="1888490" y="495300"/>
                </a:lnTo>
                <a:lnTo>
                  <a:pt x="1918360" y="469900"/>
                </a:lnTo>
                <a:lnTo>
                  <a:pt x="1926513" y="457200"/>
                </a:lnTo>
                <a:lnTo>
                  <a:pt x="1942833" y="431800"/>
                </a:lnTo>
                <a:lnTo>
                  <a:pt x="1961172" y="393700"/>
                </a:lnTo>
                <a:lnTo>
                  <a:pt x="1972703" y="355600"/>
                </a:lnTo>
                <a:lnTo>
                  <a:pt x="1976704" y="304800"/>
                </a:lnTo>
                <a:lnTo>
                  <a:pt x="1976704" y="292100"/>
                </a:lnTo>
                <a:lnTo>
                  <a:pt x="2475623" y="292100"/>
                </a:lnTo>
                <a:lnTo>
                  <a:pt x="2521597" y="304800"/>
                </a:lnTo>
                <a:lnTo>
                  <a:pt x="2561552" y="317500"/>
                </a:lnTo>
                <a:lnTo>
                  <a:pt x="2593086" y="355600"/>
                </a:lnTo>
                <a:lnTo>
                  <a:pt x="2613774" y="393700"/>
                </a:lnTo>
                <a:lnTo>
                  <a:pt x="2621203" y="444500"/>
                </a:lnTo>
                <a:lnTo>
                  <a:pt x="2621203" y="850900"/>
                </a:lnTo>
                <a:lnTo>
                  <a:pt x="2621407" y="850900"/>
                </a:lnTo>
                <a:lnTo>
                  <a:pt x="2621750" y="863600"/>
                </a:lnTo>
                <a:lnTo>
                  <a:pt x="2621750" y="244271"/>
                </a:lnTo>
                <a:lnTo>
                  <a:pt x="2600426" y="228600"/>
                </a:lnTo>
                <a:lnTo>
                  <a:pt x="2561831" y="203200"/>
                </a:lnTo>
                <a:lnTo>
                  <a:pt x="2519959" y="190500"/>
                </a:lnTo>
                <a:lnTo>
                  <a:pt x="1888109" y="190500"/>
                </a:lnTo>
                <a:lnTo>
                  <a:pt x="1888109" y="177800"/>
                </a:lnTo>
                <a:lnTo>
                  <a:pt x="1881593" y="127000"/>
                </a:lnTo>
                <a:lnTo>
                  <a:pt x="1874494" y="112293"/>
                </a:lnTo>
                <a:lnTo>
                  <a:pt x="1874494" y="292100"/>
                </a:lnTo>
                <a:lnTo>
                  <a:pt x="1874494" y="304800"/>
                </a:lnTo>
                <a:lnTo>
                  <a:pt x="1867052" y="355600"/>
                </a:lnTo>
                <a:lnTo>
                  <a:pt x="1846364" y="393700"/>
                </a:lnTo>
                <a:lnTo>
                  <a:pt x="1814830" y="431800"/>
                </a:lnTo>
                <a:lnTo>
                  <a:pt x="1774875" y="444500"/>
                </a:lnTo>
                <a:lnTo>
                  <a:pt x="1728901" y="457200"/>
                </a:lnTo>
                <a:lnTo>
                  <a:pt x="1191437" y="457200"/>
                </a:lnTo>
                <a:lnTo>
                  <a:pt x="1145476" y="444500"/>
                </a:lnTo>
                <a:lnTo>
                  <a:pt x="1105509" y="431800"/>
                </a:lnTo>
                <a:lnTo>
                  <a:pt x="1073988" y="393700"/>
                </a:lnTo>
                <a:lnTo>
                  <a:pt x="1053287" y="355600"/>
                </a:lnTo>
                <a:lnTo>
                  <a:pt x="1045857" y="304800"/>
                </a:lnTo>
                <a:lnTo>
                  <a:pt x="1045857" y="292100"/>
                </a:lnTo>
                <a:lnTo>
                  <a:pt x="1874494" y="292100"/>
                </a:lnTo>
                <a:lnTo>
                  <a:pt x="1874494" y="112293"/>
                </a:lnTo>
                <a:lnTo>
                  <a:pt x="1834692" y="50800"/>
                </a:lnTo>
                <a:lnTo>
                  <a:pt x="1797824" y="12700"/>
                </a:lnTo>
                <a:lnTo>
                  <a:pt x="1785962" y="9245"/>
                </a:lnTo>
                <a:lnTo>
                  <a:pt x="1785962" y="177800"/>
                </a:lnTo>
                <a:lnTo>
                  <a:pt x="1785962" y="190500"/>
                </a:lnTo>
                <a:lnTo>
                  <a:pt x="1134376" y="190500"/>
                </a:lnTo>
                <a:lnTo>
                  <a:pt x="1134376" y="177800"/>
                </a:lnTo>
                <a:lnTo>
                  <a:pt x="1140675" y="139700"/>
                </a:lnTo>
                <a:lnTo>
                  <a:pt x="1157833" y="114300"/>
                </a:lnTo>
                <a:lnTo>
                  <a:pt x="1183271" y="101600"/>
                </a:lnTo>
                <a:lnTo>
                  <a:pt x="1737080" y="101600"/>
                </a:lnTo>
                <a:lnTo>
                  <a:pt x="1762506" y="114300"/>
                </a:lnTo>
                <a:lnTo>
                  <a:pt x="1779676" y="139700"/>
                </a:lnTo>
                <a:lnTo>
                  <a:pt x="1785962" y="177800"/>
                </a:lnTo>
                <a:lnTo>
                  <a:pt x="1785962" y="9245"/>
                </a:lnTo>
                <a:lnTo>
                  <a:pt x="1754327" y="0"/>
                </a:lnTo>
                <a:lnTo>
                  <a:pt x="1166025" y="0"/>
                </a:lnTo>
                <a:lnTo>
                  <a:pt x="1122527" y="12700"/>
                </a:lnTo>
                <a:lnTo>
                  <a:pt x="1085646" y="50800"/>
                </a:lnTo>
                <a:lnTo>
                  <a:pt x="1057148" y="88900"/>
                </a:lnTo>
                <a:lnTo>
                  <a:pt x="1038758" y="127000"/>
                </a:lnTo>
                <a:lnTo>
                  <a:pt x="1032243" y="177800"/>
                </a:lnTo>
                <a:lnTo>
                  <a:pt x="1032243" y="190500"/>
                </a:lnTo>
                <a:lnTo>
                  <a:pt x="203263" y="190500"/>
                </a:lnTo>
                <a:lnTo>
                  <a:pt x="161378" y="203200"/>
                </a:lnTo>
                <a:lnTo>
                  <a:pt x="122796" y="228600"/>
                </a:lnTo>
                <a:lnTo>
                  <a:pt x="88214" y="254000"/>
                </a:lnTo>
                <a:lnTo>
                  <a:pt x="58343" y="279400"/>
                </a:lnTo>
                <a:lnTo>
                  <a:pt x="33870" y="317500"/>
                </a:lnTo>
                <a:lnTo>
                  <a:pt x="15532" y="355600"/>
                </a:lnTo>
                <a:lnTo>
                  <a:pt x="4000" y="393700"/>
                </a:lnTo>
                <a:lnTo>
                  <a:pt x="0" y="444500"/>
                </a:lnTo>
                <a:lnTo>
                  <a:pt x="0" y="1104900"/>
                </a:lnTo>
                <a:lnTo>
                  <a:pt x="9182" y="1143000"/>
                </a:lnTo>
                <a:lnTo>
                  <a:pt x="34188" y="1181100"/>
                </a:lnTo>
                <a:lnTo>
                  <a:pt x="71247" y="1206500"/>
                </a:lnTo>
                <a:lnTo>
                  <a:pt x="116586" y="1219200"/>
                </a:lnTo>
                <a:lnTo>
                  <a:pt x="196596" y="1219200"/>
                </a:lnTo>
                <a:lnTo>
                  <a:pt x="196596" y="3302000"/>
                </a:lnTo>
                <a:lnTo>
                  <a:pt x="203111" y="3352800"/>
                </a:lnTo>
                <a:lnTo>
                  <a:pt x="221500" y="3390900"/>
                </a:lnTo>
                <a:lnTo>
                  <a:pt x="249999" y="3429000"/>
                </a:lnTo>
                <a:lnTo>
                  <a:pt x="286880" y="3454400"/>
                </a:lnTo>
                <a:lnTo>
                  <a:pt x="330377" y="3479800"/>
                </a:lnTo>
                <a:lnTo>
                  <a:pt x="2367102" y="3479800"/>
                </a:lnTo>
                <a:lnTo>
                  <a:pt x="2410599" y="3454400"/>
                </a:lnTo>
                <a:lnTo>
                  <a:pt x="2447467" y="3429000"/>
                </a:lnTo>
                <a:lnTo>
                  <a:pt x="2475979" y="3390900"/>
                </a:lnTo>
                <a:lnTo>
                  <a:pt x="2494369" y="3352800"/>
                </a:lnTo>
                <a:lnTo>
                  <a:pt x="2500884" y="3302000"/>
                </a:lnTo>
                <a:lnTo>
                  <a:pt x="2500884" y="3200400"/>
                </a:lnTo>
                <a:lnTo>
                  <a:pt x="2589974" y="3200400"/>
                </a:lnTo>
                <a:lnTo>
                  <a:pt x="2633472" y="3175000"/>
                </a:lnTo>
                <a:lnTo>
                  <a:pt x="2670340" y="3149600"/>
                </a:lnTo>
                <a:lnTo>
                  <a:pt x="2698851" y="3111500"/>
                </a:lnTo>
                <a:lnTo>
                  <a:pt x="2717241" y="3073400"/>
                </a:lnTo>
                <a:lnTo>
                  <a:pt x="2723756" y="3022600"/>
                </a:lnTo>
                <a:lnTo>
                  <a:pt x="2723756" y="850900"/>
                </a:lnTo>
                <a:close/>
              </a:path>
            </a:pathLst>
          </a:custGeom>
          <a:solidFill>
            <a:srgbClr val="EBF6FD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41172" y="547491"/>
            <a:ext cx="5883910" cy="5883910"/>
            <a:chOff x="241172" y="547491"/>
            <a:chExt cx="5883910" cy="58839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585724"/>
              <a:ext cx="5826251" cy="58165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5460" y="561779"/>
              <a:ext cx="5855335" cy="5855335"/>
            </a:xfrm>
            <a:custGeom>
              <a:avLst/>
              <a:gdLst/>
              <a:ahLst/>
              <a:cxnLst/>
              <a:rect l="l" t="t" r="r" b="b"/>
              <a:pathLst>
                <a:path w="5855335" h="5855335">
                  <a:moveTo>
                    <a:pt x="2927413" y="0"/>
                  </a:moveTo>
                  <a:lnTo>
                    <a:pt x="3078048" y="3810"/>
                  </a:lnTo>
                  <a:lnTo>
                    <a:pt x="3226701" y="15113"/>
                  </a:lnTo>
                  <a:lnTo>
                    <a:pt x="3373208" y="33731"/>
                  </a:lnTo>
                  <a:lnTo>
                    <a:pt x="3517379" y="59474"/>
                  </a:lnTo>
                  <a:lnTo>
                    <a:pt x="3659009" y="92163"/>
                  </a:lnTo>
                  <a:lnTo>
                    <a:pt x="3797935" y="131610"/>
                  </a:lnTo>
                  <a:lnTo>
                    <a:pt x="3933952" y="177634"/>
                  </a:lnTo>
                  <a:lnTo>
                    <a:pt x="4066895" y="230060"/>
                  </a:lnTo>
                  <a:lnTo>
                    <a:pt x="4196575" y="288683"/>
                  </a:lnTo>
                  <a:lnTo>
                    <a:pt x="4322800" y="353326"/>
                  </a:lnTo>
                  <a:lnTo>
                    <a:pt x="4445393" y="423824"/>
                  </a:lnTo>
                  <a:lnTo>
                    <a:pt x="4564164" y="499960"/>
                  </a:lnTo>
                  <a:lnTo>
                    <a:pt x="4678946" y="581583"/>
                  </a:lnTo>
                  <a:lnTo>
                    <a:pt x="4789525" y="668489"/>
                  </a:lnTo>
                  <a:lnTo>
                    <a:pt x="4895748" y="760488"/>
                  </a:lnTo>
                  <a:lnTo>
                    <a:pt x="4997411" y="857415"/>
                  </a:lnTo>
                  <a:lnTo>
                    <a:pt x="5094338" y="959091"/>
                  </a:lnTo>
                  <a:lnTo>
                    <a:pt x="5186349" y="1065301"/>
                  </a:lnTo>
                  <a:lnTo>
                    <a:pt x="5273255" y="1175893"/>
                  </a:lnTo>
                  <a:lnTo>
                    <a:pt x="5354866" y="1290662"/>
                  </a:lnTo>
                  <a:lnTo>
                    <a:pt x="5431015" y="1409433"/>
                  </a:lnTo>
                  <a:lnTo>
                    <a:pt x="5501500" y="1532026"/>
                  </a:lnTo>
                  <a:lnTo>
                    <a:pt x="5566156" y="1658251"/>
                  </a:lnTo>
                  <a:lnTo>
                    <a:pt x="5624779" y="1787931"/>
                  </a:lnTo>
                  <a:lnTo>
                    <a:pt x="5677192" y="1920875"/>
                  </a:lnTo>
                  <a:lnTo>
                    <a:pt x="5723216" y="2056904"/>
                  </a:lnTo>
                  <a:lnTo>
                    <a:pt x="5762663" y="2195817"/>
                  </a:lnTo>
                  <a:lnTo>
                    <a:pt x="5795352" y="2337460"/>
                  </a:lnTo>
                  <a:lnTo>
                    <a:pt x="5821108" y="2481618"/>
                  </a:lnTo>
                  <a:lnTo>
                    <a:pt x="5839714" y="2628125"/>
                  </a:lnTo>
                  <a:lnTo>
                    <a:pt x="5851017" y="2776791"/>
                  </a:lnTo>
                  <a:lnTo>
                    <a:pt x="5854827" y="2927413"/>
                  </a:lnTo>
                  <a:lnTo>
                    <a:pt x="5851017" y="3078048"/>
                  </a:lnTo>
                  <a:lnTo>
                    <a:pt x="5839714" y="3226714"/>
                  </a:lnTo>
                  <a:lnTo>
                    <a:pt x="5821095" y="3373221"/>
                  </a:lnTo>
                  <a:lnTo>
                    <a:pt x="5795352" y="3517379"/>
                  </a:lnTo>
                  <a:lnTo>
                    <a:pt x="5762663" y="3659009"/>
                  </a:lnTo>
                  <a:lnTo>
                    <a:pt x="5723216" y="3797935"/>
                  </a:lnTo>
                  <a:lnTo>
                    <a:pt x="5677192" y="3933964"/>
                  </a:lnTo>
                  <a:lnTo>
                    <a:pt x="5624779" y="4066908"/>
                  </a:lnTo>
                  <a:lnTo>
                    <a:pt x="5566143" y="4196575"/>
                  </a:lnTo>
                  <a:lnTo>
                    <a:pt x="5501500" y="4322813"/>
                  </a:lnTo>
                  <a:lnTo>
                    <a:pt x="5431015" y="4445406"/>
                  </a:lnTo>
                  <a:lnTo>
                    <a:pt x="5354866" y="4564176"/>
                  </a:lnTo>
                  <a:lnTo>
                    <a:pt x="5273255" y="4678946"/>
                  </a:lnTo>
                  <a:lnTo>
                    <a:pt x="5186349" y="4789538"/>
                  </a:lnTo>
                  <a:lnTo>
                    <a:pt x="5094338" y="4895748"/>
                  </a:lnTo>
                  <a:lnTo>
                    <a:pt x="4997411" y="4997411"/>
                  </a:lnTo>
                  <a:lnTo>
                    <a:pt x="4895748" y="5094338"/>
                  </a:lnTo>
                  <a:lnTo>
                    <a:pt x="4789525" y="5186349"/>
                  </a:lnTo>
                  <a:lnTo>
                    <a:pt x="4678946" y="5273255"/>
                  </a:lnTo>
                  <a:lnTo>
                    <a:pt x="4564164" y="5354866"/>
                  </a:lnTo>
                  <a:lnTo>
                    <a:pt x="4445393" y="5431015"/>
                  </a:lnTo>
                  <a:lnTo>
                    <a:pt x="4322800" y="5501500"/>
                  </a:lnTo>
                  <a:lnTo>
                    <a:pt x="4196575" y="5566156"/>
                  </a:lnTo>
                  <a:lnTo>
                    <a:pt x="4066895" y="5624779"/>
                  </a:lnTo>
                  <a:lnTo>
                    <a:pt x="3933952" y="5677192"/>
                  </a:lnTo>
                  <a:lnTo>
                    <a:pt x="3797935" y="5723229"/>
                  </a:lnTo>
                  <a:lnTo>
                    <a:pt x="3659009" y="5762675"/>
                  </a:lnTo>
                  <a:lnTo>
                    <a:pt x="3517379" y="5795365"/>
                  </a:lnTo>
                  <a:lnTo>
                    <a:pt x="3373208" y="5821108"/>
                  </a:lnTo>
                  <a:lnTo>
                    <a:pt x="3226701" y="5839726"/>
                  </a:lnTo>
                  <a:lnTo>
                    <a:pt x="3078048" y="5851029"/>
                  </a:lnTo>
                  <a:lnTo>
                    <a:pt x="2927413" y="5854839"/>
                  </a:lnTo>
                  <a:lnTo>
                    <a:pt x="2776778" y="5851029"/>
                  </a:lnTo>
                  <a:lnTo>
                    <a:pt x="2628125" y="5839726"/>
                  </a:lnTo>
                  <a:lnTo>
                    <a:pt x="2481618" y="5821108"/>
                  </a:lnTo>
                  <a:lnTo>
                    <a:pt x="2337447" y="5795365"/>
                  </a:lnTo>
                  <a:lnTo>
                    <a:pt x="2195817" y="5762675"/>
                  </a:lnTo>
                  <a:lnTo>
                    <a:pt x="2056891" y="5723229"/>
                  </a:lnTo>
                  <a:lnTo>
                    <a:pt x="1920875" y="5677192"/>
                  </a:lnTo>
                  <a:lnTo>
                    <a:pt x="1787931" y="5624779"/>
                  </a:lnTo>
                  <a:lnTo>
                    <a:pt x="1658251" y="5566156"/>
                  </a:lnTo>
                  <a:lnTo>
                    <a:pt x="1532026" y="5501500"/>
                  </a:lnTo>
                  <a:lnTo>
                    <a:pt x="1409433" y="5431015"/>
                  </a:lnTo>
                  <a:lnTo>
                    <a:pt x="1290662" y="5354866"/>
                  </a:lnTo>
                  <a:lnTo>
                    <a:pt x="1175880" y="5273255"/>
                  </a:lnTo>
                  <a:lnTo>
                    <a:pt x="1065301" y="5186349"/>
                  </a:lnTo>
                  <a:lnTo>
                    <a:pt x="959078" y="5094338"/>
                  </a:lnTo>
                  <a:lnTo>
                    <a:pt x="857415" y="4997411"/>
                  </a:lnTo>
                  <a:lnTo>
                    <a:pt x="760488" y="4895748"/>
                  </a:lnTo>
                  <a:lnTo>
                    <a:pt x="668477" y="4789538"/>
                  </a:lnTo>
                  <a:lnTo>
                    <a:pt x="581571" y="4678946"/>
                  </a:lnTo>
                  <a:lnTo>
                    <a:pt x="499960" y="4564176"/>
                  </a:lnTo>
                  <a:lnTo>
                    <a:pt x="423811" y="4445406"/>
                  </a:lnTo>
                  <a:lnTo>
                    <a:pt x="353326" y="4322813"/>
                  </a:lnTo>
                  <a:lnTo>
                    <a:pt x="288683" y="4196575"/>
                  </a:lnTo>
                  <a:lnTo>
                    <a:pt x="230047" y="4066908"/>
                  </a:lnTo>
                  <a:lnTo>
                    <a:pt x="177634" y="3933964"/>
                  </a:lnTo>
                  <a:lnTo>
                    <a:pt x="131610" y="3797935"/>
                  </a:lnTo>
                  <a:lnTo>
                    <a:pt x="92163" y="3659009"/>
                  </a:lnTo>
                  <a:lnTo>
                    <a:pt x="59474" y="3517379"/>
                  </a:lnTo>
                  <a:lnTo>
                    <a:pt x="33731" y="3373221"/>
                  </a:lnTo>
                  <a:lnTo>
                    <a:pt x="15112" y="3226714"/>
                  </a:lnTo>
                  <a:lnTo>
                    <a:pt x="3809" y="3078048"/>
                  </a:lnTo>
                  <a:lnTo>
                    <a:pt x="0" y="2927413"/>
                  </a:lnTo>
                  <a:lnTo>
                    <a:pt x="3809" y="2776791"/>
                  </a:lnTo>
                  <a:lnTo>
                    <a:pt x="15112" y="2628125"/>
                  </a:lnTo>
                  <a:lnTo>
                    <a:pt x="33731" y="2481618"/>
                  </a:lnTo>
                  <a:lnTo>
                    <a:pt x="59474" y="2337460"/>
                  </a:lnTo>
                  <a:lnTo>
                    <a:pt x="92163" y="2195817"/>
                  </a:lnTo>
                  <a:lnTo>
                    <a:pt x="131610" y="2056904"/>
                  </a:lnTo>
                  <a:lnTo>
                    <a:pt x="177634" y="1920875"/>
                  </a:lnTo>
                  <a:lnTo>
                    <a:pt x="230047" y="1787931"/>
                  </a:lnTo>
                  <a:lnTo>
                    <a:pt x="288683" y="1658251"/>
                  </a:lnTo>
                  <a:lnTo>
                    <a:pt x="353326" y="1532026"/>
                  </a:lnTo>
                  <a:lnTo>
                    <a:pt x="423811" y="1409433"/>
                  </a:lnTo>
                  <a:lnTo>
                    <a:pt x="499960" y="1290662"/>
                  </a:lnTo>
                  <a:lnTo>
                    <a:pt x="581571" y="1175893"/>
                  </a:lnTo>
                  <a:lnTo>
                    <a:pt x="668477" y="1065301"/>
                  </a:lnTo>
                  <a:lnTo>
                    <a:pt x="760488" y="959091"/>
                  </a:lnTo>
                  <a:lnTo>
                    <a:pt x="857415" y="857415"/>
                  </a:lnTo>
                  <a:lnTo>
                    <a:pt x="959078" y="760488"/>
                  </a:lnTo>
                  <a:lnTo>
                    <a:pt x="1065301" y="668489"/>
                  </a:lnTo>
                  <a:lnTo>
                    <a:pt x="1175880" y="581583"/>
                  </a:lnTo>
                  <a:lnTo>
                    <a:pt x="1290662" y="499960"/>
                  </a:lnTo>
                  <a:lnTo>
                    <a:pt x="1409433" y="423824"/>
                  </a:lnTo>
                  <a:lnTo>
                    <a:pt x="1532026" y="353326"/>
                  </a:lnTo>
                  <a:lnTo>
                    <a:pt x="1658251" y="288683"/>
                  </a:lnTo>
                  <a:lnTo>
                    <a:pt x="1787931" y="230060"/>
                  </a:lnTo>
                  <a:lnTo>
                    <a:pt x="1920875" y="177634"/>
                  </a:lnTo>
                  <a:lnTo>
                    <a:pt x="2056891" y="131610"/>
                  </a:lnTo>
                  <a:lnTo>
                    <a:pt x="2195817" y="92163"/>
                  </a:lnTo>
                  <a:lnTo>
                    <a:pt x="2337447" y="59474"/>
                  </a:lnTo>
                  <a:lnTo>
                    <a:pt x="2481618" y="33731"/>
                  </a:lnTo>
                  <a:lnTo>
                    <a:pt x="2628125" y="15113"/>
                  </a:lnTo>
                  <a:lnTo>
                    <a:pt x="2776778" y="3810"/>
                  </a:lnTo>
                  <a:lnTo>
                    <a:pt x="2927413" y="0"/>
                  </a:lnTo>
                  <a:close/>
                </a:path>
              </a:pathLst>
            </a:custGeom>
            <a:ln w="28575">
              <a:solidFill>
                <a:srgbClr val="2C3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6444" y="3027309"/>
              <a:ext cx="1841500" cy="1151890"/>
            </a:xfrm>
            <a:custGeom>
              <a:avLst/>
              <a:gdLst/>
              <a:ahLst/>
              <a:cxnLst/>
              <a:rect l="l" t="t" r="r" b="b"/>
              <a:pathLst>
                <a:path w="1841500" h="1151889">
                  <a:moveTo>
                    <a:pt x="1412563" y="981182"/>
                  </a:moveTo>
                  <a:lnTo>
                    <a:pt x="1358621" y="981182"/>
                  </a:lnTo>
                  <a:lnTo>
                    <a:pt x="1358621" y="26981"/>
                  </a:lnTo>
                  <a:lnTo>
                    <a:pt x="1360741" y="16482"/>
                  </a:lnTo>
                  <a:lnTo>
                    <a:pt x="1366523" y="7905"/>
                  </a:lnTo>
                  <a:lnTo>
                    <a:pt x="1375097" y="2121"/>
                  </a:lnTo>
                  <a:lnTo>
                    <a:pt x="1385592" y="0"/>
                  </a:lnTo>
                  <a:lnTo>
                    <a:pt x="1676196" y="0"/>
                  </a:lnTo>
                  <a:lnTo>
                    <a:pt x="1686691" y="2121"/>
                  </a:lnTo>
                  <a:lnTo>
                    <a:pt x="1695264" y="7905"/>
                  </a:lnTo>
                  <a:lnTo>
                    <a:pt x="1701046" y="16482"/>
                  </a:lnTo>
                  <a:lnTo>
                    <a:pt x="1703167" y="26981"/>
                  </a:lnTo>
                  <a:lnTo>
                    <a:pt x="1703167" y="53962"/>
                  </a:lnTo>
                  <a:lnTo>
                    <a:pt x="1412563" y="53962"/>
                  </a:lnTo>
                  <a:lnTo>
                    <a:pt x="1412563" y="981182"/>
                  </a:lnTo>
                  <a:close/>
                </a:path>
                <a:path w="1841500" h="1151889">
                  <a:moveTo>
                    <a:pt x="1676196" y="461307"/>
                  </a:moveTo>
                  <a:lnTo>
                    <a:pt x="1665700" y="459186"/>
                  </a:lnTo>
                  <a:lnTo>
                    <a:pt x="1657127" y="453401"/>
                  </a:lnTo>
                  <a:lnTo>
                    <a:pt x="1651345" y="444825"/>
                  </a:lnTo>
                  <a:lnTo>
                    <a:pt x="1649225" y="434326"/>
                  </a:lnTo>
                  <a:lnTo>
                    <a:pt x="1649225" y="53962"/>
                  </a:lnTo>
                  <a:lnTo>
                    <a:pt x="1703167" y="53962"/>
                  </a:lnTo>
                  <a:lnTo>
                    <a:pt x="1703167" y="434326"/>
                  </a:lnTo>
                  <a:lnTo>
                    <a:pt x="1701046" y="444825"/>
                  </a:lnTo>
                  <a:lnTo>
                    <a:pt x="1695264" y="453401"/>
                  </a:lnTo>
                  <a:lnTo>
                    <a:pt x="1686691" y="459186"/>
                  </a:lnTo>
                  <a:lnTo>
                    <a:pt x="1676196" y="461307"/>
                  </a:lnTo>
                  <a:close/>
                </a:path>
                <a:path w="1841500" h="1151889">
                  <a:moveTo>
                    <a:pt x="1005696" y="981182"/>
                  </a:moveTo>
                  <a:lnTo>
                    <a:pt x="951789" y="981182"/>
                  </a:lnTo>
                  <a:lnTo>
                    <a:pt x="951789" y="172356"/>
                  </a:lnTo>
                  <a:lnTo>
                    <a:pt x="953910" y="161857"/>
                  </a:lnTo>
                  <a:lnTo>
                    <a:pt x="959692" y="153280"/>
                  </a:lnTo>
                  <a:lnTo>
                    <a:pt x="968265" y="147496"/>
                  </a:lnTo>
                  <a:lnTo>
                    <a:pt x="978760" y="145374"/>
                  </a:lnTo>
                  <a:lnTo>
                    <a:pt x="1269364" y="145374"/>
                  </a:lnTo>
                  <a:lnTo>
                    <a:pt x="1279860" y="147496"/>
                  </a:lnTo>
                  <a:lnTo>
                    <a:pt x="1288433" y="153280"/>
                  </a:lnTo>
                  <a:lnTo>
                    <a:pt x="1294215" y="161857"/>
                  </a:lnTo>
                  <a:lnTo>
                    <a:pt x="1296335" y="172356"/>
                  </a:lnTo>
                  <a:lnTo>
                    <a:pt x="1296335" y="199337"/>
                  </a:lnTo>
                  <a:lnTo>
                    <a:pt x="1005696" y="199337"/>
                  </a:lnTo>
                  <a:lnTo>
                    <a:pt x="1005696" y="981182"/>
                  </a:lnTo>
                  <a:close/>
                </a:path>
                <a:path w="1841500" h="1151889">
                  <a:moveTo>
                    <a:pt x="1296335" y="981182"/>
                  </a:moveTo>
                  <a:lnTo>
                    <a:pt x="1242357" y="981182"/>
                  </a:lnTo>
                  <a:lnTo>
                    <a:pt x="1242357" y="199337"/>
                  </a:lnTo>
                  <a:lnTo>
                    <a:pt x="1296335" y="199337"/>
                  </a:lnTo>
                  <a:lnTo>
                    <a:pt x="1296335" y="981182"/>
                  </a:lnTo>
                  <a:close/>
                </a:path>
                <a:path w="1841500" h="1151889">
                  <a:moveTo>
                    <a:pt x="598828" y="981182"/>
                  </a:moveTo>
                  <a:lnTo>
                    <a:pt x="544958" y="981182"/>
                  </a:lnTo>
                  <a:lnTo>
                    <a:pt x="544958" y="390400"/>
                  </a:lnTo>
                  <a:lnTo>
                    <a:pt x="547079" y="379901"/>
                  </a:lnTo>
                  <a:lnTo>
                    <a:pt x="552861" y="371324"/>
                  </a:lnTo>
                  <a:lnTo>
                    <a:pt x="561434" y="365540"/>
                  </a:lnTo>
                  <a:lnTo>
                    <a:pt x="571929" y="363419"/>
                  </a:lnTo>
                  <a:lnTo>
                    <a:pt x="862533" y="363419"/>
                  </a:lnTo>
                  <a:lnTo>
                    <a:pt x="873028" y="365540"/>
                  </a:lnTo>
                  <a:lnTo>
                    <a:pt x="881602" y="371324"/>
                  </a:lnTo>
                  <a:lnTo>
                    <a:pt x="887384" y="379901"/>
                  </a:lnTo>
                  <a:lnTo>
                    <a:pt x="889504" y="390400"/>
                  </a:lnTo>
                  <a:lnTo>
                    <a:pt x="889504" y="417381"/>
                  </a:lnTo>
                  <a:lnTo>
                    <a:pt x="598828" y="417381"/>
                  </a:lnTo>
                  <a:lnTo>
                    <a:pt x="598828" y="981182"/>
                  </a:lnTo>
                  <a:close/>
                </a:path>
                <a:path w="1841500" h="1151889">
                  <a:moveTo>
                    <a:pt x="889504" y="981182"/>
                  </a:moveTo>
                  <a:lnTo>
                    <a:pt x="835490" y="981182"/>
                  </a:lnTo>
                  <a:lnTo>
                    <a:pt x="835490" y="417381"/>
                  </a:lnTo>
                  <a:lnTo>
                    <a:pt x="889504" y="417381"/>
                  </a:lnTo>
                  <a:lnTo>
                    <a:pt x="889504" y="981182"/>
                  </a:lnTo>
                  <a:close/>
                </a:path>
                <a:path w="1841500" h="1151889">
                  <a:moveTo>
                    <a:pt x="1703167" y="981182"/>
                  </a:moveTo>
                  <a:lnTo>
                    <a:pt x="1649225" y="981182"/>
                  </a:lnTo>
                  <a:lnTo>
                    <a:pt x="1649225" y="560238"/>
                  </a:lnTo>
                  <a:lnTo>
                    <a:pt x="1651345" y="549739"/>
                  </a:lnTo>
                  <a:lnTo>
                    <a:pt x="1657127" y="541162"/>
                  </a:lnTo>
                  <a:lnTo>
                    <a:pt x="1665700" y="535378"/>
                  </a:lnTo>
                  <a:lnTo>
                    <a:pt x="1676196" y="533257"/>
                  </a:lnTo>
                  <a:lnTo>
                    <a:pt x="1686691" y="535378"/>
                  </a:lnTo>
                  <a:lnTo>
                    <a:pt x="1695264" y="541162"/>
                  </a:lnTo>
                  <a:lnTo>
                    <a:pt x="1701046" y="549739"/>
                  </a:lnTo>
                  <a:lnTo>
                    <a:pt x="1703167" y="560238"/>
                  </a:lnTo>
                  <a:lnTo>
                    <a:pt x="1703167" y="981182"/>
                  </a:lnTo>
                  <a:close/>
                </a:path>
                <a:path w="1841500" h="1151889">
                  <a:moveTo>
                    <a:pt x="318258" y="1151451"/>
                  </a:moveTo>
                  <a:lnTo>
                    <a:pt x="26971" y="1151451"/>
                  </a:lnTo>
                  <a:lnTo>
                    <a:pt x="16475" y="1149330"/>
                  </a:lnTo>
                  <a:lnTo>
                    <a:pt x="7902" y="1143546"/>
                  </a:lnTo>
                  <a:lnTo>
                    <a:pt x="2120" y="1134969"/>
                  </a:lnTo>
                  <a:lnTo>
                    <a:pt x="0" y="1124470"/>
                  </a:lnTo>
                  <a:lnTo>
                    <a:pt x="0" y="1008163"/>
                  </a:lnTo>
                  <a:lnTo>
                    <a:pt x="2120" y="997664"/>
                  </a:lnTo>
                  <a:lnTo>
                    <a:pt x="7902" y="989087"/>
                  </a:lnTo>
                  <a:lnTo>
                    <a:pt x="16475" y="983303"/>
                  </a:lnTo>
                  <a:lnTo>
                    <a:pt x="26971" y="981182"/>
                  </a:lnTo>
                  <a:lnTo>
                    <a:pt x="138055" y="981182"/>
                  </a:lnTo>
                  <a:lnTo>
                    <a:pt x="138055" y="564843"/>
                  </a:lnTo>
                  <a:lnTo>
                    <a:pt x="140176" y="554344"/>
                  </a:lnTo>
                  <a:lnTo>
                    <a:pt x="145958" y="545767"/>
                  </a:lnTo>
                  <a:lnTo>
                    <a:pt x="154531" y="539983"/>
                  </a:lnTo>
                  <a:lnTo>
                    <a:pt x="165026" y="537862"/>
                  </a:lnTo>
                  <a:lnTo>
                    <a:pt x="455702" y="537862"/>
                  </a:lnTo>
                  <a:lnTo>
                    <a:pt x="466197" y="539983"/>
                  </a:lnTo>
                  <a:lnTo>
                    <a:pt x="474771" y="545767"/>
                  </a:lnTo>
                  <a:lnTo>
                    <a:pt x="480553" y="554344"/>
                  </a:lnTo>
                  <a:lnTo>
                    <a:pt x="482673" y="564843"/>
                  </a:lnTo>
                  <a:lnTo>
                    <a:pt x="482673" y="591824"/>
                  </a:lnTo>
                  <a:lnTo>
                    <a:pt x="191997" y="591824"/>
                  </a:lnTo>
                  <a:lnTo>
                    <a:pt x="191997" y="981218"/>
                  </a:lnTo>
                  <a:lnTo>
                    <a:pt x="1814429" y="981218"/>
                  </a:lnTo>
                  <a:lnTo>
                    <a:pt x="1824746" y="983303"/>
                  </a:lnTo>
                  <a:lnTo>
                    <a:pt x="1833320" y="989087"/>
                  </a:lnTo>
                  <a:lnTo>
                    <a:pt x="1839102" y="997664"/>
                  </a:lnTo>
                  <a:lnTo>
                    <a:pt x="1841222" y="1008163"/>
                  </a:lnTo>
                  <a:lnTo>
                    <a:pt x="1841222" y="1035144"/>
                  </a:lnTo>
                  <a:lnTo>
                    <a:pt x="53942" y="1035144"/>
                  </a:lnTo>
                  <a:lnTo>
                    <a:pt x="53942" y="1097489"/>
                  </a:lnTo>
                  <a:lnTo>
                    <a:pt x="318258" y="1097489"/>
                  </a:lnTo>
                  <a:lnTo>
                    <a:pt x="328753" y="1099610"/>
                  </a:lnTo>
                  <a:lnTo>
                    <a:pt x="337326" y="1105394"/>
                  </a:lnTo>
                  <a:lnTo>
                    <a:pt x="343108" y="1113971"/>
                  </a:lnTo>
                  <a:lnTo>
                    <a:pt x="345229" y="1124470"/>
                  </a:lnTo>
                  <a:lnTo>
                    <a:pt x="343108" y="1134969"/>
                  </a:lnTo>
                  <a:lnTo>
                    <a:pt x="337326" y="1143546"/>
                  </a:lnTo>
                  <a:lnTo>
                    <a:pt x="328753" y="1149330"/>
                  </a:lnTo>
                  <a:lnTo>
                    <a:pt x="318258" y="1151451"/>
                  </a:lnTo>
                  <a:close/>
                </a:path>
                <a:path w="1841500" h="1151889">
                  <a:moveTo>
                    <a:pt x="1814429" y="981218"/>
                  </a:moveTo>
                  <a:lnTo>
                    <a:pt x="428623" y="981218"/>
                  </a:lnTo>
                  <a:lnTo>
                    <a:pt x="428623" y="591824"/>
                  </a:lnTo>
                  <a:lnTo>
                    <a:pt x="482673" y="591824"/>
                  </a:lnTo>
                  <a:lnTo>
                    <a:pt x="482673" y="981182"/>
                  </a:lnTo>
                  <a:lnTo>
                    <a:pt x="1814251" y="981182"/>
                  </a:lnTo>
                  <a:lnTo>
                    <a:pt x="1814429" y="981218"/>
                  </a:lnTo>
                  <a:close/>
                </a:path>
                <a:path w="1841500" h="1151889">
                  <a:moveTo>
                    <a:pt x="1814251" y="1151451"/>
                  </a:moveTo>
                  <a:lnTo>
                    <a:pt x="444123" y="1151451"/>
                  </a:lnTo>
                  <a:lnTo>
                    <a:pt x="433627" y="1149330"/>
                  </a:lnTo>
                  <a:lnTo>
                    <a:pt x="425054" y="1143546"/>
                  </a:lnTo>
                  <a:lnTo>
                    <a:pt x="419272" y="1134969"/>
                  </a:lnTo>
                  <a:lnTo>
                    <a:pt x="417152" y="1124470"/>
                  </a:lnTo>
                  <a:lnTo>
                    <a:pt x="419272" y="1113971"/>
                  </a:lnTo>
                  <a:lnTo>
                    <a:pt x="425054" y="1105394"/>
                  </a:lnTo>
                  <a:lnTo>
                    <a:pt x="433627" y="1099610"/>
                  </a:lnTo>
                  <a:lnTo>
                    <a:pt x="444123" y="1097489"/>
                  </a:lnTo>
                  <a:lnTo>
                    <a:pt x="1787280" y="1097489"/>
                  </a:lnTo>
                  <a:lnTo>
                    <a:pt x="1787280" y="1035144"/>
                  </a:lnTo>
                  <a:lnTo>
                    <a:pt x="1841222" y="1035144"/>
                  </a:lnTo>
                  <a:lnTo>
                    <a:pt x="1841222" y="1124470"/>
                  </a:lnTo>
                  <a:lnTo>
                    <a:pt x="1839102" y="1134969"/>
                  </a:lnTo>
                  <a:lnTo>
                    <a:pt x="1833320" y="1143546"/>
                  </a:lnTo>
                  <a:lnTo>
                    <a:pt x="1824746" y="1149330"/>
                  </a:lnTo>
                  <a:lnTo>
                    <a:pt x="1814251" y="1151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0868" y="2336840"/>
              <a:ext cx="1569085" cy="984885"/>
            </a:xfrm>
            <a:custGeom>
              <a:avLst/>
              <a:gdLst/>
              <a:ahLst/>
              <a:cxnLst/>
              <a:rect l="l" t="t" r="r" b="b"/>
              <a:pathLst>
                <a:path w="1569085" h="984885">
                  <a:moveTo>
                    <a:pt x="437434" y="984275"/>
                  </a:moveTo>
                  <a:lnTo>
                    <a:pt x="26971" y="984275"/>
                  </a:lnTo>
                  <a:lnTo>
                    <a:pt x="16475" y="982154"/>
                  </a:lnTo>
                  <a:lnTo>
                    <a:pt x="7902" y="976370"/>
                  </a:lnTo>
                  <a:lnTo>
                    <a:pt x="2120" y="967793"/>
                  </a:lnTo>
                  <a:lnTo>
                    <a:pt x="0" y="957294"/>
                  </a:lnTo>
                  <a:lnTo>
                    <a:pt x="0" y="841023"/>
                  </a:lnTo>
                  <a:lnTo>
                    <a:pt x="2120" y="830524"/>
                  </a:lnTo>
                  <a:lnTo>
                    <a:pt x="7902" y="821947"/>
                  </a:lnTo>
                  <a:lnTo>
                    <a:pt x="16475" y="816163"/>
                  </a:lnTo>
                  <a:lnTo>
                    <a:pt x="26971" y="814042"/>
                  </a:lnTo>
                  <a:lnTo>
                    <a:pt x="199765" y="814042"/>
                  </a:lnTo>
                  <a:lnTo>
                    <a:pt x="226736" y="841023"/>
                  </a:lnTo>
                  <a:lnTo>
                    <a:pt x="199765" y="868004"/>
                  </a:lnTo>
                  <a:lnTo>
                    <a:pt x="53942" y="868004"/>
                  </a:lnTo>
                  <a:lnTo>
                    <a:pt x="53942" y="930313"/>
                  </a:lnTo>
                  <a:lnTo>
                    <a:pt x="446172" y="930313"/>
                  </a:lnTo>
                  <a:lnTo>
                    <a:pt x="454551" y="926608"/>
                  </a:lnTo>
                  <a:lnTo>
                    <a:pt x="807872" y="540992"/>
                  </a:lnTo>
                  <a:lnTo>
                    <a:pt x="815100" y="537826"/>
                  </a:lnTo>
                  <a:lnTo>
                    <a:pt x="1070606" y="537826"/>
                  </a:lnTo>
                  <a:lnTo>
                    <a:pt x="1078445" y="534588"/>
                  </a:lnTo>
                  <a:lnTo>
                    <a:pt x="1406485" y="206424"/>
                  </a:lnTo>
                  <a:lnTo>
                    <a:pt x="1412907" y="201658"/>
                  </a:lnTo>
                  <a:lnTo>
                    <a:pt x="1420285" y="199027"/>
                  </a:lnTo>
                  <a:lnTo>
                    <a:pt x="1428109" y="198628"/>
                  </a:lnTo>
                  <a:lnTo>
                    <a:pt x="1435866" y="200560"/>
                  </a:lnTo>
                  <a:lnTo>
                    <a:pt x="1442715" y="204683"/>
                  </a:lnTo>
                  <a:lnTo>
                    <a:pt x="1447967" y="210503"/>
                  </a:lnTo>
                  <a:lnTo>
                    <a:pt x="1451330" y="217584"/>
                  </a:lnTo>
                  <a:lnTo>
                    <a:pt x="1452516" y="225491"/>
                  </a:lnTo>
                  <a:lnTo>
                    <a:pt x="1452516" y="348885"/>
                  </a:lnTo>
                  <a:lnTo>
                    <a:pt x="1514801" y="348885"/>
                  </a:lnTo>
                  <a:lnTo>
                    <a:pt x="1514801" y="85116"/>
                  </a:lnTo>
                  <a:lnTo>
                    <a:pt x="1512347" y="73009"/>
                  </a:lnTo>
                  <a:lnTo>
                    <a:pt x="1505662" y="63104"/>
                  </a:lnTo>
                  <a:lnTo>
                    <a:pt x="1495761" y="56417"/>
                  </a:lnTo>
                  <a:lnTo>
                    <a:pt x="1483658" y="53962"/>
                  </a:lnTo>
                  <a:lnTo>
                    <a:pt x="1220025" y="53962"/>
                  </a:lnTo>
                  <a:lnTo>
                    <a:pt x="1220025" y="116307"/>
                  </a:lnTo>
                  <a:lnTo>
                    <a:pt x="1343337" y="116307"/>
                  </a:lnTo>
                  <a:lnTo>
                    <a:pt x="1351241" y="117493"/>
                  </a:lnTo>
                  <a:lnTo>
                    <a:pt x="1358319" y="120858"/>
                  </a:lnTo>
                  <a:lnTo>
                    <a:pt x="1364137" y="126111"/>
                  </a:lnTo>
                  <a:lnTo>
                    <a:pt x="1368258" y="132963"/>
                  </a:lnTo>
                  <a:lnTo>
                    <a:pt x="1370184" y="140717"/>
                  </a:lnTo>
                  <a:lnTo>
                    <a:pt x="1369778" y="148536"/>
                  </a:lnTo>
                  <a:lnTo>
                    <a:pt x="1367146" y="155916"/>
                  </a:lnTo>
                  <a:lnTo>
                    <a:pt x="1362397" y="162355"/>
                  </a:lnTo>
                  <a:lnTo>
                    <a:pt x="1052230" y="472675"/>
                  </a:lnTo>
                  <a:lnTo>
                    <a:pt x="1045361" y="475517"/>
                  </a:lnTo>
                  <a:lnTo>
                    <a:pt x="788381" y="475517"/>
                  </a:lnTo>
                  <a:lnTo>
                    <a:pt x="780002" y="479222"/>
                  </a:lnTo>
                  <a:lnTo>
                    <a:pt x="426645" y="864838"/>
                  </a:lnTo>
                  <a:lnTo>
                    <a:pt x="419417" y="868004"/>
                  </a:lnTo>
                  <a:lnTo>
                    <a:pt x="325630" y="868004"/>
                  </a:lnTo>
                  <a:lnTo>
                    <a:pt x="315135" y="865883"/>
                  </a:lnTo>
                  <a:lnTo>
                    <a:pt x="306561" y="860099"/>
                  </a:lnTo>
                  <a:lnTo>
                    <a:pt x="300779" y="851522"/>
                  </a:lnTo>
                  <a:lnTo>
                    <a:pt x="298659" y="841023"/>
                  </a:lnTo>
                  <a:lnTo>
                    <a:pt x="300779" y="830524"/>
                  </a:lnTo>
                  <a:lnTo>
                    <a:pt x="306561" y="821947"/>
                  </a:lnTo>
                  <a:lnTo>
                    <a:pt x="315135" y="816163"/>
                  </a:lnTo>
                  <a:lnTo>
                    <a:pt x="325630" y="814042"/>
                  </a:lnTo>
                  <a:lnTo>
                    <a:pt x="399998" y="814042"/>
                  </a:lnTo>
                  <a:lnTo>
                    <a:pt x="734367" y="449147"/>
                  </a:lnTo>
                  <a:lnTo>
                    <a:pt x="747600" y="437445"/>
                  </a:lnTo>
                  <a:lnTo>
                    <a:pt x="762826" y="428781"/>
                  </a:lnTo>
                  <a:lnTo>
                    <a:pt x="779501" y="423402"/>
                  </a:lnTo>
                  <a:lnTo>
                    <a:pt x="797084" y="421555"/>
                  </a:lnTo>
                  <a:lnTo>
                    <a:pt x="1027021" y="421555"/>
                  </a:lnTo>
                  <a:lnTo>
                    <a:pt x="1278211" y="170269"/>
                  </a:lnTo>
                  <a:lnTo>
                    <a:pt x="1193054" y="170269"/>
                  </a:lnTo>
                  <a:lnTo>
                    <a:pt x="1166083" y="143288"/>
                  </a:lnTo>
                  <a:lnTo>
                    <a:pt x="1166083" y="26981"/>
                  </a:lnTo>
                  <a:lnTo>
                    <a:pt x="1168204" y="16482"/>
                  </a:lnTo>
                  <a:lnTo>
                    <a:pt x="1173986" y="7905"/>
                  </a:lnTo>
                  <a:lnTo>
                    <a:pt x="1182559" y="2121"/>
                  </a:lnTo>
                  <a:lnTo>
                    <a:pt x="1193054" y="0"/>
                  </a:lnTo>
                  <a:lnTo>
                    <a:pt x="1483658" y="0"/>
                  </a:lnTo>
                  <a:lnTo>
                    <a:pt x="1516751" y="6697"/>
                  </a:lnTo>
                  <a:lnTo>
                    <a:pt x="1543799" y="24953"/>
                  </a:lnTo>
                  <a:lnTo>
                    <a:pt x="1562048" y="52011"/>
                  </a:lnTo>
                  <a:lnTo>
                    <a:pt x="1568743" y="85116"/>
                  </a:lnTo>
                  <a:lnTo>
                    <a:pt x="1568743" y="375830"/>
                  </a:lnTo>
                  <a:lnTo>
                    <a:pt x="1566622" y="386329"/>
                  </a:lnTo>
                  <a:lnTo>
                    <a:pt x="1560840" y="394906"/>
                  </a:lnTo>
                  <a:lnTo>
                    <a:pt x="1552267" y="400690"/>
                  </a:lnTo>
                  <a:lnTo>
                    <a:pt x="1541772" y="402812"/>
                  </a:lnTo>
                  <a:lnTo>
                    <a:pt x="1425545" y="402812"/>
                  </a:lnTo>
                  <a:lnTo>
                    <a:pt x="1398574" y="375830"/>
                  </a:lnTo>
                  <a:lnTo>
                    <a:pt x="1398574" y="290606"/>
                  </a:lnTo>
                  <a:lnTo>
                    <a:pt x="1122426" y="566858"/>
                  </a:lnTo>
                  <a:lnTo>
                    <a:pt x="1109455" y="577537"/>
                  </a:lnTo>
                  <a:lnTo>
                    <a:pt x="1094853" y="585353"/>
                  </a:lnTo>
                  <a:lnTo>
                    <a:pt x="1078996" y="590154"/>
                  </a:lnTo>
                  <a:lnTo>
                    <a:pt x="1062263" y="591788"/>
                  </a:lnTo>
                  <a:lnTo>
                    <a:pt x="834519" y="591788"/>
                  </a:lnTo>
                  <a:lnTo>
                    <a:pt x="500186" y="956683"/>
                  </a:lnTo>
                  <a:lnTo>
                    <a:pt x="486948" y="968385"/>
                  </a:lnTo>
                  <a:lnTo>
                    <a:pt x="471709" y="977049"/>
                  </a:lnTo>
                  <a:lnTo>
                    <a:pt x="455022" y="982428"/>
                  </a:lnTo>
                  <a:lnTo>
                    <a:pt x="437434" y="984275"/>
                  </a:lnTo>
                  <a:close/>
                </a:path>
              </a:pathLst>
            </a:custGeom>
            <a:solidFill>
              <a:srgbClr val="F0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85735" y="2491232"/>
            <a:ext cx="4514215" cy="1818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37615" marR="5080" indent="-1225550">
              <a:lnSpc>
                <a:spcPts val="4540"/>
              </a:lnSpc>
              <a:spcBef>
                <a:spcPts val="665"/>
              </a:spcBef>
            </a:pPr>
            <a:r>
              <a:rPr sz="4200" spc="-254" dirty="0">
                <a:solidFill>
                  <a:srgbClr val="153476"/>
                </a:solidFill>
              </a:rPr>
              <a:t>TCDRS'</a:t>
            </a:r>
            <a:r>
              <a:rPr sz="4200" spc="-330" dirty="0">
                <a:solidFill>
                  <a:srgbClr val="153476"/>
                </a:solidFill>
              </a:rPr>
              <a:t> </a:t>
            </a:r>
            <a:r>
              <a:rPr sz="4200" spc="-430" dirty="0">
                <a:solidFill>
                  <a:srgbClr val="153476"/>
                </a:solidFill>
              </a:rPr>
              <a:t>Investment </a:t>
            </a:r>
            <a:r>
              <a:rPr sz="4200" spc="-380" dirty="0">
                <a:solidFill>
                  <a:srgbClr val="153476"/>
                </a:solidFill>
              </a:rPr>
              <a:t>Strategy</a:t>
            </a:r>
            <a:endParaRPr sz="4200"/>
          </a:p>
          <a:p>
            <a:pPr marL="186055">
              <a:lnSpc>
                <a:spcPts val="4465"/>
              </a:lnSpc>
            </a:pPr>
            <a:r>
              <a:rPr sz="4200" spc="-325" dirty="0">
                <a:solidFill>
                  <a:srgbClr val="F0A060"/>
                </a:solidFill>
              </a:rPr>
              <a:t>Maximize</a:t>
            </a:r>
            <a:r>
              <a:rPr sz="4200" spc="-335" dirty="0">
                <a:solidFill>
                  <a:srgbClr val="F0A060"/>
                </a:solidFill>
              </a:rPr>
              <a:t> </a:t>
            </a:r>
            <a:r>
              <a:rPr sz="4200" spc="-390" dirty="0">
                <a:solidFill>
                  <a:srgbClr val="F0A060"/>
                </a:solidFill>
              </a:rPr>
              <a:t>Returns</a:t>
            </a:r>
            <a:endParaRPr sz="42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6170" y="845932"/>
            <a:ext cx="8437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40" dirty="0">
                <a:solidFill>
                  <a:srgbClr val="143376"/>
                </a:solidFill>
                <a:latin typeface="Tahoma"/>
                <a:cs typeface="Tahoma"/>
              </a:rPr>
              <a:t>Diversified</a:t>
            </a:r>
            <a:r>
              <a:rPr sz="4400" b="1" spc="-200" dirty="0">
                <a:solidFill>
                  <a:srgbClr val="143376"/>
                </a:solidFill>
                <a:latin typeface="Tahoma"/>
                <a:cs typeface="Tahoma"/>
              </a:rPr>
              <a:t> </a:t>
            </a:r>
            <a:r>
              <a:rPr sz="4400" b="1" spc="-220" dirty="0">
                <a:solidFill>
                  <a:srgbClr val="143376"/>
                </a:solidFill>
                <a:latin typeface="Tahoma"/>
                <a:cs typeface="Tahoma"/>
              </a:rPr>
              <a:t>Portfolio </a:t>
            </a:r>
            <a:r>
              <a:rPr sz="4400" b="1" spc="-325" dirty="0">
                <a:solidFill>
                  <a:srgbClr val="143376"/>
                </a:solidFill>
                <a:latin typeface="Tahoma"/>
                <a:cs typeface="Tahoma"/>
              </a:rPr>
              <a:t>Reduces</a:t>
            </a:r>
            <a:r>
              <a:rPr sz="4400" b="1" spc="-180" dirty="0">
                <a:solidFill>
                  <a:srgbClr val="143376"/>
                </a:solidFill>
                <a:latin typeface="Tahoma"/>
                <a:cs typeface="Tahoma"/>
              </a:rPr>
              <a:t> </a:t>
            </a:r>
            <a:r>
              <a:rPr sz="4400" b="1" spc="-350" dirty="0">
                <a:solidFill>
                  <a:srgbClr val="143376"/>
                </a:solidFill>
                <a:latin typeface="Tahoma"/>
                <a:cs typeface="Tahoma"/>
              </a:rPr>
              <a:t>Risk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640" y="2831592"/>
            <a:ext cx="11474994" cy="24946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75158" y="2666652"/>
            <a:ext cx="2616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75" dirty="0">
                <a:solidFill>
                  <a:srgbClr val="2B3748"/>
                </a:solidFill>
                <a:latin typeface="Tahoma"/>
                <a:cs typeface="Tahoma"/>
              </a:rPr>
              <a:t>Target</a:t>
            </a:r>
            <a:r>
              <a:rPr sz="2000" b="1" spc="-145" dirty="0">
                <a:solidFill>
                  <a:srgbClr val="2B3748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2B3748"/>
                </a:solidFill>
                <a:latin typeface="Tahoma"/>
                <a:cs typeface="Tahoma"/>
              </a:rPr>
              <a:t>Asset</a:t>
            </a:r>
            <a:r>
              <a:rPr sz="2000" b="1" spc="-140" dirty="0">
                <a:solidFill>
                  <a:srgbClr val="2B3748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2B3748"/>
                </a:solidFill>
                <a:latin typeface="Tahoma"/>
                <a:cs typeface="Tahoma"/>
              </a:rPr>
              <a:t>Allocation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51019" y="1904014"/>
          <a:ext cx="9284970" cy="390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2075" marR="1042669">
                        <a:lnSpc>
                          <a:spcPct val="72900"/>
                        </a:lnSpc>
                      </a:pPr>
                      <a:r>
                        <a:rPr sz="2400" b="1" spc="-155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Annualized </a:t>
                      </a:r>
                      <a:r>
                        <a:rPr sz="2400" b="1" spc="-50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Returns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2490"/>
                        </a:lnSpc>
                      </a:pPr>
                      <a:r>
                        <a:rPr sz="2400" b="1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0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5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0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5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0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5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0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5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40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sz="2400" b="1" spc="-20" dirty="0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38100">
                      <a:solidFill>
                        <a:srgbClr val="153476"/>
                      </a:solidFill>
                      <a:prstDash val="sysDot"/>
                    </a:lnL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195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r>
                        <a:rPr sz="2400" b="1" spc="-100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Fund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7.8%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8.3%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7.8%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7.6%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9.0%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70" dirty="0">
                          <a:solidFill>
                            <a:srgbClr val="6882AA"/>
                          </a:solidFill>
                          <a:latin typeface="Tahoma"/>
                          <a:cs typeface="Tahoma"/>
                        </a:rPr>
                        <a:t>Benchmark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6882AA"/>
                          </a:solidFill>
                          <a:latin typeface="Tahoma"/>
                          <a:cs typeface="Tahoma"/>
                        </a:rPr>
                        <a:t>6.1%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6882AA"/>
                          </a:solidFill>
                          <a:latin typeface="Tahoma"/>
                          <a:cs typeface="Tahoma"/>
                        </a:rPr>
                        <a:t>6.8%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6882AA"/>
                          </a:solidFill>
                          <a:latin typeface="Tahoma"/>
                          <a:cs typeface="Tahoma"/>
                        </a:rPr>
                        <a:t>6.9%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6882AA"/>
                          </a:solidFill>
                          <a:latin typeface="Tahoma"/>
                          <a:cs typeface="Tahoma"/>
                        </a:rPr>
                        <a:t>6.5%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spc="-365" dirty="0">
                          <a:solidFill>
                            <a:srgbClr val="6882AA"/>
                          </a:solidFill>
                          <a:latin typeface="Tahoma"/>
                          <a:cs typeface="Tahoma"/>
                        </a:rPr>
                        <a:t>7.8%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38100">
                      <a:solidFill>
                        <a:srgbClr val="153476"/>
                      </a:solidFill>
                      <a:prstDash val="sysDot"/>
                    </a:lnL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791" y="372602"/>
            <a:ext cx="3996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153476"/>
                </a:solidFill>
                <a:latin typeface="Calibri Light"/>
                <a:cs typeface="Calibri Light"/>
              </a:rPr>
              <a:t>Investment</a:t>
            </a:r>
            <a:r>
              <a:rPr sz="4000" b="0" spc="-150" dirty="0">
                <a:solidFill>
                  <a:srgbClr val="153476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153476"/>
                </a:solidFill>
                <a:latin typeface="Calibri Light"/>
                <a:cs typeface="Calibri Light"/>
              </a:rPr>
              <a:t>Returns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791" y="1169654"/>
            <a:ext cx="1632585" cy="70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153476"/>
                </a:solidFill>
                <a:latin typeface="Calibri Light"/>
                <a:cs typeface="Calibri Light"/>
              </a:rPr>
              <a:t>(Net</a:t>
            </a:r>
            <a:r>
              <a:rPr sz="1600" b="0" spc="-30" dirty="0">
                <a:solidFill>
                  <a:srgbClr val="153476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153476"/>
                </a:solidFill>
                <a:latin typeface="Calibri Light"/>
                <a:cs typeface="Calibri Light"/>
              </a:rPr>
              <a:t>of</a:t>
            </a:r>
            <a:r>
              <a:rPr sz="1600" b="0" spc="-25" dirty="0">
                <a:solidFill>
                  <a:srgbClr val="153476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153476"/>
                </a:solidFill>
                <a:latin typeface="Calibri Light"/>
                <a:cs typeface="Calibri Light"/>
              </a:rPr>
              <a:t>All</a:t>
            </a:r>
            <a:r>
              <a:rPr sz="1600" b="0" spc="-20" dirty="0">
                <a:solidFill>
                  <a:srgbClr val="153476"/>
                </a:solidFill>
                <a:latin typeface="Calibri Light"/>
                <a:cs typeface="Calibri Light"/>
              </a:rPr>
              <a:t> Fees)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153476"/>
                </a:solidFill>
                <a:latin typeface="Gill Sans MT"/>
                <a:cs typeface="Gill Sans MT"/>
              </a:rPr>
              <a:t>As of</a:t>
            </a:r>
            <a:r>
              <a:rPr sz="1600" spc="30" dirty="0">
                <a:solidFill>
                  <a:srgbClr val="153476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153476"/>
                </a:solidFill>
                <a:latin typeface="Gill Sans MT"/>
                <a:cs typeface="Gill Sans MT"/>
              </a:rPr>
              <a:t>Dec.</a:t>
            </a:r>
            <a:r>
              <a:rPr sz="1600" spc="-155" dirty="0">
                <a:solidFill>
                  <a:srgbClr val="153476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153476"/>
                </a:solidFill>
                <a:latin typeface="Gill Sans MT"/>
                <a:cs typeface="Gill Sans MT"/>
              </a:rPr>
              <a:t>31,</a:t>
            </a:r>
            <a:r>
              <a:rPr sz="1600" spc="-165" dirty="0">
                <a:solidFill>
                  <a:srgbClr val="153476"/>
                </a:solidFill>
                <a:latin typeface="Gill Sans MT"/>
                <a:cs typeface="Gill Sans MT"/>
              </a:rPr>
              <a:t> </a:t>
            </a:r>
            <a:r>
              <a:rPr sz="1600" spc="-20" dirty="0">
                <a:solidFill>
                  <a:srgbClr val="153476"/>
                </a:solidFill>
                <a:latin typeface="Gill Sans MT"/>
                <a:cs typeface="Gill Sans MT"/>
              </a:rPr>
              <a:t>2022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855" y="1379846"/>
            <a:ext cx="8847551" cy="50814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5493" y="259991"/>
            <a:ext cx="5412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60" dirty="0">
                <a:solidFill>
                  <a:srgbClr val="153476"/>
                </a:solidFill>
              </a:rPr>
              <a:t>Investment</a:t>
            </a:r>
            <a:r>
              <a:rPr sz="3000" spc="-165" dirty="0">
                <a:solidFill>
                  <a:srgbClr val="153476"/>
                </a:solidFill>
              </a:rPr>
              <a:t> </a:t>
            </a:r>
            <a:r>
              <a:rPr sz="3000" spc="-235" dirty="0">
                <a:solidFill>
                  <a:srgbClr val="153476"/>
                </a:solidFill>
              </a:rPr>
              <a:t>Returns</a:t>
            </a:r>
            <a:r>
              <a:rPr sz="3000" spc="-165" dirty="0">
                <a:solidFill>
                  <a:srgbClr val="153476"/>
                </a:solidFill>
              </a:rPr>
              <a:t> </a:t>
            </a:r>
            <a:r>
              <a:rPr sz="3000" spc="-150" dirty="0">
                <a:solidFill>
                  <a:srgbClr val="153476"/>
                </a:solidFill>
              </a:rPr>
              <a:t>2004–2023</a:t>
            </a:r>
            <a:endParaRPr sz="3000"/>
          </a:p>
          <a:p>
            <a:pPr marL="12700">
              <a:lnSpc>
                <a:spcPct val="100000"/>
              </a:lnSpc>
            </a:pPr>
            <a:r>
              <a:rPr sz="1800" spc="-150" dirty="0">
                <a:solidFill>
                  <a:srgbClr val="153476"/>
                </a:solidFill>
              </a:rPr>
              <a:t>(Net</a:t>
            </a:r>
            <a:r>
              <a:rPr sz="1800" spc="-65" dirty="0">
                <a:solidFill>
                  <a:srgbClr val="153476"/>
                </a:solidFill>
              </a:rPr>
              <a:t> </a:t>
            </a:r>
            <a:r>
              <a:rPr sz="1800" spc="-85" dirty="0">
                <a:solidFill>
                  <a:srgbClr val="153476"/>
                </a:solidFill>
              </a:rPr>
              <a:t>of</a:t>
            </a:r>
            <a:r>
              <a:rPr sz="1800" spc="-165" dirty="0">
                <a:solidFill>
                  <a:srgbClr val="153476"/>
                </a:solidFill>
              </a:rPr>
              <a:t> </a:t>
            </a:r>
            <a:r>
              <a:rPr sz="1800" spc="-70" dirty="0">
                <a:solidFill>
                  <a:srgbClr val="153476"/>
                </a:solidFill>
              </a:rPr>
              <a:t>All</a:t>
            </a:r>
            <a:r>
              <a:rPr sz="1800" spc="-55" dirty="0">
                <a:solidFill>
                  <a:srgbClr val="153476"/>
                </a:solidFill>
              </a:rPr>
              <a:t> </a:t>
            </a:r>
            <a:r>
              <a:rPr sz="1800" spc="-20" dirty="0">
                <a:solidFill>
                  <a:srgbClr val="153476"/>
                </a:solidFill>
              </a:rPr>
              <a:t>Fees)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6234" y="265475"/>
            <a:ext cx="3858260" cy="1018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30"/>
              </a:lnSpc>
              <a:spcBef>
                <a:spcPts val="95"/>
              </a:spcBef>
            </a:pPr>
            <a:r>
              <a:rPr sz="4000" spc="-260" dirty="0"/>
              <a:t>Private</a:t>
            </a:r>
            <a:r>
              <a:rPr sz="4000" spc="-305" dirty="0"/>
              <a:t> </a:t>
            </a:r>
            <a:r>
              <a:rPr sz="4000" spc="-295" dirty="0"/>
              <a:t>vs.</a:t>
            </a:r>
            <a:r>
              <a:rPr sz="4000" spc="-170" dirty="0"/>
              <a:t> </a:t>
            </a:r>
            <a:r>
              <a:rPr sz="4000" spc="-175" dirty="0"/>
              <a:t>Public</a:t>
            </a:r>
            <a:endParaRPr sz="4000"/>
          </a:p>
          <a:p>
            <a:pPr marL="635" algn="ctr">
              <a:lnSpc>
                <a:spcPts val="3190"/>
              </a:lnSpc>
            </a:pPr>
            <a:r>
              <a:rPr sz="2800" b="0" dirty="0">
                <a:latin typeface="Tahoma"/>
                <a:cs typeface="Tahoma"/>
              </a:rPr>
              <a:t>Equity</a:t>
            </a:r>
            <a:r>
              <a:rPr sz="2800" b="0" spc="-195" dirty="0">
                <a:latin typeface="Tahoma"/>
                <a:cs typeface="Tahoma"/>
              </a:rPr>
              <a:t> </a:t>
            </a:r>
            <a:r>
              <a:rPr sz="2800" b="0" spc="90" dirty="0">
                <a:latin typeface="Tahoma"/>
                <a:cs typeface="Tahoma"/>
              </a:rPr>
              <a:t>&amp;</a:t>
            </a:r>
            <a:r>
              <a:rPr sz="2800" b="0" spc="-114" dirty="0">
                <a:latin typeface="Tahoma"/>
                <a:cs typeface="Tahoma"/>
              </a:rPr>
              <a:t> </a:t>
            </a:r>
            <a:r>
              <a:rPr sz="2800" b="0" spc="-10" dirty="0">
                <a:latin typeface="Tahoma"/>
                <a:cs typeface="Tahoma"/>
              </a:rPr>
              <a:t>Credit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6780" y="2711195"/>
            <a:ext cx="4861560" cy="2157095"/>
            <a:chOff x="906780" y="2711195"/>
            <a:chExt cx="4861560" cy="2157095"/>
          </a:xfrm>
        </p:grpSpPr>
        <p:sp>
          <p:nvSpPr>
            <p:cNvPr id="5" name="object 5"/>
            <p:cNvSpPr/>
            <p:nvPr/>
          </p:nvSpPr>
          <p:spPr>
            <a:xfrm>
              <a:off x="906780" y="2871215"/>
              <a:ext cx="3027045" cy="1742439"/>
            </a:xfrm>
            <a:custGeom>
              <a:avLst/>
              <a:gdLst/>
              <a:ahLst/>
              <a:cxnLst/>
              <a:rect l="l" t="t" r="r" b="b"/>
              <a:pathLst>
                <a:path w="3027045" h="1742439">
                  <a:moveTo>
                    <a:pt x="0" y="1741931"/>
                  </a:moveTo>
                  <a:lnTo>
                    <a:pt x="595883" y="1741931"/>
                  </a:lnTo>
                </a:path>
                <a:path w="3027045" h="1742439">
                  <a:moveTo>
                    <a:pt x="1141476" y="1741931"/>
                  </a:moveTo>
                  <a:lnTo>
                    <a:pt x="1287780" y="1741931"/>
                  </a:lnTo>
                </a:path>
                <a:path w="3027045" h="1742439">
                  <a:moveTo>
                    <a:pt x="0" y="1493519"/>
                  </a:moveTo>
                  <a:lnTo>
                    <a:pt x="595883" y="1493519"/>
                  </a:lnTo>
                </a:path>
                <a:path w="3027045" h="1742439">
                  <a:moveTo>
                    <a:pt x="1141476" y="1493519"/>
                  </a:moveTo>
                  <a:lnTo>
                    <a:pt x="1287780" y="1493519"/>
                  </a:lnTo>
                </a:path>
                <a:path w="3027045" h="1742439">
                  <a:moveTo>
                    <a:pt x="0" y="1245107"/>
                  </a:moveTo>
                  <a:lnTo>
                    <a:pt x="595883" y="1245107"/>
                  </a:lnTo>
                </a:path>
                <a:path w="3027045" h="1742439">
                  <a:moveTo>
                    <a:pt x="1141476" y="1245107"/>
                  </a:moveTo>
                  <a:lnTo>
                    <a:pt x="3026664" y="1245107"/>
                  </a:lnTo>
                </a:path>
                <a:path w="3027045" h="1742439">
                  <a:moveTo>
                    <a:pt x="0" y="995171"/>
                  </a:moveTo>
                  <a:lnTo>
                    <a:pt x="595883" y="995171"/>
                  </a:lnTo>
                </a:path>
                <a:path w="3027045" h="1742439">
                  <a:moveTo>
                    <a:pt x="1141476" y="995171"/>
                  </a:moveTo>
                  <a:lnTo>
                    <a:pt x="3026664" y="995171"/>
                  </a:lnTo>
                </a:path>
                <a:path w="3027045" h="1742439">
                  <a:moveTo>
                    <a:pt x="0" y="746759"/>
                  </a:moveTo>
                  <a:lnTo>
                    <a:pt x="595883" y="746759"/>
                  </a:lnTo>
                </a:path>
                <a:path w="3027045" h="1742439">
                  <a:moveTo>
                    <a:pt x="1141476" y="746759"/>
                  </a:moveTo>
                  <a:lnTo>
                    <a:pt x="3026664" y="746759"/>
                  </a:lnTo>
                </a:path>
                <a:path w="3027045" h="1742439">
                  <a:moveTo>
                    <a:pt x="0" y="498347"/>
                  </a:moveTo>
                  <a:lnTo>
                    <a:pt x="595883" y="498347"/>
                  </a:lnTo>
                </a:path>
                <a:path w="3027045" h="1742439">
                  <a:moveTo>
                    <a:pt x="1141476" y="498347"/>
                  </a:moveTo>
                  <a:lnTo>
                    <a:pt x="3026664" y="498347"/>
                  </a:lnTo>
                </a:path>
                <a:path w="3027045" h="1742439">
                  <a:moveTo>
                    <a:pt x="0" y="249935"/>
                  </a:moveTo>
                  <a:lnTo>
                    <a:pt x="595883" y="249935"/>
                  </a:lnTo>
                </a:path>
                <a:path w="3027045" h="1742439">
                  <a:moveTo>
                    <a:pt x="1141476" y="249935"/>
                  </a:moveTo>
                  <a:lnTo>
                    <a:pt x="3026664" y="249935"/>
                  </a:lnTo>
                </a:path>
                <a:path w="3027045" h="1742439">
                  <a:moveTo>
                    <a:pt x="0" y="0"/>
                  </a:moveTo>
                  <a:lnTo>
                    <a:pt x="595883" y="0"/>
                  </a:lnTo>
                </a:path>
                <a:path w="3027045" h="1742439">
                  <a:moveTo>
                    <a:pt x="1141476" y="0"/>
                  </a:moveTo>
                  <a:lnTo>
                    <a:pt x="3026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2663" y="2711195"/>
              <a:ext cx="546100" cy="2152015"/>
            </a:xfrm>
            <a:custGeom>
              <a:avLst/>
              <a:gdLst/>
              <a:ahLst/>
              <a:cxnLst/>
              <a:rect l="l" t="t" r="r" b="b"/>
              <a:pathLst>
                <a:path w="546100" h="2152015">
                  <a:moveTo>
                    <a:pt x="545592" y="0"/>
                  </a:moveTo>
                  <a:lnTo>
                    <a:pt x="0" y="0"/>
                  </a:lnTo>
                  <a:lnTo>
                    <a:pt x="0" y="2151888"/>
                  </a:lnTo>
                  <a:lnTo>
                    <a:pt x="545592" y="2151888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0152" y="2871215"/>
              <a:ext cx="3028315" cy="1742439"/>
            </a:xfrm>
            <a:custGeom>
              <a:avLst/>
              <a:gdLst/>
              <a:ahLst/>
              <a:cxnLst/>
              <a:rect l="l" t="t" r="r" b="b"/>
              <a:pathLst>
                <a:path w="3028315" h="1742439">
                  <a:moveTo>
                    <a:pt x="0" y="1741931"/>
                  </a:moveTo>
                  <a:lnTo>
                    <a:pt x="1193292" y="1741931"/>
                  </a:lnTo>
                </a:path>
                <a:path w="3028315" h="1742439">
                  <a:moveTo>
                    <a:pt x="1738883" y="1741931"/>
                  </a:moveTo>
                  <a:lnTo>
                    <a:pt x="1885187" y="1741931"/>
                  </a:lnTo>
                </a:path>
                <a:path w="3028315" h="1742439">
                  <a:moveTo>
                    <a:pt x="0" y="1493519"/>
                  </a:moveTo>
                  <a:lnTo>
                    <a:pt x="1193292" y="1493519"/>
                  </a:lnTo>
                </a:path>
                <a:path w="3028315" h="1742439">
                  <a:moveTo>
                    <a:pt x="1738883" y="1493519"/>
                  </a:moveTo>
                  <a:lnTo>
                    <a:pt x="1885187" y="1493519"/>
                  </a:lnTo>
                </a:path>
                <a:path w="3028315" h="1742439">
                  <a:moveTo>
                    <a:pt x="1738883" y="1245107"/>
                  </a:moveTo>
                  <a:lnTo>
                    <a:pt x="1885187" y="1245107"/>
                  </a:lnTo>
                </a:path>
                <a:path w="3028315" h="1742439">
                  <a:moveTo>
                    <a:pt x="1738883" y="995171"/>
                  </a:moveTo>
                  <a:lnTo>
                    <a:pt x="3028188" y="995171"/>
                  </a:lnTo>
                </a:path>
                <a:path w="3028315" h="1742439">
                  <a:moveTo>
                    <a:pt x="1738883" y="746759"/>
                  </a:moveTo>
                  <a:lnTo>
                    <a:pt x="3028188" y="746759"/>
                  </a:lnTo>
                </a:path>
                <a:path w="3028315" h="1742439">
                  <a:moveTo>
                    <a:pt x="1738883" y="498347"/>
                  </a:moveTo>
                  <a:lnTo>
                    <a:pt x="3028188" y="498347"/>
                  </a:lnTo>
                </a:path>
                <a:path w="3028315" h="1742439">
                  <a:moveTo>
                    <a:pt x="1738883" y="249935"/>
                  </a:moveTo>
                  <a:lnTo>
                    <a:pt x="3028188" y="249935"/>
                  </a:lnTo>
                </a:path>
                <a:path w="3028315" h="1742439">
                  <a:moveTo>
                    <a:pt x="1738883" y="0"/>
                  </a:moveTo>
                  <a:lnTo>
                    <a:pt x="3028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33444" y="2830067"/>
              <a:ext cx="546100" cy="2033270"/>
            </a:xfrm>
            <a:custGeom>
              <a:avLst/>
              <a:gdLst/>
              <a:ahLst/>
              <a:cxnLst/>
              <a:rect l="l" t="t" r="r" b="b"/>
              <a:pathLst>
                <a:path w="546100" h="2033270">
                  <a:moveTo>
                    <a:pt x="545591" y="0"/>
                  </a:moveTo>
                  <a:lnTo>
                    <a:pt x="0" y="0"/>
                  </a:lnTo>
                  <a:lnTo>
                    <a:pt x="0" y="2033016"/>
                  </a:lnTo>
                  <a:lnTo>
                    <a:pt x="545591" y="2033016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4560" y="4133087"/>
              <a:ext cx="546100" cy="730250"/>
            </a:xfrm>
            <a:custGeom>
              <a:avLst/>
              <a:gdLst/>
              <a:ahLst/>
              <a:cxnLst/>
              <a:rect l="l" t="t" r="r" b="b"/>
              <a:pathLst>
                <a:path w="546100" h="730250">
                  <a:moveTo>
                    <a:pt x="545592" y="0"/>
                  </a:moveTo>
                  <a:lnTo>
                    <a:pt x="0" y="0"/>
                  </a:lnTo>
                  <a:lnTo>
                    <a:pt x="0" y="729995"/>
                  </a:lnTo>
                  <a:lnTo>
                    <a:pt x="545592" y="729995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5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0932" y="4116323"/>
              <a:ext cx="597535" cy="497205"/>
            </a:xfrm>
            <a:custGeom>
              <a:avLst/>
              <a:gdLst/>
              <a:ahLst/>
              <a:cxnLst/>
              <a:rect l="l" t="t" r="r" b="b"/>
              <a:pathLst>
                <a:path w="597535" h="497204">
                  <a:moveTo>
                    <a:pt x="0" y="496824"/>
                  </a:moveTo>
                  <a:lnTo>
                    <a:pt x="597408" y="496824"/>
                  </a:lnTo>
                </a:path>
                <a:path w="597535" h="497204">
                  <a:moveTo>
                    <a:pt x="0" y="248412"/>
                  </a:moveTo>
                  <a:lnTo>
                    <a:pt x="597408" y="248412"/>
                  </a:lnTo>
                </a:path>
                <a:path w="597535" h="497204">
                  <a:moveTo>
                    <a:pt x="0" y="0"/>
                  </a:moveTo>
                  <a:lnTo>
                    <a:pt x="5974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5339" y="3945635"/>
              <a:ext cx="546100" cy="917575"/>
            </a:xfrm>
            <a:custGeom>
              <a:avLst/>
              <a:gdLst/>
              <a:ahLst/>
              <a:cxnLst/>
              <a:rect l="l" t="t" r="r" b="b"/>
              <a:pathLst>
                <a:path w="546100" h="917575">
                  <a:moveTo>
                    <a:pt x="545591" y="0"/>
                  </a:moveTo>
                  <a:lnTo>
                    <a:pt x="0" y="0"/>
                  </a:lnTo>
                  <a:lnTo>
                    <a:pt x="0" y="917448"/>
                  </a:lnTo>
                  <a:lnTo>
                    <a:pt x="545591" y="917448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05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6780" y="4863083"/>
              <a:ext cx="4861560" cy="0"/>
            </a:xfrm>
            <a:custGeom>
              <a:avLst/>
              <a:gdLst/>
              <a:ahLst/>
              <a:cxnLst/>
              <a:rect l="l" t="t" r="r" b="b"/>
              <a:pathLst>
                <a:path w="4861560">
                  <a:moveTo>
                    <a:pt x="0" y="0"/>
                  </a:moveTo>
                  <a:lnTo>
                    <a:pt x="486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906780" y="2622804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>
                <a:moveTo>
                  <a:pt x="0" y="0"/>
                </a:moveTo>
                <a:lnTo>
                  <a:pt x="48615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780" y="237439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>
                <a:moveTo>
                  <a:pt x="0" y="0"/>
                </a:moveTo>
                <a:lnTo>
                  <a:pt x="48615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0480" y="2287135"/>
            <a:ext cx="412115" cy="265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20.00%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18.00%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16.00%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14.00%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12.00%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10.00%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88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8.00%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88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6.00%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88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4.00%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875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2.00%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88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0.00%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2075" y="4847431"/>
            <a:ext cx="1303020" cy="6648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Calibri"/>
                <a:cs typeface="Calibri"/>
              </a:rPr>
              <a:t>yr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100" dirty="0">
                <a:solidFill>
                  <a:srgbClr val="585858"/>
                </a:solidFill>
                <a:latin typeface="Tahoma"/>
                <a:cs typeface="Tahoma"/>
              </a:rPr>
              <a:t>Private</a:t>
            </a:r>
            <a:r>
              <a:rPr sz="16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85858"/>
                </a:solidFill>
                <a:latin typeface="Tahoma"/>
                <a:cs typeface="Tahoma"/>
              </a:rPr>
              <a:t>Equity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3419" y="4847431"/>
            <a:ext cx="1247140" cy="6648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yr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105" dirty="0">
                <a:solidFill>
                  <a:srgbClr val="585858"/>
                </a:solidFill>
                <a:latin typeface="Tahoma"/>
                <a:cs typeface="Tahoma"/>
              </a:rPr>
              <a:t>Public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585858"/>
                </a:solidFill>
                <a:latin typeface="Tahoma"/>
                <a:cs typeface="Tahoma"/>
              </a:rPr>
              <a:t>Equity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35251" y="533247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109727" y="0"/>
                </a:moveTo>
                <a:lnTo>
                  <a:pt x="0" y="0"/>
                </a:lnTo>
                <a:lnTo>
                  <a:pt x="0" y="109728"/>
                </a:lnTo>
                <a:lnTo>
                  <a:pt x="109727" y="109728"/>
                </a:lnTo>
                <a:lnTo>
                  <a:pt x="109727" y="0"/>
                </a:lnTo>
                <a:close/>
              </a:path>
            </a:pathLst>
          </a:custGeom>
          <a:solidFill>
            <a:srgbClr val="F1A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6891" y="533247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7" y="0"/>
                </a:moveTo>
                <a:lnTo>
                  <a:pt x="0" y="0"/>
                </a:lnTo>
                <a:lnTo>
                  <a:pt x="0" y="109728"/>
                </a:lnTo>
                <a:lnTo>
                  <a:pt x="109727" y="109728"/>
                </a:lnTo>
                <a:lnTo>
                  <a:pt x="109727" y="0"/>
                </a:lnTo>
                <a:close/>
              </a:path>
            </a:pathLst>
          </a:custGeom>
          <a:solidFill>
            <a:srgbClr val="053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9370" y="6285604"/>
            <a:ext cx="21456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i="1" spc="-90" dirty="0">
                <a:latin typeface="Lucida Sans"/>
                <a:cs typeface="Lucida Sans"/>
              </a:rPr>
              <a:t>Returns</a:t>
            </a:r>
            <a:r>
              <a:rPr sz="1000" i="1" spc="-60" dirty="0">
                <a:latin typeface="Lucida Sans"/>
                <a:cs typeface="Lucida Sans"/>
              </a:rPr>
              <a:t> </a:t>
            </a:r>
            <a:r>
              <a:rPr sz="1000" i="1" spc="-105" dirty="0">
                <a:latin typeface="Lucida Sans"/>
                <a:cs typeface="Lucida Sans"/>
              </a:rPr>
              <a:t>are</a:t>
            </a:r>
            <a:r>
              <a:rPr sz="1000" i="1" spc="-45" dirty="0">
                <a:latin typeface="Lucida Sans"/>
                <a:cs typeface="Lucida Sans"/>
              </a:rPr>
              <a:t> </a:t>
            </a:r>
            <a:r>
              <a:rPr sz="1000" i="1" spc="-65" dirty="0">
                <a:latin typeface="Lucida Sans"/>
                <a:cs typeface="Lucida Sans"/>
              </a:rPr>
              <a:t>net</a:t>
            </a:r>
            <a:r>
              <a:rPr sz="1000" i="1" spc="-75" dirty="0">
                <a:latin typeface="Lucida Sans"/>
                <a:cs typeface="Lucida Sans"/>
              </a:rPr>
              <a:t> </a:t>
            </a:r>
            <a:r>
              <a:rPr sz="1000" i="1" spc="-70" dirty="0">
                <a:latin typeface="Lucida Sans"/>
                <a:cs typeface="Lucida Sans"/>
              </a:rPr>
              <a:t>of</a:t>
            </a:r>
            <a:r>
              <a:rPr sz="1000" i="1" spc="-40" dirty="0">
                <a:latin typeface="Lucida Sans"/>
                <a:cs typeface="Lucida Sans"/>
              </a:rPr>
              <a:t> </a:t>
            </a:r>
            <a:r>
              <a:rPr sz="1000" i="1" spc="-75" dirty="0">
                <a:latin typeface="Lucida Sans"/>
                <a:cs typeface="Lucida Sans"/>
              </a:rPr>
              <a:t>fees </a:t>
            </a:r>
            <a:r>
              <a:rPr sz="1000" i="1" spc="-105" dirty="0">
                <a:latin typeface="Lucida Sans"/>
                <a:cs typeface="Lucida Sans"/>
              </a:rPr>
              <a:t>as</a:t>
            </a:r>
            <a:r>
              <a:rPr sz="1000" i="1" spc="-50" dirty="0">
                <a:latin typeface="Lucida Sans"/>
                <a:cs typeface="Lucida Sans"/>
              </a:rPr>
              <a:t> </a:t>
            </a:r>
            <a:r>
              <a:rPr sz="1000" i="1" spc="-65" dirty="0">
                <a:latin typeface="Lucida Sans"/>
                <a:cs typeface="Lucida Sans"/>
              </a:rPr>
              <a:t>of</a:t>
            </a:r>
            <a:r>
              <a:rPr sz="1000" i="1" spc="-55" dirty="0">
                <a:latin typeface="Lucida Sans"/>
                <a:cs typeface="Lucida Sans"/>
              </a:rPr>
              <a:t> </a:t>
            </a:r>
            <a:r>
              <a:rPr sz="1000" i="1" spc="-60" dirty="0">
                <a:latin typeface="Lucida Sans"/>
                <a:cs typeface="Lucida Sans"/>
              </a:rPr>
              <a:t>9/30/2023 </a:t>
            </a:r>
            <a:r>
              <a:rPr sz="1000" i="1" spc="-85" dirty="0">
                <a:latin typeface="Lucida Sans"/>
                <a:cs typeface="Lucida Sans"/>
              </a:rPr>
              <a:t>Source:</a:t>
            </a:r>
            <a:r>
              <a:rPr sz="1000" i="1" spc="-40" dirty="0">
                <a:latin typeface="Lucida Sans"/>
                <a:cs typeface="Lucida Sans"/>
              </a:rPr>
              <a:t> </a:t>
            </a:r>
            <a:r>
              <a:rPr sz="1000" i="1" spc="-25" dirty="0">
                <a:latin typeface="Lucida Sans"/>
                <a:cs typeface="Lucida Sans"/>
              </a:rPr>
              <a:t>BNY</a:t>
            </a:r>
            <a:r>
              <a:rPr sz="1000" i="1" spc="-30" dirty="0">
                <a:latin typeface="Lucida Sans"/>
                <a:cs typeface="Lucida Sans"/>
              </a:rPr>
              <a:t> </a:t>
            </a:r>
            <a:r>
              <a:rPr sz="1000" i="1" spc="-10" dirty="0">
                <a:latin typeface="Lucida Sans"/>
                <a:cs typeface="Lucida Sans"/>
              </a:rPr>
              <a:t>Mellon</a:t>
            </a:r>
            <a:endParaRPr sz="1000">
              <a:latin typeface="Lucida Sans"/>
              <a:cs typeface="Lucida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33616" y="2584513"/>
            <a:ext cx="4861560" cy="2309495"/>
            <a:chOff x="6833616" y="2584513"/>
            <a:chExt cx="4861560" cy="2309495"/>
          </a:xfrm>
        </p:grpSpPr>
        <p:sp>
          <p:nvSpPr>
            <p:cNvPr id="22" name="object 22"/>
            <p:cNvSpPr/>
            <p:nvPr/>
          </p:nvSpPr>
          <p:spPr>
            <a:xfrm>
              <a:off x="6833616" y="2845308"/>
              <a:ext cx="4861560" cy="1788160"/>
            </a:xfrm>
            <a:custGeom>
              <a:avLst/>
              <a:gdLst/>
              <a:ahLst/>
              <a:cxnLst/>
              <a:rect l="l" t="t" r="r" b="b"/>
              <a:pathLst>
                <a:path w="4861559" h="1788160">
                  <a:moveTo>
                    <a:pt x="0" y="1787652"/>
                  </a:moveTo>
                  <a:lnTo>
                    <a:pt x="597407" y="1787652"/>
                  </a:lnTo>
                </a:path>
                <a:path w="4861559" h="1788160">
                  <a:moveTo>
                    <a:pt x="1141476" y="1787652"/>
                  </a:moveTo>
                  <a:lnTo>
                    <a:pt x="3028187" y="1787652"/>
                  </a:lnTo>
                </a:path>
                <a:path w="4861559" h="1788160">
                  <a:moveTo>
                    <a:pt x="0" y="1531620"/>
                  </a:moveTo>
                  <a:lnTo>
                    <a:pt x="597407" y="1531620"/>
                  </a:lnTo>
                </a:path>
                <a:path w="4861559" h="1788160">
                  <a:moveTo>
                    <a:pt x="1141476" y="1531620"/>
                  </a:moveTo>
                  <a:lnTo>
                    <a:pt x="3028187" y="1531620"/>
                  </a:lnTo>
                </a:path>
                <a:path w="4861559" h="1788160">
                  <a:moveTo>
                    <a:pt x="0" y="1277112"/>
                  </a:moveTo>
                  <a:lnTo>
                    <a:pt x="597407" y="1277112"/>
                  </a:lnTo>
                </a:path>
                <a:path w="4861559" h="1788160">
                  <a:moveTo>
                    <a:pt x="1141476" y="1277112"/>
                  </a:moveTo>
                  <a:lnTo>
                    <a:pt x="3028187" y="1277112"/>
                  </a:lnTo>
                </a:path>
                <a:path w="4861559" h="1788160">
                  <a:moveTo>
                    <a:pt x="0" y="1021079"/>
                  </a:moveTo>
                  <a:lnTo>
                    <a:pt x="597407" y="1021079"/>
                  </a:lnTo>
                </a:path>
                <a:path w="4861559" h="1788160">
                  <a:moveTo>
                    <a:pt x="1141476" y="1021079"/>
                  </a:moveTo>
                  <a:lnTo>
                    <a:pt x="3028187" y="1021079"/>
                  </a:lnTo>
                </a:path>
                <a:path w="4861559" h="1788160">
                  <a:moveTo>
                    <a:pt x="0" y="765048"/>
                  </a:moveTo>
                  <a:lnTo>
                    <a:pt x="597407" y="765048"/>
                  </a:lnTo>
                </a:path>
                <a:path w="4861559" h="1788160">
                  <a:moveTo>
                    <a:pt x="1141476" y="765048"/>
                  </a:moveTo>
                  <a:lnTo>
                    <a:pt x="3028187" y="765048"/>
                  </a:lnTo>
                </a:path>
                <a:path w="4861559" h="1788160">
                  <a:moveTo>
                    <a:pt x="0" y="510539"/>
                  </a:moveTo>
                  <a:lnTo>
                    <a:pt x="597407" y="510539"/>
                  </a:lnTo>
                </a:path>
                <a:path w="4861559" h="1788160">
                  <a:moveTo>
                    <a:pt x="1141476" y="510539"/>
                  </a:moveTo>
                  <a:lnTo>
                    <a:pt x="3028187" y="510539"/>
                  </a:lnTo>
                </a:path>
                <a:path w="4861559" h="1788160">
                  <a:moveTo>
                    <a:pt x="0" y="254508"/>
                  </a:moveTo>
                  <a:lnTo>
                    <a:pt x="597407" y="254508"/>
                  </a:lnTo>
                </a:path>
                <a:path w="4861559" h="1788160">
                  <a:moveTo>
                    <a:pt x="1141476" y="254508"/>
                  </a:moveTo>
                  <a:lnTo>
                    <a:pt x="3028187" y="254508"/>
                  </a:lnTo>
                </a:path>
                <a:path w="4861559" h="1788160">
                  <a:moveTo>
                    <a:pt x="0" y="0"/>
                  </a:moveTo>
                  <a:lnTo>
                    <a:pt x="597407" y="0"/>
                  </a:lnTo>
                </a:path>
                <a:path w="4861559" h="1788160">
                  <a:moveTo>
                    <a:pt x="1141476" y="0"/>
                  </a:moveTo>
                  <a:lnTo>
                    <a:pt x="486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33616" y="2589276"/>
              <a:ext cx="4861560" cy="0"/>
            </a:xfrm>
            <a:custGeom>
              <a:avLst/>
              <a:gdLst/>
              <a:ahLst/>
              <a:cxnLst/>
              <a:rect l="l" t="t" r="r" b="b"/>
              <a:pathLst>
                <a:path w="4861559">
                  <a:moveTo>
                    <a:pt x="0" y="0"/>
                  </a:moveTo>
                  <a:lnTo>
                    <a:pt x="486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31024" y="2638044"/>
              <a:ext cx="544195" cy="2251075"/>
            </a:xfrm>
            <a:custGeom>
              <a:avLst/>
              <a:gdLst/>
              <a:ahLst/>
              <a:cxnLst/>
              <a:rect l="l" t="t" r="r" b="b"/>
              <a:pathLst>
                <a:path w="544195" h="2251075">
                  <a:moveTo>
                    <a:pt x="544068" y="0"/>
                  </a:moveTo>
                  <a:lnTo>
                    <a:pt x="0" y="0"/>
                  </a:lnTo>
                  <a:lnTo>
                    <a:pt x="0" y="2250948"/>
                  </a:lnTo>
                  <a:lnTo>
                    <a:pt x="544068" y="2250948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05872" y="3099816"/>
              <a:ext cx="1289685" cy="1533525"/>
            </a:xfrm>
            <a:custGeom>
              <a:avLst/>
              <a:gdLst/>
              <a:ahLst/>
              <a:cxnLst/>
              <a:rect l="l" t="t" r="r" b="b"/>
              <a:pathLst>
                <a:path w="1289684" h="1533525">
                  <a:moveTo>
                    <a:pt x="0" y="1533143"/>
                  </a:moveTo>
                  <a:lnTo>
                    <a:pt x="147827" y="1533143"/>
                  </a:lnTo>
                </a:path>
                <a:path w="1289684" h="1533525">
                  <a:moveTo>
                    <a:pt x="0" y="1277111"/>
                  </a:moveTo>
                  <a:lnTo>
                    <a:pt x="1289304" y="1277111"/>
                  </a:lnTo>
                </a:path>
                <a:path w="1289684" h="1533525">
                  <a:moveTo>
                    <a:pt x="0" y="1022603"/>
                  </a:moveTo>
                  <a:lnTo>
                    <a:pt x="1289304" y="1022603"/>
                  </a:lnTo>
                </a:path>
                <a:path w="1289684" h="1533525">
                  <a:moveTo>
                    <a:pt x="0" y="766571"/>
                  </a:moveTo>
                  <a:lnTo>
                    <a:pt x="1289304" y="766571"/>
                  </a:lnTo>
                </a:path>
                <a:path w="1289684" h="1533525">
                  <a:moveTo>
                    <a:pt x="0" y="510539"/>
                  </a:moveTo>
                  <a:lnTo>
                    <a:pt x="1289304" y="510539"/>
                  </a:lnTo>
                </a:path>
                <a:path w="1289684" h="1533525">
                  <a:moveTo>
                    <a:pt x="0" y="256031"/>
                  </a:moveTo>
                  <a:lnTo>
                    <a:pt x="1289304" y="256031"/>
                  </a:lnTo>
                </a:path>
                <a:path w="1289684" h="1533525">
                  <a:moveTo>
                    <a:pt x="0" y="0"/>
                  </a:moveTo>
                  <a:lnTo>
                    <a:pt x="12893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61804" y="3089148"/>
              <a:ext cx="544195" cy="1800225"/>
            </a:xfrm>
            <a:custGeom>
              <a:avLst/>
              <a:gdLst/>
              <a:ahLst/>
              <a:cxnLst/>
              <a:rect l="l" t="t" r="r" b="b"/>
              <a:pathLst>
                <a:path w="544195" h="1800225">
                  <a:moveTo>
                    <a:pt x="544068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544068" y="1799844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22920" y="4700016"/>
              <a:ext cx="546100" cy="189230"/>
            </a:xfrm>
            <a:custGeom>
              <a:avLst/>
              <a:gdLst/>
              <a:ahLst/>
              <a:cxnLst/>
              <a:rect l="l" t="t" r="r" b="b"/>
              <a:pathLst>
                <a:path w="546100" h="189229">
                  <a:moveTo>
                    <a:pt x="545592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545592" y="188975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5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99292" y="4632960"/>
              <a:ext cx="596265" cy="0"/>
            </a:xfrm>
            <a:custGeom>
              <a:avLst/>
              <a:gdLst/>
              <a:ahLst/>
              <a:cxnLst/>
              <a:rect l="l" t="t" r="r" b="b"/>
              <a:pathLst>
                <a:path w="596265">
                  <a:moveTo>
                    <a:pt x="0" y="0"/>
                  </a:moveTo>
                  <a:lnTo>
                    <a:pt x="5958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3700" y="4413504"/>
              <a:ext cx="546100" cy="475615"/>
            </a:xfrm>
            <a:custGeom>
              <a:avLst/>
              <a:gdLst/>
              <a:ahLst/>
              <a:cxnLst/>
              <a:rect l="l" t="t" r="r" b="b"/>
              <a:pathLst>
                <a:path w="546100" h="475614">
                  <a:moveTo>
                    <a:pt x="545592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545592" y="475488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5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33616" y="4888992"/>
              <a:ext cx="4861560" cy="0"/>
            </a:xfrm>
            <a:custGeom>
              <a:avLst/>
              <a:gdLst/>
              <a:ahLst/>
              <a:cxnLst/>
              <a:rect l="l" t="t" r="r" b="b"/>
              <a:pathLst>
                <a:path w="4861559">
                  <a:moveTo>
                    <a:pt x="0" y="0"/>
                  </a:moveTo>
                  <a:lnTo>
                    <a:pt x="48615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6833616" y="2333244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59">
                <a:moveTo>
                  <a:pt x="0" y="0"/>
                </a:moveTo>
                <a:lnTo>
                  <a:pt x="48615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94549" y="4290480"/>
            <a:ext cx="3448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2.00%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1.00%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0.00%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94549" y="4035019"/>
            <a:ext cx="344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3.00%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94549" y="3779559"/>
            <a:ext cx="344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4.00%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94549" y="3524098"/>
            <a:ext cx="344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5.00%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8255" y="2246796"/>
            <a:ext cx="412115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0" dirty="0">
                <a:solidFill>
                  <a:srgbClr val="585858"/>
                </a:solidFill>
                <a:latin typeface="Tahoma"/>
                <a:cs typeface="Tahoma"/>
              </a:rPr>
              <a:t>10.00%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93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9.00%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93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8.00%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935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7.00%</a:t>
            </a:r>
            <a:endParaRPr sz="9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930"/>
              </a:spcBef>
            </a:pPr>
            <a:r>
              <a:rPr sz="900" b="1" spc="-110" dirty="0">
                <a:solidFill>
                  <a:srgbClr val="585858"/>
                </a:solidFill>
                <a:latin typeface="Tahoma"/>
                <a:cs typeface="Tahoma"/>
              </a:rPr>
              <a:t>6.00%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55433" y="4873386"/>
            <a:ext cx="2791460" cy="6648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Calibri"/>
                <a:cs typeface="Calibri"/>
              </a:rPr>
              <a:t>yr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75" dirty="0">
                <a:solidFill>
                  <a:srgbClr val="585858"/>
                </a:solidFill>
                <a:latin typeface="Tahoma"/>
                <a:cs typeface="Tahoma"/>
              </a:rPr>
              <a:t>Direct</a:t>
            </a:r>
            <a:r>
              <a:rPr sz="1600" b="1" spc="-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585858"/>
                </a:solidFill>
                <a:latin typeface="Tahoma"/>
                <a:cs typeface="Tahoma"/>
              </a:rPr>
              <a:t>Lending</a:t>
            </a:r>
            <a:r>
              <a:rPr sz="1600" b="1" spc="-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[Private</a:t>
            </a:r>
            <a:r>
              <a:rPr sz="16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85858"/>
                </a:solidFill>
                <a:latin typeface="Tahoma"/>
                <a:cs typeface="Tahoma"/>
              </a:rPr>
              <a:t>Credit]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12071" y="4964808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yr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08519" y="5358384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7" y="0"/>
                </a:moveTo>
                <a:lnTo>
                  <a:pt x="0" y="0"/>
                </a:lnTo>
                <a:lnTo>
                  <a:pt x="0" y="109727"/>
                </a:lnTo>
                <a:lnTo>
                  <a:pt x="109727" y="109727"/>
                </a:lnTo>
                <a:lnTo>
                  <a:pt x="109727" y="0"/>
                </a:lnTo>
                <a:close/>
              </a:path>
            </a:pathLst>
          </a:custGeom>
          <a:solidFill>
            <a:srgbClr val="F1A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08519" y="567537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7" y="0"/>
                </a:moveTo>
                <a:lnTo>
                  <a:pt x="0" y="0"/>
                </a:lnTo>
                <a:lnTo>
                  <a:pt x="0" y="109728"/>
                </a:lnTo>
                <a:lnTo>
                  <a:pt x="109727" y="109728"/>
                </a:lnTo>
                <a:lnTo>
                  <a:pt x="109727" y="0"/>
                </a:lnTo>
                <a:close/>
              </a:path>
            </a:pathLst>
          </a:custGeom>
          <a:solidFill>
            <a:srgbClr val="053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55433" y="5586879"/>
            <a:ext cx="3613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585858"/>
                </a:solidFill>
                <a:latin typeface="Tahoma"/>
                <a:cs typeface="Tahoma"/>
              </a:rPr>
              <a:t>Investment</a:t>
            </a:r>
            <a:r>
              <a:rPr sz="16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585858"/>
                </a:solidFill>
                <a:latin typeface="Tahoma"/>
                <a:cs typeface="Tahoma"/>
              </a:rPr>
              <a:t>Grade</a:t>
            </a:r>
            <a:r>
              <a:rPr sz="16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585858"/>
                </a:solidFill>
                <a:latin typeface="Tahoma"/>
                <a:cs typeface="Tahoma"/>
              </a:rPr>
              <a:t>Bonds</a:t>
            </a:r>
            <a:r>
              <a:rPr sz="16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585858"/>
                </a:solidFill>
                <a:latin typeface="Tahoma"/>
                <a:cs typeface="Tahoma"/>
              </a:rPr>
              <a:t>[Public</a:t>
            </a:r>
            <a:r>
              <a:rPr sz="16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85858"/>
                </a:solidFill>
                <a:latin typeface="Tahoma"/>
                <a:cs typeface="Tahoma"/>
              </a:rPr>
              <a:t>Credit]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Responsible</a:t>
            </a:r>
            <a:r>
              <a:rPr spc="-235" dirty="0"/>
              <a:t> </a:t>
            </a:r>
            <a:r>
              <a:rPr spc="-325" dirty="0"/>
              <a:t>Plan</a:t>
            </a:r>
            <a:r>
              <a:rPr spc="-215" dirty="0"/>
              <a:t> </a:t>
            </a:r>
            <a:r>
              <a:rPr spc="-360" dirty="0"/>
              <a:t>Funding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83" y="2842694"/>
            <a:ext cx="5248910" cy="284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96240" indent="-457200">
              <a:lnSpc>
                <a:spcPct val="100000"/>
              </a:lnSpc>
              <a:spcBef>
                <a:spcPts val="105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Employers’</a:t>
            </a:r>
            <a:r>
              <a:rPr sz="2000" spc="-5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contributions</a:t>
            </a:r>
            <a:r>
              <a:rPr sz="2000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are</a:t>
            </a:r>
            <a:r>
              <a:rPr sz="2000" spc="-4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F1A260"/>
                </a:solidFill>
                <a:latin typeface="Tahoma"/>
                <a:cs typeface="Tahoma"/>
              </a:rPr>
              <a:t>calculated </a:t>
            </a:r>
            <a:r>
              <a:rPr sz="2000" b="1" spc="-30" dirty="0">
                <a:solidFill>
                  <a:srgbClr val="F1A260"/>
                </a:solidFill>
                <a:latin typeface="Tahoma"/>
                <a:cs typeface="Tahoma"/>
              </a:rPr>
              <a:t>annually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spc="-90" dirty="0">
                <a:solidFill>
                  <a:srgbClr val="F1A260"/>
                </a:solidFill>
                <a:latin typeface="Tahoma"/>
                <a:cs typeface="Tahoma"/>
              </a:rPr>
              <a:t>Must</a:t>
            </a:r>
            <a:r>
              <a:rPr sz="2000" b="1" spc="-7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F1A260"/>
                </a:solidFill>
                <a:latin typeface="Tahoma"/>
                <a:cs typeface="Tahoma"/>
              </a:rPr>
              <a:t>pay</a:t>
            </a:r>
            <a:r>
              <a:rPr sz="2000" b="1" spc="-135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b="1" spc="-280" dirty="0">
                <a:solidFill>
                  <a:srgbClr val="F1A260"/>
                </a:solidFill>
                <a:latin typeface="Tahoma"/>
                <a:cs typeface="Tahoma"/>
              </a:rPr>
              <a:t>100%</a:t>
            </a:r>
            <a:r>
              <a:rPr sz="2000" b="1" spc="-65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of</a:t>
            </a:r>
            <a:r>
              <a:rPr sz="2000" spc="-114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required</a:t>
            </a:r>
            <a:r>
              <a:rPr sz="2000" spc="-114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contributions</a:t>
            </a:r>
            <a:endParaRPr sz="20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900" algn="l"/>
              </a:tabLst>
            </a:pPr>
            <a:r>
              <a:rPr sz="2000" spc="65" dirty="0">
                <a:solidFill>
                  <a:srgbClr val="053479"/>
                </a:solidFill>
                <a:latin typeface="Tahoma"/>
                <a:cs typeface="Tahoma"/>
              </a:rPr>
              <a:t>2023</a:t>
            </a:r>
            <a:r>
              <a:rPr sz="2000" spc="-10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weighted-</a:t>
            </a:r>
            <a:r>
              <a:rPr sz="2000" spc="-45" dirty="0">
                <a:solidFill>
                  <a:srgbClr val="053479"/>
                </a:solidFill>
                <a:latin typeface="Tahoma"/>
                <a:cs typeface="Tahoma"/>
              </a:rPr>
              <a:t>average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required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employer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contribution</a:t>
            </a:r>
            <a:r>
              <a:rPr sz="2000" spc="-9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53479"/>
                </a:solidFill>
                <a:latin typeface="Tahoma"/>
                <a:cs typeface="Tahoma"/>
              </a:rPr>
              <a:t>rate</a:t>
            </a:r>
            <a:r>
              <a:rPr sz="2000" spc="-12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was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053479"/>
                </a:solidFill>
                <a:latin typeface="Tahoma"/>
                <a:cs typeface="Tahoma"/>
              </a:rPr>
              <a:t>12.38%.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Unweighted 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average</a:t>
            </a:r>
            <a:r>
              <a:rPr sz="2000" spc="-1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was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9.64%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795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Board</a:t>
            </a:r>
            <a:r>
              <a:rPr sz="2000" spc="-114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has</a:t>
            </a:r>
            <a:r>
              <a:rPr sz="2000" spc="-11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053479"/>
                </a:solidFill>
                <a:latin typeface="Tahoma"/>
                <a:cs typeface="Tahoma"/>
              </a:rPr>
              <a:t>a</a:t>
            </a:r>
            <a:r>
              <a:rPr sz="2000" spc="-9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conservative</a:t>
            </a:r>
            <a:r>
              <a:rPr sz="2000" spc="-13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funding</a:t>
            </a:r>
            <a:r>
              <a:rPr sz="2000" spc="-13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policy.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8877" y="2786572"/>
            <a:ext cx="3331210" cy="2767330"/>
            <a:chOff x="1258877" y="2786572"/>
            <a:chExt cx="3331210" cy="2767330"/>
          </a:xfrm>
        </p:grpSpPr>
        <p:sp>
          <p:nvSpPr>
            <p:cNvPr id="6" name="object 6"/>
            <p:cNvSpPr/>
            <p:nvPr/>
          </p:nvSpPr>
          <p:spPr>
            <a:xfrm>
              <a:off x="2999052" y="2818434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111727" y="733394"/>
                  </a:moveTo>
                  <a:lnTo>
                    <a:pt x="76505" y="699897"/>
                  </a:lnTo>
                  <a:lnTo>
                    <a:pt x="47809" y="662329"/>
                  </a:lnTo>
                  <a:lnTo>
                    <a:pt x="25724" y="621418"/>
                  </a:lnTo>
                  <a:lnTo>
                    <a:pt x="10337" y="577889"/>
                  </a:lnTo>
                  <a:lnTo>
                    <a:pt x="1733" y="532468"/>
                  </a:lnTo>
                  <a:lnTo>
                    <a:pt x="0" y="485882"/>
                  </a:lnTo>
                  <a:lnTo>
                    <a:pt x="5221" y="438857"/>
                  </a:lnTo>
                  <a:lnTo>
                    <a:pt x="17485" y="392118"/>
                  </a:lnTo>
                  <a:lnTo>
                    <a:pt x="37170" y="344917"/>
                  </a:lnTo>
                  <a:lnTo>
                    <a:pt x="62469" y="301034"/>
                  </a:lnTo>
                  <a:lnTo>
                    <a:pt x="92711" y="260480"/>
                  </a:lnTo>
                  <a:lnTo>
                    <a:pt x="127221" y="223267"/>
                  </a:lnTo>
                  <a:lnTo>
                    <a:pt x="165324" y="189405"/>
                  </a:lnTo>
                  <a:lnTo>
                    <a:pt x="206348" y="158905"/>
                  </a:lnTo>
                  <a:lnTo>
                    <a:pt x="249617" y="131779"/>
                  </a:lnTo>
                  <a:lnTo>
                    <a:pt x="294459" y="108039"/>
                  </a:lnTo>
                  <a:lnTo>
                    <a:pt x="341440" y="86765"/>
                  </a:lnTo>
                  <a:lnTo>
                    <a:pt x="389843" y="67914"/>
                  </a:lnTo>
                  <a:lnTo>
                    <a:pt x="439443" y="51451"/>
                  </a:lnTo>
                  <a:lnTo>
                    <a:pt x="490012" y="37338"/>
                  </a:lnTo>
                  <a:lnTo>
                    <a:pt x="541324" y="25540"/>
                  </a:lnTo>
                  <a:lnTo>
                    <a:pt x="593155" y="16020"/>
                  </a:lnTo>
                  <a:lnTo>
                    <a:pt x="645276" y="8742"/>
                  </a:lnTo>
                  <a:lnTo>
                    <a:pt x="697463" y="3670"/>
                  </a:lnTo>
                  <a:lnTo>
                    <a:pt x="749489" y="768"/>
                  </a:lnTo>
                  <a:lnTo>
                    <a:pt x="801128" y="0"/>
                  </a:lnTo>
                  <a:lnTo>
                    <a:pt x="784171" y="45176"/>
                  </a:lnTo>
                  <a:lnTo>
                    <a:pt x="771216" y="91739"/>
                  </a:lnTo>
                  <a:lnTo>
                    <a:pt x="761155" y="139219"/>
                  </a:lnTo>
                  <a:lnTo>
                    <a:pt x="752877" y="187149"/>
                  </a:lnTo>
                  <a:lnTo>
                    <a:pt x="745273" y="235062"/>
                  </a:lnTo>
                  <a:lnTo>
                    <a:pt x="737235" y="282490"/>
                  </a:lnTo>
                  <a:lnTo>
                    <a:pt x="727836" y="330382"/>
                  </a:lnTo>
                  <a:lnTo>
                    <a:pt x="716890" y="378007"/>
                  </a:lnTo>
                  <a:lnTo>
                    <a:pt x="703982" y="425099"/>
                  </a:lnTo>
                  <a:lnTo>
                    <a:pt x="688699" y="471390"/>
                  </a:lnTo>
                  <a:lnTo>
                    <a:pt x="670627" y="516614"/>
                  </a:lnTo>
                  <a:lnTo>
                    <a:pt x="649354" y="560505"/>
                  </a:lnTo>
                  <a:lnTo>
                    <a:pt x="624465" y="602794"/>
                  </a:lnTo>
                  <a:lnTo>
                    <a:pt x="596995" y="640842"/>
                  </a:lnTo>
                  <a:lnTo>
                    <a:pt x="565899" y="676047"/>
                  </a:lnTo>
                  <a:lnTo>
                    <a:pt x="531620" y="707911"/>
                  </a:lnTo>
                  <a:lnTo>
                    <a:pt x="494605" y="735936"/>
                  </a:lnTo>
                  <a:lnTo>
                    <a:pt x="455298" y="759626"/>
                  </a:lnTo>
                  <a:lnTo>
                    <a:pt x="414144" y="778483"/>
                  </a:lnTo>
                  <a:lnTo>
                    <a:pt x="371588" y="792010"/>
                  </a:lnTo>
                  <a:lnTo>
                    <a:pt x="328075" y="799709"/>
                  </a:lnTo>
                  <a:lnTo>
                    <a:pt x="284050" y="801085"/>
                  </a:lnTo>
                  <a:lnTo>
                    <a:pt x="239958" y="795638"/>
                  </a:lnTo>
                  <a:lnTo>
                    <a:pt x="196243" y="782872"/>
                  </a:lnTo>
                  <a:lnTo>
                    <a:pt x="153351" y="762290"/>
                  </a:lnTo>
                  <a:lnTo>
                    <a:pt x="111727" y="733394"/>
                  </a:lnTo>
                  <a:close/>
                </a:path>
              </a:pathLst>
            </a:custGeom>
            <a:ln w="63722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2734" y="3143544"/>
              <a:ext cx="898525" cy="711835"/>
            </a:xfrm>
            <a:custGeom>
              <a:avLst/>
              <a:gdLst/>
              <a:ahLst/>
              <a:cxnLst/>
              <a:rect l="l" t="t" r="r" b="b"/>
              <a:pathLst>
                <a:path w="898525" h="711835">
                  <a:moveTo>
                    <a:pt x="832839" y="598305"/>
                  </a:moveTo>
                  <a:lnTo>
                    <a:pt x="859879" y="558046"/>
                  </a:lnTo>
                  <a:lnTo>
                    <a:pt x="879701" y="515211"/>
                  </a:lnTo>
                  <a:lnTo>
                    <a:pt x="892364" y="470528"/>
                  </a:lnTo>
                  <a:lnTo>
                    <a:pt x="897930" y="424728"/>
                  </a:lnTo>
                  <a:lnTo>
                    <a:pt x="896457" y="378541"/>
                  </a:lnTo>
                  <a:lnTo>
                    <a:pt x="888007" y="332696"/>
                  </a:lnTo>
                  <a:lnTo>
                    <a:pt x="872637" y="287924"/>
                  </a:lnTo>
                  <a:lnTo>
                    <a:pt x="850410" y="244954"/>
                  </a:lnTo>
                  <a:lnTo>
                    <a:pt x="820869" y="203136"/>
                  </a:lnTo>
                  <a:lnTo>
                    <a:pt x="786592" y="165767"/>
                  </a:lnTo>
                  <a:lnTo>
                    <a:pt x="748235" y="132710"/>
                  </a:lnTo>
                  <a:lnTo>
                    <a:pt x="706452" y="103828"/>
                  </a:lnTo>
                  <a:lnTo>
                    <a:pt x="661899" y="78983"/>
                  </a:lnTo>
                  <a:lnTo>
                    <a:pt x="615230" y="58036"/>
                  </a:lnTo>
                  <a:lnTo>
                    <a:pt x="567102" y="40850"/>
                  </a:lnTo>
                  <a:lnTo>
                    <a:pt x="518168" y="27287"/>
                  </a:lnTo>
                  <a:lnTo>
                    <a:pt x="467726" y="16644"/>
                  </a:lnTo>
                  <a:lnTo>
                    <a:pt x="416405" y="8679"/>
                  </a:lnTo>
                  <a:lnTo>
                    <a:pt x="364422" y="3307"/>
                  </a:lnTo>
                  <a:lnTo>
                    <a:pt x="311990" y="443"/>
                  </a:lnTo>
                  <a:lnTo>
                    <a:pt x="259324" y="0"/>
                  </a:lnTo>
                  <a:lnTo>
                    <a:pt x="206638" y="1892"/>
                  </a:lnTo>
                  <a:lnTo>
                    <a:pt x="154149" y="6034"/>
                  </a:lnTo>
                  <a:lnTo>
                    <a:pt x="102069" y="12340"/>
                  </a:lnTo>
                  <a:lnTo>
                    <a:pt x="50615" y="20724"/>
                  </a:lnTo>
                  <a:lnTo>
                    <a:pt x="0" y="31100"/>
                  </a:lnTo>
                  <a:lnTo>
                    <a:pt x="26330" y="71525"/>
                  </a:lnTo>
                  <a:lnTo>
                    <a:pt x="49102" y="114166"/>
                  </a:lnTo>
                  <a:lnTo>
                    <a:pt x="69283" y="158324"/>
                  </a:lnTo>
                  <a:lnTo>
                    <a:pt x="87840" y="203304"/>
                  </a:lnTo>
                  <a:lnTo>
                    <a:pt x="105740" y="248407"/>
                  </a:lnTo>
                  <a:lnTo>
                    <a:pt x="123951" y="292936"/>
                  </a:lnTo>
                  <a:lnTo>
                    <a:pt x="143587" y="337683"/>
                  </a:lnTo>
                  <a:lnTo>
                    <a:pt x="164665" y="381813"/>
                  </a:lnTo>
                  <a:lnTo>
                    <a:pt x="187532" y="424982"/>
                  </a:lnTo>
                  <a:lnTo>
                    <a:pt x="212533" y="466844"/>
                  </a:lnTo>
                  <a:lnTo>
                    <a:pt x="240015" y="507055"/>
                  </a:lnTo>
                  <a:lnTo>
                    <a:pt x="270325" y="545271"/>
                  </a:lnTo>
                  <a:lnTo>
                    <a:pt x="303809" y="581146"/>
                  </a:lnTo>
                  <a:lnTo>
                    <a:pt x="338918" y="612353"/>
                  </a:lnTo>
                  <a:lnTo>
                    <a:pt x="376943" y="640011"/>
                  </a:lnTo>
                  <a:lnTo>
                    <a:pt x="417343" y="663729"/>
                  </a:lnTo>
                  <a:lnTo>
                    <a:pt x="459574" y="683117"/>
                  </a:lnTo>
                  <a:lnTo>
                    <a:pt x="503094" y="697784"/>
                  </a:lnTo>
                  <a:lnTo>
                    <a:pt x="547359" y="707339"/>
                  </a:lnTo>
                  <a:lnTo>
                    <a:pt x="591828" y="711393"/>
                  </a:lnTo>
                  <a:lnTo>
                    <a:pt x="635957" y="709554"/>
                  </a:lnTo>
                  <a:lnTo>
                    <a:pt x="679204" y="701432"/>
                  </a:lnTo>
                  <a:lnTo>
                    <a:pt x="721027" y="686637"/>
                  </a:lnTo>
                  <a:lnTo>
                    <a:pt x="760882" y="664778"/>
                  </a:lnTo>
                  <a:lnTo>
                    <a:pt x="798227" y="635464"/>
                  </a:lnTo>
                  <a:lnTo>
                    <a:pt x="832520" y="598305"/>
                  </a:lnTo>
                  <a:close/>
                </a:path>
              </a:pathLst>
            </a:custGeom>
            <a:ln w="63683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1840" y="3069783"/>
              <a:ext cx="1254125" cy="1280795"/>
            </a:xfrm>
            <a:custGeom>
              <a:avLst/>
              <a:gdLst/>
              <a:ahLst/>
              <a:cxnLst/>
              <a:rect l="l" t="t" r="r" b="b"/>
              <a:pathLst>
                <a:path w="1254125" h="1280795">
                  <a:moveTo>
                    <a:pt x="0" y="303144"/>
                  </a:moveTo>
                  <a:lnTo>
                    <a:pt x="391726" y="583892"/>
                  </a:lnTo>
                  <a:lnTo>
                    <a:pt x="592883" y="905660"/>
                  </a:lnTo>
                  <a:lnTo>
                    <a:pt x="666993" y="1170530"/>
                  </a:lnTo>
                  <a:lnTo>
                    <a:pt x="677580" y="1280580"/>
                  </a:lnTo>
                  <a:lnTo>
                    <a:pt x="648484" y="786549"/>
                  </a:lnTo>
                  <a:lnTo>
                    <a:pt x="698785" y="488479"/>
                  </a:lnTo>
                  <a:lnTo>
                    <a:pt x="882481" y="266314"/>
                  </a:lnTo>
                  <a:lnTo>
                    <a:pt x="1253572" y="0"/>
                  </a:lnTo>
                </a:path>
              </a:pathLst>
            </a:custGeom>
            <a:ln w="63726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4058" y="4528970"/>
              <a:ext cx="2874645" cy="993140"/>
            </a:xfrm>
            <a:custGeom>
              <a:avLst/>
              <a:gdLst/>
              <a:ahLst/>
              <a:cxnLst/>
              <a:rect l="l" t="t" r="r" b="b"/>
              <a:pathLst>
                <a:path w="2874645" h="993139">
                  <a:moveTo>
                    <a:pt x="0" y="636770"/>
                  </a:moveTo>
                  <a:lnTo>
                    <a:pt x="58369" y="641833"/>
                  </a:lnTo>
                  <a:lnTo>
                    <a:pt x="115494" y="647803"/>
                  </a:lnTo>
                  <a:lnTo>
                    <a:pt x="171224" y="654858"/>
                  </a:lnTo>
                  <a:lnTo>
                    <a:pt x="225407" y="663182"/>
                  </a:lnTo>
                  <a:lnTo>
                    <a:pt x="277892" y="672955"/>
                  </a:lnTo>
                  <a:lnTo>
                    <a:pt x="328527" y="684358"/>
                  </a:lnTo>
                  <a:lnTo>
                    <a:pt x="377162" y="697572"/>
                  </a:lnTo>
                  <a:lnTo>
                    <a:pt x="423643" y="712778"/>
                  </a:lnTo>
                  <a:lnTo>
                    <a:pt x="467821" y="730158"/>
                  </a:lnTo>
                  <a:lnTo>
                    <a:pt x="509543" y="749893"/>
                  </a:lnTo>
                  <a:lnTo>
                    <a:pt x="515293" y="753071"/>
                  </a:lnTo>
                  <a:lnTo>
                    <a:pt x="521044" y="755931"/>
                  </a:lnTo>
                  <a:lnTo>
                    <a:pt x="526794" y="759108"/>
                  </a:lnTo>
                  <a:lnTo>
                    <a:pt x="529988" y="760697"/>
                  </a:lnTo>
                  <a:lnTo>
                    <a:pt x="532864" y="762286"/>
                  </a:lnTo>
                  <a:lnTo>
                    <a:pt x="580064" y="787488"/>
                  </a:lnTo>
                  <a:lnTo>
                    <a:pt x="625268" y="810665"/>
                  </a:lnTo>
                  <a:lnTo>
                    <a:pt x="671550" y="833723"/>
                  </a:lnTo>
                  <a:lnTo>
                    <a:pt x="718791" y="856661"/>
                  </a:lnTo>
                  <a:lnTo>
                    <a:pt x="772075" y="881498"/>
                  </a:lnTo>
                  <a:lnTo>
                    <a:pt x="823698" y="903784"/>
                  </a:lnTo>
                  <a:lnTo>
                    <a:pt x="874047" y="923542"/>
                  </a:lnTo>
                  <a:lnTo>
                    <a:pt x="923513" y="940794"/>
                  </a:lnTo>
                  <a:lnTo>
                    <a:pt x="972485" y="955564"/>
                  </a:lnTo>
                  <a:lnTo>
                    <a:pt x="1021351" y="967875"/>
                  </a:lnTo>
                  <a:lnTo>
                    <a:pt x="1070500" y="977749"/>
                  </a:lnTo>
                  <a:lnTo>
                    <a:pt x="1120323" y="985210"/>
                  </a:lnTo>
                  <a:lnTo>
                    <a:pt x="1171207" y="990279"/>
                  </a:lnTo>
                  <a:lnTo>
                    <a:pt x="1223542" y="992981"/>
                  </a:lnTo>
                  <a:lnTo>
                    <a:pt x="1259304" y="992399"/>
                  </a:lnTo>
                  <a:lnTo>
                    <a:pt x="1297538" y="988870"/>
                  </a:lnTo>
                  <a:lnTo>
                    <a:pt x="1338026" y="982579"/>
                  </a:lnTo>
                  <a:lnTo>
                    <a:pt x="1380551" y="973711"/>
                  </a:lnTo>
                  <a:lnTo>
                    <a:pt x="1424891" y="962450"/>
                  </a:lnTo>
                  <a:lnTo>
                    <a:pt x="1470830" y="948982"/>
                  </a:lnTo>
                  <a:lnTo>
                    <a:pt x="1518148" y="933491"/>
                  </a:lnTo>
                  <a:lnTo>
                    <a:pt x="1566626" y="916162"/>
                  </a:lnTo>
                  <a:lnTo>
                    <a:pt x="1616046" y="897180"/>
                  </a:lnTo>
                  <a:lnTo>
                    <a:pt x="1666188" y="876729"/>
                  </a:lnTo>
                  <a:lnTo>
                    <a:pt x="1716835" y="854996"/>
                  </a:lnTo>
                  <a:lnTo>
                    <a:pt x="1767766" y="832163"/>
                  </a:lnTo>
                  <a:lnTo>
                    <a:pt x="1818763" y="808418"/>
                  </a:lnTo>
                  <a:lnTo>
                    <a:pt x="1869608" y="783943"/>
                  </a:lnTo>
                  <a:lnTo>
                    <a:pt x="1920082" y="758924"/>
                  </a:lnTo>
                  <a:lnTo>
                    <a:pt x="1969965" y="733546"/>
                  </a:lnTo>
                  <a:lnTo>
                    <a:pt x="2019039" y="707994"/>
                  </a:lnTo>
                  <a:lnTo>
                    <a:pt x="2067086" y="682453"/>
                  </a:lnTo>
                  <a:lnTo>
                    <a:pt x="2113886" y="657107"/>
                  </a:lnTo>
                  <a:lnTo>
                    <a:pt x="2182741" y="619312"/>
                  </a:lnTo>
                  <a:lnTo>
                    <a:pt x="2248918" y="582655"/>
                  </a:lnTo>
                  <a:lnTo>
                    <a:pt x="2312324" y="547118"/>
                  </a:lnTo>
                  <a:lnTo>
                    <a:pt x="2372862" y="512685"/>
                  </a:lnTo>
                  <a:lnTo>
                    <a:pt x="2430438" y="479339"/>
                  </a:lnTo>
                  <a:lnTo>
                    <a:pt x="2484957" y="447061"/>
                  </a:lnTo>
                  <a:lnTo>
                    <a:pt x="2536323" y="415835"/>
                  </a:lnTo>
                  <a:lnTo>
                    <a:pt x="2584443" y="385644"/>
                  </a:lnTo>
                  <a:lnTo>
                    <a:pt x="2629220" y="356470"/>
                  </a:lnTo>
                  <a:lnTo>
                    <a:pt x="2670560" y="328296"/>
                  </a:lnTo>
                  <a:lnTo>
                    <a:pt x="2708368" y="301105"/>
                  </a:lnTo>
                  <a:lnTo>
                    <a:pt x="2742549" y="274879"/>
                  </a:lnTo>
                  <a:lnTo>
                    <a:pt x="2773007" y="249601"/>
                  </a:lnTo>
                  <a:lnTo>
                    <a:pt x="2822379" y="201823"/>
                  </a:lnTo>
                  <a:lnTo>
                    <a:pt x="2855722" y="157631"/>
                  </a:lnTo>
                  <a:lnTo>
                    <a:pt x="2872278" y="116887"/>
                  </a:lnTo>
                  <a:lnTo>
                    <a:pt x="2874022" y="97765"/>
                  </a:lnTo>
                  <a:lnTo>
                    <a:pt x="2871285" y="79453"/>
                  </a:lnTo>
                  <a:lnTo>
                    <a:pt x="2851985" y="45193"/>
                  </a:lnTo>
                  <a:lnTo>
                    <a:pt x="2813745" y="15456"/>
                  </a:lnTo>
                  <a:lnTo>
                    <a:pt x="2760844" y="1109"/>
                  </a:lnTo>
                  <a:lnTo>
                    <a:pt x="2729823" y="0"/>
                  </a:lnTo>
                  <a:lnTo>
                    <a:pt x="2696020" y="2588"/>
                  </a:lnTo>
                  <a:lnTo>
                    <a:pt x="2620854" y="17827"/>
                  </a:lnTo>
                  <a:lnTo>
                    <a:pt x="2579886" y="29961"/>
                  </a:lnTo>
                  <a:lnTo>
                    <a:pt x="2536924" y="44760"/>
                  </a:lnTo>
                  <a:lnTo>
                    <a:pt x="2492165" y="61967"/>
                  </a:lnTo>
                  <a:lnTo>
                    <a:pt x="2445808" y="81322"/>
                  </a:lnTo>
                  <a:lnTo>
                    <a:pt x="2398048" y="102569"/>
                  </a:lnTo>
                  <a:lnTo>
                    <a:pt x="2349083" y="125447"/>
                  </a:lnTo>
                  <a:lnTo>
                    <a:pt x="2299111" y="149701"/>
                  </a:lnTo>
                  <a:lnTo>
                    <a:pt x="2248330" y="175071"/>
                  </a:lnTo>
                  <a:lnTo>
                    <a:pt x="2196935" y="201298"/>
                  </a:lnTo>
                  <a:lnTo>
                    <a:pt x="2145125" y="228126"/>
                  </a:lnTo>
                  <a:lnTo>
                    <a:pt x="2093096" y="255295"/>
                  </a:lnTo>
                  <a:lnTo>
                    <a:pt x="2041047" y="282547"/>
                  </a:lnTo>
                  <a:lnTo>
                    <a:pt x="1989175" y="309625"/>
                  </a:lnTo>
                  <a:lnTo>
                    <a:pt x="1937675" y="336270"/>
                  </a:lnTo>
                  <a:lnTo>
                    <a:pt x="1886747" y="362224"/>
                  </a:lnTo>
                </a:path>
              </a:pathLst>
            </a:custGeom>
            <a:ln w="63588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4058" y="4330109"/>
              <a:ext cx="1782445" cy="828675"/>
            </a:xfrm>
            <a:custGeom>
              <a:avLst/>
              <a:gdLst/>
              <a:ahLst/>
              <a:cxnLst/>
              <a:rect l="l" t="t" r="r" b="b"/>
              <a:pathLst>
                <a:path w="1782445" h="828675">
                  <a:moveTo>
                    <a:pt x="688762" y="573477"/>
                  </a:moveTo>
                  <a:lnTo>
                    <a:pt x="743798" y="578780"/>
                  </a:lnTo>
                  <a:lnTo>
                    <a:pt x="796314" y="585625"/>
                  </a:lnTo>
                  <a:lnTo>
                    <a:pt x="846647" y="593904"/>
                  </a:lnTo>
                  <a:lnTo>
                    <a:pt x="895133" y="603504"/>
                  </a:lnTo>
                  <a:lnTo>
                    <a:pt x="942106" y="614317"/>
                  </a:lnTo>
                  <a:lnTo>
                    <a:pt x="987905" y="626230"/>
                  </a:lnTo>
                  <a:lnTo>
                    <a:pt x="1032863" y="639135"/>
                  </a:lnTo>
                  <a:lnTo>
                    <a:pt x="1077318" y="652920"/>
                  </a:lnTo>
                  <a:lnTo>
                    <a:pt x="1121605" y="667474"/>
                  </a:lnTo>
                  <a:lnTo>
                    <a:pt x="1166061" y="682688"/>
                  </a:lnTo>
                  <a:lnTo>
                    <a:pt x="1211020" y="698451"/>
                  </a:lnTo>
                  <a:lnTo>
                    <a:pt x="1256821" y="714652"/>
                  </a:lnTo>
                  <a:lnTo>
                    <a:pt x="1303797" y="731182"/>
                  </a:lnTo>
                  <a:lnTo>
                    <a:pt x="1352286" y="747928"/>
                  </a:lnTo>
                  <a:lnTo>
                    <a:pt x="1414458" y="768936"/>
                  </a:lnTo>
                  <a:lnTo>
                    <a:pt x="1472297" y="787826"/>
                  </a:lnTo>
                  <a:lnTo>
                    <a:pt x="1525684" y="803912"/>
                  </a:lnTo>
                  <a:lnTo>
                    <a:pt x="1574498" y="816510"/>
                  </a:lnTo>
                  <a:lnTo>
                    <a:pt x="1618620" y="824935"/>
                  </a:lnTo>
                  <a:lnTo>
                    <a:pt x="1657931" y="828503"/>
                  </a:lnTo>
                  <a:lnTo>
                    <a:pt x="1692310" y="826529"/>
                  </a:lnTo>
                  <a:lnTo>
                    <a:pt x="1745799" y="803215"/>
                  </a:lnTo>
                  <a:lnTo>
                    <a:pt x="1778130" y="749517"/>
                  </a:lnTo>
                  <a:lnTo>
                    <a:pt x="1782144" y="723155"/>
                  </a:lnTo>
                  <a:lnTo>
                    <a:pt x="1779034" y="695346"/>
                  </a:lnTo>
                  <a:lnTo>
                    <a:pt x="1753252" y="636330"/>
                  </a:lnTo>
                  <a:lnTo>
                    <a:pt x="1704409" y="574357"/>
                  </a:lnTo>
                  <a:lnTo>
                    <a:pt x="1672472" y="542851"/>
                  </a:lnTo>
                  <a:lnTo>
                    <a:pt x="1636129" y="511315"/>
                  </a:lnTo>
                  <a:lnTo>
                    <a:pt x="1595832" y="479983"/>
                  </a:lnTo>
                  <a:lnTo>
                    <a:pt x="1552035" y="449093"/>
                  </a:lnTo>
                  <a:lnTo>
                    <a:pt x="1505191" y="418879"/>
                  </a:lnTo>
                  <a:lnTo>
                    <a:pt x="1455752" y="389578"/>
                  </a:lnTo>
                  <a:lnTo>
                    <a:pt x="1404172" y="361425"/>
                  </a:lnTo>
                  <a:lnTo>
                    <a:pt x="1350903" y="334657"/>
                  </a:lnTo>
                  <a:lnTo>
                    <a:pt x="1296399" y="309511"/>
                  </a:lnTo>
                  <a:lnTo>
                    <a:pt x="1241113" y="286221"/>
                  </a:lnTo>
                  <a:lnTo>
                    <a:pt x="1192922" y="265052"/>
                  </a:lnTo>
                  <a:lnTo>
                    <a:pt x="1146643" y="241556"/>
                  </a:lnTo>
                  <a:lnTo>
                    <a:pt x="1101976" y="216350"/>
                  </a:lnTo>
                  <a:lnTo>
                    <a:pt x="1058619" y="190050"/>
                  </a:lnTo>
                  <a:lnTo>
                    <a:pt x="1016274" y="163274"/>
                  </a:lnTo>
                  <a:lnTo>
                    <a:pt x="974640" y="136638"/>
                  </a:lnTo>
                  <a:lnTo>
                    <a:pt x="933417" y="110760"/>
                  </a:lnTo>
                  <a:lnTo>
                    <a:pt x="892304" y="86257"/>
                  </a:lnTo>
                  <a:lnTo>
                    <a:pt x="851002" y="63745"/>
                  </a:lnTo>
                  <a:lnTo>
                    <a:pt x="809211" y="43842"/>
                  </a:lnTo>
                  <a:lnTo>
                    <a:pt x="766631" y="27165"/>
                  </a:lnTo>
                  <a:lnTo>
                    <a:pt x="722960" y="14330"/>
                  </a:lnTo>
                  <a:lnTo>
                    <a:pt x="677900" y="5955"/>
                  </a:lnTo>
                  <a:lnTo>
                    <a:pt x="624146" y="1000"/>
                  </a:lnTo>
                  <a:lnTo>
                    <a:pt x="571591" y="0"/>
                  </a:lnTo>
                  <a:lnTo>
                    <a:pt x="520369" y="2459"/>
                  </a:lnTo>
                  <a:lnTo>
                    <a:pt x="470614" y="7885"/>
                  </a:lnTo>
                  <a:lnTo>
                    <a:pt x="422461" y="15782"/>
                  </a:lnTo>
                  <a:lnTo>
                    <a:pt x="376043" y="25656"/>
                  </a:lnTo>
                  <a:lnTo>
                    <a:pt x="331494" y="37013"/>
                  </a:lnTo>
                  <a:lnTo>
                    <a:pt x="288949" y="49359"/>
                  </a:lnTo>
                  <a:lnTo>
                    <a:pt x="248542" y="62198"/>
                  </a:lnTo>
                  <a:lnTo>
                    <a:pt x="194601" y="79413"/>
                  </a:lnTo>
                  <a:lnTo>
                    <a:pt x="143022" y="94905"/>
                  </a:lnTo>
                  <a:lnTo>
                    <a:pt x="93559" y="108780"/>
                  </a:lnTo>
                  <a:lnTo>
                    <a:pt x="45966" y="121145"/>
                  </a:lnTo>
                  <a:lnTo>
                    <a:pt x="0" y="132106"/>
                  </a:lnTo>
                </a:path>
              </a:pathLst>
            </a:custGeom>
            <a:ln w="63612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3630" y="4411056"/>
              <a:ext cx="758825" cy="312420"/>
            </a:xfrm>
            <a:custGeom>
              <a:avLst/>
              <a:gdLst/>
              <a:ahLst/>
              <a:cxnLst/>
              <a:rect l="l" t="t" r="r" b="b"/>
              <a:pathLst>
                <a:path w="758825" h="312420">
                  <a:moveTo>
                    <a:pt x="758724" y="36860"/>
                  </a:moveTo>
                  <a:lnTo>
                    <a:pt x="738927" y="21270"/>
                  </a:lnTo>
                  <a:lnTo>
                    <a:pt x="711763" y="9612"/>
                  </a:lnTo>
                  <a:lnTo>
                    <a:pt x="677411" y="2363"/>
                  </a:lnTo>
                  <a:lnTo>
                    <a:pt x="636050" y="0"/>
                  </a:lnTo>
                  <a:lnTo>
                    <a:pt x="600289" y="2525"/>
                  </a:lnTo>
                  <a:lnTo>
                    <a:pt x="562040" y="9814"/>
                  </a:lnTo>
                  <a:lnTo>
                    <a:pt x="521553" y="21436"/>
                  </a:lnTo>
                  <a:lnTo>
                    <a:pt x="479077" y="36960"/>
                  </a:lnTo>
                  <a:lnTo>
                    <a:pt x="434864" y="55955"/>
                  </a:lnTo>
                  <a:lnTo>
                    <a:pt x="389163" y="77991"/>
                  </a:lnTo>
                  <a:lnTo>
                    <a:pt x="342224" y="102637"/>
                  </a:lnTo>
                  <a:lnTo>
                    <a:pt x="294297" y="129461"/>
                  </a:lnTo>
                  <a:lnTo>
                    <a:pt x="245633" y="158034"/>
                  </a:lnTo>
                  <a:lnTo>
                    <a:pt x="196481" y="187924"/>
                  </a:lnTo>
                  <a:lnTo>
                    <a:pt x="147092" y="218700"/>
                  </a:lnTo>
                  <a:lnTo>
                    <a:pt x="97715" y="249933"/>
                  </a:lnTo>
                  <a:lnTo>
                    <a:pt x="48601" y="281190"/>
                  </a:lnTo>
                  <a:lnTo>
                    <a:pt x="0" y="312042"/>
                  </a:lnTo>
                </a:path>
              </a:pathLst>
            </a:custGeom>
            <a:ln w="63601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0191" y="4342985"/>
              <a:ext cx="532765" cy="284480"/>
            </a:xfrm>
            <a:custGeom>
              <a:avLst/>
              <a:gdLst/>
              <a:ahLst/>
              <a:cxnLst/>
              <a:rect l="l" t="t" r="r" b="b"/>
              <a:pathLst>
                <a:path w="532764" h="284479">
                  <a:moveTo>
                    <a:pt x="532225" y="4200"/>
                  </a:moveTo>
                  <a:lnTo>
                    <a:pt x="517365" y="1648"/>
                  </a:lnTo>
                  <a:lnTo>
                    <a:pt x="501037" y="228"/>
                  </a:lnTo>
                  <a:lnTo>
                    <a:pt x="483212" y="0"/>
                  </a:lnTo>
                  <a:lnTo>
                    <a:pt x="463860" y="1022"/>
                  </a:lnTo>
                  <a:lnTo>
                    <a:pt x="392119" y="18415"/>
                  </a:lnTo>
                  <a:lnTo>
                    <a:pt x="354755" y="34842"/>
                  </a:lnTo>
                  <a:lnTo>
                    <a:pt x="316191" y="55742"/>
                  </a:lnTo>
                  <a:lnTo>
                    <a:pt x="276279" y="80606"/>
                  </a:lnTo>
                  <a:lnTo>
                    <a:pt x="234866" y="108923"/>
                  </a:lnTo>
                  <a:lnTo>
                    <a:pt x="191801" y="140184"/>
                  </a:lnTo>
                  <a:lnTo>
                    <a:pt x="146933" y="173879"/>
                  </a:lnTo>
                  <a:lnTo>
                    <a:pt x="100111" y="209497"/>
                  </a:lnTo>
                  <a:lnTo>
                    <a:pt x="51184" y="246530"/>
                  </a:lnTo>
                  <a:lnTo>
                    <a:pt x="0" y="284466"/>
                  </a:lnTo>
                </a:path>
              </a:pathLst>
            </a:custGeom>
            <a:ln w="63627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2057" y="4329312"/>
              <a:ext cx="344170" cy="207645"/>
            </a:xfrm>
            <a:custGeom>
              <a:avLst/>
              <a:gdLst/>
              <a:ahLst/>
              <a:cxnLst/>
              <a:rect l="l" t="t" r="r" b="b"/>
              <a:pathLst>
                <a:path w="344170" h="207645">
                  <a:moveTo>
                    <a:pt x="344061" y="2621"/>
                  </a:moveTo>
                  <a:lnTo>
                    <a:pt x="330110" y="655"/>
                  </a:lnTo>
                  <a:lnTo>
                    <a:pt x="314631" y="0"/>
                  </a:lnTo>
                  <a:lnTo>
                    <a:pt x="297654" y="655"/>
                  </a:lnTo>
                  <a:lnTo>
                    <a:pt x="241128" y="12339"/>
                  </a:lnTo>
                  <a:lnTo>
                    <a:pt x="174447" y="52448"/>
                  </a:lnTo>
                  <a:lnTo>
                    <a:pt x="140204" y="82260"/>
                  </a:lnTo>
                  <a:lnTo>
                    <a:pt x="101596" y="118192"/>
                  </a:lnTo>
                  <a:lnTo>
                    <a:pt x="55802" y="159955"/>
                  </a:lnTo>
                  <a:lnTo>
                    <a:pt x="0" y="207260"/>
                  </a:lnTo>
                </a:path>
              </a:pathLst>
            </a:custGeom>
            <a:ln w="63642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0799" y="4342737"/>
              <a:ext cx="393700" cy="965835"/>
            </a:xfrm>
            <a:custGeom>
              <a:avLst/>
              <a:gdLst/>
              <a:ahLst/>
              <a:cxnLst/>
              <a:rect l="l" t="t" r="r" b="b"/>
              <a:pathLst>
                <a:path w="393700" h="965835">
                  <a:moveTo>
                    <a:pt x="361632" y="965360"/>
                  </a:moveTo>
                  <a:lnTo>
                    <a:pt x="31626" y="965360"/>
                  </a:lnTo>
                  <a:lnTo>
                    <a:pt x="19272" y="962902"/>
                  </a:lnTo>
                  <a:lnTo>
                    <a:pt x="9224" y="956185"/>
                  </a:lnTo>
                  <a:lnTo>
                    <a:pt x="2470" y="946190"/>
                  </a:lnTo>
                  <a:lnTo>
                    <a:pt x="0" y="933902"/>
                  </a:lnTo>
                  <a:lnTo>
                    <a:pt x="0" y="31458"/>
                  </a:lnTo>
                  <a:lnTo>
                    <a:pt x="2470" y="19169"/>
                  </a:lnTo>
                  <a:lnTo>
                    <a:pt x="9224" y="9175"/>
                  </a:lnTo>
                  <a:lnTo>
                    <a:pt x="19272" y="2457"/>
                  </a:lnTo>
                  <a:lnTo>
                    <a:pt x="31626" y="0"/>
                  </a:lnTo>
                  <a:lnTo>
                    <a:pt x="361632" y="0"/>
                  </a:lnTo>
                  <a:lnTo>
                    <a:pt x="373986" y="2457"/>
                  </a:lnTo>
                  <a:lnTo>
                    <a:pt x="384034" y="9175"/>
                  </a:lnTo>
                  <a:lnTo>
                    <a:pt x="390787" y="19169"/>
                  </a:lnTo>
                  <a:lnTo>
                    <a:pt x="393258" y="31458"/>
                  </a:lnTo>
                  <a:lnTo>
                    <a:pt x="393258" y="933902"/>
                  </a:lnTo>
                  <a:lnTo>
                    <a:pt x="390787" y="946190"/>
                  </a:lnTo>
                  <a:lnTo>
                    <a:pt x="384034" y="956185"/>
                  </a:lnTo>
                  <a:lnTo>
                    <a:pt x="373986" y="962902"/>
                  </a:lnTo>
                  <a:lnTo>
                    <a:pt x="361632" y="965360"/>
                  </a:lnTo>
                  <a:close/>
                </a:path>
              </a:pathLst>
            </a:custGeom>
            <a:ln w="63844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0385" y="91185"/>
            <a:ext cx="2842895" cy="2984500"/>
            <a:chOff x="8930385" y="91185"/>
            <a:chExt cx="2842895" cy="2984500"/>
          </a:xfrm>
        </p:grpSpPr>
        <p:sp>
          <p:nvSpPr>
            <p:cNvPr id="3" name="object 3"/>
            <p:cNvSpPr/>
            <p:nvPr/>
          </p:nvSpPr>
          <p:spPr>
            <a:xfrm>
              <a:off x="9520515" y="490540"/>
              <a:ext cx="2099310" cy="1635125"/>
            </a:xfrm>
            <a:custGeom>
              <a:avLst/>
              <a:gdLst/>
              <a:ahLst/>
              <a:cxnLst/>
              <a:rect l="l" t="t" r="r" b="b"/>
              <a:pathLst>
                <a:path w="2099309" h="1635125">
                  <a:moveTo>
                    <a:pt x="2092045" y="1635081"/>
                  </a:moveTo>
                  <a:lnTo>
                    <a:pt x="2095850" y="1586874"/>
                  </a:lnTo>
                  <a:lnTo>
                    <a:pt x="2098105" y="1538906"/>
                  </a:lnTo>
                  <a:lnTo>
                    <a:pt x="2098832" y="1491201"/>
                  </a:lnTo>
                  <a:lnTo>
                    <a:pt x="2098052" y="1443785"/>
                  </a:lnTo>
                  <a:lnTo>
                    <a:pt x="2095786" y="1396682"/>
                  </a:lnTo>
                  <a:lnTo>
                    <a:pt x="2092053" y="1349920"/>
                  </a:lnTo>
                  <a:lnTo>
                    <a:pt x="2086876" y="1303521"/>
                  </a:lnTo>
                  <a:lnTo>
                    <a:pt x="2080276" y="1257513"/>
                  </a:lnTo>
                  <a:lnTo>
                    <a:pt x="2072272" y="1211920"/>
                  </a:lnTo>
                  <a:lnTo>
                    <a:pt x="2062886" y="1166768"/>
                  </a:lnTo>
                  <a:lnTo>
                    <a:pt x="2052139" y="1122081"/>
                  </a:lnTo>
                  <a:lnTo>
                    <a:pt x="2040052" y="1077885"/>
                  </a:lnTo>
                  <a:lnTo>
                    <a:pt x="2026646" y="1034205"/>
                  </a:lnTo>
                  <a:lnTo>
                    <a:pt x="2011941" y="991067"/>
                  </a:lnTo>
                  <a:lnTo>
                    <a:pt x="1995958" y="948496"/>
                  </a:lnTo>
                  <a:lnTo>
                    <a:pt x="1978719" y="906516"/>
                  </a:lnTo>
                  <a:lnTo>
                    <a:pt x="1960244" y="865155"/>
                  </a:lnTo>
                  <a:lnTo>
                    <a:pt x="1940554" y="824435"/>
                  </a:lnTo>
                  <a:lnTo>
                    <a:pt x="1919670" y="784384"/>
                  </a:lnTo>
                  <a:lnTo>
                    <a:pt x="1897613" y="745026"/>
                  </a:lnTo>
                  <a:lnTo>
                    <a:pt x="1874404" y="706386"/>
                  </a:lnTo>
                  <a:lnTo>
                    <a:pt x="1850063" y="668490"/>
                  </a:lnTo>
                  <a:lnTo>
                    <a:pt x="1824612" y="631363"/>
                  </a:lnTo>
                  <a:lnTo>
                    <a:pt x="1798072" y="595031"/>
                  </a:lnTo>
                  <a:lnTo>
                    <a:pt x="1770462" y="559518"/>
                  </a:lnTo>
                  <a:lnTo>
                    <a:pt x="1741805" y="524849"/>
                  </a:lnTo>
                  <a:lnTo>
                    <a:pt x="1712121" y="491051"/>
                  </a:lnTo>
                  <a:lnTo>
                    <a:pt x="1681431" y="458148"/>
                  </a:lnTo>
                  <a:lnTo>
                    <a:pt x="1649756" y="426166"/>
                  </a:lnTo>
                  <a:lnTo>
                    <a:pt x="1617117" y="395130"/>
                  </a:lnTo>
                  <a:lnTo>
                    <a:pt x="1583535" y="365065"/>
                  </a:lnTo>
                  <a:lnTo>
                    <a:pt x="1549030" y="335996"/>
                  </a:lnTo>
                  <a:lnTo>
                    <a:pt x="1513623" y="307950"/>
                  </a:lnTo>
                  <a:lnTo>
                    <a:pt x="1477336" y="280950"/>
                  </a:lnTo>
                  <a:lnTo>
                    <a:pt x="1440189" y="255022"/>
                  </a:lnTo>
                  <a:lnTo>
                    <a:pt x="1402203" y="230192"/>
                  </a:lnTo>
                  <a:lnTo>
                    <a:pt x="1363400" y="206485"/>
                  </a:lnTo>
                  <a:lnTo>
                    <a:pt x="1323799" y="183926"/>
                  </a:lnTo>
                  <a:lnTo>
                    <a:pt x="1283422" y="162541"/>
                  </a:lnTo>
                  <a:lnTo>
                    <a:pt x="1242289" y="142354"/>
                  </a:lnTo>
                  <a:lnTo>
                    <a:pt x="1200423" y="123391"/>
                  </a:lnTo>
                  <a:lnTo>
                    <a:pt x="1157842" y="105677"/>
                  </a:lnTo>
                  <a:lnTo>
                    <a:pt x="1114570" y="89237"/>
                  </a:lnTo>
                  <a:lnTo>
                    <a:pt x="1070625" y="74098"/>
                  </a:lnTo>
                  <a:lnTo>
                    <a:pt x="1026030" y="60283"/>
                  </a:lnTo>
                  <a:lnTo>
                    <a:pt x="980804" y="47819"/>
                  </a:lnTo>
                  <a:lnTo>
                    <a:pt x="934970" y="36730"/>
                  </a:lnTo>
                  <a:lnTo>
                    <a:pt x="888547" y="27042"/>
                  </a:lnTo>
                  <a:lnTo>
                    <a:pt x="841557" y="18780"/>
                  </a:lnTo>
                  <a:lnTo>
                    <a:pt x="794021" y="11970"/>
                  </a:lnTo>
                  <a:lnTo>
                    <a:pt x="745959" y="6636"/>
                  </a:lnTo>
                  <a:lnTo>
                    <a:pt x="694955" y="2676"/>
                  </a:lnTo>
                  <a:lnTo>
                    <a:pt x="643943" y="466"/>
                  </a:lnTo>
                  <a:lnTo>
                    <a:pt x="592966" y="0"/>
                  </a:lnTo>
                  <a:lnTo>
                    <a:pt x="542069" y="1270"/>
                  </a:lnTo>
                  <a:lnTo>
                    <a:pt x="491295" y="4270"/>
                  </a:lnTo>
                  <a:lnTo>
                    <a:pt x="440688" y="8993"/>
                  </a:lnTo>
                  <a:lnTo>
                    <a:pt x="390293" y="15432"/>
                  </a:lnTo>
                  <a:lnTo>
                    <a:pt x="340152" y="23578"/>
                  </a:lnTo>
                  <a:lnTo>
                    <a:pt x="290311" y="33427"/>
                  </a:lnTo>
                  <a:lnTo>
                    <a:pt x="240813" y="44969"/>
                  </a:lnTo>
                  <a:lnTo>
                    <a:pt x="191701" y="58198"/>
                  </a:lnTo>
                  <a:lnTo>
                    <a:pt x="143020" y="73108"/>
                  </a:lnTo>
                  <a:lnTo>
                    <a:pt x="94813" y="89690"/>
                  </a:lnTo>
                  <a:lnTo>
                    <a:pt x="47125" y="107938"/>
                  </a:lnTo>
                  <a:lnTo>
                    <a:pt x="0" y="127845"/>
                  </a:lnTo>
                </a:path>
              </a:pathLst>
            </a:custGeom>
            <a:ln w="127000">
              <a:solidFill>
                <a:srgbClr val="74131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36735" y="97535"/>
              <a:ext cx="2830195" cy="2971800"/>
            </a:xfrm>
            <a:custGeom>
              <a:avLst/>
              <a:gdLst/>
              <a:ahLst/>
              <a:cxnLst/>
              <a:rect l="l" t="t" r="r" b="b"/>
              <a:pathLst>
                <a:path w="2830195" h="2971800">
                  <a:moveTo>
                    <a:pt x="1415034" y="0"/>
                  </a:moveTo>
                  <a:lnTo>
                    <a:pt x="1368325" y="794"/>
                  </a:lnTo>
                  <a:lnTo>
                    <a:pt x="1321994" y="3160"/>
                  </a:lnTo>
                  <a:lnTo>
                    <a:pt x="1276065" y="7074"/>
                  </a:lnTo>
                  <a:lnTo>
                    <a:pt x="1230562" y="12512"/>
                  </a:lnTo>
                  <a:lnTo>
                    <a:pt x="1185506" y="19448"/>
                  </a:lnTo>
                  <a:lnTo>
                    <a:pt x="1140923" y="27858"/>
                  </a:lnTo>
                  <a:lnTo>
                    <a:pt x="1096834" y="37718"/>
                  </a:lnTo>
                  <a:lnTo>
                    <a:pt x="1053264" y="49003"/>
                  </a:lnTo>
                  <a:lnTo>
                    <a:pt x="1010235" y="61689"/>
                  </a:lnTo>
                  <a:lnTo>
                    <a:pt x="967771" y="75752"/>
                  </a:lnTo>
                  <a:lnTo>
                    <a:pt x="925896" y="91167"/>
                  </a:lnTo>
                  <a:lnTo>
                    <a:pt x="884632" y="107908"/>
                  </a:lnTo>
                  <a:lnTo>
                    <a:pt x="844002" y="125953"/>
                  </a:lnTo>
                  <a:lnTo>
                    <a:pt x="804031" y="145276"/>
                  </a:lnTo>
                  <a:lnTo>
                    <a:pt x="764741" y="165854"/>
                  </a:lnTo>
                  <a:lnTo>
                    <a:pt x="726157" y="187660"/>
                  </a:lnTo>
                  <a:lnTo>
                    <a:pt x="688300" y="210672"/>
                  </a:lnTo>
                  <a:lnTo>
                    <a:pt x="651194" y="234865"/>
                  </a:lnTo>
                  <a:lnTo>
                    <a:pt x="614863" y="260213"/>
                  </a:lnTo>
                  <a:lnTo>
                    <a:pt x="579330" y="286693"/>
                  </a:lnTo>
                  <a:lnTo>
                    <a:pt x="544619" y="314280"/>
                  </a:lnTo>
                  <a:lnTo>
                    <a:pt x="510752" y="342950"/>
                  </a:lnTo>
                  <a:lnTo>
                    <a:pt x="477753" y="372678"/>
                  </a:lnTo>
                  <a:lnTo>
                    <a:pt x="445645" y="403440"/>
                  </a:lnTo>
                  <a:lnTo>
                    <a:pt x="414451" y="435211"/>
                  </a:lnTo>
                  <a:lnTo>
                    <a:pt x="384196" y="467967"/>
                  </a:lnTo>
                  <a:lnTo>
                    <a:pt x="354901" y="501683"/>
                  </a:lnTo>
                  <a:lnTo>
                    <a:pt x="326591" y="536335"/>
                  </a:lnTo>
                  <a:lnTo>
                    <a:pt x="299289" y="571898"/>
                  </a:lnTo>
                  <a:lnTo>
                    <a:pt x="273017" y="608348"/>
                  </a:lnTo>
                  <a:lnTo>
                    <a:pt x="247800" y="645660"/>
                  </a:lnTo>
                  <a:lnTo>
                    <a:pt x="223661" y="683811"/>
                  </a:lnTo>
                  <a:lnTo>
                    <a:pt x="200623" y="722775"/>
                  </a:lnTo>
                  <a:lnTo>
                    <a:pt x="178709" y="762527"/>
                  </a:lnTo>
                  <a:lnTo>
                    <a:pt x="157942" y="803045"/>
                  </a:lnTo>
                  <a:lnTo>
                    <a:pt x="138346" y="844302"/>
                  </a:lnTo>
                  <a:lnTo>
                    <a:pt x="119945" y="886275"/>
                  </a:lnTo>
                  <a:lnTo>
                    <a:pt x="102761" y="928939"/>
                  </a:lnTo>
                  <a:lnTo>
                    <a:pt x="86817" y="972269"/>
                  </a:lnTo>
                  <a:lnTo>
                    <a:pt x="72138" y="1016242"/>
                  </a:lnTo>
                  <a:lnTo>
                    <a:pt x="58747" y="1060832"/>
                  </a:lnTo>
                  <a:lnTo>
                    <a:pt x="46666" y="1106015"/>
                  </a:lnTo>
                  <a:lnTo>
                    <a:pt x="35919" y="1151767"/>
                  </a:lnTo>
                  <a:lnTo>
                    <a:pt x="26529" y="1198064"/>
                  </a:lnTo>
                  <a:lnTo>
                    <a:pt x="18520" y="1244880"/>
                  </a:lnTo>
                  <a:lnTo>
                    <a:pt x="11915" y="1292191"/>
                  </a:lnTo>
                  <a:lnTo>
                    <a:pt x="6737" y="1339973"/>
                  </a:lnTo>
                  <a:lnTo>
                    <a:pt x="3009" y="1388202"/>
                  </a:lnTo>
                  <a:lnTo>
                    <a:pt x="756" y="1436852"/>
                  </a:lnTo>
                  <a:lnTo>
                    <a:pt x="0" y="1485899"/>
                  </a:lnTo>
                  <a:lnTo>
                    <a:pt x="756" y="1534947"/>
                  </a:lnTo>
                  <a:lnTo>
                    <a:pt x="3009" y="1583597"/>
                  </a:lnTo>
                  <a:lnTo>
                    <a:pt x="6737" y="1631826"/>
                  </a:lnTo>
                  <a:lnTo>
                    <a:pt x="11915" y="1679608"/>
                  </a:lnTo>
                  <a:lnTo>
                    <a:pt x="18520" y="1726919"/>
                  </a:lnTo>
                  <a:lnTo>
                    <a:pt x="26529" y="1773735"/>
                  </a:lnTo>
                  <a:lnTo>
                    <a:pt x="35919" y="1820032"/>
                  </a:lnTo>
                  <a:lnTo>
                    <a:pt x="46666" y="1865784"/>
                  </a:lnTo>
                  <a:lnTo>
                    <a:pt x="58747" y="1910967"/>
                  </a:lnTo>
                  <a:lnTo>
                    <a:pt x="72138" y="1955557"/>
                  </a:lnTo>
                  <a:lnTo>
                    <a:pt x="86817" y="1999530"/>
                  </a:lnTo>
                  <a:lnTo>
                    <a:pt x="102761" y="2042860"/>
                  </a:lnTo>
                  <a:lnTo>
                    <a:pt x="119945" y="2085524"/>
                  </a:lnTo>
                  <a:lnTo>
                    <a:pt x="138346" y="2127497"/>
                  </a:lnTo>
                  <a:lnTo>
                    <a:pt x="157942" y="2168754"/>
                  </a:lnTo>
                  <a:lnTo>
                    <a:pt x="178709" y="2209272"/>
                  </a:lnTo>
                  <a:lnTo>
                    <a:pt x="200623" y="2249024"/>
                  </a:lnTo>
                  <a:lnTo>
                    <a:pt x="223661" y="2287988"/>
                  </a:lnTo>
                  <a:lnTo>
                    <a:pt x="247800" y="2326139"/>
                  </a:lnTo>
                  <a:lnTo>
                    <a:pt x="273017" y="2363451"/>
                  </a:lnTo>
                  <a:lnTo>
                    <a:pt x="299289" y="2399901"/>
                  </a:lnTo>
                  <a:lnTo>
                    <a:pt x="326591" y="2435464"/>
                  </a:lnTo>
                  <a:lnTo>
                    <a:pt x="354901" y="2470116"/>
                  </a:lnTo>
                  <a:lnTo>
                    <a:pt x="384196" y="2503832"/>
                  </a:lnTo>
                  <a:lnTo>
                    <a:pt x="414451" y="2536588"/>
                  </a:lnTo>
                  <a:lnTo>
                    <a:pt x="445645" y="2568359"/>
                  </a:lnTo>
                  <a:lnTo>
                    <a:pt x="477753" y="2599121"/>
                  </a:lnTo>
                  <a:lnTo>
                    <a:pt x="510752" y="2628849"/>
                  </a:lnTo>
                  <a:lnTo>
                    <a:pt x="544619" y="2657519"/>
                  </a:lnTo>
                  <a:lnTo>
                    <a:pt x="579330" y="2685106"/>
                  </a:lnTo>
                  <a:lnTo>
                    <a:pt x="614863" y="2711586"/>
                  </a:lnTo>
                  <a:lnTo>
                    <a:pt x="651194" y="2736934"/>
                  </a:lnTo>
                  <a:lnTo>
                    <a:pt x="688300" y="2761127"/>
                  </a:lnTo>
                  <a:lnTo>
                    <a:pt x="726157" y="2784139"/>
                  </a:lnTo>
                  <a:lnTo>
                    <a:pt x="764741" y="2805945"/>
                  </a:lnTo>
                  <a:lnTo>
                    <a:pt x="804031" y="2826523"/>
                  </a:lnTo>
                  <a:lnTo>
                    <a:pt x="844002" y="2845846"/>
                  </a:lnTo>
                  <a:lnTo>
                    <a:pt x="884632" y="2863891"/>
                  </a:lnTo>
                  <a:lnTo>
                    <a:pt x="925896" y="2880632"/>
                  </a:lnTo>
                  <a:lnTo>
                    <a:pt x="967771" y="2896047"/>
                  </a:lnTo>
                  <a:lnTo>
                    <a:pt x="1010235" y="2910110"/>
                  </a:lnTo>
                  <a:lnTo>
                    <a:pt x="1053264" y="2922796"/>
                  </a:lnTo>
                  <a:lnTo>
                    <a:pt x="1096834" y="2934081"/>
                  </a:lnTo>
                  <a:lnTo>
                    <a:pt x="1140923" y="2943941"/>
                  </a:lnTo>
                  <a:lnTo>
                    <a:pt x="1185506" y="2952351"/>
                  </a:lnTo>
                  <a:lnTo>
                    <a:pt x="1230562" y="2959287"/>
                  </a:lnTo>
                  <a:lnTo>
                    <a:pt x="1276065" y="2964725"/>
                  </a:lnTo>
                  <a:lnTo>
                    <a:pt x="1321994" y="2968639"/>
                  </a:lnTo>
                  <a:lnTo>
                    <a:pt x="1368325" y="2971005"/>
                  </a:lnTo>
                  <a:lnTo>
                    <a:pt x="1415034" y="2971799"/>
                  </a:lnTo>
                  <a:lnTo>
                    <a:pt x="1461742" y="2971005"/>
                  </a:lnTo>
                  <a:lnTo>
                    <a:pt x="1508073" y="2968639"/>
                  </a:lnTo>
                  <a:lnTo>
                    <a:pt x="1554002" y="2964725"/>
                  </a:lnTo>
                  <a:lnTo>
                    <a:pt x="1599505" y="2959287"/>
                  </a:lnTo>
                  <a:lnTo>
                    <a:pt x="1644561" y="2952351"/>
                  </a:lnTo>
                  <a:lnTo>
                    <a:pt x="1689144" y="2943941"/>
                  </a:lnTo>
                  <a:lnTo>
                    <a:pt x="1733233" y="2934081"/>
                  </a:lnTo>
                  <a:lnTo>
                    <a:pt x="1776803" y="2922796"/>
                  </a:lnTo>
                  <a:lnTo>
                    <a:pt x="1819832" y="2910110"/>
                  </a:lnTo>
                  <a:lnTo>
                    <a:pt x="1862296" y="2896047"/>
                  </a:lnTo>
                  <a:lnTo>
                    <a:pt x="1904171" y="2880632"/>
                  </a:lnTo>
                  <a:lnTo>
                    <a:pt x="1945435" y="2863891"/>
                  </a:lnTo>
                  <a:lnTo>
                    <a:pt x="1986065" y="2845846"/>
                  </a:lnTo>
                  <a:lnTo>
                    <a:pt x="2026036" y="2826523"/>
                  </a:lnTo>
                  <a:lnTo>
                    <a:pt x="2065326" y="2805945"/>
                  </a:lnTo>
                  <a:lnTo>
                    <a:pt x="2103910" y="2784139"/>
                  </a:lnTo>
                  <a:lnTo>
                    <a:pt x="2141767" y="2761127"/>
                  </a:lnTo>
                  <a:lnTo>
                    <a:pt x="2178873" y="2736934"/>
                  </a:lnTo>
                  <a:lnTo>
                    <a:pt x="2215204" y="2711586"/>
                  </a:lnTo>
                  <a:lnTo>
                    <a:pt x="2250737" y="2685106"/>
                  </a:lnTo>
                  <a:lnTo>
                    <a:pt x="2285448" y="2657519"/>
                  </a:lnTo>
                  <a:lnTo>
                    <a:pt x="2319315" y="2628849"/>
                  </a:lnTo>
                  <a:lnTo>
                    <a:pt x="2352314" y="2599121"/>
                  </a:lnTo>
                  <a:lnTo>
                    <a:pt x="2384422" y="2568359"/>
                  </a:lnTo>
                  <a:lnTo>
                    <a:pt x="2415616" y="2536588"/>
                  </a:lnTo>
                  <a:lnTo>
                    <a:pt x="2445871" y="2503832"/>
                  </a:lnTo>
                  <a:lnTo>
                    <a:pt x="2475166" y="2470116"/>
                  </a:lnTo>
                  <a:lnTo>
                    <a:pt x="2503476" y="2435464"/>
                  </a:lnTo>
                  <a:lnTo>
                    <a:pt x="2530778" y="2399901"/>
                  </a:lnTo>
                  <a:lnTo>
                    <a:pt x="2557050" y="2363451"/>
                  </a:lnTo>
                  <a:lnTo>
                    <a:pt x="2582267" y="2326139"/>
                  </a:lnTo>
                  <a:lnTo>
                    <a:pt x="2606406" y="2287988"/>
                  </a:lnTo>
                  <a:lnTo>
                    <a:pt x="2629444" y="2249024"/>
                  </a:lnTo>
                  <a:lnTo>
                    <a:pt x="2651358" y="2209272"/>
                  </a:lnTo>
                  <a:lnTo>
                    <a:pt x="2672125" y="2168754"/>
                  </a:lnTo>
                  <a:lnTo>
                    <a:pt x="2691721" y="2127497"/>
                  </a:lnTo>
                  <a:lnTo>
                    <a:pt x="2710122" y="2085524"/>
                  </a:lnTo>
                  <a:lnTo>
                    <a:pt x="2727306" y="2042860"/>
                  </a:lnTo>
                  <a:lnTo>
                    <a:pt x="2743250" y="1999530"/>
                  </a:lnTo>
                  <a:lnTo>
                    <a:pt x="2757929" y="1955557"/>
                  </a:lnTo>
                  <a:lnTo>
                    <a:pt x="2771320" y="1910967"/>
                  </a:lnTo>
                  <a:lnTo>
                    <a:pt x="2783401" y="1865784"/>
                  </a:lnTo>
                  <a:lnTo>
                    <a:pt x="2794148" y="1820032"/>
                  </a:lnTo>
                  <a:lnTo>
                    <a:pt x="2803538" y="1773735"/>
                  </a:lnTo>
                  <a:lnTo>
                    <a:pt x="2811547" y="1726919"/>
                  </a:lnTo>
                  <a:lnTo>
                    <a:pt x="2818152" y="1679608"/>
                  </a:lnTo>
                  <a:lnTo>
                    <a:pt x="2823330" y="1631826"/>
                  </a:lnTo>
                  <a:lnTo>
                    <a:pt x="2827058" y="1583597"/>
                  </a:lnTo>
                  <a:lnTo>
                    <a:pt x="2829311" y="1534947"/>
                  </a:lnTo>
                  <a:lnTo>
                    <a:pt x="2830068" y="1485899"/>
                  </a:lnTo>
                  <a:lnTo>
                    <a:pt x="2829311" y="1436852"/>
                  </a:lnTo>
                  <a:lnTo>
                    <a:pt x="2827058" y="1388202"/>
                  </a:lnTo>
                  <a:lnTo>
                    <a:pt x="2823330" y="1339973"/>
                  </a:lnTo>
                  <a:lnTo>
                    <a:pt x="2818152" y="1292191"/>
                  </a:lnTo>
                  <a:lnTo>
                    <a:pt x="2811547" y="1244880"/>
                  </a:lnTo>
                  <a:lnTo>
                    <a:pt x="2803538" y="1198064"/>
                  </a:lnTo>
                  <a:lnTo>
                    <a:pt x="2794148" y="1151767"/>
                  </a:lnTo>
                  <a:lnTo>
                    <a:pt x="2783401" y="1106015"/>
                  </a:lnTo>
                  <a:lnTo>
                    <a:pt x="2771320" y="1060832"/>
                  </a:lnTo>
                  <a:lnTo>
                    <a:pt x="2757929" y="1016242"/>
                  </a:lnTo>
                  <a:lnTo>
                    <a:pt x="2743250" y="972269"/>
                  </a:lnTo>
                  <a:lnTo>
                    <a:pt x="2727306" y="928939"/>
                  </a:lnTo>
                  <a:lnTo>
                    <a:pt x="2710122" y="886275"/>
                  </a:lnTo>
                  <a:lnTo>
                    <a:pt x="2691721" y="844302"/>
                  </a:lnTo>
                  <a:lnTo>
                    <a:pt x="2672125" y="803045"/>
                  </a:lnTo>
                  <a:lnTo>
                    <a:pt x="2651358" y="762527"/>
                  </a:lnTo>
                  <a:lnTo>
                    <a:pt x="2629444" y="722775"/>
                  </a:lnTo>
                  <a:lnTo>
                    <a:pt x="2606406" y="683811"/>
                  </a:lnTo>
                  <a:lnTo>
                    <a:pt x="2582267" y="645660"/>
                  </a:lnTo>
                  <a:lnTo>
                    <a:pt x="2557050" y="608348"/>
                  </a:lnTo>
                  <a:lnTo>
                    <a:pt x="2530778" y="571898"/>
                  </a:lnTo>
                  <a:lnTo>
                    <a:pt x="2503476" y="536335"/>
                  </a:lnTo>
                  <a:lnTo>
                    <a:pt x="2475166" y="501683"/>
                  </a:lnTo>
                  <a:lnTo>
                    <a:pt x="2445871" y="467967"/>
                  </a:lnTo>
                  <a:lnTo>
                    <a:pt x="2415616" y="435211"/>
                  </a:lnTo>
                  <a:lnTo>
                    <a:pt x="2384422" y="403440"/>
                  </a:lnTo>
                  <a:lnTo>
                    <a:pt x="2352314" y="372678"/>
                  </a:lnTo>
                  <a:lnTo>
                    <a:pt x="2319315" y="342950"/>
                  </a:lnTo>
                  <a:lnTo>
                    <a:pt x="2285448" y="314280"/>
                  </a:lnTo>
                  <a:lnTo>
                    <a:pt x="2250737" y="286693"/>
                  </a:lnTo>
                  <a:lnTo>
                    <a:pt x="2215204" y="260213"/>
                  </a:lnTo>
                  <a:lnTo>
                    <a:pt x="2178873" y="234865"/>
                  </a:lnTo>
                  <a:lnTo>
                    <a:pt x="2141767" y="210672"/>
                  </a:lnTo>
                  <a:lnTo>
                    <a:pt x="2103910" y="187660"/>
                  </a:lnTo>
                  <a:lnTo>
                    <a:pt x="2065326" y="165854"/>
                  </a:lnTo>
                  <a:lnTo>
                    <a:pt x="2026036" y="145276"/>
                  </a:lnTo>
                  <a:lnTo>
                    <a:pt x="1986065" y="125953"/>
                  </a:lnTo>
                  <a:lnTo>
                    <a:pt x="1945435" y="107908"/>
                  </a:lnTo>
                  <a:lnTo>
                    <a:pt x="1904171" y="91167"/>
                  </a:lnTo>
                  <a:lnTo>
                    <a:pt x="1862296" y="75752"/>
                  </a:lnTo>
                  <a:lnTo>
                    <a:pt x="1819832" y="61689"/>
                  </a:lnTo>
                  <a:lnTo>
                    <a:pt x="1776803" y="49003"/>
                  </a:lnTo>
                  <a:lnTo>
                    <a:pt x="1733233" y="37718"/>
                  </a:lnTo>
                  <a:lnTo>
                    <a:pt x="1689144" y="27858"/>
                  </a:lnTo>
                  <a:lnTo>
                    <a:pt x="1644561" y="19448"/>
                  </a:lnTo>
                  <a:lnTo>
                    <a:pt x="1599505" y="12512"/>
                  </a:lnTo>
                  <a:lnTo>
                    <a:pt x="1554002" y="7074"/>
                  </a:lnTo>
                  <a:lnTo>
                    <a:pt x="1508073" y="3160"/>
                  </a:lnTo>
                  <a:lnTo>
                    <a:pt x="1461742" y="794"/>
                  </a:lnTo>
                  <a:lnTo>
                    <a:pt x="1415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36735" y="97535"/>
              <a:ext cx="2830195" cy="2971800"/>
            </a:xfrm>
            <a:custGeom>
              <a:avLst/>
              <a:gdLst/>
              <a:ahLst/>
              <a:cxnLst/>
              <a:rect l="l" t="t" r="r" b="b"/>
              <a:pathLst>
                <a:path w="2830195" h="2971800">
                  <a:moveTo>
                    <a:pt x="0" y="1485899"/>
                  </a:moveTo>
                  <a:lnTo>
                    <a:pt x="756" y="1436852"/>
                  </a:lnTo>
                  <a:lnTo>
                    <a:pt x="3009" y="1388202"/>
                  </a:lnTo>
                  <a:lnTo>
                    <a:pt x="6737" y="1339973"/>
                  </a:lnTo>
                  <a:lnTo>
                    <a:pt x="11915" y="1292191"/>
                  </a:lnTo>
                  <a:lnTo>
                    <a:pt x="18520" y="1244880"/>
                  </a:lnTo>
                  <a:lnTo>
                    <a:pt x="26529" y="1198064"/>
                  </a:lnTo>
                  <a:lnTo>
                    <a:pt x="35919" y="1151767"/>
                  </a:lnTo>
                  <a:lnTo>
                    <a:pt x="46666" y="1106015"/>
                  </a:lnTo>
                  <a:lnTo>
                    <a:pt x="58747" y="1060832"/>
                  </a:lnTo>
                  <a:lnTo>
                    <a:pt x="72138" y="1016242"/>
                  </a:lnTo>
                  <a:lnTo>
                    <a:pt x="86817" y="972269"/>
                  </a:lnTo>
                  <a:lnTo>
                    <a:pt x="102761" y="928939"/>
                  </a:lnTo>
                  <a:lnTo>
                    <a:pt x="119945" y="886275"/>
                  </a:lnTo>
                  <a:lnTo>
                    <a:pt x="138346" y="844302"/>
                  </a:lnTo>
                  <a:lnTo>
                    <a:pt x="157942" y="803045"/>
                  </a:lnTo>
                  <a:lnTo>
                    <a:pt x="178709" y="762527"/>
                  </a:lnTo>
                  <a:lnTo>
                    <a:pt x="200623" y="722775"/>
                  </a:lnTo>
                  <a:lnTo>
                    <a:pt x="223661" y="683811"/>
                  </a:lnTo>
                  <a:lnTo>
                    <a:pt x="247800" y="645660"/>
                  </a:lnTo>
                  <a:lnTo>
                    <a:pt x="273017" y="608348"/>
                  </a:lnTo>
                  <a:lnTo>
                    <a:pt x="299289" y="571898"/>
                  </a:lnTo>
                  <a:lnTo>
                    <a:pt x="326591" y="536335"/>
                  </a:lnTo>
                  <a:lnTo>
                    <a:pt x="354901" y="501683"/>
                  </a:lnTo>
                  <a:lnTo>
                    <a:pt x="384196" y="467967"/>
                  </a:lnTo>
                  <a:lnTo>
                    <a:pt x="414451" y="435211"/>
                  </a:lnTo>
                  <a:lnTo>
                    <a:pt x="445645" y="403440"/>
                  </a:lnTo>
                  <a:lnTo>
                    <a:pt x="477753" y="372678"/>
                  </a:lnTo>
                  <a:lnTo>
                    <a:pt x="510752" y="342950"/>
                  </a:lnTo>
                  <a:lnTo>
                    <a:pt x="544619" y="314280"/>
                  </a:lnTo>
                  <a:lnTo>
                    <a:pt x="579330" y="286693"/>
                  </a:lnTo>
                  <a:lnTo>
                    <a:pt x="614863" y="260213"/>
                  </a:lnTo>
                  <a:lnTo>
                    <a:pt x="651194" y="234865"/>
                  </a:lnTo>
                  <a:lnTo>
                    <a:pt x="688300" y="210672"/>
                  </a:lnTo>
                  <a:lnTo>
                    <a:pt x="726157" y="187660"/>
                  </a:lnTo>
                  <a:lnTo>
                    <a:pt x="764741" y="165854"/>
                  </a:lnTo>
                  <a:lnTo>
                    <a:pt x="804031" y="145276"/>
                  </a:lnTo>
                  <a:lnTo>
                    <a:pt x="844002" y="125953"/>
                  </a:lnTo>
                  <a:lnTo>
                    <a:pt x="884632" y="107908"/>
                  </a:lnTo>
                  <a:lnTo>
                    <a:pt x="925896" y="91167"/>
                  </a:lnTo>
                  <a:lnTo>
                    <a:pt x="967771" y="75752"/>
                  </a:lnTo>
                  <a:lnTo>
                    <a:pt x="1010235" y="61689"/>
                  </a:lnTo>
                  <a:lnTo>
                    <a:pt x="1053264" y="49003"/>
                  </a:lnTo>
                  <a:lnTo>
                    <a:pt x="1096834" y="37718"/>
                  </a:lnTo>
                  <a:lnTo>
                    <a:pt x="1140923" y="27858"/>
                  </a:lnTo>
                  <a:lnTo>
                    <a:pt x="1185506" y="19448"/>
                  </a:lnTo>
                  <a:lnTo>
                    <a:pt x="1230562" y="12512"/>
                  </a:lnTo>
                  <a:lnTo>
                    <a:pt x="1276065" y="7074"/>
                  </a:lnTo>
                  <a:lnTo>
                    <a:pt x="1321994" y="3160"/>
                  </a:lnTo>
                  <a:lnTo>
                    <a:pt x="1368325" y="794"/>
                  </a:lnTo>
                  <a:lnTo>
                    <a:pt x="1415034" y="0"/>
                  </a:lnTo>
                  <a:lnTo>
                    <a:pt x="1461742" y="794"/>
                  </a:lnTo>
                  <a:lnTo>
                    <a:pt x="1508073" y="3160"/>
                  </a:lnTo>
                  <a:lnTo>
                    <a:pt x="1554002" y="7074"/>
                  </a:lnTo>
                  <a:lnTo>
                    <a:pt x="1599505" y="12512"/>
                  </a:lnTo>
                  <a:lnTo>
                    <a:pt x="1644561" y="19448"/>
                  </a:lnTo>
                  <a:lnTo>
                    <a:pt x="1689144" y="27858"/>
                  </a:lnTo>
                  <a:lnTo>
                    <a:pt x="1733233" y="37718"/>
                  </a:lnTo>
                  <a:lnTo>
                    <a:pt x="1776803" y="49003"/>
                  </a:lnTo>
                  <a:lnTo>
                    <a:pt x="1819832" y="61689"/>
                  </a:lnTo>
                  <a:lnTo>
                    <a:pt x="1862296" y="75752"/>
                  </a:lnTo>
                  <a:lnTo>
                    <a:pt x="1904171" y="91167"/>
                  </a:lnTo>
                  <a:lnTo>
                    <a:pt x="1945435" y="107908"/>
                  </a:lnTo>
                  <a:lnTo>
                    <a:pt x="1986065" y="125953"/>
                  </a:lnTo>
                  <a:lnTo>
                    <a:pt x="2026036" y="145276"/>
                  </a:lnTo>
                  <a:lnTo>
                    <a:pt x="2065326" y="165854"/>
                  </a:lnTo>
                  <a:lnTo>
                    <a:pt x="2103910" y="187660"/>
                  </a:lnTo>
                  <a:lnTo>
                    <a:pt x="2141767" y="210672"/>
                  </a:lnTo>
                  <a:lnTo>
                    <a:pt x="2178873" y="234865"/>
                  </a:lnTo>
                  <a:lnTo>
                    <a:pt x="2215204" y="260213"/>
                  </a:lnTo>
                  <a:lnTo>
                    <a:pt x="2250737" y="286693"/>
                  </a:lnTo>
                  <a:lnTo>
                    <a:pt x="2285448" y="314280"/>
                  </a:lnTo>
                  <a:lnTo>
                    <a:pt x="2319315" y="342950"/>
                  </a:lnTo>
                  <a:lnTo>
                    <a:pt x="2352314" y="372678"/>
                  </a:lnTo>
                  <a:lnTo>
                    <a:pt x="2384422" y="403440"/>
                  </a:lnTo>
                  <a:lnTo>
                    <a:pt x="2415616" y="435211"/>
                  </a:lnTo>
                  <a:lnTo>
                    <a:pt x="2445871" y="467967"/>
                  </a:lnTo>
                  <a:lnTo>
                    <a:pt x="2475166" y="501683"/>
                  </a:lnTo>
                  <a:lnTo>
                    <a:pt x="2503476" y="536335"/>
                  </a:lnTo>
                  <a:lnTo>
                    <a:pt x="2530778" y="571898"/>
                  </a:lnTo>
                  <a:lnTo>
                    <a:pt x="2557050" y="608348"/>
                  </a:lnTo>
                  <a:lnTo>
                    <a:pt x="2582267" y="645660"/>
                  </a:lnTo>
                  <a:lnTo>
                    <a:pt x="2606406" y="683811"/>
                  </a:lnTo>
                  <a:lnTo>
                    <a:pt x="2629444" y="722775"/>
                  </a:lnTo>
                  <a:lnTo>
                    <a:pt x="2651358" y="762527"/>
                  </a:lnTo>
                  <a:lnTo>
                    <a:pt x="2672125" y="803045"/>
                  </a:lnTo>
                  <a:lnTo>
                    <a:pt x="2691721" y="844302"/>
                  </a:lnTo>
                  <a:lnTo>
                    <a:pt x="2710122" y="886275"/>
                  </a:lnTo>
                  <a:lnTo>
                    <a:pt x="2727306" y="928939"/>
                  </a:lnTo>
                  <a:lnTo>
                    <a:pt x="2743250" y="972269"/>
                  </a:lnTo>
                  <a:lnTo>
                    <a:pt x="2757929" y="1016242"/>
                  </a:lnTo>
                  <a:lnTo>
                    <a:pt x="2771320" y="1060832"/>
                  </a:lnTo>
                  <a:lnTo>
                    <a:pt x="2783401" y="1106015"/>
                  </a:lnTo>
                  <a:lnTo>
                    <a:pt x="2794148" y="1151767"/>
                  </a:lnTo>
                  <a:lnTo>
                    <a:pt x="2803538" y="1198064"/>
                  </a:lnTo>
                  <a:lnTo>
                    <a:pt x="2811547" y="1244880"/>
                  </a:lnTo>
                  <a:lnTo>
                    <a:pt x="2818152" y="1292191"/>
                  </a:lnTo>
                  <a:lnTo>
                    <a:pt x="2823330" y="1339973"/>
                  </a:lnTo>
                  <a:lnTo>
                    <a:pt x="2827058" y="1388202"/>
                  </a:lnTo>
                  <a:lnTo>
                    <a:pt x="2829311" y="1436852"/>
                  </a:lnTo>
                  <a:lnTo>
                    <a:pt x="2830068" y="1485899"/>
                  </a:lnTo>
                  <a:lnTo>
                    <a:pt x="2829311" y="1534947"/>
                  </a:lnTo>
                  <a:lnTo>
                    <a:pt x="2827058" y="1583597"/>
                  </a:lnTo>
                  <a:lnTo>
                    <a:pt x="2823330" y="1631826"/>
                  </a:lnTo>
                  <a:lnTo>
                    <a:pt x="2818152" y="1679608"/>
                  </a:lnTo>
                  <a:lnTo>
                    <a:pt x="2811547" y="1726919"/>
                  </a:lnTo>
                  <a:lnTo>
                    <a:pt x="2803538" y="1773735"/>
                  </a:lnTo>
                  <a:lnTo>
                    <a:pt x="2794148" y="1820032"/>
                  </a:lnTo>
                  <a:lnTo>
                    <a:pt x="2783401" y="1865784"/>
                  </a:lnTo>
                  <a:lnTo>
                    <a:pt x="2771320" y="1910967"/>
                  </a:lnTo>
                  <a:lnTo>
                    <a:pt x="2757929" y="1955557"/>
                  </a:lnTo>
                  <a:lnTo>
                    <a:pt x="2743250" y="1999530"/>
                  </a:lnTo>
                  <a:lnTo>
                    <a:pt x="2727306" y="2042860"/>
                  </a:lnTo>
                  <a:lnTo>
                    <a:pt x="2710122" y="2085524"/>
                  </a:lnTo>
                  <a:lnTo>
                    <a:pt x="2691721" y="2127497"/>
                  </a:lnTo>
                  <a:lnTo>
                    <a:pt x="2672125" y="2168754"/>
                  </a:lnTo>
                  <a:lnTo>
                    <a:pt x="2651358" y="2209272"/>
                  </a:lnTo>
                  <a:lnTo>
                    <a:pt x="2629444" y="2249024"/>
                  </a:lnTo>
                  <a:lnTo>
                    <a:pt x="2606406" y="2287988"/>
                  </a:lnTo>
                  <a:lnTo>
                    <a:pt x="2582267" y="2326139"/>
                  </a:lnTo>
                  <a:lnTo>
                    <a:pt x="2557050" y="2363451"/>
                  </a:lnTo>
                  <a:lnTo>
                    <a:pt x="2530778" y="2399901"/>
                  </a:lnTo>
                  <a:lnTo>
                    <a:pt x="2503476" y="2435464"/>
                  </a:lnTo>
                  <a:lnTo>
                    <a:pt x="2475166" y="2470116"/>
                  </a:lnTo>
                  <a:lnTo>
                    <a:pt x="2445871" y="2503832"/>
                  </a:lnTo>
                  <a:lnTo>
                    <a:pt x="2415616" y="2536588"/>
                  </a:lnTo>
                  <a:lnTo>
                    <a:pt x="2384422" y="2568359"/>
                  </a:lnTo>
                  <a:lnTo>
                    <a:pt x="2352314" y="2599121"/>
                  </a:lnTo>
                  <a:lnTo>
                    <a:pt x="2319315" y="2628849"/>
                  </a:lnTo>
                  <a:lnTo>
                    <a:pt x="2285448" y="2657519"/>
                  </a:lnTo>
                  <a:lnTo>
                    <a:pt x="2250737" y="2685106"/>
                  </a:lnTo>
                  <a:lnTo>
                    <a:pt x="2215204" y="2711586"/>
                  </a:lnTo>
                  <a:lnTo>
                    <a:pt x="2178873" y="2736934"/>
                  </a:lnTo>
                  <a:lnTo>
                    <a:pt x="2141767" y="2761127"/>
                  </a:lnTo>
                  <a:lnTo>
                    <a:pt x="2103910" y="2784139"/>
                  </a:lnTo>
                  <a:lnTo>
                    <a:pt x="2065326" y="2805945"/>
                  </a:lnTo>
                  <a:lnTo>
                    <a:pt x="2026036" y="2826523"/>
                  </a:lnTo>
                  <a:lnTo>
                    <a:pt x="1986065" y="2845846"/>
                  </a:lnTo>
                  <a:lnTo>
                    <a:pt x="1945435" y="2863891"/>
                  </a:lnTo>
                  <a:lnTo>
                    <a:pt x="1904171" y="2880632"/>
                  </a:lnTo>
                  <a:lnTo>
                    <a:pt x="1862296" y="2896047"/>
                  </a:lnTo>
                  <a:lnTo>
                    <a:pt x="1819832" y="2910110"/>
                  </a:lnTo>
                  <a:lnTo>
                    <a:pt x="1776803" y="2922796"/>
                  </a:lnTo>
                  <a:lnTo>
                    <a:pt x="1733233" y="2934081"/>
                  </a:lnTo>
                  <a:lnTo>
                    <a:pt x="1689144" y="2943941"/>
                  </a:lnTo>
                  <a:lnTo>
                    <a:pt x="1644561" y="2952351"/>
                  </a:lnTo>
                  <a:lnTo>
                    <a:pt x="1599505" y="2959287"/>
                  </a:lnTo>
                  <a:lnTo>
                    <a:pt x="1554002" y="2964725"/>
                  </a:lnTo>
                  <a:lnTo>
                    <a:pt x="1508073" y="2968639"/>
                  </a:lnTo>
                  <a:lnTo>
                    <a:pt x="1461742" y="2971005"/>
                  </a:lnTo>
                  <a:lnTo>
                    <a:pt x="1415034" y="2971799"/>
                  </a:lnTo>
                  <a:lnTo>
                    <a:pt x="1368325" y="2971005"/>
                  </a:lnTo>
                  <a:lnTo>
                    <a:pt x="1321994" y="2968639"/>
                  </a:lnTo>
                  <a:lnTo>
                    <a:pt x="1276065" y="2964725"/>
                  </a:lnTo>
                  <a:lnTo>
                    <a:pt x="1230562" y="2959287"/>
                  </a:lnTo>
                  <a:lnTo>
                    <a:pt x="1185506" y="2952351"/>
                  </a:lnTo>
                  <a:lnTo>
                    <a:pt x="1140923" y="2943941"/>
                  </a:lnTo>
                  <a:lnTo>
                    <a:pt x="1096834" y="2934081"/>
                  </a:lnTo>
                  <a:lnTo>
                    <a:pt x="1053264" y="2922796"/>
                  </a:lnTo>
                  <a:lnTo>
                    <a:pt x="1010235" y="2910110"/>
                  </a:lnTo>
                  <a:lnTo>
                    <a:pt x="967771" y="2896047"/>
                  </a:lnTo>
                  <a:lnTo>
                    <a:pt x="925896" y="2880632"/>
                  </a:lnTo>
                  <a:lnTo>
                    <a:pt x="884632" y="2863891"/>
                  </a:lnTo>
                  <a:lnTo>
                    <a:pt x="844002" y="2845846"/>
                  </a:lnTo>
                  <a:lnTo>
                    <a:pt x="804031" y="2826523"/>
                  </a:lnTo>
                  <a:lnTo>
                    <a:pt x="764741" y="2805945"/>
                  </a:lnTo>
                  <a:lnTo>
                    <a:pt x="726157" y="2784139"/>
                  </a:lnTo>
                  <a:lnTo>
                    <a:pt x="688300" y="2761127"/>
                  </a:lnTo>
                  <a:lnTo>
                    <a:pt x="651194" y="2736934"/>
                  </a:lnTo>
                  <a:lnTo>
                    <a:pt x="614863" y="2711586"/>
                  </a:lnTo>
                  <a:lnTo>
                    <a:pt x="579330" y="2685106"/>
                  </a:lnTo>
                  <a:lnTo>
                    <a:pt x="544619" y="2657519"/>
                  </a:lnTo>
                  <a:lnTo>
                    <a:pt x="510752" y="2628849"/>
                  </a:lnTo>
                  <a:lnTo>
                    <a:pt x="477753" y="2599121"/>
                  </a:lnTo>
                  <a:lnTo>
                    <a:pt x="445645" y="2568359"/>
                  </a:lnTo>
                  <a:lnTo>
                    <a:pt x="414451" y="2536588"/>
                  </a:lnTo>
                  <a:lnTo>
                    <a:pt x="384196" y="2503832"/>
                  </a:lnTo>
                  <a:lnTo>
                    <a:pt x="354901" y="2470116"/>
                  </a:lnTo>
                  <a:lnTo>
                    <a:pt x="326591" y="2435464"/>
                  </a:lnTo>
                  <a:lnTo>
                    <a:pt x="299289" y="2399901"/>
                  </a:lnTo>
                  <a:lnTo>
                    <a:pt x="273017" y="2363451"/>
                  </a:lnTo>
                  <a:lnTo>
                    <a:pt x="247800" y="2326139"/>
                  </a:lnTo>
                  <a:lnTo>
                    <a:pt x="223661" y="2287988"/>
                  </a:lnTo>
                  <a:lnTo>
                    <a:pt x="200623" y="2249024"/>
                  </a:lnTo>
                  <a:lnTo>
                    <a:pt x="178709" y="2209272"/>
                  </a:lnTo>
                  <a:lnTo>
                    <a:pt x="157942" y="2168754"/>
                  </a:lnTo>
                  <a:lnTo>
                    <a:pt x="138346" y="2127497"/>
                  </a:lnTo>
                  <a:lnTo>
                    <a:pt x="119945" y="2085524"/>
                  </a:lnTo>
                  <a:lnTo>
                    <a:pt x="102761" y="2042860"/>
                  </a:lnTo>
                  <a:lnTo>
                    <a:pt x="86817" y="1999530"/>
                  </a:lnTo>
                  <a:lnTo>
                    <a:pt x="72138" y="1955557"/>
                  </a:lnTo>
                  <a:lnTo>
                    <a:pt x="58747" y="1910967"/>
                  </a:lnTo>
                  <a:lnTo>
                    <a:pt x="46666" y="1865784"/>
                  </a:lnTo>
                  <a:lnTo>
                    <a:pt x="35919" y="1820032"/>
                  </a:lnTo>
                  <a:lnTo>
                    <a:pt x="26529" y="1773735"/>
                  </a:lnTo>
                  <a:lnTo>
                    <a:pt x="18520" y="1726919"/>
                  </a:lnTo>
                  <a:lnTo>
                    <a:pt x="11915" y="1679608"/>
                  </a:lnTo>
                  <a:lnTo>
                    <a:pt x="6737" y="1631826"/>
                  </a:lnTo>
                  <a:lnTo>
                    <a:pt x="3009" y="1583597"/>
                  </a:lnTo>
                  <a:lnTo>
                    <a:pt x="756" y="1534947"/>
                  </a:lnTo>
                  <a:lnTo>
                    <a:pt x="0" y="14858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4740" y="1304229"/>
            <a:ext cx="3481704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250" dirty="0">
                <a:solidFill>
                  <a:srgbClr val="053479"/>
                </a:solidFill>
              </a:rPr>
              <a:t>Flexibility</a:t>
            </a:r>
            <a:r>
              <a:rPr sz="4400" spc="-275" dirty="0">
                <a:solidFill>
                  <a:srgbClr val="053479"/>
                </a:solidFill>
              </a:rPr>
              <a:t> </a:t>
            </a:r>
            <a:r>
              <a:rPr sz="4400" spc="-375" dirty="0">
                <a:solidFill>
                  <a:srgbClr val="053479"/>
                </a:solidFill>
              </a:rPr>
              <a:t>and </a:t>
            </a:r>
            <a:r>
              <a:rPr sz="4400" spc="-285" dirty="0">
                <a:solidFill>
                  <a:srgbClr val="053479"/>
                </a:solidFill>
              </a:rPr>
              <a:t>Local</a:t>
            </a:r>
            <a:r>
              <a:rPr sz="4400" spc="-210" dirty="0">
                <a:solidFill>
                  <a:srgbClr val="053479"/>
                </a:solidFill>
              </a:rPr>
              <a:t> </a:t>
            </a:r>
            <a:r>
              <a:rPr sz="4400" spc="-90" dirty="0">
                <a:solidFill>
                  <a:srgbClr val="053479"/>
                </a:solidFill>
              </a:rPr>
              <a:t>Control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-6350" y="5382514"/>
            <a:ext cx="2766060" cy="1482090"/>
            <a:chOff x="-6350" y="5382514"/>
            <a:chExt cx="2766060" cy="1482090"/>
          </a:xfrm>
        </p:grpSpPr>
        <p:sp>
          <p:nvSpPr>
            <p:cNvPr id="8" name="object 8"/>
            <p:cNvSpPr/>
            <p:nvPr/>
          </p:nvSpPr>
          <p:spPr>
            <a:xfrm>
              <a:off x="-5" y="5486400"/>
              <a:ext cx="2673350" cy="1371600"/>
            </a:xfrm>
            <a:custGeom>
              <a:avLst/>
              <a:gdLst/>
              <a:ahLst/>
              <a:cxnLst/>
              <a:rect l="l" t="t" r="r" b="b"/>
              <a:pathLst>
                <a:path w="2673350" h="1371600">
                  <a:moveTo>
                    <a:pt x="951217" y="0"/>
                  </a:moveTo>
                  <a:lnTo>
                    <a:pt x="897557" y="798"/>
                  </a:lnTo>
                  <a:lnTo>
                    <a:pt x="844295" y="3179"/>
                  </a:lnTo>
                  <a:lnTo>
                    <a:pt x="791453" y="7120"/>
                  </a:lnTo>
                  <a:lnTo>
                    <a:pt x="739053" y="12598"/>
                  </a:lnTo>
                  <a:lnTo>
                    <a:pt x="687119" y="19590"/>
                  </a:lnTo>
                  <a:lnTo>
                    <a:pt x="635673" y="28074"/>
                  </a:lnTo>
                  <a:lnTo>
                    <a:pt x="584738" y="38027"/>
                  </a:lnTo>
                  <a:lnTo>
                    <a:pt x="534335" y="49427"/>
                  </a:lnTo>
                  <a:lnTo>
                    <a:pt x="484488" y="62250"/>
                  </a:lnTo>
                  <a:lnTo>
                    <a:pt x="435220" y="76475"/>
                  </a:lnTo>
                  <a:lnTo>
                    <a:pt x="386552" y="92079"/>
                  </a:lnTo>
                  <a:lnTo>
                    <a:pt x="338508" y="109038"/>
                  </a:lnTo>
                  <a:lnTo>
                    <a:pt x="291111" y="127331"/>
                  </a:lnTo>
                  <a:lnTo>
                    <a:pt x="244381" y="146935"/>
                  </a:lnTo>
                  <a:lnTo>
                    <a:pt x="198344" y="167827"/>
                  </a:lnTo>
                  <a:lnTo>
                    <a:pt x="153020" y="189985"/>
                  </a:lnTo>
                  <a:lnTo>
                    <a:pt x="108432" y="213385"/>
                  </a:lnTo>
                  <a:lnTo>
                    <a:pt x="0" y="279247"/>
                  </a:lnTo>
                  <a:lnTo>
                    <a:pt x="0" y="1371600"/>
                  </a:lnTo>
                  <a:lnTo>
                    <a:pt x="2673096" y="1371600"/>
                  </a:lnTo>
                  <a:lnTo>
                    <a:pt x="2639834" y="1242212"/>
                  </a:lnTo>
                  <a:lnTo>
                    <a:pt x="2624940" y="1196546"/>
                  </a:lnTo>
                  <a:lnTo>
                    <a:pt x="2608850" y="1151435"/>
                  </a:lnTo>
                  <a:lnTo>
                    <a:pt x="2591582" y="1106897"/>
                  </a:lnTo>
                  <a:lnTo>
                    <a:pt x="2573155" y="1062950"/>
                  </a:lnTo>
                  <a:lnTo>
                    <a:pt x="2553587" y="1019614"/>
                  </a:lnTo>
                  <a:lnTo>
                    <a:pt x="2532899" y="976908"/>
                  </a:lnTo>
                  <a:lnTo>
                    <a:pt x="2511107" y="934850"/>
                  </a:lnTo>
                  <a:lnTo>
                    <a:pt x="2488232" y="893459"/>
                  </a:lnTo>
                  <a:lnTo>
                    <a:pt x="2464292" y="852754"/>
                  </a:lnTo>
                  <a:lnTo>
                    <a:pt x="2439305" y="812754"/>
                  </a:lnTo>
                  <a:lnTo>
                    <a:pt x="2413292" y="773477"/>
                  </a:lnTo>
                  <a:lnTo>
                    <a:pt x="2386269" y="734942"/>
                  </a:lnTo>
                  <a:lnTo>
                    <a:pt x="2358257" y="697169"/>
                  </a:lnTo>
                  <a:lnTo>
                    <a:pt x="2329274" y="660175"/>
                  </a:lnTo>
                  <a:lnTo>
                    <a:pt x="2299339" y="623980"/>
                  </a:lnTo>
                  <a:lnTo>
                    <a:pt x="2268471" y="588603"/>
                  </a:lnTo>
                  <a:lnTo>
                    <a:pt x="2236687" y="554062"/>
                  </a:lnTo>
                  <a:lnTo>
                    <a:pt x="2204009" y="520376"/>
                  </a:lnTo>
                  <a:lnTo>
                    <a:pt x="2170453" y="487564"/>
                  </a:lnTo>
                  <a:lnTo>
                    <a:pt x="2136039" y="455645"/>
                  </a:lnTo>
                  <a:lnTo>
                    <a:pt x="2100786" y="424637"/>
                  </a:lnTo>
                  <a:lnTo>
                    <a:pt x="2064712" y="394560"/>
                  </a:lnTo>
                  <a:lnTo>
                    <a:pt x="2027837" y="365431"/>
                  </a:lnTo>
                  <a:lnTo>
                    <a:pt x="1990179" y="337271"/>
                  </a:lnTo>
                  <a:lnTo>
                    <a:pt x="1951756" y="310098"/>
                  </a:lnTo>
                  <a:lnTo>
                    <a:pt x="1912589" y="283930"/>
                  </a:lnTo>
                  <a:lnTo>
                    <a:pt x="1872695" y="258787"/>
                  </a:lnTo>
                  <a:lnTo>
                    <a:pt x="1832093" y="234686"/>
                  </a:lnTo>
                  <a:lnTo>
                    <a:pt x="1790803" y="211648"/>
                  </a:lnTo>
                  <a:lnTo>
                    <a:pt x="1748842" y="189691"/>
                  </a:lnTo>
                  <a:lnTo>
                    <a:pt x="1706230" y="168833"/>
                  </a:lnTo>
                  <a:lnTo>
                    <a:pt x="1662986" y="149093"/>
                  </a:lnTo>
                  <a:lnTo>
                    <a:pt x="1619128" y="130491"/>
                  </a:lnTo>
                  <a:lnTo>
                    <a:pt x="1574675" y="113045"/>
                  </a:lnTo>
                  <a:lnTo>
                    <a:pt x="1529646" y="96774"/>
                  </a:lnTo>
                  <a:lnTo>
                    <a:pt x="1484060" y="81696"/>
                  </a:lnTo>
                  <a:lnTo>
                    <a:pt x="1437936" y="67831"/>
                  </a:lnTo>
                  <a:lnTo>
                    <a:pt x="1391292" y="55197"/>
                  </a:lnTo>
                  <a:lnTo>
                    <a:pt x="1344147" y="43813"/>
                  </a:lnTo>
                  <a:lnTo>
                    <a:pt x="1296520" y="33697"/>
                  </a:lnTo>
                  <a:lnTo>
                    <a:pt x="1248430" y="24870"/>
                  </a:lnTo>
                  <a:lnTo>
                    <a:pt x="1199896" y="17349"/>
                  </a:lnTo>
                  <a:lnTo>
                    <a:pt x="1150936" y="11153"/>
                  </a:lnTo>
                  <a:lnTo>
                    <a:pt x="1101569" y="6302"/>
                  </a:lnTo>
                  <a:lnTo>
                    <a:pt x="1051815" y="2813"/>
                  </a:lnTo>
                  <a:lnTo>
                    <a:pt x="1001691" y="706"/>
                  </a:lnTo>
                  <a:lnTo>
                    <a:pt x="951217" y="0"/>
                  </a:lnTo>
                  <a:close/>
                </a:path>
              </a:pathLst>
            </a:custGeom>
            <a:solidFill>
              <a:srgbClr val="741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388864"/>
              <a:ext cx="2753360" cy="1469390"/>
            </a:xfrm>
            <a:custGeom>
              <a:avLst/>
              <a:gdLst/>
              <a:ahLst/>
              <a:cxnLst/>
              <a:rect l="l" t="t" r="r" b="b"/>
              <a:pathLst>
                <a:path w="2753360" h="1469390">
                  <a:moveTo>
                    <a:pt x="995934" y="0"/>
                  </a:moveTo>
                  <a:lnTo>
                    <a:pt x="947594" y="641"/>
                  </a:lnTo>
                  <a:lnTo>
                    <a:pt x="899571" y="2556"/>
                  </a:lnTo>
                  <a:lnTo>
                    <a:pt x="851881" y="5727"/>
                  </a:lnTo>
                  <a:lnTo>
                    <a:pt x="804542" y="10138"/>
                  </a:lnTo>
                  <a:lnTo>
                    <a:pt x="757568" y="15773"/>
                  </a:lnTo>
                  <a:lnTo>
                    <a:pt x="710976" y="22617"/>
                  </a:lnTo>
                  <a:lnTo>
                    <a:pt x="664782" y="30652"/>
                  </a:lnTo>
                  <a:lnTo>
                    <a:pt x="619003" y="39863"/>
                  </a:lnTo>
                  <a:lnTo>
                    <a:pt x="573654" y="50233"/>
                  </a:lnTo>
                  <a:lnTo>
                    <a:pt x="528752" y="61746"/>
                  </a:lnTo>
                  <a:lnTo>
                    <a:pt x="484313" y="74386"/>
                  </a:lnTo>
                  <a:lnTo>
                    <a:pt x="440354" y="88137"/>
                  </a:lnTo>
                  <a:lnTo>
                    <a:pt x="396889" y="102982"/>
                  </a:lnTo>
                  <a:lnTo>
                    <a:pt x="353936" y="118906"/>
                  </a:lnTo>
                  <a:lnTo>
                    <a:pt x="311511" y="135892"/>
                  </a:lnTo>
                  <a:lnTo>
                    <a:pt x="269630" y="153924"/>
                  </a:lnTo>
                  <a:lnTo>
                    <a:pt x="228309" y="172986"/>
                  </a:lnTo>
                  <a:lnTo>
                    <a:pt x="187565" y="193061"/>
                  </a:lnTo>
                  <a:lnTo>
                    <a:pt x="147413" y="214134"/>
                  </a:lnTo>
                  <a:lnTo>
                    <a:pt x="107869" y="236188"/>
                  </a:lnTo>
                  <a:lnTo>
                    <a:pt x="68951" y="259207"/>
                  </a:lnTo>
                  <a:lnTo>
                    <a:pt x="30673" y="283175"/>
                  </a:lnTo>
                  <a:lnTo>
                    <a:pt x="0" y="303478"/>
                  </a:lnTo>
                  <a:lnTo>
                    <a:pt x="0" y="1469136"/>
                  </a:lnTo>
                  <a:lnTo>
                    <a:pt x="2753242" y="1469136"/>
                  </a:lnTo>
                  <a:lnTo>
                    <a:pt x="2750647" y="1454214"/>
                  </a:lnTo>
                  <a:lnTo>
                    <a:pt x="2741436" y="1408435"/>
                  </a:lnTo>
                  <a:lnTo>
                    <a:pt x="2731066" y="1363086"/>
                  </a:lnTo>
                  <a:lnTo>
                    <a:pt x="2719553" y="1318184"/>
                  </a:lnTo>
                  <a:lnTo>
                    <a:pt x="2706913" y="1273745"/>
                  </a:lnTo>
                  <a:lnTo>
                    <a:pt x="2693162" y="1229786"/>
                  </a:lnTo>
                  <a:lnTo>
                    <a:pt x="2678317" y="1186321"/>
                  </a:lnTo>
                  <a:lnTo>
                    <a:pt x="2662393" y="1143368"/>
                  </a:lnTo>
                  <a:lnTo>
                    <a:pt x="2645407" y="1100943"/>
                  </a:lnTo>
                  <a:lnTo>
                    <a:pt x="2627375" y="1059062"/>
                  </a:lnTo>
                  <a:lnTo>
                    <a:pt x="2608313" y="1017741"/>
                  </a:lnTo>
                  <a:lnTo>
                    <a:pt x="2588238" y="976997"/>
                  </a:lnTo>
                  <a:lnTo>
                    <a:pt x="2567165" y="936845"/>
                  </a:lnTo>
                  <a:lnTo>
                    <a:pt x="2545111" y="897301"/>
                  </a:lnTo>
                  <a:lnTo>
                    <a:pt x="2522092" y="858383"/>
                  </a:lnTo>
                  <a:lnTo>
                    <a:pt x="2498124" y="820105"/>
                  </a:lnTo>
                  <a:lnTo>
                    <a:pt x="2473223" y="782485"/>
                  </a:lnTo>
                  <a:lnTo>
                    <a:pt x="2447406" y="745539"/>
                  </a:lnTo>
                  <a:lnTo>
                    <a:pt x="2420689" y="709282"/>
                  </a:lnTo>
                  <a:lnTo>
                    <a:pt x="2393088" y="673731"/>
                  </a:lnTo>
                  <a:lnTo>
                    <a:pt x="2364619" y="638902"/>
                  </a:lnTo>
                  <a:lnTo>
                    <a:pt x="2335298" y="604812"/>
                  </a:lnTo>
                  <a:lnTo>
                    <a:pt x="2305142" y="571476"/>
                  </a:lnTo>
                  <a:lnTo>
                    <a:pt x="2274167" y="538911"/>
                  </a:lnTo>
                  <a:lnTo>
                    <a:pt x="2242388" y="507132"/>
                  </a:lnTo>
                  <a:lnTo>
                    <a:pt x="2209823" y="476157"/>
                  </a:lnTo>
                  <a:lnTo>
                    <a:pt x="2176487" y="446001"/>
                  </a:lnTo>
                  <a:lnTo>
                    <a:pt x="2142397" y="416680"/>
                  </a:lnTo>
                  <a:lnTo>
                    <a:pt x="2107568" y="388211"/>
                  </a:lnTo>
                  <a:lnTo>
                    <a:pt x="2072017" y="360610"/>
                  </a:lnTo>
                  <a:lnTo>
                    <a:pt x="2035760" y="333893"/>
                  </a:lnTo>
                  <a:lnTo>
                    <a:pt x="1998814" y="308076"/>
                  </a:lnTo>
                  <a:lnTo>
                    <a:pt x="1961194" y="283175"/>
                  </a:lnTo>
                  <a:lnTo>
                    <a:pt x="1922916" y="259207"/>
                  </a:lnTo>
                  <a:lnTo>
                    <a:pt x="1883998" y="236188"/>
                  </a:lnTo>
                  <a:lnTo>
                    <a:pt x="1844454" y="214134"/>
                  </a:lnTo>
                  <a:lnTo>
                    <a:pt x="1804302" y="193061"/>
                  </a:lnTo>
                  <a:lnTo>
                    <a:pt x="1763558" y="172986"/>
                  </a:lnTo>
                  <a:lnTo>
                    <a:pt x="1722237" y="153924"/>
                  </a:lnTo>
                  <a:lnTo>
                    <a:pt x="1680356" y="135892"/>
                  </a:lnTo>
                  <a:lnTo>
                    <a:pt x="1637931" y="118906"/>
                  </a:lnTo>
                  <a:lnTo>
                    <a:pt x="1594978" y="102982"/>
                  </a:lnTo>
                  <a:lnTo>
                    <a:pt x="1551513" y="88137"/>
                  </a:lnTo>
                  <a:lnTo>
                    <a:pt x="1507554" y="74386"/>
                  </a:lnTo>
                  <a:lnTo>
                    <a:pt x="1463115" y="61746"/>
                  </a:lnTo>
                  <a:lnTo>
                    <a:pt x="1418213" y="50233"/>
                  </a:lnTo>
                  <a:lnTo>
                    <a:pt x="1372864" y="39863"/>
                  </a:lnTo>
                  <a:lnTo>
                    <a:pt x="1327085" y="30652"/>
                  </a:lnTo>
                  <a:lnTo>
                    <a:pt x="1280891" y="22617"/>
                  </a:lnTo>
                  <a:lnTo>
                    <a:pt x="1234299" y="15773"/>
                  </a:lnTo>
                  <a:lnTo>
                    <a:pt x="1187325" y="10138"/>
                  </a:lnTo>
                  <a:lnTo>
                    <a:pt x="1139986" y="5727"/>
                  </a:lnTo>
                  <a:lnTo>
                    <a:pt x="1092296" y="2556"/>
                  </a:lnTo>
                  <a:lnTo>
                    <a:pt x="1044273" y="641"/>
                  </a:lnTo>
                  <a:lnTo>
                    <a:pt x="995934" y="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388864"/>
              <a:ext cx="2753360" cy="1469390"/>
            </a:xfrm>
            <a:custGeom>
              <a:avLst/>
              <a:gdLst/>
              <a:ahLst/>
              <a:cxnLst/>
              <a:rect l="l" t="t" r="r" b="b"/>
              <a:pathLst>
                <a:path w="2753360" h="1469390">
                  <a:moveTo>
                    <a:pt x="0" y="303478"/>
                  </a:moveTo>
                  <a:lnTo>
                    <a:pt x="68951" y="259207"/>
                  </a:lnTo>
                  <a:lnTo>
                    <a:pt x="107869" y="236188"/>
                  </a:lnTo>
                  <a:lnTo>
                    <a:pt x="147413" y="214134"/>
                  </a:lnTo>
                  <a:lnTo>
                    <a:pt x="187565" y="193061"/>
                  </a:lnTo>
                  <a:lnTo>
                    <a:pt x="228309" y="172986"/>
                  </a:lnTo>
                  <a:lnTo>
                    <a:pt x="269630" y="153924"/>
                  </a:lnTo>
                  <a:lnTo>
                    <a:pt x="311511" y="135892"/>
                  </a:lnTo>
                  <a:lnTo>
                    <a:pt x="353936" y="118906"/>
                  </a:lnTo>
                  <a:lnTo>
                    <a:pt x="396889" y="102982"/>
                  </a:lnTo>
                  <a:lnTo>
                    <a:pt x="440354" y="88137"/>
                  </a:lnTo>
                  <a:lnTo>
                    <a:pt x="484313" y="74386"/>
                  </a:lnTo>
                  <a:lnTo>
                    <a:pt x="528752" y="61746"/>
                  </a:lnTo>
                  <a:lnTo>
                    <a:pt x="573654" y="50233"/>
                  </a:lnTo>
                  <a:lnTo>
                    <a:pt x="619003" y="39863"/>
                  </a:lnTo>
                  <a:lnTo>
                    <a:pt x="664782" y="30652"/>
                  </a:lnTo>
                  <a:lnTo>
                    <a:pt x="710976" y="22617"/>
                  </a:lnTo>
                  <a:lnTo>
                    <a:pt x="757568" y="15773"/>
                  </a:lnTo>
                  <a:lnTo>
                    <a:pt x="804542" y="10138"/>
                  </a:lnTo>
                  <a:lnTo>
                    <a:pt x="851881" y="5727"/>
                  </a:lnTo>
                  <a:lnTo>
                    <a:pt x="899571" y="2556"/>
                  </a:lnTo>
                  <a:lnTo>
                    <a:pt x="947594" y="641"/>
                  </a:lnTo>
                  <a:lnTo>
                    <a:pt x="995934" y="0"/>
                  </a:lnTo>
                  <a:lnTo>
                    <a:pt x="1044273" y="641"/>
                  </a:lnTo>
                  <a:lnTo>
                    <a:pt x="1092296" y="2556"/>
                  </a:lnTo>
                  <a:lnTo>
                    <a:pt x="1139986" y="5727"/>
                  </a:lnTo>
                  <a:lnTo>
                    <a:pt x="1187325" y="10138"/>
                  </a:lnTo>
                  <a:lnTo>
                    <a:pt x="1234299" y="15773"/>
                  </a:lnTo>
                  <a:lnTo>
                    <a:pt x="1280891" y="22617"/>
                  </a:lnTo>
                  <a:lnTo>
                    <a:pt x="1327085" y="30652"/>
                  </a:lnTo>
                  <a:lnTo>
                    <a:pt x="1372864" y="39863"/>
                  </a:lnTo>
                  <a:lnTo>
                    <a:pt x="1418213" y="50233"/>
                  </a:lnTo>
                  <a:lnTo>
                    <a:pt x="1463115" y="61746"/>
                  </a:lnTo>
                  <a:lnTo>
                    <a:pt x="1507554" y="74386"/>
                  </a:lnTo>
                  <a:lnTo>
                    <a:pt x="1551513" y="88137"/>
                  </a:lnTo>
                  <a:lnTo>
                    <a:pt x="1594978" y="102982"/>
                  </a:lnTo>
                  <a:lnTo>
                    <a:pt x="1637931" y="118906"/>
                  </a:lnTo>
                  <a:lnTo>
                    <a:pt x="1680356" y="135892"/>
                  </a:lnTo>
                  <a:lnTo>
                    <a:pt x="1722237" y="153924"/>
                  </a:lnTo>
                  <a:lnTo>
                    <a:pt x="1763558" y="172986"/>
                  </a:lnTo>
                  <a:lnTo>
                    <a:pt x="1804302" y="193061"/>
                  </a:lnTo>
                  <a:lnTo>
                    <a:pt x="1844454" y="214134"/>
                  </a:lnTo>
                  <a:lnTo>
                    <a:pt x="1883998" y="236188"/>
                  </a:lnTo>
                  <a:lnTo>
                    <a:pt x="1922916" y="259207"/>
                  </a:lnTo>
                  <a:lnTo>
                    <a:pt x="1961194" y="283175"/>
                  </a:lnTo>
                  <a:lnTo>
                    <a:pt x="1998814" y="308076"/>
                  </a:lnTo>
                  <a:lnTo>
                    <a:pt x="2035760" y="333893"/>
                  </a:lnTo>
                  <a:lnTo>
                    <a:pt x="2072017" y="360610"/>
                  </a:lnTo>
                  <a:lnTo>
                    <a:pt x="2107568" y="388211"/>
                  </a:lnTo>
                  <a:lnTo>
                    <a:pt x="2142397" y="416680"/>
                  </a:lnTo>
                  <a:lnTo>
                    <a:pt x="2176487" y="446001"/>
                  </a:lnTo>
                  <a:lnTo>
                    <a:pt x="2209823" y="476157"/>
                  </a:lnTo>
                  <a:lnTo>
                    <a:pt x="2242388" y="507132"/>
                  </a:lnTo>
                  <a:lnTo>
                    <a:pt x="2274167" y="538911"/>
                  </a:lnTo>
                  <a:lnTo>
                    <a:pt x="2305142" y="571476"/>
                  </a:lnTo>
                  <a:lnTo>
                    <a:pt x="2335298" y="604812"/>
                  </a:lnTo>
                  <a:lnTo>
                    <a:pt x="2364619" y="638902"/>
                  </a:lnTo>
                  <a:lnTo>
                    <a:pt x="2393088" y="673731"/>
                  </a:lnTo>
                  <a:lnTo>
                    <a:pt x="2420689" y="709282"/>
                  </a:lnTo>
                  <a:lnTo>
                    <a:pt x="2447406" y="745539"/>
                  </a:lnTo>
                  <a:lnTo>
                    <a:pt x="2473223" y="782485"/>
                  </a:lnTo>
                  <a:lnTo>
                    <a:pt x="2498124" y="820105"/>
                  </a:lnTo>
                  <a:lnTo>
                    <a:pt x="2522092" y="858383"/>
                  </a:lnTo>
                  <a:lnTo>
                    <a:pt x="2545111" y="897301"/>
                  </a:lnTo>
                  <a:lnTo>
                    <a:pt x="2567165" y="936845"/>
                  </a:lnTo>
                  <a:lnTo>
                    <a:pt x="2588238" y="976997"/>
                  </a:lnTo>
                  <a:lnTo>
                    <a:pt x="2608313" y="1017741"/>
                  </a:lnTo>
                  <a:lnTo>
                    <a:pt x="2627375" y="1059062"/>
                  </a:lnTo>
                  <a:lnTo>
                    <a:pt x="2645407" y="1100943"/>
                  </a:lnTo>
                  <a:lnTo>
                    <a:pt x="2662393" y="1143368"/>
                  </a:lnTo>
                  <a:lnTo>
                    <a:pt x="2678317" y="1186321"/>
                  </a:lnTo>
                  <a:lnTo>
                    <a:pt x="2693162" y="1229786"/>
                  </a:lnTo>
                  <a:lnTo>
                    <a:pt x="2706913" y="1273745"/>
                  </a:lnTo>
                  <a:lnTo>
                    <a:pt x="2719553" y="1318184"/>
                  </a:lnTo>
                  <a:lnTo>
                    <a:pt x="2731066" y="1363086"/>
                  </a:lnTo>
                  <a:lnTo>
                    <a:pt x="2741436" y="1408435"/>
                  </a:lnTo>
                  <a:lnTo>
                    <a:pt x="2750647" y="1454214"/>
                  </a:lnTo>
                  <a:lnTo>
                    <a:pt x="2753242" y="1469136"/>
                  </a:lnTo>
                </a:path>
              </a:pathLst>
            </a:custGeom>
            <a:ln w="12700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8985" y="1358794"/>
            <a:ext cx="3863975" cy="3336925"/>
            <a:chOff x="758985" y="1358794"/>
            <a:chExt cx="3863975" cy="3336925"/>
          </a:xfrm>
        </p:grpSpPr>
        <p:sp>
          <p:nvSpPr>
            <p:cNvPr id="12" name="object 12"/>
            <p:cNvSpPr/>
            <p:nvPr/>
          </p:nvSpPr>
          <p:spPr>
            <a:xfrm>
              <a:off x="796276" y="3323102"/>
              <a:ext cx="1281430" cy="593090"/>
            </a:xfrm>
            <a:custGeom>
              <a:avLst/>
              <a:gdLst/>
              <a:ahLst/>
              <a:cxnLst/>
              <a:rect l="l" t="t" r="r" b="b"/>
              <a:pathLst>
                <a:path w="1281430" h="593089">
                  <a:moveTo>
                    <a:pt x="0" y="0"/>
                  </a:moveTo>
                  <a:lnTo>
                    <a:pt x="1927" y="49708"/>
                  </a:lnTo>
                  <a:lnTo>
                    <a:pt x="7616" y="97782"/>
                  </a:lnTo>
                  <a:lnTo>
                    <a:pt x="16923" y="144142"/>
                  </a:lnTo>
                  <a:lnTo>
                    <a:pt x="29706" y="188706"/>
                  </a:lnTo>
                  <a:lnTo>
                    <a:pt x="45821" y="231393"/>
                  </a:lnTo>
                  <a:lnTo>
                    <a:pt x="65127" y="272122"/>
                  </a:lnTo>
                  <a:lnTo>
                    <a:pt x="87480" y="310811"/>
                  </a:lnTo>
                  <a:lnTo>
                    <a:pt x="112739" y="347380"/>
                  </a:lnTo>
                  <a:lnTo>
                    <a:pt x="140760" y="381747"/>
                  </a:lnTo>
                  <a:lnTo>
                    <a:pt x="171401" y="413831"/>
                  </a:lnTo>
                  <a:lnTo>
                    <a:pt x="204520" y="443551"/>
                  </a:lnTo>
                  <a:lnTo>
                    <a:pt x="239973" y="470826"/>
                  </a:lnTo>
                  <a:lnTo>
                    <a:pt x="277618" y="495574"/>
                  </a:lnTo>
                  <a:lnTo>
                    <a:pt x="317313" y="517715"/>
                  </a:lnTo>
                  <a:lnTo>
                    <a:pt x="358914" y="537167"/>
                  </a:lnTo>
                  <a:lnTo>
                    <a:pt x="402280" y="553849"/>
                  </a:lnTo>
                  <a:lnTo>
                    <a:pt x="447267" y="567680"/>
                  </a:lnTo>
                  <a:lnTo>
                    <a:pt x="493734" y="578579"/>
                  </a:lnTo>
                  <a:lnTo>
                    <a:pt x="541537" y="586464"/>
                  </a:lnTo>
                  <a:lnTo>
                    <a:pt x="590533" y="591255"/>
                  </a:lnTo>
                  <a:lnTo>
                    <a:pt x="640581" y="592870"/>
                  </a:lnTo>
                  <a:lnTo>
                    <a:pt x="690629" y="591255"/>
                  </a:lnTo>
                  <a:lnTo>
                    <a:pt x="739626" y="586464"/>
                  </a:lnTo>
                  <a:lnTo>
                    <a:pt x="787429" y="578579"/>
                  </a:lnTo>
                  <a:lnTo>
                    <a:pt x="833895" y="567680"/>
                  </a:lnTo>
                  <a:lnTo>
                    <a:pt x="878883" y="553849"/>
                  </a:lnTo>
                  <a:lnTo>
                    <a:pt x="922248" y="537167"/>
                  </a:lnTo>
                  <a:lnTo>
                    <a:pt x="963850" y="517715"/>
                  </a:lnTo>
                  <a:lnTo>
                    <a:pt x="1003545" y="495574"/>
                  </a:lnTo>
                  <a:lnTo>
                    <a:pt x="1041190" y="470826"/>
                  </a:lnTo>
                  <a:lnTo>
                    <a:pt x="1076643" y="443551"/>
                  </a:lnTo>
                  <a:lnTo>
                    <a:pt x="1109761" y="413831"/>
                  </a:lnTo>
                  <a:lnTo>
                    <a:pt x="1140402" y="381747"/>
                  </a:lnTo>
                  <a:lnTo>
                    <a:pt x="1168424" y="347380"/>
                  </a:lnTo>
                  <a:lnTo>
                    <a:pt x="1193682" y="310811"/>
                  </a:lnTo>
                  <a:lnTo>
                    <a:pt x="1216036" y="272122"/>
                  </a:lnTo>
                  <a:lnTo>
                    <a:pt x="1235342" y="231393"/>
                  </a:lnTo>
                  <a:lnTo>
                    <a:pt x="1251457" y="188706"/>
                  </a:lnTo>
                  <a:lnTo>
                    <a:pt x="1264240" y="144142"/>
                  </a:lnTo>
                  <a:lnTo>
                    <a:pt x="1273547" y="97782"/>
                  </a:lnTo>
                  <a:lnTo>
                    <a:pt x="1279235" y="49708"/>
                  </a:lnTo>
                  <a:lnTo>
                    <a:pt x="1281163" y="0"/>
                  </a:lnTo>
                  <a:lnTo>
                    <a:pt x="0" y="0"/>
                  </a:lnTo>
                </a:path>
              </a:pathLst>
            </a:custGeom>
            <a:ln w="74582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3643" y="2308511"/>
              <a:ext cx="986790" cy="1014730"/>
            </a:xfrm>
            <a:custGeom>
              <a:avLst/>
              <a:gdLst/>
              <a:ahLst/>
              <a:cxnLst/>
              <a:rect l="l" t="t" r="r" b="b"/>
              <a:pathLst>
                <a:path w="986789" h="1014729">
                  <a:moveTo>
                    <a:pt x="986428" y="1014591"/>
                  </a:moveTo>
                  <a:lnTo>
                    <a:pt x="493214" y="0"/>
                  </a:lnTo>
                  <a:lnTo>
                    <a:pt x="0" y="1014591"/>
                  </a:lnTo>
                </a:path>
              </a:pathLst>
            </a:custGeom>
            <a:ln w="7459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8653" y="4060276"/>
              <a:ext cx="1505585" cy="299085"/>
            </a:xfrm>
            <a:custGeom>
              <a:avLst/>
              <a:gdLst/>
              <a:ahLst/>
              <a:cxnLst/>
              <a:rect l="l" t="t" r="r" b="b"/>
              <a:pathLst>
                <a:path w="1505585" h="299085">
                  <a:moveTo>
                    <a:pt x="0" y="299045"/>
                  </a:moveTo>
                  <a:lnTo>
                    <a:pt x="0" y="214029"/>
                  </a:lnTo>
                  <a:lnTo>
                    <a:pt x="5656" y="164956"/>
                  </a:lnTo>
                  <a:lnTo>
                    <a:pt x="21767" y="119906"/>
                  </a:lnTo>
                  <a:lnTo>
                    <a:pt x="47047" y="80166"/>
                  </a:lnTo>
                  <a:lnTo>
                    <a:pt x="80211" y="47021"/>
                  </a:lnTo>
                  <a:lnTo>
                    <a:pt x="119973" y="21754"/>
                  </a:lnTo>
                  <a:lnTo>
                    <a:pt x="165047" y="5652"/>
                  </a:lnTo>
                  <a:lnTo>
                    <a:pt x="214149" y="0"/>
                  </a:lnTo>
                  <a:lnTo>
                    <a:pt x="1290863" y="0"/>
                  </a:lnTo>
                  <a:lnTo>
                    <a:pt x="1339964" y="5652"/>
                  </a:lnTo>
                  <a:lnTo>
                    <a:pt x="1385039" y="21754"/>
                  </a:lnTo>
                  <a:lnTo>
                    <a:pt x="1424801" y="47021"/>
                  </a:lnTo>
                  <a:lnTo>
                    <a:pt x="1457965" y="80166"/>
                  </a:lnTo>
                  <a:lnTo>
                    <a:pt x="1483245" y="119906"/>
                  </a:lnTo>
                  <a:lnTo>
                    <a:pt x="1499356" y="164956"/>
                  </a:lnTo>
                  <a:lnTo>
                    <a:pt x="1505012" y="214029"/>
                  </a:lnTo>
                  <a:lnTo>
                    <a:pt x="1505012" y="299045"/>
                  </a:lnTo>
                </a:path>
              </a:pathLst>
            </a:custGeom>
            <a:ln w="7457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6823" y="4359321"/>
              <a:ext cx="2008505" cy="299085"/>
            </a:xfrm>
            <a:custGeom>
              <a:avLst/>
              <a:gdLst/>
              <a:ahLst/>
              <a:cxnLst/>
              <a:rect l="l" t="t" r="r" b="b"/>
              <a:pathLst>
                <a:path w="2008504" h="299085">
                  <a:moveTo>
                    <a:pt x="0" y="299045"/>
                  </a:moveTo>
                  <a:lnTo>
                    <a:pt x="0" y="234537"/>
                  </a:lnTo>
                  <a:lnTo>
                    <a:pt x="4773" y="187311"/>
                  </a:lnTo>
                  <a:lnTo>
                    <a:pt x="18461" y="143306"/>
                  </a:lnTo>
                  <a:lnTo>
                    <a:pt x="40115" y="103468"/>
                  </a:lnTo>
                  <a:lnTo>
                    <a:pt x="68786" y="68748"/>
                  </a:lnTo>
                  <a:lnTo>
                    <a:pt x="103526" y="40093"/>
                  </a:lnTo>
                  <a:lnTo>
                    <a:pt x="143385" y="18451"/>
                  </a:lnTo>
                  <a:lnTo>
                    <a:pt x="187416" y="4770"/>
                  </a:lnTo>
                  <a:lnTo>
                    <a:pt x="234668" y="0"/>
                  </a:lnTo>
                  <a:lnTo>
                    <a:pt x="1773258" y="0"/>
                  </a:lnTo>
                  <a:lnTo>
                    <a:pt x="1820511" y="4770"/>
                  </a:lnTo>
                  <a:lnTo>
                    <a:pt x="1864541" y="18451"/>
                  </a:lnTo>
                  <a:lnTo>
                    <a:pt x="1904400" y="40093"/>
                  </a:lnTo>
                  <a:lnTo>
                    <a:pt x="1939140" y="68748"/>
                  </a:lnTo>
                  <a:lnTo>
                    <a:pt x="1967811" y="103468"/>
                  </a:lnTo>
                  <a:lnTo>
                    <a:pt x="1989465" y="143306"/>
                  </a:lnTo>
                  <a:lnTo>
                    <a:pt x="2003153" y="187311"/>
                  </a:lnTo>
                  <a:lnTo>
                    <a:pt x="2007927" y="234537"/>
                  </a:lnTo>
                  <a:lnTo>
                    <a:pt x="2007927" y="299045"/>
                  </a:lnTo>
                </a:path>
              </a:pathLst>
            </a:custGeom>
            <a:ln w="745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3478" y="1719744"/>
              <a:ext cx="74930" cy="2341245"/>
            </a:xfrm>
            <a:custGeom>
              <a:avLst/>
              <a:gdLst/>
              <a:ahLst/>
              <a:cxnLst/>
              <a:rect l="l" t="t" r="r" b="b"/>
              <a:pathLst>
                <a:path w="74930" h="2341245">
                  <a:moveTo>
                    <a:pt x="74616" y="2340905"/>
                  </a:moveTo>
                  <a:lnTo>
                    <a:pt x="0" y="2340905"/>
                  </a:lnTo>
                  <a:lnTo>
                    <a:pt x="0" y="0"/>
                  </a:lnTo>
                  <a:lnTo>
                    <a:pt x="74616" y="0"/>
                  </a:lnTo>
                  <a:lnTo>
                    <a:pt x="74616" y="2340905"/>
                  </a:lnTo>
                  <a:close/>
                </a:path>
              </a:pathLst>
            </a:custGeom>
            <a:solidFill>
              <a:srgbClr val="05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4135" y="1857490"/>
              <a:ext cx="1527175" cy="451484"/>
            </a:xfrm>
            <a:custGeom>
              <a:avLst/>
              <a:gdLst/>
              <a:ahLst/>
              <a:cxnLst/>
              <a:rect l="l" t="t" r="r" b="b"/>
              <a:pathLst>
                <a:path w="1527175" h="451485">
                  <a:moveTo>
                    <a:pt x="0" y="362278"/>
                  </a:moveTo>
                  <a:lnTo>
                    <a:pt x="33951" y="382993"/>
                  </a:lnTo>
                  <a:lnTo>
                    <a:pt x="99670" y="415564"/>
                  </a:lnTo>
                  <a:lnTo>
                    <a:pt x="162668" y="437105"/>
                  </a:lnTo>
                  <a:lnTo>
                    <a:pt x="223174" y="448558"/>
                  </a:lnTo>
                  <a:lnTo>
                    <a:pt x="281420" y="450863"/>
                  </a:lnTo>
                  <a:lnTo>
                    <a:pt x="309767" y="448879"/>
                  </a:lnTo>
                  <a:lnTo>
                    <a:pt x="365054" y="439226"/>
                  </a:lnTo>
                  <a:lnTo>
                    <a:pt x="418655" y="422776"/>
                  </a:lnTo>
                  <a:lnTo>
                    <a:pt x="470802" y="400470"/>
                  </a:lnTo>
                  <a:lnTo>
                    <a:pt x="521724" y="373248"/>
                  </a:lnTo>
                  <a:lnTo>
                    <a:pt x="571651" y="342052"/>
                  </a:lnTo>
                  <a:lnTo>
                    <a:pt x="620814" y="307821"/>
                  </a:lnTo>
                  <a:lnTo>
                    <a:pt x="669443" y="271496"/>
                  </a:lnTo>
                  <a:lnTo>
                    <a:pt x="717768" y="234017"/>
                  </a:lnTo>
                  <a:lnTo>
                    <a:pt x="741889" y="215140"/>
                  </a:lnTo>
                  <a:lnTo>
                    <a:pt x="766020" y="196326"/>
                  </a:lnTo>
                  <a:lnTo>
                    <a:pt x="814429" y="159363"/>
                  </a:lnTo>
                  <a:lnTo>
                    <a:pt x="863224" y="124068"/>
                  </a:lnTo>
                  <a:lnTo>
                    <a:pt x="912637" y="91381"/>
                  </a:lnTo>
                  <a:lnTo>
                    <a:pt x="962897" y="62244"/>
                  </a:lnTo>
                  <a:lnTo>
                    <a:pt x="1014235" y="37597"/>
                  </a:lnTo>
                  <a:lnTo>
                    <a:pt x="1066881" y="18380"/>
                  </a:lnTo>
                  <a:lnTo>
                    <a:pt x="1121064" y="5534"/>
                  </a:lnTo>
                  <a:lnTo>
                    <a:pt x="1177017" y="0"/>
                  </a:lnTo>
                  <a:lnTo>
                    <a:pt x="1205728" y="268"/>
                  </a:lnTo>
                  <a:lnTo>
                    <a:pt x="1264764" y="7464"/>
                  </a:lnTo>
                  <a:lnTo>
                    <a:pt x="1326144" y="24323"/>
                  </a:lnTo>
                  <a:lnTo>
                    <a:pt x="1390099" y="51786"/>
                  </a:lnTo>
                  <a:lnTo>
                    <a:pt x="1456858" y="90792"/>
                  </a:lnTo>
                  <a:lnTo>
                    <a:pt x="1491361" y="114918"/>
                  </a:lnTo>
                  <a:lnTo>
                    <a:pt x="1526651" y="142282"/>
                  </a:lnTo>
                </a:path>
              </a:pathLst>
            </a:custGeom>
            <a:ln w="74578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8057" y="4621080"/>
              <a:ext cx="2585720" cy="74930"/>
            </a:xfrm>
            <a:custGeom>
              <a:avLst/>
              <a:gdLst/>
              <a:ahLst/>
              <a:cxnLst/>
              <a:rect l="l" t="t" r="r" b="b"/>
              <a:pathLst>
                <a:path w="2585720" h="74929">
                  <a:moveTo>
                    <a:pt x="0" y="0"/>
                  </a:moveTo>
                  <a:lnTo>
                    <a:pt x="2585458" y="0"/>
                  </a:lnTo>
                  <a:lnTo>
                    <a:pt x="2585458" y="74363"/>
                  </a:lnTo>
                  <a:lnTo>
                    <a:pt x="0" y="74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4133" y="3323105"/>
              <a:ext cx="1281430" cy="593090"/>
            </a:xfrm>
            <a:custGeom>
              <a:avLst/>
              <a:gdLst/>
              <a:ahLst/>
              <a:cxnLst/>
              <a:rect l="l" t="t" r="r" b="b"/>
              <a:pathLst>
                <a:path w="1281429" h="593089">
                  <a:moveTo>
                    <a:pt x="1281163" y="0"/>
                  </a:moveTo>
                  <a:lnTo>
                    <a:pt x="1279235" y="49708"/>
                  </a:lnTo>
                  <a:lnTo>
                    <a:pt x="1273546" y="97782"/>
                  </a:lnTo>
                  <a:lnTo>
                    <a:pt x="1264240" y="144142"/>
                  </a:lnTo>
                  <a:lnTo>
                    <a:pt x="1251457" y="188706"/>
                  </a:lnTo>
                  <a:lnTo>
                    <a:pt x="1235342" y="231393"/>
                  </a:lnTo>
                  <a:lnTo>
                    <a:pt x="1216036" y="272122"/>
                  </a:lnTo>
                  <a:lnTo>
                    <a:pt x="1193682" y="310811"/>
                  </a:lnTo>
                  <a:lnTo>
                    <a:pt x="1168424" y="347380"/>
                  </a:lnTo>
                  <a:lnTo>
                    <a:pt x="1140402" y="381747"/>
                  </a:lnTo>
                  <a:lnTo>
                    <a:pt x="1109761" y="413831"/>
                  </a:lnTo>
                  <a:lnTo>
                    <a:pt x="1076643" y="443551"/>
                  </a:lnTo>
                  <a:lnTo>
                    <a:pt x="1041190" y="470826"/>
                  </a:lnTo>
                  <a:lnTo>
                    <a:pt x="1003545" y="495574"/>
                  </a:lnTo>
                  <a:lnTo>
                    <a:pt x="963850" y="517715"/>
                  </a:lnTo>
                  <a:lnTo>
                    <a:pt x="922248" y="537167"/>
                  </a:lnTo>
                  <a:lnTo>
                    <a:pt x="878883" y="553849"/>
                  </a:lnTo>
                  <a:lnTo>
                    <a:pt x="833895" y="567680"/>
                  </a:lnTo>
                  <a:lnTo>
                    <a:pt x="787429" y="578579"/>
                  </a:lnTo>
                  <a:lnTo>
                    <a:pt x="739626" y="586464"/>
                  </a:lnTo>
                  <a:lnTo>
                    <a:pt x="690629" y="591255"/>
                  </a:lnTo>
                  <a:lnTo>
                    <a:pt x="640581" y="592870"/>
                  </a:lnTo>
                  <a:lnTo>
                    <a:pt x="590533" y="591255"/>
                  </a:lnTo>
                  <a:lnTo>
                    <a:pt x="541537" y="586464"/>
                  </a:lnTo>
                  <a:lnTo>
                    <a:pt x="493734" y="578579"/>
                  </a:lnTo>
                  <a:lnTo>
                    <a:pt x="447267" y="567680"/>
                  </a:lnTo>
                  <a:lnTo>
                    <a:pt x="402280" y="553849"/>
                  </a:lnTo>
                  <a:lnTo>
                    <a:pt x="358914" y="537167"/>
                  </a:lnTo>
                  <a:lnTo>
                    <a:pt x="317313" y="517715"/>
                  </a:lnTo>
                  <a:lnTo>
                    <a:pt x="277618" y="495574"/>
                  </a:lnTo>
                  <a:lnTo>
                    <a:pt x="239973" y="470826"/>
                  </a:lnTo>
                  <a:lnTo>
                    <a:pt x="204520" y="443551"/>
                  </a:lnTo>
                  <a:lnTo>
                    <a:pt x="171401" y="413831"/>
                  </a:lnTo>
                  <a:lnTo>
                    <a:pt x="140760" y="381747"/>
                  </a:lnTo>
                  <a:lnTo>
                    <a:pt x="112739" y="347380"/>
                  </a:lnTo>
                  <a:lnTo>
                    <a:pt x="87480" y="310811"/>
                  </a:lnTo>
                  <a:lnTo>
                    <a:pt x="65127" y="272122"/>
                  </a:lnTo>
                  <a:lnTo>
                    <a:pt x="45821" y="231393"/>
                  </a:lnTo>
                  <a:lnTo>
                    <a:pt x="29706" y="188706"/>
                  </a:lnTo>
                  <a:lnTo>
                    <a:pt x="16923" y="144142"/>
                  </a:lnTo>
                  <a:lnTo>
                    <a:pt x="7616" y="97782"/>
                  </a:lnTo>
                  <a:lnTo>
                    <a:pt x="1927" y="49708"/>
                  </a:lnTo>
                  <a:lnTo>
                    <a:pt x="0" y="0"/>
                  </a:lnTo>
                  <a:lnTo>
                    <a:pt x="1281163" y="0"/>
                  </a:lnTo>
                </a:path>
              </a:pathLst>
            </a:custGeom>
            <a:ln w="74582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51501" y="2308514"/>
              <a:ext cx="987425" cy="1014730"/>
            </a:xfrm>
            <a:custGeom>
              <a:avLst/>
              <a:gdLst/>
              <a:ahLst/>
              <a:cxnLst/>
              <a:rect l="l" t="t" r="r" b="b"/>
              <a:pathLst>
                <a:path w="987425" h="1014729">
                  <a:moveTo>
                    <a:pt x="0" y="1014591"/>
                  </a:moveTo>
                  <a:lnTo>
                    <a:pt x="493214" y="0"/>
                  </a:lnTo>
                  <a:lnTo>
                    <a:pt x="986801" y="1014591"/>
                  </a:lnTo>
                </a:path>
              </a:pathLst>
            </a:custGeom>
            <a:ln w="7459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0787" y="1857492"/>
              <a:ext cx="1527175" cy="451484"/>
            </a:xfrm>
            <a:custGeom>
              <a:avLst/>
              <a:gdLst/>
              <a:ahLst/>
              <a:cxnLst/>
              <a:rect l="l" t="t" r="r" b="b"/>
              <a:pathLst>
                <a:path w="1527175" h="451485">
                  <a:moveTo>
                    <a:pt x="1526651" y="362278"/>
                  </a:moveTo>
                  <a:lnTo>
                    <a:pt x="1492699" y="382993"/>
                  </a:lnTo>
                  <a:lnTo>
                    <a:pt x="1426980" y="415564"/>
                  </a:lnTo>
                  <a:lnTo>
                    <a:pt x="1363983" y="437105"/>
                  </a:lnTo>
                  <a:lnTo>
                    <a:pt x="1303476" y="448558"/>
                  </a:lnTo>
                  <a:lnTo>
                    <a:pt x="1245230" y="450863"/>
                  </a:lnTo>
                  <a:lnTo>
                    <a:pt x="1216883" y="448879"/>
                  </a:lnTo>
                  <a:lnTo>
                    <a:pt x="1161597" y="439226"/>
                  </a:lnTo>
                  <a:lnTo>
                    <a:pt x="1107995" y="422776"/>
                  </a:lnTo>
                  <a:lnTo>
                    <a:pt x="1055849" y="400470"/>
                  </a:lnTo>
                  <a:lnTo>
                    <a:pt x="1004927" y="373248"/>
                  </a:lnTo>
                  <a:lnTo>
                    <a:pt x="955000" y="342052"/>
                  </a:lnTo>
                  <a:lnTo>
                    <a:pt x="905837" y="307821"/>
                  </a:lnTo>
                  <a:lnTo>
                    <a:pt x="857208" y="271496"/>
                  </a:lnTo>
                  <a:lnTo>
                    <a:pt x="808882" y="234017"/>
                  </a:lnTo>
                  <a:lnTo>
                    <a:pt x="784761" y="215140"/>
                  </a:lnTo>
                  <a:lnTo>
                    <a:pt x="760630" y="196326"/>
                  </a:lnTo>
                  <a:lnTo>
                    <a:pt x="712222" y="159363"/>
                  </a:lnTo>
                  <a:lnTo>
                    <a:pt x="663426" y="124068"/>
                  </a:lnTo>
                  <a:lnTo>
                    <a:pt x="614014" y="91381"/>
                  </a:lnTo>
                  <a:lnTo>
                    <a:pt x="563753" y="62244"/>
                  </a:lnTo>
                  <a:lnTo>
                    <a:pt x="512416" y="37597"/>
                  </a:lnTo>
                  <a:lnTo>
                    <a:pt x="459770" y="18380"/>
                  </a:lnTo>
                  <a:lnTo>
                    <a:pt x="405586" y="5534"/>
                  </a:lnTo>
                  <a:lnTo>
                    <a:pt x="349634" y="0"/>
                  </a:lnTo>
                  <a:lnTo>
                    <a:pt x="320923" y="268"/>
                  </a:lnTo>
                  <a:lnTo>
                    <a:pt x="261887" y="7464"/>
                  </a:lnTo>
                  <a:lnTo>
                    <a:pt x="200506" y="24323"/>
                  </a:lnTo>
                  <a:lnTo>
                    <a:pt x="136552" y="51786"/>
                  </a:lnTo>
                  <a:lnTo>
                    <a:pt x="69793" y="90792"/>
                  </a:lnTo>
                  <a:lnTo>
                    <a:pt x="35290" y="114918"/>
                  </a:lnTo>
                  <a:lnTo>
                    <a:pt x="0" y="142282"/>
                  </a:lnTo>
                </a:path>
              </a:pathLst>
            </a:custGeom>
            <a:ln w="74578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8869" y="1396091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323835" y="161827"/>
                  </a:moveTo>
                  <a:lnTo>
                    <a:pt x="318059" y="118767"/>
                  </a:lnTo>
                  <a:lnTo>
                    <a:pt x="301754" y="80098"/>
                  </a:lnTo>
                  <a:lnTo>
                    <a:pt x="276453" y="47355"/>
                  </a:lnTo>
                  <a:lnTo>
                    <a:pt x="243691" y="22068"/>
                  </a:lnTo>
                  <a:lnTo>
                    <a:pt x="205001" y="5772"/>
                  </a:lnTo>
                  <a:lnTo>
                    <a:pt x="161917" y="0"/>
                  </a:lnTo>
                  <a:lnTo>
                    <a:pt x="118833" y="5772"/>
                  </a:lnTo>
                  <a:lnTo>
                    <a:pt x="80143" y="22068"/>
                  </a:lnTo>
                  <a:lnTo>
                    <a:pt x="47381" y="47355"/>
                  </a:lnTo>
                  <a:lnTo>
                    <a:pt x="22080" y="80098"/>
                  </a:lnTo>
                  <a:lnTo>
                    <a:pt x="5775" y="118767"/>
                  </a:lnTo>
                  <a:lnTo>
                    <a:pt x="0" y="161827"/>
                  </a:lnTo>
                  <a:lnTo>
                    <a:pt x="5775" y="204887"/>
                  </a:lnTo>
                  <a:lnTo>
                    <a:pt x="22080" y="243555"/>
                  </a:lnTo>
                  <a:lnTo>
                    <a:pt x="47381" y="276299"/>
                  </a:lnTo>
                  <a:lnTo>
                    <a:pt x="80143" y="301586"/>
                  </a:lnTo>
                  <a:lnTo>
                    <a:pt x="118833" y="317882"/>
                  </a:lnTo>
                  <a:lnTo>
                    <a:pt x="161917" y="323654"/>
                  </a:lnTo>
                  <a:lnTo>
                    <a:pt x="205001" y="317882"/>
                  </a:lnTo>
                  <a:lnTo>
                    <a:pt x="243691" y="301586"/>
                  </a:lnTo>
                  <a:lnTo>
                    <a:pt x="276453" y="276299"/>
                  </a:lnTo>
                  <a:lnTo>
                    <a:pt x="301754" y="243555"/>
                  </a:lnTo>
                  <a:lnTo>
                    <a:pt x="318059" y="204887"/>
                  </a:lnTo>
                  <a:lnTo>
                    <a:pt x="323835" y="161827"/>
                  </a:lnTo>
                </a:path>
              </a:pathLst>
            </a:custGeom>
            <a:ln w="7459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1558" y="2153027"/>
              <a:ext cx="376555" cy="213995"/>
            </a:xfrm>
            <a:custGeom>
              <a:avLst/>
              <a:gdLst/>
              <a:ahLst/>
              <a:cxnLst/>
              <a:rect l="l" t="t" r="r" b="b"/>
              <a:pathLst>
                <a:path w="376555" h="213994">
                  <a:moveTo>
                    <a:pt x="0" y="213656"/>
                  </a:moveTo>
                  <a:lnTo>
                    <a:pt x="40066" y="182662"/>
                  </a:lnTo>
                  <a:lnTo>
                    <a:pt x="80070" y="151419"/>
                  </a:lnTo>
                  <a:lnTo>
                    <a:pt x="120229" y="120811"/>
                  </a:lnTo>
                  <a:lnTo>
                    <a:pt x="160755" y="91722"/>
                  </a:lnTo>
                  <a:lnTo>
                    <a:pt x="201866" y="65036"/>
                  </a:lnTo>
                  <a:lnTo>
                    <a:pt x="243774" y="41637"/>
                  </a:lnTo>
                  <a:lnTo>
                    <a:pt x="286696" y="22409"/>
                  </a:lnTo>
                  <a:lnTo>
                    <a:pt x="330846" y="8235"/>
                  </a:lnTo>
                  <a:lnTo>
                    <a:pt x="376439" y="0"/>
                  </a:lnTo>
                </a:path>
              </a:pathLst>
            </a:custGeom>
            <a:ln w="7458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23572" y="2153027"/>
              <a:ext cx="376555" cy="213995"/>
            </a:xfrm>
            <a:custGeom>
              <a:avLst/>
              <a:gdLst/>
              <a:ahLst/>
              <a:cxnLst/>
              <a:rect l="l" t="t" r="r" b="b"/>
              <a:pathLst>
                <a:path w="376554" h="213994">
                  <a:moveTo>
                    <a:pt x="376439" y="213656"/>
                  </a:moveTo>
                  <a:lnTo>
                    <a:pt x="336373" y="182662"/>
                  </a:lnTo>
                  <a:lnTo>
                    <a:pt x="296368" y="151419"/>
                  </a:lnTo>
                  <a:lnTo>
                    <a:pt x="256210" y="120811"/>
                  </a:lnTo>
                  <a:lnTo>
                    <a:pt x="215683" y="91722"/>
                  </a:lnTo>
                  <a:lnTo>
                    <a:pt x="174573" y="65036"/>
                  </a:lnTo>
                  <a:lnTo>
                    <a:pt x="132665" y="41637"/>
                  </a:lnTo>
                  <a:lnTo>
                    <a:pt x="89743" y="22409"/>
                  </a:lnTo>
                  <a:lnTo>
                    <a:pt x="45593" y="8235"/>
                  </a:lnTo>
                  <a:lnTo>
                    <a:pt x="0" y="0"/>
                  </a:lnTo>
                </a:path>
              </a:pathLst>
            </a:custGeom>
            <a:ln w="7458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1729" y="3421546"/>
              <a:ext cx="193040" cy="306705"/>
            </a:xfrm>
            <a:custGeom>
              <a:avLst/>
              <a:gdLst/>
              <a:ahLst/>
              <a:cxnLst/>
              <a:rect l="l" t="t" r="r" b="b"/>
              <a:pathLst>
                <a:path w="193040" h="306704">
                  <a:moveTo>
                    <a:pt x="185048" y="47727"/>
                  </a:moveTo>
                  <a:lnTo>
                    <a:pt x="170795" y="28262"/>
                  </a:lnTo>
                  <a:lnTo>
                    <a:pt x="150212" y="13097"/>
                  </a:lnTo>
                  <a:lnTo>
                    <a:pt x="124661" y="3315"/>
                  </a:lnTo>
                  <a:lnTo>
                    <a:pt x="95508" y="0"/>
                  </a:lnTo>
                  <a:lnTo>
                    <a:pt x="58235" y="6134"/>
                  </a:lnTo>
                  <a:lnTo>
                    <a:pt x="27887" y="22791"/>
                  </a:lnTo>
                  <a:lnTo>
                    <a:pt x="7473" y="47349"/>
                  </a:lnTo>
                  <a:lnTo>
                    <a:pt x="0" y="77184"/>
                  </a:lnTo>
                  <a:lnTo>
                    <a:pt x="7852" y="112456"/>
                  </a:lnTo>
                  <a:lnTo>
                    <a:pt x="28960" y="134514"/>
                  </a:lnTo>
                  <a:lnTo>
                    <a:pt x="59652" y="146924"/>
                  </a:lnTo>
                  <a:lnTo>
                    <a:pt x="96255" y="153251"/>
                  </a:lnTo>
                  <a:lnTo>
                    <a:pt x="139258" y="162462"/>
                  </a:lnTo>
                  <a:lnTo>
                    <a:pt x="169146" y="178280"/>
                  </a:lnTo>
                  <a:lnTo>
                    <a:pt x="186651" y="200600"/>
                  </a:lnTo>
                  <a:lnTo>
                    <a:pt x="192510" y="229317"/>
                  </a:lnTo>
                  <a:lnTo>
                    <a:pt x="185037" y="259101"/>
                  </a:lnTo>
                  <a:lnTo>
                    <a:pt x="164622" y="283570"/>
                  </a:lnTo>
                  <a:lnTo>
                    <a:pt x="134274" y="300210"/>
                  </a:lnTo>
                  <a:lnTo>
                    <a:pt x="97001" y="306502"/>
                  </a:lnTo>
                  <a:lnTo>
                    <a:pt x="68606" y="303170"/>
                  </a:lnTo>
                  <a:lnTo>
                    <a:pt x="43603" y="293824"/>
                  </a:lnTo>
                  <a:lnTo>
                    <a:pt x="23288" y="279446"/>
                  </a:lnTo>
                  <a:lnTo>
                    <a:pt x="8953" y="261012"/>
                  </a:lnTo>
                </a:path>
              </a:pathLst>
            </a:custGeom>
            <a:ln w="2834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6862" y="3376801"/>
              <a:ext cx="3175" cy="396240"/>
            </a:xfrm>
            <a:custGeom>
              <a:avLst/>
              <a:gdLst/>
              <a:ahLst/>
              <a:cxnLst/>
              <a:rect l="l" t="t" r="r" b="b"/>
              <a:pathLst>
                <a:path w="3175" h="396239">
                  <a:moveTo>
                    <a:pt x="2611" y="395992"/>
                  </a:moveTo>
                  <a:lnTo>
                    <a:pt x="0" y="0"/>
                  </a:lnTo>
                </a:path>
              </a:pathLst>
            </a:custGeom>
            <a:ln w="283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66368" y="3468529"/>
              <a:ext cx="193040" cy="306705"/>
            </a:xfrm>
            <a:custGeom>
              <a:avLst/>
              <a:gdLst/>
              <a:ahLst/>
              <a:cxnLst/>
              <a:rect l="l" t="t" r="r" b="b"/>
              <a:pathLst>
                <a:path w="193039" h="306704">
                  <a:moveTo>
                    <a:pt x="185048" y="47727"/>
                  </a:moveTo>
                  <a:lnTo>
                    <a:pt x="170795" y="28262"/>
                  </a:lnTo>
                  <a:lnTo>
                    <a:pt x="150212" y="13097"/>
                  </a:lnTo>
                  <a:lnTo>
                    <a:pt x="124661" y="3315"/>
                  </a:lnTo>
                  <a:lnTo>
                    <a:pt x="95508" y="0"/>
                  </a:lnTo>
                  <a:lnTo>
                    <a:pt x="58235" y="6134"/>
                  </a:lnTo>
                  <a:lnTo>
                    <a:pt x="27887" y="22791"/>
                  </a:lnTo>
                  <a:lnTo>
                    <a:pt x="7473" y="47349"/>
                  </a:lnTo>
                  <a:lnTo>
                    <a:pt x="0" y="77184"/>
                  </a:lnTo>
                  <a:lnTo>
                    <a:pt x="7852" y="112456"/>
                  </a:lnTo>
                  <a:lnTo>
                    <a:pt x="28960" y="134514"/>
                  </a:lnTo>
                  <a:lnTo>
                    <a:pt x="59652" y="146924"/>
                  </a:lnTo>
                  <a:lnTo>
                    <a:pt x="96255" y="153251"/>
                  </a:lnTo>
                  <a:lnTo>
                    <a:pt x="139258" y="162462"/>
                  </a:lnTo>
                  <a:lnTo>
                    <a:pt x="169146" y="178280"/>
                  </a:lnTo>
                  <a:lnTo>
                    <a:pt x="186651" y="200600"/>
                  </a:lnTo>
                  <a:lnTo>
                    <a:pt x="192510" y="229317"/>
                  </a:lnTo>
                  <a:lnTo>
                    <a:pt x="185037" y="259101"/>
                  </a:lnTo>
                  <a:lnTo>
                    <a:pt x="164622" y="283570"/>
                  </a:lnTo>
                  <a:lnTo>
                    <a:pt x="134274" y="300210"/>
                  </a:lnTo>
                  <a:lnTo>
                    <a:pt x="97001" y="306502"/>
                  </a:lnTo>
                  <a:lnTo>
                    <a:pt x="68606" y="303170"/>
                  </a:lnTo>
                  <a:lnTo>
                    <a:pt x="43603" y="293824"/>
                  </a:lnTo>
                  <a:lnTo>
                    <a:pt x="23288" y="279446"/>
                  </a:lnTo>
                  <a:lnTo>
                    <a:pt x="8953" y="261012"/>
                  </a:lnTo>
                </a:path>
              </a:pathLst>
            </a:custGeom>
            <a:ln w="2834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1877" y="3423784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39" h="396239">
                  <a:moveTo>
                    <a:pt x="2238" y="395619"/>
                  </a:moveTo>
                  <a:lnTo>
                    <a:pt x="0" y="0"/>
                  </a:lnTo>
                </a:path>
              </a:pathLst>
            </a:custGeom>
            <a:ln w="283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52968" y="3422177"/>
            <a:ext cx="4997450" cy="22301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9017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Employers</a:t>
            </a:r>
            <a:r>
              <a:rPr sz="2000" spc="-12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F1A260"/>
                </a:solidFill>
                <a:latin typeface="Tahoma"/>
                <a:cs typeface="Tahoma"/>
              </a:rPr>
              <a:t>choose</a:t>
            </a:r>
            <a:r>
              <a:rPr sz="2000" b="1" spc="-11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F1A260"/>
                </a:solidFill>
                <a:latin typeface="Tahoma"/>
                <a:cs typeface="Tahoma"/>
              </a:rPr>
              <a:t>benefit</a:t>
            </a:r>
            <a:r>
              <a:rPr sz="2000" b="1" spc="-85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F1A260"/>
                </a:solidFill>
                <a:latin typeface="Tahoma"/>
                <a:cs typeface="Tahoma"/>
              </a:rPr>
              <a:t>levels</a:t>
            </a:r>
            <a:r>
              <a:rPr sz="2000" b="1" spc="-11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based</a:t>
            </a:r>
            <a:r>
              <a:rPr sz="2000" spc="-9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53479"/>
                </a:solidFill>
                <a:latin typeface="Tahoma"/>
                <a:cs typeface="Tahoma"/>
              </a:rPr>
              <a:t>on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their</a:t>
            </a:r>
            <a:r>
              <a:rPr sz="2000" spc="-1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local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needs</a:t>
            </a:r>
            <a:r>
              <a:rPr sz="2000" spc="-12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and</a:t>
            </a:r>
            <a:r>
              <a:rPr sz="2000" spc="-8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budgets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53479"/>
              </a:buClr>
              <a:buFont typeface="Arial"/>
              <a:buChar char="•"/>
            </a:pPr>
            <a:endParaRPr sz="2600">
              <a:latin typeface="Tahoma"/>
              <a:cs typeface="Tahoma"/>
            </a:endParaRPr>
          </a:p>
          <a:p>
            <a:pPr marL="240665" marR="5080" indent="-2286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Employers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may</a:t>
            </a:r>
            <a:r>
              <a:rPr sz="2000" spc="-14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53479"/>
                </a:solidFill>
                <a:latin typeface="Tahoma"/>
                <a:cs typeface="Tahoma"/>
              </a:rPr>
              <a:t>increase</a:t>
            </a:r>
            <a:r>
              <a:rPr sz="2000" spc="-11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or</a:t>
            </a:r>
            <a:r>
              <a:rPr sz="2000" spc="-13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reduce</a:t>
            </a:r>
            <a:r>
              <a:rPr sz="2000" spc="-12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benefits </a:t>
            </a:r>
            <a:r>
              <a:rPr sz="2000" spc="-20" dirty="0">
                <a:solidFill>
                  <a:srgbClr val="053479"/>
                </a:solidFill>
                <a:latin typeface="Tahoma"/>
                <a:cs typeface="Tahoma"/>
              </a:rPr>
              <a:t>annually</a:t>
            </a:r>
            <a:r>
              <a:rPr sz="2000" spc="-12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by</a:t>
            </a:r>
            <a:r>
              <a:rPr sz="2000" spc="-12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adjusting:</a:t>
            </a:r>
            <a:endParaRPr sz="2000">
              <a:latin typeface="Tahoma"/>
              <a:cs typeface="Tahoma"/>
            </a:endParaRPr>
          </a:p>
          <a:p>
            <a:pPr marL="469265" lvl="1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Employee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deposit</a:t>
            </a:r>
            <a:r>
              <a:rPr sz="2000" spc="-9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053479"/>
                </a:solidFill>
                <a:latin typeface="Tahoma"/>
                <a:cs typeface="Tahoma"/>
              </a:rPr>
              <a:t>rate;</a:t>
            </a:r>
            <a:r>
              <a:rPr sz="2000" spc="-11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and/or</a:t>
            </a:r>
            <a:endParaRPr sz="2000">
              <a:latin typeface="Tahoma"/>
              <a:cs typeface="Tahoma"/>
            </a:endParaRPr>
          </a:p>
          <a:p>
            <a:pPr marL="469265" lvl="1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Employer</a:t>
            </a:r>
            <a:r>
              <a:rPr sz="2000" spc="-10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matching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096761" y="2972561"/>
            <a:ext cx="4990465" cy="0"/>
          </a:xfrm>
          <a:custGeom>
            <a:avLst/>
            <a:gdLst/>
            <a:ahLst/>
            <a:cxnLst/>
            <a:rect l="l" t="t" r="r" b="b"/>
            <a:pathLst>
              <a:path w="4990465">
                <a:moveTo>
                  <a:pt x="0" y="0"/>
                </a:moveTo>
                <a:lnTo>
                  <a:pt x="4990439" y="0"/>
                </a:lnTo>
              </a:path>
            </a:pathLst>
          </a:custGeom>
          <a:ln w="38100">
            <a:solidFill>
              <a:srgbClr val="F1A2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438" y="408308"/>
            <a:ext cx="7964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Other</a:t>
            </a:r>
            <a:r>
              <a:rPr spc="-490" dirty="0"/>
              <a:t> </a:t>
            </a:r>
            <a:r>
              <a:rPr spc="-835" dirty="0"/>
              <a:t>T</a:t>
            </a:r>
            <a:r>
              <a:rPr spc="-235" dirty="0"/>
              <a:t>oo</a:t>
            </a:r>
            <a:r>
              <a:rPr spc="-245" dirty="0"/>
              <a:t>l</a:t>
            </a:r>
            <a:r>
              <a:rPr spc="-235" dirty="0"/>
              <a:t>s</a:t>
            </a:r>
            <a:r>
              <a:rPr spc="-215" dirty="0"/>
              <a:t> </a:t>
            </a:r>
            <a:r>
              <a:rPr spc="-235" dirty="0"/>
              <a:t>to</a:t>
            </a:r>
            <a:r>
              <a:rPr spc="-215" dirty="0"/>
              <a:t> </a:t>
            </a:r>
            <a:r>
              <a:rPr spc="-335" dirty="0"/>
              <a:t>Stabilize</a:t>
            </a:r>
            <a:r>
              <a:rPr spc="-200" dirty="0"/>
              <a:t> </a:t>
            </a:r>
            <a:r>
              <a:rPr spc="-390" dirty="0"/>
              <a:t>Rates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83" y="3186356"/>
            <a:ext cx="5572125" cy="2157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5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TCDRS</a:t>
            </a:r>
            <a:r>
              <a:rPr sz="2000" spc="-9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53479"/>
                </a:solidFill>
                <a:latin typeface="Tahoma"/>
                <a:cs typeface="Tahoma"/>
              </a:rPr>
              <a:t>maintains</a:t>
            </a:r>
            <a:r>
              <a:rPr sz="2000" spc="-9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053479"/>
                </a:solidFill>
                <a:latin typeface="Tahoma"/>
                <a:cs typeface="Tahoma"/>
              </a:rPr>
              <a:t>a</a:t>
            </a:r>
            <a:r>
              <a:rPr sz="2000" spc="-6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1A260"/>
                </a:solidFill>
                <a:latin typeface="Tahoma"/>
                <a:cs typeface="Tahoma"/>
              </a:rPr>
              <a:t>reserves</a:t>
            </a:r>
            <a:r>
              <a:rPr sz="2000" b="1" spc="-6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F1A260"/>
                </a:solidFill>
                <a:latin typeface="Tahoma"/>
                <a:cs typeface="Tahoma"/>
              </a:rPr>
              <a:t>fund</a:t>
            </a:r>
            <a:r>
              <a:rPr sz="2000" b="1" spc="-7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that</a:t>
            </a:r>
            <a:r>
              <a:rPr sz="2000" spc="-8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053479"/>
                </a:solidFill>
                <a:latin typeface="Tahoma"/>
                <a:cs typeface="Tahoma"/>
              </a:rPr>
              <a:t>may</a:t>
            </a:r>
            <a:r>
              <a:rPr sz="2000" spc="-11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53479"/>
                </a:solidFill>
                <a:latin typeface="Tahoma"/>
                <a:cs typeface="Tahoma"/>
              </a:rPr>
              <a:t>be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used</a:t>
            </a:r>
            <a:r>
              <a:rPr sz="2000" spc="-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to</a:t>
            </a:r>
            <a:r>
              <a:rPr sz="2000" spc="-6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offset</a:t>
            </a:r>
            <a:r>
              <a:rPr sz="2000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53479"/>
                </a:solidFill>
                <a:latin typeface="Tahoma"/>
                <a:cs typeface="Tahoma"/>
              </a:rPr>
              <a:t>adverse</a:t>
            </a:r>
            <a:r>
              <a:rPr sz="2000" spc="-8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experience.</a:t>
            </a:r>
            <a:endParaRPr sz="2000">
              <a:latin typeface="Tahoma"/>
              <a:cs typeface="Tahoma"/>
            </a:endParaRPr>
          </a:p>
          <a:p>
            <a:pPr marL="469900" marR="29083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53479"/>
                </a:solidFill>
                <a:latin typeface="Tahoma"/>
                <a:cs typeface="Tahoma"/>
              </a:rPr>
              <a:t>Employers</a:t>
            </a:r>
            <a:r>
              <a:rPr sz="2000" spc="-9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53479"/>
                </a:solidFill>
                <a:latin typeface="Tahoma"/>
                <a:cs typeface="Tahoma"/>
              </a:rPr>
              <a:t>have</a:t>
            </a:r>
            <a:r>
              <a:rPr sz="2000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options</a:t>
            </a:r>
            <a:r>
              <a:rPr sz="2000" spc="-9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53479"/>
                </a:solidFill>
                <a:latin typeface="Tahoma"/>
                <a:cs typeface="Tahoma"/>
              </a:rPr>
              <a:t>to</a:t>
            </a:r>
            <a:r>
              <a:rPr sz="2000" spc="-7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2000" b="1" spc="-185" dirty="0">
                <a:solidFill>
                  <a:srgbClr val="F1A260"/>
                </a:solidFill>
                <a:latin typeface="Tahoma"/>
                <a:cs typeface="Tahoma"/>
              </a:rPr>
              <a:t>make</a:t>
            </a:r>
            <a:r>
              <a:rPr sz="2000" b="1" spc="-55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F1A260"/>
                </a:solidFill>
                <a:latin typeface="Tahoma"/>
                <a:cs typeface="Tahoma"/>
              </a:rPr>
              <a:t>additional </a:t>
            </a:r>
            <a:r>
              <a:rPr sz="2000" b="1" spc="-65" dirty="0">
                <a:solidFill>
                  <a:srgbClr val="F1A260"/>
                </a:solidFill>
                <a:latin typeface="Tahoma"/>
                <a:cs typeface="Tahoma"/>
              </a:rPr>
              <a:t>contributions</a:t>
            </a:r>
            <a:r>
              <a:rPr sz="2000" spc="-65" dirty="0">
                <a:solidFill>
                  <a:srgbClr val="053479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697865" marR="62230" lvl="1" indent="-457200">
              <a:lnSpc>
                <a:spcPts val="1939"/>
              </a:lnSpc>
              <a:spcBef>
                <a:spcPts val="1525"/>
              </a:spcBef>
              <a:buClr>
                <a:srgbClr val="143376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solidFill>
                  <a:srgbClr val="053479"/>
                </a:solidFill>
                <a:latin typeface="Tahoma"/>
                <a:cs typeface="Tahoma"/>
              </a:rPr>
              <a:t>Over</a:t>
            </a:r>
            <a:r>
              <a:rPr sz="1800" spc="-9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3479"/>
                </a:solidFill>
                <a:latin typeface="Tahoma"/>
                <a:cs typeface="Tahoma"/>
              </a:rPr>
              <a:t>one-third</a:t>
            </a:r>
            <a:r>
              <a:rPr sz="1800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3479"/>
                </a:solidFill>
                <a:latin typeface="Tahoma"/>
                <a:cs typeface="Tahoma"/>
              </a:rPr>
              <a:t>of</a:t>
            </a:r>
            <a:r>
              <a:rPr sz="1800" spc="-7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53479"/>
                </a:solidFill>
                <a:latin typeface="Tahoma"/>
                <a:cs typeface="Tahoma"/>
              </a:rPr>
              <a:t>employers</a:t>
            </a:r>
            <a:r>
              <a:rPr sz="1800" spc="-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53479"/>
                </a:solidFill>
                <a:latin typeface="Tahoma"/>
                <a:cs typeface="Tahoma"/>
              </a:rPr>
              <a:t>pay</a:t>
            </a:r>
            <a:r>
              <a:rPr sz="1800" spc="-9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53479"/>
                </a:solidFill>
                <a:latin typeface="Tahoma"/>
                <a:cs typeface="Tahoma"/>
              </a:rPr>
              <a:t>an</a:t>
            </a:r>
            <a:r>
              <a:rPr sz="1800" spc="-4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3479"/>
                </a:solidFill>
                <a:latin typeface="Tahoma"/>
                <a:cs typeface="Tahoma"/>
              </a:rPr>
              <a:t>elected</a:t>
            </a:r>
            <a:r>
              <a:rPr sz="1800" spc="-20" dirty="0">
                <a:solidFill>
                  <a:srgbClr val="053479"/>
                </a:solidFill>
                <a:latin typeface="Tahoma"/>
                <a:cs typeface="Tahoma"/>
              </a:rPr>
              <a:t> rate </a:t>
            </a:r>
            <a:r>
              <a:rPr sz="1800" dirty="0">
                <a:solidFill>
                  <a:srgbClr val="053479"/>
                </a:solidFill>
                <a:latin typeface="Tahoma"/>
                <a:cs typeface="Tahoma"/>
              </a:rPr>
              <a:t>and/or</a:t>
            </a:r>
            <a:r>
              <a:rPr sz="1800" spc="-11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53479"/>
                </a:solidFill>
                <a:latin typeface="Tahoma"/>
                <a:cs typeface="Tahoma"/>
              </a:rPr>
              <a:t>make</a:t>
            </a:r>
            <a:r>
              <a:rPr sz="1800" spc="-8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3479"/>
                </a:solidFill>
                <a:latin typeface="Tahoma"/>
                <a:cs typeface="Tahoma"/>
              </a:rPr>
              <a:t>additional</a:t>
            </a:r>
            <a:r>
              <a:rPr sz="1800" spc="-5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53479"/>
                </a:solidFill>
                <a:latin typeface="Tahoma"/>
                <a:cs typeface="Tahoma"/>
              </a:rPr>
              <a:t>contributions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5636" y="3192311"/>
            <a:ext cx="3504565" cy="2172335"/>
            <a:chOff x="1065636" y="3192311"/>
            <a:chExt cx="3504565" cy="2172335"/>
          </a:xfrm>
        </p:grpSpPr>
        <p:sp>
          <p:nvSpPr>
            <p:cNvPr id="6" name="object 6"/>
            <p:cNvSpPr/>
            <p:nvPr/>
          </p:nvSpPr>
          <p:spPr>
            <a:xfrm>
              <a:off x="2716377" y="4933740"/>
              <a:ext cx="415925" cy="397510"/>
            </a:xfrm>
            <a:custGeom>
              <a:avLst/>
              <a:gdLst/>
              <a:ahLst/>
              <a:cxnLst/>
              <a:rect l="l" t="t" r="r" b="b"/>
              <a:pathLst>
                <a:path w="415925" h="397510">
                  <a:moveTo>
                    <a:pt x="189176" y="0"/>
                  </a:moveTo>
                  <a:lnTo>
                    <a:pt x="358227" y="130285"/>
                  </a:lnTo>
                  <a:lnTo>
                    <a:pt x="402879" y="187140"/>
                  </a:lnTo>
                  <a:lnTo>
                    <a:pt x="415583" y="255622"/>
                  </a:lnTo>
                  <a:lnTo>
                    <a:pt x="412874" y="277763"/>
                  </a:lnTo>
                  <a:lnTo>
                    <a:pt x="397140" y="320188"/>
                  </a:lnTo>
                  <a:lnTo>
                    <a:pt x="349033" y="372083"/>
                  </a:lnTo>
                  <a:lnTo>
                    <a:pt x="306993" y="391549"/>
                  </a:lnTo>
                  <a:lnTo>
                    <a:pt x="261299" y="397510"/>
                  </a:lnTo>
                  <a:lnTo>
                    <a:pt x="215314" y="389348"/>
                  </a:lnTo>
                  <a:lnTo>
                    <a:pt x="172405" y="366447"/>
                  </a:lnTo>
                  <a:lnTo>
                    <a:pt x="0" y="235173"/>
                  </a:lnTo>
                </a:path>
              </a:pathLst>
            </a:custGeom>
            <a:ln w="66500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2832" y="4316617"/>
              <a:ext cx="248920" cy="111760"/>
            </a:xfrm>
            <a:custGeom>
              <a:avLst/>
              <a:gdLst/>
              <a:ahLst/>
              <a:cxnLst/>
              <a:rect l="l" t="t" r="r" b="b"/>
              <a:pathLst>
                <a:path w="248919" h="111760">
                  <a:moveTo>
                    <a:pt x="0" y="0"/>
                  </a:moveTo>
                  <a:lnTo>
                    <a:pt x="52138" y="10273"/>
                  </a:lnTo>
                  <a:lnTo>
                    <a:pt x="93707" y="21934"/>
                  </a:lnTo>
                  <a:lnTo>
                    <a:pt x="142068" y="41070"/>
                  </a:lnTo>
                  <a:lnTo>
                    <a:pt x="194566" y="70029"/>
                  </a:lnTo>
                  <a:lnTo>
                    <a:pt x="248545" y="111154"/>
                  </a:lnTo>
                </a:path>
              </a:pathLst>
            </a:custGeom>
            <a:ln w="66153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5173" y="4362345"/>
              <a:ext cx="415925" cy="443865"/>
            </a:xfrm>
            <a:custGeom>
              <a:avLst/>
              <a:gdLst/>
              <a:ahLst/>
              <a:cxnLst/>
              <a:rect l="l" t="t" r="r" b="b"/>
              <a:pathLst>
                <a:path w="415925" h="443864">
                  <a:moveTo>
                    <a:pt x="60399" y="413073"/>
                  </a:moveTo>
                  <a:lnTo>
                    <a:pt x="26677" y="378105"/>
                  </a:lnTo>
                  <a:lnTo>
                    <a:pt x="6367" y="336060"/>
                  </a:lnTo>
                  <a:lnTo>
                    <a:pt x="0" y="290390"/>
                  </a:lnTo>
                  <a:lnTo>
                    <a:pt x="8106" y="244545"/>
                  </a:lnTo>
                  <a:lnTo>
                    <a:pt x="31218" y="201978"/>
                  </a:lnTo>
                  <a:lnTo>
                    <a:pt x="140899" y="59489"/>
                  </a:lnTo>
                  <a:lnTo>
                    <a:pt x="176296" y="26202"/>
                  </a:lnTo>
                  <a:lnTo>
                    <a:pt x="218953" y="6214"/>
                  </a:lnTo>
                  <a:lnTo>
                    <a:pt x="265345" y="0"/>
                  </a:lnTo>
                  <a:lnTo>
                    <a:pt x="311947" y="8034"/>
                  </a:lnTo>
                  <a:lnTo>
                    <a:pt x="355232" y="30793"/>
                  </a:lnTo>
                  <a:lnTo>
                    <a:pt x="388954" y="65761"/>
                  </a:lnTo>
                  <a:lnTo>
                    <a:pt x="409264" y="107806"/>
                  </a:lnTo>
                  <a:lnTo>
                    <a:pt x="415631" y="153476"/>
                  </a:lnTo>
                  <a:lnTo>
                    <a:pt x="407525" y="199321"/>
                  </a:lnTo>
                  <a:lnTo>
                    <a:pt x="384413" y="241888"/>
                  </a:lnTo>
                  <a:lnTo>
                    <a:pt x="274731" y="384377"/>
                  </a:lnTo>
                  <a:lnTo>
                    <a:pt x="239335" y="417664"/>
                  </a:lnTo>
                  <a:lnTo>
                    <a:pt x="196678" y="437652"/>
                  </a:lnTo>
                  <a:lnTo>
                    <a:pt x="150286" y="443866"/>
                  </a:lnTo>
                  <a:lnTo>
                    <a:pt x="103684" y="435832"/>
                  </a:lnTo>
                  <a:lnTo>
                    <a:pt x="60399" y="413073"/>
                  </a:lnTo>
                  <a:close/>
                </a:path>
              </a:pathLst>
            </a:custGeom>
            <a:ln w="66562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2201" y="4704715"/>
              <a:ext cx="433070" cy="466725"/>
            </a:xfrm>
            <a:custGeom>
              <a:avLst/>
              <a:gdLst/>
              <a:ahLst/>
              <a:cxnLst/>
              <a:rect l="l" t="t" r="r" b="b"/>
              <a:pathLst>
                <a:path w="433069" h="466725">
                  <a:moveTo>
                    <a:pt x="60399" y="435502"/>
                  </a:moveTo>
                  <a:lnTo>
                    <a:pt x="26677" y="400534"/>
                  </a:lnTo>
                  <a:lnTo>
                    <a:pt x="6367" y="358489"/>
                  </a:lnTo>
                  <a:lnTo>
                    <a:pt x="0" y="312819"/>
                  </a:lnTo>
                  <a:lnTo>
                    <a:pt x="8106" y="266974"/>
                  </a:lnTo>
                  <a:lnTo>
                    <a:pt x="31218" y="224407"/>
                  </a:lnTo>
                  <a:lnTo>
                    <a:pt x="158341" y="59489"/>
                  </a:lnTo>
                  <a:lnTo>
                    <a:pt x="193737" y="26202"/>
                  </a:lnTo>
                  <a:lnTo>
                    <a:pt x="236394" y="6214"/>
                  </a:lnTo>
                  <a:lnTo>
                    <a:pt x="282787" y="0"/>
                  </a:lnTo>
                  <a:lnTo>
                    <a:pt x="329389" y="8034"/>
                  </a:lnTo>
                  <a:lnTo>
                    <a:pt x="372674" y="30793"/>
                  </a:lnTo>
                  <a:lnTo>
                    <a:pt x="406395" y="65761"/>
                  </a:lnTo>
                  <a:lnTo>
                    <a:pt x="426706" y="107806"/>
                  </a:lnTo>
                  <a:lnTo>
                    <a:pt x="433073" y="153476"/>
                  </a:lnTo>
                  <a:lnTo>
                    <a:pt x="424967" y="199321"/>
                  </a:lnTo>
                  <a:lnTo>
                    <a:pt x="401855" y="241888"/>
                  </a:lnTo>
                  <a:lnTo>
                    <a:pt x="274731" y="406806"/>
                  </a:lnTo>
                  <a:lnTo>
                    <a:pt x="239335" y="440093"/>
                  </a:lnTo>
                  <a:lnTo>
                    <a:pt x="196678" y="460081"/>
                  </a:lnTo>
                  <a:lnTo>
                    <a:pt x="150286" y="466295"/>
                  </a:lnTo>
                  <a:lnTo>
                    <a:pt x="103684" y="458260"/>
                  </a:lnTo>
                  <a:lnTo>
                    <a:pt x="60399" y="435502"/>
                  </a:lnTo>
                  <a:close/>
                </a:path>
              </a:pathLst>
            </a:custGeom>
            <a:ln w="66566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8859" y="4887114"/>
              <a:ext cx="410209" cy="436245"/>
            </a:xfrm>
            <a:custGeom>
              <a:avLst/>
              <a:gdLst/>
              <a:ahLst/>
              <a:cxnLst/>
              <a:rect l="l" t="t" r="r" b="b"/>
              <a:pathLst>
                <a:path w="410210" h="436245">
                  <a:moveTo>
                    <a:pt x="60399" y="405157"/>
                  </a:moveTo>
                  <a:lnTo>
                    <a:pt x="26677" y="370189"/>
                  </a:lnTo>
                  <a:lnTo>
                    <a:pt x="6367" y="328144"/>
                  </a:lnTo>
                  <a:lnTo>
                    <a:pt x="0" y="282474"/>
                  </a:lnTo>
                  <a:lnTo>
                    <a:pt x="8106" y="236629"/>
                  </a:lnTo>
                  <a:lnTo>
                    <a:pt x="31218" y="194062"/>
                  </a:lnTo>
                  <a:lnTo>
                    <a:pt x="134862" y="59489"/>
                  </a:lnTo>
                  <a:lnTo>
                    <a:pt x="170258" y="26202"/>
                  </a:lnTo>
                  <a:lnTo>
                    <a:pt x="212915" y="6214"/>
                  </a:lnTo>
                  <a:lnTo>
                    <a:pt x="259308" y="0"/>
                  </a:lnTo>
                  <a:lnTo>
                    <a:pt x="305909" y="8034"/>
                  </a:lnTo>
                  <a:lnTo>
                    <a:pt x="349194" y="30793"/>
                  </a:lnTo>
                  <a:lnTo>
                    <a:pt x="382916" y="65761"/>
                  </a:lnTo>
                  <a:lnTo>
                    <a:pt x="403226" y="107806"/>
                  </a:lnTo>
                  <a:lnTo>
                    <a:pt x="409594" y="153476"/>
                  </a:lnTo>
                  <a:lnTo>
                    <a:pt x="401487" y="199321"/>
                  </a:lnTo>
                  <a:lnTo>
                    <a:pt x="378376" y="241888"/>
                  </a:lnTo>
                  <a:lnTo>
                    <a:pt x="274731" y="376461"/>
                  </a:lnTo>
                  <a:lnTo>
                    <a:pt x="239335" y="409748"/>
                  </a:lnTo>
                  <a:lnTo>
                    <a:pt x="196678" y="429736"/>
                  </a:lnTo>
                  <a:lnTo>
                    <a:pt x="150286" y="435950"/>
                  </a:lnTo>
                  <a:lnTo>
                    <a:pt x="103684" y="427915"/>
                  </a:lnTo>
                  <a:lnTo>
                    <a:pt x="60399" y="405157"/>
                  </a:lnTo>
                  <a:close/>
                </a:path>
              </a:pathLst>
            </a:custGeom>
            <a:ln w="66560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8102" y="4491971"/>
              <a:ext cx="497205" cy="549910"/>
            </a:xfrm>
            <a:custGeom>
              <a:avLst/>
              <a:gdLst/>
              <a:ahLst/>
              <a:cxnLst/>
              <a:rect l="l" t="t" r="r" b="b"/>
              <a:pathLst>
                <a:path w="497205" h="549910">
                  <a:moveTo>
                    <a:pt x="60399" y="518620"/>
                  </a:moveTo>
                  <a:lnTo>
                    <a:pt x="26677" y="483652"/>
                  </a:lnTo>
                  <a:lnTo>
                    <a:pt x="6367" y="441608"/>
                  </a:lnTo>
                  <a:lnTo>
                    <a:pt x="0" y="395937"/>
                  </a:lnTo>
                  <a:lnTo>
                    <a:pt x="8106" y="350093"/>
                  </a:lnTo>
                  <a:lnTo>
                    <a:pt x="31218" y="307525"/>
                  </a:lnTo>
                  <a:lnTo>
                    <a:pt x="222071" y="59489"/>
                  </a:lnTo>
                  <a:lnTo>
                    <a:pt x="257467" y="26202"/>
                  </a:lnTo>
                  <a:lnTo>
                    <a:pt x="300124" y="6214"/>
                  </a:lnTo>
                  <a:lnTo>
                    <a:pt x="346516" y="0"/>
                  </a:lnTo>
                  <a:lnTo>
                    <a:pt x="393118" y="8034"/>
                  </a:lnTo>
                  <a:lnTo>
                    <a:pt x="436403" y="30793"/>
                  </a:lnTo>
                  <a:lnTo>
                    <a:pt x="470125" y="65761"/>
                  </a:lnTo>
                  <a:lnTo>
                    <a:pt x="490435" y="107806"/>
                  </a:lnTo>
                  <a:lnTo>
                    <a:pt x="496803" y="153476"/>
                  </a:lnTo>
                  <a:lnTo>
                    <a:pt x="488696" y="199321"/>
                  </a:lnTo>
                  <a:lnTo>
                    <a:pt x="465585" y="241888"/>
                  </a:lnTo>
                  <a:lnTo>
                    <a:pt x="274731" y="489925"/>
                  </a:lnTo>
                  <a:lnTo>
                    <a:pt x="239335" y="523212"/>
                  </a:lnTo>
                  <a:lnTo>
                    <a:pt x="196678" y="543200"/>
                  </a:lnTo>
                  <a:lnTo>
                    <a:pt x="150286" y="549414"/>
                  </a:lnTo>
                  <a:lnTo>
                    <a:pt x="103684" y="541379"/>
                  </a:lnTo>
                  <a:lnTo>
                    <a:pt x="60399" y="518620"/>
                  </a:lnTo>
                  <a:close/>
                </a:path>
              </a:pathLst>
            </a:custGeom>
            <a:ln w="66581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2716" y="4699886"/>
              <a:ext cx="628650" cy="328930"/>
            </a:xfrm>
            <a:custGeom>
              <a:avLst/>
              <a:gdLst/>
              <a:ahLst/>
              <a:cxnLst/>
              <a:rect l="l" t="t" r="r" b="b"/>
              <a:pathLst>
                <a:path w="628650" h="328929">
                  <a:moveTo>
                    <a:pt x="569205" y="62338"/>
                  </a:moveTo>
                  <a:lnTo>
                    <a:pt x="602237" y="97193"/>
                  </a:lnTo>
                  <a:lnTo>
                    <a:pt x="622067" y="138918"/>
                  </a:lnTo>
                  <a:lnTo>
                    <a:pt x="628131" y="184095"/>
                  </a:lnTo>
                  <a:lnTo>
                    <a:pt x="619866" y="229304"/>
                  </a:lnTo>
                  <a:lnTo>
                    <a:pt x="596709" y="271125"/>
                  </a:lnTo>
                  <a:lnTo>
                    <a:pt x="561431" y="303665"/>
                  </a:lnTo>
                  <a:lnTo>
                    <a:pt x="519117" y="323017"/>
                  </a:lnTo>
                  <a:lnTo>
                    <a:pt x="473278" y="328738"/>
                  </a:lnTo>
                  <a:lnTo>
                    <a:pt x="427422" y="320384"/>
                  </a:lnTo>
                  <a:lnTo>
                    <a:pt x="385060" y="297512"/>
                  </a:lnTo>
                  <a:lnTo>
                    <a:pt x="0" y="0"/>
                  </a:lnTo>
                </a:path>
              </a:pathLst>
            </a:custGeom>
            <a:ln w="66207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4604" y="4941656"/>
              <a:ext cx="389890" cy="267335"/>
            </a:xfrm>
            <a:custGeom>
              <a:avLst/>
              <a:gdLst/>
              <a:ahLst/>
              <a:cxnLst/>
              <a:rect l="l" t="t" r="r" b="b"/>
              <a:pathLst>
                <a:path w="389889" h="267335">
                  <a:moveTo>
                    <a:pt x="331058" y="0"/>
                  </a:moveTo>
                  <a:lnTo>
                    <a:pt x="364057" y="34888"/>
                  </a:lnTo>
                  <a:lnTo>
                    <a:pt x="383823" y="76696"/>
                  </a:lnTo>
                  <a:lnTo>
                    <a:pt x="389839" y="121970"/>
                  </a:lnTo>
                  <a:lnTo>
                    <a:pt x="381590" y="167261"/>
                  </a:lnTo>
                  <a:lnTo>
                    <a:pt x="358562" y="209115"/>
                  </a:lnTo>
                  <a:lnTo>
                    <a:pt x="323284" y="241656"/>
                  </a:lnTo>
                  <a:lnTo>
                    <a:pt x="280970" y="261008"/>
                  </a:lnTo>
                  <a:lnTo>
                    <a:pt x="235131" y="266729"/>
                  </a:lnTo>
                  <a:lnTo>
                    <a:pt x="189275" y="258375"/>
                  </a:lnTo>
                  <a:lnTo>
                    <a:pt x="146913" y="235502"/>
                  </a:lnTo>
                  <a:lnTo>
                    <a:pt x="0" y="122369"/>
                  </a:lnTo>
                </a:path>
              </a:pathLst>
            </a:custGeom>
            <a:ln w="66323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8562" y="4316617"/>
              <a:ext cx="335280" cy="188595"/>
            </a:xfrm>
            <a:custGeom>
              <a:avLst/>
              <a:gdLst/>
              <a:ahLst/>
              <a:cxnLst/>
              <a:rect l="l" t="t" r="r" b="b"/>
              <a:pathLst>
                <a:path w="335279" h="188595">
                  <a:moveTo>
                    <a:pt x="0" y="188336"/>
                  </a:moveTo>
                  <a:lnTo>
                    <a:pt x="47534" y="131395"/>
                  </a:lnTo>
                  <a:lnTo>
                    <a:pt x="95391" y="87758"/>
                  </a:lnTo>
                  <a:lnTo>
                    <a:pt x="142329" y="55583"/>
                  </a:lnTo>
                  <a:lnTo>
                    <a:pt x="187105" y="33026"/>
                  </a:lnTo>
                  <a:lnTo>
                    <a:pt x="228478" y="18244"/>
                  </a:lnTo>
                  <a:lnTo>
                    <a:pt x="296042" y="4632"/>
                  </a:lnTo>
                  <a:lnTo>
                    <a:pt x="319749" y="2115"/>
                  </a:lnTo>
                  <a:lnTo>
                    <a:pt x="335083" y="0"/>
                  </a:lnTo>
                </a:path>
              </a:pathLst>
            </a:custGeom>
            <a:ln w="66235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3723" y="3941593"/>
              <a:ext cx="855980" cy="886460"/>
            </a:xfrm>
            <a:custGeom>
              <a:avLst/>
              <a:gdLst/>
              <a:ahLst/>
              <a:cxnLst/>
              <a:rect l="l" t="t" r="r" b="b"/>
              <a:pathLst>
                <a:path w="855979" h="886460">
                  <a:moveTo>
                    <a:pt x="0" y="0"/>
                  </a:moveTo>
                  <a:lnTo>
                    <a:pt x="797289" y="619761"/>
                  </a:lnTo>
                  <a:lnTo>
                    <a:pt x="829994" y="654236"/>
                  </a:lnTo>
                  <a:lnTo>
                    <a:pt x="849625" y="695676"/>
                  </a:lnTo>
                  <a:lnTo>
                    <a:pt x="855588" y="740758"/>
                  </a:lnTo>
                  <a:lnTo>
                    <a:pt x="847286" y="786157"/>
                  </a:lnTo>
                  <a:lnTo>
                    <a:pt x="824123" y="828547"/>
                  </a:lnTo>
                  <a:lnTo>
                    <a:pt x="788845" y="861056"/>
                  </a:lnTo>
                  <a:lnTo>
                    <a:pt x="746531" y="880345"/>
                  </a:lnTo>
                  <a:lnTo>
                    <a:pt x="700692" y="886018"/>
                  </a:lnTo>
                  <a:lnTo>
                    <a:pt x="654836" y="877680"/>
                  </a:lnTo>
                  <a:lnTo>
                    <a:pt x="612474" y="854934"/>
                  </a:lnTo>
                  <a:lnTo>
                    <a:pt x="533328" y="794200"/>
                  </a:lnTo>
                  <a:lnTo>
                    <a:pt x="463982" y="740949"/>
                  </a:lnTo>
                  <a:lnTo>
                    <a:pt x="403819" y="694712"/>
                  </a:lnTo>
                  <a:lnTo>
                    <a:pt x="352223" y="655020"/>
                  </a:lnTo>
                  <a:lnTo>
                    <a:pt x="308578" y="621404"/>
                  </a:lnTo>
                  <a:lnTo>
                    <a:pt x="272267" y="593394"/>
                  </a:lnTo>
                  <a:lnTo>
                    <a:pt x="219183" y="552317"/>
                  </a:lnTo>
                  <a:lnTo>
                    <a:pt x="188040" y="528034"/>
                  </a:lnTo>
                  <a:lnTo>
                    <a:pt x="187210" y="525923"/>
                  </a:lnTo>
                  <a:lnTo>
                    <a:pt x="188864" y="527128"/>
                  </a:lnTo>
                  <a:lnTo>
                    <a:pt x="188606" y="526899"/>
                  </a:lnTo>
                  <a:lnTo>
                    <a:pt x="185821" y="524768"/>
                  </a:lnTo>
                </a:path>
              </a:pathLst>
            </a:custGeom>
            <a:ln w="66544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3260" y="3509838"/>
              <a:ext cx="660400" cy="119380"/>
            </a:xfrm>
            <a:custGeom>
              <a:avLst/>
              <a:gdLst/>
              <a:ahLst/>
              <a:cxnLst/>
              <a:rect l="l" t="t" r="r" b="b"/>
              <a:pathLst>
                <a:path w="660400" h="119379">
                  <a:moveTo>
                    <a:pt x="0" y="0"/>
                  </a:moveTo>
                  <a:lnTo>
                    <a:pt x="86899" y="83391"/>
                  </a:lnTo>
                  <a:lnTo>
                    <a:pt x="153076" y="119194"/>
                  </a:lnTo>
                  <a:lnTo>
                    <a:pt x="232020" y="114612"/>
                  </a:lnTo>
                  <a:lnTo>
                    <a:pt x="357220" y="76851"/>
                  </a:lnTo>
                  <a:lnTo>
                    <a:pt x="407398" y="61338"/>
                  </a:lnTo>
                  <a:lnTo>
                    <a:pt x="458554" y="48510"/>
                  </a:lnTo>
                  <a:lnTo>
                    <a:pt x="510045" y="40446"/>
                  </a:lnTo>
                  <a:lnTo>
                    <a:pt x="561229" y="39226"/>
                  </a:lnTo>
                  <a:lnTo>
                    <a:pt x="611463" y="46929"/>
                  </a:lnTo>
                  <a:lnTo>
                    <a:pt x="660103" y="65637"/>
                  </a:lnTo>
                </a:path>
              </a:pathLst>
            </a:custGeom>
            <a:ln w="66002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2055" y="3410576"/>
              <a:ext cx="1576070" cy="664210"/>
            </a:xfrm>
            <a:custGeom>
              <a:avLst/>
              <a:gdLst/>
              <a:ahLst/>
              <a:cxnLst/>
              <a:rect l="l" t="t" r="r" b="b"/>
              <a:pathLst>
                <a:path w="1576070" h="664210">
                  <a:moveTo>
                    <a:pt x="1575796" y="127298"/>
                  </a:moveTo>
                  <a:lnTo>
                    <a:pt x="1511587" y="158773"/>
                  </a:lnTo>
                  <a:lnTo>
                    <a:pt x="1471521" y="171095"/>
                  </a:lnTo>
                  <a:lnTo>
                    <a:pt x="1423767" y="181267"/>
                  </a:lnTo>
                  <a:lnTo>
                    <a:pt x="1369312" y="187452"/>
                  </a:lnTo>
                  <a:lnTo>
                    <a:pt x="1309142" y="187810"/>
                  </a:lnTo>
                  <a:lnTo>
                    <a:pt x="1244241" y="180504"/>
                  </a:lnTo>
                  <a:lnTo>
                    <a:pt x="1175598" y="163695"/>
                  </a:lnTo>
                  <a:lnTo>
                    <a:pt x="1104197" y="135544"/>
                  </a:lnTo>
                  <a:lnTo>
                    <a:pt x="875442" y="26698"/>
                  </a:lnTo>
                  <a:lnTo>
                    <a:pt x="827260" y="8844"/>
                  </a:lnTo>
                  <a:lnTo>
                    <a:pt x="777290" y="0"/>
                  </a:lnTo>
                  <a:lnTo>
                    <a:pt x="726725" y="147"/>
                  </a:lnTo>
                  <a:lnTo>
                    <a:pt x="676756" y="9272"/>
                  </a:lnTo>
                  <a:lnTo>
                    <a:pt x="628574" y="27357"/>
                  </a:lnTo>
                  <a:lnTo>
                    <a:pt x="564891" y="59377"/>
                  </a:lnTo>
                  <a:lnTo>
                    <a:pt x="511840" y="84437"/>
                  </a:lnTo>
                  <a:lnTo>
                    <a:pt x="467690" y="105032"/>
                  </a:lnTo>
                  <a:lnTo>
                    <a:pt x="430710" y="123654"/>
                  </a:lnTo>
                  <a:lnTo>
                    <a:pt x="371336" y="164948"/>
                  </a:lnTo>
                  <a:lnTo>
                    <a:pt x="338540" y="201336"/>
                  </a:lnTo>
                  <a:lnTo>
                    <a:pt x="319745" y="224436"/>
                  </a:lnTo>
                  <a:lnTo>
                    <a:pt x="291130" y="258585"/>
                  </a:lnTo>
                  <a:lnTo>
                    <a:pt x="254731" y="300462"/>
                  </a:lnTo>
                  <a:lnTo>
                    <a:pt x="212581" y="346748"/>
                  </a:lnTo>
                  <a:lnTo>
                    <a:pt x="166715" y="394123"/>
                  </a:lnTo>
                  <a:lnTo>
                    <a:pt x="119168" y="439266"/>
                  </a:lnTo>
                  <a:lnTo>
                    <a:pt x="71974" y="478858"/>
                  </a:lnTo>
                  <a:lnTo>
                    <a:pt x="27168" y="509578"/>
                  </a:lnTo>
                  <a:lnTo>
                    <a:pt x="14291" y="519854"/>
                  </a:lnTo>
                  <a:lnTo>
                    <a:pt x="5157" y="533161"/>
                  </a:lnTo>
                  <a:lnTo>
                    <a:pt x="235" y="548447"/>
                  </a:lnTo>
                  <a:lnTo>
                    <a:pt x="0" y="564660"/>
                  </a:lnTo>
                  <a:lnTo>
                    <a:pt x="6254" y="591015"/>
                  </a:lnTo>
                  <a:lnTo>
                    <a:pt x="19628" y="617617"/>
                  </a:lnTo>
                  <a:lnTo>
                    <a:pt x="42598" y="640976"/>
                  </a:lnTo>
                  <a:lnTo>
                    <a:pt x="77643" y="657601"/>
                  </a:lnTo>
                  <a:lnTo>
                    <a:pt x="127241" y="664000"/>
                  </a:lnTo>
                  <a:lnTo>
                    <a:pt x="193871" y="656684"/>
                  </a:lnTo>
                  <a:lnTo>
                    <a:pt x="238186" y="644143"/>
                  </a:lnTo>
                  <a:lnTo>
                    <a:pt x="279662" y="626197"/>
                  </a:lnTo>
                  <a:lnTo>
                    <a:pt x="318956" y="604163"/>
                  </a:lnTo>
                  <a:lnTo>
                    <a:pt x="356723" y="579356"/>
                  </a:lnTo>
                  <a:lnTo>
                    <a:pt x="393619" y="553092"/>
                  </a:lnTo>
                  <a:lnTo>
                    <a:pt x="430300" y="526688"/>
                  </a:lnTo>
                  <a:lnTo>
                    <a:pt x="467420" y="501458"/>
                  </a:lnTo>
                  <a:lnTo>
                    <a:pt x="505637" y="478720"/>
                  </a:lnTo>
                  <a:lnTo>
                    <a:pt x="545605" y="459788"/>
                  </a:lnTo>
                  <a:lnTo>
                    <a:pt x="587980" y="445979"/>
                  </a:lnTo>
                  <a:lnTo>
                    <a:pt x="633419" y="438608"/>
                  </a:lnTo>
                  <a:lnTo>
                    <a:pt x="682576" y="438993"/>
                  </a:lnTo>
                  <a:lnTo>
                    <a:pt x="732293" y="446568"/>
                  </a:lnTo>
                  <a:lnTo>
                    <a:pt x="780529" y="459939"/>
                  </a:lnTo>
                  <a:lnTo>
                    <a:pt x="826849" y="478723"/>
                  </a:lnTo>
                  <a:lnTo>
                    <a:pt x="870819" y="502543"/>
                  </a:lnTo>
                  <a:lnTo>
                    <a:pt x="912003" y="531017"/>
                  </a:lnTo>
                </a:path>
              </a:pathLst>
            </a:custGeom>
            <a:ln w="66135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8994" y="3225669"/>
              <a:ext cx="832485" cy="1167765"/>
            </a:xfrm>
            <a:custGeom>
              <a:avLst/>
              <a:gdLst/>
              <a:ahLst/>
              <a:cxnLst/>
              <a:rect l="l" t="t" r="r" b="b"/>
              <a:pathLst>
                <a:path w="832485" h="1167764">
                  <a:moveTo>
                    <a:pt x="243844" y="1157574"/>
                  </a:moveTo>
                  <a:lnTo>
                    <a:pt x="51649" y="1062581"/>
                  </a:lnTo>
                  <a:lnTo>
                    <a:pt x="22315" y="1039812"/>
                  </a:lnTo>
                  <a:lnTo>
                    <a:pt x="4648" y="1008818"/>
                  </a:lnTo>
                  <a:lnTo>
                    <a:pt x="0" y="973619"/>
                  </a:lnTo>
                  <a:lnTo>
                    <a:pt x="9721" y="938233"/>
                  </a:lnTo>
                  <a:lnTo>
                    <a:pt x="462201" y="50975"/>
                  </a:lnTo>
                  <a:lnTo>
                    <a:pt x="485303" y="21944"/>
                  </a:lnTo>
                  <a:lnTo>
                    <a:pt x="516707" y="4509"/>
                  </a:lnTo>
                  <a:lnTo>
                    <a:pt x="552387" y="0"/>
                  </a:lnTo>
                  <a:lnTo>
                    <a:pt x="588318" y="9745"/>
                  </a:lnTo>
                  <a:lnTo>
                    <a:pt x="780513" y="104738"/>
                  </a:lnTo>
                  <a:lnTo>
                    <a:pt x="809847" y="127507"/>
                  </a:lnTo>
                  <a:lnTo>
                    <a:pt x="827514" y="158501"/>
                  </a:lnTo>
                  <a:lnTo>
                    <a:pt x="832162" y="193701"/>
                  </a:lnTo>
                  <a:lnTo>
                    <a:pt x="822441" y="229086"/>
                  </a:lnTo>
                  <a:lnTo>
                    <a:pt x="370296" y="1116345"/>
                  </a:lnTo>
                  <a:lnTo>
                    <a:pt x="347194" y="1145375"/>
                  </a:lnTo>
                  <a:lnTo>
                    <a:pt x="315791" y="1162810"/>
                  </a:lnTo>
                  <a:lnTo>
                    <a:pt x="280111" y="1167320"/>
                  </a:lnTo>
                  <a:lnTo>
                    <a:pt x="244179" y="1157574"/>
                  </a:lnTo>
                  <a:close/>
                </a:path>
              </a:pathLst>
            </a:custGeom>
            <a:ln w="66707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4860" y="3225999"/>
              <a:ext cx="831850" cy="1167765"/>
            </a:xfrm>
            <a:custGeom>
              <a:avLst/>
              <a:gdLst/>
              <a:ahLst/>
              <a:cxnLst/>
              <a:rect l="l" t="t" r="r" b="b"/>
              <a:pathLst>
                <a:path w="831850" h="1167764">
                  <a:moveTo>
                    <a:pt x="587983" y="1157574"/>
                  </a:moveTo>
                  <a:lnTo>
                    <a:pt x="780178" y="1062581"/>
                  </a:lnTo>
                  <a:lnTo>
                    <a:pt x="809511" y="1039812"/>
                  </a:lnTo>
                  <a:lnTo>
                    <a:pt x="827178" y="1008818"/>
                  </a:lnTo>
                  <a:lnTo>
                    <a:pt x="831827" y="973619"/>
                  </a:lnTo>
                  <a:lnTo>
                    <a:pt x="822105" y="938233"/>
                  </a:lnTo>
                  <a:lnTo>
                    <a:pt x="369961" y="50975"/>
                  </a:lnTo>
                  <a:lnTo>
                    <a:pt x="347000" y="21944"/>
                  </a:lnTo>
                  <a:lnTo>
                    <a:pt x="315581" y="4509"/>
                  </a:lnTo>
                  <a:lnTo>
                    <a:pt x="279822" y="0"/>
                  </a:lnTo>
                  <a:lnTo>
                    <a:pt x="243844" y="9745"/>
                  </a:lnTo>
                  <a:lnTo>
                    <a:pt x="51649" y="104738"/>
                  </a:lnTo>
                  <a:lnTo>
                    <a:pt x="22315" y="127507"/>
                  </a:lnTo>
                  <a:lnTo>
                    <a:pt x="4648" y="158501"/>
                  </a:lnTo>
                  <a:lnTo>
                    <a:pt x="0" y="193701"/>
                  </a:lnTo>
                  <a:lnTo>
                    <a:pt x="9721" y="229086"/>
                  </a:lnTo>
                  <a:lnTo>
                    <a:pt x="461866" y="1116345"/>
                  </a:lnTo>
                  <a:lnTo>
                    <a:pt x="484826" y="1145375"/>
                  </a:lnTo>
                  <a:lnTo>
                    <a:pt x="516245" y="1162810"/>
                  </a:lnTo>
                  <a:lnTo>
                    <a:pt x="552004" y="1167320"/>
                  </a:lnTo>
                  <a:lnTo>
                    <a:pt x="587983" y="1157574"/>
                  </a:lnTo>
                  <a:close/>
                </a:path>
              </a:pathLst>
            </a:custGeom>
            <a:ln w="66707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313" y="6271099"/>
            <a:ext cx="859940" cy="4304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0716" y="446531"/>
            <a:ext cx="5205983" cy="607465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9644" y="417956"/>
          <a:ext cx="11793855" cy="610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1A260"/>
                      </a:solidFill>
                      <a:prstDash val="solid"/>
                    </a:lnR>
                    <a:lnB w="6350">
                      <a:solidFill>
                        <a:srgbClr val="F1A2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1A260"/>
                      </a:solidFill>
                      <a:prstDash val="solid"/>
                    </a:lnL>
                    <a:lnR w="28575">
                      <a:solidFill>
                        <a:srgbClr val="F1A260"/>
                      </a:solidFill>
                      <a:prstDash val="solid"/>
                    </a:lnR>
                    <a:lnT w="28575">
                      <a:solidFill>
                        <a:srgbClr val="F1A260"/>
                      </a:solidFill>
                      <a:prstDash val="solid"/>
                    </a:lnT>
                    <a:lnB w="6350">
                      <a:solidFill>
                        <a:srgbClr val="F1A2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1A260"/>
                      </a:solidFill>
                      <a:prstDash val="solid"/>
                    </a:lnL>
                    <a:lnB w="6350">
                      <a:solidFill>
                        <a:srgbClr val="F1A2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550">
                        <a:latin typeface="Times New Roman"/>
                        <a:cs typeface="Times New Roman"/>
                      </a:endParaRPr>
                    </a:p>
                    <a:p>
                      <a:pPr marL="2527300" marR="1213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spc="-260" dirty="0">
                          <a:solidFill>
                            <a:srgbClr val="F1A260"/>
                          </a:solidFill>
                          <a:latin typeface="Tahoma"/>
                          <a:cs typeface="Tahoma"/>
                        </a:rPr>
                        <a:t>Stay</a:t>
                      </a:r>
                      <a:r>
                        <a:rPr sz="3200" b="1" spc="-250" dirty="0">
                          <a:solidFill>
                            <a:srgbClr val="F1A2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b="1" spc="-280" dirty="0">
                          <a:solidFill>
                            <a:srgbClr val="F1A260"/>
                          </a:solidFill>
                          <a:latin typeface="Tahoma"/>
                          <a:cs typeface="Tahoma"/>
                        </a:rPr>
                        <a:t>Informed </a:t>
                      </a:r>
                      <a:r>
                        <a:rPr sz="3200" b="1" spc="-260" dirty="0">
                          <a:solidFill>
                            <a:srgbClr val="F1A260"/>
                          </a:solidFill>
                          <a:latin typeface="Tahoma"/>
                          <a:cs typeface="Tahoma"/>
                        </a:rPr>
                        <a:t>Stay</a:t>
                      </a:r>
                      <a:r>
                        <a:rPr sz="3200" b="1" spc="-250" dirty="0">
                          <a:solidFill>
                            <a:srgbClr val="F1A2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200" b="1" spc="-270" dirty="0">
                          <a:solidFill>
                            <a:srgbClr val="F1A260"/>
                          </a:solidFill>
                          <a:latin typeface="Tahoma"/>
                          <a:cs typeface="Tahoma"/>
                        </a:rPr>
                        <a:t>Involved</a:t>
                      </a:r>
                      <a:endParaRPr sz="32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  <a:p>
                      <a:pPr marL="673100" indent="-287020">
                        <a:lnSpc>
                          <a:spcPct val="100000"/>
                        </a:lnSpc>
                        <a:buClr>
                          <a:srgbClr val="F1A260"/>
                        </a:buClr>
                        <a:buFont typeface="Arial"/>
                        <a:buChar char="•"/>
                        <a:tabLst>
                          <a:tab pos="673100" algn="l"/>
                          <a:tab pos="673735" algn="l"/>
                        </a:tabLst>
                      </a:pP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Get</a:t>
                      </a:r>
                      <a:r>
                        <a:rPr sz="1700" spc="-4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to</a:t>
                      </a:r>
                      <a:r>
                        <a:rPr sz="1700" spc="-3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know</a:t>
                      </a:r>
                      <a:r>
                        <a:rPr sz="1700" spc="-13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your</a:t>
                      </a:r>
                      <a:r>
                        <a:rPr sz="1700" spc="-7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Employer</a:t>
                      </a:r>
                      <a:r>
                        <a:rPr sz="1700" spc="-1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Services</a:t>
                      </a:r>
                      <a:r>
                        <a:rPr sz="1700" spc="-4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Representative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F1A260"/>
                        </a:buClr>
                        <a:buFont typeface="Arial"/>
                        <a:buChar char="•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43915" marR="951865" indent="-4572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1A260"/>
                        </a:buClr>
                        <a:buFont typeface="Arial"/>
                        <a:buChar char="•"/>
                        <a:tabLst>
                          <a:tab pos="843280" algn="l"/>
                          <a:tab pos="844550" algn="l"/>
                        </a:tabLst>
                      </a:pP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Keep</a:t>
                      </a:r>
                      <a:r>
                        <a:rPr sz="1700" spc="-4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3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700" spc="-2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eye</a:t>
                      </a:r>
                      <a:r>
                        <a:rPr sz="1700" spc="-1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out</a:t>
                      </a:r>
                      <a:r>
                        <a:rPr sz="1700" spc="-2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sz="1700" spc="-13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TCDRS-hosted</a:t>
                      </a:r>
                      <a:r>
                        <a:rPr sz="1700" spc="-4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educational events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843915" marR="934719" indent="-457200">
                        <a:lnSpc>
                          <a:spcPct val="100000"/>
                        </a:lnSpc>
                        <a:spcBef>
                          <a:spcPts val="1800"/>
                        </a:spcBef>
                        <a:buClr>
                          <a:srgbClr val="F1A260"/>
                        </a:buClr>
                        <a:buFont typeface="Arial"/>
                        <a:buChar char="•"/>
                        <a:tabLst>
                          <a:tab pos="843280" algn="l"/>
                          <a:tab pos="844550" algn="l"/>
                        </a:tabLst>
                      </a:pPr>
                      <a:r>
                        <a:rPr sz="1700" spc="7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Meet</a:t>
                      </a:r>
                      <a:r>
                        <a:rPr sz="1700" spc="-3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our</a:t>
                      </a:r>
                      <a:r>
                        <a:rPr sz="1700" spc="-5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new</a:t>
                      </a:r>
                      <a:r>
                        <a:rPr sz="1700" spc="-5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Director</a:t>
                      </a:r>
                      <a:r>
                        <a:rPr sz="1700" spc="-7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sz="1700" spc="-4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Governmental</a:t>
                      </a:r>
                      <a:r>
                        <a:rPr sz="1700" spc="-1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Affairs </a:t>
                      </a:r>
                      <a:r>
                        <a:rPr sz="1700" spc="-3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Jay</a:t>
                      </a:r>
                      <a:r>
                        <a:rPr sz="1700" spc="-12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Dyer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843915" marR="1972310" indent="-457200">
                        <a:lnSpc>
                          <a:spcPct val="100000"/>
                        </a:lnSpc>
                        <a:spcBef>
                          <a:spcPts val="1800"/>
                        </a:spcBef>
                        <a:buClr>
                          <a:srgbClr val="F1A260"/>
                        </a:buClr>
                        <a:buFont typeface="Arial"/>
                        <a:buChar char="•"/>
                        <a:tabLst>
                          <a:tab pos="843280" algn="l"/>
                          <a:tab pos="844550" algn="l"/>
                        </a:tabLst>
                      </a:pPr>
                      <a:r>
                        <a:rPr sz="1700" spc="-2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Read</a:t>
                      </a:r>
                      <a:r>
                        <a:rPr sz="1700" spc="-8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700" spc="-6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latest</a:t>
                      </a:r>
                      <a:r>
                        <a:rPr sz="1700" spc="-7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legislative</a:t>
                      </a:r>
                      <a:r>
                        <a:rPr sz="1700" spc="-7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updates</a:t>
                      </a:r>
                      <a:r>
                        <a:rPr sz="1700" spc="-9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5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at </a:t>
                      </a:r>
                      <a:r>
                        <a:rPr sz="1700" spc="-10" dirty="0">
                          <a:solidFill>
                            <a:srgbClr val="053479"/>
                          </a:solidFill>
                          <a:latin typeface="Tahoma"/>
                          <a:cs typeface="Tahoma"/>
                        </a:rPr>
                        <a:t>TCDRS.org/legislation.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R w="28575">
                      <a:solidFill>
                        <a:srgbClr val="F1A260"/>
                      </a:solidFill>
                      <a:prstDash val="solid"/>
                    </a:lnR>
                    <a:lnT w="6350">
                      <a:solidFill>
                        <a:srgbClr val="F1A260"/>
                      </a:solidFill>
                      <a:prstDash val="solid"/>
                    </a:lnT>
                    <a:lnB w="6350">
                      <a:solidFill>
                        <a:srgbClr val="F1A2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1A260"/>
                      </a:solidFill>
                      <a:prstDash val="solid"/>
                    </a:lnL>
                    <a:lnR w="28575">
                      <a:solidFill>
                        <a:srgbClr val="F1A260"/>
                      </a:solidFill>
                      <a:prstDash val="solid"/>
                    </a:lnR>
                    <a:lnT w="6350">
                      <a:solidFill>
                        <a:srgbClr val="F1A260"/>
                      </a:solidFill>
                      <a:prstDash val="solid"/>
                    </a:lnT>
                    <a:lnB w="6350">
                      <a:solidFill>
                        <a:srgbClr val="F1A2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1A260"/>
                      </a:solidFill>
                      <a:prstDash val="solid"/>
                    </a:lnL>
                    <a:lnT w="6350">
                      <a:solidFill>
                        <a:srgbClr val="F1A260"/>
                      </a:solidFill>
                      <a:prstDash val="solid"/>
                    </a:lnT>
                    <a:lnB w="6350">
                      <a:solidFill>
                        <a:srgbClr val="F1A2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1277620">
                        <a:lnSpc>
                          <a:spcPts val="1450"/>
                        </a:lnSpc>
                        <a:spcBef>
                          <a:spcPts val="1600"/>
                        </a:spcBef>
                      </a:pPr>
                      <a:r>
                        <a:rPr sz="2000" spc="-10" dirty="0">
                          <a:solidFill>
                            <a:srgbClr val="F1A260"/>
                          </a:solidFill>
                          <a:latin typeface="Century Gothic"/>
                          <a:cs typeface="Century Gothic"/>
                        </a:rPr>
                        <a:t>TCDRS.org/legislation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203200" marB="0">
                    <a:lnR w="28575">
                      <a:solidFill>
                        <a:srgbClr val="F1A260"/>
                      </a:solidFill>
                      <a:prstDash val="solid"/>
                    </a:lnR>
                    <a:lnT w="6350">
                      <a:solidFill>
                        <a:srgbClr val="F1A2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1A260"/>
                      </a:solidFill>
                      <a:prstDash val="solid"/>
                    </a:lnL>
                    <a:lnR w="28575">
                      <a:solidFill>
                        <a:srgbClr val="F1A260"/>
                      </a:solidFill>
                      <a:prstDash val="solid"/>
                    </a:lnR>
                    <a:lnT w="6350">
                      <a:solidFill>
                        <a:srgbClr val="F1A260"/>
                      </a:solidFill>
                      <a:prstDash val="solid"/>
                    </a:lnT>
                    <a:lnB w="28575">
                      <a:solidFill>
                        <a:srgbClr val="F1A2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1A260"/>
                      </a:solidFill>
                      <a:prstDash val="solid"/>
                    </a:lnL>
                    <a:lnT w="6350">
                      <a:solidFill>
                        <a:srgbClr val="F1A2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068" y="1133855"/>
            <a:ext cx="1514855" cy="15179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2527" y="0"/>
              <a:ext cx="8729471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805554" cy="6858000"/>
            </a:xfrm>
            <a:custGeom>
              <a:avLst/>
              <a:gdLst/>
              <a:ahLst/>
              <a:cxnLst/>
              <a:rect l="l" t="t" r="r" b="b"/>
              <a:pathLst>
                <a:path w="3805554" h="6858000">
                  <a:moveTo>
                    <a:pt x="38054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05428" y="6858000"/>
                  </a:lnTo>
                  <a:lnTo>
                    <a:pt x="3805428" y="0"/>
                  </a:lnTo>
                  <a:close/>
                </a:path>
              </a:pathLst>
            </a:custGeom>
            <a:solidFill>
              <a:srgbClr val="2A3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9570" y="3908297"/>
              <a:ext cx="3007995" cy="0"/>
            </a:xfrm>
            <a:custGeom>
              <a:avLst/>
              <a:gdLst/>
              <a:ahLst/>
              <a:cxnLst/>
              <a:rect l="l" t="t" r="r" b="b"/>
              <a:pathLst>
                <a:path w="3007995">
                  <a:moveTo>
                    <a:pt x="0" y="0"/>
                  </a:moveTo>
                  <a:lnTo>
                    <a:pt x="3007601" y="0"/>
                  </a:lnTo>
                </a:path>
              </a:pathLst>
            </a:custGeom>
            <a:ln w="38100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864" y="5907023"/>
              <a:ext cx="661415" cy="6705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33981" y="1694973"/>
            <a:ext cx="13493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2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2033" y="2694214"/>
            <a:ext cx="2992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entury Gothic"/>
                <a:cs typeface="Century Gothic"/>
              </a:rPr>
              <a:t>Q</a:t>
            </a:r>
            <a:r>
              <a:rPr sz="3200" spc="-39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U</a:t>
            </a:r>
            <a:r>
              <a:rPr sz="3200" spc="-39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E</a:t>
            </a:r>
            <a:r>
              <a:rPr sz="3200" spc="-39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39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T</a:t>
            </a:r>
            <a:r>
              <a:rPr sz="3200" spc="-39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I</a:t>
            </a:r>
            <a:r>
              <a:rPr sz="3200" spc="-39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39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40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405" dirty="0">
                <a:latin typeface="Century Gothic"/>
                <a:cs typeface="Century Gothic"/>
              </a:rPr>
              <a:t> </a:t>
            </a:r>
            <a:r>
              <a:rPr sz="3200" spc="-50" dirty="0">
                <a:latin typeface="Century Gothic"/>
                <a:cs typeface="Century Gothic"/>
              </a:rPr>
              <a:t>?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7444"/>
            <a:ext cx="12192000" cy="4338955"/>
          </a:xfrm>
          <a:custGeom>
            <a:avLst/>
            <a:gdLst/>
            <a:ahLst/>
            <a:cxnLst/>
            <a:rect l="l" t="t" r="r" b="b"/>
            <a:pathLst>
              <a:path w="12192000" h="4338955">
                <a:moveTo>
                  <a:pt x="12192000" y="0"/>
                </a:moveTo>
                <a:lnTo>
                  <a:pt x="0" y="0"/>
                </a:lnTo>
                <a:lnTo>
                  <a:pt x="0" y="4338828"/>
                </a:lnTo>
                <a:lnTo>
                  <a:pt x="12192000" y="4338828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F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6135" y="614867"/>
            <a:ext cx="4876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80" dirty="0">
                <a:solidFill>
                  <a:srgbClr val="053479"/>
                </a:solidFill>
                <a:latin typeface="Tahoma"/>
                <a:cs typeface="Tahoma"/>
              </a:rPr>
              <a:t>TCDRS</a:t>
            </a:r>
            <a:r>
              <a:rPr sz="3600" b="1" spc="-1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1" spc="-180" dirty="0">
                <a:solidFill>
                  <a:srgbClr val="053479"/>
                </a:solidFill>
                <a:latin typeface="Tahoma"/>
                <a:cs typeface="Tahoma"/>
              </a:rPr>
              <a:t>By</a:t>
            </a:r>
            <a:r>
              <a:rPr sz="3600" b="1" spc="-24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1" spc="-240" dirty="0">
                <a:solidFill>
                  <a:srgbClr val="053479"/>
                </a:solidFill>
                <a:latin typeface="Tahoma"/>
                <a:cs typeface="Tahoma"/>
              </a:rPr>
              <a:t>the</a:t>
            </a:r>
            <a:r>
              <a:rPr sz="3600" b="1" spc="-1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1" spc="-265" dirty="0">
                <a:solidFill>
                  <a:srgbClr val="053479"/>
                </a:solidFill>
                <a:latin typeface="Tahoma"/>
                <a:cs typeface="Tahoma"/>
              </a:rPr>
              <a:t>Numbers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849" y="3942887"/>
            <a:ext cx="117665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Nearly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5755"/>
              </a:lnSpc>
              <a:spcBef>
                <a:spcPts val="10"/>
              </a:spcBef>
            </a:pPr>
            <a:r>
              <a:rPr sz="4800" b="1" spc="-305" dirty="0">
                <a:solidFill>
                  <a:srgbClr val="053479"/>
                </a:solidFill>
                <a:latin typeface="Tahoma"/>
                <a:cs typeface="Tahoma"/>
              </a:rPr>
              <a:t>850</a:t>
            </a:r>
            <a:endParaRPr sz="4800">
              <a:latin typeface="Tahoma"/>
              <a:cs typeface="Tahoma"/>
            </a:endParaRPr>
          </a:p>
          <a:p>
            <a:pPr algn="ctr">
              <a:lnSpc>
                <a:spcPts val="2395"/>
              </a:lnSpc>
            </a:pP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employers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4599" y="3944411"/>
            <a:ext cx="1642745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ts val="5755"/>
              </a:lnSpc>
              <a:spcBef>
                <a:spcPts val="100"/>
              </a:spcBef>
            </a:pPr>
            <a:r>
              <a:rPr sz="4800" b="1" spc="-710" dirty="0">
                <a:solidFill>
                  <a:srgbClr val="053479"/>
                </a:solidFill>
                <a:latin typeface="Tahoma"/>
                <a:cs typeface="Tahoma"/>
              </a:rPr>
              <a:t>9.0%</a:t>
            </a:r>
            <a:endParaRPr sz="4800">
              <a:latin typeface="Tahoma"/>
              <a:cs typeface="Tahoma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40-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year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return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6587" y="3942887"/>
            <a:ext cx="21031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More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than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5270"/>
              </a:lnSpc>
              <a:spcBef>
                <a:spcPts val="15"/>
              </a:spcBef>
            </a:pPr>
            <a:r>
              <a:rPr sz="4400" b="1" spc="-300" dirty="0">
                <a:solidFill>
                  <a:srgbClr val="053479"/>
                </a:solidFill>
                <a:latin typeface="Tahoma"/>
                <a:cs typeface="Tahoma"/>
              </a:rPr>
              <a:t>360,000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ts val="2150"/>
              </a:lnSpc>
            </a:pP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members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&amp;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retirees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789" y="3944411"/>
            <a:ext cx="1232535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55"/>
              </a:lnSpc>
              <a:spcBef>
                <a:spcPts val="100"/>
              </a:spcBef>
            </a:pPr>
            <a:r>
              <a:rPr sz="4800" b="1" spc="-825" dirty="0">
                <a:solidFill>
                  <a:srgbClr val="053479"/>
                </a:solidFill>
                <a:latin typeface="Tahoma"/>
                <a:cs typeface="Tahoma"/>
              </a:rPr>
              <a:t>89%</a:t>
            </a:r>
            <a:endParaRPr sz="4800">
              <a:latin typeface="Tahoma"/>
              <a:cs typeface="Tahoma"/>
            </a:endParaRPr>
          </a:p>
          <a:p>
            <a:pPr algn="ctr">
              <a:lnSpc>
                <a:spcPts val="2395"/>
              </a:lnSpc>
            </a:pP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funded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9943" y="3944411"/>
            <a:ext cx="1487805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55"/>
              </a:lnSpc>
              <a:spcBef>
                <a:spcPts val="100"/>
              </a:spcBef>
            </a:pPr>
            <a:r>
              <a:rPr sz="4800" b="1" spc="-204" dirty="0">
                <a:solidFill>
                  <a:srgbClr val="053479"/>
                </a:solidFill>
                <a:latin typeface="Tahoma"/>
                <a:cs typeface="Tahoma"/>
              </a:rPr>
              <a:t>$42B</a:t>
            </a:r>
            <a:endParaRPr sz="4800">
              <a:latin typeface="Tahoma"/>
              <a:cs typeface="Tahoma"/>
            </a:endParaRPr>
          </a:p>
          <a:p>
            <a:pPr algn="ctr">
              <a:lnSpc>
                <a:spcPts val="2395"/>
              </a:lnSpc>
            </a:pP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20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assets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1895" y="2523744"/>
            <a:ext cx="10848340" cy="1143000"/>
            <a:chOff x="691895" y="2523744"/>
            <a:chExt cx="10848340" cy="1143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895" y="2523744"/>
              <a:ext cx="1144523" cy="1142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0" y="2523744"/>
              <a:ext cx="1144523" cy="1142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0843" y="2523744"/>
              <a:ext cx="1143000" cy="1143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1979" y="2523744"/>
              <a:ext cx="1143000" cy="1143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5203" y="2523744"/>
              <a:ext cx="1144523" cy="1142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0411" y="6373019"/>
            <a:ext cx="1353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153476"/>
                </a:solidFill>
                <a:latin typeface="Tahoma"/>
                <a:cs typeface="Tahoma"/>
              </a:rPr>
              <a:t>As</a:t>
            </a:r>
            <a:r>
              <a:rPr sz="1200" b="1" spc="-5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153476"/>
                </a:solidFill>
                <a:latin typeface="Tahoma"/>
                <a:cs typeface="Tahoma"/>
              </a:rPr>
              <a:t>of</a:t>
            </a:r>
            <a:r>
              <a:rPr sz="1200" b="1" spc="-7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153476"/>
                </a:solidFill>
                <a:latin typeface="Tahoma"/>
                <a:cs typeface="Tahoma"/>
              </a:rPr>
              <a:t>Dec.</a:t>
            </a:r>
            <a:r>
              <a:rPr sz="1200" b="1" spc="-5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153476"/>
                </a:solidFill>
                <a:latin typeface="Tahoma"/>
                <a:cs typeface="Tahoma"/>
              </a:rPr>
              <a:t>31,</a:t>
            </a:r>
            <a:r>
              <a:rPr sz="1200" b="1" spc="-45" dirty="0">
                <a:solidFill>
                  <a:srgbClr val="153476"/>
                </a:solidFill>
                <a:latin typeface="Tahoma"/>
                <a:cs typeface="Tahoma"/>
              </a:rPr>
              <a:t> 2022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2542" y="408308"/>
            <a:ext cx="5027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Set</a:t>
            </a:r>
            <a:r>
              <a:rPr spc="-220" dirty="0"/>
              <a:t> </a:t>
            </a:r>
            <a:r>
              <a:rPr spc="-200" dirty="0"/>
              <a:t>Up</a:t>
            </a:r>
            <a:r>
              <a:rPr spc="-235" dirty="0"/>
              <a:t> for</a:t>
            </a:r>
            <a:r>
              <a:rPr spc="-335" dirty="0"/>
              <a:t> </a:t>
            </a:r>
            <a:r>
              <a:rPr spc="-365" dirty="0"/>
              <a:t>Success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049" y="2652777"/>
            <a:ext cx="10015220" cy="264668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85" dirty="0">
                <a:solidFill>
                  <a:srgbClr val="303B57"/>
                </a:solidFill>
                <a:latin typeface="Tahoma"/>
                <a:cs typeface="Tahoma"/>
              </a:rPr>
              <a:t>Created</a:t>
            </a:r>
            <a:r>
              <a:rPr sz="2800" b="1" spc="-10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303B57"/>
                </a:solidFill>
                <a:latin typeface="Tahoma"/>
                <a:cs typeface="Tahoma"/>
              </a:rPr>
              <a:t>in</a:t>
            </a:r>
            <a:r>
              <a:rPr sz="2800" b="1" spc="-12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0" dirty="0">
                <a:solidFill>
                  <a:srgbClr val="303B57"/>
                </a:solidFill>
                <a:latin typeface="Tahoma"/>
                <a:cs typeface="Tahoma"/>
              </a:rPr>
              <a:t>1967</a:t>
            </a:r>
            <a:r>
              <a:rPr sz="2800" b="1" spc="-10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303B57"/>
                </a:solidFill>
                <a:latin typeface="Tahoma"/>
                <a:cs typeface="Tahoma"/>
              </a:rPr>
              <a:t>by</a:t>
            </a:r>
            <a:r>
              <a:rPr sz="2800" b="1" spc="-20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0" dirty="0">
                <a:solidFill>
                  <a:srgbClr val="303B57"/>
                </a:solidFill>
                <a:latin typeface="Tahoma"/>
                <a:cs typeface="Tahoma"/>
              </a:rPr>
              <a:t>the</a:t>
            </a:r>
            <a:r>
              <a:rPr sz="2800" b="1" spc="-21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70" dirty="0">
                <a:solidFill>
                  <a:srgbClr val="303B57"/>
                </a:solidFill>
                <a:latin typeface="Tahoma"/>
                <a:cs typeface="Tahoma"/>
              </a:rPr>
              <a:t>Texas</a:t>
            </a:r>
            <a:r>
              <a:rPr sz="2800" b="1" spc="-10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00" dirty="0">
                <a:solidFill>
                  <a:srgbClr val="303B57"/>
                </a:solidFill>
                <a:latin typeface="Tahoma"/>
                <a:cs typeface="Tahoma"/>
              </a:rPr>
              <a:t>Legislature</a:t>
            </a:r>
            <a:endParaRPr sz="28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204" dirty="0">
                <a:solidFill>
                  <a:srgbClr val="303B57"/>
                </a:solidFill>
                <a:latin typeface="Tahoma"/>
                <a:cs typeface="Tahoma"/>
              </a:rPr>
              <a:t>Managed</a:t>
            </a:r>
            <a:r>
              <a:rPr sz="2800" b="1" spc="-7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0" dirty="0">
                <a:solidFill>
                  <a:srgbClr val="303B57"/>
                </a:solidFill>
                <a:latin typeface="Tahoma"/>
                <a:cs typeface="Tahoma"/>
              </a:rPr>
              <a:t>independently</a:t>
            </a:r>
            <a:r>
              <a:rPr sz="2800" b="1" spc="-13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303B57"/>
                </a:solidFill>
                <a:latin typeface="Tahoma"/>
                <a:cs typeface="Tahoma"/>
              </a:rPr>
              <a:t>by</a:t>
            </a:r>
            <a:r>
              <a:rPr sz="2800" b="1" spc="-17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70" dirty="0">
                <a:solidFill>
                  <a:srgbClr val="303B57"/>
                </a:solidFill>
                <a:latin typeface="Tahoma"/>
                <a:cs typeface="Tahoma"/>
              </a:rPr>
              <a:t>a</a:t>
            </a:r>
            <a:r>
              <a:rPr sz="2800" b="1" spc="-11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04" dirty="0">
                <a:solidFill>
                  <a:srgbClr val="303B57"/>
                </a:solidFill>
                <a:latin typeface="Tahoma"/>
                <a:cs typeface="Tahoma"/>
              </a:rPr>
              <a:t>nine-</a:t>
            </a:r>
            <a:r>
              <a:rPr sz="2800" b="1" spc="-250" dirty="0">
                <a:solidFill>
                  <a:srgbClr val="303B57"/>
                </a:solidFill>
                <a:latin typeface="Tahoma"/>
                <a:cs typeface="Tahoma"/>
              </a:rPr>
              <a:t>member</a:t>
            </a:r>
            <a:r>
              <a:rPr sz="2800" b="1" spc="-114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10" dirty="0">
                <a:solidFill>
                  <a:srgbClr val="303B57"/>
                </a:solidFill>
                <a:latin typeface="Tahoma"/>
                <a:cs typeface="Tahoma"/>
              </a:rPr>
              <a:t>board</a:t>
            </a:r>
            <a:r>
              <a:rPr sz="2800" b="1" spc="-9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25" dirty="0">
                <a:solidFill>
                  <a:srgbClr val="303B57"/>
                </a:solidFill>
                <a:latin typeface="Tahoma"/>
                <a:cs typeface="Tahoma"/>
              </a:rPr>
              <a:t>of</a:t>
            </a:r>
            <a:r>
              <a:rPr sz="2800" b="1" spc="-16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303B57"/>
                </a:solidFill>
                <a:latin typeface="Tahoma"/>
                <a:cs typeface="Tahoma"/>
              </a:rPr>
              <a:t>trustees</a:t>
            </a:r>
            <a:endParaRPr sz="28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90" dirty="0">
                <a:solidFill>
                  <a:srgbClr val="303B57"/>
                </a:solidFill>
                <a:latin typeface="Tahoma"/>
                <a:cs typeface="Tahoma"/>
              </a:rPr>
              <a:t>Operating</a:t>
            </a:r>
            <a:r>
              <a:rPr sz="2800" b="1" spc="-8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80" dirty="0">
                <a:solidFill>
                  <a:srgbClr val="303B57"/>
                </a:solidFill>
                <a:latin typeface="Tahoma"/>
                <a:cs typeface="Tahoma"/>
              </a:rPr>
              <a:t>costs</a:t>
            </a:r>
            <a:r>
              <a:rPr sz="2800" b="1" spc="-11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45" dirty="0">
                <a:solidFill>
                  <a:srgbClr val="303B57"/>
                </a:solidFill>
                <a:latin typeface="Tahoma"/>
                <a:cs typeface="Tahoma"/>
              </a:rPr>
              <a:t>average</a:t>
            </a:r>
            <a:r>
              <a:rPr sz="2800" b="1" spc="-8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370" dirty="0">
                <a:solidFill>
                  <a:srgbClr val="303B57"/>
                </a:solidFill>
                <a:latin typeface="Tahoma"/>
                <a:cs typeface="Tahoma"/>
              </a:rPr>
              <a:t>0.21%</a:t>
            </a:r>
            <a:r>
              <a:rPr sz="2800" b="1" spc="-9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25" dirty="0">
                <a:solidFill>
                  <a:srgbClr val="303B57"/>
                </a:solidFill>
                <a:latin typeface="Tahoma"/>
                <a:cs typeface="Tahoma"/>
              </a:rPr>
              <a:t>of</a:t>
            </a:r>
            <a:r>
              <a:rPr sz="2800" b="1" spc="-16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303B57"/>
                </a:solidFill>
                <a:latin typeface="Tahoma"/>
                <a:cs typeface="Tahoma"/>
              </a:rPr>
              <a:t>assets</a:t>
            </a:r>
            <a:endParaRPr sz="28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210" dirty="0">
                <a:solidFill>
                  <a:srgbClr val="303B57"/>
                </a:solidFill>
                <a:latin typeface="Tahoma"/>
                <a:cs typeface="Tahoma"/>
              </a:rPr>
              <a:t>Receive</a:t>
            </a:r>
            <a:r>
              <a:rPr sz="2800" b="1" spc="-8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303B57"/>
                </a:solidFill>
                <a:latin typeface="Tahoma"/>
                <a:cs typeface="Tahoma"/>
              </a:rPr>
              <a:t>no</a:t>
            </a:r>
            <a:r>
              <a:rPr sz="2800" b="1" spc="-10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10" dirty="0">
                <a:solidFill>
                  <a:srgbClr val="303B57"/>
                </a:solidFill>
                <a:latin typeface="Tahoma"/>
                <a:cs typeface="Tahoma"/>
              </a:rPr>
              <a:t>funding</a:t>
            </a:r>
            <a:r>
              <a:rPr sz="2800" b="1" spc="-10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303B57"/>
                </a:solidFill>
                <a:latin typeface="Tahoma"/>
                <a:cs typeface="Tahoma"/>
              </a:rPr>
              <a:t>from</a:t>
            </a:r>
            <a:r>
              <a:rPr sz="2800" b="1" spc="-11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0" dirty="0">
                <a:solidFill>
                  <a:srgbClr val="303B57"/>
                </a:solidFill>
                <a:latin typeface="Tahoma"/>
                <a:cs typeface="Tahoma"/>
              </a:rPr>
              <a:t>the</a:t>
            </a:r>
            <a:r>
              <a:rPr sz="2800" b="1" spc="-11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20" dirty="0">
                <a:solidFill>
                  <a:srgbClr val="303B57"/>
                </a:solidFill>
                <a:latin typeface="Tahoma"/>
                <a:cs typeface="Tahoma"/>
              </a:rPr>
              <a:t>State</a:t>
            </a:r>
            <a:r>
              <a:rPr sz="2800" b="1" spc="-11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303B57"/>
                </a:solidFill>
                <a:latin typeface="Tahoma"/>
                <a:cs typeface="Tahoma"/>
              </a:rPr>
              <a:t>of</a:t>
            </a:r>
            <a:r>
              <a:rPr sz="2800" b="1" spc="-25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80" dirty="0">
                <a:solidFill>
                  <a:srgbClr val="303B57"/>
                </a:solidFill>
                <a:latin typeface="Tahoma"/>
                <a:cs typeface="Tahoma"/>
              </a:rPr>
              <a:t>Texas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6135623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9525">
            <a:solidFill>
              <a:srgbClr val="F0A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722376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9525">
            <a:solidFill>
              <a:srgbClr val="F0A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60347" y="2660904"/>
            <a:ext cx="2868295" cy="2868295"/>
          </a:xfrm>
          <a:custGeom>
            <a:avLst/>
            <a:gdLst/>
            <a:ahLst/>
            <a:cxnLst/>
            <a:rect l="l" t="t" r="r" b="b"/>
            <a:pathLst>
              <a:path w="2868295" h="2868295">
                <a:moveTo>
                  <a:pt x="1434084" y="0"/>
                </a:moveTo>
                <a:lnTo>
                  <a:pt x="1385784" y="798"/>
                </a:lnTo>
                <a:lnTo>
                  <a:pt x="1337884" y="3175"/>
                </a:lnTo>
                <a:lnTo>
                  <a:pt x="1290409" y="7107"/>
                </a:lnTo>
                <a:lnTo>
                  <a:pt x="1243384" y="12568"/>
                </a:lnTo>
                <a:lnTo>
                  <a:pt x="1196835" y="19533"/>
                </a:lnTo>
                <a:lnTo>
                  <a:pt x="1150785" y="27977"/>
                </a:lnTo>
                <a:lnTo>
                  <a:pt x="1105261" y="37875"/>
                </a:lnTo>
                <a:lnTo>
                  <a:pt x="1060287" y="49201"/>
                </a:lnTo>
                <a:lnTo>
                  <a:pt x="1015889" y="61932"/>
                </a:lnTo>
                <a:lnTo>
                  <a:pt x="972092" y="76041"/>
                </a:lnTo>
                <a:lnTo>
                  <a:pt x="928920" y="91504"/>
                </a:lnTo>
                <a:lnTo>
                  <a:pt x="886399" y="108295"/>
                </a:lnTo>
                <a:lnTo>
                  <a:pt x="844554" y="126389"/>
                </a:lnTo>
                <a:lnTo>
                  <a:pt x="803410" y="145761"/>
                </a:lnTo>
                <a:lnTo>
                  <a:pt x="762992" y="166387"/>
                </a:lnTo>
                <a:lnTo>
                  <a:pt x="723325" y="188241"/>
                </a:lnTo>
                <a:lnTo>
                  <a:pt x="684434" y="211298"/>
                </a:lnTo>
                <a:lnTo>
                  <a:pt x="646345" y="235532"/>
                </a:lnTo>
                <a:lnTo>
                  <a:pt x="609083" y="260919"/>
                </a:lnTo>
                <a:lnTo>
                  <a:pt x="572671" y="287434"/>
                </a:lnTo>
                <a:lnTo>
                  <a:pt x="537137" y="315052"/>
                </a:lnTo>
                <a:lnTo>
                  <a:pt x="502504" y="343747"/>
                </a:lnTo>
                <a:lnTo>
                  <a:pt x="468799" y="373494"/>
                </a:lnTo>
                <a:lnTo>
                  <a:pt x="436045" y="404268"/>
                </a:lnTo>
                <a:lnTo>
                  <a:pt x="404268" y="436045"/>
                </a:lnTo>
                <a:lnTo>
                  <a:pt x="373494" y="468799"/>
                </a:lnTo>
                <a:lnTo>
                  <a:pt x="343747" y="502504"/>
                </a:lnTo>
                <a:lnTo>
                  <a:pt x="315052" y="537137"/>
                </a:lnTo>
                <a:lnTo>
                  <a:pt x="287434" y="572671"/>
                </a:lnTo>
                <a:lnTo>
                  <a:pt x="260919" y="609083"/>
                </a:lnTo>
                <a:lnTo>
                  <a:pt x="235532" y="646345"/>
                </a:lnTo>
                <a:lnTo>
                  <a:pt x="211298" y="684434"/>
                </a:lnTo>
                <a:lnTo>
                  <a:pt x="188241" y="723325"/>
                </a:lnTo>
                <a:lnTo>
                  <a:pt x="166387" y="762992"/>
                </a:lnTo>
                <a:lnTo>
                  <a:pt x="145761" y="803410"/>
                </a:lnTo>
                <a:lnTo>
                  <a:pt x="126389" y="844554"/>
                </a:lnTo>
                <a:lnTo>
                  <a:pt x="108295" y="886399"/>
                </a:lnTo>
                <a:lnTo>
                  <a:pt x="91504" y="928920"/>
                </a:lnTo>
                <a:lnTo>
                  <a:pt x="76041" y="972092"/>
                </a:lnTo>
                <a:lnTo>
                  <a:pt x="61932" y="1015889"/>
                </a:lnTo>
                <a:lnTo>
                  <a:pt x="49201" y="1060287"/>
                </a:lnTo>
                <a:lnTo>
                  <a:pt x="37875" y="1105261"/>
                </a:lnTo>
                <a:lnTo>
                  <a:pt x="27977" y="1150785"/>
                </a:lnTo>
                <a:lnTo>
                  <a:pt x="19533" y="1196835"/>
                </a:lnTo>
                <a:lnTo>
                  <a:pt x="12568" y="1243384"/>
                </a:lnTo>
                <a:lnTo>
                  <a:pt x="7107" y="1290409"/>
                </a:lnTo>
                <a:lnTo>
                  <a:pt x="3175" y="1337884"/>
                </a:lnTo>
                <a:lnTo>
                  <a:pt x="798" y="1385784"/>
                </a:lnTo>
                <a:lnTo>
                  <a:pt x="0" y="1434084"/>
                </a:lnTo>
                <a:lnTo>
                  <a:pt x="798" y="1482383"/>
                </a:lnTo>
                <a:lnTo>
                  <a:pt x="3175" y="1530283"/>
                </a:lnTo>
                <a:lnTo>
                  <a:pt x="7107" y="1577758"/>
                </a:lnTo>
                <a:lnTo>
                  <a:pt x="12568" y="1624783"/>
                </a:lnTo>
                <a:lnTo>
                  <a:pt x="19533" y="1671332"/>
                </a:lnTo>
                <a:lnTo>
                  <a:pt x="27977" y="1717382"/>
                </a:lnTo>
                <a:lnTo>
                  <a:pt x="37875" y="1762906"/>
                </a:lnTo>
                <a:lnTo>
                  <a:pt x="49201" y="1807880"/>
                </a:lnTo>
                <a:lnTo>
                  <a:pt x="61932" y="1852278"/>
                </a:lnTo>
                <a:lnTo>
                  <a:pt x="76041" y="1896075"/>
                </a:lnTo>
                <a:lnTo>
                  <a:pt x="91504" y="1939247"/>
                </a:lnTo>
                <a:lnTo>
                  <a:pt x="108295" y="1981768"/>
                </a:lnTo>
                <a:lnTo>
                  <a:pt x="126389" y="2023613"/>
                </a:lnTo>
                <a:lnTo>
                  <a:pt x="145761" y="2064757"/>
                </a:lnTo>
                <a:lnTo>
                  <a:pt x="166387" y="2105175"/>
                </a:lnTo>
                <a:lnTo>
                  <a:pt x="188241" y="2144842"/>
                </a:lnTo>
                <a:lnTo>
                  <a:pt x="211298" y="2183733"/>
                </a:lnTo>
                <a:lnTo>
                  <a:pt x="235532" y="2221822"/>
                </a:lnTo>
                <a:lnTo>
                  <a:pt x="260919" y="2259084"/>
                </a:lnTo>
                <a:lnTo>
                  <a:pt x="287434" y="2295496"/>
                </a:lnTo>
                <a:lnTo>
                  <a:pt x="315052" y="2331030"/>
                </a:lnTo>
                <a:lnTo>
                  <a:pt x="343747" y="2365663"/>
                </a:lnTo>
                <a:lnTo>
                  <a:pt x="373494" y="2399368"/>
                </a:lnTo>
                <a:lnTo>
                  <a:pt x="404268" y="2432122"/>
                </a:lnTo>
                <a:lnTo>
                  <a:pt x="436045" y="2463899"/>
                </a:lnTo>
                <a:lnTo>
                  <a:pt x="468799" y="2494673"/>
                </a:lnTo>
                <a:lnTo>
                  <a:pt x="502504" y="2524420"/>
                </a:lnTo>
                <a:lnTo>
                  <a:pt x="537137" y="2553115"/>
                </a:lnTo>
                <a:lnTo>
                  <a:pt x="572671" y="2580733"/>
                </a:lnTo>
                <a:lnTo>
                  <a:pt x="609083" y="2607248"/>
                </a:lnTo>
                <a:lnTo>
                  <a:pt x="646345" y="2632635"/>
                </a:lnTo>
                <a:lnTo>
                  <a:pt x="684434" y="2656869"/>
                </a:lnTo>
                <a:lnTo>
                  <a:pt x="723325" y="2679926"/>
                </a:lnTo>
                <a:lnTo>
                  <a:pt x="762992" y="2701780"/>
                </a:lnTo>
                <a:lnTo>
                  <a:pt x="803410" y="2722406"/>
                </a:lnTo>
                <a:lnTo>
                  <a:pt x="844554" y="2741778"/>
                </a:lnTo>
                <a:lnTo>
                  <a:pt x="886399" y="2759872"/>
                </a:lnTo>
                <a:lnTo>
                  <a:pt x="928920" y="2776663"/>
                </a:lnTo>
                <a:lnTo>
                  <a:pt x="972092" y="2792126"/>
                </a:lnTo>
                <a:lnTo>
                  <a:pt x="1015889" y="2806235"/>
                </a:lnTo>
                <a:lnTo>
                  <a:pt x="1060287" y="2818966"/>
                </a:lnTo>
                <a:lnTo>
                  <a:pt x="1105261" y="2830292"/>
                </a:lnTo>
                <a:lnTo>
                  <a:pt x="1150785" y="2840190"/>
                </a:lnTo>
                <a:lnTo>
                  <a:pt x="1196835" y="2848634"/>
                </a:lnTo>
                <a:lnTo>
                  <a:pt x="1243384" y="2855599"/>
                </a:lnTo>
                <a:lnTo>
                  <a:pt x="1290409" y="2861060"/>
                </a:lnTo>
                <a:lnTo>
                  <a:pt x="1337884" y="2864992"/>
                </a:lnTo>
                <a:lnTo>
                  <a:pt x="1385784" y="2867369"/>
                </a:lnTo>
                <a:lnTo>
                  <a:pt x="1434084" y="2868168"/>
                </a:lnTo>
                <a:lnTo>
                  <a:pt x="1482383" y="2867369"/>
                </a:lnTo>
                <a:lnTo>
                  <a:pt x="1530283" y="2864992"/>
                </a:lnTo>
                <a:lnTo>
                  <a:pt x="1577758" y="2861060"/>
                </a:lnTo>
                <a:lnTo>
                  <a:pt x="1624783" y="2855599"/>
                </a:lnTo>
                <a:lnTo>
                  <a:pt x="1671332" y="2848634"/>
                </a:lnTo>
                <a:lnTo>
                  <a:pt x="1717382" y="2840190"/>
                </a:lnTo>
                <a:lnTo>
                  <a:pt x="1762906" y="2830292"/>
                </a:lnTo>
                <a:lnTo>
                  <a:pt x="1807880" y="2818966"/>
                </a:lnTo>
                <a:lnTo>
                  <a:pt x="1852278" y="2806235"/>
                </a:lnTo>
                <a:lnTo>
                  <a:pt x="1896075" y="2792126"/>
                </a:lnTo>
                <a:lnTo>
                  <a:pt x="1939247" y="2776663"/>
                </a:lnTo>
                <a:lnTo>
                  <a:pt x="1981768" y="2759872"/>
                </a:lnTo>
                <a:lnTo>
                  <a:pt x="2023613" y="2741778"/>
                </a:lnTo>
                <a:lnTo>
                  <a:pt x="2064757" y="2722406"/>
                </a:lnTo>
                <a:lnTo>
                  <a:pt x="2105175" y="2701780"/>
                </a:lnTo>
                <a:lnTo>
                  <a:pt x="2144842" y="2679926"/>
                </a:lnTo>
                <a:lnTo>
                  <a:pt x="2183733" y="2656869"/>
                </a:lnTo>
                <a:lnTo>
                  <a:pt x="2221822" y="2632635"/>
                </a:lnTo>
                <a:lnTo>
                  <a:pt x="2259084" y="2607248"/>
                </a:lnTo>
                <a:lnTo>
                  <a:pt x="2295496" y="2580733"/>
                </a:lnTo>
                <a:lnTo>
                  <a:pt x="2331030" y="2553115"/>
                </a:lnTo>
                <a:lnTo>
                  <a:pt x="2365663" y="2524420"/>
                </a:lnTo>
                <a:lnTo>
                  <a:pt x="2399368" y="2494673"/>
                </a:lnTo>
                <a:lnTo>
                  <a:pt x="2432122" y="2463899"/>
                </a:lnTo>
                <a:lnTo>
                  <a:pt x="2463899" y="2432122"/>
                </a:lnTo>
                <a:lnTo>
                  <a:pt x="2494673" y="2399368"/>
                </a:lnTo>
                <a:lnTo>
                  <a:pt x="2524420" y="2365663"/>
                </a:lnTo>
                <a:lnTo>
                  <a:pt x="2553115" y="2331030"/>
                </a:lnTo>
                <a:lnTo>
                  <a:pt x="2580733" y="2295496"/>
                </a:lnTo>
                <a:lnTo>
                  <a:pt x="2607248" y="2259084"/>
                </a:lnTo>
                <a:lnTo>
                  <a:pt x="2632635" y="2221822"/>
                </a:lnTo>
                <a:lnTo>
                  <a:pt x="2656869" y="2183733"/>
                </a:lnTo>
                <a:lnTo>
                  <a:pt x="2679926" y="2144842"/>
                </a:lnTo>
                <a:lnTo>
                  <a:pt x="2701780" y="2105175"/>
                </a:lnTo>
                <a:lnTo>
                  <a:pt x="2722406" y="2064757"/>
                </a:lnTo>
                <a:lnTo>
                  <a:pt x="2741778" y="2023613"/>
                </a:lnTo>
                <a:lnTo>
                  <a:pt x="2759872" y="1981768"/>
                </a:lnTo>
                <a:lnTo>
                  <a:pt x="2776663" y="1939247"/>
                </a:lnTo>
                <a:lnTo>
                  <a:pt x="2792126" y="1896075"/>
                </a:lnTo>
                <a:lnTo>
                  <a:pt x="2806235" y="1852278"/>
                </a:lnTo>
                <a:lnTo>
                  <a:pt x="2818966" y="1807880"/>
                </a:lnTo>
                <a:lnTo>
                  <a:pt x="2830292" y="1762906"/>
                </a:lnTo>
                <a:lnTo>
                  <a:pt x="2840190" y="1717382"/>
                </a:lnTo>
                <a:lnTo>
                  <a:pt x="2848634" y="1671332"/>
                </a:lnTo>
                <a:lnTo>
                  <a:pt x="2855599" y="1624783"/>
                </a:lnTo>
                <a:lnTo>
                  <a:pt x="2861060" y="1577758"/>
                </a:lnTo>
                <a:lnTo>
                  <a:pt x="2864992" y="1530283"/>
                </a:lnTo>
                <a:lnTo>
                  <a:pt x="2867369" y="1482383"/>
                </a:lnTo>
                <a:lnTo>
                  <a:pt x="2868168" y="1434084"/>
                </a:lnTo>
                <a:lnTo>
                  <a:pt x="2867369" y="1385784"/>
                </a:lnTo>
                <a:lnTo>
                  <a:pt x="2864992" y="1337884"/>
                </a:lnTo>
                <a:lnTo>
                  <a:pt x="2861060" y="1290409"/>
                </a:lnTo>
                <a:lnTo>
                  <a:pt x="2855599" y="1243384"/>
                </a:lnTo>
                <a:lnTo>
                  <a:pt x="2848634" y="1196835"/>
                </a:lnTo>
                <a:lnTo>
                  <a:pt x="2840190" y="1150785"/>
                </a:lnTo>
                <a:lnTo>
                  <a:pt x="2830292" y="1105261"/>
                </a:lnTo>
                <a:lnTo>
                  <a:pt x="2818966" y="1060287"/>
                </a:lnTo>
                <a:lnTo>
                  <a:pt x="2806235" y="1015889"/>
                </a:lnTo>
                <a:lnTo>
                  <a:pt x="2792126" y="972092"/>
                </a:lnTo>
                <a:lnTo>
                  <a:pt x="2776663" y="928920"/>
                </a:lnTo>
                <a:lnTo>
                  <a:pt x="2759872" y="886399"/>
                </a:lnTo>
                <a:lnTo>
                  <a:pt x="2741778" y="844554"/>
                </a:lnTo>
                <a:lnTo>
                  <a:pt x="2722406" y="803410"/>
                </a:lnTo>
                <a:lnTo>
                  <a:pt x="2701780" y="762992"/>
                </a:lnTo>
                <a:lnTo>
                  <a:pt x="2679926" y="723325"/>
                </a:lnTo>
                <a:lnTo>
                  <a:pt x="2656869" y="684434"/>
                </a:lnTo>
                <a:lnTo>
                  <a:pt x="2632635" y="646345"/>
                </a:lnTo>
                <a:lnTo>
                  <a:pt x="2607248" y="609083"/>
                </a:lnTo>
                <a:lnTo>
                  <a:pt x="2580733" y="572671"/>
                </a:lnTo>
                <a:lnTo>
                  <a:pt x="2553115" y="537137"/>
                </a:lnTo>
                <a:lnTo>
                  <a:pt x="2524420" y="502504"/>
                </a:lnTo>
                <a:lnTo>
                  <a:pt x="2494673" y="468799"/>
                </a:lnTo>
                <a:lnTo>
                  <a:pt x="2463899" y="436045"/>
                </a:lnTo>
                <a:lnTo>
                  <a:pt x="2432122" y="404268"/>
                </a:lnTo>
                <a:lnTo>
                  <a:pt x="2399368" y="373494"/>
                </a:lnTo>
                <a:lnTo>
                  <a:pt x="2365663" y="343747"/>
                </a:lnTo>
                <a:lnTo>
                  <a:pt x="2331030" y="315052"/>
                </a:lnTo>
                <a:lnTo>
                  <a:pt x="2295496" y="287434"/>
                </a:lnTo>
                <a:lnTo>
                  <a:pt x="2259084" y="260919"/>
                </a:lnTo>
                <a:lnTo>
                  <a:pt x="2221822" y="235532"/>
                </a:lnTo>
                <a:lnTo>
                  <a:pt x="2183733" y="211298"/>
                </a:lnTo>
                <a:lnTo>
                  <a:pt x="2144842" y="188241"/>
                </a:lnTo>
                <a:lnTo>
                  <a:pt x="2105175" y="166387"/>
                </a:lnTo>
                <a:lnTo>
                  <a:pt x="2064757" y="145761"/>
                </a:lnTo>
                <a:lnTo>
                  <a:pt x="2023613" y="126389"/>
                </a:lnTo>
                <a:lnTo>
                  <a:pt x="1981768" y="108295"/>
                </a:lnTo>
                <a:lnTo>
                  <a:pt x="1939247" y="91504"/>
                </a:lnTo>
                <a:lnTo>
                  <a:pt x="1896075" y="76041"/>
                </a:lnTo>
                <a:lnTo>
                  <a:pt x="1852278" y="61932"/>
                </a:lnTo>
                <a:lnTo>
                  <a:pt x="1807880" y="49201"/>
                </a:lnTo>
                <a:lnTo>
                  <a:pt x="1762906" y="37875"/>
                </a:lnTo>
                <a:lnTo>
                  <a:pt x="1717382" y="27977"/>
                </a:lnTo>
                <a:lnTo>
                  <a:pt x="1671332" y="19533"/>
                </a:lnTo>
                <a:lnTo>
                  <a:pt x="1624783" y="12568"/>
                </a:lnTo>
                <a:lnTo>
                  <a:pt x="1577758" y="7107"/>
                </a:lnTo>
                <a:lnTo>
                  <a:pt x="1530283" y="3175"/>
                </a:lnTo>
                <a:lnTo>
                  <a:pt x="1482383" y="798"/>
                </a:lnTo>
                <a:lnTo>
                  <a:pt x="1434084" y="0"/>
                </a:lnTo>
                <a:close/>
              </a:path>
            </a:pathLst>
          </a:custGeom>
          <a:solidFill>
            <a:srgbClr val="EB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46880" y="4733245"/>
            <a:ext cx="1493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053479"/>
                </a:solidFill>
                <a:latin typeface="Tahoma"/>
                <a:cs typeface="Tahoma"/>
              </a:rPr>
              <a:t>Savings-</a:t>
            </a:r>
            <a:r>
              <a:rPr sz="1800" b="1" spc="-114" dirty="0">
                <a:solidFill>
                  <a:srgbClr val="053479"/>
                </a:solidFill>
                <a:latin typeface="Tahoma"/>
                <a:cs typeface="Tahoma"/>
              </a:rPr>
              <a:t>Based </a:t>
            </a:r>
            <a:r>
              <a:rPr sz="1800" b="1" spc="-10" dirty="0">
                <a:solidFill>
                  <a:srgbClr val="053479"/>
                </a:solidFill>
                <a:latin typeface="Tahoma"/>
                <a:cs typeface="Tahoma"/>
              </a:rPr>
              <a:t>Benefits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5212" y="3172657"/>
            <a:ext cx="1277620" cy="1229360"/>
            <a:chOff x="2045212" y="3172657"/>
            <a:chExt cx="1277620" cy="1229360"/>
          </a:xfrm>
        </p:grpSpPr>
        <p:sp>
          <p:nvSpPr>
            <p:cNvPr id="8" name="object 8"/>
            <p:cNvSpPr/>
            <p:nvPr/>
          </p:nvSpPr>
          <p:spPr>
            <a:xfrm>
              <a:off x="2447000" y="3671822"/>
              <a:ext cx="862330" cy="716915"/>
            </a:xfrm>
            <a:custGeom>
              <a:avLst/>
              <a:gdLst/>
              <a:ahLst/>
              <a:cxnLst/>
              <a:rect l="l" t="t" r="r" b="b"/>
              <a:pathLst>
                <a:path w="862329" h="716914">
                  <a:moveTo>
                    <a:pt x="563192" y="0"/>
                  </a:moveTo>
                  <a:lnTo>
                    <a:pt x="611466" y="43365"/>
                  </a:lnTo>
                  <a:lnTo>
                    <a:pt x="646444" y="93528"/>
                  </a:lnTo>
                  <a:lnTo>
                    <a:pt x="660840" y="124074"/>
                  </a:lnTo>
                  <a:lnTo>
                    <a:pt x="679011" y="155420"/>
                  </a:lnTo>
                  <a:lnTo>
                    <a:pt x="706687" y="184144"/>
                  </a:lnTo>
                  <a:lnTo>
                    <a:pt x="749597" y="206821"/>
                  </a:lnTo>
                  <a:lnTo>
                    <a:pt x="813471" y="220027"/>
                  </a:lnTo>
                  <a:lnTo>
                    <a:pt x="851004" y="232922"/>
                  </a:lnTo>
                  <a:lnTo>
                    <a:pt x="862188" y="258029"/>
                  </a:lnTo>
                  <a:lnTo>
                    <a:pt x="854243" y="290354"/>
                  </a:lnTo>
                  <a:lnTo>
                    <a:pt x="834394" y="324901"/>
                  </a:lnTo>
                  <a:lnTo>
                    <a:pt x="809860" y="356675"/>
                  </a:lnTo>
                  <a:lnTo>
                    <a:pt x="782096" y="385621"/>
                  </a:lnTo>
                  <a:lnTo>
                    <a:pt x="733285" y="399348"/>
                  </a:lnTo>
                  <a:lnTo>
                    <a:pt x="695652" y="408709"/>
                  </a:lnTo>
                  <a:lnTo>
                    <a:pt x="652948" y="423268"/>
                  </a:lnTo>
                  <a:lnTo>
                    <a:pt x="609677" y="443996"/>
                  </a:lnTo>
                  <a:lnTo>
                    <a:pt x="564407" y="479693"/>
                  </a:lnTo>
                  <a:lnTo>
                    <a:pt x="530759" y="526621"/>
                  </a:lnTo>
                  <a:lnTo>
                    <a:pt x="508590" y="574672"/>
                  </a:lnTo>
                  <a:lnTo>
                    <a:pt x="492071" y="621381"/>
                  </a:lnTo>
                  <a:lnTo>
                    <a:pt x="480551" y="662745"/>
                  </a:lnTo>
                  <a:lnTo>
                    <a:pt x="473376" y="694762"/>
                  </a:lnTo>
                  <a:lnTo>
                    <a:pt x="469986" y="703565"/>
                  </a:lnTo>
                  <a:lnTo>
                    <a:pt x="463987" y="710509"/>
                  </a:lnTo>
                  <a:lnTo>
                    <a:pt x="456018" y="715063"/>
                  </a:lnTo>
                  <a:lnTo>
                    <a:pt x="446720" y="716699"/>
                  </a:lnTo>
                  <a:lnTo>
                    <a:pt x="375549" y="716699"/>
                  </a:lnTo>
                  <a:lnTo>
                    <a:pt x="315671" y="586127"/>
                  </a:lnTo>
                  <a:lnTo>
                    <a:pt x="314095" y="580873"/>
                  </a:lnTo>
                  <a:lnTo>
                    <a:pt x="308974" y="577589"/>
                  </a:lnTo>
                  <a:lnTo>
                    <a:pt x="253085" y="583287"/>
                  </a:lnTo>
                  <a:lnTo>
                    <a:pt x="200118" y="584945"/>
                  </a:lnTo>
                  <a:lnTo>
                    <a:pt x="147687" y="583293"/>
                  </a:lnTo>
                  <a:lnTo>
                    <a:pt x="96612" y="578328"/>
                  </a:lnTo>
                  <a:lnTo>
                    <a:pt x="47259" y="570038"/>
                  </a:lnTo>
                  <a:lnTo>
                    <a:pt x="0" y="558410"/>
                  </a:lnTo>
                </a:path>
              </a:pathLst>
            </a:custGeom>
            <a:ln w="2626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9475" y="3784532"/>
              <a:ext cx="124225" cy="1242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46141" y="3443952"/>
              <a:ext cx="321310" cy="290195"/>
            </a:xfrm>
            <a:custGeom>
              <a:avLst/>
              <a:gdLst/>
              <a:ahLst/>
              <a:cxnLst/>
              <a:rect l="l" t="t" r="r" b="b"/>
              <a:pathLst>
                <a:path w="321310" h="290195">
                  <a:moveTo>
                    <a:pt x="61307" y="289740"/>
                  </a:moveTo>
                  <a:lnTo>
                    <a:pt x="0" y="106889"/>
                  </a:lnTo>
                  <a:lnTo>
                    <a:pt x="6633" y="18532"/>
                  </a:lnTo>
                  <a:lnTo>
                    <a:pt x="105569" y="0"/>
                  </a:lnTo>
                  <a:lnTo>
                    <a:pt x="321172" y="26627"/>
                  </a:lnTo>
                  <a:lnTo>
                    <a:pt x="259019" y="76642"/>
                  </a:lnTo>
                  <a:lnTo>
                    <a:pt x="223788" y="119367"/>
                  </a:lnTo>
                  <a:lnTo>
                    <a:pt x="202420" y="178249"/>
                  </a:lnTo>
                  <a:lnTo>
                    <a:pt x="181851" y="276736"/>
                  </a:lnTo>
                </a:path>
              </a:pathLst>
            </a:custGeom>
            <a:ln w="2626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8345" y="3568180"/>
              <a:ext cx="673735" cy="821055"/>
            </a:xfrm>
            <a:custGeom>
              <a:avLst/>
              <a:gdLst/>
              <a:ahLst/>
              <a:cxnLst/>
              <a:rect l="l" t="t" r="r" b="b"/>
              <a:pathLst>
                <a:path w="673735" h="821054">
                  <a:moveTo>
                    <a:pt x="426078" y="731017"/>
                  </a:moveTo>
                  <a:lnTo>
                    <a:pt x="409796" y="799587"/>
                  </a:lnTo>
                  <a:lnTo>
                    <a:pt x="383402" y="820473"/>
                  </a:lnTo>
                  <a:lnTo>
                    <a:pt x="314201" y="820473"/>
                  </a:lnTo>
                  <a:lnTo>
                    <a:pt x="282076" y="770581"/>
                  </a:lnTo>
                  <a:lnTo>
                    <a:pt x="273072" y="734544"/>
                  </a:lnTo>
                  <a:lnTo>
                    <a:pt x="259625" y="692020"/>
                  </a:lnTo>
                  <a:lnTo>
                    <a:pt x="240828" y="644996"/>
                  </a:lnTo>
                  <a:lnTo>
                    <a:pt x="215771" y="595462"/>
                  </a:lnTo>
                  <a:lnTo>
                    <a:pt x="183547" y="545406"/>
                  </a:lnTo>
                  <a:lnTo>
                    <a:pt x="135107" y="457967"/>
                  </a:lnTo>
                  <a:lnTo>
                    <a:pt x="116496" y="386378"/>
                  </a:lnTo>
                  <a:lnTo>
                    <a:pt x="114799" y="338015"/>
                  </a:lnTo>
                  <a:lnTo>
                    <a:pt x="117103" y="320255"/>
                  </a:lnTo>
                  <a:lnTo>
                    <a:pt x="80201" y="307319"/>
                  </a:lnTo>
                  <a:lnTo>
                    <a:pt x="46779" y="281747"/>
                  </a:lnTo>
                  <a:lnTo>
                    <a:pt x="20097" y="246841"/>
                  </a:lnTo>
                  <a:lnTo>
                    <a:pt x="3417" y="205904"/>
                  </a:lnTo>
                  <a:lnTo>
                    <a:pt x="0" y="162237"/>
                  </a:lnTo>
                  <a:lnTo>
                    <a:pt x="13105" y="119143"/>
                  </a:lnTo>
                  <a:lnTo>
                    <a:pt x="31487" y="157902"/>
                  </a:lnTo>
                  <a:lnTo>
                    <a:pt x="62363" y="188534"/>
                  </a:lnTo>
                  <a:lnTo>
                    <a:pt x="101241" y="208771"/>
                  </a:lnTo>
                  <a:lnTo>
                    <a:pt x="143628" y="216349"/>
                  </a:lnTo>
                  <a:lnTo>
                    <a:pt x="164716" y="181229"/>
                  </a:lnTo>
                  <a:lnTo>
                    <a:pt x="190954" y="148762"/>
                  </a:lnTo>
                  <a:lnTo>
                    <a:pt x="221917" y="119094"/>
                  </a:lnTo>
                  <a:lnTo>
                    <a:pt x="257183" y="92371"/>
                  </a:lnTo>
                  <a:lnTo>
                    <a:pt x="296327" y="68738"/>
                  </a:lnTo>
                  <a:lnTo>
                    <a:pt x="338926" y="48342"/>
                  </a:lnTo>
                  <a:lnTo>
                    <a:pt x="384556" y="31327"/>
                  </a:lnTo>
                  <a:lnTo>
                    <a:pt x="432792" y="17840"/>
                  </a:lnTo>
                  <a:lnTo>
                    <a:pt x="483211" y="8026"/>
                  </a:lnTo>
                  <a:lnTo>
                    <a:pt x="535390" y="2030"/>
                  </a:lnTo>
                  <a:lnTo>
                    <a:pt x="588904" y="0"/>
                  </a:lnTo>
                  <a:lnTo>
                    <a:pt x="610743" y="266"/>
                  </a:lnTo>
                  <a:lnTo>
                    <a:pt x="632138" y="1050"/>
                  </a:lnTo>
                  <a:lnTo>
                    <a:pt x="653090" y="2327"/>
                  </a:lnTo>
                  <a:lnTo>
                    <a:pt x="673600" y="4072"/>
                  </a:lnTo>
                </a:path>
              </a:pathLst>
            </a:custGeom>
            <a:ln w="2626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4180" y="3547952"/>
              <a:ext cx="124094" cy="1130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03352" y="3949780"/>
              <a:ext cx="26034" cy="41275"/>
            </a:xfrm>
            <a:custGeom>
              <a:avLst/>
              <a:gdLst/>
              <a:ahLst/>
              <a:cxnLst/>
              <a:rect l="l" t="t" r="r" b="b"/>
              <a:pathLst>
                <a:path w="26035" h="41275">
                  <a:moveTo>
                    <a:pt x="25474" y="0"/>
                  </a:moveTo>
                  <a:lnTo>
                    <a:pt x="19905" y="10397"/>
                  </a:lnTo>
                  <a:lnTo>
                    <a:pt x="13722" y="20820"/>
                  </a:lnTo>
                  <a:lnTo>
                    <a:pt x="7045" y="31144"/>
                  </a:lnTo>
                  <a:lnTo>
                    <a:pt x="0" y="41246"/>
                  </a:lnTo>
                </a:path>
              </a:pathLst>
            </a:custGeom>
            <a:ln w="2626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4483" y="3646486"/>
              <a:ext cx="123189" cy="3175"/>
            </a:xfrm>
            <a:custGeom>
              <a:avLst/>
              <a:gdLst/>
              <a:ahLst/>
              <a:cxnLst/>
              <a:rect l="l" t="t" r="r" b="b"/>
              <a:pathLst>
                <a:path w="123189" h="3175">
                  <a:moveTo>
                    <a:pt x="0" y="2873"/>
                  </a:moveTo>
                  <a:lnTo>
                    <a:pt x="32005" y="925"/>
                  </a:lnTo>
                  <a:lnTo>
                    <a:pt x="63209" y="0"/>
                  </a:lnTo>
                  <a:lnTo>
                    <a:pt x="93602" y="84"/>
                  </a:lnTo>
                  <a:lnTo>
                    <a:pt x="123169" y="1165"/>
                  </a:lnTo>
                </a:path>
              </a:pathLst>
            </a:custGeom>
            <a:ln w="2627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8080" y="3185791"/>
              <a:ext cx="302895" cy="303530"/>
            </a:xfrm>
            <a:custGeom>
              <a:avLst/>
              <a:gdLst/>
              <a:ahLst/>
              <a:cxnLst/>
              <a:rect l="l" t="t" r="r" b="b"/>
              <a:pathLst>
                <a:path w="302894" h="303529">
                  <a:moveTo>
                    <a:pt x="302803" y="151457"/>
                  </a:moveTo>
                  <a:lnTo>
                    <a:pt x="295087" y="199341"/>
                  </a:lnTo>
                  <a:lnTo>
                    <a:pt x="273599" y="240919"/>
                  </a:lnTo>
                  <a:lnTo>
                    <a:pt x="240829" y="273701"/>
                  </a:lnTo>
                  <a:lnTo>
                    <a:pt x="199267" y="295197"/>
                  </a:lnTo>
                  <a:lnTo>
                    <a:pt x="151401" y="302915"/>
                  </a:lnTo>
                  <a:lnTo>
                    <a:pt x="103536" y="295197"/>
                  </a:lnTo>
                  <a:lnTo>
                    <a:pt x="61973" y="273701"/>
                  </a:lnTo>
                  <a:lnTo>
                    <a:pt x="29203" y="240919"/>
                  </a:lnTo>
                  <a:lnTo>
                    <a:pt x="7715" y="199341"/>
                  </a:lnTo>
                  <a:lnTo>
                    <a:pt x="0" y="151457"/>
                  </a:lnTo>
                  <a:lnTo>
                    <a:pt x="7702" y="103574"/>
                  </a:lnTo>
                  <a:lnTo>
                    <a:pt x="29157" y="61996"/>
                  </a:lnTo>
                  <a:lnTo>
                    <a:pt x="61888" y="29214"/>
                  </a:lnTo>
                  <a:lnTo>
                    <a:pt x="103418" y="7718"/>
                  </a:lnTo>
                  <a:lnTo>
                    <a:pt x="151270" y="0"/>
                  </a:lnTo>
                  <a:lnTo>
                    <a:pt x="199135" y="7718"/>
                  </a:lnTo>
                  <a:lnTo>
                    <a:pt x="240698" y="29214"/>
                  </a:lnTo>
                  <a:lnTo>
                    <a:pt x="273468" y="61996"/>
                  </a:lnTo>
                  <a:lnTo>
                    <a:pt x="294956" y="103574"/>
                  </a:lnTo>
                  <a:lnTo>
                    <a:pt x="302671" y="151457"/>
                  </a:lnTo>
                  <a:close/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8644" y="3268810"/>
              <a:ext cx="43815" cy="128905"/>
            </a:xfrm>
            <a:custGeom>
              <a:avLst/>
              <a:gdLst/>
              <a:ahLst/>
              <a:cxnLst/>
              <a:rect l="l" t="t" r="r" b="b"/>
              <a:pathLst>
                <a:path w="43814" h="128904">
                  <a:moveTo>
                    <a:pt x="0" y="43480"/>
                  </a:moveTo>
                  <a:lnTo>
                    <a:pt x="43463" y="0"/>
                  </a:lnTo>
                  <a:lnTo>
                    <a:pt x="43463" y="128864"/>
                  </a:lnTo>
                </a:path>
              </a:pathLst>
            </a:custGeom>
            <a:ln w="26263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3897" y="3400827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291" y="0"/>
                  </a:lnTo>
                </a:path>
              </a:pathLst>
            </a:custGeom>
            <a:ln w="2627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9751" y="345166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0"/>
                  </a:moveTo>
                  <a:lnTo>
                    <a:pt x="14575" y="0"/>
                  </a:lnTo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8406" y="337311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0"/>
                  </a:moveTo>
                  <a:lnTo>
                    <a:pt x="14444" y="0"/>
                  </a:lnTo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8406" y="345166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4444" y="14580"/>
                  </a:moveTo>
                  <a:lnTo>
                    <a:pt x="0" y="0"/>
                  </a:lnTo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9751" y="337311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4575" y="14580"/>
                  </a:moveTo>
                  <a:lnTo>
                    <a:pt x="0" y="0"/>
                  </a:lnTo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44932" y="326250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939" y="3940"/>
                  </a:moveTo>
                  <a:lnTo>
                    <a:pt x="0" y="0"/>
                  </a:lnTo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0739" y="33183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808" y="3940"/>
                  </a:moveTo>
                  <a:lnTo>
                    <a:pt x="0" y="0"/>
                  </a:lnTo>
                </a:path>
              </a:pathLst>
            </a:custGeom>
            <a:ln w="2626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44932" y="331833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939" y="0"/>
                  </a:moveTo>
                  <a:lnTo>
                    <a:pt x="0" y="3940"/>
                  </a:lnTo>
                </a:path>
              </a:pathLst>
            </a:custGeom>
            <a:ln w="2626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0739" y="326250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808" y="0"/>
                  </a:moveTo>
                  <a:lnTo>
                    <a:pt x="0" y="3940"/>
                  </a:lnTo>
                </a:path>
              </a:pathLst>
            </a:custGeom>
            <a:ln w="2626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660391" y="2660904"/>
            <a:ext cx="2868295" cy="2868295"/>
            <a:chOff x="4660391" y="2660904"/>
            <a:chExt cx="2868295" cy="2868295"/>
          </a:xfrm>
        </p:grpSpPr>
        <p:sp>
          <p:nvSpPr>
            <p:cNvPr id="27" name="object 27"/>
            <p:cNvSpPr/>
            <p:nvPr/>
          </p:nvSpPr>
          <p:spPr>
            <a:xfrm>
              <a:off x="4660391" y="2660904"/>
              <a:ext cx="2868295" cy="2868295"/>
            </a:xfrm>
            <a:custGeom>
              <a:avLst/>
              <a:gdLst/>
              <a:ahLst/>
              <a:cxnLst/>
              <a:rect l="l" t="t" r="r" b="b"/>
              <a:pathLst>
                <a:path w="2868295" h="2868295">
                  <a:moveTo>
                    <a:pt x="1434084" y="0"/>
                  </a:moveTo>
                  <a:lnTo>
                    <a:pt x="1385784" y="798"/>
                  </a:lnTo>
                  <a:lnTo>
                    <a:pt x="1337884" y="3175"/>
                  </a:lnTo>
                  <a:lnTo>
                    <a:pt x="1290409" y="7107"/>
                  </a:lnTo>
                  <a:lnTo>
                    <a:pt x="1243384" y="12568"/>
                  </a:lnTo>
                  <a:lnTo>
                    <a:pt x="1196835" y="19533"/>
                  </a:lnTo>
                  <a:lnTo>
                    <a:pt x="1150785" y="27977"/>
                  </a:lnTo>
                  <a:lnTo>
                    <a:pt x="1105261" y="37875"/>
                  </a:lnTo>
                  <a:lnTo>
                    <a:pt x="1060287" y="49201"/>
                  </a:lnTo>
                  <a:lnTo>
                    <a:pt x="1015889" y="61932"/>
                  </a:lnTo>
                  <a:lnTo>
                    <a:pt x="972092" y="76041"/>
                  </a:lnTo>
                  <a:lnTo>
                    <a:pt x="928920" y="91504"/>
                  </a:lnTo>
                  <a:lnTo>
                    <a:pt x="886399" y="108295"/>
                  </a:lnTo>
                  <a:lnTo>
                    <a:pt x="844554" y="126389"/>
                  </a:lnTo>
                  <a:lnTo>
                    <a:pt x="803410" y="145761"/>
                  </a:lnTo>
                  <a:lnTo>
                    <a:pt x="762992" y="166387"/>
                  </a:lnTo>
                  <a:lnTo>
                    <a:pt x="723325" y="188241"/>
                  </a:lnTo>
                  <a:lnTo>
                    <a:pt x="684434" y="211298"/>
                  </a:lnTo>
                  <a:lnTo>
                    <a:pt x="646345" y="235532"/>
                  </a:lnTo>
                  <a:lnTo>
                    <a:pt x="609083" y="260919"/>
                  </a:lnTo>
                  <a:lnTo>
                    <a:pt x="572671" y="287434"/>
                  </a:lnTo>
                  <a:lnTo>
                    <a:pt x="537137" y="315052"/>
                  </a:lnTo>
                  <a:lnTo>
                    <a:pt x="502504" y="343747"/>
                  </a:lnTo>
                  <a:lnTo>
                    <a:pt x="468799" y="373494"/>
                  </a:lnTo>
                  <a:lnTo>
                    <a:pt x="436045" y="404268"/>
                  </a:lnTo>
                  <a:lnTo>
                    <a:pt x="404268" y="436045"/>
                  </a:lnTo>
                  <a:lnTo>
                    <a:pt x="373494" y="468799"/>
                  </a:lnTo>
                  <a:lnTo>
                    <a:pt x="343747" y="502504"/>
                  </a:lnTo>
                  <a:lnTo>
                    <a:pt x="315052" y="537137"/>
                  </a:lnTo>
                  <a:lnTo>
                    <a:pt x="287434" y="572671"/>
                  </a:lnTo>
                  <a:lnTo>
                    <a:pt x="260919" y="609083"/>
                  </a:lnTo>
                  <a:lnTo>
                    <a:pt x="235532" y="646345"/>
                  </a:lnTo>
                  <a:lnTo>
                    <a:pt x="211298" y="684434"/>
                  </a:lnTo>
                  <a:lnTo>
                    <a:pt x="188241" y="723325"/>
                  </a:lnTo>
                  <a:lnTo>
                    <a:pt x="166387" y="762992"/>
                  </a:lnTo>
                  <a:lnTo>
                    <a:pt x="145761" y="803410"/>
                  </a:lnTo>
                  <a:lnTo>
                    <a:pt x="126389" y="844554"/>
                  </a:lnTo>
                  <a:lnTo>
                    <a:pt x="108295" y="886399"/>
                  </a:lnTo>
                  <a:lnTo>
                    <a:pt x="91504" y="928920"/>
                  </a:lnTo>
                  <a:lnTo>
                    <a:pt x="76041" y="972092"/>
                  </a:lnTo>
                  <a:lnTo>
                    <a:pt x="61932" y="1015889"/>
                  </a:lnTo>
                  <a:lnTo>
                    <a:pt x="49201" y="1060287"/>
                  </a:lnTo>
                  <a:lnTo>
                    <a:pt x="37875" y="1105261"/>
                  </a:lnTo>
                  <a:lnTo>
                    <a:pt x="27977" y="1150785"/>
                  </a:lnTo>
                  <a:lnTo>
                    <a:pt x="19533" y="1196835"/>
                  </a:lnTo>
                  <a:lnTo>
                    <a:pt x="12568" y="1243384"/>
                  </a:lnTo>
                  <a:lnTo>
                    <a:pt x="7107" y="1290409"/>
                  </a:lnTo>
                  <a:lnTo>
                    <a:pt x="3175" y="1337884"/>
                  </a:lnTo>
                  <a:lnTo>
                    <a:pt x="798" y="1385784"/>
                  </a:lnTo>
                  <a:lnTo>
                    <a:pt x="0" y="1434084"/>
                  </a:lnTo>
                  <a:lnTo>
                    <a:pt x="798" y="1482383"/>
                  </a:lnTo>
                  <a:lnTo>
                    <a:pt x="3175" y="1530283"/>
                  </a:lnTo>
                  <a:lnTo>
                    <a:pt x="7107" y="1577758"/>
                  </a:lnTo>
                  <a:lnTo>
                    <a:pt x="12568" y="1624783"/>
                  </a:lnTo>
                  <a:lnTo>
                    <a:pt x="19533" y="1671332"/>
                  </a:lnTo>
                  <a:lnTo>
                    <a:pt x="27977" y="1717382"/>
                  </a:lnTo>
                  <a:lnTo>
                    <a:pt x="37875" y="1762906"/>
                  </a:lnTo>
                  <a:lnTo>
                    <a:pt x="49201" y="1807880"/>
                  </a:lnTo>
                  <a:lnTo>
                    <a:pt x="61932" y="1852278"/>
                  </a:lnTo>
                  <a:lnTo>
                    <a:pt x="76041" y="1896075"/>
                  </a:lnTo>
                  <a:lnTo>
                    <a:pt x="91504" y="1939247"/>
                  </a:lnTo>
                  <a:lnTo>
                    <a:pt x="108295" y="1981768"/>
                  </a:lnTo>
                  <a:lnTo>
                    <a:pt x="126389" y="2023613"/>
                  </a:lnTo>
                  <a:lnTo>
                    <a:pt x="145761" y="2064757"/>
                  </a:lnTo>
                  <a:lnTo>
                    <a:pt x="166387" y="2105175"/>
                  </a:lnTo>
                  <a:lnTo>
                    <a:pt x="188241" y="2144842"/>
                  </a:lnTo>
                  <a:lnTo>
                    <a:pt x="211298" y="2183733"/>
                  </a:lnTo>
                  <a:lnTo>
                    <a:pt x="235532" y="2221822"/>
                  </a:lnTo>
                  <a:lnTo>
                    <a:pt x="260919" y="2259084"/>
                  </a:lnTo>
                  <a:lnTo>
                    <a:pt x="287434" y="2295496"/>
                  </a:lnTo>
                  <a:lnTo>
                    <a:pt x="315052" y="2331030"/>
                  </a:lnTo>
                  <a:lnTo>
                    <a:pt x="343747" y="2365663"/>
                  </a:lnTo>
                  <a:lnTo>
                    <a:pt x="373494" y="2399368"/>
                  </a:lnTo>
                  <a:lnTo>
                    <a:pt x="404268" y="2432122"/>
                  </a:lnTo>
                  <a:lnTo>
                    <a:pt x="436045" y="2463899"/>
                  </a:lnTo>
                  <a:lnTo>
                    <a:pt x="468799" y="2494673"/>
                  </a:lnTo>
                  <a:lnTo>
                    <a:pt x="502504" y="2524420"/>
                  </a:lnTo>
                  <a:lnTo>
                    <a:pt x="537137" y="2553115"/>
                  </a:lnTo>
                  <a:lnTo>
                    <a:pt x="572671" y="2580733"/>
                  </a:lnTo>
                  <a:lnTo>
                    <a:pt x="609083" y="2607248"/>
                  </a:lnTo>
                  <a:lnTo>
                    <a:pt x="646345" y="2632635"/>
                  </a:lnTo>
                  <a:lnTo>
                    <a:pt x="684434" y="2656869"/>
                  </a:lnTo>
                  <a:lnTo>
                    <a:pt x="723325" y="2679926"/>
                  </a:lnTo>
                  <a:lnTo>
                    <a:pt x="762992" y="2701780"/>
                  </a:lnTo>
                  <a:lnTo>
                    <a:pt x="803410" y="2722406"/>
                  </a:lnTo>
                  <a:lnTo>
                    <a:pt x="844554" y="2741778"/>
                  </a:lnTo>
                  <a:lnTo>
                    <a:pt x="886399" y="2759872"/>
                  </a:lnTo>
                  <a:lnTo>
                    <a:pt x="928920" y="2776663"/>
                  </a:lnTo>
                  <a:lnTo>
                    <a:pt x="972092" y="2792126"/>
                  </a:lnTo>
                  <a:lnTo>
                    <a:pt x="1015889" y="2806235"/>
                  </a:lnTo>
                  <a:lnTo>
                    <a:pt x="1060287" y="2818966"/>
                  </a:lnTo>
                  <a:lnTo>
                    <a:pt x="1105261" y="2830292"/>
                  </a:lnTo>
                  <a:lnTo>
                    <a:pt x="1150785" y="2840190"/>
                  </a:lnTo>
                  <a:lnTo>
                    <a:pt x="1196835" y="2848634"/>
                  </a:lnTo>
                  <a:lnTo>
                    <a:pt x="1243384" y="2855599"/>
                  </a:lnTo>
                  <a:lnTo>
                    <a:pt x="1290409" y="2861060"/>
                  </a:lnTo>
                  <a:lnTo>
                    <a:pt x="1337884" y="2864992"/>
                  </a:lnTo>
                  <a:lnTo>
                    <a:pt x="1385784" y="2867369"/>
                  </a:lnTo>
                  <a:lnTo>
                    <a:pt x="1434084" y="2868168"/>
                  </a:lnTo>
                  <a:lnTo>
                    <a:pt x="1482383" y="2867369"/>
                  </a:lnTo>
                  <a:lnTo>
                    <a:pt x="1530283" y="2864992"/>
                  </a:lnTo>
                  <a:lnTo>
                    <a:pt x="1577758" y="2861060"/>
                  </a:lnTo>
                  <a:lnTo>
                    <a:pt x="1624783" y="2855599"/>
                  </a:lnTo>
                  <a:lnTo>
                    <a:pt x="1671332" y="2848634"/>
                  </a:lnTo>
                  <a:lnTo>
                    <a:pt x="1717382" y="2840190"/>
                  </a:lnTo>
                  <a:lnTo>
                    <a:pt x="1762906" y="2830292"/>
                  </a:lnTo>
                  <a:lnTo>
                    <a:pt x="1807880" y="2818966"/>
                  </a:lnTo>
                  <a:lnTo>
                    <a:pt x="1852278" y="2806235"/>
                  </a:lnTo>
                  <a:lnTo>
                    <a:pt x="1896075" y="2792126"/>
                  </a:lnTo>
                  <a:lnTo>
                    <a:pt x="1939247" y="2776663"/>
                  </a:lnTo>
                  <a:lnTo>
                    <a:pt x="1981768" y="2759872"/>
                  </a:lnTo>
                  <a:lnTo>
                    <a:pt x="2023613" y="2741778"/>
                  </a:lnTo>
                  <a:lnTo>
                    <a:pt x="2064757" y="2722406"/>
                  </a:lnTo>
                  <a:lnTo>
                    <a:pt x="2105175" y="2701780"/>
                  </a:lnTo>
                  <a:lnTo>
                    <a:pt x="2144842" y="2679926"/>
                  </a:lnTo>
                  <a:lnTo>
                    <a:pt x="2183733" y="2656869"/>
                  </a:lnTo>
                  <a:lnTo>
                    <a:pt x="2221822" y="2632635"/>
                  </a:lnTo>
                  <a:lnTo>
                    <a:pt x="2259084" y="2607248"/>
                  </a:lnTo>
                  <a:lnTo>
                    <a:pt x="2295496" y="2580733"/>
                  </a:lnTo>
                  <a:lnTo>
                    <a:pt x="2331030" y="2553115"/>
                  </a:lnTo>
                  <a:lnTo>
                    <a:pt x="2365663" y="2524420"/>
                  </a:lnTo>
                  <a:lnTo>
                    <a:pt x="2399368" y="2494673"/>
                  </a:lnTo>
                  <a:lnTo>
                    <a:pt x="2432122" y="2463899"/>
                  </a:lnTo>
                  <a:lnTo>
                    <a:pt x="2463899" y="2432122"/>
                  </a:lnTo>
                  <a:lnTo>
                    <a:pt x="2494673" y="2399368"/>
                  </a:lnTo>
                  <a:lnTo>
                    <a:pt x="2524420" y="2365663"/>
                  </a:lnTo>
                  <a:lnTo>
                    <a:pt x="2553115" y="2331030"/>
                  </a:lnTo>
                  <a:lnTo>
                    <a:pt x="2580733" y="2295496"/>
                  </a:lnTo>
                  <a:lnTo>
                    <a:pt x="2607248" y="2259084"/>
                  </a:lnTo>
                  <a:lnTo>
                    <a:pt x="2632635" y="2221822"/>
                  </a:lnTo>
                  <a:lnTo>
                    <a:pt x="2656869" y="2183733"/>
                  </a:lnTo>
                  <a:lnTo>
                    <a:pt x="2679926" y="2144842"/>
                  </a:lnTo>
                  <a:lnTo>
                    <a:pt x="2701780" y="2105175"/>
                  </a:lnTo>
                  <a:lnTo>
                    <a:pt x="2722406" y="2064757"/>
                  </a:lnTo>
                  <a:lnTo>
                    <a:pt x="2741778" y="2023613"/>
                  </a:lnTo>
                  <a:lnTo>
                    <a:pt x="2759872" y="1981768"/>
                  </a:lnTo>
                  <a:lnTo>
                    <a:pt x="2776663" y="1939247"/>
                  </a:lnTo>
                  <a:lnTo>
                    <a:pt x="2792126" y="1896075"/>
                  </a:lnTo>
                  <a:lnTo>
                    <a:pt x="2806235" y="1852278"/>
                  </a:lnTo>
                  <a:lnTo>
                    <a:pt x="2818966" y="1807880"/>
                  </a:lnTo>
                  <a:lnTo>
                    <a:pt x="2830292" y="1762906"/>
                  </a:lnTo>
                  <a:lnTo>
                    <a:pt x="2840190" y="1717382"/>
                  </a:lnTo>
                  <a:lnTo>
                    <a:pt x="2848634" y="1671332"/>
                  </a:lnTo>
                  <a:lnTo>
                    <a:pt x="2855599" y="1624783"/>
                  </a:lnTo>
                  <a:lnTo>
                    <a:pt x="2861060" y="1577758"/>
                  </a:lnTo>
                  <a:lnTo>
                    <a:pt x="2864992" y="1530283"/>
                  </a:lnTo>
                  <a:lnTo>
                    <a:pt x="2867369" y="1482383"/>
                  </a:lnTo>
                  <a:lnTo>
                    <a:pt x="2868168" y="1434084"/>
                  </a:lnTo>
                  <a:lnTo>
                    <a:pt x="2867369" y="1385784"/>
                  </a:lnTo>
                  <a:lnTo>
                    <a:pt x="2864992" y="1337884"/>
                  </a:lnTo>
                  <a:lnTo>
                    <a:pt x="2861060" y="1290409"/>
                  </a:lnTo>
                  <a:lnTo>
                    <a:pt x="2855599" y="1243384"/>
                  </a:lnTo>
                  <a:lnTo>
                    <a:pt x="2848634" y="1196835"/>
                  </a:lnTo>
                  <a:lnTo>
                    <a:pt x="2840190" y="1150785"/>
                  </a:lnTo>
                  <a:lnTo>
                    <a:pt x="2830292" y="1105261"/>
                  </a:lnTo>
                  <a:lnTo>
                    <a:pt x="2818966" y="1060287"/>
                  </a:lnTo>
                  <a:lnTo>
                    <a:pt x="2806235" y="1015889"/>
                  </a:lnTo>
                  <a:lnTo>
                    <a:pt x="2792126" y="972092"/>
                  </a:lnTo>
                  <a:lnTo>
                    <a:pt x="2776663" y="928920"/>
                  </a:lnTo>
                  <a:lnTo>
                    <a:pt x="2759872" y="886399"/>
                  </a:lnTo>
                  <a:lnTo>
                    <a:pt x="2741778" y="844554"/>
                  </a:lnTo>
                  <a:lnTo>
                    <a:pt x="2722406" y="803410"/>
                  </a:lnTo>
                  <a:lnTo>
                    <a:pt x="2701780" y="762992"/>
                  </a:lnTo>
                  <a:lnTo>
                    <a:pt x="2679926" y="723325"/>
                  </a:lnTo>
                  <a:lnTo>
                    <a:pt x="2656869" y="684434"/>
                  </a:lnTo>
                  <a:lnTo>
                    <a:pt x="2632635" y="646345"/>
                  </a:lnTo>
                  <a:lnTo>
                    <a:pt x="2607248" y="609083"/>
                  </a:lnTo>
                  <a:lnTo>
                    <a:pt x="2580733" y="572671"/>
                  </a:lnTo>
                  <a:lnTo>
                    <a:pt x="2553115" y="537137"/>
                  </a:lnTo>
                  <a:lnTo>
                    <a:pt x="2524420" y="502504"/>
                  </a:lnTo>
                  <a:lnTo>
                    <a:pt x="2494673" y="468799"/>
                  </a:lnTo>
                  <a:lnTo>
                    <a:pt x="2463899" y="436045"/>
                  </a:lnTo>
                  <a:lnTo>
                    <a:pt x="2432122" y="404268"/>
                  </a:lnTo>
                  <a:lnTo>
                    <a:pt x="2399368" y="373494"/>
                  </a:lnTo>
                  <a:lnTo>
                    <a:pt x="2365663" y="343747"/>
                  </a:lnTo>
                  <a:lnTo>
                    <a:pt x="2331030" y="315052"/>
                  </a:lnTo>
                  <a:lnTo>
                    <a:pt x="2295496" y="287434"/>
                  </a:lnTo>
                  <a:lnTo>
                    <a:pt x="2259084" y="260919"/>
                  </a:lnTo>
                  <a:lnTo>
                    <a:pt x="2221822" y="235532"/>
                  </a:lnTo>
                  <a:lnTo>
                    <a:pt x="2183733" y="211298"/>
                  </a:lnTo>
                  <a:lnTo>
                    <a:pt x="2144842" y="188241"/>
                  </a:lnTo>
                  <a:lnTo>
                    <a:pt x="2105175" y="166387"/>
                  </a:lnTo>
                  <a:lnTo>
                    <a:pt x="2064757" y="145761"/>
                  </a:lnTo>
                  <a:lnTo>
                    <a:pt x="2023613" y="126389"/>
                  </a:lnTo>
                  <a:lnTo>
                    <a:pt x="1981768" y="108295"/>
                  </a:lnTo>
                  <a:lnTo>
                    <a:pt x="1939247" y="91504"/>
                  </a:lnTo>
                  <a:lnTo>
                    <a:pt x="1896075" y="76041"/>
                  </a:lnTo>
                  <a:lnTo>
                    <a:pt x="1852278" y="61932"/>
                  </a:lnTo>
                  <a:lnTo>
                    <a:pt x="1807880" y="49201"/>
                  </a:lnTo>
                  <a:lnTo>
                    <a:pt x="1762906" y="37875"/>
                  </a:lnTo>
                  <a:lnTo>
                    <a:pt x="1717382" y="27977"/>
                  </a:lnTo>
                  <a:lnTo>
                    <a:pt x="1671332" y="19533"/>
                  </a:lnTo>
                  <a:lnTo>
                    <a:pt x="1624783" y="12568"/>
                  </a:lnTo>
                  <a:lnTo>
                    <a:pt x="1577758" y="7107"/>
                  </a:lnTo>
                  <a:lnTo>
                    <a:pt x="1530283" y="3175"/>
                  </a:lnTo>
                  <a:lnTo>
                    <a:pt x="1482383" y="798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EBF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31450" y="3238478"/>
              <a:ext cx="333375" cy="332740"/>
            </a:xfrm>
            <a:custGeom>
              <a:avLst/>
              <a:gdLst/>
              <a:ahLst/>
              <a:cxnLst/>
              <a:rect l="l" t="t" r="r" b="b"/>
              <a:pathLst>
                <a:path w="333375" h="332739">
                  <a:moveTo>
                    <a:pt x="46430" y="304187"/>
                  </a:moveTo>
                  <a:lnTo>
                    <a:pt x="19868" y="274712"/>
                  </a:lnTo>
                  <a:lnTo>
                    <a:pt x="4296" y="239689"/>
                  </a:lnTo>
                  <a:lnTo>
                    <a:pt x="0" y="201527"/>
                  </a:lnTo>
                  <a:lnTo>
                    <a:pt x="7266" y="162637"/>
                  </a:lnTo>
                  <a:lnTo>
                    <a:pt x="25960" y="124859"/>
                  </a:lnTo>
                  <a:lnTo>
                    <a:pt x="52869" y="92603"/>
                  </a:lnTo>
                  <a:lnTo>
                    <a:pt x="85752" y="65908"/>
                  </a:lnTo>
                  <a:lnTo>
                    <a:pt x="122369" y="44810"/>
                  </a:lnTo>
                  <a:lnTo>
                    <a:pt x="172258" y="24631"/>
                  </a:lnTo>
                  <a:lnTo>
                    <a:pt x="224959" y="10593"/>
                  </a:lnTo>
                  <a:lnTo>
                    <a:pt x="279005" y="2460"/>
                  </a:lnTo>
                  <a:lnTo>
                    <a:pt x="332926" y="0"/>
                  </a:lnTo>
                  <a:lnTo>
                    <a:pt x="323009" y="28334"/>
                  </a:lnTo>
                  <a:lnTo>
                    <a:pt x="316315" y="57743"/>
                  </a:lnTo>
                  <a:lnTo>
                    <a:pt x="311289" y="87572"/>
                  </a:lnTo>
                  <a:lnTo>
                    <a:pt x="306374" y="117167"/>
                  </a:lnTo>
                  <a:lnTo>
                    <a:pt x="299127" y="151863"/>
                  </a:lnTo>
                  <a:lnTo>
                    <a:pt x="276615" y="218881"/>
                  </a:lnTo>
                  <a:lnTo>
                    <a:pt x="232884" y="282706"/>
                  </a:lnTo>
                  <a:lnTo>
                    <a:pt x="200196" y="308727"/>
                  </a:lnTo>
                  <a:lnTo>
                    <a:pt x="163325" y="325983"/>
                  </a:lnTo>
                  <a:lnTo>
                    <a:pt x="124154" y="332377"/>
                  </a:lnTo>
                  <a:lnTo>
                    <a:pt x="84562" y="325811"/>
                  </a:lnTo>
                  <a:lnTo>
                    <a:pt x="46430" y="304187"/>
                  </a:lnTo>
                  <a:close/>
                </a:path>
              </a:pathLst>
            </a:custGeom>
            <a:ln w="26455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55071" y="3373323"/>
              <a:ext cx="373380" cy="294640"/>
            </a:xfrm>
            <a:custGeom>
              <a:avLst/>
              <a:gdLst/>
              <a:ahLst/>
              <a:cxnLst/>
              <a:rect l="l" t="t" r="r" b="b"/>
              <a:pathLst>
                <a:path w="373379" h="294639">
                  <a:moveTo>
                    <a:pt x="346105" y="248157"/>
                  </a:moveTo>
                  <a:lnTo>
                    <a:pt x="365579" y="213692"/>
                  </a:lnTo>
                  <a:lnTo>
                    <a:pt x="373155" y="176163"/>
                  </a:lnTo>
                  <a:lnTo>
                    <a:pt x="369031" y="137991"/>
                  </a:lnTo>
                  <a:lnTo>
                    <a:pt x="353407" y="101598"/>
                  </a:lnTo>
                  <a:lnTo>
                    <a:pt x="326886" y="68754"/>
                  </a:lnTo>
                  <a:lnTo>
                    <a:pt x="293582" y="43064"/>
                  </a:lnTo>
                  <a:lnTo>
                    <a:pt x="255673" y="24071"/>
                  </a:lnTo>
                  <a:lnTo>
                    <a:pt x="215336" y="11318"/>
                  </a:lnTo>
                  <a:lnTo>
                    <a:pt x="162274" y="2353"/>
                  </a:lnTo>
                  <a:lnTo>
                    <a:pt x="107767" y="0"/>
                  </a:lnTo>
                  <a:lnTo>
                    <a:pt x="53211" y="3700"/>
                  </a:lnTo>
                  <a:lnTo>
                    <a:pt x="0" y="12899"/>
                  </a:lnTo>
                  <a:lnTo>
                    <a:pt x="15833" y="38412"/>
                  </a:lnTo>
                  <a:lnTo>
                    <a:pt x="28792" y="65667"/>
                  </a:lnTo>
                  <a:lnTo>
                    <a:pt x="40232" y="93689"/>
                  </a:lnTo>
                  <a:lnTo>
                    <a:pt x="51510" y="121500"/>
                  </a:lnTo>
                  <a:lnTo>
                    <a:pt x="66176" y="153819"/>
                  </a:lnTo>
                  <a:lnTo>
                    <a:pt x="102777" y="214355"/>
                  </a:lnTo>
                  <a:lnTo>
                    <a:pt x="159383" y="267212"/>
                  </a:lnTo>
                  <a:lnTo>
                    <a:pt x="196966" y="285587"/>
                  </a:lnTo>
                  <a:lnTo>
                    <a:pt x="236711" y="294516"/>
                  </a:lnTo>
                  <a:lnTo>
                    <a:pt x="276322" y="292353"/>
                  </a:lnTo>
                  <a:lnTo>
                    <a:pt x="313507" y="277449"/>
                  </a:lnTo>
                  <a:lnTo>
                    <a:pt x="345972" y="248157"/>
                  </a:lnTo>
                  <a:close/>
                </a:path>
              </a:pathLst>
            </a:custGeom>
            <a:ln w="26433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16773" y="3342729"/>
              <a:ext cx="521334" cy="531495"/>
            </a:xfrm>
            <a:custGeom>
              <a:avLst/>
              <a:gdLst/>
              <a:ahLst/>
              <a:cxnLst/>
              <a:rect l="l" t="t" r="r" b="b"/>
              <a:pathLst>
                <a:path w="521335" h="531495">
                  <a:moveTo>
                    <a:pt x="0" y="125734"/>
                  </a:moveTo>
                  <a:lnTo>
                    <a:pt x="162790" y="242179"/>
                  </a:lnTo>
                  <a:lnTo>
                    <a:pt x="246386" y="375637"/>
                  </a:lnTo>
                  <a:lnTo>
                    <a:pt x="277184" y="485496"/>
                  </a:lnTo>
                  <a:lnTo>
                    <a:pt x="281584" y="531141"/>
                  </a:lnTo>
                  <a:lnTo>
                    <a:pt x="269492" y="326234"/>
                  </a:lnTo>
                  <a:lnTo>
                    <a:pt x="290396" y="202604"/>
                  </a:lnTo>
                  <a:lnTo>
                    <a:pt x="366735" y="110458"/>
                  </a:lnTo>
                  <a:lnTo>
                    <a:pt x="520950" y="0"/>
                  </a:lnTo>
                </a:path>
              </a:pathLst>
            </a:custGeom>
            <a:ln w="2645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4973" y="3948832"/>
              <a:ext cx="1194435" cy="411480"/>
            </a:xfrm>
            <a:custGeom>
              <a:avLst/>
              <a:gdLst/>
              <a:ahLst/>
              <a:cxnLst/>
              <a:rect l="l" t="t" r="r" b="b"/>
              <a:pathLst>
                <a:path w="1194434" h="411479">
                  <a:moveTo>
                    <a:pt x="0" y="263229"/>
                  </a:moveTo>
                  <a:lnTo>
                    <a:pt x="59652" y="269207"/>
                  </a:lnTo>
                  <a:lnTo>
                    <a:pt x="115484" y="278237"/>
                  </a:lnTo>
                  <a:lnTo>
                    <a:pt x="166512" y="291493"/>
                  </a:lnTo>
                  <a:lnTo>
                    <a:pt x="211752" y="310148"/>
                  </a:lnTo>
                  <a:lnTo>
                    <a:pt x="214141" y="311466"/>
                  </a:lnTo>
                  <a:lnTo>
                    <a:pt x="216531" y="312652"/>
                  </a:lnTo>
                  <a:lnTo>
                    <a:pt x="218921" y="313970"/>
                  </a:lnTo>
                  <a:lnTo>
                    <a:pt x="220248" y="314629"/>
                  </a:lnTo>
                  <a:lnTo>
                    <a:pt x="221443" y="315288"/>
                  </a:lnTo>
                  <a:lnTo>
                    <a:pt x="259844" y="335355"/>
                  </a:lnTo>
                  <a:lnTo>
                    <a:pt x="298710" y="354432"/>
                  </a:lnTo>
                  <a:lnTo>
                    <a:pt x="352824" y="378205"/>
                  </a:lnTo>
                  <a:lnTo>
                    <a:pt x="404138" y="395454"/>
                  </a:lnTo>
                  <a:lnTo>
                    <a:pt x="455178" y="406327"/>
                  </a:lnTo>
                  <a:lnTo>
                    <a:pt x="508470" y="410973"/>
                  </a:lnTo>
                  <a:lnTo>
                    <a:pt x="545426" y="408420"/>
                  </a:lnTo>
                  <a:lnTo>
                    <a:pt x="587473" y="399566"/>
                  </a:lnTo>
                  <a:lnTo>
                    <a:pt x="633394" y="385440"/>
                  </a:lnTo>
                  <a:lnTo>
                    <a:pt x="681971" y="367068"/>
                  </a:lnTo>
                  <a:lnTo>
                    <a:pt x="731986" y="345477"/>
                  </a:lnTo>
                  <a:lnTo>
                    <a:pt x="782220" y="321695"/>
                  </a:lnTo>
                  <a:lnTo>
                    <a:pt x="831455" y="296748"/>
                  </a:lnTo>
                  <a:lnTo>
                    <a:pt x="878473" y="271664"/>
                  </a:lnTo>
                  <a:lnTo>
                    <a:pt x="945269" y="234832"/>
                  </a:lnTo>
                  <a:lnTo>
                    <a:pt x="1005338" y="200662"/>
                  </a:lnTo>
                  <a:lnTo>
                    <a:pt x="1058135" y="169054"/>
                  </a:lnTo>
                  <a:lnTo>
                    <a:pt x="1103113" y="139909"/>
                  </a:lnTo>
                  <a:lnTo>
                    <a:pt x="1139728" y="113128"/>
                  </a:lnTo>
                  <a:lnTo>
                    <a:pt x="1185683" y="66265"/>
                  </a:lnTo>
                  <a:lnTo>
                    <a:pt x="1193932" y="45985"/>
                  </a:lnTo>
                  <a:lnTo>
                    <a:pt x="1191634" y="27674"/>
                  </a:lnTo>
                  <a:lnTo>
                    <a:pt x="1178245" y="11233"/>
                  </a:lnTo>
                  <a:lnTo>
                    <a:pt x="1153963" y="536"/>
                  </a:lnTo>
                  <a:lnTo>
                    <a:pt x="1122007" y="0"/>
                  </a:lnTo>
                  <a:lnTo>
                    <a:pt x="1083577" y="8060"/>
                  </a:lnTo>
                  <a:lnTo>
                    <a:pt x="1039869" y="23153"/>
                  </a:lnTo>
                  <a:lnTo>
                    <a:pt x="992081" y="43714"/>
                  </a:lnTo>
                  <a:lnTo>
                    <a:pt x="941411" y="68179"/>
                  </a:lnTo>
                  <a:lnTo>
                    <a:pt x="889055" y="94984"/>
                  </a:lnTo>
                  <a:lnTo>
                    <a:pt x="836213" y="122564"/>
                  </a:lnTo>
                  <a:lnTo>
                    <a:pt x="784080" y="149356"/>
                  </a:lnTo>
                </a:path>
              </a:pathLst>
            </a:custGeom>
            <a:ln w="2637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84973" y="3865598"/>
              <a:ext cx="739140" cy="343535"/>
            </a:xfrm>
            <a:custGeom>
              <a:avLst/>
              <a:gdLst/>
              <a:ahLst/>
              <a:cxnLst/>
              <a:rect l="l" t="t" r="r" b="b"/>
              <a:pathLst>
                <a:path w="739139" h="343535">
                  <a:moveTo>
                    <a:pt x="286230" y="237730"/>
                  </a:moveTo>
                  <a:lnTo>
                    <a:pt x="337992" y="243850"/>
                  </a:lnTo>
                  <a:lnTo>
                    <a:pt x="385068" y="253121"/>
                  </a:lnTo>
                  <a:lnTo>
                    <a:pt x="429229" y="264963"/>
                  </a:lnTo>
                  <a:lnTo>
                    <a:pt x="472252" y="278792"/>
                  </a:lnTo>
                  <a:lnTo>
                    <a:pt x="515908" y="294028"/>
                  </a:lnTo>
                  <a:lnTo>
                    <a:pt x="561973" y="310087"/>
                  </a:lnTo>
                  <a:lnTo>
                    <a:pt x="628662" y="331763"/>
                  </a:lnTo>
                  <a:lnTo>
                    <a:pt x="681075" y="343036"/>
                  </a:lnTo>
                  <a:lnTo>
                    <a:pt x="718180" y="337999"/>
                  </a:lnTo>
                  <a:lnTo>
                    <a:pt x="738942" y="310746"/>
                  </a:lnTo>
                  <a:lnTo>
                    <a:pt x="738431" y="284885"/>
                  </a:lnTo>
                  <a:lnTo>
                    <a:pt x="697046" y="226898"/>
                  </a:lnTo>
                  <a:lnTo>
                    <a:pt x="660668" y="197108"/>
                  </a:lnTo>
                  <a:lnTo>
                    <a:pt x="616832" y="168348"/>
                  </a:lnTo>
                  <a:lnTo>
                    <a:pt x="567784" y="141784"/>
                  </a:lnTo>
                  <a:lnTo>
                    <a:pt x="515772" y="118586"/>
                  </a:lnTo>
                  <a:lnTo>
                    <a:pt x="465303" y="93857"/>
                  </a:lnTo>
                  <a:lnTo>
                    <a:pt x="418855" y="65369"/>
                  </a:lnTo>
                  <a:lnTo>
                    <a:pt x="374236" y="37622"/>
                  </a:lnTo>
                  <a:lnTo>
                    <a:pt x="329254" y="15114"/>
                  </a:lnTo>
                  <a:lnTo>
                    <a:pt x="281716" y="2341"/>
                  </a:lnTo>
                  <a:lnTo>
                    <a:pt x="232162" y="0"/>
                  </a:lnTo>
                  <a:lnTo>
                    <a:pt x="185482" y="4664"/>
                  </a:lnTo>
                  <a:lnTo>
                    <a:pt x="142312" y="13999"/>
                  </a:lnTo>
                  <a:lnTo>
                    <a:pt x="103287" y="25669"/>
                  </a:lnTo>
                  <a:lnTo>
                    <a:pt x="75424" y="34481"/>
                  </a:lnTo>
                  <a:lnTo>
                    <a:pt x="49054" y="42193"/>
                  </a:lnTo>
                  <a:lnTo>
                    <a:pt x="23979" y="48892"/>
                  </a:lnTo>
                  <a:lnTo>
                    <a:pt x="0" y="54664"/>
                  </a:lnTo>
                </a:path>
              </a:pathLst>
            </a:custGeom>
            <a:ln w="2639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3735" y="3899043"/>
              <a:ext cx="315595" cy="129539"/>
            </a:xfrm>
            <a:custGeom>
              <a:avLst/>
              <a:gdLst/>
              <a:ahLst/>
              <a:cxnLst/>
              <a:rect l="l" t="t" r="r" b="b"/>
              <a:pathLst>
                <a:path w="315595" h="129539">
                  <a:moveTo>
                    <a:pt x="315305" y="15288"/>
                  </a:moveTo>
                  <a:lnTo>
                    <a:pt x="307078" y="8822"/>
                  </a:lnTo>
                  <a:lnTo>
                    <a:pt x="295789" y="3986"/>
                  </a:lnTo>
                  <a:lnTo>
                    <a:pt x="281513" y="980"/>
                  </a:lnTo>
                  <a:lnTo>
                    <a:pt x="264325" y="0"/>
                  </a:lnTo>
                  <a:lnTo>
                    <a:pt x="228058" y="5486"/>
                  </a:lnTo>
                  <a:lnTo>
                    <a:pt x="186916" y="20433"/>
                  </a:lnTo>
                  <a:lnTo>
                    <a:pt x="142219" y="42570"/>
                  </a:lnTo>
                  <a:lnTo>
                    <a:pt x="95287" y="69627"/>
                  </a:lnTo>
                  <a:lnTo>
                    <a:pt x="47440" y="99335"/>
                  </a:lnTo>
                  <a:lnTo>
                    <a:pt x="0" y="129424"/>
                  </a:lnTo>
                </a:path>
              </a:pathLst>
            </a:custGeom>
            <a:ln w="263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5203" y="3851932"/>
              <a:ext cx="313301" cy="1500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421544" y="3870705"/>
              <a:ext cx="163830" cy="400685"/>
            </a:xfrm>
            <a:custGeom>
              <a:avLst/>
              <a:gdLst/>
              <a:ahLst/>
              <a:cxnLst/>
              <a:rect l="l" t="t" r="r" b="b"/>
              <a:pathLst>
                <a:path w="163829" h="400685">
                  <a:moveTo>
                    <a:pt x="150284" y="400399"/>
                  </a:moveTo>
                  <a:lnTo>
                    <a:pt x="13143" y="400399"/>
                  </a:lnTo>
                  <a:lnTo>
                    <a:pt x="5841" y="400399"/>
                  </a:lnTo>
                  <a:lnTo>
                    <a:pt x="0" y="394600"/>
                  </a:lnTo>
                  <a:lnTo>
                    <a:pt x="0" y="387351"/>
                  </a:lnTo>
                  <a:lnTo>
                    <a:pt x="0" y="13047"/>
                  </a:lnTo>
                  <a:lnTo>
                    <a:pt x="0" y="5799"/>
                  </a:lnTo>
                  <a:lnTo>
                    <a:pt x="5841" y="0"/>
                  </a:lnTo>
                  <a:lnTo>
                    <a:pt x="13143" y="0"/>
                  </a:lnTo>
                  <a:lnTo>
                    <a:pt x="150284" y="0"/>
                  </a:lnTo>
                  <a:lnTo>
                    <a:pt x="157586" y="0"/>
                  </a:lnTo>
                  <a:lnTo>
                    <a:pt x="163427" y="5799"/>
                  </a:lnTo>
                  <a:lnTo>
                    <a:pt x="163427" y="13047"/>
                  </a:lnTo>
                  <a:lnTo>
                    <a:pt x="163427" y="387351"/>
                  </a:lnTo>
                  <a:lnTo>
                    <a:pt x="163427" y="394600"/>
                  </a:lnTo>
                  <a:lnTo>
                    <a:pt x="157586" y="400399"/>
                  </a:lnTo>
                  <a:lnTo>
                    <a:pt x="150284" y="400399"/>
                  </a:lnTo>
                  <a:close/>
                </a:path>
              </a:pathLst>
            </a:custGeom>
            <a:ln w="2652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221103" y="4709587"/>
            <a:ext cx="17456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053479"/>
                </a:solidFill>
                <a:latin typeface="Tahoma"/>
                <a:cs typeface="Tahoma"/>
              </a:rPr>
              <a:t>Responsible</a:t>
            </a:r>
            <a:r>
              <a:rPr sz="1800" b="1" spc="-6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solidFill>
                  <a:srgbClr val="053479"/>
                </a:solidFill>
                <a:latin typeface="Tahoma"/>
                <a:cs typeface="Tahoma"/>
              </a:rPr>
              <a:t>Plan </a:t>
            </a:r>
            <a:r>
              <a:rPr sz="1800" b="1" spc="-10" dirty="0">
                <a:solidFill>
                  <a:srgbClr val="053479"/>
                </a:solidFill>
                <a:latin typeface="Tahoma"/>
                <a:cs typeface="Tahoma"/>
              </a:rPr>
              <a:t>Funding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060435" y="2660904"/>
            <a:ext cx="2868295" cy="2868295"/>
            <a:chOff x="8060435" y="2660904"/>
            <a:chExt cx="2868295" cy="2868295"/>
          </a:xfrm>
        </p:grpSpPr>
        <p:sp>
          <p:nvSpPr>
            <p:cNvPr id="38" name="object 38"/>
            <p:cNvSpPr/>
            <p:nvPr/>
          </p:nvSpPr>
          <p:spPr>
            <a:xfrm>
              <a:off x="8060435" y="2660904"/>
              <a:ext cx="2868295" cy="2868295"/>
            </a:xfrm>
            <a:custGeom>
              <a:avLst/>
              <a:gdLst/>
              <a:ahLst/>
              <a:cxnLst/>
              <a:rect l="l" t="t" r="r" b="b"/>
              <a:pathLst>
                <a:path w="2868295" h="2868295">
                  <a:moveTo>
                    <a:pt x="1434084" y="0"/>
                  </a:moveTo>
                  <a:lnTo>
                    <a:pt x="1385784" y="798"/>
                  </a:lnTo>
                  <a:lnTo>
                    <a:pt x="1337884" y="3175"/>
                  </a:lnTo>
                  <a:lnTo>
                    <a:pt x="1290409" y="7107"/>
                  </a:lnTo>
                  <a:lnTo>
                    <a:pt x="1243384" y="12568"/>
                  </a:lnTo>
                  <a:lnTo>
                    <a:pt x="1196835" y="19533"/>
                  </a:lnTo>
                  <a:lnTo>
                    <a:pt x="1150785" y="27977"/>
                  </a:lnTo>
                  <a:lnTo>
                    <a:pt x="1105261" y="37875"/>
                  </a:lnTo>
                  <a:lnTo>
                    <a:pt x="1060287" y="49201"/>
                  </a:lnTo>
                  <a:lnTo>
                    <a:pt x="1015889" y="61932"/>
                  </a:lnTo>
                  <a:lnTo>
                    <a:pt x="972092" y="76041"/>
                  </a:lnTo>
                  <a:lnTo>
                    <a:pt x="928920" y="91504"/>
                  </a:lnTo>
                  <a:lnTo>
                    <a:pt x="886399" y="108295"/>
                  </a:lnTo>
                  <a:lnTo>
                    <a:pt x="844554" y="126389"/>
                  </a:lnTo>
                  <a:lnTo>
                    <a:pt x="803410" y="145761"/>
                  </a:lnTo>
                  <a:lnTo>
                    <a:pt x="762992" y="166387"/>
                  </a:lnTo>
                  <a:lnTo>
                    <a:pt x="723325" y="188241"/>
                  </a:lnTo>
                  <a:lnTo>
                    <a:pt x="684434" y="211298"/>
                  </a:lnTo>
                  <a:lnTo>
                    <a:pt x="646345" y="235532"/>
                  </a:lnTo>
                  <a:lnTo>
                    <a:pt x="609083" y="260919"/>
                  </a:lnTo>
                  <a:lnTo>
                    <a:pt x="572671" y="287434"/>
                  </a:lnTo>
                  <a:lnTo>
                    <a:pt x="537137" y="315052"/>
                  </a:lnTo>
                  <a:lnTo>
                    <a:pt x="502504" y="343747"/>
                  </a:lnTo>
                  <a:lnTo>
                    <a:pt x="468799" y="373494"/>
                  </a:lnTo>
                  <a:lnTo>
                    <a:pt x="436045" y="404268"/>
                  </a:lnTo>
                  <a:lnTo>
                    <a:pt x="404268" y="436045"/>
                  </a:lnTo>
                  <a:lnTo>
                    <a:pt x="373494" y="468799"/>
                  </a:lnTo>
                  <a:lnTo>
                    <a:pt x="343747" y="502504"/>
                  </a:lnTo>
                  <a:lnTo>
                    <a:pt x="315052" y="537137"/>
                  </a:lnTo>
                  <a:lnTo>
                    <a:pt x="287434" y="572671"/>
                  </a:lnTo>
                  <a:lnTo>
                    <a:pt x="260919" y="609083"/>
                  </a:lnTo>
                  <a:lnTo>
                    <a:pt x="235532" y="646345"/>
                  </a:lnTo>
                  <a:lnTo>
                    <a:pt x="211298" y="684434"/>
                  </a:lnTo>
                  <a:lnTo>
                    <a:pt x="188241" y="723325"/>
                  </a:lnTo>
                  <a:lnTo>
                    <a:pt x="166387" y="762992"/>
                  </a:lnTo>
                  <a:lnTo>
                    <a:pt x="145761" y="803410"/>
                  </a:lnTo>
                  <a:lnTo>
                    <a:pt x="126389" y="844554"/>
                  </a:lnTo>
                  <a:lnTo>
                    <a:pt x="108295" y="886399"/>
                  </a:lnTo>
                  <a:lnTo>
                    <a:pt x="91504" y="928920"/>
                  </a:lnTo>
                  <a:lnTo>
                    <a:pt x="76041" y="972092"/>
                  </a:lnTo>
                  <a:lnTo>
                    <a:pt x="61932" y="1015889"/>
                  </a:lnTo>
                  <a:lnTo>
                    <a:pt x="49201" y="1060287"/>
                  </a:lnTo>
                  <a:lnTo>
                    <a:pt x="37875" y="1105261"/>
                  </a:lnTo>
                  <a:lnTo>
                    <a:pt x="27977" y="1150785"/>
                  </a:lnTo>
                  <a:lnTo>
                    <a:pt x="19533" y="1196835"/>
                  </a:lnTo>
                  <a:lnTo>
                    <a:pt x="12568" y="1243384"/>
                  </a:lnTo>
                  <a:lnTo>
                    <a:pt x="7107" y="1290409"/>
                  </a:lnTo>
                  <a:lnTo>
                    <a:pt x="3175" y="1337884"/>
                  </a:lnTo>
                  <a:lnTo>
                    <a:pt x="798" y="1385784"/>
                  </a:lnTo>
                  <a:lnTo>
                    <a:pt x="0" y="1434084"/>
                  </a:lnTo>
                  <a:lnTo>
                    <a:pt x="798" y="1482383"/>
                  </a:lnTo>
                  <a:lnTo>
                    <a:pt x="3175" y="1530283"/>
                  </a:lnTo>
                  <a:lnTo>
                    <a:pt x="7107" y="1577758"/>
                  </a:lnTo>
                  <a:lnTo>
                    <a:pt x="12568" y="1624783"/>
                  </a:lnTo>
                  <a:lnTo>
                    <a:pt x="19533" y="1671332"/>
                  </a:lnTo>
                  <a:lnTo>
                    <a:pt x="27977" y="1717382"/>
                  </a:lnTo>
                  <a:lnTo>
                    <a:pt x="37875" y="1762906"/>
                  </a:lnTo>
                  <a:lnTo>
                    <a:pt x="49201" y="1807880"/>
                  </a:lnTo>
                  <a:lnTo>
                    <a:pt x="61932" y="1852278"/>
                  </a:lnTo>
                  <a:lnTo>
                    <a:pt x="76041" y="1896075"/>
                  </a:lnTo>
                  <a:lnTo>
                    <a:pt x="91504" y="1939247"/>
                  </a:lnTo>
                  <a:lnTo>
                    <a:pt x="108295" y="1981768"/>
                  </a:lnTo>
                  <a:lnTo>
                    <a:pt x="126389" y="2023613"/>
                  </a:lnTo>
                  <a:lnTo>
                    <a:pt x="145761" y="2064757"/>
                  </a:lnTo>
                  <a:lnTo>
                    <a:pt x="166387" y="2105175"/>
                  </a:lnTo>
                  <a:lnTo>
                    <a:pt x="188241" y="2144842"/>
                  </a:lnTo>
                  <a:lnTo>
                    <a:pt x="211298" y="2183733"/>
                  </a:lnTo>
                  <a:lnTo>
                    <a:pt x="235532" y="2221822"/>
                  </a:lnTo>
                  <a:lnTo>
                    <a:pt x="260919" y="2259084"/>
                  </a:lnTo>
                  <a:lnTo>
                    <a:pt x="287434" y="2295496"/>
                  </a:lnTo>
                  <a:lnTo>
                    <a:pt x="315052" y="2331030"/>
                  </a:lnTo>
                  <a:lnTo>
                    <a:pt x="343747" y="2365663"/>
                  </a:lnTo>
                  <a:lnTo>
                    <a:pt x="373494" y="2399368"/>
                  </a:lnTo>
                  <a:lnTo>
                    <a:pt x="404268" y="2432122"/>
                  </a:lnTo>
                  <a:lnTo>
                    <a:pt x="436045" y="2463899"/>
                  </a:lnTo>
                  <a:lnTo>
                    <a:pt x="468799" y="2494673"/>
                  </a:lnTo>
                  <a:lnTo>
                    <a:pt x="502504" y="2524420"/>
                  </a:lnTo>
                  <a:lnTo>
                    <a:pt x="537137" y="2553115"/>
                  </a:lnTo>
                  <a:lnTo>
                    <a:pt x="572671" y="2580733"/>
                  </a:lnTo>
                  <a:lnTo>
                    <a:pt x="609083" y="2607248"/>
                  </a:lnTo>
                  <a:lnTo>
                    <a:pt x="646345" y="2632635"/>
                  </a:lnTo>
                  <a:lnTo>
                    <a:pt x="684434" y="2656869"/>
                  </a:lnTo>
                  <a:lnTo>
                    <a:pt x="723325" y="2679926"/>
                  </a:lnTo>
                  <a:lnTo>
                    <a:pt x="762992" y="2701780"/>
                  </a:lnTo>
                  <a:lnTo>
                    <a:pt x="803410" y="2722406"/>
                  </a:lnTo>
                  <a:lnTo>
                    <a:pt x="844554" y="2741778"/>
                  </a:lnTo>
                  <a:lnTo>
                    <a:pt x="886399" y="2759872"/>
                  </a:lnTo>
                  <a:lnTo>
                    <a:pt x="928920" y="2776663"/>
                  </a:lnTo>
                  <a:lnTo>
                    <a:pt x="972092" y="2792126"/>
                  </a:lnTo>
                  <a:lnTo>
                    <a:pt x="1015889" y="2806235"/>
                  </a:lnTo>
                  <a:lnTo>
                    <a:pt x="1060287" y="2818966"/>
                  </a:lnTo>
                  <a:lnTo>
                    <a:pt x="1105261" y="2830292"/>
                  </a:lnTo>
                  <a:lnTo>
                    <a:pt x="1150785" y="2840190"/>
                  </a:lnTo>
                  <a:lnTo>
                    <a:pt x="1196835" y="2848634"/>
                  </a:lnTo>
                  <a:lnTo>
                    <a:pt x="1243384" y="2855599"/>
                  </a:lnTo>
                  <a:lnTo>
                    <a:pt x="1290409" y="2861060"/>
                  </a:lnTo>
                  <a:lnTo>
                    <a:pt x="1337884" y="2864992"/>
                  </a:lnTo>
                  <a:lnTo>
                    <a:pt x="1385784" y="2867369"/>
                  </a:lnTo>
                  <a:lnTo>
                    <a:pt x="1434084" y="2868168"/>
                  </a:lnTo>
                  <a:lnTo>
                    <a:pt x="1482383" y="2867369"/>
                  </a:lnTo>
                  <a:lnTo>
                    <a:pt x="1530283" y="2864992"/>
                  </a:lnTo>
                  <a:lnTo>
                    <a:pt x="1577758" y="2861060"/>
                  </a:lnTo>
                  <a:lnTo>
                    <a:pt x="1624783" y="2855599"/>
                  </a:lnTo>
                  <a:lnTo>
                    <a:pt x="1671332" y="2848634"/>
                  </a:lnTo>
                  <a:lnTo>
                    <a:pt x="1717382" y="2840190"/>
                  </a:lnTo>
                  <a:lnTo>
                    <a:pt x="1762906" y="2830292"/>
                  </a:lnTo>
                  <a:lnTo>
                    <a:pt x="1807880" y="2818966"/>
                  </a:lnTo>
                  <a:lnTo>
                    <a:pt x="1852278" y="2806235"/>
                  </a:lnTo>
                  <a:lnTo>
                    <a:pt x="1896075" y="2792126"/>
                  </a:lnTo>
                  <a:lnTo>
                    <a:pt x="1939247" y="2776663"/>
                  </a:lnTo>
                  <a:lnTo>
                    <a:pt x="1981768" y="2759872"/>
                  </a:lnTo>
                  <a:lnTo>
                    <a:pt x="2023613" y="2741778"/>
                  </a:lnTo>
                  <a:lnTo>
                    <a:pt x="2064757" y="2722406"/>
                  </a:lnTo>
                  <a:lnTo>
                    <a:pt x="2105175" y="2701780"/>
                  </a:lnTo>
                  <a:lnTo>
                    <a:pt x="2144842" y="2679926"/>
                  </a:lnTo>
                  <a:lnTo>
                    <a:pt x="2183733" y="2656869"/>
                  </a:lnTo>
                  <a:lnTo>
                    <a:pt x="2221822" y="2632635"/>
                  </a:lnTo>
                  <a:lnTo>
                    <a:pt x="2259084" y="2607248"/>
                  </a:lnTo>
                  <a:lnTo>
                    <a:pt x="2295496" y="2580733"/>
                  </a:lnTo>
                  <a:lnTo>
                    <a:pt x="2331030" y="2553115"/>
                  </a:lnTo>
                  <a:lnTo>
                    <a:pt x="2365663" y="2524420"/>
                  </a:lnTo>
                  <a:lnTo>
                    <a:pt x="2399368" y="2494673"/>
                  </a:lnTo>
                  <a:lnTo>
                    <a:pt x="2432122" y="2463899"/>
                  </a:lnTo>
                  <a:lnTo>
                    <a:pt x="2463899" y="2432122"/>
                  </a:lnTo>
                  <a:lnTo>
                    <a:pt x="2494673" y="2399368"/>
                  </a:lnTo>
                  <a:lnTo>
                    <a:pt x="2524420" y="2365663"/>
                  </a:lnTo>
                  <a:lnTo>
                    <a:pt x="2553115" y="2331030"/>
                  </a:lnTo>
                  <a:lnTo>
                    <a:pt x="2580733" y="2295496"/>
                  </a:lnTo>
                  <a:lnTo>
                    <a:pt x="2607248" y="2259084"/>
                  </a:lnTo>
                  <a:lnTo>
                    <a:pt x="2632635" y="2221822"/>
                  </a:lnTo>
                  <a:lnTo>
                    <a:pt x="2656869" y="2183733"/>
                  </a:lnTo>
                  <a:lnTo>
                    <a:pt x="2679926" y="2144842"/>
                  </a:lnTo>
                  <a:lnTo>
                    <a:pt x="2701780" y="2105175"/>
                  </a:lnTo>
                  <a:lnTo>
                    <a:pt x="2722406" y="2064757"/>
                  </a:lnTo>
                  <a:lnTo>
                    <a:pt x="2741778" y="2023613"/>
                  </a:lnTo>
                  <a:lnTo>
                    <a:pt x="2759872" y="1981768"/>
                  </a:lnTo>
                  <a:lnTo>
                    <a:pt x="2776663" y="1939247"/>
                  </a:lnTo>
                  <a:lnTo>
                    <a:pt x="2792126" y="1896075"/>
                  </a:lnTo>
                  <a:lnTo>
                    <a:pt x="2806235" y="1852278"/>
                  </a:lnTo>
                  <a:lnTo>
                    <a:pt x="2818966" y="1807880"/>
                  </a:lnTo>
                  <a:lnTo>
                    <a:pt x="2830292" y="1762906"/>
                  </a:lnTo>
                  <a:lnTo>
                    <a:pt x="2840190" y="1717382"/>
                  </a:lnTo>
                  <a:lnTo>
                    <a:pt x="2848634" y="1671332"/>
                  </a:lnTo>
                  <a:lnTo>
                    <a:pt x="2855599" y="1624783"/>
                  </a:lnTo>
                  <a:lnTo>
                    <a:pt x="2861060" y="1577758"/>
                  </a:lnTo>
                  <a:lnTo>
                    <a:pt x="2864992" y="1530283"/>
                  </a:lnTo>
                  <a:lnTo>
                    <a:pt x="2867369" y="1482383"/>
                  </a:lnTo>
                  <a:lnTo>
                    <a:pt x="2868168" y="1434084"/>
                  </a:lnTo>
                  <a:lnTo>
                    <a:pt x="2867369" y="1385784"/>
                  </a:lnTo>
                  <a:lnTo>
                    <a:pt x="2864992" y="1337884"/>
                  </a:lnTo>
                  <a:lnTo>
                    <a:pt x="2861060" y="1290409"/>
                  </a:lnTo>
                  <a:lnTo>
                    <a:pt x="2855599" y="1243384"/>
                  </a:lnTo>
                  <a:lnTo>
                    <a:pt x="2848634" y="1196835"/>
                  </a:lnTo>
                  <a:lnTo>
                    <a:pt x="2840190" y="1150785"/>
                  </a:lnTo>
                  <a:lnTo>
                    <a:pt x="2830292" y="1105261"/>
                  </a:lnTo>
                  <a:lnTo>
                    <a:pt x="2818966" y="1060287"/>
                  </a:lnTo>
                  <a:lnTo>
                    <a:pt x="2806235" y="1015889"/>
                  </a:lnTo>
                  <a:lnTo>
                    <a:pt x="2792126" y="972092"/>
                  </a:lnTo>
                  <a:lnTo>
                    <a:pt x="2776663" y="928920"/>
                  </a:lnTo>
                  <a:lnTo>
                    <a:pt x="2759872" y="886399"/>
                  </a:lnTo>
                  <a:lnTo>
                    <a:pt x="2741778" y="844554"/>
                  </a:lnTo>
                  <a:lnTo>
                    <a:pt x="2722406" y="803410"/>
                  </a:lnTo>
                  <a:lnTo>
                    <a:pt x="2701780" y="762992"/>
                  </a:lnTo>
                  <a:lnTo>
                    <a:pt x="2679926" y="723325"/>
                  </a:lnTo>
                  <a:lnTo>
                    <a:pt x="2656869" y="684434"/>
                  </a:lnTo>
                  <a:lnTo>
                    <a:pt x="2632635" y="646345"/>
                  </a:lnTo>
                  <a:lnTo>
                    <a:pt x="2607248" y="609083"/>
                  </a:lnTo>
                  <a:lnTo>
                    <a:pt x="2580733" y="572671"/>
                  </a:lnTo>
                  <a:lnTo>
                    <a:pt x="2553115" y="537137"/>
                  </a:lnTo>
                  <a:lnTo>
                    <a:pt x="2524420" y="502504"/>
                  </a:lnTo>
                  <a:lnTo>
                    <a:pt x="2494673" y="468799"/>
                  </a:lnTo>
                  <a:lnTo>
                    <a:pt x="2463899" y="436045"/>
                  </a:lnTo>
                  <a:lnTo>
                    <a:pt x="2432122" y="404268"/>
                  </a:lnTo>
                  <a:lnTo>
                    <a:pt x="2399368" y="373494"/>
                  </a:lnTo>
                  <a:lnTo>
                    <a:pt x="2365663" y="343747"/>
                  </a:lnTo>
                  <a:lnTo>
                    <a:pt x="2331030" y="315052"/>
                  </a:lnTo>
                  <a:lnTo>
                    <a:pt x="2295496" y="287434"/>
                  </a:lnTo>
                  <a:lnTo>
                    <a:pt x="2259084" y="260919"/>
                  </a:lnTo>
                  <a:lnTo>
                    <a:pt x="2221822" y="235532"/>
                  </a:lnTo>
                  <a:lnTo>
                    <a:pt x="2183733" y="211298"/>
                  </a:lnTo>
                  <a:lnTo>
                    <a:pt x="2144842" y="188241"/>
                  </a:lnTo>
                  <a:lnTo>
                    <a:pt x="2105175" y="166387"/>
                  </a:lnTo>
                  <a:lnTo>
                    <a:pt x="2064757" y="145761"/>
                  </a:lnTo>
                  <a:lnTo>
                    <a:pt x="2023613" y="126389"/>
                  </a:lnTo>
                  <a:lnTo>
                    <a:pt x="1981768" y="108295"/>
                  </a:lnTo>
                  <a:lnTo>
                    <a:pt x="1939247" y="91504"/>
                  </a:lnTo>
                  <a:lnTo>
                    <a:pt x="1896075" y="76041"/>
                  </a:lnTo>
                  <a:lnTo>
                    <a:pt x="1852278" y="61932"/>
                  </a:lnTo>
                  <a:lnTo>
                    <a:pt x="1807880" y="49201"/>
                  </a:lnTo>
                  <a:lnTo>
                    <a:pt x="1762906" y="37875"/>
                  </a:lnTo>
                  <a:lnTo>
                    <a:pt x="1717382" y="27977"/>
                  </a:lnTo>
                  <a:lnTo>
                    <a:pt x="1671332" y="19533"/>
                  </a:lnTo>
                  <a:lnTo>
                    <a:pt x="1624783" y="12568"/>
                  </a:lnTo>
                  <a:lnTo>
                    <a:pt x="1577758" y="7107"/>
                  </a:lnTo>
                  <a:lnTo>
                    <a:pt x="1530283" y="3175"/>
                  </a:lnTo>
                  <a:lnTo>
                    <a:pt x="1482383" y="798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EBF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28256" y="3866970"/>
              <a:ext cx="454659" cy="208279"/>
            </a:xfrm>
            <a:custGeom>
              <a:avLst/>
              <a:gdLst/>
              <a:ahLst/>
              <a:cxnLst/>
              <a:rect l="l" t="t" r="r" b="b"/>
              <a:pathLst>
                <a:path w="454659" h="208279">
                  <a:moveTo>
                    <a:pt x="0" y="0"/>
                  </a:moveTo>
                  <a:lnTo>
                    <a:pt x="4619" y="44500"/>
                  </a:lnTo>
                  <a:lnTo>
                    <a:pt x="17868" y="84736"/>
                  </a:lnTo>
                  <a:lnTo>
                    <a:pt x="38830" y="120195"/>
                  </a:lnTo>
                  <a:lnTo>
                    <a:pt x="66591" y="150360"/>
                  </a:lnTo>
                  <a:lnTo>
                    <a:pt x="100235" y="174717"/>
                  </a:lnTo>
                  <a:lnTo>
                    <a:pt x="138846" y="192753"/>
                  </a:lnTo>
                  <a:lnTo>
                    <a:pt x="181510" y="203951"/>
                  </a:lnTo>
                  <a:lnTo>
                    <a:pt x="227311" y="207799"/>
                  </a:lnTo>
                  <a:lnTo>
                    <a:pt x="273111" y="203951"/>
                  </a:lnTo>
                  <a:lnTo>
                    <a:pt x="315775" y="192753"/>
                  </a:lnTo>
                  <a:lnTo>
                    <a:pt x="354387" y="174717"/>
                  </a:lnTo>
                  <a:lnTo>
                    <a:pt x="388030" y="150360"/>
                  </a:lnTo>
                  <a:lnTo>
                    <a:pt x="415791" y="120195"/>
                  </a:lnTo>
                  <a:lnTo>
                    <a:pt x="436754" y="84736"/>
                  </a:lnTo>
                  <a:lnTo>
                    <a:pt x="450002" y="44500"/>
                  </a:lnTo>
                  <a:lnTo>
                    <a:pt x="454622" y="0"/>
                  </a:lnTo>
                  <a:lnTo>
                    <a:pt x="0" y="0"/>
                  </a:lnTo>
                  <a:close/>
                </a:path>
              </a:pathLst>
            </a:custGeom>
            <a:ln w="2619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0551" y="3511359"/>
              <a:ext cx="350520" cy="356235"/>
            </a:xfrm>
            <a:custGeom>
              <a:avLst/>
              <a:gdLst/>
              <a:ahLst/>
              <a:cxnLst/>
              <a:rect l="l" t="t" r="r" b="b"/>
              <a:pathLst>
                <a:path w="350520" h="356235">
                  <a:moveTo>
                    <a:pt x="350035" y="355610"/>
                  </a:moveTo>
                  <a:lnTo>
                    <a:pt x="175017" y="0"/>
                  </a:lnTo>
                  <a:lnTo>
                    <a:pt x="0" y="355610"/>
                  </a:lnTo>
                </a:path>
              </a:pathLst>
            </a:custGeom>
            <a:ln w="2631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33630" y="4125348"/>
              <a:ext cx="534670" cy="105410"/>
            </a:xfrm>
            <a:custGeom>
              <a:avLst/>
              <a:gdLst/>
              <a:ahLst/>
              <a:cxnLst/>
              <a:rect l="l" t="t" r="r" b="b"/>
              <a:pathLst>
                <a:path w="534670" h="105410">
                  <a:moveTo>
                    <a:pt x="0" y="104814"/>
                  </a:moveTo>
                  <a:lnTo>
                    <a:pt x="0" y="75016"/>
                  </a:lnTo>
                  <a:lnTo>
                    <a:pt x="5971" y="45817"/>
                  </a:lnTo>
                  <a:lnTo>
                    <a:pt x="22257" y="21972"/>
                  </a:lnTo>
                  <a:lnTo>
                    <a:pt x="46412" y="5895"/>
                  </a:lnTo>
                  <a:lnTo>
                    <a:pt x="75991" y="0"/>
                  </a:lnTo>
                  <a:lnTo>
                    <a:pt x="458064" y="0"/>
                  </a:lnTo>
                  <a:lnTo>
                    <a:pt x="487643" y="5895"/>
                  </a:lnTo>
                  <a:lnTo>
                    <a:pt x="511797" y="21972"/>
                  </a:lnTo>
                  <a:lnTo>
                    <a:pt x="528083" y="45817"/>
                  </a:lnTo>
                  <a:lnTo>
                    <a:pt x="534055" y="75016"/>
                  </a:lnTo>
                  <a:lnTo>
                    <a:pt x="534055" y="104814"/>
                  </a:lnTo>
                </a:path>
              </a:pathLst>
            </a:custGeom>
            <a:ln w="2615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44268" y="4230161"/>
              <a:ext cx="713105" cy="105410"/>
            </a:xfrm>
            <a:custGeom>
              <a:avLst/>
              <a:gdLst/>
              <a:ahLst/>
              <a:cxnLst/>
              <a:rect l="l" t="t" r="r" b="b"/>
              <a:pathLst>
                <a:path w="713104" h="105410">
                  <a:moveTo>
                    <a:pt x="0" y="104814"/>
                  </a:moveTo>
                  <a:lnTo>
                    <a:pt x="0" y="82204"/>
                  </a:lnTo>
                  <a:lnTo>
                    <a:pt x="6551" y="50228"/>
                  </a:lnTo>
                  <a:lnTo>
                    <a:pt x="24409" y="24096"/>
                  </a:lnTo>
                  <a:lnTo>
                    <a:pt x="50880" y="6467"/>
                  </a:lnTo>
                  <a:lnTo>
                    <a:pt x="83272" y="0"/>
                  </a:lnTo>
                  <a:lnTo>
                    <a:pt x="629243" y="0"/>
                  </a:lnTo>
                  <a:lnTo>
                    <a:pt x="661634" y="6467"/>
                  </a:lnTo>
                  <a:lnTo>
                    <a:pt x="688106" y="24096"/>
                  </a:lnTo>
                  <a:lnTo>
                    <a:pt x="705964" y="50228"/>
                  </a:lnTo>
                  <a:lnTo>
                    <a:pt x="712515" y="82204"/>
                  </a:lnTo>
                  <a:lnTo>
                    <a:pt x="712515" y="104814"/>
                  </a:lnTo>
                </a:path>
              </a:pathLst>
            </a:custGeom>
            <a:ln w="2614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00527" y="3304998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4">
                  <a:moveTo>
                    <a:pt x="0" y="820479"/>
                  </a:moveTo>
                  <a:lnTo>
                    <a:pt x="0" y="0"/>
                  </a:lnTo>
                </a:path>
              </a:pathLst>
            </a:custGeom>
            <a:ln w="2647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58791" y="3353557"/>
              <a:ext cx="542290" cy="158115"/>
            </a:xfrm>
            <a:custGeom>
              <a:avLst/>
              <a:gdLst/>
              <a:ahLst/>
              <a:cxnLst/>
              <a:rect l="l" t="t" r="r" b="b"/>
              <a:pathLst>
                <a:path w="542290" h="158114">
                  <a:moveTo>
                    <a:pt x="0" y="126698"/>
                  </a:moveTo>
                  <a:lnTo>
                    <a:pt x="34165" y="144873"/>
                  </a:lnTo>
                  <a:lnTo>
                    <a:pt x="66299" y="154914"/>
                  </a:lnTo>
                  <a:lnTo>
                    <a:pt x="96649" y="157819"/>
                  </a:lnTo>
                  <a:lnTo>
                    <a:pt x="125462" y="154590"/>
                  </a:lnTo>
                  <a:lnTo>
                    <a:pt x="179470" y="133722"/>
                  </a:lnTo>
                  <a:lnTo>
                    <a:pt x="230304" y="100308"/>
                  </a:lnTo>
                  <a:lnTo>
                    <a:pt x="279948" y="62344"/>
                  </a:lnTo>
                  <a:lnTo>
                    <a:pt x="304942" y="44154"/>
                  </a:lnTo>
                  <a:lnTo>
                    <a:pt x="330381" y="27825"/>
                  </a:lnTo>
                  <a:lnTo>
                    <a:pt x="356514" y="14357"/>
                  </a:lnTo>
                  <a:lnTo>
                    <a:pt x="383587" y="4748"/>
                  </a:lnTo>
                  <a:lnTo>
                    <a:pt x="411849" y="0"/>
                  </a:lnTo>
                  <a:lnTo>
                    <a:pt x="441546" y="1110"/>
                  </a:lnTo>
                  <a:lnTo>
                    <a:pt x="472928" y="9079"/>
                  </a:lnTo>
                  <a:lnTo>
                    <a:pt x="506241" y="24906"/>
                  </a:lnTo>
                  <a:lnTo>
                    <a:pt x="541734" y="49591"/>
                  </a:lnTo>
                </a:path>
              </a:pathLst>
            </a:custGeom>
            <a:ln w="2616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41799" y="433497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917453" y="0"/>
                  </a:lnTo>
                </a:path>
              </a:pathLst>
            </a:custGeom>
            <a:ln w="26138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718172" y="3866970"/>
              <a:ext cx="454659" cy="208279"/>
            </a:xfrm>
            <a:custGeom>
              <a:avLst/>
              <a:gdLst/>
              <a:ahLst/>
              <a:cxnLst/>
              <a:rect l="l" t="t" r="r" b="b"/>
              <a:pathLst>
                <a:path w="454659" h="208279">
                  <a:moveTo>
                    <a:pt x="454622" y="0"/>
                  </a:moveTo>
                  <a:lnTo>
                    <a:pt x="450002" y="44500"/>
                  </a:lnTo>
                  <a:lnTo>
                    <a:pt x="436754" y="84736"/>
                  </a:lnTo>
                  <a:lnTo>
                    <a:pt x="415791" y="120195"/>
                  </a:lnTo>
                  <a:lnTo>
                    <a:pt x="388030" y="150360"/>
                  </a:lnTo>
                  <a:lnTo>
                    <a:pt x="354387" y="174717"/>
                  </a:lnTo>
                  <a:lnTo>
                    <a:pt x="315775" y="192753"/>
                  </a:lnTo>
                  <a:lnTo>
                    <a:pt x="273111" y="203951"/>
                  </a:lnTo>
                  <a:lnTo>
                    <a:pt x="227311" y="207799"/>
                  </a:lnTo>
                  <a:lnTo>
                    <a:pt x="181510" y="203951"/>
                  </a:lnTo>
                  <a:lnTo>
                    <a:pt x="138846" y="192753"/>
                  </a:lnTo>
                  <a:lnTo>
                    <a:pt x="100235" y="174717"/>
                  </a:lnTo>
                  <a:lnTo>
                    <a:pt x="66591" y="150360"/>
                  </a:lnTo>
                  <a:lnTo>
                    <a:pt x="38830" y="120195"/>
                  </a:lnTo>
                  <a:lnTo>
                    <a:pt x="17868" y="84736"/>
                  </a:lnTo>
                  <a:lnTo>
                    <a:pt x="4619" y="44500"/>
                  </a:lnTo>
                  <a:lnTo>
                    <a:pt x="0" y="0"/>
                  </a:lnTo>
                  <a:lnTo>
                    <a:pt x="454622" y="0"/>
                  </a:lnTo>
                  <a:close/>
                </a:path>
              </a:pathLst>
            </a:custGeom>
            <a:ln w="2619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70466" y="3511359"/>
              <a:ext cx="350520" cy="356235"/>
            </a:xfrm>
            <a:custGeom>
              <a:avLst/>
              <a:gdLst/>
              <a:ahLst/>
              <a:cxnLst/>
              <a:rect l="l" t="t" r="r" b="b"/>
              <a:pathLst>
                <a:path w="350520" h="356235">
                  <a:moveTo>
                    <a:pt x="0" y="355610"/>
                  </a:moveTo>
                  <a:lnTo>
                    <a:pt x="175017" y="0"/>
                  </a:lnTo>
                  <a:lnTo>
                    <a:pt x="350167" y="355610"/>
                  </a:lnTo>
                </a:path>
              </a:pathLst>
            </a:custGeom>
            <a:ln w="2631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00527" y="3353557"/>
              <a:ext cx="542290" cy="158115"/>
            </a:xfrm>
            <a:custGeom>
              <a:avLst/>
              <a:gdLst/>
              <a:ahLst/>
              <a:cxnLst/>
              <a:rect l="l" t="t" r="r" b="b"/>
              <a:pathLst>
                <a:path w="542290" h="158114">
                  <a:moveTo>
                    <a:pt x="541734" y="126698"/>
                  </a:moveTo>
                  <a:lnTo>
                    <a:pt x="507568" y="144873"/>
                  </a:lnTo>
                  <a:lnTo>
                    <a:pt x="475434" y="154914"/>
                  </a:lnTo>
                  <a:lnTo>
                    <a:pt x="445085" y="157819"/>
                  </a:lnTo>
                  <a:lnTo>
                    <a:pt x="416271" y="154590"/>
                  </a:lnTo>
                  <a:lnTo>
                    <a:pt x="362263" y="133722"/>
                  </a:lnTo>
                  <a:lnTo>
                    <a:pt x="311429" y="100308"/>
                  </a:lnTo>
                  <a:lnTo>
                    <a:pt x="261785" y="62344"/>
                  </a:lnTo>
                  <a:lnTo>
                    <a:pt x="236791" y="44154"/>
                  </a:lnTo>
                  <a:lnTo>
                    <a:pt x="211352" y="27825"/>
                  </a:lnTo>
                  <a:lnTo>
                    <a:pt x="185219" y="14357"/>
                  </a:lnTo>
                  <a:lnTo>
                    <a:pt x="158146" y="4748"/>
                  </a:lnTo>
                  <a:lnTo>
                    <a:pt x="129884" y="0"/>
                  </a:lnTo>
                  <a:lnTo>
                    <a:pt x="100187" y="1110"/>
                  </a:lnTo>
                  <a:lnTo>
                    <a:pt x="68805" y="9079"/>
                  </a:lnTo>
                  <a:lnTo>
                    <a:pt x="35492" y="24906"/>
                  </a:lnTo>
                  <a:lnTo>
                    <a:pt x="0" y="49591"/>
                  </a:lnTo>
                </a:path>
              </a:pathLst>
            </a:custGeom>
            <a:ln w="2616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9915" y="3178405"/>
              <a:ext cx="141221" cy="13974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248856" y="3456862"/>
              <a:ext cx="133985" cy="74930"/>
            </a:xfrm>
            <a:custGeom>
              <a:avLst/>
              <a:gdLst/>
              <a:ahLst/>
              <a:cxnLst/>
              <a:rect l="l" t="t" r="r" b="b"/>
              <a:pathLst>
                <a:path w="133984" h="74929">
                  <a:moveTo>
                    <a:pt x="0" y="74886"/>
                  </a:moveTo>
                  <a:lnTo>
                    <a:pt x="31967" y="50356"/>
                  </a:lnTo>
                  <a:lnTo>
                    <a:pt x="64307" y="27347"/>
                  </a:lnTo>
                  <a:lnTo>
                    <a:pt x="97888" y="9385"/>
                  </a:lnTo>
                  <a:lnTo>
                    <a:pt x="133580" y="0"/>
                  </a:lnTo>
                </a:path>
              </a:pathLst>
            </a:custGeom>
            <a:ln w="2621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18616" y="3456862"/>
              <a:ext cx="133985" cy="74930"/>
            </a:xfrm>
            <a:custGeom>
              <a:avLst/>
              <a:gdLst/>
              <a:ahLst/>
              <a:cxnLst/>
              <a:rect l="l" t="t" r="r" b="b"/>
              <a:pathLst>
                <a:path w="133984" h="74929">
                  <a:moveTo>
                    <a:pt x="133580" y="74886"/>
                  </a:moveTo>
                  <a:lnTo>
                    <a:pt x="101612" y="50356"/>
                  </a:lnTo>
                  <a:lnTo>
                    <a:pt x="69272" y="27347"/>
                  </a:lnTo>
                  <a:lnTo>
                    <a:pt x="35691" y="9385"/>
                  </a:lnTo>
                  <a:lnTo>
                    <a:pt x="0" y="0"/>
                  </a:lnTo>
                </a:path>
              </a:pathLst>
            </a:custGeom>
            <a:ln w="2621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004068" y="3901474"/>
              <a:ext cx="68580" cy="107950"/>
            </a:xfrm>
            <a:custGeom>
              <a:avLst/>
              <a:gdLst/>
              <a:ahLst/>
              <a:cxnLst/>
              <a:rect l="l" t="t" r="r" b="b"/>
              <a:pathLst>
                <a:path w="68579" h="107950">
                  <a:moveTo>
                    <a:pt x="65664" y="16728"/>
                  </a:moveTo>
                  <a:lnTo>
                    <a:pt x="60607" y="9905"/>
                  </a:lnTo>
                  <a:lnTo>
                    <a:pt x="53302" y="4590"/>
                  </a:lnTo>
                  <a:lnTo>
                    <a:pt x="44236" y="1161"/>
                  </a:lnTo>
                  <a:lnTo>
                    <a:pt x="33891" y="0"/>
                  </a:lnTo>
                  <a:lnTo>
                    <a:pt x="20665" y="2150"/>
                  </a:lnTo>
                  <a:lnTo>
                    <a:pt x="9896" y="7988"/>
                  </a:lnTo>
                  <a:lnTo>
                    <a:pt x="2651" y="16595"/>
                  </a:lnTo>
                  <a:lnTo>
                    <a:pt x="0" y="27053"/>
                  </a:lnTo>
                  <a:lnTo>
                    <a:pt x="2786" y="39415"/>
                  </a:lnTo>
                  <a:lnTo>
                    <a:pt x="10276" y="47146"/>
                  </a:lnTo>
                  <a:lnTo>
                    <a:pt x="21167" y="51496"/>
                  </a:lnTo>
                  <a:lnTo>
                    <a:pt x="34156" y="53714"/>
                  </a:lnTo>
                  <a:lnTo>
                    <a:pt x="49416" y="56942"/>
                  </a:lnTo>
                  <a:lnTo>
                    <a:pt x="60021" y="62486"/>
                  </a:lnTo>
                  <a:lnTo>
                    <a:pt x="66233" y="70309"/>
                  </a:lnTo>
                  <a:lnTo>
                    <a:pt x="68312" y="80375"/>
                  </a:lnTo>
                  <a:lnTo>
                    <a:pt x="65660" y="90814"/>
                  </a:lnTo>
                  <a:lnTo>
                    <a:pt x="58416" y="99390"/>
                  </a:lnTo>
                  <a:lnTo>
                    <a:pt x="47647" y="105222"/>
                  </a:lnTo>
                  <a:lnTo>
                    <a:pt x="34421" y="107428"/>
                  </a:lnTo>
                  <a:lnTo>
                    <a:pt x="24345" y="106260"/>
                  </a:lnTo>
                  <a:lnTo>
                    <a:pt x="15472" y="102984"/>
                  </a:lnTo>
                  <a:lnTo>
                    <a:pt x="8263" y="97944"/>
                  </a:lnTo>
                  <a:lnTo>
                    <a:pt x="3177" y="91483"/>
                  </a:lnTo>
                </a:path>
              </a:pathLst>
            </a:custGeom>
            <a:ln w="1002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037829" y="3885790"/>
              <a:ext cx="1270" cy="139065"/>
            </a:xfrm>
            <a:custGeom>
              <a:avLst/>
              <a:gdLst/>
              <a:ahLst/>
              <a:cxnLst/>
              <a:rect l="l" t="t" r="r" b="b"/>
              <a:pathLst>
                <a:path w="1270" h="139064">
                  <a:moveTo>
                    <a:pt x="926" y="138794"/>
                  </a:moveTo>
                  <a:lnTo>
                    <a:pt x="0" y="0"/>
                  </a:lnTo>
                </a:path>
              </a:pathLst>
            </a:custGeom>
            <a:ln w="1006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917682" y="3917941"/>
              <a:ext cx="68580" cy="107950"/>
            </a:xfrm>
            <a:custGeom>
              <a:avLst/>
              <a:gdLst/>
              <a:ahLst/>
              <a:cxnLst/>
              <a:rect l="l" t="t" r="r" b="b"/>
              <a:pathLst>
                <a:path w="68579" h="107950">
                  <a:moveTo>
                    <a:pt x="65664" y="16728"/>
                  </a:moveTo>
                  <a:lnTo>
                    <a:pt x="60607" y="9905"/>
                  </a:lnTo>
                  <a:lnTo>
                    <a:pt x="53302" y="4590"/>
                  </a:lnTo>
                  <a:lnTo>
                    <a:pt x="44236" y="1161"/>
                  </a:lnTo>
                  <a:lnTo>
                    <a:pt x="33891" y="0"/>
                  </a:lnTo>
                  <a:lnTo>
                    <a:pt x="20665" y="2150"/>
                  </a:lnTo>
                  <a:lnTo>
                    <a:pt x="9896" y="7988"/>
                  </a:lnTo>
                  <a:lnTo>
                    <a:pt x="2651" y="16595"/>
                  </a:lnTo>
                  <a:lnTo>
                    <a:pt x="0" y="27053"/>
                  </a:lnTo>
                  <a:lnTo>
                    <a:pt x="2786" y="39415"/>
                  </a:lnTo>
                  <a:lnTo>
                    <a:pt x="10276" y="47146"/>
                  </a:lnTo>
                  <a:lnTo>
                    <a:pt x="21167" y="51496"/>
                  </a:lnTo>
                  <a:lnTo>
                    <a:pt x="34156" y="53714"/>
                  </a:lnTo>
                  <a:lnTo>
                    <a:pt x="49416" y="56942"/>
                  </a:lnTo>
                  <a:lnTo>
                    <a:pt x="60021" y="62486"/>
                  </a:lnTo>
                  <a:lnTo>
                    <a:pt x="66233" y="70309"/>
                  </a:lnTo>
                  <a:lnTo>
                    <a:pt x="68312" y="80375"/>
                  </a:lnTo>
                  <a:lnTo>
                    <a:pt x="65660" y="90814"/>
                  </a:lnTo>
                  <a:lnTo>
                    <a:pt x="58416" y="99390"/>
                  </a:lnTo>
                  <a:lnTo>
                    <a:pt x="47647" y="105222"/>
                  </a:lnTo>
                  <a:lnTo>
                    <a:pt x="34421" y="107428"/>
                  </a:lnTo>
                  <a:lnTo>
                    <a:pt x="24345" y="106260"/>
                  </a:lnTo>
                  <a:lnTo>
                    <a:pt x="15472" y="102984"/>
                  </a:lnTo>
                  <a:lnTo>
                    <a:pt x="8263" y="97944"/>
                  </a:lnTo>
                  <a:lnTo>
                    <a:pt x="3177" y="91483"/>
                  </a:lnTo>
                </a:path>
              </a:pathLst>
            </a:custGeom>
            <a:ln w="1002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951575" y="3902257"/>
              <a:ext cx="1270" cy="139065"/>
            </a:xfrm>
            <a:custGeom>
              <a:avLst/>
              <a:gdLst/>
              <a:ahLst/>
              <a:cxnLst/>
              <a:rect l="l" t="t" r="r" b="b"/>
              <a:pathLst>
                <a:path w="1270" h="139064">
                  <a:moveTo>
                    <a:pt x="794" y="138663"/>
                  </a:moveTo>
                  <a:lnTo>
                    <a:pt x="0" y="0"/>
                  </a:lnTo>
                </a:path>
              </a:pathLst>
            </a:custGeom>
            <a:ln w="1006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808633" y="4576358"/>
            <a:ext cx="137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053479"/>
                </a:solidFill>
                <a:latin typeface="Tahoma"/>
                <a:cs typeface="Tahoma"/>
              </a:rPr>
              <a:t>Flexibility</a:t>
            </a:r>
            <a:r>
              <a:rPr sz="1800" b="1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53479"/>
                </a:solidFill>
                <a:latin typeface="Tahoma"/>
                <a:cs typeface="Tahoma"/>
              </a:rPr>
              <a:t>&amp; </a:t>
            </a:r>
            <a:r>
              <a:rPr sz="1800" b="1" spc="-130" dirty="0">
                <a:solidFill>
                  <a:srgbClr val="053479"/>
                </a:solidFill>
                <a:latin typeface="Tahoma"/>
                <a:cs typeface="Tahoma"/>
              </a:rPr>
              <a:t>Local</a:t>
            </a:r>
            <a:r>
              <a:rPr sz="1800" b="1" spc="-3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053479"/>
                </a:solidFill>
                <a:latin typeface="Tahoma"/>
                <a:cs typeface="Tahoma"/>
              </a:rPr>
              <a:t>Control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2550635" y="1047918"/>
            <a:ext cx="7091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53479"/>
                </a:solidFill>
                <a:latin typeface="Tahoma"/>
                <a:cs typeface="Tahoma"/>
              </a:rPr>
              <a:t>Unique</a:t>
            </a:r>
            <a:r>
              <a:rPr sz="3600" b="0" spc="-12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0" spc="-35" dirty="0">
                <a:solidFill>
                  <a:srgbClr val="053479"/>
                </a:solidFill>
                <a:latin typeface="Tahoma"/>
                <a:cs typeface="Tahoma"/>
              </a:rPr>
              <a:t>Features</a:t>
            </a:r>
            <a:r>
              <a:rPr sz="3600" b="0" spc="-23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0" spc="-10" dirty="0">
                <a:solidFill>
                  <a:srgbClr val="053479"/>
                </a:solidFill>
                <a:latin typeface="Tahoma"/>
                <a:cs typeface="Tahoma"/>
              </a:rPr>
              <a:t>That</a:t>
            </a:r>
            <a:r>
              <a:rPr sz="3600" b="0" spc="-12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0" spc="70" dirty="0">
                <a:solidFill>
                  <a:srgbClr val="053479"/>
                </a:solidFill>
                <a:latin typeface="Tahoma"/>
                <a:cs typeface="Tahoma"/>
              </a:rPr>
              <a:t>Make</a:t>
            </a:r>
            <a:r>
              <a:rPr sz="3600" b="0" spc="-2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3600" b="0" spc="60" dirty="0">
                <a:solidFill>
                  <a:srgbClr val="053479"/>
                </a:solidFill>
                <a:latin typeface="Tahoma"/>
                <a:cs typeface="Tahoma"/>
              </a:rPr>
              <a:t>TCDRS</a:t>
            </a:r>
            <a:endParaRPr sz="3600">
              <a:latin typeface="Tahoma"/>
              <a:cs typeface="Tahoma"/>
            </a:endParaRPr>
          </a:p>
          <a:p>
            <a:pPr marL="114935" algn="ctr">
              <a:lnSpc>
                <a:spcPct val="100000"/>
              </a:lnSpc>
            </a:pPr>
            <a:r>
              <a:rPr sz="3600" spc="-229" dirty="0">
                <a:solidFill>
                  <a:srgbClr val="F0A060"/>
                </a:solidFill>
              </a:rPr>
              <a:t>Financially</a:t>
            </a:r>
            <a:r>
              <a:rPr sz="3600" spc="-215" dirty="0">
                <a:solidFill>
                  <a:srgbClr val="F0A060"/>
                </a:solidFill>
              </a:rPr>
              <a:t> </a:t>
            </a:r>
            <a:r>
              <a:rPr sz="3600" spc="-285" dirty="0">
                <a:solidFill>
                  <a:srgbClr val="F0A060"/>
                </a:solidFill>
              </a:rPr>
              <a:t>Strong</a:t>
            </a:r>
            <a:endParaRPr sz="360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6061" y="2189226"/>
            <a:ext cx="0" cy="4080510"/>
          </a:xfrm>
          <a:custGeom>
            <a:avLst/>
            <a:gdLst/>
            <a:ahLst/>
            <a:cxnLst/>
            <a:rect l="l" t="t" r="r" b="b"/>
            <a:pathLst>
              <a:path h="4080510">
                <a:moveTo>
                  <a:pt x="0" y="0"/>
                </a:moveTo>
                <a:lnTo>
                  <a:pt x="0" y="4079951"/>
                </a:lnTo>
              </a:path>
            </a:pathLst>
          </a:custGeom>
          <a:ln w="38100">
            <a:solidFill>
              <a:srgbClr val="F1A26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3746" y="2189226"/>
            <a:ext cx="0" cy="4080510"/>
          </a:xfrm>
          <a:custGeom>
            <a:avLst/>
            <a:gdLst/>
            <a:ahLst/>
            <a:cxnLst/>
            <a:rect l="l" t="t" r="r" b="b"/>
            <a:pathLst>
              <a:path h="4080510">
                <a:moveTo>
                  <a:pt x="0" y="0"/>
                </a:moveTo>
                <a:lnTo>
                  <a:pt x="0" y="4079951"/>
                </a:lnTo>
              </a:path>
            </a:pathLst>
          </a:custGeom>
          <a:ln w="38100">
            <a:solidFill>
              <a:srgbClr val="F1A26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1158" y="401755"/>
            <a:ext cx="6350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Savings-</a:t>
            </a:r>
            <a:r>
              <a:rPr spc="-335" dirty="0"/>
              <a:t>Based</a:t>
            </a:r>
            <a:r>
              <a:rPr spc="-185" dirty="0"/>
              <a:t> </a:t>
            </a:r>
            <a:r>
              <a:rPr spc="-285" dirty="0"/>
              <a:t>Benefits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346" y="4665898"/>
            <a:ext cx="2898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53479"/>
                </a:solidFill>
                <a:latin typeface="Tahoma"/>
                <a:cs typeface="Tahoma"/>
              </a:rPr>
              <a:t>Members</a:t>
            </a:r>
            <a:r>
              <a:rPr sz="1800" b="1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053479"/>
                </a:solidFill>
                <a:latin typeface="Tahoma"/>
                <a:cs typeface="Tahoma"/>
              </a:rPr>
              <a:t>save</a:t>
            </a:r>
            <a:r>
              <a:rPr sz="1800" b="1" spc="-8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053479"/>
                </a:solidFill>
                <a:latin typeface="Tahoma"/>
                <a:cs typeface="Tahoma"/>
              </a:rPr>
              <a:t>for</a:t>
            </a:r>
            <a:r>
              <a:rPr sz="1800" b="1" spc="-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053479"/>
                </a:solidFill>
                <a:latin typeface="Tahoma"/>
                <a:cs typeface="Tahoma"/>
              </a:rPr>
              <a:t>their</a:t>
            </a:r>
            <a:r>
              <a:rPr sz="1800" b="1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053479"/>
                </a:solidFill>
                <a:latin typeface="Tahoma"/>
                <a:cs typeface="Tahoma"/>
              </a:rPr>
              <a:t>own </a:t>
            </a:r>
            <a:r>
              <a:rPr sz="1800" b="1" spc="-125" dirty="0">
                <a:solidFill>
                  <a:srgbClr val="053479"/>
                </a:solidFill>
                <a:latin typeface="Tahoma"/>
                <a:cs typeface="Tahoma"/>
              </a:rPr>
              <a:t>retirement,</a:t>
            </a:r>
            <a:r>
              <a:rPr sz="1800" b="1" spc="-55" dirty="0">
                <a:solidFill>
                  <a:srgbClr val="053479"/>
                </a:solidFill>
                <a:latin typeface="Tahoma"/>
                <a:cs typeface="Tahoma"/>
              </a:rPr>
              <a:t> automatically.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7426" y="4665898"/>
            <a:ext cx="2715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053479"/>
                </a:solidFill>
                <a:latin typeface="Tahoma"/>
                <a:cs typeface="Tahoma"/>
              </a:rPr>
              <a:t>Savings</a:t>
            </a:r>
            <a:r>
              <a:rPr sz="1800" b="1" spc="-5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50" dirty="0">
                <a:solidFill>
                  <a:srgbClr val="053479"/>
                </a:solidFill>
                <a:latin typeface="Tahoma"/>
                <a:cs typeface="Tahoma"/>
              </a:rPr>
              <a:t>grow</a:t>
            </a:r>
            <a:r>
              <a:rPr sz="1800" b="1" spc="-4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053479"/>
                </a:solidFill>
                <a:latin typeface="Tahoma"/>
                <a:cs typeface="Tahoma"/>
              </a:rPr>
              <a:t>at</a:t>
            </a:r>
            <a:r>
              <a:rPr sz="1800" b="1" spc="-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65" dirty="0">
                <a:solidFill>
                  <a:srgbClr val="053479"/>
                </a:solidFill>
                <a:latin typeface="Tahoma"/>
                <a:cs typeface="Tahoma"/>
              </a:rPr>
              <a:t>an</a:t>
            </a:r>
            <a:r>
              <a:rPr sz="1800" b="1" spc="-7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053479"/>
                </a:solidFill>
                <a:latin typeface="Tahoma"/>
                <a:cs typeface="Tahoma"/>
              </a:rPr>
              <a:t>annual, </a:t>
            </a:r>
            <a:r>
              <a:rPr sz="1800" b="1" spc="-125" dirty="0">
                <a:solidFill>
                  <a:srgbClr val="053479"/>
                </a:solidFill>
                <a:latin typeface="Tahoma"/>
                <a:cs typeface="Tahoma"/>
              </a:rPr>
              <a:t>compounded</a:t>
            </a:r>
            <a:r>
              <a:rPr sz="1800" b="1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053479"/>
                </a:solidFill>
                <a:latin typeface="Tahoma"/>
                <a:cs typeface="Tahoma"/>
              </a:rPr>
              <a:t>rate</a:t>
            </a:r>
            <a:r>
              <a:rPr sz="1800" b="1" spc="-5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053479"/>
                </a:solidFill>
                <a:latin typeface="Tahoma"/>
                <a:cs typeface="Tahoma"/>
              </a:rPr>
              <a:t>of</a:t>
            </a:r>
            <a:r>
              <a:rPr sz="1800" b="1" spc="-6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425" dirty="0">
                <a:solidFill>
                  <a:srgbClr val="053479"/>
                </a:solidFill>
                <a:latin typeface="Tahoma"/>
                <a:cs typeface="Tahoma"/>
              </a:rPr>
              <a:t>7%</a:t>
            </a:r>
            <a:r>
              <a:rPr sz="1800" b="1" spc="-125" dirty="0">
                <a:solidFill>
                  <a:srgbClr val="053479"/>
                </a:solidFill>
                <a:latin typeface="Tahoma"/>
                <a:cs typeface="Tahoma"/>
              </a:rPr>
              <a:t> interest,</a:t>
            </a:r>
            <a:r>
              <a:rPr sz="1800" b="1" spc="-4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053479"/>
                </a:solidFill>
                <a:latin typeface="Tahoma"/>
                <a:cs typeface="Tahoma"/>
              </a:rPr>
              <a:t>set</a:t>
            </a:r>
            <a:r>
              <a:rPr sz="1800" b="1" spc="-5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053479"/>
                </a:solidFill>
                <a:latin typeface="Tahoma"/>
                <a:cs typeface="Tahoma"/>
              </a:rPr>
              <a:t>by</a:t>
            </a:r>
            <a:r>
              <a:rPr sz="1800" b="1" spc="-5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53479"/>
                </a:solidFill>
                <a:latin typeface="Tahoma"/>
                <a:cs typeface="Tahoma"/>
              </a:rPr>
              <a:t>statute.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712" y="4665898"/>
            <a:ext cx="31559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53479"/>
                </a:solidFill>
                <a:latin typeface="Tahoma"/>
                <a:cs typeface="Tahoma"/>
              </a:rPr>
              <a:t>Final</a:t>
            </a:r>
            <a:r>
              <a:rPr sz="1800" b="1" spc="-8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20" dirty="0">
                <a:solidFill>
                  <a:srgbClr val="053479"/>
                </a:solidFill>
                <a:latin typeface="Tahoma"/>
                <a:cs typeface="Tahoma"/>
              </a:rPr>
              <a:t>account</a:t>
            </a:r>
            <a:r>
              <a:rPr sz="1800" b="1" spc="-8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053479"/>
                </a:solidFill>
                <a:latin typeface="Tahoma"/>
                <a:cs typeface="Tahoma"/>
              </a:rPr>
              <a:t>balance</a:t>
            </a:r>
            <a:r>
              <a:rPr sz="1800" b="1" spc="-7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053479"/>
                </a:solidFill>
                <a:latin typeface="Tahoma"/>
                <a:cs typeface="Tahoma"/>
              </a:rPr>
              <a:t>matched </a:t>
            </a:r>
            <a:r>
              <a:rPr sz="1800" b="1" spc="-135" dirty="0">
                <a:solidFill>
                  <a:srgbClr val="053479"/>
                </a:solidFill>
                <a:latin typeface="Tahoma"/>
                <a:cs typeface="Tahoma"/>
              </a:rPr>
              <a:t>at</a:t>
            </a:r>
            <a:r>
              <a:rPr sz="1800" b="1" spc="-7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053479"/>
                </a:solidFill>
                <a:latin typeface="Tahoma"/>
                <a:cs typeface="Tahoma"/>
              </a:rPr>
              <a:t>retirement.</a:t>
            </a:r>
            <a:r>
              <a:rPr sz="1800" b="1" spc="-6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053479"/>
                </a:solidFill>
                <a:latin typeface="Tahoma"/>
                <a:cs typeface="Tahoma"/>
              </a:rPr>
              <a:t>Converted</a:t>
            </a:r>
            <a:r>
              <a:rPr sz="1800" b="1" spc="-5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053479"/>
                </a:solidFill>
                <a:latin typeface="Tahoma"/>
                <a:cs typeface="Tahoma"/>
              </a:rPr>
              <a:t>to</a:t>
            </a:r>
            <a:r>
              <a:rPr sz="1800" b="1" spc="-70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53479"/>
                </a:solidFill>
                <a:latin typeface="Tahoma"/>
                <a:cs typeface="Tahoma"/>
              </a:rPr>
              <a:t>a </a:t>
            </a:r>
            <a:r>
              <a:rPr sz="1800" b="1" spc="-110" dirty="0">
                <a:solidFill>
                  <a:srgbClr val="053479"/>
                </a:solidFill>
                <a:latin typeface="Tahoma"/>
                <a:cs typeface="Tahoma"/>
              </a:rPr>
              <a:t>lifetime</a:t>
            </a:r>
            <a:r>
              <a:rPr sz="1800" b="1" spc="-65" dirty="0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53479"/>
                </a:solidFill>
                <a:latin typeface="Tahoma"/>
                <a:cs typeface="Tahoma"/>
              </a:rPr>
              <a:t>benefit.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428" y="2680716"/>
            <a:ext cx="1331963" cy="149656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211149" y="2748085"/>
            <a:ext cx="1673860" cy="1425575"/>
            <a:chOff x="1211149" y="2748085"/>
            <a:chExt cx="1673860" cy="1425575"/>
          </a:xfrm>
        </p:grpSpPr>
        <p:sp>
          <p:nvSpPr>
            <p:cNvPr id="10" name="object 10"/>
            <p:cNvSpPr/>
            <p:nvPr/>
          </p:nvSpPr>
          <p:spPr>
            <a:xfrm>
              <a:off x="1234224" y="3220892"/>
              <a:ext cx="1121410" cy="930275"/>
            </a:xfrm>
            <a:custGeom>
              <a:avLst/>
              <a:gdLst/>
              <a:ahLst/>
              <a:cxnLst/>
              <a:rect l="l" t="t" r="r" b="b"/>
              <a:pathLst>
                <a:path w="1121410" h="930275">
                  <a:moveTo>
                    <a:pt x="388407" y="0"/>
                  </a:moveTo>
                  <a:lnTo>
                    <a:pt x="355194" y="27118"/>
                  </a:lnTo>
                  <a:lnTo>
                    <a:pt x="325631" y="56260"/>
                  </a:lnTo>
                  <a:lnTo>
                    <a:pt x="300393" y="87620"/>
                  </a:lnTo>
                  <a:lnTo>
                    <a:pt x="280156" y="121389"/>
                  </a:lnTo>
                  <a:lnTo>
                    <a:pt x="264671" y="154187"/>
                  </a:lnTo>
                  <a:lnTo>
                    <a:pt x="246638" y="188229"/>
                  </a:lnTo>
                  <a:lnTo>
                    <a:pt x="221746" y="220946"/>
                  </a:lnTo>
                  <a:lnTo>
                    <a:pt x="185684" y="249773"/>
                  </a:lnTo>
                  <a:lnTo>
                    <a:pt x="134139" y="272141"/>
                  </a:lnTo>
                  <a:lnTo>
                    <a:pt x="62801" y="285484"/>
                  </a:lnTo>
                  <a:lnTo>
                    <a:pt x="22571" y="296309"/>
                  </a:lnTo>
                  <a:lnTo>
                    <a:pt x="2960" y="316954"/>
                  </a:lnTo>
                  <a:lnTo>
                    <a:pt x="0" y="344684"/>
                  </a:lnTo>
                  <a:lnTo>
                    <a:pt x="9722" y="376765"/>
                  </a:lnTo>
                  <a:lnTo>
                    <a:pt x="28158" y="410464"/>
                  </a:lnTo>
                  <a:lnTo>
                    <a:pt x="51339" y="443045"/>
                  </a:lnTo>
                  <a:lnTo>
                    <a:pt x="96064" y="493922"/>
                  </a:lnTo>
                  <a:lnTo>
                    <a:pt x="130622" y="511438"/>
                  </a:lnTo>
                  <a:lnTo>
                    <a:pt x="167145" y="518092"/>
                  </a:lnTo>
                  <a:lnTo>
                    <a:pt x="216118" y="530219"/>
                  </a:lnTo>
                  <a:lnTo>
                    <a:pt x="271683" y="549082"/>
                  </a:lnTo>
                  <a:lnTo>
                    <a:pt x="327983" y="575947"/>
                  </a:lnTo>
                  <a:lnTo>
                    <a:pt x="386901" y="622260"/>
                  </a:lnTo>
                  <a:lnTo>
                    <a:pt x="430754" y="683093"/>
                  </a:lnTo>
                  <a:lnTo>
                    <a:pt x="454430" y="732925"/>
                  </a:lnTo>
                  <a:lnTo>
                    <a:pt x="473308" y="782307"/>
                  </a:lnTo>
                  <a:lnTo>
                    <a:pt x="487809" y="828587"/>
                  </a:lnTo>
                  <a:lnTo>
                    <a:pt x="498349" y="869113"/>
                  </a:lnTo>
                  <a:lnTo>
                    <a:pt x="505348" y="901234"/>
                  </a:lnTo>
                  <a:lnTo>
                    <a:pt x="509771" y="912636"/>
                  </a:lnTo>
                  <a:lnTo>
                    <a:pt x="517568" y="921631"/>
                  </a:lnTo>
                  <a:lnTo>
                    <a:pt x="527917" y="927531"/>
                  </a:lnTo>
                  <a:lnTo>
                    <a:pt x="539998" y="929651"/>
                  </a:lnTo>
                  <a:lnTo>
                    <a:pt x="632576" y="929651"/>
                  </a:lnTo>
                  <a:lnTo>
                    <a:pt x="666348" y="904691"/>
                  </a:lnTo>
                  <a:lnTo>
                    <a:pt x="710360" y="760301"/>
                  </a:lnTo>
                  <a:lnTo>
                    <a:pt x="712441" y="753502"/>
                  </a:lnTo>
                  <a:lnTo>
                    <a:pt x="719075" y="749284"/>
                  </a:lnTo>
                  <a:lnTo>
                    <a:pt x="726148" y="750206"/>
                  </a:lnTo>
                  <a:lnTo>
                    <a:pt x="758577" y="753935"/>
                  </a:lnTo>
                  <a:lnTo>
                    <a:pt x="791845" y="756633"/>
                  </a:lnTo>
                  <a:lnTo>
                    <a:pt x="825933" y="758273"/>
                  </a:lnTo>
                  <a:lnTo>
                    <a:pt x="860819" y="758826"/>
                  </a:lnTo>
                  <a:lnTo>
                    <a:pt x="915533" y="757453"/>
                  </a:lnTo>
                  <a:lnTo>
                    <a:pt x="969187" y="753327"/>
                  </a:lnTo>
                  <a:lnTo>
                    <a:pt x="1021526" y="746440"/>
                  </a:lnTo>
                  <a:lnTo>
                    <a:pt x="1072295" y="736783"/>
                  </a:lnTo>
                  <a:lnTo>
                    <a:pt x="1121239" y="724347"/>
                  </a:lnTo>
                </a:path>
              </a:pathLst>
            </a:custGeom>
            <a:ln w="4615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8296" y="2952334"/>
              <a:ext cx="360680" cy="305435"/>
            </a:xfrm>
            <a:custGeom>
              <a:avLst/>
              <a:gdLst/>
              <a:ahLst/>
              <a:cxnLst/>
              <a:rect l="l" t="t" r="r" b="b"/>
              <a:pathLst>
                <a:path w="360680" h="305435">
                  <a:moveTo>
                    <a:pt x="356765" y="268570"/>
                  </a:moveTo>
                  <a:lnTo>
                    <a:pt x="359533" y="240526"/>
                  </a:lnTo>
                  <a:lnTo>
                    <a:pt x="360151" y="210546"/>
                  </a:lnTo>
                  <a:lnTo>
                    <a:pt x="357834" y="179519"/>
                  </a:lnTo>
                  <a:lnTo>
                    <a:pt x="341243" y="117885"/>
                  </a:lnTo>
                  <a:lnTo>
                    <a:pt x="303462" y="62742"/>
                  </a:lnTo>
                  <a:lnTo>
                    <a:pt x="238192" y="21209"/>
                  </a:lnTo>
                  <a:lnTo>
                    <a:pt x="193282" y="7771"/>
                  </a:lnTo>
                  <a:lnTo>
                    <a:pt x="139138" y="404"/>
                  </a:lnTo>
                  <a:lnTo>
                    <a:pt x="74973" y="0"/>
                  </a:lnTo>
                  <a:lnTo>
                    <a:pt x="0" y="7446"/>
                  </a:lnTo>
                  <a:lnTo>
                    <a:pt x="74320" y="66983"/>
                  </a:lnTo>
                  <a:lnTo>
                    <a:pt x="117372" y="117810"/>
                  </a:lnTo>
                  <a:lnTo>
                    <a:pt x="145605" y="187811"/>
                  </a:lnTo>
                  <a:lnTo>
                    <a:pt x="175470" y="304869"/>
                  </a:lnTo>
                </a:path>
              </a:pathLst>
            </a:custGeom>
            <a:ln w="4615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4868" y="3086236"/>
              <a:ext cx="876935" cy="1064895"/>
            </a:xfrm>
            <a:custGeom>
              <a:avLst/>
              <a:gdLst/>
              <a:ahLst/>
              <a:cxnLst/>
              <a:rect l="l" t="t" r="r" b="b"/>
              <a:pathLst>
                <a:path w="876935" h="1064895">
                  <a:moveTo>
                    <a:pt x="322046" y="948296"/>
                  </a:moveTo>
                  <a:lnTo>
                    <a:pt x="343150" y="1037212"/>
                  </a:lnTo>
                  <a:lnTo>
                    <a:pt x="377523" y="1064292"/>
                  </a:lnTo>
                  <a:lnTo>
                    <a:pt x="467512" y="1064292"/>
                  </a:lnTo>
                  <a:lnTo>
                    <a:pt x="502278" y="1035253"/>
                  </a:lnTo>
                  <a:lnTo>
                    <a:pt x="508122" y="1005323"/>
                  </a:lnTo>
                  <a:lnTo>
                    <a:pt x="517219" y="967051"/>
                  </a:lnTo>
                  <a:lnTo>
                    <a:pt x="530314" y="922061"/>
                  </a:lnTo>
                  <a:lnTo>
                    <a:pt x="548155" y="871979"/>
                  </a:lnTo>
                  <a:lnTo>
                    <a:pt x="571488" y="818430"/>
                  </a:lnTo>
                  <a:lnTo>
                    <a:pt x="601061" y="763039"/>
                  </a:lnTo>
                  <a:lnTo>
                    <a:pt x="637619" y="707431"/>
                  </a:lnTo>
                  <a:lnTo>
                    <a:pt x="700641" y="594018"/>
                  </a:lnTo>
                  <a:lnTo>
                    <a:pt x="724866" y="501156"/>
                  </a:lnTo>
                  <a:lnTo>
                    <a:pt x="727086" y="438418"/>
                  </a:lnTo>
                  <a:lnTo>
                    <a:pt x="724095" y="415378"/>
                  </a:lnTo>
                  <a:lnTo>
                    <a:pt x="760347" y="404520"/>
                  </a:lnTo>
                  <a:lnTo>
                    <a:pt x="794661" y="383835"/>
                  </a:lnTo>
                  <a:lnTo>
                    <a:pt x="825244" y="355129"/>
                  </a:lnTo>
                  <a:lnTo>
                    <a:pt x="850303" y="320210"/>
                  </a:lnTo>
                  <a:lnTo>
                    <a:pt x="868044" y="280886"/>
                  </a:lnTo>
                  <a:lnTo>
                    <a:pt x="876676" y="238964"/>
                  </a:lnTo>
                  <a:lnTo>
                    <a:pt x="874404" y="196250"/>
                  </a:lnTo>
                  <a:lnTo>
                    <a:pt x="859436" y="154553"/>
                  </a:lnTo>
                  <a:lnTo>
                    <a:pt x="841785" y="195521"/>
                  </a:lnTo>
                  <a:lnTo>
                    <a:pt x="812973" y="230130"/>
                  </a:lnTo>
                  <a:lnTo>
                    <a:pt x="776009" y="256870"/>
                  </a:lnTo>
                  <a:lnTo>
                    <a:pt x="733899" y="274227"/>
                  </a:lnTo>
                  <a:lnTo>
                    <a:pt x="689652" y="280690"/>
                  </a:lnTo>
                  <a:lnTo>
                    <a:pt x="668697" y="244623"/>
                  </a:lnTo>
                  <a:lnTo>
                    <a:pt x="643507" y="210650"/>
                  </a:lnTo>
                  <a:lnTo>
                    <a:pt x="614372" y="178866"/>
                  </a:lnTo>
                  <a:lnTo>
                    <a:pt x="581561" y="149361"/>
                  </a:lnTo>
                  <a:lnTo>
                    <a:pt x="545341" y="122228"/>
                  </a:lnTo>
                  <a:lnTo>
                    <a:pt x="505980" y="97559"/>
                  </a:lnTo>
                  <a:lnTo>
                    <a:pt x="463747" y="75447"/>
                  </a:lnTo>
                  <a:lnTo>
                    <a:pt x="418908" y="55984"/>
                  </a:lnTo>
                  <a:lnTo>
                    <a:pt x="371732" y="39262"/>
                  </a:lnTo>
                  <a:lnTo>
                    <a:pt x="322487" y="25374"/>
                  </a:lnTo>
                  <a:lnTo>
                    <a:pt x="271440" y="14411"/>
                  </a:lnTo>
                  <a:lnTo>
                    <a:pt x="218860" y="6466"/>
                  </a:lnTo>
                  <a:lnTo>
                    <a:pt x="165013" y="1632"/>
                  </a:lnTo>
                  <a:lnTo>
                    <a:pt x="110168" y="0"/>
                  </a:lnTo>
                  <a:lnTo>
                    <a:pt x="81733" y="338"/>
                  </a:lnTo>
                  <a:lnTo>
                    <a:pt x="53888" y="1345"/>
                  </a:lnTo>
                  <a:lnTo>
                    <a:pt x="26640" y="3004"/>
                  </a:lnTo>
                  <a:lnTo>
                    <a:pt x="0" y="5300"/>
                  </a:lnTo>
                </a:path>
              </a:pathLst>
            </a:custGeom>
            <a:ln w="461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7790" y="3054221"/>
              <a:ext cx="173544" cy="1587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00618" y="29759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954" y="18898"/>
                  </a:moveTo>
                  <a:lnTo>
                    <a:pt x="0" y="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8378" y="287400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954" y="18898"/>
                  </a:moveTo>
                  <a:lnTo>
                    <a:pt x="0" y="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8385" y="29759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898"/>
                  </a:moveTo>
                  <a:lnTo>
                    <a:pt x="18954" y="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0623" y="287400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898"/>
                  </a:moveTo>
                  <a:lnTo>
                    <a:pt x="18954" y="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1071" y="277116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5070"/>
                  </a:moveTo>
                  <a:lnTo>
                    <a:pt x="5085" y="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8462" y="284355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5070"/>
                  </a:moveTo>
                  <a:lnTo>
                    <a:pt x="5085" y="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91071" y="284356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0"/>
                  </a:moveTo>
                  <a:lnTo>
                    <a:pt x="5085" y="507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18462" y="277117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0"/>
                  </a:moveTo>
                  <a:lnTo>
                    <a:pt x="5085" y="5070"/>
                  </a:lnTo>
                </a:path>
              </a:pathLst>
            </a:custGeom>
            <a:ln w="4616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5459" y="3360585"/>
              <a:ext cx="325120" cy="387350"/>
            </a:xfrm>
            <a:custGeom>
              <a:avLst/>
              <a:gdLst/>
              <a:ahLst/>
              <a:cxnLst/>
              <a:rect l="l" t="t" r="r" b="b"/>
              <a:pathLst>
                <a:path w="325119" h="387350">
                  <a:moveTo>
                    <a:pt x="208742" y="21549"/>
                  </a:moveTo>
                  <a:lnTo>
                    <a:pt x="181313" y="6559"/>
                  </a:lnTo>
                  <a:lnTo>
                    <a:pt x="148809" y="0"/>
                  </a:lnTo>
                  <a:lnTo>
                    <a:pt x="113453" y="2394"/>
                  </a:lnTo>
                  <a:lnTo>
                    <a:pt x="77468" y="14266"/>
                  </a:lnTo>
                  <a:lnTo>
                    <a:pt x="37114" y="41931"/>
                  </a:lnTo>
                  <a:lnTo>
                    <a:pt x="10543" y="77965"/>
                  </a:lnTo>
                  <a:lnTo>
                    <a:pt x="0" y="117780"/>
                  </a:lnTo>
                  <a:lnTo>
                    <a:pt x="7729" y="156789"/>
                  </a:lnTo>
                  <a:lnTo>
                    <a:pt x="36455" y="193760"/>
                  </a:lnTo>
                  <a:lnTo>
                    <a:pt x="73305" y="208054"/>
                  </a:lnTo>
                  <a:lnTo>
                    <a:pt x="116062" y="205854"/>
                  </a:lnTo>
                  <a:lnTo>
                    <a:pt x="162511" y="193342"/>
                  </a:lnTo>
                  <a:lnTo>
                    <a:pt x="218031" y="180732"/>
                  </a:lnTo>
                  <a:lnTo>
                    <a:pt x="261884" y="182968"/>
                  </a:lnTo>
                  <a:lnTo>
                    <a:pt x="294746" y="199529"/>
                  </a:lnTo>
                  <a:lnTo>
                    <a:pt x="317292" y="229894"/>
                  </a:lnTo>
                  <a:lnTo>
                    <a:pt x="325022" y="268903"/>
                  </a:lnTo>
                  <a:lnTo>
                    <a:pt x="314478" y="308718"/>
                  </a:lnTo>
                  <a:lnTo>
                    <a:pt x="287907" y="344752"/>
                  </a:lnTo>
                  <a:lnTo>
                    <a:pt x="247553" y="372418"/>
                  </a:lnTo>
                  <a:lnTo>
                    <a:pt x="212536" y="384097"/>
                  </a:lnTo>
                  <a:lnTo>
                    <a:pt x="178059" y="386788"/>
                  </a:lnTo>
                  <a:lnTo>
                    <a:pt x="146169" y="380974"/>
                  </a:lnTo>
                  <a:lnTo>
                    <a:pt x="118915" y="367140"/>
                  </a:lnTo>
                </a:path>
              </a:pathLst>
            </a:custGeom>
            <a:ln w="4617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78109" y="3322618"/>
              <a:ext cx="219710" cy="462915"/>
            </a:xfrm>
            <a:custGeom>
              <a:avLst/>
              <a:gdLst/>
              <a:ahLst/>
              <a:cxnLst/>
              <a:rect l="l" t="t" r="r" b="b"/>
              <a:pathLst>
                <a:path w="219710" h="462914">
                  <a:moveTo>
                    <a:pt x="219713" y="462624"/>
                  </a:moveTo>
                  <a:lnTo>
                    <a:pt x="0" y="0"/>
                  </a:lnTo>
                </a:path>
              </a:pathLst>
            </a:custGeom>
            <a:ln w="46205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9409" y="2838453"/>
            <a:ext cx="731520" cy="106472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9102" y="2838453"/>
            <a:ext cx="731512" cy="106472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100133" y="2720150"/>
            <a:ext cx="0" cy="1322070"/>
          </a:xfrm>
          <a:custGeom>
            <a:avLst/>
            <a:gdLst/>
            <a:ahLst/>
            <a:cxnLst/>
            <a:rect l="l" t="t" r="r" b="b"/>
            <a:pathLst>
              <a:path h="1322070">
                <a:moveTo>
                  <a:pt x="0" y="0"/>
                </a:moveTo>
                <a:lnTo>
                  <a:pt x="0" y="1322054"/>
                </a:lnTo>
              </a:path>
            </a:pathLst>
          </a:custGeom>
          <a:ln w="39541">
            <a:solidFill>
              <a:srgbClr val="053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6135623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6350">
            <a:solidFill>
              <a:srgbClr val="F1A2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722376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6350">
            <a:solidFill>
              <a:srgbClr val="F1A2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9879" y="1473708"/>
            <a:ext cx="47021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967740">
              <a:lnSpc>
                <a:spcPts val="3890"/>
              </a:lnSpc>
              <a:spcBef>
                <a:spcPts val="585"/>
              </a:spcBef>
            </a:pPr>
            <a:r>
              <a:rPr sz="3600" spc="-285" dirty="0">
                <a:solidFill>
                  <a:srgbClr val="053479"/>
                </a:solidFill>
              </a:rPr>
              <a:t>System-</a:t>
            </a:r>
            <a:r>
              <a:rPr sz="3600" spc="-20" dirty="0">
                <a:solidFill>
                  <a:srgbClr val="053479"/>
                </a:solidFill>
              </a:rPr>
              <a:t>Wide </a:t>
            </a:r>
            <a:r>
              <a:rPr sz="3600" spc="-270" dirty="0">
                <a:solidFill>
                  <a:srgbClr val="053479"/>
                </a:solidFill>
              </a:rPr>
              <a:t>Average</a:t>
            </a:r>
            <a:r>
              <a:rPr sz="3600" spc="-150" dirty="0">
                <a:solidFill>
                  <a:srgbClr val="053479"/>
                </a:solidFill>
              </a:rPr>
              <a:t> </a:t>
            </a:r>
            <a:r>
              <a:rPr sz="3600" spc="-254" dirty="0">
                <a:solidFill>
                  <a:srgbClr val="053479"/>
                </a:solidFill>
              </a:rPr>
              <a:t>Retiree</a:t>
            </a:r>
            <a:r>
              <a:rPr sz="3600" spc="-185" dirty="0">
                <a:solidFill>
                  <a:srgbClr val="053479"/>
                </a:solidFill>
              </a:rPr>
              <a:t> </a:t>
            </a:r>
            <a:r>
              <a:rPr sz="3600" spc="-170" dirty="0">
                <a:solidFill>
                  <a:srgbClr val="053479"/>
                </a:solidFill>
              </a:rPr>
              <a:t>Profile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6231635" y="445008"/>
            <a:ext cx="5753100" cy="5739765"/>
            <a:chOff x="6231635" y="445008"/>
            <a:chExt cx="5753100" cy="57397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1635" y="445008"/>
              <a:ext cx="5753099" cy="57393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499" y="500888"/>
              <a:ext cx="5590031" cy="55752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72212" y="485579"/>
              <a:ext cx="5619115" cy="5605145"/>
            </a:xfrm>
            <a:custGeom>
              <a:avLst/>
              <a:gdLst/>
              <a:ahLst/>
              <a:cxnLst/>
              <a:rect l="l" t="t" r="r" b="b"/>
              <a:pathLst>
                <a:path w="5619115" h="5605145">
                  <a:moveTo>
                    <a:pt x="2809303" y="0"/>
                  </a:moveTo>
                  <a:lnTo>
                    <a:pt x="2953854" y="3644"/>
                  </a:lnTo>
                  <a:lnTo>
                    <a:pt x="3096514" y="14465"/>
                  </a:lnTo>
                  <a:lnTo>
                    <a:pt x="3237103" y="32283"/>
                  </a:lnTo>
                  <a:lnTo>
                    <a:pt x="3375456" y="56934"/>
                  </a:lnTo>
                  <a:lnTo>
                    <a:pt x="3511372" y="88226"/>
                  </a:lnTo>
                  <a:lnTo>
                    <a:pt x="3644684" y="125996"/>
                  </a:lnTo>
                  <a:lnTo>
                    <a:pt x="3775227" y="170053"/>
                  </a:lnTo>
                  <a:lnTo>
                    <a:pt x="3902798" y="220230"/>
                  </a:lnTo>
                  <a:lnTo>
                    <a:pt x="4027246" y="276352"/>
                  </a:lnTo>
                  <a:lnTo>
                    <a:pt x="4148378" y="338239"/>
                  </a:lnTo>
                  <a:lnTo>
                    <a:pt x="4266031" y="405726"/>
                  </a:lnTo>
                  <a:lnTo>
                    <a:pt x="4380014" y="478612"/>
                  </a:lnTo>
                  <a:lnTo>
                    <a:pt x="4490148" y="556742"/>
                  </a:lnTo>
                  <a:lnTo>
                    <a:pt x="4596269" y="639940"/>
                  </a:lnTo>
                  <a:lnTo>
                    <a:pt x="4698212" y="728014"/>
                  </a:lnTo>
                  <a:lnTo>
                    <a:pt x="4795774" y="820801"/>
                  </a:lnTo>
                  <a:lnTo>
                    <a:pt x="4888788" y="918133"/>
                  </a:lnTo>
                  <a:lnTo>
                    <a:pt x="4977079" y="1019810"/>
                  </a:lnTo>
                  <a:lnTo>
                    <a:pt x="5060480" y="1125677"/>
                  </a:lnTo>
                  <a:lnTo>
                    <a:pt x="5138801" y="1235544"/>
                  </a:lnTo>
                  <a:lnTo>
                    <a:pt x="5211876" y="1349260"/>
                  </a:lnTo>
                  <a:lnTo>
                    <a:pt x="5279529" y="1466608"/>
                  </a:lnTo>
                  <a:lnTo>
                    <a:pt x="5341569" y="1587449"/>
                  </a:lnTo>
                  <a:lnTo>
                    <a:pt x="5397830" y="1711591"/>
                  </a:lnTo>
                  <a:lnTo>
                    <a:pt x="5448134" y="1838858"/>
                  </a:lnTo>
                  <a:lnTo>
                    <a:pt x="5492305" y="1969084"/>
                  </a:lnTo>
                  <a:lnTo>
                    <a:pt x="5530164" y="2102078"/>
                  </a:lnTo>
                  <a:lnTo>
                    <a:pt x="5561533" y="2237663"/>
                  </a:lnTo>
                  <a:lnTo>
                    <a:pt x="5586234" y="2375674"/>
                  </a:lnTo>
                  <a:lnTo>
                    <a:pt x="5604103" y="2515933"/>
                  </a:lnTo>
                  <a:lnTo>
                    <a:pt x="5614949" y="2658249"/>
                  </a:lnTo>
                  <a:lnTo>
                    <a:pt x="5618607" y="2802445"/>
                  </a:lnTo>
                  <a:lnTo>
                    <a:pt x="5614962" y="2946654"/>
                  </a:lnTo>
                  <a:lnTo>
                    <a:pt x="5604103" y="3088970"/>
                  </a:lnTo>
                  <a:lnTo>
                    <a:pt x="5586247" y="3229216"/>
                  </a:lnTo>
                  <a:lnTo>
                    <a:pt x="5561533" y="3367227"/>
                  </a:lnTo>
                  <a:lnTo>
                    <a:pt x="5530164" y="3502825"/>
                  </a:lnTo>
                  <a:lnTo>
                    <a:pt x="5492305" y="3635819"/>
                  </a:lnTo>
                  <a:lnTo>
                    <a:pt x="5448134" y="3766032"/>
                  </a:lnTo>
                  <a:lnTo>
                    <a:pt x="5397830" y="3893299"/>
                  </a:lnTo>
                  <a:lnTo>
                    <a:pt x="5341569" y="4017441"/>
                  </a:lnTo>
                  <a:lnTo>
                    <a:pt x="5279529" y="4138282"/>
                  </a:lnTo>
                  <a:lnTo>
                    <a:pt x="5211876" y="4255643"/>
                  </a:lnTo>
                  <a:lnTo>
                    <a:pt x="5138813" y="4369346"/>
                  </a:lnTo>
                  <a:lnTo>
                    <a:pt x="5060480" y="4479226"/>
                  </a:lnTo>
                  <a:lnTo>
                    <a:pt x="4977079" y="4585093"/>
                  </a:lnTo>
                  <a:lnTo>
                    <a:pt x="4888788" y="4686769"/>
                  </a:lnTo>
                  <a:lnTo>
                    <a:pt x="4795774" y="4784090"/>
                  </a:lnTo>
                  <a:lnTo>
                    <a:pt x="4698212" y="4876888"/>
                  </a:lnTo>
                  <a:lnTo>
                    <a:pt x="4596269" y="4964963"/>
                  </a:lnTo>
                  <a:lnTo>
                    <a:pt x="4490148" y="5048161"/>
                  </a:lnTo>
                  <a:lnTo>
                    <a:pt x="4380014" y="5126291"/>
                  </a:lnTo>
                  <a:lnTo>
                    <a:pt x="4266031" y="5199176"/>
                  </a:lnTo>
                  <a:lnTo>
                    <a:pt x="4148378" y="5266651"/>
                  </a:lnTo>
                  <a:lnTo>
                    <a:pt x="4027246" y="5328551"/>
                  </a:lnTo>
                  <a:lnTo>
                    <a:pt x="3902798" y="5384673"/>
                  </a:lnTo>
                  <a:lnTo>
                    <a:pt x="3775227" y="5434850"/>
                  </a:lnTo>
                  <a:lnTo>
                    <a:pt x="3644696" y="5478907"/>
                  </a:lnTo>
                  <a:lnTo>
                    <a:pt x="3511372" y="5516676"/>
                  </a:lnTo>
                  <a:lnTo>
                    <a:pt x="3375456" y="5547969"/>
                  </a:lnTo>
                  <a:lnTo>
                    <a:pt x="3237115" y="5572607"/>
                  </a:lnTo>
                  <a:lnTo>
                    <a:pt x="3096514" y="5590438"/>
                  </a:lnTo>
                  <a:lnTo>
                    <a:pt x="2953854" y="5601258"/>
                  </a:lnTo>
                  <a:lnTo>
                    <a:pt x="2809303" y="5604903"/>
                  </a:lnTo>
                  <a:lnTo>
                    <a:pt x="2664752" y="5601258"/>
                  </a:lnTo>
                  <a:lnTo>
                    <a:pt x="2522093" y="5590438"/>
                  </a:lnTo>
                  <a:lnTo>
                    <a:pt x="2381491" y="5572607"/>
                  </a:lnTo>
                  <a:lnTo>
                    <a:pt x="2243150" y="5547969"/>
                  </a:lnTo>
                  <a:lnTo>
                    <a:pt x="2107234" y="5516676"/>
                  </a:lnTo>
                  <a:lnTo>
                    <a:pt x="1973910" y="5478907"/>
                  </a:lnTo>
                  <a:lnTo>
                    <a:pt x="1843379" y="5434850"/>
                  </a:lnTo>
                  <a:lnTo>
                    <a:pt x="1715808" y="5384673"/>
                  </a:lnTo>
                  <a:lnTo>
                    <a:pt x="1591360" y="5328551"/>
                  </a:lnTo>
                  <a:lnTo>
                    <a:pt x="1470228" y="5266651"/>
                  </a:lnTo>
                  <a:lnTo>
                    <a:pt x="1352575" y="5199176"/>
                  </a:lnTo>
                  <a:lnTo>
                    <a:pt x="1238592" y="5126291"/>
                  </a:lnTo>
                  <a:lnTo>
                    <a:pt x="1128458" y="5048161"/>
                  </a:lnTo>
                  <a:lnTo>
                    <a:pt x="1022324" y="4964963"/>
                  </a:lnTo>
                  <a:lnTo>
                    <a:pt x="920394" y="4876888"/>
                  </a:lnTo>
                  <a:lnTo>
                    <a:pt x="822833" y="4784090"/>
                  </a:lnTo>
                  <a:lnTo>
                    <a:pt x="729818" y="4686769"/>
                  </a:lnTo>
                  <a:lnTo>
                    <a:pt x="641515" y="4585093"/>
                  </a:lnTo>
                  <a:lnTo>
                    <a:pt x="558126" y="4479226"/>
                  </a:lnTo>
                  <a:lnTo>
                    <a:pt x="479793" y="4369346"/>
                  </a:lnTo>
                  <a:lnTo>
                    <a:pt x="406730" y="4255643"/>
                  </a:lnTo>
                  <a:lnTo>
                    <a:pt x="339077" y="4138282"/>
                  </a:lnTo>
                  <a:lnTo>
                    <a:pt x="277037" y="4017454"/>
                  </a:lnTo>
                  <a:lnTo>
                    <a:pt x="220776" y="3893312"/>
                  </a:lnTo>
                  <a:lnTo>
                    <a:pt x="170472" y="3766032"/>
                  </a:lnTo>
                  <a:lnTo>
                    <a:pt x="126301" y="3635819"/>
                  </a:lnTo>
                  <a:lnTo>
                    <a:pt x="88442" y="3502825"/>
                  </a:lnTo>
                  <a:lnTo>
                    <a:pt x="57073" y="3367239"/>
                  </a:lnTo>
                  <a:lnTo>
                    <a:pt x="32359" y="3229229"/>
                  </a:lnTo>
                  <a:lnTo>
                    <a:pt x="14503" y="3088970"/>
                  </a:lnTo>
                  <a:lnTo>
                    <a:pt x="3644" y="2946654"/>
                  </a:lnTo>
                  <a:lnTo>
                    <a:pt x="0" y="2802445"/>
                  </a:lnTo>
                  <a:lnTo>
                    <a:pt x="3644" y="2658249"/>
                  </a:lnTo>
                  <a:lnTo>
                    <a:pt x="14503" y="2515933"/>
                  </a:lnTo>
                  <a:lnTo>
                    <a:pt x="32359" y="2375674"/>
                  </a:lnTo>
                  <a:lnTo>
                    <a:pt x="57073" y="2237663"/>
                  </a:lnTo>
                  <a:lnTo>
                    <a:pt x="88442" y="2102078"/>
                  </a:lnTo>
                  <a:lnTo>
                    <a:pt x="126301" y="1969084"/>
                  </a:lnTo>
                  <a:lnTo>
                    <a:pt x="170472" y="1838858"/>
                  </a:lnTo>
                  <a:lnTo>
                    <a:pt x="220776" y="1711591"/>
                  </a:lnTo>
                  <a:lnTo>
                    <a:pt x="277037" y="1587449"/>
                  </a:lnTo>
                  <a:lnTo>
                    <a:pt x="339077" y="1466608"/>
                  </a:lnTo>
                  <a:lnTo>
                    <a:pt x="406730" y="1349260"/>
                  </a:lnTo>
                  <a:lnTo>
                    <a:pt x="479793" y="1235544"/>
                  </a:lnTo>
                  <a:lnTo>
                    <a:pt x="558126" y="1125677"/>
                  </a:lnTo>
                  <a:lnTo>
                    <a:pt x="641527" y="1019810"/>
                  </a:lnTo>
                  <a:lnTo>
                    <a:pt x="729818" y="918133"/>
                  </a:lnTo>
                  <a:lnTo>
                    <a:pt x="822833" y="820801"/>
                  </a:lnTo>
                  <a:lnTo>
                    <a:pt x="920394" y="728014"/>
                  </a:lnTo>
                  <a:lnTo>
                    <a:pt x="1022337" y="639940"/>
                  </a:lnTo>
                  <a:lnTo>
                    <a:pt x="1128458" y="556742"/>
                  </a:lnTo>
                  <a:lnTo>
                    <a:pt x="1238592" y="478612"/>
                  </a:lnTo>
                  <a:lnTo>
                    <a:pt x="1352575" y="405726"/>
                  </a:lnTo>
                  <a:lnTo>
                    <a:pt x="1470228" y="338239"/>
                  </a:lnTo>
                  <a:lnTo>
                    <a:pt x="1591360" y="276352"/>
                  </a:lnTo>
                  <a:lnTo>
                    <a:pt x="1715808" y="220230"/>
                  </a:lnTo>
                  <a:lnTo>
                    <a:pt x="1843379" y="170053"/>
                  </a:lnTo>
                  <a:lnTo>
                    <a:pt x="1973922" y="125996"/>
                  </a:lnTo>
                  <a:lnTo>
                    <a:pt x="2107234" y="88226"/>
                  </a:lnTo>
                  <a:lnTo>
                    <a:pt x="2243150" y="56934"/>
                  </a:lnTo>
                  <a:lnTo>
                    <a:pt x="2381504" y="32283"/>
                  </a:lnTo>
                  <a:lnTo>
                    <a:pt x="2522093" y="14465"/>
                  </a:lnTo>
                  <a:lnTo>
                    <a:pt x="2664752" y="3644"/>
                  </a:lnTo>
                  <a:lnTo>
                    <a:pt x="2809303" y="0"/>
                  </a:lnTo>
                  <a:close/>
                </a:path>
              </a:pathLst>
            </a:custGeom>
            <a:ln w="28575">
              <a:solidFill>
                <a:srgbClr val="1433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5789" y="4379602"/>
          <a:ext cx="4963159" cy="100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R="352425" algn="ctr">
                        <a:lnSpc>
                          <a:spcPts val="1660"/>
                        </a:lnSpc>
                      </a:pPr>
                      <a:r>
                        <a:rPr sz="1500" b="1" spc="-25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algn="ctr">
                        <a:lnSpc>
                          <a:spcPts val="1660"/>
                        </a:lnSpc>
                      </a:pPr>
                      <a:r>
                        <a:rPr sz="1500" b="1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1500" b="1" spc="-50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45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1660"/>
                        </a:lnSpc>
                      </a:pPr>
                      <a:r>
                        <a:rPr sz="1500" b="1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1500" b="1" spc="5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r>
                        <a:rPr sz="1500" b="1" spc="-40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75" baseline="25000" dirty="0">
                          <a:solidFill>
                            <a:srgbClr val="F0A06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 baseline="25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marR="351155" algn="ctr">
                        <a:lnSpc>
                          <a:spcPts val="4745"/>
                        </a:lnSpc>
                        <a:spcBef>
                          <a:spcPts val="520"/>
                        </a:spcBef>
                      </a:pPr>
                      <a:r>
                        <a:rPr sz="4000" b="1" spc="-25" dirty="0">
                          <a:solidFill>
                            <a:srgbClr val="153476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264160" algn="ctr">
                        <a:lnSpc>
                          <a:spcPts val="4745"/>
                        </a:lnSpc>
                        <a:spcBef>
                          <a:spcPts val="520"/>
                        </a:spcBef>
                      </a:pPr>
                      <a:r>
                        <a:rPr sz="4000" b="1" spc="-25" dirty="0">
                          <a:solidFill>
                            <a:srgbClr val="153476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4745"/>
                        </a:lnSpc>
                        <a:spcBef>
                          <a:spcPts val="520"/>
                        </a:spcBef>
                      </a:pPr>
                      <a:r>
                        <a:rPr sz="4000" b="1" spc="-10" dirty="0">
                          <a:solidFill>
                            <a:srgbClr val="153476"/>
                          </a:solidFill>
                          <a:latin typeface="Arial"/>
                          <a:cs typeface="Arial"/>
                        </a:rPr>
                        <a:t>$27,120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4317378" y="3133399"/>
            <a:ext cx="1009015" cy="1082675"/>
            <a:chOff x="4317378" y="3133399"/>
            <a:chExt cx="1009015" cy="1082675"/>
          </a:xfrm>
        </p:grpSpPr>
        <p:sp>
          <p:nvSpPr>
            <p:cNvPr id="12" name="object 12"/>
            <p:cNvSpPr/>
            <p:nvPr/>
          </p:nvSpPr>
          <p:spPr>
            <a:xfrm>
              <a:off x="4478005" y="3376299"/>
              <a:ext cx="687705" cy="680720"/>
            </a:xfrm>
            <a:custGeom>
              <a:avLst/>
              <a:gdLst/>
              <a:ahLst/>
              <a:cxnLst/>
              <a:rect l="l" t="t" r="r" b="b"/>
              <a:pathLst>
                <a:path w="687704" h="680720">
                  <a:moveTo>
                    <a:pt x="283300" y="680565"/>
                  </a:moveTo>
                  <a:lnTo>
                    <a:pt x="244879" y="667694"/>
                  </a:lnTo>
                  <a:lnTo>
                    <a:pt x="204948" y="663403"/>
                  </a:lnTo>
                  <a:lnTo>
                    <a:pt x="165018" y="667694"/>
                  </a:lnTo>
                  <a:lnTo>
                    <a:pt x="126596" y="680565"/>
                  </a:lnTo>
                  <a:lnTo>
                    <a:pt x="0" y="555179"/>
                  </a:lnTo>
                  <a:lnTo>
                    <a:pt x="12995" y="517125"/>
                  </a:lnTo>
                  <a:lnTo>
                    <a:pt x="17327" y="477576"/>
                  </a:lnTo>
                  <a:lnTo>
                    <a:pt x="12995" y="438027"/>
                  </a:lnTo>
                  <a:lnTo>
                    <a:pt x="0" y="399973"/>
                  </a:lnTo>
                  <a:lnTo>
                    <a:pt x="403834" y="0"/>
                  </a:lnTo>
                  <a:lnTo>
                    <a:pt x="442255" y="12871"/>
                  </a:lnTo>
                  <a:lnTo>
                    <a:pt x="482186" y="17161"/>
                  </a:lnTo>
                  <a:lnTo>
                    <a:pt x="522116" y="12871"/>
                  </a:lnTo>
                  <a:lnTo>
                    <a:pt x="560537" y="0"/>
                  </a:lnTo>
                  <a:lnTo>
                    <a:pt x="687134" y="125386"/>
                  </a:lnTo>
                  <a:lnTo>
                    <a:pt x="674139" y="163440"/>
                  </a:lnTo>
                  <a:lnTo>
                    <a:pt x="669807" y="202989"/>
                  </a:lnTo>
                  <a:lnTo>
                    <a:pt x="674139" y="242538"/>
                  </a:lnTo>
                  <a:lnTo>
                    <a:pt x="687134" y="280592"/>
                  </a:lnTo>
                  <a:lnTo>
                    <a:pt x="283405" y="680462"/>
                  </a:lnTo>
                  <a:close/>
                </a:path>
              </a:pathLst>
            </a:custGeom>
            <a:ln w="2080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7782" y="3227513"/>
              <a:ext cx="988060" cy="978535"/>
            </a:xfrm>
            <a:custGeom>
              <a:avLst/>
              <a:gdLst/>
              <a:ahLst/>
              <a:cxnLst/>
              <a:rect l="l" t="t" r="r" b="b"/>
              <a:pathLst>
                <a:path w="988060" h="978535">
                  <a:moveTo>
                    <a:pt x="355223" y="978138"/>
                  </a:moveTo>
                  <a:lnTo>
                    <a:pt x="0" y="626310"/>
                  </a:lnTo>
                  <a:lnTo>
                    <a:pt x="632460" y="0"/>
                  </a:lnTo>
                  <a:lnTo>
                    <a:pt x="987579" y="351723"/>
                  </a:lnTo>
                  <a:lnTo>
                    <a:pt x="355223" y="978138"/>
                  </a:lnTo>
                  <a:close/>
                </a:path>
              </a:pathLst>
            </a:custGeom>
            <a:ln w="2080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4409" y="3780414"/>
              <a:ext cx="22225" cy="146685"/>
            </a:xfrm>
            <a:custGeom>
              <a:avLst/>
              <a:gdLst/>
              <a:ahLst/>
              <a:cxnLst/>
              <a:rect l="l" t="t" r="r" b="b"/>
              <a:pathLst>
                <a:path w="22225" h="146685">
                  <a:moveTo>
                    <a:pt x="418" y="146301"/>
                  </a:moveTo>
                  <a:lnTo>
                    <a:pt x="16803" y="110963"/>
                  </a:lnTo>
                  <a:lnTo>
                    <a:pt x="22201" y="73111"/>
                  </a:lnTo>
                  <a:lnTo>
                    <a:pt x="16603" y="35279"/>
                  </a:lnTo>
                  <a:lnTo>
                    <a:pt x="0" y="0"/>
                  </a:lnTo>
                </a:path>
              </a:pathLst>
            </a:custGeom>
            <a:ln w="2090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86647" y="3302372"/>
              <a:ext cx="149225" cy="23495"/>
            </a:xfrm>
            <a:custGeom>
              <a:avLst/>
              <a:gdLst/>
              <a:ahLst/>
              <a:cxnLst/>
              <a:rect l="l" t="t" r="r" b="b"/>
              <a:pathLst>
                <a:path w="149225" h="23495">
                  <a:moveTo>
                    <a:pt x="0" y="1346"/>
                  </a:moveTo>
                  <a:lnTo>
                    <a:pt x="36098" y="17690"/>
                  </a:lnTo>
                  <a:lnTo>
                    <a:pt x="74745" y="22921"/>
                  </a:lnTo>
                  <a:lnTo>
                    <a:pt x="113313" y="17027"/>
                  </a:lnTo>
                  <a:lnTo>
                    <a:pt x="149177" y="0"/>
                  </a:lnTo>
                </a:path>
              </a:pathLst>
            </a:custGeom>
            <a:ln w="20712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8783" y="4107767"/>
              <a:ext cx="147320" cy="22225"/>
            </a:xfrm>
            <a:custGeom>
              <a:avLst/>
              <a:gdLst/>
              <a:ahLst/>
              <a:cxnLst/>
              <a:rect l="l" t="t" r="r" b="b"/>
              <a:pathLst>
                <a:path w="147320" h="22225">
                  <a:moveTo>
                    <a:pt x="147190" y="21264"/>
                  </a:moveTo>
                  <a:lnTo>
                    <a:pt x="111623" y="5230"/>
                  </a:lnTo>
                  <a:lnTo>
                    <a:pt x="73556" y="0"/>
                  </a:lnTo>
                  <a:lnTo>
                    <a:pt x="35508" y="5583"/>
                  </a:lnTo>
                  <a:lnTo>
                    <a:pt x="0" y="21989"/>
                  </a:lnTo>
                </a:path>
              </a:pathLst>
            </a:custGeom>
            <a:ln w="20712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6559" y="3506241"/>
              <a:ext cx="22225" cy="146685"/>
            </a:xfrm>
            <a:custGeom>
              <a:avLst/>
              <a:gdLst/>
              <a:ahLst/>
              <a:cxnLst/>
              <a:rect l="l" t="t" r="r" b="b"/>
              <a:pathLst>
                <a:path w="22225" h="146685">
                  <a:moveTo>
                    <a:pt x="21966" y="0"/>
                  </a:moveTo>
                  <a:lnTo>
                    <a:pt x="5460" y="35355"/>
                  </a:lnTo>
                  <a:lnTo>
                    <a:pt x="0" y="73254"/>
                  </a:lnTo>
                  <a:lnTo>
                    <a:pt x="5574" y="111152"/>
                  </a:lnTo>
                  <a:lnTo>
                    <a:pt x="22175" y="146508"/>
                  </a:lnTo>
                </a:path>
              </a:pathLst>
            </a:custGeom>
            <a:ln w="2090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29961" y="338261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321"/>
                  </a:moveTo>
                  <a:lnTo>
                    <a:pt x="1244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97284" y="331593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424"/>
                  </a:moveTo>
                  <a:lnTo>
                    <a:pt x="12440" y="0"/>
                  </a:lnTo>
                </a:path>
              </a:pathLst>
            </a:custGeom>
            <a:ln w="208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97284" y="338261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440" y="12321"/>
                  </a:moveTo>
                  <a:lnTo>
                    <a:pt x="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29961" y="331593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440" y="12424"/>
                  </a:moveTo>
                  <a:lnTo>
                    <a:pt x="0" y="0"/>
                  </a:lnTo>
                </a:path>
              </a:pathLst>
            </a:custGeom>
            <a:ln w="208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1135" y="349443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5" y="3313"/>
                  </a:moveTo>
                  <a:lnTo>
                    <a:pt x="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8910" y="35417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5" y="3313"/>
                  </a:moveTo>
                  <a:lnTo>
                    <a:pt x="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21135" y="35417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5" y="0"/>
                  </a:moveTo>
                  <a:lnTo>
                    <a:pt x="0" y="3313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68910" y="349443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5" y="0"/>
                  </a:moveTo>
                  <a:lnTo>
                    <a:pt x="0" y="3313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05404" y="3160005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0" y="12114"/>
                  </a:moveTo>
                  <a:lnTo>
                    <a:pt x="12753" y="0"/>
                  </a:lnTo>
                </a:path>
              </a:pathLst>
            </a:custGeom>
            <a:ln w="2080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96370" y="316352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231" y="12528"/>
                  </a:moveTo>
                  <a:lnTo>
                    <a:pt x="0" y="0"/>
                  </a:lnTo>
                </a:path>
              </a:pathLst>
            </a:custGeom>
            <a:ln w="2081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57316" y="3143853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5" h="17780">
                  <a:moveTo>
                    <a:pt x="0" y="17498"/>
                  </a:moveTo>
                  <a:lnTo>
                    <a:pt x="313" y="0"/>
                  </a:lnTo>
                </a:path>
              </a:pathLst>
            </a:custGeom>
            <a:ln w="209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5858" y="3978278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5" h="17779">
                  <a:moveTo>
                    <a:pt x="418" y="0"/>
                  </a:moveTo>
                  <a:lnTo>
                    <a:pt x="0" y="17498"/>
                  </a:lnTo>
                </a:path>
              </a:pathLst>
            </a:custGeom>
            <a:ln w="209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81822" y="3907664"/>
              <a:ext cx="17780" cy="635"/>
            </a:xfrm>
            <a:custGeom>
              <a:avLst/>
              <a:gdLst/>
              <a:ahLst/>
              <a:cxnLst/>
              <a:rect l="l" t="t" r="r" b="b"/>
              <a:pathLst>
                <a:path w="17779" h="635">
                  <a:moveTo>
                    <a:pt x="0" y="0"/>
                  </a:moveTo>
                  <a:lnTo>
                    <a:pt x="17667" y="310"/>
                  </a:lnTo>
                </a:path>
              </a:pathLst>
            </a:custGeom>
            <a:ln w="207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4489" y="3630095"/>
              <a:ext cx="174166" cy="1728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83528" y="3579858"/>
              <a:ext cx="276225" cy="273685"/>
            </a:xfrm>
            <a:custGeom>
              <a:avLst/>
              <a:gdLst/>
              <a:ahLst/>
              <a:cxnLst/>
              <a:rect l="l" t="t" r="r" b="b"/>
              <a:pathLst>
                <a:path w="276225" h="273685">
                  <a:moveTo>
                    <a:pt x="222458" y="53115"/>
                  </a:moveTo>
                  <a:lnTo>
                    <a:pt x="195265" y="30561"/>
                  </a:lnTo>
                  <a:lnTo>
                    <a:pt x="166034" y="14094"/>
                  </a:lnTo>
                  <a:lnTo>
                    <a:pt x="135900" y="3858"/>
                  </a:lnTo>
                  <a:lnTo>
                    <a:pt x="106002" y="0"/>
                  </a:lnTo>
                  <a:lnTo>
                    <a:pt x="84289" y="1405"/>
                  </a:lnTo>
                  <a:lnTo>
                    <a:pt x="45214" y="15594"/>
                  </a:lnTo>
                  <a:lnTo>
                    <a:pt x="16200" y="44030"/>
                  </a:lnTo>
                  <a:lnTo>
                    <a:pt x="1832" y="81006"/>
                  </a:lnTo>
                  <a:lnTo>
                    <a:pt x="0" y="101572"/>
                  </a:lnTo>
                  <a:lnTo>
                    <a:pt x="3366" y="131920"/>
                  </a:lnTo>
                  <a:lnTo>
                    <a:pt x="30327" y="192501"/>
                  </a:lnTo>
                  <a:lnTo>
                    <a:pt x="80743" y="242724"/>
                  </a:lnTo>
                  <a:lnTo>
                    <a:pt x="139951" y="269427"/>
                  </a:lnTo>
                  <a:lnTo>
                    <a:pt x="169771" y="273344"/>
                  </a:lnTo>
                  <a:lnTo>
                    <a:pt x="191562" y="271996"/>
                  </a:lnTo>
                  <a:lnTo>
                    <a:pt x="230794" y="257808"/>
                  </a:lnTo>
                  <a:lnTo>
                    <a:pt x="260223" y="228777"/>
                  </a:lnTo>
                  <a:lnTo>
                    <a:pt x="274519" y="190415"/>
                  </a:lnTo>
                  <a:lnTo>
                    <a:pt x="275982" y="169080"/>
                  </a:lnTo>
                  <a:lnTo>
                    <a:pt x="272145" y="139356"/>
                  </a:lnTo>
                  <a:lnTo>
                    <a:pt x="261830" y="109350"/>
                  </a:lnTo>
                  <a:lnTo>
                    <a:pt x="245184" y="80218"/>
                  </a:lnTo>
                  <a:lnTo>
                    <a:pt x="222354" y="53115"/>
                  </a:lnTo>
                  <a:close/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57987" y="395218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12231" y="12631"/>
                  </a:lnTo>
                </a:path>
              </a:pathLst>
            </a:custGeom>
            <a:ln w="2081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29117" y="388623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321"/>
                  </a:moveTo>
                  <a:lnTo>
                    <a:pt x="1244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96440" y="381955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321"/>
                  </a:moveTo>
                  <a:lnTo>
                    <a:pt x="1244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96440" y="388623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440" y="12321"/>
                  </a:moveTo>
                  <a:lnTo>
                    <a:pt x="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29117" y="381955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440" y="12321"/>
                  </a:moveTo>
                  <a:lnTo>
                    <a:pt x="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91456" y="41239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40" y="3313"/>
                  </a:moveTo>
                  <a:lnTo>
                    <a:pt x="0" y="0"/>
                  </a:lnTo>
                </a:path>
              </a:pathLst>
            </a:custGeom>
            <a:ln w="2081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39231" y="417127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5" y="3313"/>
                  </a:moveTo>
                  <a:lnTo>
                    <a:pt x="0" y="0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91456" y="417127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40" y="0"/>
                  </a:moveTo>
                  <a:lnTo>
                    <a:pt x="0" y="3313"/>
                  </a:lnTo>
                </a:path>
              </a:pathLst>
            </a:custGeom>
            <a:ln w="2081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39231" y="41239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5" y="0"/>
                  </a:moveTo>
                  <a:lnTo>
                    <a:pt x="0" y="3313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05768" y="4048996"/>
              <a:ext cx="17780" cy="635"/>
            </a:xfrm>
            <a:custGeom>
              <a:avLst/>
              <a:gdLst/>
              <a:ahLst/>
              <a:cxnLst/>
              <a:rect l="l" t="t" r="r" b="b"/>
              <a:pathLst>
                <a:path w="17779" h="635">
                  <a:moveTo>
                    <a:pt x="17667" y="310"/>
                  </a:moveTo>
                  <a:lnTo>
                    <a:pt x="0" y="0"/>
                  </a:lnTo>
                </a:path>
              </a:pathLst>
            </a:custGeom>
            <a:ln w="207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94417" y="4114329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5" h="17779">
                  <a:moveTo>
                    <a:pt x="313" y="0"/>
                  </a:moveTo>
                  <a:lnTo>
                    <a:pt x="0" y="17394"/>
                  </a:lnTo>
                </a:path>
              </a:pathLst>
            </a:custGeom>
            <a:ln w="20907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37025" y="409061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53" y="0"/>
                  </a:moveTo>
                  <a:lnTo>
                    <a:pt x="0" y="12114"/>
                  </a:lnTo>
                </a:path>
              </a:pathLst>
            </a:custGeom>
            <a:ln w="2080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91170" y="337298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390" y="4245"/>
                  </a:lnTo>
                </a:path>
              </a:pathLst>
            </a:custGeom>
            <a:ln w="2080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0372" y="341170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390" y="4348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69574" y="34505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286" y="4245"/>
                  </a:lnTo>
                </a:path>
              </a:pathLst>
            </a:custGeom>
            <a:ln w="2080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496744" y="3230410"/>
            <a:ext cx="1032510" cy="898525"/>
            <a:chOff x="2496744" y="3230410"/>
            <a:chExt cx="1032510" cy="898525"/>
          </a:xfrm>
        </p:grpSpPr>
        <p:sp>
          <p:nvSpPr>
            <p:cNvPr id="49" name="object 49"/>
            <p:cNvSpPr/>
            <p:nvPr/>
          </p:nvSpPr>
          <p:spPr>
            <a:xfrm>
              <a:off x="2634811" y="3266151"/>
              <a:ext cx="883919" cy="701675"/>
            </a:xfrm>
            <a:custGeom>
              <a:avLst/>
              <a:gdLst/>
              <a:ahLst/>
              <a:cxnLst/>
              <a:rect l="l" t="t" r="r" b="b"/>
              <a:pathLst>
                <a:path w="883920" h="701675">
                  <a:moveTo>
                    <a:pt x="0" y="237681"/>
                  </a:moveTo>
                  <a:lnTo>
                    <a:pt x="0" y="58873"/>
                  </a:lnTo>
                  <a:lnTo>
                    <a:pt x="4637" y="35958"/>
                  </a:lnTo>
                  <a:lnTo>
                    <a:pt x="17284" y="17245"/>
                  </a:lnTo>
                  <a:lnTo>
                    <a:pt x="36041" y="4627"/>
                  </a:lnTo>
                  <a:lnTo>
                    <a:pt x="59008" y="0"/>
                  </a:lnTo>
                  <a:lnTo>
                    <a:pt x="824760" y="0"/>
                  </a:lnTo>
                  <a:lnTo>
                    <a:pt x="847727" y="4627"/>
                  </a:lnTo>
                  <a:lnTo>
                    <a:pt x="866484" y="17245"/>
                  </a:lnTo>
                  <a:lnTo>
                    <a:pt x="879131" y="35958"/>
                  </a:lnTo>
                  <a:lnTo>
                    <a:pt x="883768" y="58873"/>
                  </a:lnTo>
                  <a:lnTo>
                    <a:pt x="883768" y="642292"/>
                  </a:lnTo>
                  <a:lnTo>
                    <a:pt x="879131" y="665206"/>
                  </a:lnTo>
                  <a:lnTo>
                    <a:pt x="866484" y="683920"/>
                  </a:lnTo>
                  <a:lnTo>
                    <a:pt x="847727" y="696538"/>
                  </a:lnTo>
                  <a:lnTo>
                    <a:pt x="824760" y="701165"/>
                  </a:lnTo>
                  <a:lnTo>
                    <a:pt x="502563" y="701165"/>
                  </a:lnTo>
                </a:path>
              </a:pathLst>
            </a:custGeom>
            <a:ln w="20858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38257" y="3378688"/>
              <a:ext cx="877569" cy="0"/>
            </a:xfrm>
            <a:custGeom>
              <a:avLst/>
              <a:gdLst/>
              <a:ahLst/>
              <a:cxnLst/>
              <a:rect l="l" t="t" r="r" b="b"/>
              <a:pathLst>
                <a:path w="877570">
                  <a:moveTo>
                    <a:pt x="0" y="0"/>
                  </a:moveTo>
                  <a:lnTo>
                    <a:pt x="876980" y="0"/>
                  </a:lnTo>
                </a:path>
              </a:pathLst>
            </a:custGeom>
            <a:ln w="2084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67239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08914" y="356270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480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48445" y="356270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08914" y="3655549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480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8445" y="3655549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08913" y="374828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480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48444" y="374828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61757" y="356270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08912" y="346225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480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48443" y="346225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61755" y="346225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19613" y="346225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2457" y="346225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585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05564" y="35846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6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35852" y="382112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370" y="0"/>
                  </a:lnTo>
                </a:path>
              </a:pathLst>
            </a:custGeom>
            <a:ln w="2084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6919" y="361637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0" y="0"/>
                  </a:moveTo>
                  <a:lnTo>
                    <a:pt x="3237" y="5522"/>
                  </a:lnTo>
                </a:path>
              </a:pathLst>
            </a:custGeom>
            <a:ln w="208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20550" y="402004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0" y="0"/>
                  </a:moveTo>
                  <a:lnTo>
                    <a:pt x="3237" y="5522"/>
                  </a:lnTo>
                </a:path>
              </a:pathLst>
            </a:custGeom>
            <a:ln w="208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04937" y="370285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3126"/>
                  </a:moveTo>
                  <a:lnTo>
                    <a:pt x="5535" y="0"/>
                  </a:lnTo>
                </a:path>
              </a:pathLst>
            </a:custGeom>
            <a:ln w="2085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20549" y="361637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37" y="0"/>
                  </a:moveTo>
                  <a:lnTo>
                    <a:pt x="0" y="5522"/>
                  </a:lnTo>
                </a:path>
              </a:pathLst>
            </a:custGeom>
            <a:ln w="208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86917" y="402004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37" y="0"/>
                  </a:moveTo>
                  <a:lnTo>
                    <a:pt x="0" y="5522"/>
                  </a:lnTo>
                </a:path>
              </a:pathLst>
            </a:custGeom>
            <a:ln w="208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04936" y="393595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5535" y="3126"/>
                  </a:lnTo>
                </a:path>
              </a:pathLst>
            </a:custGeom>
            <a:ln w="2085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05563" y="405088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6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07176" y="3523422"/>
              <a:ext cx="596900" cy="594995"/>
            </a:xfrm>
            <a:custGeom>
              <a:avLst/>
              <a:gdLst/>
              <a:ahLst/>
              <a:cxnLst/>
              <a:rect l="l" t="t" r="r" b="b"/>
              <a:pathLst>
                <a:path w="596900" h="594995">
                  <a:moveTo>
                    <a:pt x="596350" y="297492"/>
                  </a:moveTo>
                  <a:lnTo>
                    <a:pt x="592448" y="249231"/>
                  </a:lnTo>
                  <a:lnTo>
                    <a:pt x="581151" y="203452"/>
                  </a:lnTo>
                  <a:lnTo>
                    <a:pt x="563073" y="160767"/>
                  </a:lnTo>
                  <a:lnTo>
                    <a:pt x="538827" y="121787"/>
                  </a:lnTo>
                  <a:lnTo>
                    <a:pt x="509026" y="87124"/>
                  </a:lnTo>
                  <a:lnTo>
                    <a:pt x="474284" y="57391"/>
                  </a:lnTo>
                  <a:lnTo>
                    <a:pt x="435214" y="33201"/>
                  </a:lnTo>
                  <a:lnTo>
                    <a:pt x="392430" y="15164"/>
                  </a:lnTo>
                  <a:lnTo>
                    <a:pt x="346546" y="3893"/>
                  </a:lnTo>
                  <a:lnTo>
                    <a:pt x="298175" y="0"/>
                  </a:lnTo>
                  <a:lnTo>
                    <a:pt x="249804" y="3893"/>
                  </a:lnTo>
                  <a:lnTo>
                    <a:pt x="203919" y="15164"/>
                  </a:lnTo>
                  <a:lnTo>
                    <a:pt x="161136" y="33201"/>
                  </a:lnTo>
                  <a:lnTo>
                    <a:pt x="122066" y="57391"/>
                  </a:lnTo>
                  <a:lnTo>
                    <a:pt x="87324" y="87124"/>
                  </a:lnTo>
                  <a:lnTo>
                    <a:pt x="57523" y="121787"/>
                  </a:lnTo>
                  <a:lnTo>
                    <a:pt x="33277" y="160767"/>
                  </a:lnTo>
                  <a:lnTo>
                    <a:pt x="15198" y="203452"/>
                  </a:lnTo>
                  <a:lnTo>
                    <a:pt x="3901" y="249231"/>
                  </a:lnTo>
                  <a:lnTo>
                    <a:pt x="0" y="297492"/>
                  </a:lnTo>
                  <a:lnTo>
                    <a:pt x="3901" y="345753"/>
                  </a:lnTo>
                  <a:lnTo>
                    <a:pt x="15198" y="391532"/>
                  </a:lnTo>
                  <a:lnTo>
                    <a:pt x="33277" y="434217"/>
                  </a:lnTo>
                  <a:lnTo>
                    <a:pt x="57523" y="473198"/>
                  </a:lnTo>
                  <a:lnTo>
                    <a:pt x="87324" y="507860"/>
                  </a:lnTo>
                  <a:lnTo>
                    <a:pt x="122066" y="537593"/>
                  </a:lnTo>
                  <a:lnTo>
                    <a:pt x="161136" y="561783"/>
                  </a:lnTo>
                  <a:lnTo>
                    <a:pt x="203919" y="579820"/>
                  </a:lnTo>
                  <a:lnTo>
                    <a:pt x="249804" y="591092"/>
                  </a:lnTo>
                  <a:lnTo>
                    <a:pt x="298175" y="594985"/>
                  </a:lnTo>
                  <a:lnTo>
                    <a:pt x="346546" y="591092"/>
                  </a:lnTo>
                  <a:lnTo>
                    <a:pt x="392430" y="579820"/>
                  </a:lnTo>
                  <a:lnTo>
                    <a:pt x="435214" y="561783"/>
                  </a:lnTo>
                  <a:lnTo>
                    <a:pt x="474284" y="537593"/>
                  </a:lnTo>
                  <a:lnTo>
                    <a:pt x="509026" y="507860"/>
                  </a:lnTo>
                  <a:lnTo>
                    <a:pt x="538827" y="473198"/>
                  </a:lnTo>
                  <a:lnTo>
                    <a:pt x="563073" y="434217"/>
                  </a:lnTo>
                  <a:lnTo>
                    <a:pt x="581151" y="391532"/>
                  </a:lnTo>
                  <a:lnTo>
                    <a:pt x="592448" y="345753"/>
                  </a:lnTo>
                  <a:lnTo>
                    <a:pt x="596350" y="297492"/>
                  </a:lnTo>
                  <a:close/>
                </a:path>
              </a:pathLst>
            </a:custGeom>
            <a:ln w="2086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95794" y="3710358"/>
              <a:ext cx="211454" cy="111125"/>
            </a:xfrm>
            <a:custGeom>
              <a:avLst/>
              <a:gdLst/>
              <a:ahLst/>
              <a:cxnLst/>
              <a:rect l="l" t="t" r="r" b="b"/>
              <a:pathLst>
                <a:path w="211455" h="111125">
                  <a:moveTo>
                    <a:pt x="0" y="0"/>
                  </a:moveTo>
                  <a:lnTo>
                    <a:pt x="109557" y="110556"/>
                  </a:lnTo>
                  <a:lnTo>
                    <a:pt x="211385" y="51996"/>
                  </a:lnTo>
                </a:path>
              </a:pathLst>
            </a:custGeom>
            <a:ln w="2085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70416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73707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76893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180183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83369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86660" y="3230410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377"/>
                  </a:lnTo>
                </a:path>
              </a:pathLst>
            </a:custGeom>
            <a:ln w="2088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08903" y="3841130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19">
                  <a:moveTo>
                    <a:pt x="0" y="0"/>
                  </a:moveTo>
                  <a:lnTo>
                    <a:pt x="32480" y="0"/>
                  </a:lnTo>
                </a:path>
              </a:pathLst>
            </a:custGeom>
            <a:ln w="2084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36690" y="6322959"/>
            <a:ext cx="406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153476"/>
                </a:solidFill>
                <a:latin typeface="Tahoma"/>
                <a:cs typeface="Tahoma"/>
              </a:rPr>
              <a:t>As</a:t>
            </a:r>
            <a:r>
              <a:rPr sz="1200" b="1" spc="-5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153476"/>
                </a:solidFill>
                <a:latin typeface="Tahoma"/>
                <a:cs typeface="Tahoma"/>
              </a:rPr>
              <a:t>of</a:t>
            </a:r>
            <a:r>
              <a:rPr sz="1200" b="1" spc="-7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153476"/>
                </a:solidFill>
                <a:latin typeface="Tahoma"/>
                <a:cs typeface="Tahoma"/>
              </a:rPr>
              <a:t>Dec.</a:t>
            </a:r>
            <a:r>
              <a:rPr sz="1200" b="1" spc="-5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153476"/>
                </a:solidFill>
                <a:latin typeface="Tahoma"/>
                <a:cs typeface="Tahoma"/>
              </a:rPr>
              <a:t>31,</a:t>
            </a:r>
            <a:r>
              <a:rPr sz="1200" b="1" spc="-4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153476"/>
                </a:solidFill>
                <a:latin typeface="Tahoma"/>
                <a:cs typeface="Tahoma"/>
              </a:rPr>
              <a:t>2022</a:t>
            </a:r>
            <a:endParaRPr sz="12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200" b="1" spc="-157" baseline="24305" dirty="0">
                <a:solidFill>
                  <a:srgbClr val="153476"/>
                </a:solidFill>
                <a:latin typeface="Tahoma"/>
                <a:cs typeface="Tahoma"/>
              </a:rPr>
              <a:t>1</a:t>
            </a:r>
            <a:r>
              <a:rPr sz="1200" b="1" spc="-105" dirty="0">
                <a:solidFill>
                  <a:srgbClr val="153476"/>
                </a:solidFill>
                <a:latin typeface="Tahoma"/>
                <a:cs typeface="Tahoma"/>
              </a:rPr>
              <a:t>Includes</a:t>
            </a:r>
            <a:r>
              <a:rPr sz="1200" b="1" spc="-3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153476"/>
                </a:solidFill>
                <a:latin typeface="Tahoma"/>
                <a:cs typeface="Tahoma"/>
              </a:rPr>
              <a:t>cost-</a:t>
            </a:r>
            <a:r>
              <a:rPr sz="1200" b="1" spc="-70" dirty="0">
                <a:solidFill>
                  <a:srgbClr val="153476"/>
                </a:solidFill>
                <a:latin typeface="Tahoma"/>
                <a:cs typeface="Tahoma"/>
              </a:rPr>
              <a:t>of-</a:t>
            </a:r>
            <a:r>
              <a:rPr sz="1200" b="1" spc="-90" dirty="0">
                <a:solidFill>
                  <a:srgbClr val="153476"/>
                </a:solidFill>
                <a:latin typeface="Tahoma"/>
                <a:cs typeface="Tahoma"/>
              </a:rPr>
              <a:t>living</a:t>
            </a:r>
            <a:r>
              <a:rPr sz="1200" b="1" spc="3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153476"/>
                </a:solidFill>
                <a:latin typeface="Tahoma"/>
                <a:cs typeface="Tahoma"/>
              </a:rPr>
              <a:t>adjustments</a:t>
            </a:r>
            <a:r>
              <a:rPr sz="1200" b="1" spc="-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153476"/>
                </a:solidFill>
                <a:latin typeface="Tahoma"/>
                <a:cs typeface="Tahoma"/>
              </a:rPr>
              <a:t>adopted</a:t>
            </a:r>
            <a:r>
              <a:rPr sz="1200" b="1" spc="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153476"/>
                </a:solidFill>
                <a:latin typeface="Tahoma"/>
                <a:cs typeface="Tahoma"/>
              </a:rPr>
              <a:t>by</a:t>
            </a:r>
            <a:r>
              <a:rPr sz="1200" b="1" spc="-6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153476"/>
                </a:solidFill>
                <a:latin typeface="Tahoma"/>
                <a:cs typeface="Tahoma"/>
              </a:rPr>
              <a:t>employers.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771353" y="3202656"/>
            <a:ext cx="890905" cy="890269"/>
            <a:chOff x="771353" y="3202656"/>
            <a:chExt cx="890905" cy="890269"/>
          </a:xfrm>
        </p:grpSpPr>
        <p:sp>
          <p:nvSpPr>
            <p:cNvPr id="84" name="object 84"/>
            <p:cNvSpPr/>
            <p:nvPr/>
          </p:nvSpPr>
          <p:spPr>
            <a:xfrm>
              <a:off x="916646" y="3394919"/>
              <a:ext cx="80010" cy="208915"/>
            </a:xfrm>
            <a:custGeom>
              <a:avLst/>
              <a:gdLst/>
              <a:ahLst/>
              <a:cxnLst/>
              <a:rect l="l" t="t" r="r" b="b"/>
              <a:pathLst>
                <a:path w="80009" h="208914">
                  <a:moveTo>
                    <a:pt x="0" y="0"/>
                  </a:moveTo>
                  <a:lnTo>
                    <a:pt x="79486" y="0"/>
                  </a:lnTo>
                  <a:lnTo>
                    <a:pt x="79486" y="208761"/>
                  </a:lnTo>
                  <a:lnTo>
                    <a:pt x="0" y="208761"/>
                  </a:lnTo>
                  <a:lnTo>
                    <a:pt x="0" y="0"/>
                  </a:lnTo>
                  <a:close/>
                </a:path>
              </a:pathLst>
            </a:custGeom>
            <a:ln w="27416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08386" y="3216370"/>
              <a:ext cx="98425" cy="146050"/>
            </a:xfrm>
            <a:custGeom>
              <a:avLst/>
              <a:gdLst/>
              <a:ahLst/>
              <a:cxnLst/>
              <a:rect l="l" t="t" r="r" b="b"/>
              <a:pathLst>
                <a:path w="98425" h="146050">
                  <a:moveTo>
                    <a:pt x="46638" y="145583"/>
                  </a:moveTo>
                  <a:lnTo>
                    <a:pt x="75161" y="140433"/>
                  </a:lnTo>
                  <a:lnTo>
                    <a:pt x="91863" y="127042"/>
                  </a:lnTo>
                  <a:lnTo>
                    <a:pt x="98287" y="108501"/>
                  </a:lnTo>
                  <a:lnTo>
                    <a:pt x="95975" y="87899"/>
                  </a:lnTo>
                  <a:lnTo>
                    <a:pt x="83640" y="57941"/>
                  </a:lnTo>
                  <a:lnTo>
                    <a:pt x="67195" y="29528"/>
                  </a:lnTo>
                  <a:lnTo>
                    <a:pt x="52805" y="8326"/>
                  </a:lnTo>
                  <a:lnTo>
                    <a:pt x="46638" y="0"/>
                  </a:lnTo>
                  <a:lnTo>
                    <a:pt x="27452" y="29142"/>
                  </a:lnTo>
                  <a:lnTo>
                    <a:pt x="16488" y="47726"/>
                  </a:lnTo>
                  <a:lnTo>
                    <a:pt x="9636" y="63735"/>
                  </a:lnTo>
                  <a:lnTo>
                    <a:pt x="2783" y="85152"/>
                  </a:lnTo>
                  <a:lnTo>
                    <a:pt x="0" y="103865"/>
                  </a:lnTo>
                  <a:lnTo>
                    <a:pt x="5182" y="123608"/>
                  </a:lnTo>
                  <a:lnTo>
                    <a:pt x="20128" y="139231"/>
                  </a:lnTo>
                  <a:lnTo>
                    <a:pt x="46638" y="145583"/>
                  </a:lnTo>
                  <a:close/>
                </a:path>
              </a:pathLst>
            </a:custGeom>
            <a:ln w="27427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89324" y="3394920"/>
              <a:ext cx="80010" cy="208915"/>
            </a:xfrm>
            <a:custGeom>
              <a:avLst/>
              <a:gdLst/>
              <a:ahLst/>
              <a:cxnLst/>
              <a:rect l="l" t="t" r="r" b="b"/>
              <a:pathLst>
                <a:path w="80009" h="208914">
                  <a:moveTo>
                    <a:pt x="0" y="0"/>
                  </a:moveTo>
                  <a:lnTo>
                    <a:pt x="79486" y="0"/>
                  </a:lnTo>
                  <a:lnTo>
                    <a:pt x="79486" y="208761"/>
                  </a:lnTo>
                  <a:lnTo>
                    <a:pt x="0" y="208761"/>
                  </a:lnTo>
                  <a:lnTo>
                    <a:pt x="0" y="0"/>
                  </a:lnTo>
                  <a:close/>
                </a:path>
              </a:pathLst>
            </a:custGeom>
            <a:ln w="27416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81449" y="3216371"/>
              <a:ext cx="98425" cy="146050"/>
            </a:xfrm>
            <a:custGeom>
              <a:avLst/>
              <a:gdLst/>
              <a:ahLst/>
              <a:cxnLst/>
              <a:rect l="l" t="t" r="r" b="b"/>
              <a:pathLst>
                <a:path w="98425" h="146050">
                  <a:moveTo>
                    <a:pt x="46253" y="145583"/>
                  </a:moveTo>
                  <a:lnTo>
                    <a:pt x="74775" y="140433"/>
                  </a:lnTo>
                  <a:lnTo>
                    <a:pt x="91478" y="127042"/>
                  </a:lnTo>
                  <a:lnTo>
                    <a:pt x="97902" y="108501"/>
                  </a:lnTo>
                  <a:lnTo>
                    <a:pt x="95589" y="87899"/>
                  </a:lnTo>
                  <a:lnTo>
                    <a:pt x="83255" y="57941"/>
                  </a:lnTo>
                  <a:lnTo>
                    <a:pt x="66809" y="29528"/>
                  </a:lnTo>
                  <a:lnTo>
                    <a:pt x="52420" y="8326"/>
                  </a:lnTo>
                  <a:lnTo>
                    <a:pt x="46253" y="0"/>
                  </a:lnTo>
                  <a:lnTo>
                    <a:pt x="27066" y="30687"/>
                  </a:lnTo>
                  <a:lnTo>
                    <a:pt x="16102" y="49786"/>
                  </a:lnTo>
                  <a:lnTo>
                    <a:pt x="9250" y="65280"/>
                  </a:lnTo>
                  <a:lnTo>
                    <a:pt x="2398" y="85152"/>
                  </a:lnTo>
                  <a:lnTo>
                    <a:pt x="0" y="103865"/>
                  </a:lnTo>
                  <a:lnTo>
                    <a:pt x="5824" y="123608"/>
                  </a:lnTo>
                  <a:lnTo>
                    <a:pt x="20899" y="139231"/>
                  </a:lnTo>
                  <a:lnTo>
                    <a:pt x="46253" y="145583"/>
                  </a:lnTo>
                  <a:close/>
                </a:path>
              </a:pathLst>
            </a:custGeom>
            <a:ln w="27427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72966" y="3394920"/>
              <a:ext cx="80010" cy="208915"/>
            </a:xfrm>
            <a:custGeom>
              <a:avLst/>
              <a:gdLst/>
              <a:ahLst/>
              <a:cxnLst/>
              <a:rect l="l" t="t" r="r" b="b"/>
              <a:pathLst>
                <a:path w="80009" h="208914">
                  <a:moveTo>
                    <a:pt x="0" y="0"/>
                  </a:moveTo>
                  <a:lnTo>
                    <a:pt x="79486" y="0"/>
                  </a:lnTo>
                  <a:lnTo>
                    <a:pt x="79486" y="208761"/>
                  </a:lnTo>
                  <a:lnTo>
                    <a:pt x="0" y="208761"/>
                  </a:lnTo>
                  <a:lnTo>
                    <a:pt x="0" y="0"/>
                  </a:lnTo>
                  <a:close/>
                </a:path>
              </a:pathLst>
            </a:custGeom>
            <a:ln w="27416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64706" y="3216372"/>
              <a:ext cx="98425" cy="146050"/>
            </a:xfrm>
            <a:custGeom>
              <a:avLst/>
              <a:gdLst/>
              <a:ahLst/>
              <a:cxnLst/>
              <a:rect l="l" t="t" r="r" b="b"/>
              <a:pathLst>
                <a:path w="98425" h="146050">
                  <a:moveTo>
                    <a:pt x="46638" y="145583"/>
                  </a:moveTo>
                  <a:lnTo>
                    <a:pt x="75161" y="140433"/>
                  </a:lnTo>
                  <a:lnTo>
                    <a:pt x="91863" y="127042"/>
                  </a:lnTo>
                  <a:lnTo>
                    <a:pt x="98287" y="108501"/>
                  </a:lnTo>
                  <a:lnTo>
                    <a:pt x="95975" y="87899"/>
                  </a:lnTo>
                  <a:lnTo>
                    <a:pt x="83640" y="57941"/>
                  </a:lnTo>
                  <a:lnTo>
                    <a:pt x="67195" y="29528"/>
                  </a:lnTo>
                  <a:lnTo>
                    <a:pt x="52805" y="8326"/>
                  </a:lnTo>
                  <a:lnTo>
                    <a:pt x="46638" y="0"/>
                  </a:lnTo>
                  <a:lnTo>
                    <a:pt x="28993" y="29142"/>
                  </a:lnTo>
                  <a:lnTo>
                    <a:pt x="18544" y="47726"/>
                  </a:lnTo>
                  <a:lnTo>
                    <a:pt x="11177" y="63735"/>
                  </a:lnTo>
                  <a:lnTo>
                    <a:pt x="2783" y="85152"/>
                  </a:lnTo>
                  <a:lnTo>
                    <a:pt x="0" y="103865"/>
                  </a:lnTo>
                  <a:lnTo>
                    <a:pt x="5182" y="123608"/>
                  </a:lnTo>
                  <a:lnTo>
                    <a:pt x="20128" y="139231"/>
                  </a:lnTo>
                  <a:lnTo>
                    <a:pt x="46638" y="145583"/>
                  </a:lnTo>
                  <a:close/>
                </a:path>
              </a:pathLst>
            </a:custGeom>
            <a:ln w="27427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45644" y="3394921"/>
              <a:ext cx="80010" cy="208915"/>
            </a:xfrm>
            <a:custGeom>
              <a:avLst/>
              <a:gdLst/>
              <a:ahLst/>
              <a:cxnLst/>
              <a:rect l="l" t="t" r="r" b="b"/>
              <a:pathLst>
                <a:path w="80009" h="208914">
                  <a:moveTo>
                    <a:pt x="0" y="0"/>
                  </a:moveTo>
                  <a:lnTo>
                    <a:pt x="79486" y="0"/>
                  </a:lnTo>
                  <a:lnTo>
                    <a:pt x="79486" y="208761"/>
                  </a:lnTo>
                  <a:lnTo>
                    <a:pt x="0" y="208761"/>
                  </a:lnTo>
                  <a:lnTo>
                    <a:pt x="0" y="0"/>
                  </a:lnTo>
                  <a:close/>
                </a:path>
              </a:pathLst>
            </a:custGeom>
            <a:ln w="27416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37769" y="3216373"/>
              <a:ext cx="98425" cy="146050"/>
            </a:xfrm>
            <a:custGeom>
              <a:avLst/>
              <a:gdLst/>
              <a:ahLst/>
              <a:cxnLst/>
              <a:rect l="l" t="t" r="r" b="b"/>
              <a:pathLst>
                <a:path w="98425" h="146050">
                  <a:moveTo>
                    <a:pt x="46253" y="145583"/>
                  </a:moveTo>
                  <a:lnTo>
                    <a:pt x="74775" y="140433"/>
                  </a:lnTo>
                  <a:lnTo>
                    <a:pt x="91478" y="127042"/>
                  </a:lnTo>
                  <a:lnTo>
                    <a:pt x="97902" y="108501"/>
                  </a:lnTo>
                  <a:lnTo>
                    <a:pt x="95589" y="87899"/>
                  </a:lnTo>
                  <a:lnTo>
                    <a:pt x="83255" y="57941"/>
                  </a:lnTo>
                  <a:lnTo>
                    <a:pt x="66809" y="29528"/>
                  </a:lnTo>
                  <a:lnTo>
                    <a:pt x="52420" y="8326"/>
                  </a:lnTo>
                  <a:lnTo>
                    <a:pt x="46253" y="0"/>
                  </a:lnTo>
                  <a:lnTo>
                    <a:pt x="27066" y="30687"/>
                  </a:lnTo>
                  <a:lnTo>
                    <a:pt x="16102" y="49786"/>
                  </a:lnTo>
                  <a:lnTo>
                    <a:pt x="9250" y="65280"/>
                  </a:lnTo>
                  <a:lnTo>
                    <a:pt x="2398" y="85152"/>
                  </a:lnTo>
                  <a:lnTo>
                    <a:pt x="0" y="103865"/>
                  </a:lnTo>
                  <a:lnTo>
                    <a:pt x="5824" y="123608"/>
                  </a:lnTo>
                  <a:lnTo>
                    <a:pt x="20899" y="139231"/>
                  </a:lnTo>
                  <a:lnTo>
                    <a:pt x="46253" y="145583"/>
                  </a:lnTo>
                  <a:close/>
                </a:path>
              </a:pathLst>
            </a:custGeom>
            <a:ln w="27427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5087" y="3603681"/>
              <a:ext cx="863600" cy="475615"/>
            </a:xfrm>
            <a:custGeom>
              <a:avLst/>
              <a:gdLst/>
              <a:ahLst/>
              <a:cxnLst/>
              <a:rect l="l" t="t" r="r" b="b"/>
              <a:pathLst>
                <a:path w="863600" h="475614">
                  <a:moveTo>
                    <a:pt x="849685" y="475207"/>
                  </a:moveTo>
                  <a:lnTo>
                    <a:pt x="19186" y="475207"/>
                  </a:lnTo>
                  <a:lnTo>
                    <a:pt x="11563" y="473748"/>
                  </a:lnTo>
                  <a:lnTo>
                    <a:pt x="5481" y="469713"/>
                  </a:lnTo>
                  <a:lnTo>
                    <a:pt x="1456" y="463619"/>
                  </a:lnTo>
                  <a:lnTo>
                    <a:pt x="0" y="455979"/>
                  </a:lnTo>
                  <a:lnTo>
                    <a:pt x="0" y="57684"/>
                  </a:lnTo>
                  <a:lnTo>
                    <a:pt x="4368" y="34764"/>
                  </a:lnTo>
                  <a:lnTo>
                    <a:pt x="16445" y="16481"/>
                  </a:lnTo>
                  <a:lnTo>
                    <a:pt x="34689" y="4377"/>
                  </a:lnTo>
                  <a:lnTo>
                    <a:pt x="57559" y="0"/>
                  </a:lnTo>
                  <a:lnTo>
                    <a:pt x="805830" y="0"/>
                  </a:lnTo>
                  <a:lnTo>
                    <a:pt x="828700" y="4377"/>
                  </a:lnTo>
                  <a:lnTo>
                    <a:pt x="846944" y="16481"/>
                  </a:lnTo>
                  <a:lnTo>
                    <a:pt x="859021" y="34764"/>
                  </a:lnTo>
                  <a:lnTo>
                    <a:pt x="863390" y="57684"/>
                  </a:lnTo>
                  <a:lnTo>
                    <a:pt x="863390" y="461473"/>
                  </a:lnTo>
                  <a:lnTo>
                    <a:pt x="863390" y="469713"/>
                  </a:lnTo>
                  <a:lnTo>
                    <a:pt x="857908" y="475207"/>
                  </a:lnTo>
                  <a:lnTo>
                    <a:pt x="849685" y="475207"/>
                  </a:lnTo>
                  <a:close/>
                </a:path>
              </a:pathLst>
            </a:custGeom>
            <a:ln w="27454">
              <a:solidFill>
                <a:srgbClr val="23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85087" y="3732784"/>
              <a:ext cx="861060" cy="36195"/>
            </a:xfrm>
            <a:custGeom>
              <a:avLst/>
              <a:gdLst/>
              <a:ahLst/>
              <a:cxnLst/>
              <a:rect l="l" t="t" r="r" b="b"/>
              <a:pathLst>
                <a:path w="861060" h="36195">
                  <a:moveTo>
                    <a:pt x="0" y="0"/>
                  </a:moveTo>
                  <a:lnTo>
                    <a:pt x="33918" y="5579"/>
                  </a:lnTo>
                  <a:lnTo>
                    <a:pt x="57559" y="17854"/>
                  </a:lnTo>
                  <a:lnTo>
                    <a:pt x="77088" y="30129"/>
                  </a:lnTo>
                  <a:lnTo>
                    <a:pt x="98673" y="35709"/>
                  </a:lnTo>
                  <a:lnTo>
                    <a:pt x="122356" y="30129"/>
                  </a:lnTo>
                  <a:lnTo>
                    <a:pt x="144240" y="17854"/>
                  </a:lnTo>
                  <a:lnTo>
                    <a:pt x="164583" y="5579"/>
                  </a:lnTo>
                  <a:lnTo>
                    <a:pt x="183641" y="0"/>
                  </a:lnTo>
                  <a:lnTo>
                    <a:pt x="200258" y="5579"/>
                  </a:lnTo>
                  <a:lnTo>
                    <a:pt x="215847" y="17854"/>
                  </a:lnTo>
                  <a:lnTo>
                    <a:pt x="234520" y="30129"/>
                  </a:lnTo>
                  <a:lnTo>
                    <a:pt x="260387" y="35709"/>
                  </a:lnTo>
                  <a:lnTo>
                    <a:pt x="284242" y="30129"/>
                  </a:lnTo>
                  <a:lnTo>
                    <a:pt x="299103" y="17854"/>
                  </a:lnTo>
                  <a:lnTo>
                    <a:pt x="312422" y="5579"/>
                  </a:lnTo>
                  <a:lnTo>
                    <a:pt x="331651" y="0"/>
                  </a:lnTo>
                  <a:lnTo>
                    <a:pt x="352979" y="5579"/>
                  </a:lnTo>
                  <a:lnTo>
                    <a:pt x="370709" y="17854"/>
                  </a:lnTo>
                  <a:lnTo>
                    <a:pt x="389467" y="30129"/>
                  </a:lnTo>
                  <a:lnTo>
                    <a:pt x="413879" y="35709"/>
                  </a:lnTo>
                  <a:lnTo>
                    <a:pt x="439061" y="30129"/>
                  </a:lnTo>
                  <a:lnTo>
                    <a:pt x="457048" y="17854"/>
                  </a:lnTo>
                  <a:lnTo>
                    <a:pt x="474008" y="5579"/>
                  </a:lnTo>
                  <a:lnTo>
                    <a:pt x="496106" y="0"/>
                  </a:lnTo>
                  <a:lnTo>
                    <a:pt x="520004" y="5579"/>
                  </a:lnTo>
                  <a:lnTo>
                    <a:pt x="541332" y="17854"/>
                  </a:lnTo>
                  <a:lnTo>
                    <a:pt x="564715" y="30129"/>
                  </a:lnTo>
                  <a:lnTo>
                    <a:pt x="594779" y="35709"/>
                  </a:lnTo>
                  <a:lnTo>
                    <a:pt x="622146" y="30129"/>
                  </a:lnTo>
                  <a:lnTo>
                    <a:pt x="638977" y="17854"/>
                  </a:lnTo>
                  <a:lnTo>
                    <a:pt x="652210" y="5579"/>
                  </a:lnTo>
                  <a:lnTo>
                    <a:pt x="668784" y="0"/>
                  </a:lnTo>
                  <a:lnTo>
                    <a:pt x="689812" y="5579"/>
                  </a:lnTo>
                  <a:lnTo>
                    <a:pt x="711611" y="17854"/>
                  </a:lnTo>
                  <a:lnTo>
                    <a:pt x="733924" y="30129"/>
                  </a:lnTo>
                  <a:lnTo>
                    <a:pt x="756494" y="35709"/>
                  </a:lnTo>
                  <a:lnTo>
                    <a:pt x="780091" y="30129"/>
                  </a:lnTo>
                  <a:lnTo>
                    <a:pt x="805488" y="17854"/>
                  </a:lnTo>
                  <a:lnTo>
                    <a:pt x="832426" y="5579"/>
                  </a:lnTo>
                  <a:lnTo>
                    <a:pt x="860649" y="0"/>
                  </a:lnTo>
                </a:path>
              </a:pathLst>
            </a:custGeom>
            <a:ln w="27468">
              <a:solidFill>
                <a:srgbClr val="23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5087" y="3897596"/>
              <a:ext cx="861060" cy="36195"/>
            </a:xfrm>
            <a:custGeom>
              <a:avLst/>
              <a:gdLst/>
              <a:ahLst/>
              <a:cxnLst/>
              <a:rect l="l" t="t" r="r" b="b"/>
              <a:pathLst>
                <a:path w="861060" h="36195">
                  <a:moveTo>
                    <a:pt x="0" y="0"/>
                  </a:moveTo>
                  <a:lnTo>
                    <a:pt x="33918" y="5579"/>
                  </a:lnTo>
                  <a:lnTo>
                    <a:pt x="57559" y="17854"/>
                  </a:lnTo>
                  <a:lnTo>
                    <a:pt x="77088" y="30129"/>
                  </a:lnTo>
                  <a:lnTo>
                    <a:pt x="98673" y="35709"/>
                  </a:lnTo>
                  <a:lnTo>
                    <a:pt x="122356" y="30129"/>
                  </a:lnTo>
                  <a:lnTo>
                    <a:pt x="144240" y="17854"/>
                  </a:lnTo>
                  <a:lnTo>
                    <a:pt x="164583" y="5579"/>
                  </a:lnTo>
                  <a:lnTo>
                    <a:pt x="183641" y="0"/>
                  </a:lnTo>
                  <a:lnTo>
                    <a:pt x="200258" y="5579"/>
                  </a:lnTo>
                  <a:lnTo>
                    <a:pt x="215847" y="17854"/>
                  </a:lnTo>
                  <a:lnTo>
                    <a:pt x="234520" y="30129"/>
                  </a:lnTo>
                  <a:lnTo>
                    <a:pt x="260387" y="35709"/>
                  </a:lnTo>
                  <a:lnTo>
                    <a:pt x="284242" y="30129"/>
                  </a:lnTo>
                  <a:lnTo>
                    <a:pt x="299103" y="17854"/>
                  </a:lnTo>
                  <a:lnTo>
                    <a:pt x="312422" y="5579"/>
                  </a:lnTo>
                  <a:lnTo>
                    <a:pt x="331651" y="0"/>
                  </a:lnTo>
                  <a:lnTo>
                    <a:pt x="352979" y="5579"/>
                  </a:lnTo>
                  <a:lnTo>
                    <a:pt x="370709" y="17854"/>
                  </a:lnTo>
                  <a:lnTo>
                    <a:pt x="389467" y="30129"/>
                  </a:lnTo>
                  <a:lnTo>
                    <a:pt x="413879" y="35709"/>
                  </a:lnTo>
                  <a:lnTo>
                    <a:pt x="439061" y="30129"/>
                  </a:lnTo>
                  <a:lnTo>
                    <a:pt x="457048" y="17854"/>
                  </a:lnTo>
                  <a:lnTo>
                    <a:pt x="474008" y="5579"/>
                  </a:lnTo>
                  <a:lnTo>
                    <a:pt x="496106" y="0"/>
                  </a:lnTo>
                  <a:lnTo>
                    <a:pt x="520004" y="5579"/>
                  </a:lnTo>
                  <a:lnTo>
                    <a:pt x="541332" y="17854"/>
                  </a:lnTo>
                  <a:lnTo>
                    <a:pt x="564715" y="30129"/>
                  </a:lnTo>
                  <a:lnTo>
                    <a:pt x="594779" y="35709"/>
                  </a:lnTo>
                  <a:lnTo>
                    <a:pt x="622146" y="30129"/>
                  </a:lnTo>
                  <a:lnTo>
                    <a:pt x="638977" y="17854"/>
                  </a:lnTo>
                  <a:lnTo>
                    <a:pt x="652210" y="5579"/>
                  </a:lnTo>
                  <a:lnTo>
                    <a:pt x="668784" y="0"/>
                  </a:lnTo>
                  <a:lnTo>
                    <a:pt x="689812" y="5579"/>
                  </a:lnTo>
                  <a:lnTo>
                    <a:pt x="711611" y="17854"/>
                  </a:lnTo>
                  <a:lnTo>
                    <a:pt x="733924" y="30129"/>
                  </a:lnTo>
                  <a:lnTo>
                    <a:pt x="756494" y="35709"/>
                  </a:lnTo>
                  <a:lnTo>
                    <a:pt x="780091" y="30129"/>
                  </a:lnTo>
                  <a:lnTo>
                    <a:pt x="805488" y="17854"/>
                  </a:lnTo>
                  <a:lnTo>
                    <a:pt x="832426" y="5579"/>
                  </a:lnTo>
                  <a:lnTo>
                    <a:pt x="860649" y="0"/>
                  </a:lnTo>
                </a:path>
              </a:pathLst>
            </a:custGeom>
            <a:ln w="27468">
              <a:solidFill>
                <a:srgbClr val="233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768" y="6271099"/>
            <a:ext cx="859939" cy="430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8767" y="408308"/>
            <a:ext cx="6014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TCDRS</a:t>
            </a:r>
            <a:r>
              <a:rPr spc="-200" dirty="0"/>
              <a:t> </a:t>
            </a:r>
            <a:r>
              <a:rPr spc="-275" dirty="0"/>
              <a:t>Benefits</a:t>
            </a:r>
            <a:r>
              <a:rPr spc="-345" dirty="0"/>
              <a:t> </a:t>
            </a:r>
            <a:r>
              <a:rPr spc="-930" dirty="0"/>
              <a:t>T</a:t>
            </a:r>
            <a:r>
              <a:rPr spc="-370" dirty="0"/>
              <a:t>e</a:t>
            </a:r>
            <a:r>
              <a:rPr spc="-330" dirty="0"/>
              <a:t>xas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83" y="2745158"/>
            <a:ext cx="4998085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395" dirty="0">
                <a:solidFill>
                  <a:srgbClr val="303B57"/>
                </a:solidFill>
                <a:latin typeface="Tahoma"/>
                <a:cs typeface="Tahoma"/>
              </a:rPr>
              <a:t>In</a:t>
            </a:r>
            <a:r>
              <a:rPr sz="2800" b="1" spc="-13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90" dirty="0">
                <a:solidFill>
                  <a:srgbClr val="303B57"/>
                </a:solidFill>
                <a:latin typeface="Tahoma"/>
                <a:cs typeface="Tahoma"/>
              </a:rPr>
              <a:t>2022,</a:t>
            </a:r>
            <a:r>
              <a:rPr sz="2800" b="1" spc="-9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303B57"/>
                </a:solidFill>
                <a:latin typeface="Tahoma"/>
                <a:cs typeface="Tahoma"/>
              </a:rPr>
              <a:t>paid</a:t>
            </a:r>
            <a:r>
              <a:rPr sz="2800" b="1" spc="-10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303B57"/>
                </a:solidFill>
                <a:latin typeface="Tahoma"/>
                <a:cs typeface="Tahoma"/>
              </a:rPr>
              <a:t>out</a:t>
            </a:r>
            <a:r>
              <a:rPr sz="2800" b="1" spc="-114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F1A260"/>
                </a:solidFill>
                <a:latin typeface="Tahoma"/>
                <a:cs typeface="Tahoma"/>
              </a:rPr>
              <a:t>$2.1</a:t>
            </a:r>
            <a:r>
              <a:rPr sz="2800" b="1" spc="-105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800" b="1" spc="-145" dirty="0">
                <a:solidFill>
                  <a:srgbClr val="F1A260"/>
                </a:solidFill>
                <a:latin typeface="Tahoma"/>
                <a:cs typeface="Tahoma"/>
              </a:rPr>
              <a:t>billion </a:t>
            </a:r>
            <a:r>
              <a:rPr sz="2800" b="1" spc="-195" dirty="0">
                <a:solidFill>
                  <a:srgbClr val="303B57"/>
                </a:solidFill>
                <a:latin typeface="Tahoma"/>
                <a:cs typeface="Tahoma"/>
              </a:rPr>
              <a:t>in</a:t>
            </a:r>
            <a:r>
              <a:rPr sz="2800" b="1" spc="-13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55" dirty="0">
                <a:solidFill>
                  <a:srgbClr val="303B57"/>
                </a:solidFill>
                <a:latin typeface="Tahoma"/>
                <a:cs typeface="Tahoma"/>
              </a:rPr>
              <a:t>benefits</a:t>
            </a:r>
            <a:endParaRPr sz="28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484" dirty="0">
                <a:solidFill>
                  <a:srgbClr val="F1A260"/>
                </a:solidFill>
                <a:latin typeface="Tahoma"/>
                <a:cs typeface="Tahoma"/>
              </a:rPr>
              <a:t>96%</a:t>
            </a:r>
            <a:r>
              <a:rPr sz="2800" b="1" spc="-105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303B57"/>
                </a:solidFill>
                <a:latin typeface="Tahoma"/>
                <a:cs typeface="Tahoma"/>
              </a:rPr>
              <a:t>paid</a:t>
            </a:r>
            <a:r>
              <a:rPr sz="2800" b="1" spc="-10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45" dirty="0">
                <a:solidFill>
                  <a:srgbClr val="303B57"/>
                </a:solidFill>
                <a:latin typeface="Tahoma"/>
                <a:cs typeface="Tahoma"/>
              </a:rPr>
              <a:t>to</a:t>
            </a:r>
            <a:r>
              <a:rPr sz="2800" b="1" spc="-21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70" dirty="0">
                <a:solidFill>
                  <a:srgbClr val="303B57"/>
                </a:solidFill>
                <a:latin typeface="Tahoma"/>
                <a:cs typeface="Tahoma"/>
              </a:rPr>
              <a:t>Texas</a:t>
            </a:r>
            <a:r>
              <a:rPr sz="2800" b="1" spc="-12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303B57"/>
                </a:solidFill>
                <a:latin typeface="Tahoma"/>
                <a:cs typeface="Tahoma"/>
              </a:rPr>
              <a:t>residents</a:t>
            </a:r>
            <a:endParaRPr sz="28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143376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60" dirty="0">
                <a:solidFill>
                  <a:srgbClr val="303B57"/>
                </a:solidFill>
                <a:latin typeface="Tahoma"/>
                <a:cs typeface="Tahoma"/>
              </a:rPr>
              <a:t>Benefit</a:t>
            </a:r>
            <a:r>
              <a:rPr sz="2800" b="1" spc="-6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29" dirty="0">
                <a:solidFill>
                  <a:srgbClr val="303B57"/>
                </a:solidFill>
                <a:latin typeface="Tahoma"/>
                <a:cs typeface="Tahoma"/>
              </a:rPr>
              <a:t>payments</a:t>
            </a:r>
            <a:r>
              <a:rPr sz="2800" b="1" spc="-7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303B57"/>
                </a:solidFill>
                <a:latin typeface="Tahoma"/>
                <a:cs typeface="Tahoma"/>
              </a:rPr>
              <a:t>supported</a:t>
            </a:r>
            <a:endParaRPr sz="2800">
              <a:latin typeface="Tahoma"/>
              <a:cs typeface="Tahoma"/>
            </a:endParaRPr>
          </a:p>
          <a:p>
            <a:pPr marL="469265" marR="1028065">
              <a:lnSpc>
                <a:spcPct val="100000"/>
              </a:lnSpc>
            </a:pPr>
            <a:r>
              <a:rPr sz="2800" b="1" spc="-190" dirty="0">
                <a:solidFill>
                  <a:srgbClr val="F1A260"/>
                </a:solidFill>
                <a:latin typeface="Tahoma"/>
                <a:cs typeface="Tahoma"/>
              </a:rPr>
              <a:t>$3</a:t>
            </a:r>
            <a:r>
              <a:rPr sz="2800" b="1" spc="-11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F1A260"/>
                </a:solidFill>
                <a:latin typeface="Tahoma"/>
                <a:cs typeface="Tahoma"/>
              </a:rPr>
              <a:t>billion</a:t>
            </a:r>
            <a:r>
              <a:rPr sz="2800" b="1" spc="-80" dirty="0">
                <a:solidFill>
                  <a:srgbClr val="F1A260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303B57"/>
                </a:solidFill>
                <a:latin typeface="Tahoma"/>
                <a:cs typeface="Tahoma"/>
              </a:rPr>
              <a:t>in</a:t>
            </a:r>
            <a:r>
              <a:rPr sz="2800" b="1" spc="-105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303B57"/>
                </a:solidFill>
                <a:latin typeface="Tahoma"/>
                <a:cs typeface="Tahoma"/>
              </a:rPr>
              <a:t>additional </a:t>
            </a:r>
            <a:r>
              <a:rPr sz="2800" b="1" spc="-195" dirty="0">
                <a:solidFill>
                  <a:srgbClr val="303B57"/>
                </a:solidFill>
                <a:latin typeface="Tahoma"/>
                <a:cs typeface="Tahoma"/>
              </a:rPr>
              <a:t>economic</a:t>
            </a:r>
            <a:r>
              <a:rPr sz="2800" b="1" spc="-50" dirty="0">
                <a:solidFill>
                  <a:srgbClr val="303B57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303B57"/>
                </a:solidFill>
                <a:latin typeface="Tahoma"/>
                <a:cs typeface="Tahoma"/>
              </a:rPr>
              <a:t>activity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03370" y="2444495"/>
            <a:ext cx="3479800" cy="3510279"/>
            <a:chOff x="1103370" y="2444495"/>
            <a:chExt cx="3479800" cy="3510279"/>
          </a:xfrm>
        </p:grpSpPr>
        <p:sp>
          <p:nvSpPr>
            <p:cNvPr id="6" name="object 6"/>
            <p:cNvSpPr/>
            <p:nvPr/>
          </p:nvSpPr>
          <p:spPr>
            <a:xfrm>
              <a:off x="1173485" y="2491739"/>
              <a:ext cx="3409315" cy="3462654"/>
            </a:xfrm>
            <a:custGeom>
              <a:avLst/>
              <a:gdLst/>
              <a:ahLst/>
              <a:cxnLst/>
              <a:rect l="l" t="t" r="r" b="b"/>
              <a:pathLst>
                <a:path w="3409315" h="3462654">
                  <a:moveTo>
                    <a:pt x="1716849" y="0"/>
                  </a:moveTo>
                  <a:lnTo>
                    <a:pt x="932002" y="0"/>
                  </a:lnTo>
                  <a:lnTo>
                    <a:pt x="927100" y="1486039"/>
                  </a:lnTo>
                  <a:lnTo>
                    <a:pt x="0" y="1476235"/>
                  </a:lnTo>
                  <a:lnTo>
                    <a:pt x="93192" y="1589036"/>
                  </a:lnTo>
                  <a:lnTo>
                    <a:pt x="117716" y="1638084"/>
                  </a:lnTo>
                  <a:lnTo>
                    <a:pt x="176580" y="1662607"/>
                  </a:lnTo>
                  <a:lnTo>
                    <a:pt x="186397" y="1716544"/>
                  </a:lnTo>
                  <a:lnTo>
                    <a:pt x="225640" y="1750885"/>
                  </a:lnTo>
                  <a:lnTo>
                    <a:pt x="279590" y="1765592"/>
                  </a:lnTo>
                  <a:lnTo>
                    <a:pt x="323748" y="1848967"/>
                  </a:lnTo>
                  <a:lnTo>
                    <a:pt x="382612" y="1907819"/>
                  </a:lnTo>
                  <a:lnTo>
                    <a:pt x="436562" y="1932343"/>
                  </a:lnTo>
                  <a:lnTo>
                    <a:pt x="446379" y="1981390"/>
                  </a:lnTo>
                  <a:lnTo>
                    <a:pt x="490524" y="2045144"/>
                  </a:lnTo>
                  <a:lnTo>
                    <a:pt x="515048" y="2153043"/>
                  </a:lnTo>
                  <a:lnTo>
                    <a:pt x="578815" y="2285466"/>
                  </a:lnTo>
                  <a:lnTo>
                    <a:pt x="681824" y="2339416"/>
                  </a:lnTo>
                  <a:lnTo>
                    <a:pt x="765225" y="2388463"/>
                  </a:lnTo>
                  <a:lnTo>
                    <a:pt x="838796" y="2471839"/>
                  </a:lnTo>
                  <a:lnTo>
                    <a:pt x="917282" y="2471839"/>
                  </a:lnTo>
                  <a:lnTo>
                    <a:pt x="951623" y="2398268"/>
                  </a:lnTo>
                  <a:lnTo>
                    <a:pt x="976147" y="2334514"/>
                  </a:lnTo>
                  <a:lnTo>
                    <a:pt x="1030109" y="2251138"/>
                  </a:lnTo>
                  <a:lnTo>
                    <a:pt x="1079157" y="2192286"/>
                  </a:lnTo>
                  <a:lnTo>
                    <a:pt x="1162558" y="2187371"/>
                  </a:lnTo>
                  <a:lnTo>
                    <a:pt x="1265567" y="2192286"/>
                  </a:lnTo>
                  <a:lnTo>
                    <a:pt x="1373479" y="2231517"/>
                  </a:lnTo>
                  <a:lnTo>
                    <a:pt x="1471587" y="2324696"/>
                  </a:lnTo>
                  <a:lnTo>
                    <a:pt x="1525549" y="2383548"/>
                  </a:lnTo>
                  <a:lnTo>
                    <a:pt x="1618742" y="2560116"/>
                  </a:lnTo>
                  <a:lnTo>
                    <a:pt x="1687423" y="2697441"/>
                  </a:lnTo>
                  <a:lnTo>
                    <a:pt x="1795335" y="2878899"/>
                  </a:lnTo>
                  <a:lnTo>
                    <a:pt x="1854200" y="2918142"/>
                  </a:lnTo>
                  <a:lnTo>
                    <a:pt x="1839480" y="2967177"/>
                  </a:lnTo>
                  <a:lnTo>
                    <a:pt x="1888540" y="3026029"/>
                  </a:lnTo>
                  <a:lnTo>
                    <a:pt x="1873821" y="3075076"/>
                  </a:lnTo>
                  <a:lnTo>
                    <a:pt x="1903260" y="3153549"/>
                  </a:lnTo>
                  <a:lnTo>
                    <a:pt x="1967026" y="3295777"/>
                  </a:lnTo>
                  <a:lnTo>
                    <a:pt x="2099462" y="3349726"/>
                  </a:lnTo>
                  <a:lnTo>
                    <a:pt x="2217191" y="3408578"/>
                  </a:lnTo>
                  <a:lnTo>
                    <a:pt x="2310396" y="3408578"/>
                  </a:lnTo>
                  <a:lnTo>
                    <a:pt x="2418308" y="3462528"/>
                  </a:lnTo>
                  <a:lnTo>
                    <a:pt x="2467368" y="3447821"/>
                  </a:lnTo>
                  <a:lnTo>
                    <a:pt x="2433027" y="3364433"/>
                  </a:lnTo>
                  <a:lnTo>
                    <a:pt x="2383967" y="3256546"/>
                  </a:lnTo>
                  <a:lnTo>
                    <a:pt x="2349639" y="3153549"/>
                  </a:lnTo>
                  <a:lnTo>
                    <a:pt x="2374163" y="3065272"/>
                  </a:lnTo>
                  <a:lnTo>
                    <a:pt x="2295677" y="3021126"/>
                  </a:lnTo>
                  <a:lnTo>
                    <a:pt x="2379065" y="3011322"/>
                  </a:lnTo>
                  <a:lnTo>
                    <a:pt x="2413406" y="2927946"/>
                  </a:lnTo>
                  <a:lnTo>
                    <a:pt x="2428125" y="2864192"/>
                  </a:lnTo>
                  <a:lnTo>
                    <a:pt x="2408504" y="2805341"/>
                  </a:lnTo>
                  <a:lnTo>
                    <a:pt x="2482075" y="2741574"/>
                  </a:lnTo>
                  <a:lnTo>
                    <a:pt x="2565463" y="2697441"/>
                  </a:lnTo>
                  <a:lnTo>
                    <a:pt x="2614523" y="2633675"/>
                  </a:lnTo>
                  <a:lnTo>
                    <a:pt x="2589999" y="2574823"/>
                  </a:lnTo>
                  <a:lnTo>
                    <a:pt x="2673388" y="2540495"/>
                  </a:lnTo>
                  <a:lnTo>
                    <a:pt x="2678290" y="2609151"/>
                  </a:lnTo>
                  <a:lnTo>
                    <a:pt x="2746971" y="2594444"/>
                  </a:lnTo>
                  <a:lnTo>
                    <a:pt x="2903931" y="2452217"/>
                  </a:lnTo>
                  <a:lnTo>
                    <a:pt x="2967710" y="2432596"/>
                  </a:lnTo>
                  <a:lnTo>
                    <a:pt x="3006953" y="2378646"/>
                  </a:lnTo>
                  <a:lnTo>
                    <a:pt x="3051098" y="2334514"/>
                  </a:lnTo>
                  <a:lnTo>
                    <a:pt x="3011855" y="2206993"/>
                  </a:lnTo>
                  <a:lnTo>
                    <a:pt x="3060903" y="2231517"/>
                  </a:lnTo>
                  <a:lnTo>
                    <a:pt x="3134487" y="2256040"/>
                  </a:lnTo>
                  <a:lnTo>
                    <a:pt x="3100146" y="2314892"/>
                  </a:lnTo>
                  <a:lnTo>
                    <a:pt x="3330702" y="2216797"/>
                  </a:lnTo>
                  <a:lnTo>
                    <a:pt x="3330702" y="2172665"/>
                  </a:lnTo>
                  <a:lnTo>
                    <a:pt x="3369945" y="2064766"/>
                  </a:lnTo>
                  <a:lnTo>
                    <a:pt x="3365030" y="2010816"/>
                  </a:lnTo>
                  <a:lnTo>
                    <a:pt x="3355225" y="1947062"/>
                  </a:lnTo>
                  <a:lnTo>
                    <a:pt x="3404273" y="1868589"/>
                  </a:lnTo>
                  <a:lnTo>
                    <a:pt x="3409188" y="1780311"/>
                  </a:lnTo>
                  <a:lnTo>
                    <a:pt x="3399370" y="1692033"/>
                  </a:lnTo>
                  <a:lnTo>
                    <a:pt x="3355225" y="1608658"/>
                  </a:lnTo>
                  <a:lnTo>
                    <a:pt x="3330702" y="1539989"/>
                  </a:lnTo>
                  <a:lnTo>
                    <a:pt x="3281641" y="1461516"/>
                  </a:lnTo>
                  <a:lnTo>
                    <a:pt x="3276739" y="971080"/>
                  </a:lnTo>
                  <a:lnTo>
                    <a:pt x="3212973" y="995603"/>
                  </a:lnTo>
                  <a:lnTo>
                    <a:pt x="3183534" y="961263"/>
                  </a:lnTo>
                  <a:lnTo>
                    <a:pt x="3105048" y="926934"/>
                  </a:lnTo>
                  <a:lnTo>
                    <a:pt x="3051098" y="872985"/>
                  </a:lnTo>
                  <a:lnTo>
                    <a:pt x="2997136" y="838657"/>
                  </a:lnTo>
                  <a:lnTo>
                    <a:pt x="2928467" y="877887"/>
                  </a:lnTo>
                  <a:lnTo>
                    <a:pt x="2884309" y="833755"/>
                  </a:lnTo>
                  <a:lnTo>
                    <a:pt x="2786214" y="877887"/>
                  </a:lnTo>
                  <a:lnTo>
                    <a:pt x="2697911" y="931837"/>
                  </a:lnTo>
                  <a:lnTo>
                    <a:pt x="2634145" y="897509"/>
                  </a:lnTo>
                  <a:lnTo>
                    <a:pt x="2545841" y="868083"/>
                  </a:lnTo>
                  <a:lnTo>
                    <a:pt x="2467368" y="917130"/>
                  </a:lnTo>
                  <a:lnTo>
                    <a:pt x="2437930" y="887704"/>
                  </a:lnTo>
                  <a:lnTo>
                    <a:pt x="2359444" y="843559"/>
                  </a:lnTo>
                  <a:lnTo>
                    <a:pt x="2280958" y="868083"/>
                  </a:lnTo>
                  <a:lnTo>
                    <a:pt x="2197569" y="789609"/>
                  </a:lnTo>
                  <a:lnTo>
                    <a:pt x="2123998" y="828852"/>
                  </a:lnTo>
                  <a:lnTo>
                    <a:pt x="2040597" y="770001"/>
                  </a:lnTo>
                  <a:lnTo>
                    <a:pt x="1937588" y="730758"/>
                  </a:lnTo>
                  <a:lnTo>
                    <a:pt x="1849297" y="671906"/>
                  </a:lnTo>
                  <a:lnTo>
                    <a:pt x="1810054" y="696429"/>
                  </a:lnTo>
                  <a:lnTo>
                    <a:pt x="1721751" y="622858"/>
                  </a:lnTo>
                  <a:lnTo>
                    <a:pt x="1716849" y="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3370" y="2444495"/>
              <a:ext cx="3408045" cy="3462654"/>
            </a:xfrm>
            <a:custGeom>
              <a:avLst/>
              <a:gdLst/>
              <a:ahLst/>
              <a:cxnLst/>
              <a:rect l="l" t="t" r="r" b="b"/>
              <a:pathLst>
                <a:path w="3408045" h="3462654">
                  <a:moveTo>
                    <a:pt x="1716100" y="0"/>
                  </a:moveTo>
                  <a:lnTo>
                    <a:pt x="931595" y="0"/>
                  </a:lnTo>
                  <a:lnTo>
                    <a:pt x="926693" y="1486039"/>
                  </a:lnTo>
                  <a:lnTo>
                    <a:pt x="0" y="1476235"/>
                  </a:lnTo>
                  <a:lnTo>
                    <a:pt x="93167" y="1589036"/>
                  </a:lnTo>
                  <a:lnTo>
                    <a:pt x="117678" y="1638084"/>
                  </a:lnTo>
                  <a:lnTo>
                    <a:pt x="176517" y="1662607"/>
                  </a:lnTo>
                  <a:lnTo>
                    <a:pt x="186321" y="1716544"/>
                  </a:lnTo>
                  <a:lnTo>
                    <a:pt x="225551" y="1750885"/>
                  </a:lnTo>
                  <a:lnTo>
                    <a:pt x="279476" y="1765592"/>
                  </a:lnTo>
                  <a:lnTo>
                    <a:pt x="323608" y="1848967"/>
                  </a:lnTo>
                  <a:lnTo>
                    <a:pt x="382447" y="1907819"/>
                  </a:lnTo>
                  <a:lnTo>
                    <a:pt x="436384" y="1932343"/>
                  </a:lnTo>
                  <a:lnTo>
                    <a:pt x="446189" y="1981390"/>
                  </a:lnTo>
                  <a:lnTo>
                    <a:pt x="490321" y="2045144"/>
                  </a:lnTo>
                  <a:lnTo>
                    <a:pt x="514832" y="2153043"/>
                  </a:lnTo>
                  <a:lnTo>
                    <a:pt x="578573" y="2285466"/>
                  </a:lnTo>
                  <a:lnTo>
                    <a:pt x="681532" y="2339416"/>
                  </a:lnTo>
                  <a:lnTo>
                    <a:pt x="764895" y="2388463"/>
                  </a:lnTo>
                  <a:lnTo>
                    <a:pt x="838441" y="2471839"/>
                  </a:lnTo>
                  <a:lnTo>
                    <a:pt x="916889" y="2471839"/>
                  </a:lnTo>
                  <a:lnTo>
                    <a:pt x="951204" y="2398268"/>
                  </a:lnTo>
                  <a:lnTo>
                    <a:pt x="975728" y="2334514"/>
                  </a:lnTo>
                  <a:lnTo>
                    <a:pt x="1029652" y="2251138"/>
                  </a:lnTo>
                  <a:lnTo>
                    <a:pt x="1078687" y="2192286"/>
                  </a:lnTo>
                  <a:lnTo>
                    <a:pt x="1162037" y="2187371"/>
                  </a:lnTo>
                  <a:lnTo>
                    <a:pt x="1265008" y="2192286"/>
                  </a:lnTo>
                  <a:lnTo>
                    <a:pt x="1372882" y="2231517"/>
                  </a:lnTo>
                  <a:lnTo>
                    <a:pt x="1470939" y="2324696"/>
                  </a:lnTo>
                  <a:lnTo>
                    <a:pt x="1524876" y="2383548"/>
                  </a:lnTo>
                  <a:lnTo>
                    <a:pt x="1618030" y="2560116"/>
                  </a:lnTo>
                  <a:lnTo>
                    <a:pt x="1686674" y="2697441"/>
                  </a:lnTo>
                  <a:lnTo>
                    <a:pt x="1794548" y="2878899"/>
                  </a:lnTo>
                  <a:lnTo>
                    <a:pt x="1853387" y="2918142"/>
                  </a:lnTo>
                  <a:lnTo>
                    <a:pt x="1838667" y="2967177"/>
                  </a:lnTo>
                  <a:lnTo>
                    <a:pt x="1887702" y="3026029"/>
                  </a:lnTo>
                  <a:lnTo>
                    <a:pt x="1872996" y="3075076"/>
                  </a:lnTo>
                  <a:lnTo>
                    <a:pt x="1902409" y="3153549"/>
                  </a:lnTo>
                  <a:lnTo>
                    <a:pt x="1966150" y="3295777"/>
                  </a:lnTo>
                  <a:lnTo>
                    <a:pt x="2098535" y="3349726"/>
                  </a:lnTo>
                  <a:lnTo>
                    <a:pt x="2216213" y="3408578"/>
                  </a:lnTo>
                  <a:lnTo>
                    <a:pt x="2309368" y="3408578"/>
                  </a:lnTo>
                  <a:lnTo>
                    <a:pt x="2417241" y="3462528"/>
                  </a:lnTo>
                  <a:lnTo>
                    <a:pt x="2466276" y="3447821"/>
                  </a:lnTo>
                  <a:lnTo>
                    <a:pt x="2431948" y="3364433"/>
                  </a:lnTo>
                  <a:lnTo>
                    <a:pt x="2382913" y="3256546"/>
                  </a:lnTo>
                  <a:lnTo>
                    <a:pt x="2348598" y="3153549"/>
                  </a:lnTo>
                  <a:lnTo>
                    <a:pt x="2373109" y="3065272"/>
                  </a:lnTo>
                  <a:lnTo>
                    <a:pt x="2294661" y="3021126"/>
                  </a:lnTo>
                  <a:lnTo>
                    <a:pt x="2378011" y="3011322"/>
                  </a:lnTo>
                  <a:lnTo>
                    <a:pt x="2412339" y="2927946"/>
                  </a:lnTo>
                  <a:lnTo>
                    <a:pt x="2427046" y="2864192"/>
                  </a:lnTo>
                  <a:lnTo>
                    <a:pt x="2407437" y="2805341"/>
                  </a:lnTo>
                  <a:lnTo>
                    <a:pt x="2480983" y="2741574"/>
                  </a:lnTo>
                  <a:lnTo>
                    <a:pt x="2564333" y="2697441"/>
                  </a:lnTo>
                  <a:lnTo>
                    <a:pt x="2613367" y="2633675"/>
                  </a:lnTo>
                  <a:lnTo>
                    <a:pt x="2588844" y="2574823"/>
                  </a:lnTo>
                  <a:lnTo>
                    <a:pt x="2672207" y="2540495"/>
                  </a:lnTo>
                  <a:lnTo>
                    <a:pt x="2677109" y="2609151"/>
                  </a:lnTo>
                  <a:lnTo>
                    <a:pt x="2745752" y="2594444"/>
                  </a:lnTo>
                  <a:lnTo>
                    <a:pt x="2902648" y="2452217"/>
                  </a:lnTo>
                  <a:lnTo>
                    <a:pt x="2966389" y="2432596"/>
                  </a:lnTo>
                  <a:lnTo>
                    <a:pt x="3005620" y="2378646"/>
                  </a:lnTo>
                  <a:lnTo>
                    <a:pt x="3049739" y="2334514"/>
                  </a:lnTo>
                  <a:lnTo>
                    <a:pt x="3010522" y="2206993"/>
                  </a:lnTo>
                  <a:lnTo>
                    <a:pt x="3059544" y="2231517"/>
                  </a:lnTo>
                  <a:lnTo>
                    <a:pt x="3133090" y="2256040"/>
                  </a:lnTo>
                  <a:lnTo>
                    <a:pt x="3098774" y="2314892"/>
                  </a:lnTo>
                  <a:lnTo>
                    <a:pt x="3329216" y="2216797"/>
                  </a:lnTo>
                  <a:lnTo>
                    <a:pt x="3329216" y="2172665"/>
                  </a:lnTo>
                  <a:lnTo>
                    <a:pt x="3368446" y="2064766"/>
                  </a:lnTo>
                  <a:lnTo>
                    <a:pt x="3363544" y="2010816"/>
                  </a:lnTo>
                  <a:lnTo>
                    <a:pt x="3353739" y="1947062"/>
                  </a:lnTo>
                  <a:lnTo>
                    <a:pt x="3402761" y="1868589"/>
                  </a:lnTo>
                  <a:lnTo>
                    <a:pt x="3407664" y="1780311"/>
                  </a:lnTo>
                  <a:lnTo>
                    <a:pt x="3397859" y="1692033"/>
                  </a:lnTo>
                  <a:lnTo>
                    <a:pt x="3353739" y="1608658"/>
                  </a:lnTo>
                  <a:lnTo>
                    <a:pt x="3329216" y="1539989"/>
                  </a:lnTo>
                  <a:lnTo>
                    <a:pt x="3280194" y="1461516"/>
                  </a:lnTo>
                  <a:lnTo>
                    <a:pt x="3275291" y="971080"/>
                  </a:lnTo>
                  <a:lnTo>
                    <a:pt x="3211537" y="995603"/>
                  </a:lnTo>
                  <a:lnTo>
                    <a:pt x="3182124" y="961263"/>
                  </a:lnTo>
                  <a:lnTo>
                    <a:pt x="3103676" y="926934"/>
                  </a:lnTo>
                  <a:lnTo>
                    <a:pt x="3049739" y="872985"/>
                  </a:lnTo>
                  <a:lnTo>
                    <a:pt x="2995803" y="838657"/>
                  </a:lnTo>
                  <a:lnTo>
                    <a:pt x="2927159" y="877887"/>
                  </a:lnTo>
                  <a:lnTo>
                    <a:pt x="2883039" y="833755"/>
                  </a:lnTo>
                  <a:lnTo>
                    <a:pt x="2784970" y="877887"/>
                  </a:lnTo>
                  <a:lnTo>
                    <a:pt x="2696717" y="931837"/>
                  </a:lnTo>
                  <a:lnTo>
                    <a:pt x="2632976" y="897509"/>
                  </a:lnTo>
                  <a:lnTo>
                    <a:pt x="2544724" y="868083"/>
                  </a:lnTo>
                  <a:lnTo>
                    <a:pt x="2466276" y="917130"/>
                  </a:lnTo>
                  <a:lnTo>
                    <a:pt x="2436850" y="887704"/>
                  </a:lnTo>
                  <a:lnTo>
                    <a:pt x="2358402" y="843559"/>
                  </a:lnTo>
                  <a:lnTo>
                    <a:pt x="2279954" y="868083"/>
                  </a:lnTo>
                  <a:lnTo>
                    <a:pt x="2196604" y="789609"/>
                  </a:lnTo>
                  <a:lnTo>
                    <a:pt x="2123059" y="828852"/>
                  </a:lnTo>
                  <a:lnTo>
                    <a:pt x="2039696" y="770001"/>
                  </a:lnTo>
                  <a:lnTo>
                    <a:pt x="1936737" y="730758"/>
                  </a:lnTo>
                  <a:lnTo>
                    <a:pt x="1848485" y="671906"/>
                  </a:lnTo>
                  <a:lnTo>
                    <a:pt x="1809254" y="696429"/>
                  </a:lnTo>
                  <a:lnTo>
                    <a:pt x="1721002" y="622858"/>
                  </a:lnTo>
                  <a:lnTo>
                    <a:pt x="1716100" y="0"/>
                  </a:lnTo>
                  <a:close/>
                </a:path>
              </a:pathLst>
            </a:custGeom>
            <a:solidFill>
              <a:srgbClr val="303B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479052"/>
            <a:ext cx="12192000" cy="6379210"/>
            <a:chOff x="-1" y="479052"/>
            <a:chExt cx="12192000" cy="6379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481581"/>
              <a:ext cx="12192001" cy="6376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4105" y="479052"/>
              <a:ext cx="1606854" cy="8433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771" y="3447288"/>
              <a:ext cx="5233035" cy="0"/>
            </a:xfrm>
            <a:custGeom>
              <a:avLst/>
              <a:gdLst/>
              <a:ahLst/>
              <a:cxnLst/>
              <a:rect l="l" t="t" r="r" b="b"/>
              <a:pathLst>
                <a:path w="5233035">
                  <a:moveTo>
                    <a:pt x="0" y="0"/>
                  </a:moveTo>
                  <a:lnTo>
                    <a:pt x="5232514" y="0"/>
                  </a:lnTo>
                </a:path>
              </a:pathLst>
            </a:custGeom>
            <a:ln w="6350">
              <a:solidFill>
                <a:srgbClr val="F1A2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0246" y="2897479"/>
            <a:ext cx="4286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5" dirty="0"/>
              <a:t>Importance</a:t>
            </a:r>
            <a:r>
              <a:rPr sz="2800" spc="-150" dirty="0"/>
              <a:t> </a:t>
            </a:r>
            <a:r>
              <a:rPr sz="2800" spc="-120" dirty="0"/>
              <a:t>of</a:t>
            </a:r>
            <a:r>
              <a:rPr sz="2800" spc="-200" dirty="0"/>
              <a:t> </a:t>
            </a:r>
            <a:r>
              <a:rPr sz="2800" spc="-215" dirty="0"/>
              <a:t>Investments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6135623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9525">
            <a:solidFill>
              <a:srgbClr val="F0A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881" y="515112"/>
            <a:ext cx="11802745" cy="6186805"/>
            <a:chOff x="194881" y="515112"/>
            <a:chExt cx="11802745" cy="6186805"/>
          </a:xfrm>
        </p:grpSpPr>
        <p:sp>
          <p:nvSpPr>
            <p:cNvPr id="4" name="object 4"/>
            <p:cNvSpPr/>
            <p:nvPr/>
          </p:nvSpPr>
          <p:spPr>
            <a:xfrm>
              <a:off x="199644" y="722376"/>
              <a:ext cx="11793220" cy="0"/>
            </a:xfrm>
            <a:custGeom>
              <a:avLst/>
              <a:gdLst/>
              <a:ahLst/>
              <a:cxnLst/>
              <a:rect l="l" t="t" r="r" b="b"/>
              <a:pathLst>
                <a:path w="11793220">
                  <a:moveTo>
                    <a:pt x="0" y="0"/>
                  </a:moveTo>
                  <a:lnTo>
                    <a:pt x="11792839" y="0"/>
                  </a:lnTo>
                </a:path>
              </a:pathLst>
            </a:custGeom>
            <a:ln w="9525">
              <a:solidFill>
                <a:srgbClr val="F0A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515112"/>
              <a:ext cx="5872708" cy="61864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57242" y="2565550"/>
              <a:ext cx="2000250" cy="2002789"/>
            </a:xfrm>
            <a:custGeom>
              <a:avLst/>
              <a:gdLst/>
              <a:ahLst/>
              <a:cxnLst/>
              <a:rect l="l" t="t" r="r" b="b"/>
              <a:pathLst>
                <a:path w="2000250" h="2002789">
                  <a:moveTo>
                    <a:pt x="824493" y="2002216"/>
                  </a:moveTo>
                  <a:lnTo>
                    <a:pt x="780574" y="1984040"/>
                  </a:lnTo>
                  <a:lnTo>
                    <a:pt x="735531" y="1969903"/>
                  </a:lnTo>
                  <a:lnTo>
                    <a:pt x="689644" y="1959805"/>
                  </a:lnTo>
                  <a:lnTo>
                    <a:pt x="643195" y="1953746"/>
                  </a:lnTo>
                  <a:lnTo>
                    <a:pt x="596464" y="1951726"/>
                  </a:lnTo>
                  <a:lnTo>
                    <a:pt x="549734" y="1953746"/>
                  </a:lnTo>
                  <a:lnTo>
                    <a:pt x="503285" y="1959805"/>
                  </a:lnTo>
                  <a:lnTo>
                    <a:pt x="457398" y="1969903"/>
                  </a:lnTo>
                  <a:lnTo>
                    <a:pt x="412355" y="1984040"/>
                  </a:lnTo>
                  <a:lnTo>
                    <a:pt x="368436" y="2002216"/>
                  </a:lnTo>
                  <a:lnTo>
                    <a:pt x="0" y="1633330"/>
                  </a:lnTo>
                  <a:lnTo>
                    <a:pt x="18154" y="1589358"/>
                  </a:lnTo>
                  <a:lnTo>
                    <a:pt x="32273" y="1544259"/>
                  </a:lnTo>
                  <a:lnTo>
                    <a:pt x="42359" y="1498316"/>
                  </a:lnTo>
                  <a:lnTo>
                    <a:pt x="48410" y="1451811"/>
                  </a:lnTo>
                  <a:lnTo>
                    <a:pt x="50427" y="1405024"/>
                  </a:lnTo>
                  <a:lnTo>
                    <a:pt x="48410" y="1358236"/>
                  </a:lnTo>
                  <a:lnTo>
                    <a:pt x="42359" y="1311731"/>
                  </a:lnTo>
                  <a:lnTo>
                    <a:pt x="32273" y="1265788"/>
                  </a:lnTo>
                  <a:lnTo>
                    <a:pt x="18154" y="1220689"/>
                  </a:lnTo>
                  <a:lnTo>
                    <a:pt x="0" y="1176717"/>
                  </a:lnTo>
                  <a:lnTo>
                    <a:pt x="1175283" y="0"/>
                  </a:lnTo>
                  <a:lnTo>
                    <a:pt x="1219202" y="18176"/>
                  </a:lnTo>
                  <a:lnTo>
                    <a:pt x="1264246" y="32313"/>
                  </a:lnTo>
                  <a:lnTo>
                    <a:pt x="1310133" y="42411"/>
                  </a:lnTo>
                  <a:lnTo>
                    <a:pt x="1356582" y="48469"/>
                  </a:lnTo>
                  <a:lnTo>
                    <a:pt x="1403312" y="50489"/>
                  </a:lnTo>
                  <a:lnTo>
                    <a:pt x="1450042" y="48469"/>
                  </a:lnTo>
                  <a:lnTo>
                    <a:pt x="1496491" y="42411"/>
                  </a:lnTo>
                  <a:lnTo>
                    <a:pt x="1542378" y="32313"/>
                  </a:lnTo>
                  <a:lnTo>
                    <a:pt x="1587422" y="18176"/>
                  </a:lnTo>
                  <a:lnTo>
                    <a:pt x="1631341" y="0"/>
                  </a:lnTo>
                  <a:lnTo>
                    <a:pt x="1999777" y="368885"/>
                  </a:lnTo>
                  <a:lnTo>
                    <a:pt x="1981623" y="412858"/>
                  </a:lnTo>
                  <a:lnTo>
                    <a:pt x="1967503" y="457956"/>
                  </a:lnTo>
                  <a:lnTo>
                    <a:pt x="1957417" y="503899"/>
                  </a:lnTo>
                  <a:lnTo>
                    <a:pt x="1951366" y="550405"/>
                  </a:lnTo>
                  <a:lnTo>
                    <a:pt x="1949349" y="597192"/>
                  </a:lnTo>
                  <a:lnTo>
                    <a:pt x="1951366" y="643979"/>
                  </a:lnTo>
                  <a:lnTo>
                    <a:pt x="1957417" y="690485"/>
                  </a:lnTo>
                  <a:lnTo>
                    <a:pt x="1967503" y="736428"/>
                  </a:lnTo>
                  <a:lnTo>
                    <a:pt x="1981623" y="781526"/>
                  </a:lnTo>
                  <a:lnTo>
                    <a:pt x="1999777" y="825499"/>
                  </a:lnTo>
                  <a:lnTo>
                    <a:pt x="824797" y="2001911"/>
                  </a:lnTo>
                  <a:lnTo>
                    <a:pt x="824493" y="2002216"/>
                  </a:lnTo>
                  <a:close/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0047" y="2127822"/>
              <a:ext cx="2874645" cy="2877820"/>
            </a:xfrm>
            <a:custGeom>
              <a:avLst/>
              <a:gdLst/>
              <a:ahLst/>
              <a:cxnLst/>
              <a:rect l="l" t="t" r="r" b="b"/>
              <a:pathLst>
                <a:path w="2874645" h="2877820">
                  <a:moveTo>
                    <a:pt x="1033811" y="2877671"/>
                  </a:moveTo>
                  <a:lnTo>
                    <a:pt x="0" y="1842599"/>
                  </a:lnTo>
                  <a:lnTo>
                    <a:pt x="1840659" y="0"/>
                  </a:lnTo>
                  <a:lnTo>
                    <a:pt x="2874166" y="1034767"/>
                  </a:lnTo>
                  <a:lnTo>
                    <a:pt x="1033811" y="2877671"/>
                  </a:lnTo>
                  <a:close/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3056" y="3754451"/>
              <a:ext cx="64135" cy="430530"/>
            </a:xfrm>
            <a:custGeom>
              <a:avLst/>
              <a:gdLst/>
              <a:ahLst/>
              <a:cxnLst/>
              <a:rect l="l" t="t" r="r" b="b"/>
              <a:pathLst>
                <a:path w="64135" h="430529">
                  <a:moveTo>
                    <a:pt x="1216" y="430417"/>
                  </a:moveTo>
                  <a:lnTo>
                    <a:pt x="26355" y="385601"/>
                  </a:lnTo>
                  <a:lnTo>
                    <a:pt x="45182" y="338506"/>
                  </a:lnTo>
                  <a:lnTo>
                    <a:pt x="57693" y="289787"/>
                  </a:lnTo>
                  <a:lnTo>
                    <a:pt x="63886" y="240098"/>
                  </a:lnTo>
                  <a:lnTo>
                    <a:pt x="63759" y="190093"/>
                  </a:lnTo>
                  <a:lnTo>
                    <a:pt x="57310" y="140426"/>
                  </a:lnTo>
                  <a:lnTo>
                    <a:pt x="44535" y="91752"/>
                  </a:lnTo>
                  <a:lnTo>
                    <a:pt x="25432" y="44725"/>
                  </a:lnTo>
                  <a:lnTo>
                    <a:pt x="0" y="0"/>
                  </a:lnTo>
                </a:path>
              </a:pathLst>
            </a:custGeom>
            <a:ln w="60849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6521" y="2348056"/>
              <a:ext cx="434340" cy="67945"/>
            </a:xfrm>
            <a:custGeom>
              <a:avLst/>
              <a:gdLst/>
              <a:ahLst/>
              <a:cxnLst/>
              <a:rect l="l" t="t" r="r" b="b"/>
              <a:pathLst>
                <a:path w="434339" h="67944">
                  <a:moveTo>
                    <a:pt x="0" y="3959"/>
                  </a:moveTo>
                  <a:lnTo>
                    <a:pt x="40644" y="27116"/>
                  </a:lnTo>
                  <a:lnTo>
                    <a:pt x="83208" y="45043"/>
                  </a:lnTo>
                  <a:lnTo>
                    <a:pt x="127204" y="57740"/>
                  </a:lnTo>
                  <a:lnTo>
                    <a:pt x="172142" y="65204"/>
                  </a:lnTo>
                  <a:lnTo>
                    <a:pt x="217532" y="67433"/>
                  </a:lnTo>
                  <a:lnTo>
                    <a:pt x="262886" y="64426"/>
                  </a:lnTo>
                  <a:lnTo>
                    <a:pt x="307714" y="56181"/>
                  </a:lnTo>
                  <a:lnTo>
                    <a:pt x="351527" y="42696"/>
                  </a:lnTo>
                  <a:lnTo>
                    <a:pt x="393836" y="23970"/>
                  </a:lnTo>
                  <a:lnTo>
                    <a:pt x="434152" y="0"/>
                  </a:lnTo>
                </a:path>
              </a:pathLst>
            </a:custGeom>
            <a:ln w="60920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7847" y="4718191"/>
              <a:ext cx="428625" cy="64135"/>
            </a:xfrm>
            <a:custGeom>
              <a:avLst/>
              <a:gdLst/>
              <a:ahLst/>
              <a:cxnLst/>
              <a:rect l="l" t="t" r="r" b="b"/>
              <a:pathLst>
                <a:path w="428625" h="64135">
                  <a:moveTo>
                    <a:pt x="428371" y="61888"/>
                  </a:moveTo>
                  <a:lnTo>
                    <a:pt x="383732" y="37000"/>
                  </a:lnTo>
                  <a:lnTo>
                    <a:pt x="336853" y="18388"/>
                  </a:lnTo>
                  <a:lnTo>
                    <a:pt x="288375" y="6054"/>
                  </a:lnTo>
                  <a:lnTo>
                    <a:pt x="238944" y="0"/>
                  </a:lnTo>
                  <a:lnTo>
                    <a:pt x="189202" y="228"/>
                  </a:lnTo>
                  <a:lnTo>
                    <a:pt x="139793" y="6742"/>
                  </a:lnTo>
                  <a:lnTo>
                    <a:pt x="91360" y="19544"/>
                  </a:lnTo>
                  <a:lnTo>
                    <a:pt x="44548" y="38636"/>
                  </a:lnTo>
                  <a:lnTo>
                    <a:pt x="0" y="64020"/>
                  </a:lnTo>
                </a:path>
              </a:pathLst>
            </a:custGeom>
            <a:ln w="60920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7423" y="2947837"/>
              <a:ext cx="64135" cy="431165"/>
            </a:xfrm>
            <a:custGeom>
              <a:avLst/>
              <a:gdLst/>
              <a:ahLst/>
              <a:cxnLst/>
              <a:rect l="l" t="t" r="r" b="b"/>
              <a:pathLst>
                <a:path w="64135" h="431164">
                  <a:moveTo>
                    <a:pt x="63173" y="0"/>
                  </a:moveTo>
                  <a:lnTo>
                    <a:pt x="37853" y="44826"/>
                  </a:lnTo>
                  <a:lnTo>
                    <a:pt x="18886" y="91951"/>
                  </a:lnTo>
                  <a:lnTo>
                    <a:pt x="6269" y="140719"/>
                  </a:lnTo>
                  <a:lnTo>
                    <a:pt x="0" y="190472"/>
                  </a:lnTo>
                  <a:lnTo>
                    <a:pt x="75" y="240553"/>
                  </a:lnTo>
                  <a:lnTo>
                    <a:pt x="6494" y="290306"/>
                  </a:lnTo>
                  <a:lnTo>
                    <a:pt x="19253" y="339074"/>
                  </a:lnTo>
                  <a:lnTo>
                    <a:pt x="38350" y="386199"/>
                  </a:lnTo>
                  <a:lnTo>
                    <a:pt x="63782" y="431026"/>
                  </a:lnTo>
                </a:path>
              </a:pathLst>
            </a:custGeom>
            <a:ln w="60849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8449" y="258412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30">
                  <a:moveTo>
                    <a:pt x="0" y="36248"/>
                  </a:moveTo>
                  <a:lnTo>
                    <a:pt x="36204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4381" y="238795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30">
                  <a:moveTo>
                    <a:pt x="0" y="36553"/>
                  </a:moveTo>
                  <a:lnTo>
                    <a:pt x="36204" y="0"/>
                  </a:lnTo>
                </a:path>
              </a:pathLst>
            </a:custGeom>
            <a:ln w="60884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4380" y="258412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30">
                  <a:moveTo>
                    <a:pt x="36204" y="36248"/>
                  </a:moveTo>
                  <a:lnTo>
                    <a:pt x="0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8449" y="2387958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30">
                  <a:moveTo>
                    <a:pt x="36204" y="36553"/>
                  </a:moveTo>
                  <a:lnTo>
                    <a:pt x="0" y="0"/>
                  </a:lnTo>
                </a:path>
              </a:pathLst>
            </a:custGeom>
            <a:ln w="60884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1734" y="291310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5" y="9747"/>
                  </a:moveTo>
                  <a:lnTo>
                    <a:pt x="0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0772" y="305231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5" y="9747"/>
                  </a:moveTo>
                  <a:lnTo>
                    <a:pt x="0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1734" y="305231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5" y="0"/>
                  </a:moveTo>
                  <a:lnTo>
                    <a:pt x="0" y="9747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0772" y="291310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5" y="0"/>
                  </a:moveTo>
                  <a:lnTo>
                    <a:pt x="0" y="9747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2138" y="1929210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4" h="36194">
                  <a:moveTo>
                    <a:pt x="0" y="35639"/>
                  </a:moveTo>
                  <a:lnTo>
                    <a:pt x="37117" y="0"/>
                  </a:lnTo>
                </a:path>
              </a:pathLst>
            </a:custGeom>
            <a:ln w="60886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4814" y="1939566"/>
              <a:ext cx="36195" cy="37465"/>
            </a:xfrm>
            <a:custGeom>
              <a:avLst/>
              <a:gdLst/>
              <a:ahLst/>
              <a:cxnLst/>
              <a:rect l="l" t="t" r="r" b="b"/>
              <a:pathLst>
                <a:path w="36195" h="37464">
                  <a:moveTo>
                    <a:pt x="35596" y="36858"/>
                  </a:moveTo>
                  <a:lnTo>
                    <a:pt x="0" y="0"/>
                  </a:lnTo>
                </a:path>
              </a:pathLst>
            </a:custGeom>
            <a:ln w="60884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2186" y="1881690"/>
              <a:ext cx="1270" cy="52069"/>
            </a:xfrm>
            <a:custGeom>
              <a:avLst/>
              <a:gdLst/>
              <a:ahLst/>
              <a:cxnLst/>
              <a:rect l="l" t="t" r="r" b="b"/>
              <a:pathLst>
                <a:path w="1270" h="52069">
                  <a:moveTo>
                    <a:pt x="0" y="51479"/>
                  </a:moveTo>
                  <a:lnTo>
                    <a:pt x="912" y="0"/>
                  </a:lnTo>
                </a:path>
              </a:pathLst>
            </a:custGeom>
            <a:ln w="60848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22561" y="4336559"/>
              <a:ext cx="1270" cy="52069"/>
            </a:xfrm>
            <a:custGeom>
              <a:avLst/>
              <a:gdLst/>
              <a:ahLst/>
              <a:cxnLst/>
              <a:rect l="l" t="t" r="r" b="b"/>
              <a:pathLst>
                <a:path w="1270" h="52070">
                  <a:moveTo>
                    <a:pt x="1216" y="0"/>
                  </a:moveTo>
                  <a:lnTo>
                    <a:pt x="0" y="51479"/>
                  </a:lnTo>
                </a:path>
              </a:pathLst>
            </a:custGeom>
            <a:ln w="60848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4538" y="4128813"/>
              <a:ext cx="51435" cy="1270"/>
            </a:xfrm>
            <a:custGeom>
              <a:avLst/>
              <a:gdLst/>
              <a:ahLst/>
              <a:cxnLst/>
              <a:rect l="l" t="t" r="r" b="b"/>
              <a:pathLst>
                <a:path w="51435" h="1270">
                  <a:moveTo>
                    <a:pt x="0" y="0"/>
                  </a:moveTo>
                  <a:lnTo>
                    <a:pt x="51416" y="913"/>
                  </a:lnTo>
                </a:path>
              </a:pathLst>
            </a:custGeom>
            <a:ln w="60922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33798" y="3342818"/>
              <a:ext cx="447040" cy="447675"/>
            </a:xfrm>
            <a:custGeom>
              <a:avLst/>
              <a:gdLst/>
              <a:ahLst/>
              <a:cxnLst/>
              <a:rect l="l" t="t" r="r" b="b"/>
              <a:pathLst>
                <a:path w="447039" h="447675">
                  <a:moveTo>
                    <a:pt x="241129" y="441173"/>
                  </a:moveTo>
                  <a:lnTo>
                    <a:pt x="278831" y="447270"/>
                  </a:lnTo>
                  <a:lnTo>
                    <a:pt x="318901" y="441516"/>
                  </a:lnTo>
                  <a:lnTo>
                    <a:pt x="358571" y="424167"/>
                  </a:lnTo>
                  <a:lnTo>
                    <a:pt x="395075" y="395481"/>
                  </a:lnTo>
                  <a:lnTo>
                    <a:pt x="424628" y="357117"/>
                  </a:lnTo>
                  <a:lnTo>
                    <a:pt x="441870" y="315420"/>
                  </a:lnTo>
                  <a:lnTo>
                    <a:pt x="446465" y="273561"/>
                  </a:lnTo>
                  <a:lnTo>
                    <a:pt x="438078" y="234714"/>
                  </a:lnTo>
                  <a:lnTo>
                    <a:pt x="416372" y="202053"/>
                  </a:lnTo>
                  <a:lnTo>
                    <a:pt x="377821" y="174677"/>
                  </a:lnTo>
                  <a:lnTo>
                    <a:pt x="339211" y="167273"/>
                  </a:lnTo>
                  <a:lnTo>
                    <a:pt x="300558" y="175690"/>
                  </a:lnTo>
                  <a:lnTo>
                    <a:pt x="261876" y="195775"/>
                  </a:lnTo>
                  <a:lnTo>
                    <a:pt x="223179" y="223375"/>
                  </a:lnTo>
                  <a:lnTo>
                    <a:pt x="175632" y="255072"/>
                  </a:lnTo>
                  <a:lnTo>
                    <a:pt x="132831" y="272615"/>
                  </a:lnTo>
                  <a:lnTo>
                    <a:pt x="94485" y="276473"/>
                  </a:lnTo>
                  <a:lnTo>
                    <a:pt x="60300" y="267113"/>
                  </a:lnTo>
                  <a:lnTo>
                    <a:pt x="29986" y="245003"/>
                  </a:lnTo>
                  <a:lnTo>
                    <a:pt x="8311" y="212341"/>
                  </a:lnTo>
                  <a:lnTo>
                    <a:pt x="0" y="173495"/>
                  </a:lnTo>
                  <a:lnTo>
                    <a:pt x="4685" y="131636"/>
                  </a:lnTo>
                  <a:lnTo>
                    <a:pt x="22002" y="89938"/>
                  </a:lnTo>
                  <a:lnTo>
                    <a:pt x="51587" y="51574"/>
                  </a:lnTo>
                  <a:lnTo>
                    <a:pt x="87045" y="23683"/>
                  </a:lnTo>
                  <a:lnTo>
                    <a:pt x="125555" y="6415"/>
                  </a:lnTo>
                  <a:lnTo>
                    <a:pt x="164579" y="0"/>
                  </a:lnTo>
                  <a:lnTo>
                    <a:pt x="201578" y="4664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3968" y="3343218"/>
              <a:ext cx="446405" cy="447040"/>
            </a:xfrm>
            <a:custGeom>
              <a:avLst/>
              <a:gdLst/>
              <a:ahLst/>
              <a:cxnLst/>
              <a:rect l="l" t="t" r="r" b="b"/>
              <a:pathLst>
                <a:path w="446404" h="447039">
                  <a:moveTo>
                    <a:pt x="0" y="0"/>
                  </a:moveTo>
                  <a:lnTo>
                    <a:pt x="446321" y="446866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5378" y="3164410"/>
              <a:ext cx="803275" cy="804545"/>
            </a:xfrm>
            <a:custGeom>
              <a:avLst/>
              <a:gdLst/>
              <a:ahLst/>
              <a:cxnLst/>
              <a:rect l="l" t="t" r="r" b="b"/>
              <a:pathLst>
                <a:path w="803275" h="804545">
                  <a:moveTo>
                    <a:pt x="647425" y="156266"/>
                  </a:moveTo>
                  <a:lnTo>
                    <a:pt x="608803" y="120878"/>
                  </a:lnTo>
                  <a:lnTo>
                    <a:pt x="568284" y="89912"/>
                  </a:lnTo>
                  <a:lnTo>
                    <a:pt x="526282" y="63424"/>
                  </a:lnTo>
                  <a:lnTo>
                    <a:pt x="483211" y="41465"/>
                  </a:lnTo>
                  <a:lnTo>
                    <a:pt x="439483" y="24089"/>
                  </a:lnTo>
                  <a:lnTo>
                    <a:pt x="395513" y="11351"/>
                  </a:lnTo>
                  <a:lnTo>
                    <a:pt x="351714" y="3303"/>
                  </a:lnTo>
                  <a:lnTo>
                    <a:pt x="308500" y="0"/>
                  </a:lnTo>
                  <a:lnTo>
                    <a:pt x="257694" y="2424"/>
                  </a:lnTo>
                  <a:lnTo>
                    <a:pt x="209094" y="11940"/>
                  </a:lnTo>
                  <a:lnTo>
                    <a:pt x="163443" y="28621"/>
                  </a:lnTo>
                  <a:lnTo>
                    <a:pt x="121487" y="52539"/>
                  </a:lnTo>
                  <a:lnTo>
                    <a:pt x="83970" y="83768"/>
                  </a:lnTo>
                  <a:lnTo>
                    <a:pt x="53653" y="119849"/>
                  </a:lnTo>
                  <a:lnTo>
                    <a:pt x="30185" y="160038"/>
                  </a:lnTo>
                  <a:lnTo>
                    <a:pt x="13479" y="203692"/>
                  </a:lnTo>
                  <a:lnTo>
                    <a:pt x="3446" y="250169"/>
                  </a:lnTo>
                  <a:lnTo>
                    <a:pt x="0" y="298824"/>
                  </a:lnTo>
                  <a:lnTo>
                    <a:pt x="2401" y="343097"/>
                  </a:lnTo>
                  <a:lnTo>
                    <a:pt x="9797" y="388109"/>
                  </a:lnTo>
                  <a:lnTo>
                    <a:pt x="22135" y="433399"/>
                  </a:lnTo>
                  <a:lnTo>
                    <a:pt x="39361" y="478507"/>
                  </a:lnTo>
                  <a:lnTo>
                    <a:pt x="61421" y="522973"/>
                  </a:lnTo>
                  <a:lnTo>
                    <a:pt x="88263" y="566336"/>
                  </a:lnTo>
                  <a:lnTo>
                    <a:pt x="119832" y="608135"/>
                  </a:lnTo>
                  <a:lnTo>
                    <a:pt x="156075" y="647910"/>
                  </a:lnTo>
                  <a:lnTo>
                    <a:pt x="194583" y="683198"/>
                  </a:lnTo>
                  <a:lnTo>
                    <a:pt x="234988" y="714092"/>
                  </a:lnTo>
                  <a:lnTo>
                    <a:pt x="276876" y="740537"/>
                  </a:lnTo>
                  <a:lnTo>
                    <a:pt x="319833" y="762482"/>
                  </a:lnTo>
                  <a:lnTo>
                    <a:pt x="363447" y="779872"/>
                  </a:lnTo>
                  <a:lnTo>
                    <a:pt x="407302" y="792653"/>
                  </a:lnTo>
                  <a:lnTo>
                    <a:pt x="450987" y="800772"/>
                  </a:lnTo>
                  <a:lnTo>
                    <a:pt x="494087" y="804176"/>
                  </a:lnTo>
                  <a:lnTo>
                    <a:pt x="545076" y="801897"/>
                  </a:lnTo>
                  <a:lnTo>
                    <a:pt x="593859" y="792454"/>
                  </a:lnTo>
                  <a:lnTo>
                    <a:pt x="639692" y="775774"/>
                  </a:lnTo>
                  <a:lnTo>
                    <a:pt x="681831" y="751783"/>
                  </a:lnTo>
                  <a:lnTo>
                    <a:pt x="719530" y="720407"/>
                  </a:lnTo>
                  <a:lnTo>
                    <a:pt x="750692" y="683094"/>
                  </a:lnTo>
                  <a:lnTo>
                    <a:pt x="774522" y="641437"/>
                  </a:lnTo>
                  <a:lnTo>
                    <a:pt x="791139" y="596140"/>
                  </a:lnTo>
                  <a:lnTo>
                    <a:pt x="800658" y="547904"/>
                  </a:lnTo>
                  <a:lnTo>
                    <a:pt x="803196" y="497431"/>
                  </a:lnTo>
                  <a:lnTo>
                    <a:pt x="799996" y="454023"/>
                  </a:lnTo>
                  <a:lnTo>
                    <a:pt x="792030" y="409984"/>
                  </a:lnTo>
                  <a:lnTo>
                    <a:pt x="779350" y="365737"/>
                  </a:lnTo>
                  <a:lnTo>
                    <a:pt x="762010" y="321708"/>
                  </a:lnTo>
                  <a:lnTo>
                    <a:pt x="740063" y="278322"/>
                  </a:lnTo>
                  <a:lnTo>
                    <a:pt x="713564" y="236003"/>
                  </a:lnTo>
                  <a:lnTo>
                    <a:pt x="682565" y="195176"/>
                  </a:lnTo>
                  <a:lnTo>
                    <a:pt x="647121" y="156266"/>
                  </a:lnTo>
                  <a:close/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45170" y="4259795"/>
              <a:ext cx="36195" cy="37465"/>
            </a:xfrm>
            <a:custGeom>
              <a:avLst/>
              <a:gdLst/>
              <a:ahLst/>
              <a:cxnLst/>
              <a:rect l="l" t="t" r="r" b="b"/>
              <a:pathLst>
                <a:path w="36195" h="37464">
                  <a:moveTo>
                    <a:pt x="0" y="0"/>
                  </a:moveTo>
                  <a:lnTo>
                    <a:pt x="35596" y="37162"/>
                  </a:lnTo>
                </a:path>
              </a:pathLst>
            </a:custGeom>
            <a:ln w="60883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43213" y="4065757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0" y="36248"/>
                  </a:moveTo>
                  <a:lnTo>
                    <a:pt x="36204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9144" y="386958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0" y="36248"/>
                  </a:moveTo>
                  <a:lnTo>
                    <a:pt x="36204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9144" y="406575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6204" y="36248"/>
                  </a:moveTo>
                  <a:lnTo>
                    <a:pt x="0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43213" y="3869585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6204" y="36248"/>
                  </a:moveTo>
                  <a:lnTo>
                    <a:pt x="0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60513" y="476514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31" y="9747"/>
                  </a:moveTo>
                  <a:lnTo>
                    <a:pt x="0" y="0"/>
                  </a:lnTo>
                </a:path>
              </a:pathLst>
            </a:custGeom>
            <a:ln w="60884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99552" y="490435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5" y="9747"/>
                  </a:moveTo>
                  <a:lnTo>
                    <a:pt x="0" y="0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60513" y="4904352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31" y="0"/>
                  </a:moveTo>
                  <a:lnTo>
                    <a:pt x="0" y="9747"/>
                  </a:lnTo>
                </a:path>
              </a:pathLst>
            </a:custGeom>
            <a:ln w="60884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9551" y="47651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5" y="0"/>
                  </a:moveTo>
                  <a:lnTo>
                    <a:pt x="0" y="9747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47008" y="4544604"/>
              <a:ext cx="51435" cy="1270"/>
            </a:xfrm>
            <a:custGeom>
              <a:avLst/>
              <a:gdLst/>
              <a:ahLst/>
              <a:cxnLst/>
              <a:rect l="l" t="t" r="r" b="b"/>
              <a:pathLst>
                <a:path w="51435" h="1270">
                  <a:moveTo>
                    <a:pt x="51416" y="913"/>
                  </a:moveTo>
                  <a:lnTo>
                    <a:pt x="0" y="0"/>
                  </a:lnTo>
                </a:path>
              </a:pathLst>
            </a:custGeom>
            <a:ln w="60922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05005" y="4736814"/>
              <a:ext cx="1270" cy="51435"/>
            </a:xfrm>
            <a:custGeom>
              <a:avLst/>
              <a:gdLst/>
              <a:ahLst/>
              <a:cxnLst/>
              <a:rect l="l" t="t" r="r" b="b"/>
              <a:pathLst>
                <a:path w="1269" h="51435">
                  <a:moveTo>
                    <a:pt x="912" y="0"/>
                  </a:moveTo>
                  <a:lnTo>
                    <a:pt x="0" y="51174"/>
                  </a:lnTo>
                </a:path>
              </a:pathLst>
            </a:custGeom>
            <a:ln w="60848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37976" y="4667057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4" h="36195">
                  <a:moveTo>
                    <a:pt x="37117" y="0"/>
                  </a:moveTo>
                  <a:lnTo>
                    <a:pt x="0" y="35639"/>
                  </a:lnTo>
                </a:path>
              </a:pathLst>
            </a:custGeom>
            <a:ln w="60886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32772" y="255578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0" y="0"/>
                  </a:moveTo>
                  <a:lnTo>
                    <a:pt x="12778" y="12489"/>
                  </a:lnTo>
                </a:path>
              </a:pathLst>
            </a:custGeom>
            <a:ln w="60886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6863" y="266971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0"/>
                  </a:moveTo>
                  <a:lnTo>
                    <a:pt x="12778" y="12793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0953" y="27839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12473" y="12489"/>
                  </a:lnTo>
                </a:path>
              </a:pathLst>
            </a:custGeom>
            <a:ln w="60885">
              <a:solidFill>
                <a:srgbClr val="EBF6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24137" y="2815273"/>
            <a:ext cx="4445000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08000" marR="5080" indent="-495934">
              <a:lnSpc>
                <a:spcPts val="4540"/>
              </a:lnSpc>
              <a:spcBef>
                <a:spcPts val="665"/>
              </a:spcBef>
            </a:pPr>
            <a:r>
              <a:rPr sz="4200" b="1" spc="-420" dirty="0">
                <a:solidFill>
                  <a:srgbClr val="153476"/>
                </a:solidFill>
                <a:latin typeface="Tahoma"/>
                <a:cs typeface="Tahoma"/>
              </a:rPr>
              <a:t>Investment</a:t>
            </a:r>
            <a:r>
              <a:rPr sz="4200" b="1" spc="-300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4200" b="1" spc="-459" dirty="0">
                <a:solidFill>
                  <a:srgbClr val="153476"/>
                </a:solidFill>
                <a:latin typeface="Tahoma"/>
                <a:cs typeface="Tahoma"/>
              </a:rPr>
              <a:t>Income </a:t>
            </a:r>
            <a:r>
              <a:rPr sz="4200" b="1" spc="-345" dirty="0">
                <a:solidFill>
                  <a:srgbClr val="153476"/>
                </a:solidFill>
                <a:latin typeface="Tahoma"/>
                <a:cs typeface="Tahoma"/>
              </a:rPr>
              <a:t>Funds</a:t>
            </a:r>
            <a:r>
              <a:rPr sz="4200" b="1" spc="-295" dirty="0">
                <a:solidFill>
                  <a:srgbClr val="153476"/>
                </a:solidFill>
                <a:latin typeface="Tahoma"/>
                <a:cs typeface="Tahoma"/>
              </a:rPr>
              <a:t> </a:t>
            </a:r>
            <a:r>
              <a:rPr sz="4200" b="1" spc="-310" dirty="0">
                <a:solidFill>
                  <a:srgbClr val="153476"/>
                </a:solidFill>
                <a:latin typeface="Tahoma"/>
                <a:cs typeface="Tahoma"/>
              </a:rPr>
              <a:t>Benefits</a:t>
            </a:r>
            <a:endParaRPr sz="42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077711" y="1163574"/>
            <a:ext cx="5745480" cy="4522470"/>
            <a:chOff x="6077711" y="1163574"/>
            <a:chExt cx="5745480" cy="4522470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9903" y="2200656"/>
              <a:ext cx="5733287" cy="240792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96761" y="2201418"/>
              <a:ext cx="4333240" cy="2405380"/>
            </a:xfrm>
            <a:custGeom>
              <a:avLst/>
              <a:gdLst/>
              <a:ahLst/>
              <a:cxnLst/>
              <a:rect l="l" t="t" r="r" b="b"/>
              <a:pathLst>
                <a:path w="4333240" h="2405379">
                  <a:moveTo>
                    <a:pt x="0" y="0"/>
                  </a:moveTo>
                  <a:lnTo>
                    <a:pt x="4332732" y="0"/>
                  </a:lnTo>
                  <a:lnTo>
                    <a:pt x="4332732" y="2404872"/>
                  </a:lnTo>
                  <a:lnTo>
                    <a:pt x="0" y="24048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3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13826" y="1163574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0"/>
                  </a:moveTo>
                  <a:lnTo>
                    <a:pt x="0" y="2157133"/>
                  </a:lnTo>
                  <a:lnTo>
                    <a:pt x="0" y="2260320"/>
                  </a:lnTo>
                </a:path>
              </a:pathLst>
            </a:custGeom>
            <a:ln w="41275">
              <a:solidFill>
                <a:srgbClr val="F0A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10639" y="3320705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03187" y="0"/>
                  </a:moveTo>
                  <a:lnTo>
                    <a:pt x="0" y="103174"/>
                  </a:lnTo>
                  <a:lnTo>
                    <a:pt x="103187" y="206375"/>
                  </a:lnTo>
                  <a:lnTo>
                    <a:pt x="206375" y="103187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F0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09909" y="1163574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0"/>
                  </a:moveTo>
                  <a:lnTo>
                    <a:pt x="0" y="2157133"/>
                  </a:lnTo>
                  <a:lnTo>
                    <a:pt x="0" y="2260320"/>
                  </a:lnTo>
                </a:path>
              </a:pathLst>
            </a:custGeom>
            <a:ln w="41275">
              <a:solidFill>
                <a:srgbClr val="F0A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606722" y="3320705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03187" y="0"/>
                  </a:moveTo>
                  <a:lnTo>
                    <a:pt x="0" y="103174"/>
                  </a:lnTo>
                  <a:lnTo>
                    <a:pt x="103187" y="206375"/>
                  </a:lnTo>
                  <a:lnTo>
                    <a:pt x="206375" y="103187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F0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386565" y="3425190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0"/>
                  </a:moveTo>
                  <a:lnTo>
                    <a:pt x="0" y="103187"/>
                  </a:lnTo>
                  <a:lnTo>
                    <a:pt x="0" y="2260320"/>
                  </a:lnTo>
                </a:path>
              </a:pathLst>
            </a:custGeom>
            <a:ln w="41275">
              <a:solidFill>
                <a:srgbClr val="F0A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283378" y="3322006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03187" y="0"/>
                  </a:moveTo>
                  <a:lnTo>
                    <a:pt x="0" y="103187"/>
                  </a:lnTo>
                  <a:lnTo>
                    <a:pt x="103187" y="206375"/>
                  </a:lnTo>
                  <a:lnTo>
                    <a:pt x="206375" y="103174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F0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7414525" y="1022834"/>
            <a:ext cx="1019175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>
              <a:lnSpc>
                <a:spcPts val="3835"/>
              </a:lnSpc>
              <a:spcBef>
                <a:spcPts val="105"/>
              </a:spcBef>
            </a:pPr>
            <a:r>
              <a:rPr sz="3200" spc="-165" dirty="0">
                <a:solidFill>
                  <a:srgbClr val="153476"/>
                </a:solidFill>
              </a:rPr>
              <a:t>74¢</a:t>
            </a:r>
            <a:endParaRPr sz="3200"/>
          </a:p>
          <a:p>
            <a:pPr marL="248285" marR="5715" indent="-236220">
              <a:lnSpc>
                <a:spcPts val="1920"/>
              </a:lnSpc>
              <a:spcBef>
                <a:spcPts val="60"/>
              </a:spcBef>
            </a:pPr>
            <a:r>
              <a:rPr sz="1600" b="0" spc="-30" dirty="0">
                <a:solidFill>
                  <a:srgbClr val="272727"/>
                </a:solidFill>
                <a:latin typeface="Tahoma"/>
                <a:cs typeface="Tahoma"/>
              </a:rPr>
              <a:t>Investment </a:t>
            </a:r>
            <a:r>
              <a:rPr sz="1600" b="0" spc="-25" dirty="0">
                <a:solidFill>
                  <a:srgbClr val="272727"/>
                </a:solidFill>
                <a:latin typeface="Tahoma"/>
                <a:cs typeface="Tahoma"/>
              </a:rPr>
              <a:t>Earnings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46249" y="1022836"/>
            <a:ext cx="124841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1334">
              <a:lnSpc>
                <a:spcPts val="3835"/>
              </a:lnSpc>
              <a:spcBef>
                <a:spcPts val="105"/>
              </a:spcBef>
            </a:pPr>
            <a:r>
              <a:rPr sz="3200" b="1" spc="-155" dirty="0">
                <a:solidFill>
                  <a:srgbClr val="153476"/>
                </a:solidFill>
                <a:latin typeface="Tahoma"/>
                <a:cs typeface="Tahoma"/>
              </a:rPr>
              <a:t>15¢</a:t>
            </a:r>
            <a:endParaRPr sz="3200">
              <a:latin typeface="Tahoma"/>
              <a:cs typeface="Tahoma"/>
            </a:endParaRPr>
          </a:p>
          <a:p>
            <a:pPr marL="12700" marR="5080" indent="386715">
              <a:lnSpc>
                <a:spcPts val="1920"/>
              </a:lnSpc>
              <a:spcBef>
                <a:spcPts val="55"/>
              </a:spcBef>
            </a:pPr>
            <a:r>
              <a:rPr sz="1600" spc="-10" dirty="0">
                <a:solidFill>
                  <a:srgbClr val="272727"/>
                </a:solidFill>
                <a:latin typeface="Tahoma"/>
                <a:cs typeface="Tahoma"/>
              </a:rPr>
              <a:t>Employer Contributions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402105" y="4719050"/>
            <a:ext cx="8947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lnSpc>
                <a:spcPts val="3835"/>
              </a:lnSpc>
              <a:spcBef>
                <a:spcPts val="100"/>
              </a:spcBef>
            </a:pPr>
            <a:r>
              <a:rPr sz="3200" b="1" spc="-165" dirty="0">
                <a:solidFill>
                  <a:srgbClr val="153476"/>
                </a:solidFill>
                <a:latin typeface="Tahoma"/>
                <a:cs typeface="Tahoma"/>
              </a:rPr>
              <a:t>11¢</a:t>
            </a:r>
            <a:endParaRPr sz="3200">
              <a:latin typeface="Tahoma"/>
              <a:cs typeface="Tahoma"/>
            </a:endParaRPr>
          </a:p>
          <a:p>
            <a:pPr marL="94615" marR="5080" indent="-82550">
              <a:lnSpc>
                <a:spcPts val="1920"/>
              </a:lnSpc>
              <a:spcBef>
                <a:spcPts val="60"/>
              </a:spcBef>
            </a:pPr>
            <a:r>
              <a:rPr sz="1600" spc="-10" dirty="0">
                <a:solidFill>
                  <a:srgbClr val="272727"/>
                </a:solidFill>
                <a:latin typeface="Tahoma"/>
                <a:cs typeface="Tahoma"/>
              </a:rPr>
              <a:t>Employee Deposits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8" ma:contentTypeDescription="Create a new document." ma:contentTypeScope="" ma:versionID="3f538555aced066d22ab27793272e8f9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8b5425c93601a35432767e424bb425b1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0ae61-13ec-44b8-ab9c-923b00b5ff01}" ma:internalName="TaxCatchAll" ma:showField="CatchAllData" ma:web="d902411c-329d-4ca8-93b0-a814687329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2411c-329d-4ca8-93b0-a814687329f5" xsi:nil="true"/>
    <lcf76f155ced4ddcb4097134ff3c332f xmlns="e2880697-2bec-4e03-b837-fe5388ce9f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AF20FD-473D-4446-964F-C9D5912034A8}"/>
</file>

<file path=customXml/itemProps2.xml><?xml version="1.0" encoding="utf-8"?>
<ds:datastoreItem xmlns:ds="http://schemas.openxmlformats.org/officeDocument/2006/customXml" ds:itemID="{6697AAF8-D6B4-489B-BA5D-2B4DFEEF635D}"/>
</file>

<file path=customXml/itemProps3.xml><?xml version="1.0" encoding="utf-8"?>
<ds:datastoreItem xmlns:ds="http://schemas.openxmlformats.org/officeDocument/2006/customXml" ds:itemID="{0689747F-ADB5-4AD8-BE8F-FB1091CBDE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535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Gill Sans MT</vt:lpstr>
      <vt:lpstr>Lucida Sans</vt:lpstr>
      <vt:lpstr>Tahoma</vt:lpstr>
      <vt:lpstr>Times New Roman</vt:lpstr>
      <vt:lpstr>Office Theme</vt:lpstr>
      <vt:lpstr>Doing Retirement Right</vt:lpstr>
      <vt:lpstr>PowerPoint Presentation</vt:lpstr>
      <vt:lpstr>Set Up for Success</vt:lpstr>
      <vt:lpstr>Unique Features That Make TCDRS Financially Strong</vt:lpstr>
      <vt:lpstr>Savings-Based Benefits</vt:lpstr>
      <vt:lpstr>System-Wide Average Retiree Profile</vt:lpstr>
      <vt:lpstr>TCDRS Benefits Texas</vt:lpstr>
      <vt:lpstr>Importance of Investments</vt:lpstr>
      <vt:lpstr>74¢ Investment Earnings</vt:lpstr>
      <vt:lpstr>TCDRS' Investment Strategy Maximize Returns</vt:lpstr>
      <vt:lpstr>PowerPoint Presentation</vt:lpstr>
      <vt:lpstr>Investment Returns</vt:lpstr>
      <vt:lpstr>Investment Returns 2004–2023 (Net of All Fees)</vt:lpstr>
      <vt:lpstr>Private vs. Public Equity &amp; Credit</vt:lpstr>
      <vt:lpstr>Responsible Plan Funding</vt:lpstr>
      <vt:lpstr>Flexibility and Local Control</vt:lpstr>
      <vt:lpstr>Other Tools to Stabilize Rates</vt:lpstr>
      <vt:lpstr>PowerPoint Presentation</vt:lpstr>
      <vt:lpstr>Q U E S T I O N 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Bishop</dc:creator>
  <cp:lastModifiedBy>Katy M. Gottwald</cp:lastModifiedBy>
  <cp:revision>1</cp:revision>
  <dcterms:created xsi:type="dcterms:W3CDTF">2024-04-01T18:25:10Z</dcterms:created>
  <dcterms:modified xsi:type="dcterms:W3CDTF">2024-04-01T19:46:43Z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2024-04-01T00:00:00Z</vt:filetime>
  </property>
  <property fmtid="{D5CDD505-2E9C-101B-9397-08002B2CF9AE}" pid="5" name="ContentTypeId">
    <vt:lpwstr>0x010100ADAE6BF0282BA54FBA39456E28793397</vt:lpwstr>
  </property>
</Properties>
</file>