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diagrams/data1.xml" ContentType="application/vnd.openxmlformats-officedocument.drawingml.diagramData+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Layouts/slideLayout6.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diagrams/drawing1.xml" ContentType="application/vnd.ms-office.drawingml.diagramDrawing+xml"/>
  <Override PartName="/ppt/diagrams/quickStyle1.xml" ContentType="application/vnd.openxmlformats-officedocument.drawingml.diagramStyle+xml"/>
  <Override PartName="/ppt/diagrams/colors1.xml" ContentType="application/vnd.openxmlformats-officedocument.drawingml.diagramColors+xml"/>
  <Override PartName="/ppt/diagrams/layout1.xml" ContentType="application/vnd.openxmlformats-officedocument.drawingml.diagramLayout+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notesMasterIdLst>
    <p:notesMasterId r:id="rId32"/>
  </p:notesMasterIdLst>
  <p:sldIdLst>
    <p:sldId id="256" r:id="rId2"/>
    <p:sldId id="257" r:id="rId3"/>
    <p:sldId id="270" r:id="rId4"/>
    <p:sldId id="259" r:id="rId5"/>
    <p:sldId id="277" r:id="rId6"/>
    <p:sldId id="264" r:id="rId7"/>
    <p:sldId id="292" r:id="rId8"/>
    <p:sldId id="293" r:id="rId9"/>
    <p:sldId id="294" r:id="rId10"/>
    <p:sldId id="267" r:id="rId11"/>
    <p:sldId id="268" r:id="rId12"/>
    <p:sldId id="435" r:id="rId13"/>
    <p:sldId id="436" r:id="rId14"/>
    <p:sldId id="437" r:id="rId15"/>
    <p:sldId id="438" r:id="rId16"/>
    <p:sldId id="439" r:id="rId17"/>
    <p:sldId id="440" r:id="rId18"/>
    <p:sldId id="441" r:id="rId19"/>
    <p:sldId id="442" r:id="rId20"/>
    <p:sldId id="443" r:id="rId21"/>
    <p:sldId id="444" r:id="rId22"/>
    <p:sldId id="445" r:id="rId23"/>
    <p:sldId id="446" r:id="rId24"/>
    <p:sldId id="447" r:id="rId25"/>
    <p:sldId id="448" r:id="rId26"/>
    <p:sldId id="449" r:id="rId27"/>
    <p:sldId id="450" r:id="rId28"/>
    <p:sldId id="451" r:id="rId29"/>
    <p:sldId id="452" r:id="rId30"/>
    <p:sldId id="291"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08" autoAdjust="0"/>
    <p:restoredTop sz="96494" autoAdjust="0"/>
  </p:normalViewPr>
  <p:slideViewPr>
    <p:cSldViewPr snapToGrid="0">
      <p:cViewPr varScale="1">
        <p:scale>
          <a:sx n="72" d="100"/>
          <a:sy n="72" d="100"/>
        </p:scale>
        <p:origin x="714" y="3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38"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B0098FE-CBBB-404A-9586-B577FE27F1A2}" type="doc">
      <dgm:prSet loTypeId="urn:microsoft.com/office/officeart/2008/layout/NameandTitleOrganizationalChart" loCatId="hierarchy" qsTypeId="urn:microsoft.com/office/officeart/2005/8/quickstyle/3d1" qsCatId="3D" csTypeId="urn:microsoft.com/office/officeart/2005/8/colors/accent1_2" csCatId="accent1" phldr="1"/>
      <dgm:spPr/>
      <dgm:t>
        <a:bodyPr/>
        <a:lstStyle/>
        <a:p>
          <a:endParaRPr lang="en-US"/>
        </a:p>
      </dgm:t>
    </dgm:pt>
    <dgm:pt modelId="{98ED6401-400F-44F0-B254-BFF027E19E1F}">
      <dgm:prSet phldrT="[Text]"/>
      <dgm:spPr/>
      <dgm:t>
        <a:bodyPr/>
        <a:lstStyle/>
        <a:p>
          <a:r>
            <a:rPr lang="en-US" dirty="0"/>
            <a:t>American Rescue Plan</a:t>
          </a:r>
        </a:p>
      </dgm:t>
    </dgm:pt>
    <dgm:pt modelId="{EE1C094B-8397-4B11-A871-7B1EF2ABFF90}" type="parTrans" cxnId="{66D944DC-5526-4DB0-95BB-1278210CE818}">
      <dgm:prSet/>
      <dgm:spPr/>
      <dgm:t>
        <a:bodyPr/>
        <a:lstStyle/>
        <a:p>
          <a:endParaRPr lang="en-US"/>
        </a:p>
      </dgm:t>
    </dgm:pt>
    <dgm:pt modelId="{9E060E86-716D-437D-9C94-7E45D15A49C3}" type="sibTrans" cxnId="{66D944DC-5526-4DB0-95BB-1278210CE818}">
      <dgm:prSet/>
      <dgm:spPr/>
      <dgm:t>
        <a:bodyPr/>
        <a:lstStyle/>
        <a:p>
          <a:r>
            <a:rPr lang="en-US" dirty="0"/>
            <a:t>$1.9 Trillion</a:t>
          </a:r>
        </a:p>
      </dgm:t>
    </dgm:pt>
    <dgm:pt modelId="{9F74C1FF-78B2-4FD8-84BD-91ACD83781A6}" type="asst">
      <dgm:prSet phldrT="[Text]"/>
      <dgm:spPr/>
      <dgm:t>
        <a:bodyPr/>
        <a:lstStyle/>
        <a:p>
          <a:r>
            <a:rPr lang="en-US" cap="small" baseline="0" dirty="0"/>
            <a:t>State and Local Fiscal Recovery Funds</a:t>
          </a:r>
          <a:endParaRPr lang="en-US" dirty="0"/>
        </a:p>
      </dgm:t>
    </dgm:pt>
    <dgm:pt modelId="{FD0366FB-A31B-4AFA-B1DF-1599FCD1CDE9}" type="parTrans" cxnId="{DD8C421D-6217-4FA7-BBC9-CBCD7D41130D}">
      <dgm:prSet/>
      <dgm:spPr>
        <a:solidFill>
          <a:schemeClr val="bg1"/>
        </a:solidFill>
        <a:ln>
          <a:solidFill>
            <a:schemeClr val="bg1"/>
          </a:solidFill>
        </a:ln>
      </dgm:spPr>
      <dgm:t>
        <a:bodyPr/>
        <a:lstStyle/>
        <a:p>
          <a:endParaRPr lang="en-US" sz="3200" b="1">
            <a:solidFill>
              <a:schemeClr val="bg1"/>
            </a:solidFill>
            <a:highlight>
              <a:srgbClr val="C0C0C0"/>
            </a:highlight>
          </a:endParaRPr>
        </a:p>
      </dgm:t>
    </dgm:pt>
    <dgm:pt modelId="{72A1FCA9-3220-4A9B-8D54-15EC2D52845D}" type="sibTrans" cxnId="{DD8C421D-6217-4FA7-BBC9-CBCD7D41130D}">
      <dgm:prSet/>
      <dgm:spPr/>
      <dgm:t>
        <a:bodyPr/>
        <a:lstStyle/>
        <a:p>
          <a:r>
            <a:rPr lang="en-US" dirty="0"/>
            <a:t>$362 Billion</a:t>
          </a:r>
        </a:p>
      </dgm:t>
    </dgm:pt>
    <dgm:pt modelId="{10BE1915-A88F-476C-B52E-8C9B4148E4D1}" type="asst">
      <dgm:prSet phldrT="[Text]"/>
      <dgm:spPr/>
      <dgm:t>
        <a:bodyPr/>
        <a:lstStyle/>
        <a:p>
          <a:r>
            <a:rPr lang="en-US" dirty="0"/>
            <a:t>Local Fiscal Recovery Fund</a:t>
          </a:r>
        </a:p>
      </dgm:t>
    </dgm:pt>
    <dgm:pt modelId="{D70C6847-25F5-4171-960F-471D2FAD8CA0}" type="parTrans" cxnId="{0208E1F1-2FBA-4DCF-BB41-1538D735584C}">
      <dgm:prSet/>
      <dgm:spPr>
        <a:solidFill>
          <a:schemeClr val="bg1"/>
        </a:solidFill>
        <a:ln>
          <a:solidFill>
            <a:schemeClr val="bg1"/>
          </a:solidFill>
        </a:ln>
      </dgm:spPr>
      <dgm:t>
        <a:bodyPr/>
        <a:lstStyle/>
        <a:p>
          <a:endParaRPr lang="en-US" sz="3200" b="1">
            <a:solidFill>
              <a:schemeClr val="bg1"/>
            </a:solidFill>
            <a:highlight>
              <a:srgbClr val="C0C0C0"/>
            </a:highlight>
          </a:endParaRPr>
        </a:p>
      </dgm:t>
    </dgm:pt>
    <dgm:pt modelId="{6684CE6A-F2A3-4BBA-A14A-2CCEBC340510}" type="sibTrans" cxnId="{0208E1F1-2FBA-4DCF-BB41-1538D735584C}">
      <dgm:prSet/>
      <dgm:spPr/>
      <dgm:t>
        <a:bodyPr/>
        <a:lstStyle/>
        <a:p>
          <a:r>
            <a:rPr lang="en-US" dirty="0"/>
            <a:t>$130.2 Billion</a:t>
          </a:r>
        </a:p>
      </dgm:t>
    </dgm:pt>
    <dgm:pt modelId="{BCD23F4A-2209-4B23-95B2-E7C339D8EDCD}" type="asst">
      <dgm:prSet phldrT="[Text]"/>
      <dgm:spPr/>
      <dgm:t>
        <a:bodyPr/>
        <a:lstStyle/>
        <a:p>
          <a:r>
            <a:rPr lang="en-US" dirty="0"/>
            <a:t>Counties (Direct Aid)</a:t>
          </a:r>
        </a:p>
      </dgm:t>
    </dgm:pt>
    <dgm:pt modelId="{D8C9F3C5-13AC-466C-AC26-B0F8B570901D}" type="parTrans" cxnId="{43F26E68-1068-4007-931B-6B83A1E25500}">
      <dgm:prSet/>
      <dgm:spPr>
        <a:solidFill>
          <a:schemeClr val="bg1"/>
        </a:solidFill>
        <a:ln>
          <a:solidFill>
            <a:schemeClr val="bg1"/>
          </a:solidFill>
        </a:ln>
      </dgm:spPr>
      <dgm:t>
        <a:bodyPr/>
        <a:lstStyle/>
        <a:p>
          <a:endParaRPr lang="en-US" sz="3200" b="1">
            <a:solidFill>
              <a:schemeClr val="bg1"/>
            </a:solidFill>
            <a:highlight>
              <a:srgbClr val="C0C0C0"/>
            </a:highlight>
          </a:endParaRPr>
        </a:p>
      </dgm:t>
    </dgm:pt>
    <dgm:pt modelId="{579884AF-D883-4BEF-9F69-CADE15327225}" type="sibTrans" cxnId="{43F26E68-1068-4007-931B-6B83A1E25500}">
      <dgm:prSet/>
      <dgm:spPr/>
      <dgm:t>
        <a:bodyPr/>
        <a:lstStyle/>
        <a:p>
          <a:r>
            <a:rPr lang="en-US" dirty="0"/>
            <a:t>$65.1 Billion</a:t>
          </a:r>
        </a:p>
      </dgm:t>
    </dgm:pt>
    <dgm:pt modelId="{DF31FB4A-43D4-4F44-B18C-546FBB95D4CD}" type="asst">
      <dgm:prSet phldrT="[Text]"/>
      <dgm:spPr/>
      <dgm:t>
        <a:bodyPr/>
        <a:lstStyle/>
        <a:p>
          <a:r>
            <a:rPr lang="en-US" dirty="0"/>
            <a:t>Local Assistance and Tribal Consistency Fund</a:t>
          </a:r>
        </a:p>
      </dgm:t>
    </dgm:pt>
    <dgm:pt modelId="{513CB1DB-50CD-4DB6-9C07-0BAD3D9CD464}" type="parTrans" cxnId="{55440944-34DD-40F1-A8EF-3FB31178A0C7}">
      <dgm:prSet/>
      <dgm:spPr>
        <a:solidFill>
          <a:schemeClr val="bg1"/>
        </a:solidFill>
        <a:ln>
          <a:solidFill>
            <a:schemeClr val="bg1"/>
          </a:solidFill>
        </a:ln>
      </dgm:spPr>
      <dgm:t>
        <a:bodyPr/>
        <a:lstStyle/>
        <a:p>
          <a:endParaRPr lang="en-US" sz="3200" b="1">
            <a:solidFill>
              <a:schemeClr val="bg1"/>
            </a:solidFill>
            <a:highlight>
              <a:srgbClr val="C0C0C0"/>
            </a:highlight>
          </a:endParaRPr>
        </a:p>
      </dgm:t>
    </dgm:pt>
    <dgm:pt modelId="{2645E193-0338-4414-8A19-BD3DF505C721}" type="sibTrans" cxnId="{55440944-34DD-40F1-A8EF-3FB31178A0C7}">
      <dgm:prSet/>
      <dgm:spPr/>
      <dgm:t>
        <a:bodyPr/>
        <a:lstStyle/>
        <a:p>
          <a:r>
            <a:rPr lang="en-US" dirty="0"/>
            <a:t>$2 Billion</a:t>
          </a:r>
        </a:p>
      </dgm:t>
    </dgm:pt>
    <dgm:pt modelId="{0B5736B6-0F55-44EC-A96B-4FBC93898A87}" type="asst">
      <dgm:prSet phldrT="[Text]"/>
      <dgm:spPr/>
      <dgm:t>
        <a:bodyPr/>
        <a:lstStyle/>
        <a:p>
          <a:r>
            <a:rPr lang="en-US" dirty="0"/>
            <a:t>Revenue Share Counties (Public Lands) </a:t>
          </a:r>
        </a:p>
      </dgm:t>
    </dgm:pt>
    <dgm:pt modelId="{C4D8FA2E-D5B1-4DCB-B0D7-FD43B913E544}" type="parTrans" cxnId="{659E2FB9-101C-41C3-ABD4-65F0CD1B366A}">
      <dgm:prSet/>
      <dgm:spPr>
        <a:solidFill>
          <a:schemeClr val="bg1"/>
        </a:solidFill>
        <a:ln>
          <a:solidFill>
            <a:schemeClr val="bg1"/>
          </a:solidFill>
        </a:ln>
      </dgm:spPr>
      <dgm:t>
        <a:bodyPr/>
        <a:lstStyle/>
        <a:p>
          <a:endParaRPr lang="en-US" sz="3200" b="1">
            <a:solidFill>
              <a:schemeClr val="bg1"/>
            </a:solidFill>
            <a:highlight>
              <a:srgbClr val="C0C0C0"/>
            </a:highlight>
          </a:endParaRPr>
        </a:p>
      </dgm:t>
    </dgm:pt>
    <dgm:pt modelId="{832FEF5D-8607-431B-A737-EF68AB1DD5FD}" type="sibTrans" cxnId="{659E2FB9-101C-41C3-ABD4-65F0CD1B366A}">
      <dgm:prSet/>
      <dgm:spPr/>
      <dgm:t>
        <a:bodyPr/>
        <a:lstStyle/>
        <a:p>
          <a:r>
            <a:rPr lang="en-US" dirty="0"/>
            <a:t>$1.5 Billion</a:t>
          </a:r>
        </a:p>
      </dgm:t>
    </dgm:pt>
    <dgm:pt modelId="{CB6CEB40-180D-4C6C-A799-7A01038F51CB}" type="pres">
      <dgm:prSet presAssocID="{3B0098FE-CBBB-404A-9586-B577FE27F1A2}" presName="hierChild1" presStyleCnt="0">
        <dgm:presLayoutVars>
          <dgm:orgChart val="1"/>
          <dgm:chPref val="1"/>
          <dgm:dir/>
          <dgm:animOne val="branch"/>
          <dgm:animLvl val="lvl"/>
          <dgm:resizeHandles/>
        </dgm:presLayoutVars>
      </dgm:prSet>
      <dgm:spPr/>
    </dgm:pt>
    <dgm:pt modelId="{36119B6B-8837-4CCA-A051-47505E744205}" type="pres">
      <dgm:prSet presAssocID="{98ED6401-400F-44F0-B254-BFF027E19E1F}" presName="hierRoot1" presStyleCnt="0">
        <dgm:presLayoutVars>
          <dgm:hierBranch val="init"/>
        </dgm:presLayoutVars>
      </dgm:prSet>
      <dgm:spPr/>
    </dgm:pt>
    <dgm:pt modelId="{512A20A8-DEF6-4938-95E5-559CAA427345}" type="pres">
      <dgm:prSet presAssocID="{98ED6401-400F-44F0-B254-BFF027E19E1F}" presName="rootComposite1" presStyleCnt="0"/>
      <dgm:spPr/>
    </dgm:pt>
    <dgm:pt modelId="{6FA4A2EC-D2A0-47B6-AD16-4BBCD265C826}" type="pres">
      <dgm:prSet presAssocID="{98ED6401-400F-44F0-B254-BFF027E19E1F}" presName="rootText1" presStyleLbl="node0" presStyleIdx="0" presStyleCnt="1" custLinFactX="-74874" custLinFactNeighborX="-100000" custLinFactNeighborY="95787">
        <dgm:presLayoutVars>
          <dgm:chMax/>
          <dgm:chPref val="3"/>
        </dgm:presLayoutVars>
      </dgm:prSet>
      <dgm:spPr/>
    </dgm:pt>
    <dgm:pt modelId="{A6D40D6B-F658-43B1-BC2D-9663FD9DC3FC}" type="pres">
      <dgm:prSet presAssocID="{98ED6401-400F-44F0-B254-BFF027E19E1F}" presName="titleText1" presStyleLbl="fgAcc0" presStyleIdx="0" presStyleCnt="1" custLinFactX="-87482" custLinFactY="100000" custLinFactNeighborX="-100000" custLinFactNeighborY="195816">
        <dgm:presLayoutVars>
          <dgm:chMax val="0"/>
          <dgm:chPref val="0"/>
        </dgm:presLayoutVars>
      </dgm:prSet>
      <dgm:spPr/>
    </dgm:pt>
    <dgm:pt modelId="{9928AAAC-4570-4F0A-985E-55CDB9582569}" type="pres">
      <dgm:prSet presAssocID="{98ED6401-400F-44F0-B254-BFF027E19E1F}" presName="rootConnector1" presStyleLbl="node1" presStyleIdx="0" presStyleCnt="0"/>
      <dgm:spPr/>
    </dgm:pt>
    <dgm:pt modelId="{3BFE91D9-5367-4127-9B90-888306C2E519}" type="pres">
      <dgm:prSet presAssocID="{98ED6401-400F-44F0-B254-BFF027E19E1F}" presName="hierChild2" presStyleCnt="0"/>
      <dgm:spPr/>
    </dgm:pt>
    <dgm:pt modelId="{85194040-A842-4E2E-8204-92D396AA836E}" type="pres">
      <dgm:prSet presAssocID="{98ED6401-400F-44F0-B254-BFF027E19E1F}" presName="hierChild3" presStyleCnt="0"/>
      <dgm:spPr/>
    </dgm:pt>
    <dgm:pt modelId="{9A9FAD0C-35FB-4080-BBA9-227DC4C24A1D}" type="pres">
      <dgm:prSet presAssocID="{FD0366FB-A31B-4AFA-B1DF-1599FCD1CDE9}" presName="Name96" presStyleLbl="parChTrans1D2" presStyleIdx="0" presStyleCnt="1"/>
      <dgm:spPr/>
    </dgm:pt>
    <dgm:pt modelId="{EBE04FBA-5B5E-4F02-BAB9-C29F8B02EEAE}" type="pres">
      <dgm:prSet presAssocID="{9F74C1FF-78B2-4FD8-84BD-91ACD83781A6}" presName="hierRoot3" presStyleCnt="0">
        <dgm:presLayoutVars>
          <dgm:hierBranch val="init"/>
        </dgm:presLayoutVars>
      </dgm:prSet>
      <dgm:spPr/>
    </dgm:pt>
    <dgm:pt modelId="{622ECAD4-3A3D-4DA8-9DFA-53ED2C028836}" type="pres">
      <dgm:prSet presAssocID="{9F74C1FF-78B2-4FD8-84BD-91ACD83781A6}" presName="rootComposite3" presStyleCnt="0"/>
      <dgm:spPr/>
    </dgm:pt>
    <dgm:pt modelId="{EA9FE75B-97A5-40C9-B421-2F249DC52F11}" type="pres">
      <dgm:prSet presAssocID="{9F74C1FF-78B2-4FD8-84BD-91ACD83781A6}" presName="rootText3" presStyleLbl="asst1" presStyleIdx="0" presStyleCnt="5" custLinFactNeighborX="27546" custLinFactNeighborY="78239">
        <dgm:presLayoutVars>
          <dgm:chPref val="3"/>
        </dgm:presLayoutVars>
      </dgm:prSet>
      <dgm:spPr/>
    </dgm:pt>
    <dgm:pt modelId="{3583C1BB-D0F9-4EC6-B4C2-43368281F7C9}" type="pres">
      <dgm:prSet presAssocID="{9F74C1FF-78B2-4FD8-84BD-91ACD83781A6}" presName="titleText3" presStyleLbl="fgAcc2" presStyleIdx="0" presStyleCnt="5" custLinFactY="100000" custLinFactNeighborX="38709" custLinFactNeighborY="132832">
        <dgm:presLayoutVars>
          <dgm:chMax val="0"/>
          <dgm:chPref val="0"/>
        </dgm:presLayoutVars>
      </dgm:prSet>
      <dgm:spPr/>
    </dgm:pt>
    <dgm:pt modelId="{E91A120B-10C9-4031-AD33-7A0D26217350}" type="pres">
      <dgm:prSet presAssocID="{9F74C1FF-78B2-4FD8-84BD-91ACD83781A6}" presName="rootConnector3" presStyleLbl="asst1" presStyleIdx="0" presStyleCnt="5"/>
      <dgm:spPr/>
    </dgm:pt>
    <dgm:pt modelId="{947A6D3D-4FF5-411C-9739-94386DAD90E2}" type="pres">
      <dgm:prSet presAssocID="{9F74C1FF-78B2-4FD8-84BD-91ACD83781A6}" presName="hierChild6" presStyleCnt="0"/>
      <dgm:spPr/>
    </dgm:pt>
    <dgm:pt modelId="{FBBDA1B6-78D0-49DB-B87D-41978A78A95A}" type="pres">
      <dgm:prSet presAssocID="{9F74C1FF-78B2-4FD8-84BD-91ACD83781A6}" presName="hierChild7" presStyleCnt="0"/>
      <dgm:spPr/>
    </dgm:pt>
    <dgm:pt modelId="{23D983E7-7F3E-4E13-A1FB-F7587A36583B}" type="pres">
      <dgm:prSet presAssocID="{D70C6847-25F5-4171-960F-471D2FAD8CA0}" presName="Name96" presStyleLbl="parChTrans1D3" presStyleIdx="0" presStyleCnt="2"/>
      <dgm:spPr/>
    </dgm:pt>
    <dgm:pt modelId="{5E387C89-474D-44C3-9EF1-ADF4EAA4B581}" type="pres">
      <dgm:prSet presAssocID="{10BE1915-A88F-476C-B52E-8C9B4148E4D1}" presName="hierRoot3" presStyleCnt="0">
        <dgm:presLayoutVars>
          <dgm:hierBranch val="init"/>
        </dgm:presLayoutVars>
      </dgm:prSet>
      <dgm:spPr/>
    </dgm:pt>
    <dgm:pt modelId="{6CD487A8-17A9-4D53-8C38-533F8253F6E5}" type="pres">
      <dgm:prSet presAssocID="{10BE1915-A88F-476C-B52E-8C9B4148E4D1}" presName="rootComposite3" presStyleCnt="0"/>
      <dgm:spPr/>
    </dgm:pt>
    <dgm:pt modelId="{E23FD4E7-752A-43EE-B9DB-99982859065F}" type="pres">
      <dgm:prSet presAssocID="{10BE1915-A88F-476C-B52E-8C9B4148E4D1}" presName="rootText3" presStyleLbl="asst1" presStyleIdx="1" presStyleCnt="5" custLinFactNeighborX="-15393" custLinFactNeighborY="33063">
        <dgm:presLayoutVars>
          <dgm:chPref val="3"/>
        </dgm:presLayoutVars>
      </dgm:prSet>
      <dgm:spPr/>
    </dgm:pt>
    <dgm:pt modelId="{FD0F6E37-A335-4DF2-908F-0AAEFA105295}" type="pres">
      <dgm:prSet presAssocID="{10BE1915-A88F-476C-B52E-8C9B4148E4D1}" presName="titleText3" presStyleLbl="fgAcc2" presStyleIdx="1" presStyleCnt="5" custLinFactNeighborX="-14489" custLinFactNeighborY="91540">
        <dgm:presLayoutVars>
          <dgm:chMax val="0"/>
          <dgm:chPref val="0"/>
        </dgm:presLayoutVars>
      </dgm:prSet>
      <dgm:spPr/>
    </dgm:pt>
    <dgm:pt modelId="{9EED9A84-2104-42CF-A5D5-611611FA9290}" type="pres">
      <dgm:prSet presAssocID="{10BE1915-A88F-476C-B52E-8C9B4148E4D1}" presName="rootConnector3" presStyleLbl="asst1" presStyleIdx="1" presStyleCnt="5"/>
      <dgm:spPr/>
    </dgm:pt>
    <dgm:pt modelId="{0CE64635-DC54-4CAA-AF04-37E7410FB6EC}" type="pres">
      <dgm:prSet presAssocID="{10BE1915-A88F-476C-B52E-8C9B4148E4D1}" presName="hierChild6" presStyleCnt="0"/>
      <dgm:spPr/>
    </dgm:pt>
    <dgm:pt modelId="{9D05DFC7-5D64-45B5-AAB3-8E9702C5203F}" type="pres">
      <dgm:prSet presAssocID="{10BE1915-A88F-476C-B52E-8C9B4148E4D1}" presName="hierChild7" presStyleCnt="0"/>
      <dgm:spPr/>
    </dgm:pt>
    <dgm:pt modelId="{40BEDFD6-045B-43ED-A78B-87DF73E48DB7}" type="pres">
      <dgm:prSet presAssocID="{D8C9F3C5-13AC-466C-AC26-B0F8B570901D}" presName="Name96" presStyleLbl="parChTrans1D4" presStyleIdx="0" presStyleCnt="2"/>
      <dgm:spPr/>
    </dgm:pt>
    <dgm:pt modelId="{E307D2C7-378E-445B-AE8C-2B38E851ED02}" type="pres">
      <dgm:prSet presAssocID="{BCD23F4A-2209-4B23-95B2-E7C339D8EDCD}" presName="hierRoot3" presStyleCnt="0">
        <dgm:presLayoutVars>
          <dgm:hierBranch val="init"/>
        </dgm:presLayoutVars>
      </dgm:prSet>
      <dgm:spPr/>
    </dgm:pt>
    <dgm:pt modelId="{1CC2D9C5-6C48-4F23-8387-D62F1A3A940E}" type="pres">
      <dgm:prSet presAssocID="{BCD23F4A-2209-4B23-95B2-E7C339D8EDCD}" presName="rootComposite3" presStyleCnt="0"/>
      <dgm:spPr/>
    </dgm:pt>
    <dgm:pt modelId="{354832E2-B918-433A-84C9-500B1E09BE48}" type="pres">
      <dgm:prSet presAssocID="{BCD23F4A-2209-4B23-95B2-E7C339D8EDCD}" presName="rootText3" presStyleLbl="asst1" presStyleIdx="2" presStyleCnt="5">
        <dgm:presLayoutVars>
          <dgm:chPref val="3"/>
        </dgm:presLayoutVars>
      </dgm:prSet>
      <dgm:spPr/>
    </dgm:pt>
    <dgm:pt modelId="{564B4EB1-370F-45E1-B058-3B808E5D6412}" type="pres">
      <dgm:prSet presAssocID="{BCD23F4A-2209-4B23-95B2-E7C339D8EDCD}" presName="titleText3" presStyleLbl="fgAcc2" presStyleIdx="2" presStyleCnt="5">
        <dgm:presLayoutVars>
          <dgm:chMax val="0"/>
          <dgm:chPref val="0"/>
        </dgm:presLayoutVars>
      </dgm:prSet>
      <dgm:spPr/>
    </dgm:pt>
    <dgm:pt modelId="{FF6B6339-D1F6-4D71-BDBC-F9EE749A56B3}" type="pres">
      <dgm:prSet presAssocID="{BCD23F4A-2209-4B23-95B2-E7C339D8EDCD}" presName="rootConnector3" presStyleLbl="asst1" presStyleIdx="2" presStyleCnt="5"/>
      <dgm:spPr/>
    </dgm:pt>
    <dgm:pt modelId="{DDFF249F-BCB0-4CFE-AF81-E9150C2E63BD}" type="pres">
      <dgm:prSet presAssocID="{BCD23F4A-2209-4B23-95B2-E7C339D8EDCD}" presName="hierChild6" presStyleCnt="0"/>
      <dgm:spPr/>
    </dgm:pt>
    <dgm:pt modelId="{D879D655-2468-44D3-8A24-3ECEA968C119}" type="pres">
      <dgm:prSet presAssocID="{BCD23F4A-2209-4B23-95B2-E7C339D8EDCD}" presName="hierChild7" presStyleCnt="0"/>
      <dgm:spPr/>
    </dgm:pt>
    <dgm:pt modelId="{03510135-ECB8-43AB-AD91-BBA762E6D245}" type="pres">
      <dgm:prSet presAssocID="{513CB1DB-50CD-4DB6-9C07-0BAD3D9CD464}" presName="Name96" presStyleLbl="parChTrans1D3" presStyleIdx="1" presStyleCnt="2"/>
      <dgm:spPr/>
    </dgm:pt>
    <dgm:pt modelId="{BA671DB6-2A26-47B9-B98D-46DC82352980}" type="pres">
      <dgm:prSet presAssocID="{DF31FB4A-43D4-4F44-B18C-546FBB95D4CD}" presName="hierRoot3" presStyleCnt="0">
        <dgm:presLayoutVars>
          <dgm:hierBranch val="init"/>
        </dgm:presLayoutVars>
      </dgm:prSet>
      <dgm:spPr/>
    </dgm:pt>
    <dgm:pt modelId="{661A5197-5798-4FDF-83FD-693657D45AC7}" type="pres">
      <dgm:prSet presAssocID="{DF31FB4A-43D4-4F44-B18C-546FBB95D4CD}" presName="rootComposite3" presStyleCnt="0"/>
      <dgm:spPr/>
    </dgm:pt>
    <dgm:pt modelId="{C0F43011-C8CC-410E-80DF-B2A2FDBA07D7}" type="pres">
      <dgm:prSet presAssocID="{DF31FB4A-43D4-4F44-B18C-546FBB95D4CD}" presName="rootText3" presStyleLbl="asst1" presStyleIdx="3" presStyleCnt="5" custLinFactNeighborX="13368" custLinFactNeighborY="31953">
        <dgm:presLayoutVars>
          <dgm:chPref val="3"/>
        </dgm:presLayoutVars>
      </dgm:prSet>
      <dgm:spPr/>
    </dgm:pt>
    <dgm:pt modelId="{C7413E8C-0AF4-4A45-BF76-F8DB6F46F840}" type="pres">
      <dgm:prSet presAssocID="{DF31FB4A-43D4-4F44-B18C-546FBB95D4CD}" presName="titleText3" presStyleLbl="fgAcc2" presStyleIdx="3" presStyleCnt="5" custLinFactY="3276" custLinFactNeighborX="24305" custLinFactNeighborY="100000">
        <dgm:presLayoutVars>
          <dgm:chMax val="0"/>
          <dgm:chPref val="0"/>
        </dgm:presLayoutVars>
      </dgm:prSet>
      <dgm:spPr/>
    </dgm:pt>
    <dgm:pt modelId="{E15179E8-1FA9-40FF-8354-D5769A31DE2A}" type="pres">
      <dgm:prSet presAssocID="{DF31FB4A-43D4-4F44-B18C-546FBB95D4CD}" presName="rootConnector3" presStyleLbl="asst1" presStyleIdx="3" presStyleCnt="5"/>
      <dgm:spPr/>
    </dgm:pt>
    <dgm:pt modelId="{C65C7610-C1D1-495D-9E04-68E08D7AC76D}" type="pres">
      <dgm:prSet presAssocID="{DF31FB4A-43D4-4F44-B18C-546FBB95D4CD}" presName="hierChild6" presStyleCnt="0"/>
      <dgm:spPr/>
    </dgm:pt>
    <dgm:pt modelId="{38DA9B07-1FB7-48D8-BECF-DAC578B0CDC3}" type="pres">
      <dgm:prSet presAssocID="{DF31FB4A-43D4-4F44-B18C-546FBB95D4CD}" presName="hierChild7" presStyleCnt="0"/>
      <dgm:spPr/>
    </dgm:pt>
    <dgm:pt modelId="{307C6BA2-5DFC-4FC2-A9E6-571157B52F2D}" type="pres">
      <dgm:prSet presAssocID="{C4D8FA2E-D5B1-4DCB-B0D7-FD43B913E544}" presName="Name96" presStyleLbl="parChTrans1D4" presStyleIdx="1" presStyleCnt="2"/>
      <dgm:spPr/>
    </dgm:pt>
    <dgm:pt modelId="{1145A0F3-3B9F-4C2B-B546-1C8F6DE7D18B}" type="pres">
      <dgm:prSet presAssocID="{0B5736B6-0F55-44EC-A96B-4FBC93898A87}" presName="hierRoot3" presStyleCnt="0">
        <dgm:presLayoutVars>
          <dgm:hierBranch val="init"/>
        </dgm:presLayoutVars>
      </dgm:prSet>
      <dgm:spPr/>
    </dgm:pt>
    <dgm:pt modelId="{A11DD159-DB35-4C1A-AC84-6619837D5455}" type="pres">
      <dgm:prSet presAssocID="{0B5736B6-0F55-44EC-A96B-4FBC93898A87}" presName="rootComposite3" presStyleCnt="0"/>
      <dgm:spPr/>
    </dgm:pt>
    <dgm:pt modelId="{651A0458-41DE-4118-955F-ECF4154D72BD}" type="pres">
      <dgm:prSet presAssocID="{0B5736B6-0F55-44EC-A96B-4FBC93898A87}" presName="rootText3" presStyleLbl="asst1" presStyleIdx="4" presStyleCnt="5" custLinFactX="30439" custLinFactNeighborX="100000" custLinFactNeighborY="-3912">
        <dgm:presLayoutVars>
          <dgm:chPref val="3"/>
        </dgm:presLayoutVars>
      </dgm:prSet>
      <dgm:spPr/>
    </dgm:pt>
    <dgm:pt modelId="{59A20979-055F-4669-8451-68C446BBA673}" type="pres">
      <dgm:prSet presAssocID="{0B5736B6-0F55-44EC-A96B-4FBC93898A87}" presName="titleText3" presStyleLbl="fgAcc2" presStyleIdx="4" presStyleCnt="5" custLinFactX="44932" custLinFactNeighborX="100000" custLinFactNeighborY="-2347">
        <dgm:presLayoutVars>
          <dgm:chMax val="0"/>
          <dgm:chPref val="0"/>
        </dgm:presLayoutVars>
      </dgm:prSet>
      <dgm:spPr/>
    </dgm:pt>
    <dgm:pt modelId="{37DF37AA-8C54-4320-9A7E-31A2B1BFE49C}" type="pres">
      <dgm:prSet presAssocID="{0B5736B6-0F55-44EC-A96B-4FBC93898A87}" presName="rootConnector3" presStyleLbl="asst1" presStyleIdx="4" presStyleCnt="5"/>
      <dgm:spPr/>
    </dgm:pt>
    <dgm:pt modelId="{56DC4CB9-B532-4194-89FA-89D41C3EA97F}" type="pres">
      <dgm:prSet presAssocID="{0B5736B6-0F55-44EC-A96B-4FBC93898A87}" presName="hierChild6" presStyleCnt="0"/>
      <dgm:spPr/>
    </dgm:pt>
    <dgm:pt modelId="{C6A9EB70-CA69-445A-A0A6-C9AD33218231}" type="pres">
      <dgm:prSet presAssocID="{0B5736B6-0F55-44EC-A96B-4FBC93898A87}" presName="hierChild7" presStyleCnt="0"/>
      <dgm:spPr/>
    </dgm:pt>
  </dgm:ptLst>
  <dgm:cxnLst>
    <dgm:cxn modelId="{24484015-E1CD-415E-B7D1-72F6BA763684}" type="presOf" srcId="{98ED6401-400F-44F0-B254-BFF027E19E1F}" destId="{9928AAAC-4570-4F0A-985E-55CDB9582569}" srcOrd="1" destOrd="0" presId="urn:microsoft.com/office/officeart/2008/layout/NameandTitleOrganizationalChart"/>
    <dgm:cxn modelId="{8A033D16-0551-45DD-97C0-F1CC03A3DF74}" type="presOf" srcId="{0B5736B6-0F55-44EC-A96B-4FBC93898A87}" destId="{651A0458-41DE-4118-955F-ECF4154D72BD}" srcOrd="0" destOrd="0" presId="urn:microsoft.com/office/officeart/2008/layout/NameandTitleOrganizationalChart"/>
    <dgm:cxn modelId="{0B722B1C-D283-41B9-99DF-D0508A37BACC}" type="presOf" srcId="{579884AF-D883-4BEF-9F69-CADE15327225}" destId="{564B4EB1-370F-45E1-B058-3B808E5D6412}" srcOrd="0" destOrd="0" presId="urn:microsoft.com/office/officeart/2008/layout/NameandTitleOrganizationalChart"/>
    <dgm:cxn modelId="{DD8C421D-6217-4FA7-BBC9-CBCD7D41130D}" srcId="{98ED6401-400F-44F0-B254-BFF027E19E1F}" destId="{9F74C1FF-78B2-4FD8-84BD-91ACD83781A6}" srcOrd="0" destOrd="0" parTransId="{FD0366FB-A31B-4AFA-B1DF-1599FCD1CDE9}" sibTransId="{72A1FCA9-3220-4A9B-8D54-15EC2D52845D}"/>
    <dgm:cxn modelId="{2656BD20-9DEA-497B-9D16-D130F416A7BF}" type="presOf" srcId="{98ED6401-400F-44F0-B254-BFF027E19E1F}" destId="{6FA4A2EC-D2A0-47B6-AD16-4BBCD265C826}" srcOrd="0" destOrd="0" presId="urn:microsoft.com/office/officeart/2008/layout/NameandTitleOrganizationalChart"/>
    <dgm:cxn modelId="{40B8A126-F3D8-490B-AE03-9A053AC99EFA}" type="presOf" srcId="{D70C6847-25F5-4171-960F-471D2FAD8CA0}" destId="{23D983E7-7F3E-4E13-A1FB-F7587A36583B}" srcOrd="0" destOrd="0" presId="urn:microsoft.com/office/officeart/2008/layout/NameandTitleOrganizationalChart"/>
    <dgm:cxn modelId="{DA667228-007D-45DF-AD0F-38D95BCF7BD4}" type="presOf" srcId="{72A1FCA9-3220-4A9B-8D54-15EC2D52845D}" destId="{3583C1BB-D0F9-4EC6-B4C2-43368281F7C9}" srcOrd="0" destOrd="0" presId="urn:microsoft.com/office/officeart/2008/layout/NameandTitleOrganizationalChart"/>
    <dgm:cxn modelId="{D974065C-BC1B-4741-B54D-2AA334D9B7DF}" type="presOf" srcId="{513CB1DB-50CD-4DB6-9C07-0BAD3D9CD464}" destId="{03510135-ECB8-43AB-AD91-BBA762E6D245}" srcOrd="0" destOrd="0" presId="urn:microsoft.com/office/officeart/2008/layout/NameandTitleOrganizationalChart"/>
    <dgm:cxn modelId="{68CC095F-74C2-453F-B94C-395EEB95854B}" type="presOf" srcId="{832FEF5D-8607-431B-A737-EF68AB1DD5FD}" destId="{59A20979-055F-4669-8451-68C446BBA673}" srcOrd="0" destOrd="0" presId="urn:microsoft.com/office/officeart/2008/layout/NameandTitleOrganizationalChart"/>
    <dgm:cxn modelId="{55440944-34DD-40F1-A8EF-3FB31178A0C7}" srcId="{9F74C1FF-78B2-4FD8-84BD-91ACD83781A6}" destId="{DF31FB4A-43D4-4F44-B18C-546FBB95D4CD}" srcOrd="1" destOrd="0" parTransId="{513CB1DB-50CD-4DB6-9C07-0BAD3D9CD464}" sibTransId="{2645E193-0338-4414-8A19-BD3DF505C721}"/>
    <dgm:cxn modelId="{D3EE1565-0FCA-46B3-8BE9-8FE3114623F2}" type="presOf" srcId="{9F74C1FF-78B2-4FD8-84BD-91ACD83781A6}" destId="{EA9FE75B-97A5-40C9-B421-2F249DC52F11}" srcOrd="0" destOrd="0" presId="urn:microsoft.com/office/officeart/2008/layout/NameandTitleOrganizationalChart"/>
    <dgm:cxn modelId="{43F26E68-1068-4007-931B-6B83A1E25500}" srcId="{10BE1915-A88F-476C-B52E-8C9B4148E4D1}" destId="{BCD23F4A-2209-4B23-95B2-E7C339D8EDCD}" srcOrd="0" destOrd="0" parTransId="{D8C9F3C5-13AC-466C-AC26-B0F8B570901D}" sibTransId="{579884AF-D883-4BEF-9F69-CADE15327225}"/>
    <dgm:cxn modelId="{1EB6C953-EAAA-45B8-9327-B83D1DC158B6}" type="presOf" srcId="{BCD23F4A-2209-4B23-95B2-E7C339D8EDCD}" destId="{FF6B6339-D1F6-4D71-BDBC-F9EE749A56B3}" srcOrd="1" destOrd="0" presId="urn:microsoft.com/office/officeart/2008/layout/NameandTitleOrganizationalChart"/>
    <dgm:cxn modelId="{F8556E55-4218-4EC1-BD47-E1A8D32DC4B9}" type="presOf" srcId="{9F74C1FF-78B2-4FD8-84BD-91ACD83781A6}" destId="{E91A120B-10C9-4031-AD33-7A0D26217350}" srcOrd="1" destOrd="0" presId="urn:microsoft.com/office/officeart/2008/layout/NameandTitleOrganizationalChart"/>
    <dgm:cxn modelId="{B8A7295A-CAAC-4E84-8EAB-2F7097A61D1E}" type="presOf" srcId="{10BE1915-A88F-476C-B52E-8C9B4148E4D1}" destId="{E23FD4E7-752A-43EE-B9DB-99982859065F}" srcOrd="0" destOrd="0" presId="urn:microsoft.com/office/officeart/2008/layout/NameandTitleOrganizationalChart"/>
    <dgm:cxn modelId="{CE22655A-58AD-4F5D-95F2-2526F48905DA}" type="presOf" srcId="{0B5736B6-0F55-44EC-A96B-4FBC93898A87}" destId="{37DF37AA-8C54-4320-9A7E-31A2B1BFE49C}" srcOrd="1" destOrd="0" presId="urn:microsoft.com/office/officeart/2008/layout/NameandTitleOrganizationalChart"/>
    <dgm:cxn modelId="{CBE7DD7A-2280-425A-B96D-9555B4674A76}" type="presOf" srcId="{C4D8FA2E-D5B1-4DCB-B0D7-FD43B913E544}" destId="{307C6BA2-5DFC-4FC2-A9E6-571157B52F2D}" srcOrd="0" destOrd="0" presId="urn:microsoft.com/office/officeart/2008/layout/NameandTitleOrganizationalChart"/>
    <dgm:cxn modelId="{D064F05A-4FBE-45BF-9825-0E4DF38CF04A}" type="presOf" srcId="{2645E193-0338-4414-8A19-BD3DF505C721}" destId="{C7413E8C-0AF4-4A45-BF76-F8DB6F46F840}" srcOrd="0" destOrd="0" presId="urn:microsoft.com/office/officeart/2008/layout/NameandTitleOrganizationalChart"/>
    <dgm:cxn modelId="{032EB07D-5B2E-4E13-A64C-65A94AE7EC80}" type="presOf" srcId="{D8C9F3C5-13AC-466C-AC26-B0F8B570901D}" destId="{40BEDFD6-045B-43ED-A78B-87DF73E48DB7}" srcOrd="0" destOrd="0" presId="urn:microsoft.com/office/officeart/2008/layout/NameandTitleOrganizationalChart"/>
    <dgm:cxn modelId="{E472AC82-48E8-4590-B0A3-850B402C7483}" type="presOf" srcId="{9E060E86-716D-437D-9C94-7E45D15A49C3}" destId="{A6D40D6B-F658-43B1-BC2D-9663FD9DC3FC}" srcOrd="0" destOrd="0" presId="urn:microsoft.com/office/officeart/2008/layout/NameandTitleOrganizationalChart"/>
    <dgm:cxn modelId="{454B9288-5075-4AD6-9DD2-293DB4FA8454}" type="presOf" srcId="{3B0098FE-CBBB-404A-9586-B577FE27F1A2}" destId="{CB6CEB40-180D-4C6C-A799-7A01038F51CB}" srcOrd="0" destOrd="0" presId="urn:microsoft.com/office/officeart/2008/layout/NameandTitleOrganizationalChart"/>
    <dgm:cxn modelId="{8041668B-F054-432F-B292-A68C7770A19D}" type="presOf" srcId="{10BE1915-A88F-476C-B52E-8C9B4148E4D1}" destId="{9EED9A84-2104-42CF-A5D5-611611FA9290}" srcOrd="1" destOrd="0" presId="urn:microsoft.com/office/officeart/2008/layout/NameandTitleOrganizationalChart"/>
    <dgm:cxn modelId="{672DE0A2-9CAF-4138-A70F-993FB96D2894}" type="presOf" srcId="{DF31FB4A-43D4-4F44-B18C-546FBB95D4CD}" destId="{E15179E8-1FA9-40FF-8354-D5769A31DE2A}" srcOrd="1" destOrd="0" presId="urn:microsoft.com/office/officeart/2008/layout/NameandTitleOrganizationalChart"/>
    <dgm:cxn modelId="{CB1C7FB3-8CD8-4752-B64E-7FC159F82FF7}" type="presOf" srcId="{6684CE6A-F2A3-4BBA-A14A-2CCEBC340510}" destId="{FD0F6E37-A335-4DF2-908F-0AAEFA105295}" srcOrd="0" destOrd="0" presId="urn:microsoft.com/office/officeart/2008/layout/NameandTitleOrganizationalChart"/>
    <dgm:cxn modelId="{659E2FB9-101C-41C3-ABD4-65F0CD1B366A}" srcId="{DF31FB4A-43D4-4F44-B18C-546FBB95D4CD}" destId="{0B5736B6-0F55-44EC-A96B-4FBC93898A87}" srcOrd="0" destOrd="0" parTransId="{C4D8FA2E-D5B1-4DCB-B0D7-FD43B913E544}" sibTransId="{832FEF5D-8607-431B-A737-EF68AB1DD5FD}"/>
    <dgm:cxn modelId="{FB5CC2DB-B02C-4E64-981A-62C80A3D4816}" type="presOf" srcId="{DF31FB4A-43D4-4F44-B18C-546FBB95D4CD}" destId="{C0F43011-C8CC-410E-80DF-B2A2FDBA07D7}" srcOrd="0" destOrd="0" presId="urn:microsoft.com/office/officeart/2008/layout/NameandTitleOrganizationalChart"/>
    <dgm:cxn modelId="{66D944DC-5526-4DB0-95BB-1278210CE818}" srcId="{3B0098FE-CBBB-404A-9586-B577FE27F1A2}" destId="{98ED6401-400F-44F0-B254-BFF027E19E1F}" srcOrd="0" destOrd="0" parTransId="{EE1C094B-8397-4B11-A871-7B1EF2ABFF90}" sibTransId="{9E060E86-716D-437D-9C94-7E45D15A49C3}"/>
    <dgm:cxn modelId="{85652FF1-B094-409E-9BF0-FF4158CF0F3E}" type="presOf" srcId="{FD0366FB-A31B-4AFA-B1DF-1599FCD1CDE9}" destId="{9A9FAD0C-35FB-4080-BBA9-227DC4C24A1D}" srcOrd="0" destOrd="0" presId="urn:microsoft.com/office/officeart/2008/layout/NameandTitleOrganizationalChart"/>
    <dgm:cxn modelId="{0208E1F1-2FBA-4DCF-BB41-1538D735584C}" srcId="{9F74C1FF-78B2-4FD8-84BD-91ACD83781A6}" destId="{10BE1915-A88F-476C-B52E-8C9B4148E4D1}" srcOrd="0" destOrd="0" parTransId="{D70C6847-25F5-4171-960F-471D2FAD8CA0}" sibTransId="{6684CE6A-F2A3-4BBA-A14A-2CCEBC340510}"/>
    <dgm:cxn modelId="{D2B026FC-8B4C-4DFA-9048-FDBB28BCA8EA}" type="presOf" srcId="{BCD23F4A-2209-4B23-95B2-E7C339D8EDCD}" destId="{354832E2-B918-433A-84C9-500B1E09BE48}" srcOrd="0" destOrd="0" presId="urn:microsoft.com/office/officeart/2008/layout/NameandTitleOrganizationalChart"/>
    <dgm:cxn modelId="{A345B468-4079-410A-8EE5-C743E2EEE83E}" type="presParOf" srcId="{CB6CEB40-180D-4C6C-A799-7A01038F51CB}" destId="{36119B6B-8837-4CCA-A051-47505E744205}" srcOrd="0" destOrd="0" presId="urn:microsoft.com/office/officeart/2008/layout/NameandTitleOrganizationalChart"/>
    <dgm:cxn modelId="{A4932D69-E139-450F-8304-4B6D5A511693}" type="presParOf" srcId="{36119B6B-8837-4CCA-A051-47505E744205}" destId="{512A20A8-DEF6-4938-95E5-559CAA427345}" srcOrd="0" destOrd="0" presId="urn:microsoft.com/office/officeart/2008/layout/NameandTitleOrganizationalChart"/>
    <dgm:cxn modelId="{FEEC9556-521A-4478-8782-12D79625E188}" type="presParOf" srcId="{512A20A8-DEF6-4938-95E5-559CAA427345}" destId="{6FA4A2EC-D2A0-47B6-AD16-4BBCD265C826}" srcOrd="0" destOrd="0" presId="urn:microsoft.com/office/officeart/2008/layout/NameandTitleOrganizationalChart"/>
    <dgm:cxn modelId="{D52FDBF2-4A32-439B-A4E5-6FB7705C2981}" type="presParOf" srcId="{512A20A8-DEF6-4938-95E5-559CAA427345}" destId="{A6D40D6B-F658-43B1-BC2D-9663FD9DC3FC}" srcOrd="1" destOrd="0" presId="urn:microsoft.com/office/officeart/2008/layout/NameandTitleOrganizationalChart"/>
    <dgm:cxn modelId="{90DCDD69-4B31-45C4-A901-B4D27A0AE0F4}" type="presParOf" srcId="{512A20A8-DEF6-4938-95E5-559CAA427345}" destId="{9928AAAC-4570-4F0A-985E-55CDB9582569}" srcOrd="2" destOrd="0" presId="urn:microsoft.com/office/officeart/2008/layout/NameandTitleOrganizationalChart"/>
    <dgm:cxn modelId="{8612EB17-7789-4F68-9179-E498A3B39828}" type="presParOf" srcId="{36119B6B-8837-4CCA-A051-47505E744205}" destId="{3BFE91D9-5367-4127-9B90-888306C2E519}" srcOrd="1" destOrd="0" presId="urn:microsoft.com/office/officeart/2008/layout/NameandTitleOrganizationalChart"/>
    <dgm:cxn modelId="{EE9BC075-7C73-487E-8E0D-5C434CAE1417}" type="presParOf" srcId="{36119B6B-8837-4CCA-A051-47505E744205}" destId="{85194040-A842-4E2E-8204-92D396AA836E}" srcOrd="2" destOrd="0" presId="urn:microsoft.com/office/officeart/2008/layout/NameandTitleOrganizationalChart"/>
    <dgm:cxn modelId="{489324CF-320C-4880-8122-E26E871A77F6}" type="presParOf" srcId="{85194040-A842-4E2E-8204-92D396AA836E}" destId="{9A9FAD0C-35FB-4080-BBA9-227DC4C24A1D}" srcOrd="0" destOrd="0" presId="urn:microsoft.com/office/officeart/2008/layout/NameandTitleOrganizationalChart"/>
    <dgm:cxn modelId="{1AFE4404-9BA6-4FEA-8864-7E91776D77F7}" type="presParOf" srcId="{85194040-A842-4E2E-8204-92D396AA836E}" destId="{EBE04FBA-5B5E-4F02-BAB9-C29F8B02EEAE}" srcOrd="1" destOrd="0" presId="urn:microsoft.com/office/officeart/2008/layout/NameandTitleOrganizationalChart"/>
    <dgm:cxn modelId="{D7FE2A87-8999-4A35-8A3A-6BB289B26943}" type="presParOf" srcId="{EBE04FBA-5B5E-4F02-BAB9-C29F8B02EEAE}" destId="{622ECAD4-3A3D-4DA8-9DFA-53ED2C028836}" srcOrd="0" destOrd="0" presId="urn:microsoft.com/office/officeart/2008/layout/NameandTitleOrganizationalChart"/>
    <dgm:cxn modelId="{B6E6B138-EBAA-4E08-A816-F1618D506DF5}" type="presParOf" srcId="{622ECAD4-3A3D-4DA8-9DFA-53ED2C028836}" destId="{EA9FE75B-97A5-40C9-B421-2F249DC52F11}" srcOrd="0" destOrd="0" presId="urn:microsoft.com/office/officeart/2008/layout/NameandTitleOrganizationalChart"/>
    <dgm:cxn modelId="{A37F3A27-1E9C-403F-9091-A7EA509D8101}" type="presParOf" srcId="{622ECAD4-3A3D-4DA8-9DFA-53ED2C028836}" destId="{3583C1BB-D0F9-4EC6-B4C2-43368281F7C9}" srcOrd="1" destOrd="0" presId="urn:microsoft.com/office/officeart/2008/layout/NameandTitleOrganizationalChart"/>
    <dgm:cxn modelId="{7BF21552-8C3F-48F7-876A-A12D9CC02C0B}" type="presParOf" srcId="{622ECAD4-3A3D-4DA8-9DFA-53ED2C028836}" destId="{E91A120B-10C9-4031-AD33-7A0D26217350}" srcOrd="2" destOrd="0" presId="urn:microsoft.com/office/officeart/2008/layout/NameandTitleOrganizationalChart"/>
    <dgm:cxn modelId="{B78E68C9-1170-44A3-BDC2-732FA184EC53}" type="presParOf" srcId="{EBE04FBA-5B5E-4F02-BAB9-C29F8B02EEAE}" destId="{947A6D3D-4FF5-411C-9739-94386DAD90E2}" srcOrd="1" destOrd="0" presId="urn:microsoft.com/office/officeart/2008/layout/NameandTitleOrganizationalChart"/>
    <dgm:cxn modelId="{AC1CBF14-3343-4C5A-8065-C859D63CEEDC}" type="presParOf" srcId="{EBE04FBA-5B5E-4F02-BAB9-C29F8B02EEAE}" destId="{FBBDA1B6-78D0-49DB-B87D-41978A78A95A}" srcOrd="2" destOrd="0" presId="urn:microsoft.com/office/officeart/2008/layout/NameandTitleOrganizationalChart"/>
    <dgm:cxn modelId="{0F0F2A72-A652-496F-831E-0881D8580A22}" type="presParOf" srcId="{FBBDA1B6-78D0-49DB-B87D-41978A78A95A}" destId="{23D983E7-7F3E-4E13-A1FB-F7587A36583B}" srcOrd="0" destOrd="0" presId="urn:microsoft.com/office/officeart/2008/layout/NameandTitleOrganizationalChart"/>
    <dgm:cxn modelId="{1B8014AD-DF95-401B-AA7C-9C76C944429A}" type="presParOf" srcId="{FBBDA1B6-78D0-49DB-B87D-41978A78A95A}" destId="{5E387C89-474D-44C3-9EF1-ADF4EAA4B581}" srcOrd="1" destOrd="0" presId="urn:microsoft.com/office/officeart/2008/layout/NameandTitleOrganizationalChart"/>
    <dgm:cxn modelId="{83BB4ACA-10BE-4BCD-A1D1-11758FB15676}" type="presParOf" srcId="{5E387C89-474D-44C3-9EF1-ADF4EAA4B581}" destId="{6CD487A8-17A9-4D53-8C38-533F8253F6E5}" srcOrd="0" destOrd="0" presId="urn:microsoft.com/office/officeart/2008/layout/NameandTitleOrganizationalChart"/>
    <dgm:cxn modelId="{64AFA9FF-E1F4-42F1-B812-ED3E6A4FEA4F}" type="presParOf" srcId="{6CD487A8-17A9-4D53-8C38-533F8253F6E5}" destId="{E23FD4E7-752A-43EE-B9DB-99982859065F}" srcOrd="0" destOrd="0" presId="urn:microsoft.com/office/officeart/2008/layout/NameandTitleOrganizationalChart"/>
    <dgm:cxn modelId="{7FF74302-8FF6-4DA8-96EB-3958547F5BD7}" type="presParOf" srcId="{6CD487A8-17A9-4D53-8C38-533F8253F6E5}" destId="{FD0F6E37-A335-4DF2-908F-0AAEFA105295}" srcOrd="1" destOrd="0" presId="urn:microsoft.com/office/officeart/2008/layout/NameandTitleOrganizationalChart"/>
    <dgm:cxn modelId="{8562DA0D-9B3B-47AB-805C-63DD26FC353A}" type="presParOf" srcId="{6CD487A8-17A9-4D53-8C38-533F8253F6E5}" destId="{9EED9A84-2104-42CF-A5D5-611611FA9290}" srcOrd="2" destOrd="0" presId="urn:microsoft.com/office/officeart/2008/layout/NameandTitleOrganizationalChart"/>
    <dgm:cxn modelId="{132077C6-5E11-4D83-A504-69EDA113B334}" type="presParOf" srcId="{5E387C89-474D-44C3-9EF1-ADF4EAA4B581}" destId="{0CE64635-DC54-4CAA-AF04-37E7410FB6EC}" srcOrd="1" destOrd="0" presId="urn:microsoft.com/office/officeart/2008/layout/NameandTitleOrganizationalChart"/>
    <dgm:cxn modelId="{AC0BB6DC-4648-451D-8570-C6A05B85B6D9}" type="presParOf" srcId="{5E387C89-474D-44C3-9EF1-ADF4EAA4B581}" destId="{9D05DFC7-5D64-45B5-AAB3-8E9702C5203F}" srcOrd="2" destOrd="0" presId="urn:microsoft.com/office/officeart/2008/layout/NameandTitleOrganizationalChart"/>
    <dgm:cxn modelId="{83FABE23-560A-4F49-9BF5-99DE0B001D42}" type="presParOf" srcId="{9D05DFC7-5D64-45B5-AAB3-8E9702C5203F}" destId="{40BEDFD6-045B-43ED-A78B-87DF73E48DB7}" srcOrd="0" destOrd="0" presId="urn:microsoft.com/office/officeart/2008/layout/NameandTitleOrganizationalChart"/>
    <dgm:cxn modelId="{51F6507A-037B-4E9D-BED5-B90AE3F5E413}" type="presParOf" srcId="{9D05DFC7-5D64-45B5-AAB3-8E9702C5203F}" destId="{E307D2C7-378E-445B-AE8C-2B38E851ED02}" srcOrd="1" destOrd="0" presId="urn:microsoft.com/office/officeart/2008/layout/NameandTitleOrganizationalChart"/>
    <dgm:cxn modelId="{5E9CE9A8-BE14-46B5-B85D-F10F7168126F}" type="presParOf" srcId="{E307D2C7-378E-445B-AE8C-2B38E851ED02}" destId="{1CC2D9C5-6C48-4F23-8387-D62F1A3A940E}" srcOrd="0" destOrd="0" presId="urn:microsoft.com/office/officeart/2008/layout/NameandTitleOrganizationalChart"/>
    <dgm:cxn modelId="{C50C54AE-62EF-4822-B618-DAA3E79E49C7}" type="presParOf" srcId="{1CC2D9C5-6C48-4F23-8387-D62F1A3A940E}" destId="{354832E2-B918-433A-84C9-500B1E09BE48}" srcOrd="0" destOrd="0" presId="urn:microsoft.com/office/officeart/2008/layout/NameandTitleOrganizationalChart"/>
    <dgm:cxn modelId="{1B255768-9865-4778-ACAF-96F1DFB06674}" type="presParOf" srcId="{1CC2D9C5-6C48-4F23-8387-D62F1A3A940E}" destId="{564B4EB1-370F-45E1-B058-3B808E5D6412}" srcOrd="1" destOrd="0" presId="urn:microsoft.com/office/officeart/2008/layout/NameandTitleOrganizationalChart"/>
    <dgm:cxn modelId="{7BEDF2C3-0299-4CEB-92E1-820D919AF669}" type="presParOf" srcId="{1CC2D9C5-6C48-4F23-8387-D62F1A3A940E}" destId="{FF6B6339-D1F6-4D71-BDBC-F9EE749A56B3}" srcOrd="2" destOrd="0" presId="urn:microsoft.com/office/officeart/2008/layout/NameandTitleOrganizationalChart"/>
    <dgm:cxn modelId="{05F6914B-2A19-484E-81B6-C779CD1FC31B}" type="presParOf" srcId="{E307D2C7-378E-445B-AE8C-2B38E851ED02}" destId="{DDFF249F-BCB0-4CFE-AF81-E9150C2E63BD}" srcOrd="1" destOrd="0" presId="urn:microsoft.com/office/officeart/2008/layout/NameandTitleOrganizationalChart"/>
    <dgm:cxn modelId="{D1605C02-B43D-4027-ABF4-8774F3CCD306}" type="presParOf" srcId="{E307D2C7-378E-445B-AE8C-2B38E851ED02}" destId="{D879D655-2468-44D3-8A24-3ECEA968C119}" srcOrd="2" destOrd="0" presId="urn:microsoft.com/office/officeart/2008/layout/NameandTitleOrganizationalChart"/>
    <dgm:cxn modelId="{04826892-C910-4825-9377-49E541F443D5}" type="presParOf" srcId="{FBBDA1B6-78D0-49DB-B87D-41978A78A95A}" destId="{03510135-ECB8-43AB-AD91-BBA762E6D245}" srcOrd="2" destOrd="0" presId="urn:microsoft.com/office/officeart/2008/layout/NameandTitleOrganizationalChart"/>
    <dgm:cxn modelId="{BF994C7F-1C4F-4E5F-B445-C5190E841F06}" type="presParOf" srcId="{FBBDA1B6-78D0-49DB-B87D-41978A78A95A}" destId="{BA671DB6-2A26-47B9-B98D-46DC82352980}" srcOrd="3" destOrd="0" presId="urn:microsoft.com/office/officeart/2008/layout/NameandTitleOrganizationalChart"/>
    <dgm:cxn modelId="{B6A8E9BD-70D0-4E71-AFA3-2C7D3D37CF9F}" type="presParOf" srcId="{BA671DB6-2A26-47B9-B98D-46DC82352980}" destId="{661A5197-5798-4FDF-83FD-693657D45AC7}" srcOrd="0" destOrd="0" presId="urn:microsoft.com/office/officeart/2008/layout/NameandTitleOrganizationalChart"/>
    <dgm:cxn modelId="{508B035A-487C-430E-9FB3-0257ACC12A13}" type="presParOf" srcId="{661A5197-5798-4FDF-83FD-693657D45AC7}" destId="{C0F43011-C8CC-410E-80DF-B2A2FDBA07D7}" srcOrd="0" destOrd="0" presId="urn:microsoft.com/office/officeart/2008/layout/NameandTitleOrganizationalChart"/>
    <dgm:cxn modelId="{FD4253F3-793E-415F-A853-A96EC589388D}" type="presParOf" srcId="{661A5197-5798-4FDF-83FD-693657D45AC7}" destId="{C7413E8C-0AF4-4A45-BF76-F8DB6F46F840}" srcOrd="1" destOrd="0" presId="urn:microsoft.com/office/officeart/2008/layout/NameandTitleOrganizationalChart"/>
    <dgm:cxn modelId="{FC234E79-8AB3-4B14-8E6F-BAB07BDED284}" type="presParOf" srcId="{661A5197-5798-4FDF-83FD-693657D45AC7}" destId="{E15179E8-1FA9-40FF-8354-D5769A31DE2A}" srcOrd="2" destOrd="0" presId="urn:microsoft.com/office/officeart/2008/layout/NameandTitleOrganizationalChart"/>
    <dgm:cxn modelId="{4A8A295E-E0A3-4C2A-A275-56EE68297940}" type="presParOf" srcId="{BA671DB6-2A26-47B9-B98D-46DC82352980}" destId="{C65C7610-C1D1-495D-9E04-68E08D7AC76D}" srcOrd="1" destOrd="0" presId="urn:microsoft.com/office/officeart/2008/layout/NameandTitleOrganizationalChart"/>
    <dgm:cxn modelId="{31FFE3EF-1F63-4D55-8AE7-6098D0303380}" type="presParOf" srcId="{BA671DB6-2A26-47B9-B98D-46DC82352980}" destId="{38DA9B07-1FB7-48D8-BECF-DAC578B0CDC3}" srcOrd="2" destOrd="0" presId="urn:microsoft.com/office/officeart/2008/layout/NameandTitleOrganizationalChart"/>
    <dgm:cxn modelId="{891D1FB9-B5F4-4A13-8663-4B504CE77D2B}" type="presParOf" srcId="{38DA9B07-1FB7-48D8-BECF-DAC578B0CDC3}" destId="{307C6BA2-5DFC-4FC2-A9E6-571157B52F2D}" srcOrd="0" destOrd="0" presId="urn:microsoft.com/office/officeart/2008/layout/NameandTitleOrganizationalChart"/>
    <dgm:cxn modelId="{574464F5-E0C6-4347-AB51-951CC6E1CA1C}" type="presParOf" srcId="{38DA9B07-1FB7-48D8-BECF-DAC578B0CDC3}" destId="{1145A0F3-3B9F-4C2B-B546-1C8F6DE7D18B}" srcOrd="1" destOrd="0" presId="urn:microsoft.com/office/officeart/2008/layout/NameandTitleOrganizationalChart"/>
    <dgm:cxn modelId="{FA67FAE1-B46A-49C2-9278-B2126E9BC0C3}" type="presParOf" srcId="{1145A0F3-3B9F-4C2B-B546-1C8F6DE7D18B}" destId="{A11DD159-DB35-4C1A-AC84-6619837D5455}" srcOrd="0" destOrd="0" presId="urn:microsoft.com/office/officeart/2008/layout/NameandTitleOrganizationalChart"/>
    <dgm:cxn modelId="{8C24FDF3-4F81-4C41-9D65-53FCD10828BE}" type="presParOf" srcId="{A11DD159-DB35-4C1A-AC84-6619837D5455}" destId="{651A0458-41DE-4118-955F-ECF4154D72BD}" srcOrd="0" destOrd="0" presId="urn:microsoft.com/office/officeart/2008/layout/NameandTitleOrganizationalChart"/>
    <dgm:cxn modelId="{792934E7-EF25-4B2B-BE5B-2C3D50F2480D}" type="presParOf" srcId="{A11DD159-DB35-4C1A-AC84-6619837D5455}" destId="{59A20979-055F-4669-8451-68C446BBA673}" srcOrd="1" destOrd="0" presId="urn:microsoft.com/office/officeart/2008/layout/NameandTitleOrganizationalChart"/>
    <dgm:cxn modelId="{0513B38B-3754-4AA9-82A7-7F4F98B6B947}" type="presParOf" srcId="{A11DD159-DB35-4C1A-AC84-6619837D5455}" destId="{37DF37AA-8C54-4320-9A7E-31A2B1BFE49C}" srcOrd="2" destOrd="0" presId="urn:microsoft.com/office/officeart/2008/layout/NameandTitleOrganizationalChart"/>
    <dgm:cxn modelId="{2F63453F-6E3C-45E8-BEDF-AFE7575FF2FD}" type="presParOf" srcId="{1145A0F3-3B9F-4C2B-B546-1C8F6DE7D18B}" destId="{56DC4CB9-B532-4194-89FA-89D41C3EA97F}" srcOrd="1" destOrd="0" presId="urn:microsoft.com/office/officeart/2008/layout/NameandTitleOrganizationalChart"/>
    <dgm:cxn modelId="{07A44C2C-AB1E-444C-9A31-AEC3589B80AC}" type="presParOf" srcId="{1145A0F3-3B9F-4C2B-B546-1C8F6DE7D18B}" destId="{C6A9EB70-CA69-445A-A0A6-C9AD33218231}" srcOrd="2" destOrd="0" presId="urn:microsoft.com/office/officeart/2008/layout/NameandTitleOrganizationalChart"/>
  </dgm:cxnLst>
  <dgm:bg>
    <a:noFill/>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7C6BA2-5DFC-4FC2-A9E6-571157B52F2D}">
      <dsp:nvSpPr>
        <dsp:cNvPr id="0" name=""/>
        <dsp:cNvSpPr/>
      </dsp:nvSpPr>
      <dsp:spPr>
        <a:xfrm>
          <a:off x="5574060" y="4773343"/>
          <a:ext cx="91440" cy="622562"/>
        </a:xfrm>
        <a:custGeom>
          <a:avLst/>
          <a:gdLst/>
          <a:ahLst/>
          <a:cxnLst/>
          <a:rect l="0" t="0" r="0" b="0"/>
          <a:pathLst>
            <a:path>
              <a:moveTo>
                <a:pt x="45886" y="0"/>
              </a:moveTo>
              <a:lnTo>
                <a:pt x="45720" y="622562"/>
              </a:lnTo>
            </a:path>
          </a:pathLst>
        </a:custGeom>
        <a:noFill/>
        <a:ln w="12700" cap="flat" cmpd="sng" algn="ctr">
          <a:solidFill>
            <a:schemeClr val="bg1"/>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03510135-ECB8-43AB-AD91-BBA762E6D245}">
      <dsp:nvSpPr>
        <dsp:cNvPr id="0" name=""/>
        <dsp:cNvSpPr/>
      </dsp:nvSpPr>
      <dsp:spPr>
        <a:xfrm>
          <a:off x="3613741" y="3808137"/>
          <a:ext cx="1170174" cy="532346"/>
        </a:xfrm>
        <a:custGeom>
          <a:avLst/>
          <a:gdLst/>
          <a:ahLst/>
          <a:cxnLst/>
          <a:rect l="0" t="0" r="0" b="0"/>
          <a:pathLst>
            <a:path>
              <a:moveTo>
                <a:pt x="0" y="0"/>
              </a:moveTo>
              <a:lnTo>
                <a:pt x="0" y="532346"/>
              </a:lnTo>
              <a:lnTo>
                <a:pt x="1170174" y="532346"/>
              </a:lnTo>
            </a:path>
          </a:pathLst>
        </a:custGeom>
        <a:noFill/>
        <a:ln w="12700" cap="flat" cmpd="sng" algn="ctr">
          <a:solidFill>
            <a:schemeClr val="bg1"/>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40BEDFD6-045B-43ED-A78B-87DF73E48DB7}">
      <dsp:nvSpPr>
        <dsp:cNvPr id="0" name=""/>
        <dsp:cNvSpPr/>
      </dsp:nvSpPr>
      <dsp:spPr>
        <a:xfrm>
          <a:off x="1700196" y="4782953"/>
          <a:ext cx="91440" cy="646820"/>
        </a:xfrm>
        <a:custGeom>
          <a:avLst/>
          <a:gdLst/>
          <a:ahLst/>
          <a:cxnLst/>
          <a:rect l="0" t="0" r="0" b="0"/>
          <a:pathLst>
            <a:path>
              <a:moveTo>
                <a:pt x="73943" y="0"/>
              </a:moveTo>
              <a:lnTo>
                <a:pt x="73943" y="646820"/>
              </a:lnTo>
              <a:lnTo>
                <a:pt x="45720" y="646820"/>
              </a:lnTo>
            </a:path>
          </a:pathLst>
        </a:custGeom>
        <a:noFill/>
        <a:ln w="12700" cap="flat" cmpd="sng" algn="ctr">
          <a:solidFill>
            <a:schemeClr val="bg1"/>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23D983E7-7F3E-4E13-A1FB-F7587A36583B}">
      <dsp:nvSpPr>
        <dsp:cNvPr id="0" name=""/>
        <dsp:cNvSpPr/>
      </dsp:nvSpPr>
      <dsp:spPr>
        <a:xfrm>
          <a:off x="2610170" y="3808137"/>
          <a:ext cx="1003570" cy="541955"/>
        </a:xfrm>
        <a:custGeom>
          <a:avLst/>
          <a:gdLst/>
          <a:ahLst/>
          <a:cxnLst/>
          <a:rect l="0" t="0" r="0" b="0"/>
          <a:pathLst>
            <a:path>
              <a:moveTo>
                <a:pt x="1003570" y="0"/>
              </a:moveTo>
              <a:lnTo>
                <a:pt x="1003570" y="541955"/>
              </a:lnTo>
              <a:lnTo>
                <a:pt x="0" y="541955"/>
              </a:lnTo>
            </a:path>
          </a:pathLst>
        </a:custGeom>
        <a:noFill/>
        <a:ln w="12700" cap="flat" cmpd="sng" algn="ctr">
          <a:solidFill>
            <a:schemeClr val="bg1"/>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9A9FAD0C-35FB-4080-BBA9-227DC4C24A1D}">
      <dsp:nvSpPr>
        <dsp:cNvPr id="0" name=""/>
        <dsp:cNvSpPr/>
      </dsp:nvSpPr>
      <dsp:spPr>
        <a:xfrm>
          <a:off x="2777710" y="2594141"/>
          <a:ext cx="816348" cy="781136"/>
        </a:xfrm>
        <a:custGeom>
          <a:avLst/>
          <a:gdLst/>
          <a:ahLst/>
          <a:cxnLst/>
          <a:rect l="0" t="0" r="0" b="0"/>
          <a:pathLst>
            <a:path>
              <a:moveTo>
                <a:pt x="816348" y="0"/>
              </a:moveTo>
              <a:lnTo>
                <a:pt x="0" y="781136"/>
              </a:lnTo>
            </a:path>
          </a:pathLst>
        </a:custGeom>
        <a:noFill/>
        <a:ln w="12700" cap="flat" cmpd="sng" algn="ctr">
          <a:solidFill>
            <a:schemeClr val="bg1"/>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6FA4A2EC-D2A0-47B6-AD16-4BBCD265C826}">
      <dsp:nvSpPr>
        <dsp:cNvPr id="0" name=""/>
        <dsp:cNvSpPr/>
      </dsp:nvSpPr>
      <dsp:spPr>
        <a:xfrm>
          <a:off x="2758028" y="1728422"/>
          <a:ext cx="1672061" cy="865719"/>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795" tIns="10795" rIns="10795" bIns="122163" numCol="1" spcCol="1270" anchor="ctr" anchorCtr="0">
          <a:noAutofit/>
        </a:bodyPr>
        <a:lstStyle/>
        <a:p>
          <a:pPr marL="0" lvl="0" indent="0" algn="ctr" defTabSz="755650">
            <a:lnSpc>
              <a:spcPct val="90000"/>
            </a:lnSpc>
            <a:spcBef>
              <a:spcPct val="0"/>
            </a:spcBef>
            <a:spcAft>
              <a:spcPct val="35000"/>
            </a:spcAft>
            <a:buNone/>
          </a:pPr>
          <a:r>
            <a:rPr lang="en-US" sz="1700" kern="1200" dirty="0"/>
            <a:t>American Rescue Plan</a:t>
          </a:r>
        </a:p>
      </dsp:txBody>
      <dsp:txXfrm>
        <a:off x="2758028" y="1728422"/>
        <a:ext cx="1672061" cy="865719"/>
      </dsp:txXfrm>
    </dsp:sp>
    <dsp:sp modelId="{A6D40D6B-F658-43B1-BC2D-9663FD9DC3FC}">
      <dsp:nvSpPr>
        <dsp:cNvPr id="0" name=""/>
        <dsp:cNvSpPr/>
      </dsp:nvSpPr>
      <dsp:spPr>
        <a:xfrm>
          <a:off x="3195109" y="2426158"/>
          <a:ext cx="1504855" cy="288573"/>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45720" tIns="11430" rIns="45720" bIns="11430" numCol="1" spcCol="1270" anchor="ctr" anchorCtr="0">
          <a:noAutofit/>
        </a:bodyPr>
        <a:lstStyle/>
        <a:p>
          <a:pPr marL="0" lvl="0" indent="0" algn="r" defTabSz="800100">
            <a:lnSpc>
              <a:spcPct val="90000"/>
            </a:lnSpc>
            <a:spcBef>
              <a:spcPct val="0"/>
            </a:spcBef>
            <a:spcAft>
              <a:spcPct val="35000"/>
            </a:spcAft>
            <a:buNone/>
          </a:pPr>
          <a:r>
            <a:rPr lang="en-US" sz="1800" kern="1200" dirty="0"/>
            <a:t>$1.9 Trillion</a:t>
          </a:r>
        </a:p>
      </dsp:txBody>
      <dsp:txXfrm>
        <a:off x="3195109" y="2426158"/>
        <a:ext cx="1504855" cy="288573"/>
      </dsp:txXfrm>
    </dsp:sp>
    <dsp:sp modelId="{EA9FE75B-97A5-40C9-B421-2F249DC52F11}">
      <dsp:nvSpPr>
        <dsp:cNvPr id="0" name=""/>
        <dsp:cNvSpPr/>
      </dsp:nvSpPr>
      <dsp:spPr>
        <a:xfrm>
          <a:off x="2777710" y="2942418"/>
          <a:ext cx="1672061" cy="865719"/>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0795" tIns="10795" rIns="10795" bIns="122163" numCol="1" spcCol="1270" anchor="ctr" anchorCtr="0">
          <a:noAutofit/>
        </a:bodyPr>
        <a:lstStyle/>
        <a:p>
          <a:pPr marL="0" lvl="0" indent="0" algn="ctr" defTabSz="755650">
            <a:lnSpc>
              <a:spcPct val="90000"/>
            </a:lnSpc>
            <a:spcBef>
              <a:spcPct val="0"/>
            </a:spcBef>
            <a:spcAft>
              <a:spcPct val="35000"/>
            </a:spcAft>
            <a:buNone/>
          </a:pPr>
          <a:r>
            <a:rPr lang="en-US" sz="1700" kern="1200" cap="small" baseline="0" dirty="0"/>
            <a:t>State and Local Fiscal Recovery Funds</a:t>
          </a:r>
          <a:endParaRPr lang="en-US" sz="1700" kern="1200" dirty="0"/>
        </a:p>
      </dsp:txBody>
      <dsp:txXfrm>
        <a:off x="2777710" y="2942418"/>
        <a:ext cx="1672061" cy="865719"/>
      </dsp:txXfrm>
    </dsp:sp>
    <dsp:sp modelId="{3583C1BB-D0F9-4EC6-B4C2-43368281F7C9}">
      <dsp:nvSpPr>
        <dsp:cNvPr id="0" name=""/>
        <dsp:cNvSpPr/>
      </dsp:nvSpPr>
      <dsp:spPr>
        <a:xfrm>
          <a:off x="3234051" y="3610316"/>
          <a:ext cx="1504855" cy="288573"/>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43180" tIns="10795" rIns="43180" bIns="10795" numCol="1" spcCol="1270" anchor="ctr" anchorCtr="0">
          <a:noAutofit/>
        </a:bodyPr>
        <a:lstStyle/>
        <a:p>
          <a:pPr marL="0" lvl="0" indent="0" algn="r" defTabSz="755650">
            <a:lnSpc>
              <a:spcPct val="90000"/>
            </a:lnSpc>
            <a:spcBef>
              <a:spcPct val="0"/>
            </a:spcBef>
            <a:spcAft>
              <a:spcPct val="35000"/>
            </a:spcAft>
            <a:buNone/>
          </a:pPr>
          <a:r>
            <a:rPr lang="en-US" sz="1700" kern="1200" dirty="0"/>
            <a:t>$362 Billion</a:t>
          </a:r>
        </a:p>
      </dsp:txBody>
      <dsp:txXfrm>
        <a:off x="3234051" y="3610316"/>
        <a:ext cx="1504855" cy="288573"/>
      </dsp:txXfrm>
    </dsp:sp>
    <dsp:sp modelId="{E23FD4E7-752A-43EE-B9DB-99982859065F}">
      <dsp:nvSpPr>
        <dsp:cNvPr id="0" name=""/>
        <dsp:cNvSpPr/>
      </dsp:nvSpPr>
      <dsp:spPr>
        <a:xfrm>
          <a:off x="938109" y="3917233"/>
          <a:ext cx="1672061" cy="865719"/>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0795" tIns="10795" rIns="10795" bIns="122163" numCol="1" spcCol="1270" anchor="ctr" anchorCtr="0">
          <a:noAutofit/>
        </a:bodyPr>
        <a:lstStyle/>
        <a:p>
          <a:pPr marL="0" lvl="0" indent="0" algn="ctr" defTabSz="755650">
            <a:lnSpc>
              <a:spcPct val="90000"/>
            </a:lnSpc>
            <a:spcBef>
              <a:spcPct val="0"/>
            </a:spcBef>
            <a:spcAft>
              <a:spcPct val="35000"/>
            </a:spcAft>
            <a:buNone/>
          </a:pPr>
          <a:r>
            <a:rPr lang="en-US" sz="1700" kern="1200" dirty="0"/>
            <a:t>Local Fiscal Recovery Fund</a:t>
          </a:r>
        </a:p>
      </dsp:txBody>
      <dsp:txXfrm>
        <a:off x="938109" y="3917233"/>
        <a:ext cx="1672061" cy="865719"/>
      </dsp:txXfrm>
    </dsp:sp>
    <dsp:sp modelId="{FD0F6E37-A335-4DF2-908F-0AAEFA105295}">
      <dsp:nvSpPr>
        <dsp:cNvPr id="0" name=""/>
        <dsp:cNvSpPr/>
      </dsp:nvSpPr>
      <dsp:spPr>
        <a:xfrm>
          <a:off x="1311863" y="4568498"/>
          <a:ext cx="1504855" cy="288573"/>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45720" tIns="11430" rIns="45720" bIns="11430" numCol="1" spcCol="1270" anchor="ctr" anchorCtr="0">
          <a:noAutofit/>
        </a:bodyPr>
        <a:lstStyle/>
        <a:p>
          <a:pPr marL="0" lvl="0" indent="0" algn="r" defTabSz="800100">
            <a:lnSpc>
              <a:spcPct val="90000"/>
            </a:lnSpc>
            <a:spcBef>
              <a:spcPct val="0"/>
            </a:spcBef>
            <a:spcAft>
              <a:spcPct val="35000"/>
            </a:spcAft>
            <a:buNone/>
          </a:pPr>
          <a:r>
            <a:rPr lang="en-US" sz="1800" kern="1200" dirty="0"/>
            <a:t>$130.2 Billion</a:t>
          </a:r>
        </a:p>
      </dsp:txBody>
      <dsp:txXfrm>
        <a:off x="1311863" y="4568498"/>
        <a:ext cx="1504855" cy="288573"/>
      </dsp:txXfrm>
    </dsp:sp>
    <dsp:sp modelId="{354832E2-B918-433A-84C9-500B1E09BE48}">
      <dsp:nvSpPr>
        <dsp:cNvPr id="0" name=""/>
        <dsp:cNvSpPr/>
      </dsp:nvSpPr>
      <dsp:spPr>
        <a:xfrm>
          <a:off x="73854" y="4996913"/>
          <a:ext cx="1672061" cy="865719"/>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0795" tIns="10795" rIns="10795" bIns="122163" numCol="1" spcCol="1270" anchor="ctr" anchorCtr="0">
          <a:noAutofit/>
        </a:bodyPr>
        <a:lstStyle/>
        <a:p>
          <a:pPr marL="0" lvl="0" indent="0" algn="ctr" defTabSz="755650">
            <a:lnSpc>
              <a:spcPct val="90000"/>
            </a:lnSpc>
            <a:spcBef>
              <a:spcPct val="0"/>
            </a:spcBef>
            <a:spcAft>
              <a:spcPct val="35000"/>
            </a:spcAft>
            <a:buNone/>
          </a:pPr>
          <a:r>
            <a:rPr lang="en-US" sz="1700" kern="1200" dirty="0"/>
            <a:t>Counties (Direct Aid)</a:t>
          </a:r>
        </a:p>
      </dsp:txBody>
      <dsp:txXfrm>
        <a:off x="73854" y="4996913"/>
        <a:ext cx="1672061" cy="865719"/>
      </dsp:txXfrm>
    </dsp:sp>
    <dsp:sp modelId="{564B4EB1-370F-45E1-B058-3B808E5D6412}">
      <dsp:nvSpPr>
        <dsp:cNvPr id="0" name=""/>
        <dsp:cNvSpPr/>
      </dsp:nvSpPr>
      <dsp:spPr>
        <a:xfrm>
          <a:off x="408266" y="5670251"/>
          <a:ext cx="1504855" cy="288573"/>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45720" tIns="11430" rIns="45720" bIns="11430" numCol="1" spcCol="1270" anchor="ctr" anchorCtr="0">
          <a:noAutofit/>
        </a:bodyPr>
        <a:lstStyle/>
        <a:p>
          <a:pPr marL="0" lvl="0" indent="0" algn="r" defTabSz="800100">
            <a:lnSpc>
              <a:spcPct val="90000"/>
            </a:lnSpc>
            <a:spcBef>
              <a:spcPct val="0"/>
            </a:spcBef>
            <a:spcAft>
              <a:spcPct val="35000"/>
            </a:spcAft>
            <a:buNone/>
          </a:pPr>
          <a:r>
            <a:rPr lang="en-US" sz="1800" kern="1200" dirty="0"/>
            <a:t>$65.1 Billion</a:t>
          </a:r>
        </a:p>
      </dsp:txBody>
      <dsp:txXfrm>
        <a:off x="408266" y="5670251"/>
        <a:ext cx="1504855" cy="288573"/>
      </dsp:txXfrm>
    </dsp:sp>
    <dsp:sp modelId="{C0F43011-C8CC-410E-80DF-B2A2FDBA07D7}">
      <dsp:nvSpPr>
        <dsp:cNvPr id="0" name=""/>
        <dsp:cNvSpPr/>
      </dsp:nvSpPr>
      <dsp:spPr>
        <a:xfrm>
          <a:off x="4783915" y="3907624"/>
          <a:ext cx="1672061" cy="865719"/>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0795" tIns="10795" rIns="10795" bIns="122163" numCol="1" spcCol="1270" anchor="ctr" anchorCtr="0">
          <a:noAutofit/>
        </a:bodyPr>
        <a:lstStyle/>
        <a:p>
          <a:pPr marL="0" lvl="0" indent="0" algn="ctr" defTabSz="755650">
            <a:lnSpc>
              <a:spcPct val="90000"/>
            </a:lnSpc>
            <a:spcBef>
              <a:spcPct val="0"/>
            </a:spcBef>
            <a:spcAft>
              <a:spcPct val="35000"/>
            </a:spcAft>
            <a:buNone/>
          </a:pPr>
          <a:r>
            <a:rPr lang="en-US" sz="1700" kern="1200" dirty="0"/>
            <a:t>Local Assistance and Tribal Consistency Fund</a:t>
          </a:r>
        </a:p>
      </dsp:txBody>
      <dsp:txXfrm>
        <a:off x="4783915" y="3907624"/>
        <a:ext cx="1672061" cy="865719"/>
      </dsp:txXfrm>
    </dsp:sp>
    <dsp:sp modelId="{C7413E8C-0AF4-4A45-BF76-F8DB6F46F840}">
      <dsp:nvSpPr>
        <dsp:cNvPr id="0" name=""/>
        <dsp:cNvSpPr/>
      </dsp:nvSpPr>
      <dsp:spPr>
        <a:xfrm>
          <a:off x="5260562" y="4602365"/>
          <a:ext cx="1504855" cy="288573"/>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43180" tIns="10795" rIns="43180" bIns="10795" numCol="1" spcCol="1270" anchor="ctr" anchorCtr="0">
          <a:noAutofit/>
        </a:bodyPr>
        <a:lstStyle/>
        <a:p>
          <a:pPr marL="0" lvl="0" indent="0" algn="r" defTabSz="755650">
            <a:lnSpc>
              <a:spcPct val="90000"/>
            </a:lnSpc>
            <a:spcBef>
              <a:spcPct val="0"/>
            </a:spcBef>
            <a:spcAft>
              <a:spcPct val="35000"/>
            </a:spcAft>
            <a:buNone/>
          </a:pPr>
          <a:r>
            <a:rPr lang="en-US" sz="1700" kern="1200" dirty="0"/>
            <a:t>$2 Billion</a:t>
          </a:r>
        </a:p>
      </dsp:txBody>
      <dsp:txXfrm>
        <a:off x="5260562" y="4602365"/>
        <a:ext cx="1504855" cy="288573"/>
      </dsp:txXfrm>
    </dsp:sp>
    <dsp:sp modelId="{651A0458-41DE-4118-955F-ECF4154D72BD}">
      <dsp:nvSpPr>
        <dsp:cNvPr id="0" name=""/>
        <dsp:cNvSpPr/>
      </dsp:nvSpPr>
      <dsp:spPr>
        <a:xfrm>
          <a:off x="5619780" y="4963047"/>
          <a:ext cx="1672061" cy="865719"/>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0795" tIns="10795" rIns="10795" bIns="122163" numCol="1" spcCol="1270" anchor="ctr" anchorCtr="0">
          <a:noAutofit/>
        </a:bodyPr>
        <a:lstStyle/>
        <a:p>
          <a:pPr marL="0" lvl="0" indent="0" algn="ctr" defTabSz="755650">
            <a:lnSpc>
              <a:spcPct val="90000"/>
            </a:lnSpc>
            <a:spcBef>
              <a:spcPct val="0"/>
            </a:spcBef>
            <a:spcAft>
              <a:spcPct val="35000"/>
            </a:spcAft>
            <a:buNone/>
          </a:pPr>
          <a:r>
            <a:rPr lang="en-US" sz="1700" kern="1200" dirty="0"/>
            <a:t>Revenue Share Counties (Public Lands) </a:t>
          </a:r>
        </a:p>
      </dsp:txBody>
      <dsp:txXfrm>
        <a:off x="5619780" y="4963047"/>
        <a:ext cx="1672061" cy="865719"/>
      </dsp:txXfrm>
    </dsp:sp>
    <dsp:sp modelId="{59A20979-055F-4669-8451-68C446BBA673}">
      <dsp:nvSpPr>
        <dsp:cNvPr id="0" name=""/>
        <dsp:cNvSpPr/>
      </dsp:nvSpPr>
      <dsp:spPr>
        <a:xfrm>
          <a:off x="5954189" y="5663478"/>
          <a:ext cx="1504855" cy="288573"/>
        </a:xfrm>
        <a:prstGeom prst="rect">
          <a:avLst/>
        </a:prstGeom>
        <a:solidFill>
          <a:schemeClr val="lt1">
            <a:alpha val="90000"/>
            <a:hueOff val="0"/>
            <a:satOff val="0"/>
            <a:lumOff val="0"/>
            <a:alphaOff val="0"/>
          </a:schemeClr>
        </a:solidFill>
        <a:ln w="6350" cap="flat" cmpd="sng" algn="ctr">
          <a:solidFill>
            <a:schemeClr val="accent1">
              <a:hueOff val="0"/>
              <a:satOff val="0"/>
              <a:lumOff val="0"/>
              <a:alphaOff val="0"/>
            </a:schemeClr>
          </a:solidFill>
          <a:prstDash val="solid"/>
          <a:miter lim="800000"/>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43180" tIns="10795" rIns="43180" bIns="10795" numCol="1" spcCol="1270" anchor="ctr" anchorCtr="0">
          <a:noAutofit/>
        </a:bodyPr>
        <a:lstStyle/>
        <a:p>
          <a:pPr marL="0" lvl="0" indent="0" algn="r" defTabSz="755650">
            <a:lnSpc>
              <a:spcPct val="90000"/>
            </a:lnSpc>
            <a:spcBef>
              <a:spcPct val="0"/>
            </a:spcBef>
            <a:spcAft>
              <a:spcPct val="35000"/>
            </a:spcAft>
            <a:buNone/>
          </a:pPr>
          <a:r>
            <a:rPr lang="en-US" sz="1700" kern="1200" dirty="0"/>
            <a:t>$1.5 Billion</a:t>
          </a:r>
        </a:p>
      </dsp:txBody>
      <dsp:txXfrm>
        <a:off x="5954189" y="5663478"/>
        <a:ext cx="1504855" cy="288573"/>
      </dsp:txXfrm>
    </dsp:sp>
  </dsp:spTree>
</dsp:drawing>
</file>

<file path=ppt/diagrams/layout1.xml><?xml version="1.0" encoding="utf-8"?>
<dgm:layoutDef xmlns:dgm="http://schemas.openxmlformats.org/drawingml/2006/diagram" xmlns:a="http://schemas.openxmlformats.org/drawingml/2006/main" uniqueId="urn:microsoft.com/office/officeart/2008/layout/NameandTitleOrganizationalChart">
  <dgm:title val=""/>
  <dgm:desc val=""/>
  <dgm:catLst>
    <dgm:cat type="hierarchy" pri="125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Max/>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1" styleLbl="fgAcc0">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alg type="conn">
                            <dgm:param type="connRout" val="bend"/>
                            <dgm:param type="dim" val="1D"/>
                            <dgm:param type="endSty" val="noArr"/>
                            <dgm:param type="begPts" val="bCtr"/>
                            <dgm:param type="endPts" val="tCtr"/>
                            <dgm:param type="bendPt" val="end"/>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41" func="var" arg="hierBranch" op="equ" val="hang">
                    <dgm:layoutNode name="Name42">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3">
                    <dgm:layoutNode name="Name44">
                      <dgm:choose name="Name45">
                        <dgm:if name="Name46" axis="self" func="depth" op="lte" val="2">
                          <dgm:choose name="Name47">
                            <dgm:if name="Name48" axis="par ch" ptType="node asst" func="cnt" op="gte" val="1">
                              <dgm:alg type="conn">
                                <dgm:param type="connRout" val="bend"/>
                                <dgm:param type="dim" val="1D"/>
                                <dgm:param type="endSty" val="noArr"/>
                                <dgm:param type="begPts" val="bCtr"/>
                                <dgm:param type="endPts" val="midL midR"/>
                              </dgm:alg>
                            </dgm:if>
                            <dgm:else name="Name49">
                              <dgm:alg type="conn">
                                <dgm:param type="connRout" val="bend"/>
                                <dgm:param type="dim" val="1D"/>
                                <dgm:param type="endSty" val="noArr"/>
                                <dgm:param type="begPts" val="bCtr"/>
                                <dgm:param type="endPts" val="midL midR"/>
                                <dgm:param type="srcNode" val="rootConnector1"/>
                              </dgm:alg>
                            </dgm:else>
                          </dgm:choose>
                        </dgm:if>
                        <dgm:else name="Name50">
                          <dgm:choose name="Name51">
                            <dgm:if name="Name52" axis="par ch" ptType="node asst" func="cnt" op="gte" val="1">
                              <dgm:alg type="conn">
                                <dgm:param type="connRout" val="bend"/>
                                <dgm:param type="dim" val="1D"/>
                                <dgm:param type="endSty" val="noArr"/>
                                <dgm:param type="begPts" val="bCtr"/>
                                <dgm:param type="endPts" val="midL midR"/>
                              </dgm:alg>
                            </dgm:if>
                            <dgm:else name="Name53">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54">
                  <dgm:if name="Name55" func="var" arg="hierBranch" op="equ" val="l">
                    <dgm:choose name="Name56">
                      <dgm:if name="Name57"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58">
                        <dgm:alg type="hierRoot">
                          <dgm:param type="hierAlign" val="tR"/>
                        </dgm:alg>
                        <dgm:shape xmlns:r="http://schemas.openxmlformats.org/officeDocument/2006/relationships" r:blip="">
                          <dgm:adjLst/>
                        </dgm:shape>
                        <dgm:presOf/>
                        <dgm:constrLst>
                          <dgm:constr type="alignOff" val="0.25"/>
                        </dgm:constrLst>
                      </dgm:else>
                    </dgm:choose>
                  </dgm:if>
                  <dgm:if name="Name59" func="var" arg="hierBranch" op="equ" val="r">
                    <dgm:choose name="Name60">
                      <dgm:if name="Name61"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2">
                        <dgm:alg type="hierRoot">
                          <dgm:param type="hierAlign" val="tL"/>
                        </dgm:alg>
                        <dgm:shape xmlns:r="http://schemas.openxmlformats.org/officeDocument/2006/relationships" r:blip="">
                          <dgm:adjLst/>
                        </dgm:shape>
                        <dgm:presOf/>
                        <dgm:constrLst>
                          <dgm:constr type="alignOff" val="0.25"/>
                        </dgm:constrLst>
                      </dgm:else>
                    </dgm:choose>
                  </dgm:if>
                  <dgm:if name="Name63"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4" func="var" arg="hierBranch" op="equ" val="init">
                    <dgm:alg type="hierRoot"/>
                    <dgm:shape xmlns:r="http://schemas.openxmlformats.org/officeDocument/2006/relationships" r:blip="">
                      <dgm:adjLst/>
                    </dgm:shape>
                    <dgm:presOf/>
                    <dgm:constrLst>
                      <dgm:constr type="alignOff"/>
                      <dgm:constr type="bendDist" for="des" ptType="parTrans" refType="sp" fact="0.5"/>
                    </dgm:constrLst>
                  </dgm:if>
                  <dgm:else name="Name65">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66">
                    <dgm:if name="Name67" func="var" arg="hierBranch" op="equ" val="init">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68" func="var" arg="hierBranch" op="equ" val="l">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69" func="var" arg="hierBranch" op="equ" val="r">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70">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varLst>
                      <dgm:chMax/>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2" styleLbl="fgAcc1">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71">
                    <dgm:if name="Name72" func="var" arg="hierBranch" op="equ" val="l">
                      <dgm:alg type="hierChild">
                        <dgm:param type="chAlign" val="r"/>
                        <dgm:param type="linDir" val="fromT"/>
                      </dgm:alg>
                    </dgm:if>
                    <dgm:if name="Name73" func="var" arg="hierBranch" op="equ" val="r">
                      <dgm:alg type="hierChild">
                        <dgm:param type="chAlign" val="l"/>
                        <dgm:param type="linDir" val="fromT"/>
                      </dgm:alg>
                    </dgm:if>
                    <dgm:if name="Name74" func="var" arg="hierBranch" op="equ" val="hang">
                      <dgm:choose name="Name75">
                        <dgm:if name="Name76" func="var" arg="dir" op="equ" val="norm">
                          <dgm:alg type="hierChild">
                            <dgm:param type="chAlign" val="l"/>
                            <dgm:param type="linDir" val="fromL"/>
                            <dgm:param type="secChAlign" val="t"/>
                            <dgm:param type="secLinDir" val="fromT"/>
                          </dgm:alg>
                        </dgm:if>
                        <dgm:else name="Name77">
                          <dgm:alg type="hierChild">
                            <dgm:param type="chAlign" val="l"/>
                            <dgm:param type="linDir" val="fromR"/>
                            <dgm:param type="secChAlign" val="t"/>
                            <dgm:param type="secLinDir" val="fromT"/>
                          </dgm:alg>
                        </dgm:else>
                      </dgm:choose>
                    </dgm:if>
                    <dgm:if name="Name78" func="var" arg="hierBranch" op="equ" val="std">
                      <dgm:choose name="Name79">
                        <dgm:if name="Name80" func="var" arg="dir" op="equ" val="norm">
                          <dgm:alg type="hierChild"/>
                        </dgm:if>
                        <dgm:else name="Name81">
                          <dgm:alg type="hierChild">
                            <dgm:param type="linDir" val="fromR"/>
                          </dgm:alg>
                        </dgm:else>
                      </dgm:choose>
                    </dgm:if>
                    <dgm:if name="Name82" func="var" arg="hierBranch" op="equ" val="init">
                      <dgm:choose name="Name83">
                        <dgm:if name="Name84" func="var" arg="dir" op="equ" val="norm">
                          <dgm:alg type="hierChild"/>
                        </dgm:if>
                        <dgm:else name="Name85">
                          <dgm:alg type="hierChild">
                            <dgm:param type="linDir" val="fromR"/>
                          </dgm:alg>
                        </dgm:else>
                      </dgm:choose>
                    </dgm:if>
                    <dgm:else name="Name86"/>
                  </dgm:choose>
                  <dgm:shape xmlns:r="http://schemas.openxmlformats.org/officeDocument/2006/relationships" r:blip="">
                    <dgm:adjLst/>
                  </dgm:shape>
                  <dgm:presOf/>
                  <dgm:constrLst/>
                  <dgm:ruleLst/>
                  <dgm:forEach name="Name87" ref="rep2a"/>
                </dgm:layoutNode>
                <dgm:layoutNode name="hierChild5">
                  <dgm:choose name="Name88">
                    <dgm:if name="Name89" func="var" arg="dir" op="equ" val="norm">
                      <dgm:alg type="hierChild">
                        <dgm:param type="chAlign" val="l"/>
                        <dgm:param type="linDir" val="fromL"/>
                        <dgm:param type="secChAlign" val="t"/>
                        <dgm:param type="secLinDir" val="fromT"/>
                      </dgm:alg>
                    </dgm:if>
                    <dgm:else name="Name90">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91" ref="rep2b"/>
                </dgm:layoutNode>
              </dgm:layoutNode>
            </dgm:forEach>
          </dgm:layoutNode>
          <dgm:layoutNode name="hierChild3">
            <dgm:choose name="Name92">
              <dgm:if name="Name93" func="var" arg="dir" op="equ" val="norm">
                <dgm:alg type="hierChild">
                  <dgm:param type="chAlign" val="l"/>
                  <dgm:param type="linDir" val="fromL"/>
                  <dgm:param type="secChAlign" val="t"/>
                  <dgm:param type="secLinDir" val="fromT"/>
                </dgm:alg>
              </dgm:if>
              <dgm:else name="Name94">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95" axis="precedSib" ptType="parTrans" st="-1" cnt="1">
                <dgm:layoutNode name="Name96">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97">
                  <dgm:if name="Name98" func="var" arg="hierBranch" op="equ" val="l">
                    <dgm:alg type="hierRoot">
                      <dgm:param type="hierAlign" val="tR"/>
                    </dgm:alg>
                    <dgm:shape xmlns:r="http://schemas.openxmlformats.org/officeDocument/2006/relationships" r:blip="">
                      <dgm:adjLst/>
                    </dgm:shape>
                    <dgm:presOf/>
                    <dgm:constrLst>
                      <dgm:constr type="alignOff" val="0.65"/>
                    </dgm:constrLst>
                  </dgm:if>
                  <dgm:if name="Name99" func="var" arg="hierBranch" op="equ" val="r">
                    <dgm:alg type="hierRoot">
                      <dgm:param type="hierAlign" val="tL"/>
                    </dgm:alg>
                    <dgm:shape xmlns:r="http://schemas.openxmlformats.org/officeDocument/2006/relationships" r:blip="">
                      <dgm:adjLst/>
                    </dgm:shape>
                    <dgm:presOf/>
                    <dgm:constrLst>
                      <dgm:constr type="alignOff" val="0.65"/>
                    </dgm:constrLst>
                  </dgm:if>
                  <dgm:if name="Name100" func="var" arg="hierBranch" op="equ" val="hang">
                    <dgm:alg type="hierRoot"/>
                    <dgm:shape xmlns:r="http://schemas.openxmlformats.org/officeDocument/2006/relationships" r:blip="">
                      <dgm:adjLst/>
                    </dgm:shape>
                    <dgm:presOf/>
                    <dgm:constrLst>
                      <dgm:constr type="alignOff" val="0.65"/>
                    </dgm:constrLst>
                  </dgm:if>
                  <dgm:if name="Name101"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02" func="var" arg="hierBranch" op="equ" val="init">
                    <dgm:alg type="hierRoot"/>
                    <dgm:shape xmlns:r="http://schemas.openxmlformats.org/officeDocument/2006/relationships" r:blip="">
                      <dgm:adjLst/>
                    </dgm:shape>
                    <dgm:presOf/>
                    <dgm:constrLst>
                      <dgm:constr type="alignOff"/>
                      <dgm:constr type="bendDist" for="des" ptType="parTrans" refType="sp" fact="0.5"/>
                    </dgm:constrLst>
                  </dgm:if>
                  <dgm:else name="Name103"/>
                </dgm:choose>
                <dgm:ruleLst/>
                <dgm:layoutNode name="rootComposite3">
                  <dgm:alg type="composite"/>
                  <dgm:shape xmlns:r="http://schemas.openxmlformats.org/officeDocument/2006/relationships" r:blip="">
                    <dgm:adjLst/>
                  </dgm:shape>
                  <dgm:presOf axis="self" ptType="node" cnt="1"/>
                  <dgm:choose name="Name104">
                    <dgm:if name="Name105" func="var" arg="hierBranch" op="equ" val="init">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06" func="var" arg="hierBranch" op="equ" val="l">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07" func="var" arg="hierBranch" op="equ" val="r">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08">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styleLbl="asst1">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3" styleLbl="fgAcc2">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09">
                    <dgm:if name="Name110" func="var" arg="hierBranch" op="equ" val="l">
                      <dgm:alg type="hierChild">
                        <dgm:param type="chAlign" val="r"/>
                        <dgm:param type="linDir" val="fromT"/>
                      </dgm:alg>
                    </dgm:if>
                    <dgm:if name="Name111" func="var" arg="hierBranch" op="equ" val="r">
                      <dgm:alg type="hierChild">
                        <dgm:param type="chAlign" val="l"/>
                        <dgm:param type="linDir" val="fromT"/>
                      </dgm:alg>
                    </dgm:if>
                    <dgm:if name="Name112" func="var" arg="hierBranch" op="equ" val="hang">
                      <dgm:choose name="Name113">
                        <dgm:if name="Name114" func="var" arg="dir" op="equ" val="norm">
                          <dgm:alg type="hierChild">
                            <dgm:param type="chAlign" val="l"/>
                            <dgm:param type="linDir" val="fromL"/>
                            <dgm:param type="secChAlign" val="t"/>
                            <dgm:param type="secLinDir" val="fromT"/>
                          </dgm:alg>
                        </dgm:if>
                        <dgm:else name="Name115">
                          <dgm:alg type="hierChild">
                            <dgm:param type="chAlign" val="l"/>
                            <dgm:param type="linDir" val="fromR"/>
                            <dgm:param type="secChAlign" val="t"/>
                            <dgm:param type="secLinDir" val="fromT"/>
                          </dgm:alg>
                        </dgm:else>
                      </dgm:choose>
                    </dgm:if>
                    <dgm:if name="Name116" func="var" arg="hierBranch" op="equ" val="std">
                      <dgm:choose name="Name117">
                        <dgm:if name="Name118" func="var" arg="dir" op="equ" val="norm">
                          <dgm:alg type="hierChild"/>
                        </dgm:if>
                        <dgm:else name="Name119">
                          <dgm:alg type="hierChild">
                            <dgm:param type="linDir" val="fromR"/>
                          </dgm:alg>
                        </dgm:else>
                      </dgm:choose>
                    </dgm:if>
                    <dgm:if name="Name120" func="var" arg="hierBranch" op="equ" val="init">
                      <dgm:alg type="hierChild"/>
                    </dgm:if>
                    <dgm:else name="Name121"/>
                  </dgm:choose>
                  <dgm:shape xmlns:r="http://schemas.openxmlformats.org/officeDocument/2006/relationships" r:blip="">
                    <dgm:adjLst/>
                  </dgm:shape>
                  <dgm:presOf/>
                  <dgm:constrLst/>
                  <dgm:ruleLst/>
                  <dgm:forEach name="Name122" ref="rep2a"/>
                </dgm:layoutNode>
                <dgm:layoutNode name="hierChild7">
                  <dgm:choose name="Name123">
                    <dgm:if name="Name124" func="var" arg="dir" op="equ" val="norm">
                      <dgm:alg type="hierChild">
                        <dgm:param type="chAlign" val="l"/>
                        <dgm:param type="linDir" val="fromL"/>
                        <dgm:param type="secChAlign" val="t"/>
                        <dgm:param type="secLinDir" val="fromT"/>
                      </dgm:alg>
                    </dgm:if>
                    <dgm:else name="Name12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26"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2AEFF5B-9F51-4C8B-99E4-036F068B473F}" type="datetimeFigureOut">
              <a:rPr lang="en-US" smtClean="0"/>
              <a:t>4/16/2024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474AE69-112F-456A-9380-754262624539}" type="slidenum">
              <a:rPr lang="en-US" smtClean="0"/>
              <a:t>‹#›</a:t>
            </a:fld>
            <a:endParaRPr lang="en-US"/>
          </a:p>
        </p:txBody>
      </p:sp>
    </p:spTree>
    <p:extLst>
      <p:ext uri="{BB962C8B-B14F-4D97-AF65-F5344CB8AC3E}">
        <p14:creationId xmlns:p14="http://schemas.microsoft.com/office/powerpoint/2010/main" val="28924765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2B43166-63B8-4907-BE19-0C0F00C02475}" type="slidenum">
              <a:rPr lang="en-US" smtClean="0"/>
              <a:t>3</a:t>
            </a:fld>
            <a:endParaRPr lang="en-US" dirty="0"/>
          </a:p>
        </p:txBody>
      </p:sp>
    </p:spTree>
    <p:extLst>
      <p:ext uri="{BB962C8B-B14F-4D97-AF65-F5344CB8AC3E}">
        <p14:creationId xmlns:p14="http://schemas.microsoft.com/office/powerpoint/2010/main" val="41863129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7"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625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dirty="0"/>
          </a:p>
          <a:p>
            <a:pPr>
              <a:spcBef>
                <a:spcPct val="0"/>
              </a:spcBef>
            </a:pPr>
            <a:endParaRPr lang="en-US" dirty="0"/>
          </a:p>
        </p:txBody>
      </p:sp>
      <p:sp>
        <p:nvSpPr>
          <p:cNvPr id="9625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848" indent="-285710">
              <a:defRPr>
                <a:solidFill>
                  <a:schemeClr val="tx1"/>
                </a:solidFill>
                <a:latin typeface="Calibri" pitchFamily="34" charset="0"/>
              </a:defRPr>
            </a:lvl2pPr>
            <a:lvl3pPr marL="1142843" indent="-228568">
              <a:defRPr>
                <a:solidFill>
                  <a:schemeClr val="tx1"/>
                </a:solidFill>
                <a:latin typeface="Calibri" pitchFamily="34" charset="0"/>
              </a:defRPr>
            </a:lvl3pPr>
            <a:lvl4pPr marL="1599979" indent="-228568">
              <a:defRPr>
                <a:solidFill>
                  <a:schemeClr val="tx1"/>
                </a:solidFill>
                <a:latin typeface="Calibri" pitchFamily="34" charset="0"/>
              </a:defRPr>
            </a:lvl4pPr>
            <a:lvl5pPr marL="2057115" indent="-228568">
              <a:defRPr>
                <a:solidFill>
                  <a:schemeClr val="tx1"/>
                </a:solidFill>
                <a:latin typeface="Calibri" pitchFamily="34" charset="0"/>
              </a:defRPr>
            </a:lvl5pPr>
            <a:lvl6pPr marL="2514253" indent="-228568" fontAlgn="base">
              <a:spcBef>
                <a:spcPct val="0"/>
              </a:spcBef>
              <a:spcAft>
                <a:spcPct val="0"/>
              </a:spcAft>
              <a:defRPr>
                <a:solidFill>
                  <a:schemeClr val="tx1"/>
                </a:solidFill>
                <a:latin typeface="Calibri" pitchFamily="34" charset="0"/>
              </a:defRPr>
            </a:lvl6pPr>
            <a:lvl7pPr marL="2971390" indent="-228568" fontAlgn="base">
              <a:spcBef>
                <a:spcPct val="0"/>
              </a:spcBef>
              <a:spcAft>
                <a:spcPct val="0"/>
              </a:spcAft>
              <a:defRPr>
                <a:solidFill>
                  <a:schemeClr val="tx1"/>
                </a:solidFill>
                <a:latin typeface="Calibri" pitchFamily="34" charset="0"/>
              </a:defRPr>
            </a:lvl7pPr>
            <a:lvl8pPr marL="3428526" indent="-228568" fontAlgn="base">
              <a:spcBef>
                <a:spcPct val="0"/>
              </a:spcBef>
              <a:spcAft>
                <a:spcPct val="0"/>
              </a:spcAft>
              <a:defRPr>
                <a:solidFill>
                  <a:schemeClr val="tx1"/>
                </a:solidFill>
                <a:latin typeface="Calibri" pitchFamily="34" charset="0"/>
              </a:defRPr>
            </a:lvl8pPr>
            <a:lvl9pPr marL="3885664" indent="-228568" fontAlgn="base">
              <a:spcBef>
                <a:spcPct val="0"/>
              </a:spcBef>
              <a:spcAft>
                <a:spcPct val="0"/>
              </a:spcAft>
              <a:defRPr>
                <a:solidFill>
                  <a:schemeClr val="tx1"/>
                </a:solidFill>
                <a:latin typeface="Calibri"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BE62598C-D9A8-4EA3-B335-CF28D5B690F8}" type="slidenum">
              <a:rPr kumimoji="0" lang="en-US" sz="1200" b="0" i="0" u="none" strike="noStrike" kern="1200" cap="none" spc="0" normalizeH="0" baseline="0" noProof="0">
                <a:ln>
                  <a:noFill/>
                </a:ln>
                <a:solidFill>
                  <a:prstClr val="black"/>
                </a:solidFill>
                <a:effectLst/>
                <a:uLnTx/>
                <a:uFillTx/>
                <a:latin typeface="Calibri" pitchFamily="34" charset="0"/>
                <a:ea typeface="ＭＳ Ｐゴシック"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12</a:t>
            </a:fld>
            <a:endParaRPr kumimoji="0" lang="en-US" sz="1200" b="0" i="0" u="none" strike="noStrike" kern="1200" cap="none" spc="0" normalizeH="0" baseline="0" noProof="0" dirty="0">
              <a:ln>
                <a:noFill/>
              </a:ln>
              <a:solidFill>
                <a:prstClr val="black"/>
              </a:solidFill>
              <a:effectLst/>
              <a:uLnTx/>
              <a:uFillTx/>
              <a:latin typeface="Calibri" pitchFamily="34" charset="0"/>
              <a:ea typeface="ＭＳ Ｐゴシック" charset="-128"/>
              <a:cs typeface="+mn-cs"/>
            </a:endParaRPr>
          </a:p>
        </p:txBody>
      </p:sp>
    </p:spTree>
    <p:extLst>
      <p:ext uri="{BB962C8B-B14F-4D97-AF65-F5344CB8AC3E}">
        <p14:creationId xmlns:p14="http://schemas.microsoft.com/office/powerpoint/2010/main" val="13361574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atin typeface="Palatino Linotype" panose="02040502050505030304" pitchFamily="18" charset="0"/>
              </a:defRPr>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atin typeface="Palatino Linotype" panose="0204050205050503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48A87A34-81AB-432B-8DAE-1953F412C126}" type="datetimeFigureOut">
              <a:rPr lang="en-US" smtClean="0"/>
              <a:t>4/16/2024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
        <p:nvSpPr>
          <p:cNvPr id="7" name="Rectangle 6"/>
          <p:cNvSpPr/>
          <p:nvPr userDrawn="1"/>
        </p:nvSpPr>
        <p:spPr>
          <a:xfrm>
            <a:off x="10181968" y="280086"/>
            <a:ext cx="1359243" cy="14086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867375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8A87A34-81AB-432B-8DAE-1953F412C126}" type="datetimeFigureOut">
              <a:rPr lang="en-US" smtClean="0"/>
              <a:pPr/>
              <a:t>4/16/2024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2863471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8A87A34-81AB-432B-8DAE-1953F412C126}" type="datetimeFigureOut">
              <a:rPr lang="en-US" smtClean="0"/>
              <a:pPr/>
              <a:t>4/16/2024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9869513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19961587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Palatino Linotype" panose="02040502050505030304" pitchFamily="18" charset="0"/>
              </a:defRPr>
            </a:lvl1pPr>
          </a:lstStyle>
          <a:p>
            <a:r>
              <a:rPr lang="en-US"/>
              <a:t>Click to edit Master title style</a:t>
            </a:r>
          </a:p>
        </p:txBody>
      </p:sp>
      <p:sp>
        <p:nvSpPr>
          <p:cNvPr id="3" name="Content Placeholder 2"/>
          <p:cNvSpPr>
            <a:spLocks noGrp="1"/>
          </p:cNvSpPr>
          <p:nvPr>
            <p:ph idx="1"/>
          </p:nvPr>
        </p:nvSpPr>
        <p:spPr/>
        <p:txBody>
          <a:bodyPr/>
          <a:lstStyle>
            <a:lvl1pPr>
              <a:defRPr>
                <a:latin typeface="Palatino Linotype" panose="02040502050505030304" pitchFamily="18" charset="0"/>
              </a:defRPr>
            </a:lvl1pPr>
            <a:lvl2pPr>
              <a:defRPr>
                <a:latin typeface="Palatino Linotype" panose="02040502050505030304" pitchFamily="18" charset="0"/>
              </a:defRPr>
            </a:lvl2pPr>
            <a:lvl3pPr>
              <a:defRPr>
                <a:latin typeface="Palatino Linotype" panose="02040502050505030304" pitchFamily="18" charset="0"/>
              </a:defRPr>
            </a:lvl3pPr>
            <a:lvl4pPr>
              <a:defRPr>
                <a:latin typeface="Palatino Linotype" panose="02040502050505030304" pitchFamily="18" charset="0"/>
              </a:defRPr>
            </a:lvl4pPr>
            <a:lvl5pPr>
              <a:defRPr>
                <a:latin typeface="Palatino Linotype" panose="02040502050505030304" pitchFamily="18"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8A87A34-81AB-432B-8DAE-1953F412C126}" type="datetimeFigureOut">
              <a:rPr lang="en-US" smtClean="0"/>
              <a:pPr/>
              <a:t>4/16/2024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7917803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4/16/2024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643542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8A87A34-81AB-432B-8DAE-1953F412C126}" type="datetimeFigureOut">
              <a:rPr lang="en-US" smtClean="0"/>
              <a:pPr/>
              <a:t>4/16/2024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3391632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8A87A34-81AB-432B-8DAE-1953F412C126}" type="datetimeFigureOut">
              <a:rPr lang="en-US" smtClean="0"/>
              <a:pPr/>
              <a:t>4/16/2024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5290994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8A87A34-81AB-432B-8DAE-1953F412C126}" type="datetimeFigureOut">
              <a:rPr lang="en-US" smtClean="0"/>
              <a:t>4/16/2024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1800979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4/16/2024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901342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4/16/2024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5147350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4/16/2024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7964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Picture 4" descr="TAC Generic PPT Footer 16-9 presentation OPTIONS_Blue.jpg">
            <a:extLst>
              <a:ext uri="{FF2B5EF4-FFF2-40B4-BE49-F238E27FC236}">
                <a16:creationId xmlns:a16="http://schemas.microsoft.com/office/drawing/2014/main" id="{6579A817-2500-4608-A6A1-01CB7373BFD9}"/>
              </a:ext>
            </a:extLst>
          </p:cNvPr>
          <p:cNvPicPr>
            <a:picLocks noChangeAspect="1"/>
          </p:cNvPicPr>
          <p:nvPr userDrawn="1"/>
        </p:nvPicPr>
        <p:blipFill>
          <a:blip r:embed="rId14"/>
          <a:stretch>
            <a:fillRect/>
          </a:stretch>
        </p:blipFill>
        <p:spPr>
          <a:xfrm>
            <a:off x="75" y="6104972"/>
            <a:ext cx="12193151" cy="827506"/>
          </a:xfrm>
          <a:prstGeom prst="rect">
            <a:avLst/>
          </a:prstGeom>
          <a:ln>
            <a:noFill/>
          </a:ln>
        </p:spPr>
      </p:pic>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A87A34-81AB-432B-8DAE-1953F412C126}" type="datetimeFigureOut">
              <a:rPr lang="en-US" smtClean="0"/>
              <a:pPr/>
              <a:t>4/16/2024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a:t>
            </a:fld>
            <a:endParaRPr lang="en-US" dirty="0"/>
          </a:p>
        </p:txBody>
      </p:sp>
      <p:sp>
        <p:nvSpPr>
          <p:cNvPr id="7" name="AutoShape 2" descr="data:image/jpg;base64,%20/9j/4AAQSkZJRgABAQEAYABgAAD/2wBDAAUDBAQEAwUEBAQFBQUGBwwIBwcHBw8LCwkMEQ8SEhEPERETFhwXExQaFRERGCEYGh0dHx8fExciJCIeJBweHx7/2wBDAQUFBQcGBw4ICA4eFBEUHh4eHh4eHh4eHh4eHh4eHh4eHh4eHh4eHh4eHh4eHh4eHh4eHh4eHh4eHh4eHh4eHh7/wAARCABcBVADASIAAhEBAxEB/8QAHwAAAQUBAQEBAQEAAAAAAAAAAAECAwQFBgcICQoL/8QAtRAAAgEDAwIEAwUFBAQAAAF9AQIDAAQRBRIhMUEGE1FhByJxFDKBkaEII0KxwRVS0fAkM2JyggkKFhcYGRolJicoKSo0NTY3ODk6Q0RFRkdISUpTVFVWV1hZWmNkZWZnaGlqc3R1dnd4eXqDhIWGh4iJipKTlJWWl5iZmqKjpKWmp6ipqrKztLW2t7i5usLDxMXGx8jJytLT1NXW19jZ2uHi4+Tl5ufo6erx8vP09fb3+Pn6/8QAHwEAAwEBAQEBAQEBAQAAAAAAAAECAwQFBgcICQoL/8QAtREAAgECBAQDBAcFBAQAAQJ3AAECAxEEBSExBhJBUQdhcRMiMoEIFEKRobHBCSMzUvAVYnLRChYkNOEl8RcYGRomJygpKjU2Nzg5OkNERUZHSElKU1RVVldYWVpjZGVmZ2hpanN0dXZ3eHl6goOEhYaHiImKkpOUlZaXmJmaoqOkpaanqKmqsrO0tba3uLm6wsPExcbHyMnK0tPU1dbX2Nna4uPk5ebn6Onq8vP09fb3+Pn6/9oADAMBAAIRAxEAPwDxi7/4+5v+ujfzqOpLv/j7m/66N/Oo6/Ulsfnb3CiiimI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C9pH+tk/wB3+taVZukf62T/AHf61pVLPOxH8RhRRRSMAooooAKKKKACiiigAooooAKKKKACiiigAooooAKKKKACiiigAooooAw7v/j7m/66N/Oo6ku/+Pub/ro386jqlsey9wooopi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vaR/rZP93+taVZukf62T/d/rWlUvc87EfxGFFFFIwCiiigAooooAKKKKACiiigAooooAKKKKACiiigAooooAKKKKACiiigDDu/+Pub/ro386jqS7/4+5v+ujfzqOqWx7L3CiiimIK1fCUOiz69CniGW4i0wJI8xgdVkbbGzKqlgQCWAHI71lUUpK6aHF2aZ6n8PPC3gbxXo3inUX0/X7T+wtPN6qDUo387G75SfJGOnWuQ1FfCFz4WlutLh1Ox1aG6jXyLm8SZJYWV8suEUgqVXPX7wru/2f8A/kTfif8A9i838nryAVw0U3WqR5no1bXyOuq0qUHZap/mWYtP1CWNZI7C7dGGVZYWII9jioZYpYpTDLE6SA4KMpDA/SvYPCYtr/4FaXZ6vr8+lWX/AAmHlmcbm2qbblRj7o9+g615RrGo3uqag99qFxJPcsqK0rnLMEUKCT3OFHNb0azqSlG2xnVpKEYu+5FJZ3kZVZLO4Qu21Q0TDcfQccmo54ZoH2TwyRNjO11KnHrg17P4Nmb4leELLTNbMs3iDQGb+w5Xn2HU1VS5tGJOSy4BDDnBxkE15J4h1HVNV1q7vtamnm1CSVvPM2dytnlcHpjpjt0pUa8pycGrNb/pb+vIKtFQipJ3T2/UpJHI6uyIzKg3OQMhRnGT6ckD8abXrXwVsbbYdE1KTT47bxbbzWUzz3MaSxL0t3VGYMczDPA5wK8t1KxutP1O5027iZLq2maCWPHIdTtI/MVVOup1JQ7f1+ZM6LjCMu41rO7W2W6a1nEDfdlMZ2H6HpUNe2alDY+NINW1zwL4glsdWOktHqXhm9QqBCkQWQQN91goXIXGRjPHSvE6WHr+1TurNdP6/PZjrUfZ2s7phW/8PNFtNf8AGGn6dqVx9l00yh76fOPKgB+Y57HsPcisCuv0W20uy8GTS6tqV1YTazKEgMFoJ2a3ibL9XXAaTaM8/wCrNXXk1Cy3ehNGN5a7Ip/E3wxL4O8d6t4dk3lLSc+QzdXib5kb8VI/HNc/bwzXEqw28Mk0jdEjUsx/AV7L8bYrXxZ8N/C/xE024kvJLdP7G1SZ4fLdpEGUdl3NgnnufvLXG/CzVPDtnHremeJpL6xstWtktl1Szj3yWjhw4yOpVtuCByQK56GIk8PztXktH6rR/wCZvVoRVflTsnqvTp/kcZNFLDIY5onicHBV1II/A0+Ozu5LdrmO1neBThpFjJQH0z0rsPizouqaPcaMbrW7bXtMmsP+JVqUGcTQK7cMDyGUsRg9OBXaeFF03xZb+Hbbw34il8OeMtLsVs4tMvEItL8jccow4DSBjkMOSfxpzxXLTVRLR+unr1/DTqTHDXm4N6/1/XmeK1P9ivfsv2v7HcfZ/wDnt5TbP++sYrtvgX4f0/Wvi9pOi69CrQLLK0tu54leNGYRn6suCO/Ss7T/ABV4gb4iQ6wbmV7qS+VWtz/q2Qvgw7OmzHy7cYxxWkqz53CK2V/vv/kRGkuVSk93b+vvOTqdbK8a2+1LZ3DQf89RExT88Yr1DXPCPh1P2nB4RhCJosmsRRtErYCqwVmiB9Mkr7VznjzxFrUPxU1O9t55bSWw1GSG0gjJVII43KpGqDgKAAMdDz61MMT7RpQW6vr57FSw/Im5PZ2OOihmmk8uGKSSTn5UUk/kKJ4ZoH2TwyRNjO11KnHrzW/4WuLpfiTply4a2ujrETOq5UoxmG5fbnIxV742ySSfF3xWZJHcrqs6gsc4AcgD6CtPav2qhbpcj2a9m5362ORWORo2kVGKJjcwHC56ZPalhilmkEcMbyyHoqKWJ/AV678KNIjvtAvfBdy2nq/iawaaMvcxCeO6Q77VQhbfghW7ciUV5Xp99qGjX7zWkstpdqkkLMpKum5SjDPUHBIqadfnlKK3X9fncc6PJGMnsxP7L1T/AKBt7/4Dv/hUEMM00hjhhkkcZyqISfyFeoeJta1ez+C3w8vrXU7yK5S+1FxIs7BsrKm3Jzziub+Et3cP8YfDN15hSWbW7cyFPlzulG4cdjk8VMa8nTlNra/4Nr9CpUYqcYJ72/GxyU0UsL+XNFJE+M7XUqfyNSWtleXSs1rZ3FwE+8Yombb9cDitv4gM118Sdd+0zt8+rTq0jnJUeawzz6Cuq+PzPoPj8+GNGkksdJ0e2gSxjhcoDujV2mJH3nZmJLdenpVe3bcYpatX/L/Mn2KSlJvRO35/5HmgBLbcHOcYxzmnzQzQSeXPDJE+M7XQqfyNejfGK3t5/DPgXxO6JHrGsaW7agVAUzNG4VJmA/iYdT3xmtqGaz+IWi6b4I1WWOHxHaadBJoGoStj7QWjDNaSsf7xyUJ6Hj65/W/cU7aa38raX81+mpp9W95wvrpbzvr/AF5nj89vcW5AuLeWEt08xCufzqOui8fyap/aVja6ubkXVpp0EDxzk7oyq4KkHpzXO1005c0UznnHlk0FIK7n4O6Fpmp6tqusa5CLjSvD+my6lPbk4Fwy4EcR9ixGfYY71pajnWPgnqHibXFg+2t4gjg0xkiWPavlEyxoFA/djK8dAR9axniVGfLbsvv/AKuzWOHcoc1+7+453w54fs38Iap4u1kzGwtLiOztoIXCNdXLgtt3EHaqoCx4J5A75rD1v+zP7Wuf7GN2dP3/AOj/AGoL5u30bbxn6V6T8R9RvdH+EngfwyZQst9azapeL5ajKyNthHT+4p5615VRhpSqXqPu7ei0/T8QrxjC0F2V/wAy9oGk3+u63Z6NpcBnvbyVYYUzjLH1PYdyfQV1XjrRfC/gzW5PDjLda9qVnhL+4W48iBJcZaONQpY7ehZj17Vp/sw3llZfGzQpL5lVZDLDGzdBI8bBfzJx+Nc18WLW6s/id4mt7xWEw1S4Y7u4Zyyn8QQazc5SxXsm9Er+uv6fqWoKOH9p1bt6afqR+J9N0CHQtI1fQru7f7c86XFrc7S1q8ez5dy43Ah8hsDjjGQaxLSzvLsN9ktLi42fe8qJn2/XAqZ9Mu49ItdVlXZZ3VxJbxOe7IEL/gN616D8fs+H/Gdv4W0SR7TR9Ksbf7IsLFRKzxh2nJH3nZifm9gO1aKpyyjTTu3fX0f/AAbEez5ouo1ZK34/8Nc8xIIYqQQQcEe9TT2l3Am+e1niXONzxlRn05r0T4tW9vdeBvAfimZUXWtVspkvmAAa4EUmxJm9WI4Ld8UnxdubibwP8N1luJZF/sN2wzkjPnMM/XAA/CphiXLkst2191/8hyw/Lza7JP77f5nnc9tc24Uz280Ib7vmIVz9M0ksE8SJJLDKiOMozIQGHse9bPi28urq30Jbm5lmEWloqB3LbR5knAz0rtvBOvaRdeCbDwT4wkK6NqM85tr48vplyCgSQf8ATPkhl9DmrnWlCCla4oUoyk43seYvbXCQrM9vMsTY2uyEKfoelSQ2F/NGJYbG6kjPRkhYg/iBXV/EHSte8N6Rp/hnW3lBsry6Maby0TKREVkTsVYcg+/1rd/Z61nVLj4ueFbKW+uPs1ss0MUIkIRU8qVsbenUk1M8Q1RdWNmld/JDjRTqqnLS9l955pc2t1bBftNrPBu+75kZXP0zQbS7WDz2tZxFjd5hjO3HrnpVzUtY1O8tP7Ou72e4torl5o1lcvsdhgkE9MgDP0rt9Surk/s2aPCbiUx/8JNcLtLnG0QIQMemSTj3q51ZQ5brd2JjTjLms9lc88t7O7uFLW9rcTKDgmOMsAfwFJc21zbFRc280BYZUSRlc/TNek/AyaQaR4/ga8ktoG8MzOzLkhSJIwGwOpAJ/OuS8b3X+lw6Rba1Nq+mWKK1pPIT1ljRpMA8qNwPynpz70o1nKq6dtv8hypJUlO+5iR2d3Jbm5jtZ3gU4MixkoD6Z6VDXtXhRdN8WW/h638N+IpfDvjLS7BbOPS7xCLW/IDElGHAaQMchhyT+NeMTxSQTyQTIUkjYo6nqrA4Ioo1/aScWrNf1/TQqtHkSkndMZRRRXQYBRRRQAUUUUAFFFFABRRRQAUUUUAFFFFABRRRQAUUUUAFFFFABRRRQAUUUUAFFFFABRRRQAUUUUAFFFFABRRRQAUUUUAFFFFABRRRQAUUUUAFFFFABRRRQAUUUUAFFFFABRRRQAUUUUAFFFFABRRRQAUUUUAFFFFABRRRQAUUUUAFFFFABRRRQAUUUUAFFFFABRRRQAUUUUAFFFFABRRRQAUUUUAFFFFABRRRQBe0j/Wyf7v9a0qzdI/1sn+7/WtKpe552I/iMKKKKRgFFFOhjaaZIkxudgq59ScUDG0V6R46s/D/AIC8YReGZPD9tq8Nnbx/2hLPI6y3EjpuOxgcRgbhjAPTnNUp9D0/QfhfpfimWzivdQ1q8ljt1nJaK2hjyD8oxucnueAO1c0cVFxjJLSW3n/S1OuWDlGUotq8d/K1v1djhKK9Dv8AQtK/4RPwv42tdPgRb6+awv7BixhZ1PDpzuAK9Rng9K1n8OeH7b9pB/Cf9j28ujSXqW4tnd/kUxq2QwbdnPvU/XIa6PRN/wDgLsylgJ6arVpf+BK6Z5NRXpPgHRfD99ceOrfU9JS4TS9Pubu1dZXV4zHIAFHOMEHqQTVRLHSda+Eesa9/Y9pYajpWoW8UctrvAljl4KuGY5IxnPWm8VHmtZ7pffsSsHJxvdbN/ducFtbZv2nbnGccZ9KSvUPFVzZWXwf8B3CaFpcjTveNJuSQbmWRV3HDjJIAyTn2xUvi3R/D9pr+i+IdN0O0Hha70g35hLSHLKNskTMWzu8wqowRjcKmOMT3j3X3f5lywL6SWii+v2lf7l1PKqK634WeGYPGnj610i6k+y2knmTz+TwRGgLFUznk9B6VreALHQ/GvjV/C8mj22nQXqzLYz25fzbZ1UshYknzB8uGz68YrSpiY03K62V36f0jKlhJVFFp/E7Lzf8ATR55RXoujaXocHwn1vWL7Rbe41bStWito5TLJtkDA5DqGwQOTxjOB70yK30K98D674wstCs0vor23tk09XeSG0iZPmm2k5O5hgZJAzU/Wld6PR2+en+ZX1N2XvLVX67a/wCR57RXoXxLtND0fQ9FhtfD9naX+r6bDfXB8yXzbSQk5CgsQEcAEKRketee1rRq+1jzJWMa9F0Z8rdwooorUxCiiigDDu/+Pub/AK6N/Oo6ku/+Pub/AK6N/Oo6pbHsvcKKKKYgooooA7PwX8RNT8JaPf6Xpej6I8WowmG+e4geR7iPkbWO/AGGPQCuRu5UmuZJo7eK3VjkRRbtiew3EnH1JqKis40oRk5JavcuVSUoqLeiOotvGlzD4KTwjJoukXGmrd/bMypL5hm27d+5ZB/Dxgce1Y+uaq2qT27/AGGzso7eBYI4bVWVAoJOTuYkkliSSaz6KI0oRd0hyqSkrNm9deJ7qW90e6t7GysW0gKLZbXzEHDbsn5ydxbksCCfXpSeNfE914s8QSa5qFhp9veTHdcG0jaNZm/vMNx59SMZ+tYVFCpQTUktQdWTTTehsajr8l7rdpqv9nWNu9qkSRwwCRY8RgBON5I4A6EZ69TUvi/xPeeJ/EsniK8s7G2v5XEkxtY2RZHGPmKljzxzjGawqKFSgmnbbQTqSaaudM/jS/F/f6pa2GnWep6hFJFcXkEbKxWQYk2ru2IWBIJVR1OMZrmaKKcacYfCglOUt2KjBXVioYAglT0PtxW74p8TS+IILCGbSdLsRYQC3gNnG6YiBJCnc5B5YnPUk8msGim4JtN9BKTSaXU7Pw/8RNS0Xwbd+EYdH0W40q9fzLpLiGR2lfjDE7xgjaMbcdKwdL1ySxsL3T2sbK6sr2RJJYZkb5WTdtKMCGUje3Q855zWVRUKhBXst9SnVm7a7Gpr+u3msxWNtMsUFpp8Jgs7aEEJChYs2MkkksSSSSTWnb+Nb6DVLTWI9O0watZRxx216ImDJsUKjFQ2xnUAYYqegJzXMUU3Rg1awKrO97lmz1C+s9Ti1O1upob2KUTRzoxDrIDncD65rdXxldJrv/CQR6TpKaz5nnC7WFuJevmiPd5YfPOduM84zXM0U5U4y3Qo1JR2ZYkvr2TUm1KS6ma9abzzcFz5hkzu37uuc85re1Dxleahraa/e6Zpc2sKyyNeGFh5ki4xI8Yby2bgHO3BPUGuZoodOL3QKpJbM07HWri28Sp4geG3ubtbr7XtlU7DLu3ZIUj+LnGcU/xLrs3iDxLc6/fWdotxdzGa4jiDrHI5OWJG4kZ74I9sVk0Uezjzc1tdg55Wtc3j4pux4yt/FMVlZQ3lvNHNHFGHWFXTGwgbsgDA4BxxVTxRrEviDXbrWLiztLW4unMky2qFUZycltpJwSfTj2rMooVOKaaXkDqSas35nR6x4uutT8Jab4Zl03TYrLTWd7V4kkEqM5y5LFzncR3H0xWd4X1mfw9r9nrdpb289zZSrNAJ1YosinKtgEZwR9KzaKSpQUXG2j/UHUk5KV9UXvEGpya1rV3qs9vBBNdytNKkIYJvY5YgEnGSTxmtK78VXWo21nFrdjZas9lEsFvPcbxKIl+7GzIy71HbdkgcZxXP0U3TjZK2wKpLXXc0/Eeu6l4g1Bb3U5lkaOJYYY0UJHDEowsaKOFUDsP50ut61JqlzaXC2dpYSWsMcMZtN68IAEJ3MfmAA5rLooVOKtZbA5yd7vc1/F3iLU/FWtNrGsSrNevDFFJIBgv5aBAx9yFGfesiiiqjFRSjFaImUnJ3e5r+GvEF7oLXy26RTW2oWrWl5byg7JoiQcHBBBBAIIIIIrU3+IPGU2g6Nb2Jg0xbkWGnwW8TCCORyC/zHO5zncxJJx7CuUq/p+t6xp9nNZ2GqXlrbzHMkUUzKrHGM4HfBIz6HFZTpa80VqaQqfZk9DqvjrrVnrXxIvv7MkEmm6dHFp1mynKmOFQmR7FgxH1rhqKKqlTVKCgugqlR1JuT6jo3eORZI3ZHQhlZTgqR0IPY11Ou+OLzxEYZvE2l6dq99DGIxfSCSKeRR0EjRsofHqRn3rlKKcqcZNNrVCjOUU0nobXiDxNqetafZabc/Z4rCwL/AGO1ghCJCHxuA7nJUEkkknnNS3Him6v7KytdasrPVvsMQhtZrjesqRDpGWRlLKOwbOOgIFYFFL2ULJW2H7SV27mn4k17UvEF5Fc6jMrCCFbe3ijQJFBEv3Y0UcKo/wDrnJrQTxdcy+HbHQdU0zT9VtNPLmya4EiyQBzlkDIykqTzg556YrnKKHShZK22wvaSu3fcs6nezahdm4mWNDtVESNdqRqowqqOwAq1e6ubrQbLSDp9lGlm7uk6K/msXxu3EsQc4HbjHHesyiq5Fp5C5nr5mzr3ibVtc0jSNM1O4+0RaRE8Nq7D5xGxB2k9wMYHoOKk8DeKL3wf4gi13TbWymvYAwha5RnWMkFSQAwBOCRzmsKipdKHI4W0f6j9pLmUr6k19Otzdy3C28VsJGLeVFu2L9NxJ/Wtu48WXc3giDwi2n6ethBcm7SQK/necRtZ927HIGMYx7Vz1FN04ytdbCU5K9up0fg3xfeeF7bVLez03TbpdUtjaXRu0diYTglRtcY5AOevHWqOo6yt1pCaXDpOnWMKz+ezW6yb5G27QGZ3bgAnAGOprKopeyhzc1tSvaS5eW+h09t40vrfU7TWI9O00atZxpHb3oiYOmxQqOVDbGdQBhip6AnNc1I7ySNJIxd3YszE5JJ6k02inGnGOyFKcpbsKKKKsgKKKKACiiigAooooAKKKKACiiigAooooAKKKKACiiigAooooAKKKKACiiigAooooAKKKKACiiigAooooAKKKKACiiigAooooAKKKKACiiigAooooAKKKKACiiigAooooAKKKKACiiigAooooAKKKKACiiigAooooAKKKKACiiigAooooAKKKKACiiigAooooAKKKKACiiigAooooAKKKKACiiigAooooAKKKKAL2kf62T/d/rWlWZpH+tk/3f61p1L3POxH8RhRRRSMAoBIIIJBHQjtRRQB2HiHxna+JJrbUde0CO71eGFIZLpLpo0uQgwplQDk44JVlzVG18UO3hhvDWqWS3mmrcm6tgknlyWsh4bY2CNp7qQfXiudorFYemkopaL8PTsdDxNVycm9Xvtr69/mdBrviq61DTtK0m1gSx0zSSzWturFiZGOWkdj95ifYADgAV0EvxJVvHtv44j8O266yro9wWuC0UjKoViqY+QsBjOWx2rz+ik8NSas13/Hf7xrF1k7p9vw2+47PRfHFvpd94iuYvD0JXXbeS2miF04WKOQ5bbnJzkZyfyqnpfiqGx8D6p4VGkiSLUZkmknNwQ6sh+TAxjA7+vtXMUUfV6fbt1fTYX1qr379F13Opl8WQ3fgrTPDepaOlydKedrOdbgpgSnJDqB82DyMEdKk1fWNUtPhtpXhS5ciKW5k1BUZcOkTYVF+jMrPj/dNckDggjqKtarqN9q1/LqGpXUt1dS43yyNlmwMD8gAKPYRurLS9/n/TH9Znyu71tb5f0kb7eMpLPxJpOveHNJs9CutOt44sW+WWd1BDO4PXcDgj071JpnjCHRdVu9a0DRk0/VLiORI5TcGSO138MYkIBBwSBuLYBrkqKbw9NqzXl/w/cSxVVO6fn8/Lt8jp9P8Vx2vgS/8KPpQmS+uFuZbk3BDiRfukDGMeo7+tdF8Pb7TPDngG91jWtPuLm2v9QW0hawvntrkNGm5lZlGPL+ZTtJ5I6cV5tV7TdX1LTopYbO8kihmIMsRw0bkdCVOQSPXFRVwylFxXV3er/pGlHFyhNSl0Vlov6Z1/xB0/wveeFtP8YeHX1aFry9ltLm11GYTPvRA29X6suCAc9zXBVb1LUr/UmjN9dSTCJdsak4WMeiqOFH0FVK0o03Thyt3MsRUjUnzRVgooorUwCiiigDDu/+Pub/AK6N/Oo6ku/+Pub/AK6N/Oo6pbHsvcKKKKYg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L2kf62T/d/rWlWbpH+tk/3f61pVL3POxH8RhRRRSMAooooAKKKKACiiigAooooAKKKKACiiigAooooAKKKKACiiigAooooAw7v/j7m/wCujfzqOpLv/j7m/wCujfzqOqWx7L3CiiimI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AooooAKKKKACiiigC9pH+tk/3f61pVmaR/rZP93+tadS9zzsR/EYUUUUjAKKKKACiiigAooooAKKKKACiiigAooooAKKKKACiiigAooooAKKKKAP/2Q=="/>
          <p:cNvSpPr>
            <a:spLocks noChangeAspect="1" noChangeArrowheads="1"/>
          </p:cNvSpPr>
          <p:nvPr userDrawn="1"/>
        </p:nvSpPr>
        <p:spPr bwMode="auto">
          <a:xfrm>
            <a:off x="21272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 name="Picture 9"/>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10302017" y="502014"/>
            <a:ext cx="1051783" cy="1051783"/>
          </a:xfrm>
          <a:prstGeom prst="rect">
            <a:avLst/>
          </a:prstGeom>
        </p:spPr>
      </p:pic>
    </p:spTree>
    <p:extLst>
      <p:ext uri="{BB962C8B-B14F-4D97-AF65-F5344CB8AC3E}">
        <p14:creationId xmlns:p14="http://schemas.microsoft.com/office/powerpoint/2010/main" val="598044404"/>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Lst>
  <p:txStyles>
    <p:titleStyle>
      <a:lvl1pPr algn="l" defTabSz="914400" rtl="0" eaLnBrk="1" latinLnBrk="0" hangingPunct="1">
        <a:lnSpc>
          <a:spcPct val="90000"/>
        </a:lnSpc>
        <a:spcBef>
          <a:spcPct val="0"/>
        </a:spcBef>
        <a:buNone/>
        <a:defRPr sz="4400" kern="1200">
          <a:solidFill>
            <a:schemeClr val="tx1"/>
          </a:solidFill>
          <a:latin typeface="Palatino Linotype" panose="02040502050505030304" pitchFamily="18" charset="0"/>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Palatino Linotype" panose="02040502050505030304" pitchFamily="18" charset="0"/>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Palatino Linotype" panose="02040502050505030304" pitchFamily="18" charset="0"/>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Palatino Linotype" panose="02040502050505030304" pitchFamily="18" charset="0"/>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Palatino Linotype" panose="02040502050505030304" pitchFamily="18" charset="0"/>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Palatino Linotype" panose="02040502050505030304"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txcomptroller.my.site.com/opioid"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hyperlink" Target="https://www.naco.org/resources/featured/state-and-local-coronavirus-fiscal-recovery-funds" TargetMode="External"/><Relationship Id="rId7" Type="http://schemas.openxmlformats.org/officeDocument/2006/relationships/diagramColors" Target="../diagrams/colors1.xm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diagramQuickStyle" Target="../diagrams/quickStyle1.xml"/><Relationship Id="rId5" Type="http://schemas.openxmlformats.org/officeDocument/2006/relationships/diagramLayout" Target="../diagrams/layout1.xml"/><Relationship Id="rId10" Type="http://schemas.openxmlformats.org/officeDocument/2006/relationships/image" Target="../media/image4.png"/><Relationship Id="rId4" Type="http://schemas.openxmlformats.org/officeDocument/2006/relationships/diagramData" Target="../diagrams/data1.xml"/><Relationship Id="rId9" Type="http://schemas.openxmlformats.org/officeDocument/2006/relationships/image" Target="../media/image3.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ARPA, SB22 &amp; Opioid Funds</a:t>
            </a:r>
          </a:p>
        </p:txBody>
      </p:sp>
      <p:sp>
        <p:nvSpPr>
          <p:cNvPr id="6" name="Subtitle 5"/>
          <p:cNvSpPr>
            <a:spLocks noGrp="1"/>
          </p:cNvSpPr>
          <p:nvPr>
            <p:ph type="subTitle" idx="1"/>
          </p:nvPr>
        </p:nvSpPr>
        <p:spPr/>
        <p:txBody>
          <a:bodyPr/>
          <a:lstStyle/>
          <a:p>
            <a:r>
              <a:rPr lang="en-US" dirty="0"/>
              <a:t>For Texas Counties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1361" y="3873731"/>
            <a:ext cx="1839248" cy="1839248"/>
          </a:xfrm>
          <a:prstGeom prst="rect">
            <a:avLst/>
          </a:prstGeom>
        </p:spPr>
      </p:pic>
    </p:spTree>
    <p:extLst>
      <p:ext uri="{BB962C8B-B14F-4D97-AF65-F5344CB8AC3E}">
        <p14:creationId xmlns:p14="http://schemas.microsoft.com/office/powerpoint/2010/main" val="20828688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ARPA for Texas Counties</a:t>
            </a:r>
          </a:p>
        </p:txBody>
      </p:sp>
      <p:sp>
        <p:nvSpPr>
          <p:cNvPr id="3" name="Content Placeholder 2"/>
          <p:cNvSpPr>
            <a:spLocks noGrp="1"/>
          </p:cNvSpPr>
          <p:nvPr>
            <p:ph sz="quarter" idx="13"/>
          </p:nvPr>
        </p:nvSpPr>
        <p:spPr>
          <a:xfrm>
            <a:off x="913774" y="1591734"/>
            <a:ext cx="10363826" cy="4199466"/>
          </a:xfrm>
        </p:spPr>
        <p:txBody>
          <a:bodyPr>
            <a:normAutofit/>
          </a:bodyPr>
          <a:lstStyle/>
          <a:p>
            <a:r>
              <a:rPr lang="en-US" dirty="0"/>
              <a:t>What rules will apply?</a:t>
            </a:r>
          </a:p>
          <a:p>
            <a:endParaRPr lang="en-US" dirty="0"/>
          </a:p>
          <a:p>
            <a:pPr lvl="1"/>
            <a:r>
              <a:rPr lang="en-US" dirty="0"/>
              <a:t>Counties </a:t>
            </a:r>
            <a:r>
              <a:rPr lang="en-US" b="1" i="1" u="sng" dirty="0"/>
              <a:t>CAN NOT</a:t>
            </a:r>
            <a:r>
              <a:rPr lang="en-US" dirty="0"/>
              <a:t> use the money to offset tax cuts during the covered period or backfill revenue from a tax cut. </a:t>
            </a:r>
          </a:p>
          <a:p>
            <a:pPr lvl="1"/>
            <a:r>
              <a:rPr lang="en-US" dirty="0"/>
              <a:t>Counties </a:t>
            </a:r>
            <a:r>
              <a:rPr lang="en-US" b="1" i="1" u="sng" dirty="0"/>
              <a:t>CAN NOT </a:t>
            </a:r>
            <a:r>
              <a:rPr lang="en-US" dirty="0"/>
              <a:t>deposit the funds in a pension program.</a:t>
            </a:r>
          </a:p>
          <a:p>
            <a:pPr lvl="1"/>
            <a:r>
              <a:rPr lang="en-US" dirty="0"/>
              <a:t>Counties </a:t>
            </a:r>
            <a:r>
              <a:rPr lang="en-US" b="1" i="1" u="sng" dirty="0"/>
              <a:t>CAN NOT</a:t>
            </a:r>
            <a:r>
              <a:rPr lang="en-US" dirty="0"/>
              <a:t> use funds to pay a judgement.</a:t>
            </a:r>
          </a:p>
          <a:p>
            <a:pPr lvl="1"/>
            <a:r>
              <a:rPr lang="en-US" dirty="0"/>
              <a:t>Counties </a:t>
            </a:r>
            <a:r>
              <a:rPr lang="en-US" b="1" i="1" u="sng" dirty="0"/>
              <a:t>CAN NOT</a:t>
            </a:r>
            <a:r>
              <a:rPr lang="en-US" dirty="0"/>
              <a:t> use funds to service debt.</a:t>
            </a:r>
          </a:p>
          <a:p>
            <a:pPr lvl="1"/>
            <a:r>
              <a:rPr lang="en-US" dirty="0"/>
              <a:t>Counties </a:t>
            </a:r>
            <a:r>
              <a:rPr lang="en-US" b="1" i="1" u="sng" dirty="0"/>
              <a:t>CAN NOT</a:t>
            </a:r>
            <a:r>
              <a:rPr lang="en-US" dirty="0"/>
              <a:t> deposit funds into a “Rainy Day Fund”.</a:t>
            </a:r>
          </a:p>
          <a:p>
            <a:pPr lvl="1"/>
            <a:endParaRPr lang="en-US" dirty="0"/>
          </a:p>
        </p:txBody>
      </p:sp>
    </p:spTree>
    <p:extLst>
      <p:ext uri="{BB962C8B-B14F-4D97-AF65-F5344CB8AC3E}">
        <p14:creationId xmlns:p14="http://schemas.microsoft.com/office/powerpoint/2010/main" val="13452225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ARPA for Texas Counties</a:t>
            </a:r>
          </a:p>
        </p:txBody>
      </p:sp>
      <p:sp>
        <p:nvSpPr>
          <p:cNvPr id="3" name="Content Placeholder 2"/>
          <p:cNvSpPr>
            <a:spLocks noGrp="1"/>
          </p:cNvSpPr>
          <p:nvPr>
            <p:ph sz="quarter" idx="13"/>
          </p:nvPr>
        </p:nvSpPr>
        <p:spPr>
          <a:xfrm>
            <a:off x="913774" y="1992924"/>
            <a:ext cx="10363826" cy="3798276"/>
          </a:xfrm>
        </p:spPr>
        <p:txBody>
          <a:bodyPr>
            <a:normAutofit fontScale="92500" lnSpcReduction="10000"/>
          </a:bodyPr>
          <a:lstStyle/>
          <a:p>
            <a:r>
              <a:rPr lang="en-US" dirty="0"/>
              <a:t>Do we still have any reporting requirements?</a:t>
            </a:r>
          </a:p>
          <a:p>
            <a:endParaRPr lang="en-US" dirty="0"/>
          </a:p>
          <a:p>
            <a:pPr lvl="1"/>
            <a:r>
              <a:rPr lang="en-US" dirty="0"/>
              <a:t>Counties will be required to file "periodic reports" that detail their use of the funds. </a:t>
            </a:r>
          </a:p>
          <a:p>
            <a:pPr lvl="1"/>
            <a:r>
              <a:rPr lang="en-US" dirty="0"/>
              <a:t>It will be important for counties to document every expenditure and connect their use of American Rescue Plan funds to the pandemic according to U.S. Treasury guidance. </a:t>
            </a:r>
          </a:p>
          <a:p>
            <a:pPr lvl="1"/>
            <a:r>
              <a:rPr lang="en-US" dirty="0"/>
              <a:t>A county that fails to comply with Treasury guidelines will be required to repay the federal government an amount equal to the funds used in violation.</a:t>
            </a:r>
          </a:p>
        </p:txBody>
      </p:sp>
    </p:spTree>
    <p:extLst>
      <p:ext uri="{BB962C8B-B14F-4D97-AF65-F5344CB8AC3E}">
        <p14:creationId xmlns:p14="http://schemas.microsoft.com/office/powerpoint/2010/main" val="8123141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9DA821-D046-8A7A-A21D-069468C87156}"/>
              </a:ext>
            </a:extLst>
          </p:cNvPr>
          <p:cNvSpPr>
            <a:spLocks noGrp="1"/>
          </p:cNvSpPr>
          <p:nvPr>
            <p:ph type="title"/>
          </p:nvPr>
        </p:nvSpPr>
        <p:spPr/>
        <p:txBody>
          <a:bodyPr/>
          <a:lstStyle/>
          <a:p>
            <a:r>
              <a:rPr lang="en-US" dirty="0"/>
              <a:t>Salary Assistance Grants (SB 22)</a:t>
            </a:r>
          </a:p>
        </p:txBody>
      </p:sp>
      <p:sp>
        <p:nvSpPr>
          <p:cNvPr id="95233" name="Content Placeholder 2"/>
          <p:cNvSpPr>
            <a:spLocks noGrp="1"/>
          </p:cNvSpPr>
          <p:nvPr>
            <p:ph type="subTitle" idx="1"/>
          </p:nvPr>
        </p:nvSpPr>
        <p:spPr/>
        <p:txBody>
          <a:bodyPr/>
          <a:lstStyle/>
          <a:p>
            <a:r>
              <a:rPr lang="en-US" altLang="en-US" dirty="0"/>
              <a:t>Grants to Qualified Sheriff’s Offices, Constable’s Offices and Prosecutor’s Offices in Rural Counties </a:t>
            </a:r>
          </a:p>
          <a:p>
            <a:endParaRPr lang="en-US" dirty="0"/>
          </a:p>
        </p:txBody>
      </p:sp>
    </p:spTree>
    <p:extLst>
      <p:ext uri="{BB962C8B-B14F-4D97-AF65-F5344CB8AC3E}">
        <p14:creationId xmlns:p14="http://schemas.microsoft.com/office/powerpoint/2010/main" val="14401006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9C0C82-C4E6-7331-6A85-2E83E9971A28}"/>
              </a:ext>
            </a:extLst>
          </p:cNvPr>
          <p:cNvSpPr>
            <a:spLocks noGrp="1"/>
          </p:cNvSpPr>
          <p:nvPr>
            <p:ph type="title"/>
          </p:nvPr>
        </p:nvSpPr>
        <p:spPr/>
        <p:txBody>
          <a:bodyPr/>
          <a:lstStyle/>
          <a:p>
            <a:r>
              <a:rPr lang="en-US" dirty="0"/>
              <a:t>SB - 22</a:t>
            </a:r>
          </a:p>
        </p:txBody>
      </p:sp>
      <p:sp>
        <p:nvSpPr>
          <p:cNvPr id="3" name="Content Placeholder 2">
            <a:extLst>
              <a:ext uri="{FF2B5EF4-FFF2-40B4-BE49-F238E27FC236}">
                <a16:creationId xmlns:a16="http://schemas.microsoft.com/office/drawing/2014/main" id="{0C6CFCA1-7B02-C156-DBAD-1E670D526E4A}"/>
              </a:ext>
            </a:extLst>
          </p:cNvPr>
          <p:cNvSpPr>
            <a:spLocks noGrp="1"/>
          </p:cNvSpPr>
          <p:nvPr>
            <p:ph idx="1"/>
          </p:nvPr>
        </p:nvSpPr>
        <p:spPr/>
        <p:txBody>
          <a:bodyPr/>
          <a:lstStyle/>
          <a:p>
            <a:r>
              <a:rPr lang="en-US" dirty="0"/>
              <a:t>SB 22 established a salary assistance grant program for sheriff’s offices, constable’s offices and prosecutor’s offices in rural counties.</a:t>
            </a:r>
          </a:p>
          <a:p>
            <a:pPr lvl="1"/>
            <a:r>
              <a:rPr lang="en-US" dirty="0"/>
              <a:t>Local Government Code </a:t>
            </a:r>
            <a:r>
              <a:rPr lang="en-US" dirty="0">
                <a:effectLst/>
                <a:ea typeface="Calibri" panose="020F0502020204030204" pitchFamily="34" charset="0"/>
                <a:cs typeface="Times New Roman" panose="02020603050405020304" pitchFamily="18" charset="0"/>
              </a:rPr>
              <a:t>§130.911 (Sheriff)</a:t>
            </a:r>
          </a:p>
          <a:p>
            <a:pPr marL="457200" lvl="1" indent="0">
              <a:buNone/>
            </a:pPr>
            <a:endParaRPr lang="en-US" dirty="0">
              <a:effectLst/>
              <a:ea typeface="Calibri" panose="020F0502020204030204" pitchFamily="34" charset="0"/>
              <a:cs typeface="Times New Roman" panose="02020603050405020304" pitchFamily="18" charset="0"/>
            </a:endParaRPr>
          </a:p>
          <a:p>
            <a:pPr lvl="1"/>
            <a:r>
              <a:rPr lang="en-US" dirty="0"/>
              <a:t>Local Government Code </a:t>
            </a:r>
            <a:r>
              <a:rPr lang="en-US" dirty="0">
                <a:effectLst/>
                <a:ea typeface="Calibri" panose="020F0502020204030204" pitchFamily="34" charset="0"/>
                <a:cs typeface="Times New Roman" panose="02020603050405020304" pitchFamily="18" charset="0"/>
              </a:rPr>
              <a:t>§130.912 (Constable)</a:t>
            </a:r>
          </a:p>
          <a:p>
            <a:pPr marL="457200" lvl="1" indent="0">
              <a:buNone/>
            </a:pPr>
            <a:endParaRPr lang="en-US" dirty="0">
              <a:effectLst/>
              <a:ea typeface="Calibri" panose="020F0502020204030204" pitchFamily="34" charset="0"/>
              <a:cs typeface="Times New Roman" panose="02020603050405020304" pitchFamily="18" charset="0"/>
            </a:endParaRPr>
          </a:p>
          <a:p>
            <a:pPr lvl="1"/>
            <a:r>
              <a:rPr lang="en-US" dirty="0"/>
              <a:t>Local Government Code </a:t>
            </a:r>
            <a:r>
              <a:rPr lang="en-US" dirty="0">
                <a:effectLst/>
                <a:ea typeface="Calibri" panose="020F0502020204030204" pitchFamily="34" charset="0"/>
                <a:cs typeface="Times New Roman" panose="02020603050405020304" pitchFamily="18" charset="0"/>
              </a:rPr>
              <a:t>§130.913 (Prosecutor)</a:t>
            </a:r>
          </a:p>
          <a:p>
            <a:endParaRPr lang="en-US" dirty="0"/>
          </a:p>
        </p:txBody>
      </p:sp>
    </p:spTree>
    <p:extLst>
      <p:ext uri="{BB962C8B-B14F-4D97-AF65-F5344CB8AC3E}">
        <p14:creationId xmlns:p14="http://schemas.microsoft.com/office/powerpoint/2010/main" val="31426068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0153EE-2A40-217A-388C-3CBEF29F88CD}"/>
              </a:ext>
            </a:extLst>
          </p:cNvPr>
          <p:cNvSpPr>
            <a:spLocks noGrp="1"/>
          </p:cNvSpPr>
          <p:nvPr>
            <p:ph type="title"/>
          </p:nvPr>
        </p:nvSpPr>
        <p:spPr/>
        <p:txBody>
          <a:bodyPr/>
          <a:lstStyle/>
          <a:p>
            <a:r>
              <a:rPr lang="en-US" dirty="0"/>
              <a:t>SB - 22</a:t>
            </a:r>
          </a:p>
        </p:txBody>
      </p:sp>
      <p:sp>
        <p:nvSpPr>
          <p:cNvPr id="3" name="Content Placeholder 2">
            <a:extLst>
              <a:ext uri="{FF2B5EF4-FFF2-40B4-BE49-F238E27FC236}">
                <a16:creationId xmlns:a16="http://schemas.microsoft.com/office/drawing/2014/main" id="{8293616E-DDC9-184F-DB5F-D456B9A986CE}"/>
              </a:ext>
            </a:extLst>
          </p:cNvPr>
          <p:cNvSpPr>
            <a:spLocks noGrp="1"/>
          </p:cNvSpPr>
          <p:nvPr>
            <p:ph idx="1"/>
          </p:nvPr>
        </p:nvSpPr>
        <p:spPr/>
        <p:txBody>
          <a:bodyPr>
            <a:normAutofit lnSpcReduction="10000"/>
          </a:bodyPr>
          <a:lstStyle/>
          <a:p>
            <a:pPr marL="285750" indent="-285750">
              <a:buFont typeface="Arial" panose="020B0604020202020204" pitchFamily="34" charset="0"/>
              <a:buChar char="•"/>
            </a:pPr>
            <a:r>
              <a:rPr lang="en-US" dirty="0"/>
              <a:t>Rural sheriff’s office: </a:t>
            </a:r>
          </a:p>
          <a:p>
            <a:pPr marL="685800" lvl="1">
              <a:buFont typeface="Arial" panose="020B0604020202020204" pitchFamily="34" charset="0"/>
              <a:buChar char="•"/>
            </a:pPr>
            <a:r>
              <a:rPr lang="en-US" dirty="0"/>
              <a:t>up to $500,000, based on county population.</a:t>
            </a:r>
          </a:p>
          <a:p>
            <a:pPr marL="457200" lvl="1" indent="0">
              <a:buNone/>
            </a:pPr>
            <a:endParaRPr lang="en-US" dirty="0"/>
          </a:p>
          <a:p>
            <a:pPr marL="285750" indent="-285750">
              <a:buFont typeface="Arial" panose="020B0604020202020204" pitchFamily="34" charset="0"/>
              <a:buChar char="•"/>
            </a:pPr>
            <a:r>
              <a:rPr lang="en-US" dirty="0"/>
              <a:t>Rural constable’s office: </a:t>
            </a:r>
          </a:p>
          <a:p>
            <a:pPr marL="685800" lvl="1">
              <a:buFont typeface="Arial" panose="020B0604020202020204" pitchFamily="34" charset="0"/>
              <a:buChar char="•"/>
            </a:pPr>
            <a:r>
              <a:rPr lang="en-US" dirty="0"/>
              <a:t>25 percent of the minimum annual salary requirement, contingent on local match of 75 percent.</a:t>
            </a:r>
          </a:p>
          <a:p>
            <a:pPr marL="457200" lvl="1" indent="0">
              <a:buNone/>
            </a:pPr>
            <a:endParaRPr lang="en-US" dirty="0"/>
          </a:p>
          <a:p>
            <a:pPr marL="285750" indent="-285750">
              <a:buFont typeface="Arial" panose="020B0604020202020204" pitchFamily="34" charset="0"/>
              <a:buChar char="•"/>
            </a:pPr>
            <a:r>
              <a:rPr lang="en-US" dirty="0"/>
              <a:t>Rural prosecutor's office: </a:t>
            </a:r>
          </a:p>
          <a:p>
            <a:pPr marL="685800" lvl="1">
              <a:buFont typeface="Arial" panose="020B0604020202020204" pitchFamily="34" charset="0"/>
              <a:buChar char="•"/>
            </a:pPr>
            <a:r>
              <a:rPr lang="en-US" dirty="0"/>
              <a:t>up to $275,000 based on population within the jurisdiction served by the office.</a:t>
            </a:r>
          </a:p>
          <a:p>
            <a:pPr marL="0" indent="0">
              <a:buNone/>
            </a:pPr>
            <a:endParaRPr lang="en-US" dirty="0"/>
          </a:p>
        </p:txBody>
      </p:sp>
    </p:spTree>
    <p:extLst>
      <p:ext uri="{BB962C8B-B14F-4D97-AF65-F5344CB8AC3E}">
        <p14:creationId xmlns:p14="http://schemas.microsoft.com/office/powerpoint/2010/main" val="21394832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33C7F-345E-D82C-9654-068D971D395F}"/>
              </a:ext>
            </a:extLst>
          </p:cNvPr>
          <p:cNvSpPr>
            <a:spLocks noGrp="1"/>
          </p:cNvSpPr>
          <p:nvPr>
            <p:ph type="title"/>
          </p:nvPr>
        </p:nvSpPr>
        <p:spPr/>
        <p:txBody>
          <a:bodyPr/>
          <a:lstStyle/>
          <a:p>
            <a:r>
              <a:rPr lang="en-US" dirty="0"/>
              <a:t>SB – 22 Rural Sheriff’s</a:t>
            </a:r>
          </a:p>
        </p:txBody>
      </p:sp>
      <p:sp>
        <p:nvSpPr>
          <p:cNvPr id="3" name="Content Placeholder 2">
            <a:extLst>
              <a:ext uri="{FF2B5EF4-FFF2-40B4-BE49-F238E27FC236}">
                <a16:creationId xmlns:a16="http://schemas.microsoft.com/office/drawing/2014/main" id="{21F44D80-F857-FE8C-0181-BE286F6A1798}"/>
              </a:ext>
            </a:extLst>
          </p:cNvPr>
          <p:cNvSpPr>
            <a:spLocks noGrp="1"/>
          </p:cNvSpPr>
          <p:nvPr>
            <p:ph idx="1"/>
          </p:nvPr>
        </p:nvSpPr>
        <p:spPr/>
        <p:txBody>
          <a:bodyPr/>
          <a:lstStyle/>
          <a:p>
            <a:r>
              <a:rPr lang="en-US" dirty="0"/>
              <a:t>For the Sheriff’s, the first and primary use of the grant is to supplement salaries for certain law enforcement positions. </a:t>
            </a:r>
          </a:p>
          <a:p>
            <a:pPr marL="0" indent="0">
              <a:buNone/>
            </a:pPr>
            <a:endParaRPr lang="en-US" dirty="0"/>
          </a:p>
          <a:p>
            <a:r>
              <a:rPr lang="en-US" dirty="0"/>
              <a:t>The law outlines minimum annual salaries in the following amounts:</a:t>
            </a:r>
          </a:p>
          <a:p>
            <a:pPr marL="0" indent="0">
              <a:buNone/>
            </a:pPr>
            <a:endParaRPr lang="en-US" dirty="0"/>
          </a:p>
          <a:p>
            <a:pPr lvl="1"/>
            <a:r>
              <a:rPr lang="en-US" dirty="0"/>
              <a:t>$75,000 for a county sheriff</a:t>
            </a:r>
          </a:p>
          <a:p>
            <a:pPr lvl="1"/>
            <a:r>
              <a:rPr lang="en-US" dirty="0"/>
              <a:t>$45,000 for each sheriff deputy </a:t>
            </a:r>
          </a:p>
          <a:p>
            <a:pPr lvl="1"/>
            <a:r>
              <a:rPr lang="en-US" dirty="0"/>
              <a:t>$40,000 for each jailer </a:t>
            </a:r>
          </a:p>
          <a:p>
            <a:endParaRPr lang="en-US" dirty="0"/>
          </a:p>
        </p:txBody>
      </p:sp>
    </p:spTree>
    <p:extLst>
      <p:ext uri="{BB962C8B-B14F-4D97-AF65-F5344CB8AC3E}">
        <p14:creationId xmlns:p14="http://schemas.microsoft.com/office/powerpoint/2010/main" val="22019622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AD7242-C46D-C125-5191-8D1606592414}"/>
              </a:ext>
            </a:extLst>
          </p:cNvPr>
          <p:cNvSpPr>
            <a:spLocks noGrp="1"/>
          </p:cNvSpPr>
          <p:nvPr>
            <p:ph type="title"/>
          </p:nvPr>
        </p:nvSpPr>
        <p:spPr/>
        <p:txBody>
          <a:bodyPr/>
          <a:lstStyle/>
          <a:p>
            <a:r>
              <a:rPr lang="en-US" dirty="0"/>
              <a:t>SB – 22 Rural Sheriff’s</a:t>
            </a:r>
          </a:p>
        </p:txBody>
      </p:sp>
      <p:sp>
        <p:nvSpPr>
          <p:cNvPr id="3" name="Content Placeholder 2">
            <a:extLst>
              <a:ext uri="{FF2B5EF4-FFF2-40B4-BE49-F238E27FC236}">
                <a16:creationId xmlns:a16="http://schemas.microsoft.com/office/drawing/2014/main" id="{C872604A-01DD-0545-5D48-EB74400BBCEF}"/>
              </a:ext>
            </a:extLst>
          </p:cNvPr>
          <p:cNvSpPr>
            <a:spLocks noGrp="1"/>
          </p:cNvSpPr>
          <p:nvPr>
            <p:ph idx="1"/>
          </p:nvPr>
        </p:nvSpPr>
        <p:spPr/>
        <p:txBody>
          <a:bodyPr/>
          <a:lstStyle/>
          <a:p>
            <a:r>
              <a:rPr lang="en-US" dirty="0"/>
              <a:t>After funding the minimum annual salaries, qualified sheriff’s departments can also use the grant to:</a:t>
            </a:r>
          </a:p>
          <a:p>
            <a:pPr marL="0" indent="0">
              <a:buNone/>
            </a:pPr>
            <a:endParaRPr lang="en-US" dirty="0"/>
          </a:p>
          <a:p>
            <a:pPr lvl="1"/>
            <a:r>
              <a:rPr lang="en-US" dirty="0"/>
              <a:t>increase the salary of county sheriffs, deputies who makes motor vehicle stops in the routine performance of their duties, and jailers whose duties include the safekeeping of prisoners and the security of a jail operated by the county;</a:t>
            </a:r>
          </a:p>
          <a:p>
            <a:pPr lvl="1"/>
            <a:r>
              <a:rPr lang="en-US" dirty="0"/>
              <a:t>hire additional deputies or jailers in the county; and</a:t>
            </a:r>
          </a:p>
          <a:p>
            <a:pPr lvl="1"/>
            <a:r>
              <a:rPr lang="en-US" dirty="0"/>
              <a:t>purchase vehicles, firearms, and safety equipment. </a:t>
            </a:r>
          </a:p>
          <a:p>
            <a:endParaRPr lang="en-US" dirty="0"/>
          </a:p>
        </p:txBody>
      </p:sp>
    </p:spTree>
    <p:extLst>
      <p:ext uri="{BB962C8B-B14F-4D97-AF65-F5344CB8AC3E}">
        <p14:creationId xmlns:p14="http://schemas.microsoft.com/office/powerpoint/2010/main" val="573448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D82EA6-BF8F-D61D-B236-B0DE4607BF88}"/>
              </a:ext>
            </a:extLst>
          </p:cNvPr>
          <p:cNvSpPr>
            <a:spLocks noGrp="1"/>
          </p:cNvSpPr>
          <p:nvPr>
            <p:ph type="title"/>
          </p:nvPr>
        </p:nvSpPr>
        <p:spPr/>
        <p:txBody>
          <a:bodyPr/>
          <a:lstStyle/>
          <a:p>
            <a:r>
              <a:rPr lang="en-US" dirty="0"/>
              <a:t>SB – 22 Rural Sheriff’s</a:t>
            </a:r>
          </a:p>
        </p:txBody>
      </p:sp>
      <p:sp>
        <p:nvSpPr>
          <p:cNvPr id="3" name="Content Placeholder 2">
            <a:extLst>
              <a:ext uri="{FF2B5EF4-FFF2-40B4-BE49-F238E27FC236}">
                <a16:creationId xmlns:a16="http://schemas.microsoft.com/office/drawing/2014/main" id="{D05CC3E6-E985-C15B-520D-D74D072B9E9A}"/>
              </a:ext>
            </a:extLst>
          </p:cNvPr>
          <p:cNvSpPr>
            <a:spLocks noGrp="1"/>
          </p:cNvSpPr>
          <p:nvPr>
            <p:ph idx="1"/>
          </p:nvPr>
        </p:nvSpPr>
        <p:spPr/>
        <p:txBody>
          <a:bodyPr/>
          <a:lstStyle/>
          <a:p>
            <a:r>
              <a:rPr lang="en-US" dirty="0"/>
              <a:t>After funding the minimum annual salaries, qualified sheriff’s departments can also use the grant to:</a:t>
            </a:r>
          </a:p>
          <a:p>
            <a:pPr marL="0" indent="0">
              <a:buNone/>
            </a:pPr>
            <a:endParaRPr lang="en-US" dirty="0"/>
          </a:p>
          <a:p>
            <a:r>
              <a:rPr lang="en-US" dirty="0"/>
              <a:t>Purchase any tangible equipment used by a sheriff's office that is necessary to protect the health and physical safety of a county sheriff or deputy sheriff or county jailer while performing their duties.</a:t>
            </a:r>
          </a:p>
        </p:txBody>
      </p:sp>
    </p:spTree>
    <p:extLst>
      <p:ext uri="{BB962C8B-B14F-4D97-AF65-F5344CB8AC3E}">
        <p14:creationId xmlns:p14="http://schemas.microsoft.com/office/powerpoint/2010/main" val="41026244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902252-71C4-7A32-A5CD-EC3D1ECF8FF7}"/>
              </a:ext>
            </a:extLst>
          </p:cNvPr>
          <p:cNvSpPr>
            <a:spLocks noGrp="1"/>
          </p:cNvSpPr>
          <p:nvPr>
            <p:ph type="title"/>
          </p:nvPr>
        </p:nvSpPr>
        <p:spPr/>
        <p:txBody>
          <a:bodyPr/>
          <a:lstStyle/>
          <a:p>
            <a:r>
              <a:rPr lang="en-US" dirty="0"/>
              <a:t>SB – 22 Rural Constable’s</a:t>
            </a:r>
          </a:p>
        </p:txBody>
      </p:sp>
      <p:sp>
        <p:nvSpPr>
          <p:cNvPr id="3" name="Content Placeholder 2">
            <a:extLst>
              <a:ext uri="{FF2B5EF4-FFF2-40B4-BE49-F238E27FC236}">
                <a16:creationId xmlns:a16="http://schemas.microsoft.com/office/drawing/2014/main" id="{CE2D3882-6E11-16B9-FE93-C34632CB6940}"/>
              </a:ext>
            </a:extLst>
          </p:cNvPr>
          <p:cNvSpPr>
            <a:spLocks noGrp="1"/>
          </p:cNvSpPr>
          <p:nvPr>
            <p:ph idx="1"/>
          </p:nvPr>
        </p:nvSpPr>
        <p:spPr/>
        <p:txBody>
          <a:bodyPr/>
          <a:lstStyle/>
          <a:p>
            <a:r>
              <a:rPr lang="en-US" dirty="0"/>
              <a:t>Rural constable’s offices in counties with populations of 300,000 or less.</a:t>
            </a:r>
          </a:p>
          <a:p>
            <a:r>
              <a:rPr lang="en-US" dirty="0"/>
              <a:t>Constable’s office grant amount depends on county contribution toward salary; County must contribute at least 75% of the money required to meet the minimum annual salary and the other 25% will come from the grant.</a:t>
            </a:r>
          </a:p>
          <a:p>
            <a:endParaRPr lang="en-US" dirty="0"/>
          </a:p>
        </p:txBody>
      </p:sp>
    </p:spTree>
    <p:extLst>
      <p:ext uri="{BB962C8B-B14F-4D97-AF65-F5344CB8AC3E}">
        <p14:creationId xmlns:p14="http://schemas.microsoft.com/office/powerpoint/2010/main" val="24761379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527E29-DC58-20C4-E925-DBE3A384556B}"/>
              </a:ext>
            </a:extLst>
          </p:cNvPr>
          <p:cNvSpPr>
            <a:spLocks noGrp="1"/>
          </p:cNvSpPr>
          <p:nvPr>
            <p:ph type="title"/>
          </p:nvPr>
        </p:nvSpPr>
        <p:spPr/>
        <p:txBody>
          <a:bodyPr/>
          <a:lstStyle/>
          <a:p>
            <a:r>
              <a:rPr lang="en-US" dirty="0"/>
              <a:t>SB – 22 Rural Constable’s</a:t>
            </a:r>
          </a:p>
        </p:txBody>
      </p:sp>
      <p:sp>
        <p:nvSpPr>
          <p:cNvPr id="3" name="Content Placeholder 2">
            <a:extLst>
              <a:ext uri="{FF2B5EF4-FFF2-40B4-BE49-F238E27FC236}">
                <a16:creationId xmlns:a16="http://schemas.microsoft.com/office/drawing/2014/main" id="{83F5DB1E-B688-07FA-EF04-4ABF5E337E30}"/>
              </a:ext>
            </a:extLst>
          </p:cNvPr>
          <p:cNvSpPr>
            <a:spLocks noGrp="1"/>
          </p:cNvSpPr>
          <p:nvPr>
            <p:ph idx="1"/>
          </p:nvPr>
        </p:nvSpPr>
        <p:spPr/>
        <p:txBody>
          <a:bodyPr/>
          <a:lstStyle/>
          <a:p>
            <a:r>
              <a:rPr lang="en-US" dirty="0"/>
              <a:t>"Qualified constable" means a constable elected to an office created on or before January 1, 2023, who primarily makes motor vehicle stops in the routine performance of the constable’s duties.</a:t>
            </a:r>
          </a:p>
          <a:p>
            <a:endParaRPr lang="en-US" dirty="0"/>
          </a:p>
          <a:p>
            <a:pPr lvl="1"/>
            <a:r>
              <a:rPr lang="en-US" dirty="0"/>
              <a:t>Local Government Code, 130.912(a)(2)</a:t>
            </a:r>
          </a:p>
          <a:p>
            <a:endParaRPr lang="en-US" dirty="0"/>
          </a:p>
        </p:txBody>
      </p:sp>
    </p:spTree>
    <p:extLst>
      <p:ext uri="{BB962C8B-B14F-4D97-AF65-F5344CB8AC3E}">
        <p14:creationId xmlns:p14="http://schemas.microsoft.com/office/powerpoint/2010/main" val="14269977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ARPA for Texas Counties</a:t>
            </a:r>
          </a:p>
        </p:txBody>
      </p:sp>
      <p:sp>
        <p:nvSpPr>
          <p:cNvPr id="3" name="Content Placeholder 2"/>
          <p:cNvSpPr>
            <a:spLocks noGrp="1"/>
          </p:cNvSpPr>
          <p:nvPr>
            <p:ph sz="quarter" idx="13"/>
          </p:nvPr>
        </p:nvSpPr>
        <p:spPr>
          <a:xfrm>
            <a:off x="914087" y="1801827"/>
            <a:ext cx="10363826" cy="3424107"/>
          </a:xfrm>
        </p:spPr>
        <p:txBody>
          <a:bodyPr>
            <a:normAutofit fontScale="92500"/>
          </a:bodyPr>
          <a:lstStyle/>
          <a:p>
            <a:pPr>
              <a:lnSpc>
                <a:spcPct val="120000"/>
              </a:lnSpc>
            </a:pPr>
            <a:r>
              <a:rPr lang="en-US" dirty="0"/>
              <a:t>Analysis</a:t>
            </a:r>
          </a:p>
          <a:p>
            <a:pPr lvl="1">
              <a:lnSpc>
                <a:spcPct val="120000"/>
              </a:lnSpc>
            </a:pPr>
            <a:r>
              <a:rPr lang="en-US" dirty="0"/>
              <a:t>On March 11, President Biden signed the $1.9 trillion American Rescue Plan Act of 2021 (P.L. 11-2), which established the $362 billion Coronavirus State and Local Fiscal Recovery Fund. Of this total, $65.1 billion is provided in direct aid to counties and additional $1.5 billion for public lands counties.</a:t>
            </a:r>
          </a:p>
          <a:p>
            <a:pPr lvl="1">
              <a:lnSpc>
                <a:spcPct val="120000"/>
              </a:lnSpc>
            </a:pPr>
            <a:r>
              <a:rPr lang="en-US" dirty="0"/>
              <a:t>Texas counties have received approximately $5,667,794,838 of the $65.1 billion in the form of direct payments.</a:t>
            </a:r>
          </a:p>
        </p:txBody>
      </p:sp>
    </p:spTree>
    <p:extLst>
      <p:ext uri="{BB962C8B-B14F-4D97-AF65-F5344CB8AC3E}">
        <p14:creationId xmlns:p14="http://schemas.microsoft.com/office/powerpoint/2010/main" val="17273330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53EFF3-7534-F677-7F08-791E23D37182}"/>
              </a:ext>
            </a:extLst>
          </p:cNvPr>
          <p:cNvSpPr>
            <a:spLocks noGrp="1"/>
          </p:cNvSpPr>
          <p:nvPr>
            <p:ph type="title"/>
          </p:nvPr>
        </p:nvSpPr>
        <p:spPr/>
        <p:txBody>
          <a:bodyPr/>
          <a:lstStyle/>
          <a:p>
            <a:r>
              <a:rPr lang="en-US" dirty="0"/>
              <a:t>SB – 22 Rural Constable’s</a:t>
            </a:r>
          </a:p>
        </p:txBody>
      </p:sp>
      <p:sp>
        <p:nvSpPr>
          <p:cNvPr id="3" name="Content Placeholder 2">
            <a:extLst>
              <a:ext uri="{FF2B5EF4-FFF2-40B4-BE49-F238E27FC236}">
                <a16:creationId xmlns:a16="http://schemas.microsoft.com/office/drawing/2014/main" id="{244F9960-94D9-4DCD-13C3-D6B5D1537124}"/>
              </a:ext>
            </a:extLst>
          </p:cNvPr>
          <p:cNvSpPr>
            <a:spLocks noGrp="1"/>
          </p:cNvSpPr>
          <p:nvPr>
            <p:ph idx="1"/>
          </p:nvPr>
        </p:nvSpPr>
        <p:spPr/>
        <p:txBody>
          <a:bodyPr/>
          <a:lstStyle/>
          <a:p>
            <a:r>
              <a:rPr lang="en-US" dirty="0"/>
              <a:t>The law outlines minimum annual salary in the following amount:</a:t>
            </a:r>
          </a:p>
          <a:p>
            <a:pPr lvl="1"/>
            <a:r>
              <a:rPr lang="en-US" dirty="0"/>
              <a:t>$45,000 for each qualified constable</a:t>
            </a:r>
          </a:p>
          <a:p>
            <a:pPr marL="457200" lvl="1" indent="0">
              <a:buNone/>
            </a:pPr>
            <a:endParaRPr lang="en-US" dirty="0"/>
          </a:p>
          <a:p>
            <a:r>
              <a:rPr lang="en-US" dirty="0"/>
              <a:t>County must contribute at least 75 percent of the funding required to meet the minimum annual salary.</a:t>
            </a:r>
          </a:p>
          <a:p>
            <a:pPr marL="0" indent="0">
              <a:buNone/>
            </a:pPr>
            <a:endParaRPr lang="en-US" dirty="0"/>
          </a:p>
          <a:p>
            <a:r>
              <a:rPr lang="en-US" dirty="0"/>
              <a:t>Remaining 25 percent can be paid using the grant funding provided by SB 22.</a:t>
            </a:r>
          </a:p>
          <a:p>
            <a:endParaRPr lang="en-US" dirty="0"/>
          </a:p>
        </p:txBody>
      </p:sp>
    </p:spTree>
    <p:extLst>
      <p:ext uri="{BB962C8B-B14F-4D97-AF65-F5344CB8AC3E}">
        <p14:creationId xmlns:p14="http://schemas.microsoft.com/office/powerpoint/2010/main" val="37049791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1FBCA4-D03F-D541-A191-B9144A282521}"/>
              </a:ext>
            </a:extLst>
          </p:cNvPr>
          <p:cNvSpPr>
            <a:spLocks noGrp="1"/>
          </p:cNvSpPr>
          <p:nvPr>
            <p:ph type="title"/>
          </p:nvPr>
        </p:nvSpPr>
        <p:spPr/>
        <p:txBody>
          <a:bodyPr/>
          <a:lstStyle/>
          <a:p>
            <a:r>
              <a:rPr lang="en-US" dirty="0"/>
              <a:t>SB – 22 Rural Constable’s</a:t>
            </a:r>
          </a:p>
        </p:txBody>
      </p:sp>
      <p:sp>
        <p:nvSpPr>
          <p:cNvPr id="3" name="Content Placeholder 2">
            <a:extLst>
              <a:ext uri="{FF2B5EF4-FFF2-40B4-BE49-F238E27FC236}">
                <a16:creationId xmlns:a16="http://schemas.microsoft.com/office/drawing/2014/main" id="{DD6AA0AD-8ECB-1273-3D9D-557E912D28F7}"/>
              </a:ext>
            </a:extLst>
          </p:cNvPr>
          <p:cNvSpPr>
            <a:spLocks noGrp="1"/>
          </p:cNvSpPr>
          <p:nvPr>
            <p:ph idx="1"/>
          </p:nvPr>
        </p:nvSpPr>
        <p:spPr/>
        <p:txBody>
          <a:bodyPr/>
          <a:lstStyle/>
          <a:p>
            <a:r>
              <a:rPr lang="en-US" dirty="0"/>
              <a:t>Grant funds may be spent for the associated benefits that are incremental to the required increase in salary. </a:t>
            </a:r>
          </a:p>
          <a:p>
            <a:pPr marL="0" indent="0">
              <a:buNone/>
            </a:pPr>
            <a:endParaRPr lang="en-US" dirty="0"/>
          </a:p>
          <a:p>
            <a:r>
              <a:rPr lang="en-US" dirty="0"/>
              <a:t>Benefits that are not tied to the increase in salary, such as longevity pay, cannot be paid for with grant funding.</a:t>
            </a:r>
          </a:p>
          <a:p>
            <a:pPr marL="0" indent="0">
              <a:buNone/>
            </a:pPr>
            <a:endParaRPr lang="en-US" dirty="0"/>
          </a:p>
          <a:p>
            <a:r>
              <a:rPr lang="en-US" dirty="0"/>
              <a:t>Proposed rules state that grant funds may be spent on part-time or hourly employees.</a:t>
            </a:r>
          </a:p>
          <a:p>
            <a:endParaRPr lang="en-US" dirty="0"/>
          </a:p>
        </p:txBody>
      </p:sp>
    </p:spTree>
    <p:extLst>
      <p:ext uri="{BB962C8B-B14F-4D97-AF65-F5344CB8AC3E}">
        <p14:creationId xmlns:p14="http://schemas.microsoft.com/office/powerpoint/2010/main" val="19948255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6A7B16-C2F7-760C-3215-369EA9448853}"/>
              </a:ext>
            </a:extLst>
          </p:cNvPr>
          <p:cNvSpPr>
            <a:spLocks noGrp="1"/>
          </p:cNvSpPr>
          <p:nvPr>
            <p:ph type="title"/>
          </p:nvPr>
        </p:nvSpPr>
        <p:spPr/>
        <p:txBody>
          <a:bodyPr/>
          <a:lstStyle/>
          <a:p>
            <a:r>
              <a:rPr lang="en-US" dirty="0"/>
              <a:t>SB – 22 Prosecutors Office</a:t>
            </a:r>
          </a:p>
        </p:txBody>
      </p:sp>
      <p:sp>
        <p:nvSpPr>
          <p:cNvPr id="3" name="Content Placeholder 2">
            <a:extLst>
              <a:ext uri="{FF2B5EF4-FFF2-40B4-BE49-F238E27FC236}">
                <a16:creationId xmlns:a16="http://schemas.microsoft.com/office/drawing/2014/main" id="{60170441-EBBA-85BC-EAD1-96247218C0A9}"/>
              </a:ext>
            </a:extLst>
          </p:cNvPr>
          <p:cNvSpPr>
            <a:spLocks noGrp="1"/>
          </p:cNvSpPr>
          <p:nvPr>
            <p:ph idx="1"/>
          </p:nvPr>
        </p:nvSpPr>
        <p:spPr/>
        <p:txBody>
          <a:bodyPr/>
          <a:lstStyle/>
          <a:p>
            <a:r>
              <a:rPr lang="en-US" dirty="0"/>
              <a:t>Grant funds may be used to:</a:t>
            </a:r>
          </a:p>
          <a:p>
            <a:pPr marL="0" indent="0">
              <a:buNone/>
            </a:pPr>
            <a:endParaRPr lang="en-US" dirty="0"/>
          </a:p>
          <a:p>
            <a:pPr lvl="1"/>
            <a:r>
              <a:rPr lang="en-US" dirty="0"/>
              <a:t>Increase the salary of an assistant attorney, investigator or victim assistance coordinator.</a:t>
            </a:r>
          </a:p>
          <a:p>
            <a:pPr marL="457200" lvl="1" indent="0">
              <a:buNone/>
            </a:pPr>
            <a:endParaRPr lang="en-US" dirty="0"/>
          </a:p>
          <a:p>
            <a:pPr lvl="1"/>
            <a:r>
              <a:rPr lang="en-US" dirty="0"/>
              <a:t>Hire additional staff for the office.</a:t>
            </a:r>
          </a:p>
          <a:p>
            <a:endParaRPr lang="en-US" dirty="0"/>
          </a:p>
        </p:txBody>
      </p:sp>
    </p:spTree>
    <p:extLst>
      <p:ext uri="{BB962C8B-B14F-4D97-AF65-F5344CB8AC3E}">
        <p14:creationId xmlns:p14="http://schemas.microsoft.com/office/powerpoint/2010/main" val="9423895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13307A-BCEF-2BEC-E029-444E51B2A625}"/>
              </a:ext>
            </a:extLst>
          </p:cNvPr>
          <p:cNvSpPr>
            <a:spLocks noGrp="1"/>
          </p:cNvSpPr>
          <p:nvPr>
            <p:ph type="title"/>
          </p:nvPr>
        </p:nvSpPr>
        <p:spPr/>
        <p:txBody>
          <a:bodyPr/>
          <a:lstStyle/>
          <a:p>
            <a:r>
              <a:rPr lang="en-US" dirty="0"/>
              <a:t>SB – 22 </a:t>
            </a:r>
          </a:p>
        </p:txBody>
      </p:sp>
      <p:sp>
        <p:nvSpPr>
          <p:cNvPr id="3" name="Content Placeholder 2">
            <a:extLst>
              <a:ext uri="{FF2B5EF4-FFF2-40B4-BE49-F238E27FC236}">
                <a16:creationId xmlns:a16="http://schemas.microsoft.com/office/drawing/2014/main" id="{BC0E4221-5871-9F50-C1E6-40068597637D}"/>
              </a:ext>
            </a:extLst>
          </p:cNvPr>
          <p:cNvSpPr>
            <a:spLocks noGrp="1"/>
          </p:cNvSpPr>
          <p:nvPr>
            <p:ph idx="1"/>
          </p:nvPr>
        </p:nvSpPr>
        <p:spPr/>
        <p:txBody>
          <a:bodyPr/>
          <a:lstStyle/>
          <a:p>
            <a:r>
              <a:rPr lang="en-US" dirty="0"/>
              <a:t>The county submits the grant application for sheriff’s and constable’s offices to the Comptroller.</a:t>
            </a:r>
          </a:p>
          <a:p>
            <a:pPr marL="0" indent="0">
              <a:buNone/>
            </a:pPr>
            <a:endParaRPr lang="en-US" dirty="0"/>
          </a:p>
          <a:p>
            <a:r>
              <a:rPr lang="en-US" dirty="0"/>
              <a:t>The prosecutor’s office submits the grant application for itself to the Comptroller.</a:t>
            </a:r>
          </a:p>
          <a:p>
            <a:endParaRPr lang="en-US" dirty="0"/>
          </a:p>
        </p:txBody>
      </p:sp>
    </p:spTree>
    <p:extLst>
      <p:ext uri="{BB962C8B-B14F-4D97-AF65-F5344CB8AC3E}">
        <p14:creationId xmlns:p14="http://schemas.microsoft.com/office/powerpoint/2010/main" val="35355250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99FE97-1962-3316-CCAF-2DB3A9BA996D}"/>
              </a:ext>
            </a:extLst>
          </p:cNvPr>
          <p:cNvSpPr>
            <a:spLocks noGrp="1"/>
          </p:cNvSpPr>
          <p:nvPr>
            <p:ph type="title"/>
          </p:nvPr>
        </p:nvSpPr>
        <p:spPr/>
        <p:txBody>
          <a:bodyPr/>
          <a:lstStyle/>
          <a:p>
            <a:r>
              <a:rPr lang="en-US" dirty="0"/>
              <a:t>SB - 22</a:t>
            </a:r>
          </a:p>
        </p:txBody>
      </p:sp>
      <p:sp>
        <p:nvSpPr>
          <p:cNvPr id="3" name="Content Placeholder 2">
            <a:extLst>
              <a:ext uri="{FF2B5EF4-FFF2-40B4-BE49-F238E27FC236}">
                <a16:creationId xmlns:a16="http://schemas.microsoft.com/office/drawing/2014/main" id="{7E5566E9-0CB8-7699-20DC-DED8002C4FA5}"/>
              </a:ext>
            </a:extLst>
          </p:cNvPr>
          <p:cNvSpPr>
            <a:spLocks noGrp="1"/>
          </p:cNvSpPr>
          <p:nvPr>
            <p:ph idx="1"/>
          </p:nvPr>
        </p:nvSpPr>
        <p:spPr/>
        <p:txBody>
          <a:bodyPr/>
          <a:lstStyle/>
          <a:p>
            <a:r>
              <a:rPr lang="en-US" dirty="0"/>
              <a:t>All eligible entities must apply not later than the 30</a:t>
            </a:r>
            <a:r>
              <a:rPr lang="en-US" baseline="30000" dirty="0"/>
              <a:t>th</a:t>
            </a:r>
            <a:r>
              <a:rPr lang="en-US" dirty="0"/>
              <a:t> day after the start of their fiscal year.</a:t>
            </a:r>
          </a:p>
          <a:p>
            <a:r>
              <a:rPr lang="en-US" dirty="0"/>
              <a:t>A county may not reduce the amount of funds provided to the sheriff ’s office, constable’s office or prosecutor’s office because of grant funds.</a:t>
            </a:r>
          </a:p>
          <a:p>
            <a:r>
              <a:rPr lang="en-US" dirty="0"/>
              <a:t>Counties will be required to submit budget documentation annually for compliance.</a:t>
            </a:r>
          </a:p>
          <a:p>
            <a:endParaRPr lang="en-US" dirty="0"/>
          </a:p>
        </p:txBody>
      </p:sp>
    </p:spTree>
    <p:extLst>
      <p:ext uri="{BB962C8B-B14F-4D97-AF65-F5344CB8AC3E}">
        <p14:creationId xmlns:p14="http://schemas.microsoft.com/office/powerpoint/2010/main" val="3718238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861311-DC6D-07DC-8C81-4125F95A7741}"/>
              </a:ext>
            </a:extLst>
          </p:cNvPr>
          <p:cNvSpPr>
            <a:spLocks noGrp="1"/>
          </p:cNvSpPr>
          <p:nvPr>
            <p:ph type="title"/>
          </p:nvPr>
        </p:nvSpPr>
        <p:spPr/>
        <p:txBody>
          <a:bodyPr/>
          <a:lstStyle/>
          <a:p>
            <a:r>
              <a:rPr lang="en-US" dirty="0"/>
              <a:t>SB - 22</a:t>
            </a:r>
          </a:p>
        </p:txBody>
      </p:sp>
      <p:sp>
        <p:nvSpPr>
          <p:cNvPr id="3" name="Content Placeholder 2">
            <a:extLst>
              <a:ext uri="{FF2B5EF4-FFF2-40B4-BE49-F238E27FC236}">
                <a16:creationId xmlns:a16="http://schemas.microsoft.com/office/drawing/2014/main" id="{C58B2DE5-8E84-4963-2105-4614302A6A9A}"/>
              </a:ext>
            </a:extLst>
          </p:cNvPr>
          <p:cNvSpPr>
            <a:spLocks noGrp="1"/>
          </p:cNvSpPr>
          <p:nvPr>
            <p:ph idx="1"/>
          </p:nvPr>
        </p:nvSpPr>
        <p:spPr/>
        <p:txBody>
          <a:bodyPr/>
          <a:lstStyle/>
          <a:p>
            <a:r>
              <a:rPr lang="en-US" dirty="0"/>
              <a:t>Grant recipients must comply with:</a:t>
            </a:r>
          </a:p>
          <a:p>
            <a:pPr marL="0" indent="0">
              <a:buNone/>
            </a:pPr>
            <a:endParaRPr lang="en-US" dirty="0"/>
          </a:p>
          <a:p>
            <a:pPr lvl="1"/>
            <a:r>
              <a:rPr lang="en-US" dirty="0"/>
              <a:t>Terms and conditions of the grant agreement;</a:t>
            </a:r>
          </a:p>
          <a:p>
            <a:pPr marL="457200" lvl="1" indent="0">
              <a:buNone/>
            </a:pPr>
            <a:endParaRPr lang="en-US" dirty="0"/>
          </a:p>
          <a:p>
            <a:pPr lvl="1"/>
            <a:r>
              <a:rPr lang="en-US" dirty="0"/>
              <a:t>Texas Grant Management Standards and the State of Texas Procurement and Contract Management Guide; and</a:t>
            </a:r>
          </a:p>
          <a:p>
            <a:pPr marL="457200" lvl="1" indent="0">
              <a:buNone/>
            </a:pPr>
            <a:endParaRPr lang="en-US" dirty="0"/>
          </a:p>
          <a:p>
            <a:pPr lvl="1"/>
            <a:r>
              <a:rPr lang="en-US" dirty="0"/>
              <a:t>All applicable state or federal statutes, rules, regulations, or guidance applicable to the grant award.</a:t>
            </a:r>
          </a:p>
          <a:p>
            <a:endParaRPr lang="en-US" dirty="0"/>
          </a:p>
        </p:txBody>
      </p:sp>
    </p:spTree>
    <p:extLst>
      <p:ext uri="{BB962C8B-B14F-4D97-AF65-F5344CB8AC3E}">
        <p14:creationId xmlns:p14="http://schemas.microsoft.com/office/powerpoint/2010/main" val="21826281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9125B3-E5AF-50BB-E37F-C29A39594F34}"/>
              </a:ext>
            </a:extLst>
          </p:cNvPr>
          <p:cNvSpPr>
            <a:spLocks noGrp="1"/>
          </p:cNvSpPr>
          <p:nvPr>
            <p:ph type="title"/>
          </p:nvPr>
        </p:nvSpPr>
        <p:spPr/>
        <p:txBody>
          <a:bodyPr/>
          <a:lstStyle/>
          <a:p>
            <a:r>
              <a:rPr lang="en-US" dirty="0"/>
              <a:t>SB – 22 Special Budget</a:t>
            </a:r>
          </a:p>
        </p:txBody>
      </p:sp>
      <p:sp>
        <p:nvSpPr>
          <p:cNvPr id="3" name="Content Placeholder 2">
            <a:extLst>
              <a:ext uri="{FF2B5EF4-FFF2-40B4-BE49-F238E27FC236}">
                <a16:creationId xmlns:a16="http://schemas.microsoft.com/office/drawing/2014/main" id="{883F3A50-90F8-571E-0E8C-6641A868EB46}"/>
              </a:ext>
            </a:extLst>
          </p:cNvPr>
          <p:cNvSpPr>
            <a:spLocks noGrp="1"/>
          </p:cNvSpPr>
          <p:nvPr>
            <p:ph idx="1"/>
          </p:nvPr>
        </p:nvSpPr>
        <p:spPr/>
        <p:txBody>
          <a:bodyPr/>
          <a:lstStyle/>
          <a:p>
            <a:r>
              <a:rPr lang="en-US" dirty="0">
                <a:solidFill>
                  <a:srgbClr val="000000"/>
                </a:solidFill>
                <a:latin typeface="Open Sans" panose="020B0606030504020204" pitchFamily="34" charset="0"/>
              </a:rPr>
              <a:t>LGC</a:t>
            </a:r>
            <a:r>
              <a:rPr lang="en-US" b="0" i="0" dirty="0">
                <a:solidFill>
                  <a:srgbClr val="000000"/>
                </a:solidFill>
                <a:effectLst/>
                <a:latin typeface="Open Sans" panose="020B0606030504020204" pitchFamily="34" charset="0"/>
              </a:rPr>
              <a:t> 111.0106. SPECIAL BUDGET FOR GRANT OR AID MONEY. The county auditor or the county judge in a county that does not have a county auditor shall certify to the commissioners court the receipt of all public or private grant or aid money that is available for disbursement in a fiscal year but not included in the budget for that fiscal year. On certification, the court shall adopt a special budget for the limited purpose of spending the grant or aid money for its intended purpose. (</a:t>
            </a:r>
            <a:r>
              <a:rPr lang="en-US" i="0" dirty="0">
                <a:solidFill>
                  <a:srgbClr val="1A1A1A"/>
                </a:solidFill>
                <a:effectLst/>
                <a:latin typeface="Open Sans" panose="020B0606030504020204" pitchFamily="34" charset="0"/>
              </a:rPr>
              <a:t>Section 111.043 for counties over 225K)</a:t>
            </a:r>
          </a:p>
          <a:p>
            <a:endParaRPr lang="en-US" dirty="0"/>
          </a:p>
        </p:txBody>
      </p:sp>
    </p:spTree>
    <p:extLst>
      <p:ext uri="{BB962C8B-B14F-4D97-AF65-F5344CB8AC3E}">
        <p14:creationId xmlns:p14="http://schemas.microsoft.com/office/powerpoint/2010/main" val="16854857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A2F97-856D-BF9A-107C-A220564B8AA4}"/>
              </a:ext>
            </a:extLst>
          </p:cNvPr>
          <p:cNvSpPr>
            <a:spLocks noGrp="1"/>
          </p:cNvSpPr>
          <p:nvPr>
            <p:ph type="title"/>
          </p:nvPr>
        </p:nvSpPr>
        <p:spPr/>
        <p:txBody>
          <a:bodyPr/>
          <a:lstStyle/>
          <a:p>
            <a:r>
              <a:rPr lang="en-US" dirty="0"/>
              <a:t>Texas Opioid Abatement Fund</a:t>
            </a:r>
          </a:p>
        </p:txBody>
      </p:sp>
      <p:sp>
        <p:nvSpPr>
          <p:cNvPr id="3" name="Content Placeholder 2">
            <a:extLst>
              <a:ext uri="{FF2B5EF4-FFF2-40B4-BE49-F238E27FC236}">
                <a16:creationId xmlns:a16="http://schemas.microsoft.com/office/drawing/2014/main" id="{0AEADCCF-FC32-A61F-70E1-7CECF4E517A5}"/>
              </a:ext>
            </a:extLst>
          </p:cNvPr>
          <p:cNvSpPr>
            <a:spLocks noGrp="1"/>
          </p:cNvSpPr>
          <p:nvPr>
            <p:ph idx="1"/>
          </p:nvPr>
        </p:nvSpPr>
        <p:spPr/>
        <p:txBody>
          <a:bodyPr/>
          <a:lstStyle/>
          <a:p>
            <a:endParaRPr lang="en-US" b="0" i="0" dirty="0">
              <a:solidFill>
                <a:srgbClr val="111111"/>
              </a:solidFill>
              <a:effectLst/>
              <a:highlight>
                <a:srgbClr val="FFFFFF"/>
              </a:highlight>
              <a:latin typeface="OpenSansRegular"/>
            </a:endParaRPr>
          </a:p>
          <a:p>
            <a:endParaRPr lang="en-US" dirty="0">
              <a:solidFill>
                <a:srgbClr val="111111"/>
              </a:solidFill>
              <a:highlight>
                <a:srgbClr val="FFFFFF"/>
              </a:highlight>
              <a:latin typeface="OpenSansRegular"/>
            </a:endParaRPr>
          </a:p>
          <a:p>
            <a:r>
              <a:rPr lang="en-US" b="0" i="0" dirty="0">
                <a:solidFill>
                  <a:srgbClr val="111111"/>
                </a:solidFill>
                <a:effectLst/>
                <a:highlight>
                  <a:srgbClr val="FFFFFF"/>
                </a:highlight>
                <a:latin typeface="OpenSansRegular"/>
              </a:rPr>
              <a:t>In response to Senate Bill 1827, passed by the 87th Legislature, the Texas Comptroller of Public Accounts assists the Texas Opioid Abatement Fund Council (OAFC) in addressing the opioid crisis across the state of Texas, as well as publishing statewide opioid settlement agreement records to the public.</a:t>
            </a:r>
            <a:endParaRPr lang="en-US" dirty="0"/>
          </a:p>
        </p:txBody>
      </p:sp>
    </p:spTree>
    <p:extLst>
      <p:ext uri="{BB962C8B-B14F-4D97-AF65-F5344CB8AC3E}">
        <p14:creationId xmlns:p14="http://schemas.microsoft.com/office/powerpoint/2010/main" val="1746536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9ECD7-A5AA-8349-195D-33488222174F}"/>
              </a:ext>
            </a:extLst>
          </p:cNvPr>
          <p:cNvSpPr>
            <a:spLocks noGrp="1"/>
          </p:cNvSpPr>
          <p:nvPr>
            <p:ph type="title"/>
          </p:nvPr>
        </p:nvSpPr>
        <p:spPr/>
        <p:txBody>
          <a:bodyPr/>
          <a:lstStyle/>
          <a:p>
            <a:r>
              <a:rPr lang="en-US" dirty="0"/>
              <a:t>Texas Opioid Abatement Fund</a:t>
            </a:r>
          </a:p>
        </p:txBody>
      </p:sp>
      <p:sp>
        <p:nvSpPr>
          <p:cNvPr id="3" name="Content Placeholder 2">
            <a:extLst>
              <a:ext uri="{FF2B5EF4-FFF2-40B4-BE49-F238E27FC236}">
                <a16:creationId xmlns:a16="http://schemas.microsoft.com/office/drawing/2014/main" id="{BCA216A1-F546-CF39-E8FE-BE6F3B691D00}"/>
              </a:ext>
            </a:extLst>
          </p:cNvPr>
          <p:cNvSpPr>
            <a:spLocks noGrp="1"/>
          </p:cNvSpPr>
          <p:nvPr>
            <p:ph idx="1"/>
          </p:nvPr>
        </p:nvSpPr>
        <p:spPr/>
        <p:txBody>
          <a:bodyPr/>
          <a:lstStyle/>
          <a:p>
            <a:r>
              <a:rPr lang="en-US" b="1" i="0" dirty="0">
                <a:solidFill>
                  <a:srgbClr val="111111"/>
                </a:solidFill>
                <a:effectLst/>
                <a:highlight>
                  <a:srgbClr val="FFFFFF"/>
                </a:highlight>
                <a:latin typeface="OpenSansBold"/>
              </a:rPr>
              <a:t>Texas Opioid Abatement Fund Council</a:t>
            </a:r>
          </a:p>
          <a:p>
            <a:pPr lvl="1"/>
            <a:r>
              <a:rPr lang="en-US" b="0" i="0" dirty="0">
                <a:solidFill>
                  <a:srgbClr val="111111"/>
                </a:solidFill>
                <a:effectLst/>
                <a:highlight>
                  <a:srgbClr val="FFFFFF"/>
                </a:highlight>
                <a:latin typeface="OpenSansRegular"/>
              </a:rPr>
              <a:t>The OAFC was formed to ensure that money recovered through the statewide opioid settlement agreements is allocated fairly and spent to put an end to the opioid crisis in Texas.</a:t>
            </a:r>
          </a:p>
          <a:p>
            <a:pPr lvl="1"/>
            <a:r>
              <a:rPr lang="en-US" b="0" i="0" dirty="0">
                <a:solidFill>
                  <a:srgbClr val="111111"/>
                </a:solidFill>
                <a:effectLst/>
                <a:highlight>
                  <a:srgbClr val="FFFFFF"/>
                </a:highlight>
                <a:latin typeface="OpenSansRegular"/>
              </a:rPr>
              <a:t>The Council is administratively attached to the Texas Comptroller’s office, which provides the staff and facilities as necessary to assist the Council in performing its duties.</a:t>
            </a:r>
            <a:endParaRPr lang="en-US" dirty="0"/>
          </a:p>
        </p:txBody>
      </p:sp>
    </p:spTree>
    <p:extLst>
      <p:ext uri="{BB962C8B-B14F-4D97-AF65-F5344CB8AC3E}">
        <p14:creationId xmlns:p14="http://schemas.microsoft.com/office/powerpoint/2010/main" val="8088307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BB8815-B85F-A2D5-9BD2-84D324D74AE0}"/>
              </a:ext>
            </a:extLst>
          </p:cNvPr>
          <p:cNvSpPr>
            <a:spLocks noGrp="1"/>
          </p:cNvSpPr>
          <p:nvPr>
            <p:ph type="title"/>
          </p:nvPr>
        </p:nvSpPr>
        <p:spPr/>
        <p:txBody>
          <a:bodyPr/>
          <a:lstStyle/>
          <a:p>
            <a:r>
              <a:rPr lang="en-US" dirty="0"/>
              <a:t>Texas Opioid Abatement Fund</a:t>
            </a:r>
          </a:p>
        </p:txBody>
      </p:sp>
      <p:sp>
        <p:nvSpPr>
          <p:cNvPr id="3" name="Content Placeholder 2">
            <a:extLst>
              <a:ext uri="{FF2B5EF4-FFF2-40B4-BE49-F238E27FC236}">
                <a16:creationId xmlns:a16="http://schemas.microsoft.com/office/drawing/2014/main" id="{21DF3881-BFA4-EC7E-D5CF-7E13CDCAE341}"/>
              </a:ext>
            </a:extLst>
          </p:cNvPr>
          <p:cNvSpPr>
            <a:spLocks noGrp="1"/>
          </p:cNvSpPr>
          <p:nvPr>
            <p:ph idx="1"/>
          </p:nvPr>
        </p:nvSpPr>
        <p:spPr/>
        <p:txBody>
          <a:bodyPr/>
          <a:lstStyle/>
          <a:p>
            <a:r>
              <a:rPr lang="en-US" dirty="0"/>
              <a:t>Texas will receive between 1 and 3 billion dollars from the opioid settlement over the next 18 years.</a:t>
            </a:r>
          </a:p>
          <a:p>
            <a:r>
              <a:rPr lang="en-US" dirty="0"/>
              <a:t>Check with the Opioid Council to determine rules and eligibility.</a:t>
            </a:r>
          </a:p>
          <a:p>
            <a:r>
              <a:rPr lang="en-US" b="0" i="0" dirty="0">
                <a:solidFill>
                  <a:srgbClr val="111111"/>
                </a:solidFill>
                <a:effectLst/>
                <a:highlight>
                  <a:srgbClr val="FFFFFF"/>
                </a:highlight>
              </a:rPr>
              <a:t>Applications are now open for the Naloxone Distribution Grant Opportunity. The deadline to apply for funding through our </a:t>
            </a:r>
            <a:r>
              <a:rPr lang="en-US" b="0" i="0" u="none" strike="noStrike" dirty="0">
                <a:solidFill>
                  <a:srgbClr val="006699"/>
                </a:solidFill>
                <a:effectLst/>
                <a:highlight>
                  <a:srgbClr val="FFFFFF"/>
                </a:highlight>
                <a:hlinkClick r:id="rId2"/>
              </a:rPr>
              <a:t>Grant Management System (GMS) Dashboard</a:t>
            </a:r>
            <a:r>
              <a:rPr lang="en-US" b="0" i="0" dirty="0">
                <a:solidFill>
                  <a:srgbClr val="111111"/>
                </a:solidFill>
                <a:effectLst/>
                <a:highlight>
                  <a:srgbClr val="FFFFFF"/>
                </a:highlight>
              </a:rPr>
              <a:t> is May 7</a:t>
            </a:r>
            <a:r>
              <a:rPr lang="en-US" b="0" i="0" baseline="30000" dirty="0">
                <a:solidFill>
                  <a:srgbClr val="111111"/>
                </a:solidFill>
                <a:effectLst/>
                <a:highlight>
                  <a:srgbClr val="FFFFFF"/>
                </a:highlight>
              </a:rPr>
              <a:t>th</a:t>
            </a:r>
            <a:r>
              <a:rPr lang="en-US" b="0" i="0" dirty="0">
                <a:solidFill>
                  <a:srgbClr val="111111"/>
                </a:solidFill>
                <a:effectLst/>
                <a:highlight>
                  <a:srgbClr val="FFFFFF"/>
                </a:highlight>
                <a:latin typeface="OpenSansRegular"/>
              </a:rPr>
              <a:t>.</a:t>
            </a:r>
            <a:endParaRPr lang="en-US" dirty="0"/>
          </a:p>
        </p:txBody>
      </p:sp>
    </p:spTree>
    <p:extLst>
      <p:ext uri="{BB962C8B-B14F-4D97-AF65-F5344CB8AC3E}">
        <p14:creationId xmlns:p14="http://schemas.microsoft.com/office/powerpoint/2010/main" val="31264531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D8F55A1-FCDA-4F03-A6DC-450BE59ABEAA}"/>
              </a:ext>
            </a:extLst>
          </p:cNvPr>
          <p:cNvSpPr/>
          <p:nvPr/>
        </p:nvSpPr>
        <p:spPr>
          <a:xfrm>
            <a:off x="0" y="0"/>
            <a:ext cx="4596848" cy="6858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FAFF5ADC-7E59-445E-A51B-CCDAB492F772}"/>
              </a:ext>
            </a:extLst>
          </p:cNvPr>
          <p:cNvSpPr txBox="1"/>
          <p:nvPr/>
        </p:nvSpPr>
        <p:spPr>
          <a:xfrm>
            <a:off x="0" y="3103395"/>
            <a:ext cx="4542183" cy="651209"/>
          </a:xfrm>
          <a:prstGeom prst="rect">
            <a:avLst/>
          </a:prstGeom>
        </p:spPr>
        <p:txBody>
          <a:bodyPr vert="horz" lIns="91440" tIns="45720" rIns="91440" bIns="45720" rtlCol="0" anchor="t">
            <a:normAutofit/>
          </a:bodyPr>
          <a:lstStyle/>
          <a:p>
            <a:pPr algn="ctr">
              <a:lnSpc>
                <a:spcPct val="101000"/>
              </a:lnSpc>
              <a:spcAft>
                <a:spcPts val="600"/>
              </a:spcAft>
            </a:pPr>
            <a:r>
              <a:rPr lang="en-US" sz="3200" b="1" spc="50" dirty="0">
                <a:solidFill>
                  <a:schemeClr val="bg1"/>
                </a:solidFill>
                <a:hlinkClick r:id="rId3">
                  <a:extLst>
                    <a:ext uri="{A12FA001-AC4F-418D-AE19-62706E023703}">
                      <ahyp:hlinkClr xmlns:ahyp="http://schemas.microsoft.com/office/drawing/2018/hyperlinkcolor" val="tx"/>
                    </a:ext>
                  </a:extLst>
                </a:hlinkClick>
              </a:rPr>
              <a:t>How the Funds Flow…</a:t>
            </a:r>
            <a:endParaRPr lang="en-US" spc="50" dirty="0">
              <a:solidFill>
                <a:schemeClr val="bg1"/>
              </a:solidFill>
              <a:hlinkClick r:id="rId3">
                <a:extLst>
                  <a:ext uri="{A12FA001-AC4F-418D-AE19-62706E023703}">
                    <ahyp:hlinkClr xmlns:ahyp="http://schemas.microsoft.com/office/drawing/2018/hyperlinkcolor" val="tx"/>
                  </a:ext>
                </a:extLst>
              </a:hlinkClick>
            </a:endParaRPr>
          </a:p>
        </p:txBody>
      </p:sp>
      <p:graphicFrame>
        <p:nvGraphicFramePr>
          <p:cNvPr id="2" name="Diagram 1">
            <a:extLst>
              <a:ext uri="{FF2B5EF4-FFF2-40B4-BE49-F238E27FC236}">
                <a16:creationId xmlns:a16="http://schemas.microsoft.com/office/drawing/2014/main" id="{9F43D6B7-EB27-4DAC-9C02-D3CE163DAE7E}"/>
              </a:ext>
            </a:extLst>
          </p:cNvPr>
          <p:cNvGraphicFramePr/>
          <p:nvPr>
            <p:extLst>
              <p:ext uri="{D42A27DB-BD31-4B8C-83A1-F6EECF244321}">
                <p14:modId xmlns:p14="http://schemas.microsoft.com/office/powerpoint/2010/main" val="2456167002"/>
              </p:ext>
            </p:extLst>
          </p:nvPr>
        </p:nvGraphicFramePr>
        <p:xfrm>
          <a:off x="4596848" y="0"/>
          <a:ext cx="7595152" cy="6858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9" name="Picture 8" descr="Logo&#10;&#10;Description automatically generated">
            <a:extLst>
              <a:ext uri="{FF2B5EF4-FFF2-40B4-BE49-F238E27FC236}">
                <a16:creationId xmlns:a16="http://schemas.microsoft.com/office/drawing/2014/main" id="{E7464B78-BA5C-4A5A-BAEE-8BBD039DAF01}"/>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5177495" y="2333379"/>
            <a:ext cx="1483646" cy="897338"/>
          </a:xfrm>
          <a:prstGeom prst="rect">
            <a:avLst/>
          </a:prstGeom>
          <a:effectLst>
            <a:glow rad="419100">
              <a:schemeClr val="bg1"/>
            </a:glow>
          </a:effectLst>
        </p:spPr>
      </p:pic>
      <p:pic>
        <p:nvPicPr>
          <p:cNvPr id="14" name="Picture 13" descr="Text&#10;&#10;Description automatically generated">
            <a:extLst>
              <a:ext uri="{FF2B5EF4-FFF2-40B4-BE49-F238E27FC236}">
                <a16:creationId xmlns:a16="http://schemas.microsoft.com/office/drawing/2014/main" id="{80FF0848-7BC0-441A-8127-0457A69EF933}"/>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0" y="0"/>
            <a:ext cx="9926485" cy="156190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83031775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Thank You</a:t>
            </a:r>
          </a:p>
        </p:txBody>
      </p:sp>
      <p:sp>
        <p:nvSpPr>
          <p:cNvPr id="3" name="Content Placeholder 2"/>
          <p:cNvSpPr>
            <a:spLocks noGrp="1"/>
          </p:cNvSpPr>
          <p:nvPr>
            <p:ph sz="quarter" idx="13"/>
          </p:nvPr>
        </p:nvSpPr>
        <p:spPr/>
        <p:txBody>
          <a:bodyPr/>
          <a:lstStyle/>
          <a:p>
            <a:pPr marL="0" indent="0" algn="ctr">
              <a:buNone/>
            </a:pPr>
            <a:r>
              <a:rPr lang="en-US" dirty="0"/>
              <a:t>Hon. Tramer J. Woytek</a:t>
            </a:r>
          </a:p>
          <a:p>
            <a:pPr marL="0" indent="0" algn="ctr">
              <a:buNone/>
            </a:pPr>
            <a:r>
              <a:rPr lang="en-US" dirty="0"/>
              <a:t>Judicial </a:t>
            </a:r>
            <a:r>
              <a:rPr lang="en-US"/>
              <a:t>Education Liaison</a:t>
            </a:r>
            <a:endParaRPr lang="en-US" dirty="0"/>
          </a:p>
          <a:p>
            <a:pPr marL="0" indent="0" algn="ctr">
              <a:buNone/>
            </a:pPr>
            <a:r>
              <a:rPr lang="en-US" dirty="0"/>
              <a:t>County Relations for South Texas</a:t>
            </a:r>
          </a:p>
          <a:p>
            <a:pPr marL="0" indent="0" algn="ctr">
              <a:buNone/>
            </a:pPr>
            <a:r>
              <a:rPr lang="en-US" dirty="0"/>
              <a:t>(361)772-6266</a:t>
            </a:r>
          </a:p>
          <a:p>
            <a:pPr marL="0" indent="0" algn="ctr">
              <a:buNone/>
            </a:pPr>
            <a:r>
              <a:rPr lang="en-US" dirty="0"/>
              <a:t>Tramerw@county.org</a:t>
            </a:r>
          </a:p>
        </p:txBody>
      </p:sp>
    </p:spTree>
    <p:extLst>
      <p:ext uri="{BB962C8B-B14F-4D97-AF65-F5344CB8AC3E}">
        <p14:creationId xmlns:p14="http://schemas.microsoft.com/office/powerpoint/2010/main" val="15471401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ARPA for Texas Counties</a:t>
            </a:r>
          </a:p>
        </p:txBody>
      </p:sp>
      <p:sp>
        <p:nvSpPr>
          <p:cNvPr id="3" name="Content Placeholder 2"/>
          <p:cNvSpPr>
            <a:spLocks noGrp="1"/>
          </p:cNvSpPr>
          <p:nvPr>
            <p:ph sz="quarter" idx="13"/>
          </p:nvPr>
        </p:nvSpPr>
        <p:spPr>
          <a:xfrm>
            <a:off x="913774" y="1690688"/>
            <a:ext cx="10363826" cy="4100511"/>
          </a:xfrm>
        </p:spPr>
        <p:txBody>
          <a:bodyPr>
            <a:normAutofit fontScale="92500" lnSpcReduction="10000"/>
          </a:bodyPr>
          <a:lstStyle/>
          <a:p>
            <a:endParaRPr lang="en-US" dirty="0"/>
          </a:p>
          <a:p>
            <a:r>
              <a:rPr lang="en-US" sz="3600" b="1" dirty="0"/>
              <a:t>NACo’s role</a:t>
            </a:r>
          </a:p>
          <a:p>
            <a:endParaRPr lang="en-US" dirty="0"/>
          </a:p>
          <a:p>
            <a:r>
              <a:rPr lang="en-US" dirty="0"/>
              <a:t>NACo focused on the </a:t>
            </a:r>
            <a:r>
              <a:rPr lang="en-US" u="sng" dirty="0"/>
              <a:t>County Share And Distribution Formula</a:t>
            </a:r>
          </a:p>
          <a:p>
            <a:r>
              <a:rPr lang="en-US" dirty="0"/>
              <a:t>NACo’s guiding principles include:</a:t>
            </a:r>
            <a:r>
              <a:rPr lang="en-US" b="1" dirty="0"/>
              <a:t> </a:t>
            </a:r>
            <a:r>
              <a:rPr lang="en-US" dirty="0"/>
              <a:t>Direct, flexible aid for </a:t>
            </a:r>
            <a:r>
              <a:rPr lang="en-US" i="1" dirty="0"/>
              <a:t>all </a:t>
            </a:r>
            <a:r>
              <a:rPr lang="en-US" dirty="0"/>
              <a:t>counties </a:t>
            </a:r>
          </a:p>
          <a:p>
            <a:r>
              <a:rPr lang="en-US" dirty="0"/>
              <a:t>Allowance for </a:t>
            </a:r>
            <a:r>
              <a:rPr lang="en-US" i="1" dirty="0"/>
              <a:t>lost revenue </a:t>
            </a:r>
            <a:r>
              <a:rPr lang="en-US" dirty="0"/>
              <a:t>due to COVID</a:t>
            </a:r>
          </a:p>
          <a:p>
            <a:r>
              <a:rPr lang="en-US" dirty="0"/>
              <a:t>Reasonable, practical safeguards to protect the public’s interest </a:t>
            </a:r>
          </a:p>
          <a:p>
            <a:endParaRPr lang="en-US" dirty="0"/>
          </a:p>
          <a:p>
            <a:pPr marL="0" indent="0">
              <a:buNone/>
            </a:pPr>
            <a:endParaRPr lang="en-US" dirty="0"/>
          </a:p>
        </p:txBody>
      </p:sp>
    </p:spTree>
    <p:extLst>
      <p:ext uri="{BB962C8B-B14F-4D97-AF65-F5344CB8AC3E}">
        <p14:creationId xmlns:p14="http://schemas.microsoft.com/office/powerpoint/2010/main" val="10976360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ARPA For Texas Counties</a:t>
            </a:r>
          </a:p>
        </p:txBody>
      </p:sp>
      <p:sp>
        <p:nvSpPr>
          <p:cNvPr id="3" name="Content Placeholder 2"/>
          <p:cNvSpPr>
            <a:spLocks noGrp="1"/>
          </p:cNvSpPr>
          <p:nvPr>
            <p:ph sz="quarter" idx="13"/>
          </p:nvPr>
        </p:nvSpPr>
        <p:spPr/>
        <p:txBody>
          <a:bodyPr>
            <a:normAutofit lnSpcReduction="10000"/>
          </a:bodyPr>
          <a:lstStyle/>
          <a:p>
            <a:r>
              <a:rPr lang="en-US" dirty="0"/>
              <a:t>We have received the funds.  What now?</a:t>
            </a:r>
          </a:p>
          <a:p>
            <a:endParaRPr lang="en-US" dirty="0"/>
          </a:p>
          <a:p>
            <a:pPr lvl="1"/>
            <a:r>
              <a:rPr lang="en-US" dirty="0"/>
              <a:t>Take a breath.  There is no immediate deadline pushing you to hurry.</a:t>
            </a:r>
          </a:p>
          <a:p>
            <a:pPr lvl="1"/>
            <a:r>
              <a:rPr lang="en-US" dirty="0"/>
              <a:t>Take the appropriate amount of time to find the best way to spend this money in a way that fits both the rules and the needs of your community.</a:t>
            </a:r>
          </a:p>
          <a:p>
            <a:pPr lvl="1"/>
            <a:r>
              <a:rPr lang="en-US" dirty="0"/>
              <a:t>Address the urgent needs first, plan for future revenue losses, then prioritize everything else.</a:t>
            </a:r>
          </a:p>
        </p:txBody>
      </p:sp>
    </p:spTree>
    <p:extLst>
      <p:ext uri="{BB962C8B-B14F-4D97-AF65-F5344CB8AC3E}">
        <p14:creationId xmlns:p14="http://schemas.microsoft.com/office/powerpoint/2010/main" val="6205231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ARPA for Texas Counties</a:t>
            </a:r>
          </a:p>
        </p:txBody>
      </p:sp>
      <p:sp>
        <p:nvSpPr>
          <p:cNvPr id="3" name="Content Placeholder 2"/>
          <p:cNvSpPr>
            <a:spLocks noGrp="1"/>
          </p:cNvSpPr>
          <p:nvPr>
            <p:ph sz="quarter" idx="13"/>
          </p:nvPr>
        </p:nvSpPr>
        <p:spPr>
          <a:xfrm>
            <a:off x="914087" y="1843390"/>
            <a:ext cx="10363826" cy="3424107"/>
          </a:xfrm>
        </p:spPr>
        <p:txBody>
          <a:bodyPr>
            <a:normAutofit/>
          </a:bodyPr>
          <a:lstStyle/>
          <a:p>
            <a:pPr>
              <a:lnSpc>
                <a:spcPct val="200000"/>
              </a:lnSpc>
            </a:pPr>
            <a:r>
              <a:rPr lang="en-US" dirty="0"/>
              <a:t>Time line Remaining</a:t>
            </a:r>
          </a:p>
          <a:p>
            <a:pPr lvl="1">
              <a:lnSpc>
                <a:spcPct val="200000"/>
              </a:lnSpc>
            </a:pPr>
            <a:r>
              <a:rPr lang="en-US" dirty="0"/>
              <a:t>All funds will need to be obligated by 12/31/2024.  </a:t>
            </a:r>
          </a:p>
          <a:p>
            <a:pPr lvl="1">
              <a:lnSpc>
                <a:spcPct val="200000"/>
              </a:lnSpc>
            </a:pPr>
            <a:r>
              <a:rPr lang="en-US" dirty="0"/>
              <a:t>Obligated funds must be spent by 12/31/2026.</a:t>
            </a:r>
          </a:p>
        </p:txBody>
      </p:sp>
    </p:spTree>
    <p:extLst>
      <p:ext uri="{BB962C8B-B14F-4D97-AF65-F5344CB8AC3E}">
        <p14:creationId xmlns:p14="http://schemas.microsoft.com/office/powerpoint/2010/main" val="42801601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A9F6E2-D3A9-24C9-805B-E827C73DDFCF}"/>
              </a:ext>
            </a:extLst>
          </p:cNvPr>
          <p:cNvSpPr>
            <a:spLocks noGrp="1"/>
          </p:cNvSpPr>
          <p:nvPr>
            <p:ph type="title"/>
          </p:nvPr>
        </p:nvSpPr>
        <p:spPr/>
        <p:txBody>
          <a:bodyPr/>
          <a:lstStyle/>
          <a:p>
            <a:r>
              <a:rPr lang="en-US" dirty="0"/>
              <a:t>ARPA for Texas Counties</a:t>
            </a:r>
          </a:p>
        </p:txBody>
      </p:sp>
      <p:sp>
        <p:nvSpPr>
          <p:cNvPr id="3" name="Content Placeholder 2">
            <a:extLst>
              <a:ext uri="{FF2B5EF4-FFF2-40B4-BE49-F238E27FC236}">
                <a16:creationId xmlns:a16="http://schemas.microsoft.com/office/drawing/2014/main" id="{5BEC553C-76B1-8C3C-BF26-668D6882B167}"/>
              </a:ext>
            </a:extLst>
          </p:cNvPr>
          <p:cNvSpPr>
            <a:spLocks noGrp="1"/>
          </p:cNvSpPr>
          <p:nvPr>
            <p:ph sz="quarter" idx="13"/>
          </p:nvPr>
        </p:nvSpPr>
        <p:spPr/>
        <p:txBody>
          <a:bodyPr/>
          <a:lstStyle/>
          <a:p>
            <a:r>
              <a:rPr lang="en-US" dirty="0"/>
              <a:t>What does “obligated” mean?</a:t>
            </a:r>
          </a:p>
          <a:p>
            <a:pPr marL="0" indent="0">
              <a:buNone/>
            </a:pPr>
            <a:endParaRPr lang="en-US" dirty="0"/>
          </a:p>
          <a:p>
            <a:pPr lvl="1"/>
            <a:r>
              <a:rPr lang="en-US" sz="2000" b="0" i="0" dirty="0">
                <a:solidFill>
                  <a:srgbClr val="241233"/>
                </a:solidFill>
                <a:effectLst/>
                <a:latin typeface="Roboto" panose="02000000000000000000" pitchFamily="2" charset="0"/>
              </a:rPr>
              <a:t>The American Rescue Plan Act of 2021 states that funds can be used to cover costs incurred by December 31, 2024.</a:t>
            </a:r>
          </a:p>
          <a:p>
            <a:pPr marL="457200" lvl="1" indent="0">
              <a:buNone/>
            </a:pPr>
            <a:endParaRPr lang="en-US" sz="2000" b="0" i="0" dirty="0">
              <a:solidFill>
                <a:srgbClr val="241233"/>
              </a:solidFill>
              <a:effectLst/>
              <a:latin typeface="Roboto" panose="02000000000000000000" pitchFamily="2" charset="0"/>
            </a:endParaRPr>
          </a:p>
          <a:p>
            <a:pPr lvl="1"/>
            <a:r>
              <a:rPr lang="en-US" sz="2000" b="0" i="0" dirty="0">
                <a:solidFill>
                  <a:srgbClr val="241233"/>
                </a:solidFill>
                <a:effectLst/>
                <a:latin typeface="Roboto" panose="02000000000000000000" pitchFamily="2" charset="0"/>
              </a:rPr>
              <a:t>Treasury’s Final Rule specifies the “interpretation of ‘incurred’ to be equivalent to the definition of ‘obligation,’ based on the definition used in CFR § 200 </a:t>
            </a:r>
            <a:endParaRPr lang="en-US" sz="2000" dirty="0"/>
          </a:p>
        </p:txBody>
      </p:sp>
    </p:spTree>
    <p:extLst>
      <p:ext uri="{BB962C8B-B14F-4D97-AF65-F5344CB8AC3E}">
        <p14:creationId xmlns:p14="http://schemas.microsoft.com/office/powerpoint/2010/main" val="5122004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193E9A-1228-DAC9-B7D3-32C2CECB862A}"/>
              </a:ext>
            </a:extLst>
          </p:cNvPr>
          <p:cNvSpPr>
            <a:spLocks noGrp="1"/>
          </p:cNvSpPr>
          <p:nvPr>
            <p:ph type="title"/>
          </p:nvPr>
        </p:nvSpPr>
        <p:spPr/>
        <p:txBody>
          <a:bodyPr/>
          <a:lstStyle/>
          <a:p>
            <a:r>
              <a:rPr lang="en-US" dirty="0"/>
              <a:t>ARPA for Texas Counties</a:t>
            </a:r>
          </a:p>
        </p:txBody>
      </p:sp>
      <p:sp>
        <p:nvSpPr>
          <p:cNvPr id="3" name="Content Placeholder 2">
            <a:extLst>
              <a:ext uri="{FF2B5EF4-FFF2-40B4-BE49-F238E27FC236}">
                <a16:creationId xmlns:a16="http://schemas.microsoft.com/office/drawing/2014/main" id="{7727BCDE-D714-7926-1D1F-F31B5A104F4D}"/>
              </a:ext>
            </a:extLst>
          </p:cNvPr>
          <p:cNvSpPr>
            <a:spLocks noGrp="1"/>
          </p:cNvSpPr>
          <p:nvPr>
            <p:ph sz="quarter" idx="13"/>
          </p:nvPr>
        </p:nvSpPr>
        <p:spPr/>
        <p:txBody>
          <a:bodyPr/>
          <a:lstStyle/>
          <a:p>
            <a:r>
              <a:rPr lang="en-US" dirty="0"/>
              <a:t>What does “obligated” mean?</a:t>
            </a:r>
          </a:p>
          <a:p>
            <a:pPr marL="0" indent="0">
              <a:buNone/>
            </a:pPr>
            <a:endParaRPr lang="en-US" dirty="0"/>
          </a:p>
          <a:p>
            <a:pPr lvl="1"/>
            <a:r>
              <a:rPr lang="en-US" b="0" i="0" dirty="0">
                <a:solidFill>
                  <a:srgbClr val="241233"/>
                </a:solidFill>
                <a:effectLst/>
                <a:latin typeface="Roboto" panose="02000000000000000000" pitchFamily="2" charset="0"/>
              </a:rPr>
              <a:t>In other words, funds must be committed to particular eligible uses by the end of 2024. </a:t>
            </a:r>
          </a:p>
          <a:p>
            <a:pPr marL="457200" lvl="1" indent="0">
              <a:buNone/>
            </a:pPr>
            <a:endParaRPr lang="en-US" b="0" i="0" dirty="0">
              <a:solidFill>
                <a:srgbClr val="241233"/>
              </a:solidFill>
              <a:effectLst/>
              <a:latin typeface="Roboto" panose="02000000000000000000" pitchFamily="2" charset="0"/>
            </a:endParaRPr>
          </a:p>
          <a:p>
            <a:pPr lvl="1"/>
            <a:r>
              <a:rPr lang="en-US" b="0" i="0" dirty="0">
                <a:solidFill>
                  <a:srgbClr val="241233"/>
                </a:solidFill>
                <a:effectLst/>
                <a:latin typeface="Roboto" panose="02000000000000000000" pitchFamily="2" charset="0"/>
              </a:rPr>
              <a:t>Funds may be expended after 2024 so long as the payment occurs before December 31, 2026.</a:t>
            </a:r>
            <a:endParaRPr lang="en-US" dirty="0"/>
          </a:p>
        </p:txBody>
      </p:sp>
    </p:spTree>
    <p:extLst>
      <p:ext uri="{BB962C8B-B14F-4D97-AF65-F5344CB8AC3E}">
        <p14:creationId xmlns:p14="http://schemas.microsoft.com/office/powerpoint/2010/main" val="39870697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F582E5-471C-D61C-F5C8-D87E0444C63D}"/>
              </a:ext>
            </a:extLst>
          </p:cNvPr>
          <p:cNvSpPr>
            <a:spLocks noGrp="1"/>
          </p:cNvSpPr>
          <p:nvPr>
            <p:ph type="title"/>
          </p:nvPr>
        </p:nvSpPr>
        <p:spPr/>
        <p:txBody>
          <a:bodyPr/>
          <a:lstStyle/>
          <a:p>
            <a:r>
              <a:rPr lang="en-US" dirty="0"/>
              <a:t>ARPA for Texas Counties</a:t>
            </a:r>
          </a:p>
        </p:txBody>
      </p:sp>
      <p:sp>
        <p:nvSpPr>
          <p:cNvPr id="3" name="Content Placeholder 2">
            <a:extLst>
              <a:ext uri="{FF2B5EF4-FFF2-40B4-BE49-F238E27FC236}">
                <a16:creationId xmlns:a16="http://schemas.microsoft.com/office/drawing/2014/main" id="{F13439A0-D070-67C6-A25F-D8932F3FCB72}"/>
              </a:ext>
            </a:extLst>
          </p:cNvPr>
          <p:cNvSpPr>
            <a:spLocks noGrp="1"/>
          </p:cNvSpPr>
          <p:nvPr>
            <p:ph sz="quarter" idx="13"/>
          </p:nvPr>
        </p:nvSpPr>
        <p:spPr/>
        <p:txBody>
          <a:bodyPr/>
          <a:lstStyle/>
          <a:p>
            <a:r>
              <a:rPr lang="en-US" dirty="0"/>
              <a:t>What happens if we don’t?</a:t>
            </a:r>
          </a:p>
          <a:p>
            <a:pPr marL="0" indent="0">
              <a:buNone/>
            </a:pPr>
            <a:endParaRPr lang="en-US" dirty="0"/>
          </a:p>
          <a:p>
            <a:pPr lvl="1"/>
            <a:r>
              <a:rPr lang="en-US" b="0" i="0" dirty="0">
                <a:solidFill>
                  <a:srgbClr val="241233"/>
                </a:solidFill>
                <a:effectLst/>
                <a:latin typeface="Roboto" panose="02000000000000000000" pitchFamily="2" charset="0"/>
              </a:rPr>
              <a:t>The Final Rule states that recipients must return any funds not obligated by December 31, 2024.</a:t>
            </a:r>
          </a:p>
          <a:p>
            <a:pPr marL="457200" lvl="1" indent="0">
              <a:buNone/>
            </a:pPr>
            <a:endParaRPr lang="en-US" b="0" i="0" dirty="0">
              <a:solidFill>
                <a:srgbClr val="241233"/>
              </a:solidFill>
              <a:effectLst/>
              <a:latin typeface="Roboto" panose="02000000000000000000" pitchFamily="2" charset="0"/>
            </a:endParaRPr>
          </a:p>
          <a:p>
            <a:pPr lvl="1"/>
            <a:r>
              <a:rPr lang="en-US" b="0" i="0" dirty="0">
                <a:solidFill>
                  <a:srgbClr val="241233"/>
                </a:solidFill>
                <a:effectLst/>
                <a:latin typeface="Roboto" panose="02000000000000000000" pitchFamily="2" charset="0"/>
              </a:rPr>
              <a:t>A recipient must also return funds obligated by December 31, 2024 but not expended by December 31, 2026</a:t>
            </a:r>
            <a:endParaRPr lang="en-US" dirty="0"/>
          </a:p>
        </p:txBody>
      </p:sp>
    </p:spTree>
    <p:extLst>
      <p:ext uri="{BB962C8B-B14F-4D97-AF65-F5344CB8AC3E}">
        <p14:creationId xmlns:p14="http://schemas.microsoft.com/office/powerpoint/2010/main" val="30529714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DAE6BF0282BA54FBA39456E28793397" ma:contentTypeVersion="18" ma:contentTypeDescription="Create a new document." ma:contentTypeScope="" ma:versionID="3f538555aced066d22ab27793272e8f9">
  <xsd:schema xmlns:xsd="http://www.w3.org/2001/XMLSchema" xmlns:xs="http://www.w3.org/2001/XMLSchema" xmlns:p="http://schemas.microsoft.com/office/2006/metadata/properties" xmlns:ns2="e2880697-2bec-4e03-b837-fe5388ce9f99" xmlns:ns3="d902411c-329d-4ca8-93b0-a814687329f5" targetNamespace="http://schemas.microsoft.com/office/2006/metadata/properties" ma:root="true" ma:fieldsID="8b5425c93601a35432767e424bb425b1" ns2:_="" ns3:_="">
    <xsd:import namespace="e2880697-2bec-4e03-b837-fe5388ce9f99"/>
    <xsd:import namespace="d902411c-329d-4ca8-93b0-a814687329f5"/>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AutoKeyPoints" minOccurs="0"/>
                <xsd:element ref="ns2:MediaServiceKeyPoints" minOccurs="0"/>
                <xsd:element ref="ns2:MediaServiceLocation" minOccurs="0"/>
                <xsd:element ref="ns2:MediaServiceGenerationTime" minOccurs="0"/>
                <xsd:element ref="ns2:MediaServiceEventHashCode"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2880697-2bec-4e03-b837-fe5388ce9f9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2a05c2eb-d2c0-41df-817a-9abe70ce6ca6" ma:termSetId="09814cd3-568e-fe90-9814-8d621ff8fb84" ma:anchorId="fba54fb3-c3e1-fe81-a776-ca4b69148c4d" ma:open="true" ma:isKeyword="false">
      <xsd:complexType>
        <xsd:sequence>
          <xsd:element ref="pc:Terms" minOccurs="0" maxOccurs="1"/>
        </xsd:sequence>
      </xsd:complexType>
    </xsd:element>
    <xsd:element name="MediaServiceSearchProperties" ma:index="24" nillable="true" ma:displayName="MediaServiceSearchProperties" ma:hidden="true" ma:internalName="MediaServiceSearchProperties" ma:readOnly="true">
      <xsd:simpleType>
        <xsd:restriction base="dms:Note"/>
      </xsd:simple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902411c-329d-4ca8-93b0-a814687329f5"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c550ae61-13ec-44b8-ab9c-923b00b5ff01}" ma:internalName="TaxCatchAll" ma:showField="CatchAllData" ma:web="d902411c-329d-4ca8-93b0-a814687329f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E120957-DDBA-488C-BE5D-E95401E1EDC1}"/>
</file>

<file path=customXml/itemProps2.xml><?xml version="1.0" encoding="utf-8"?>
<ds:datastoreItem xmlns:ds="http://schemas.openxmlformats.org/officeDocument/2006/customXml" ds:itemID="{E73D7C61-9773-4BAD-9636-839C5B8FE886}"/>
</file>

<file path=docProps/app.xml><?xml version="1.0" encoding="utf-8"?>
<Properties xmlns="http://schemas.openxmlformats.org/officeDocument/2006/extended-properties" xmlns:vt="http://schemas.openxmlformats.org/officeDocument/2006/docPropsVTypes">
  <Template/>
  <TotalTime>20826</TotalTime>
  <Words>1648</Words>
  <Application>Microsoft Office PowerPoint</Application>
  <PresentationFormat>Widescreen</PresentationFormat>
  <Paragraphs>169</Paragraphs>
  <Slides>30</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30</vt:i4>
      </vt:variant>
    </vt:vector>
  </HeadingPairs>
  <TitlesOfParts>
    <vt:vector size="38" baseType="lpstr">
      <vt:lpstr>Arial</vt:lpstr>
      <vt:lpstr>Calibri</vt:lpstr>
      <vt:lpstr>Open Sans</vt:lpstr>
      <vt:lpstr>OpenSansBold</vt:lpstr>
      <vt:lpstr>OpenSansRegular</vt:lpstr>
      <vt:lpstr>Palatino Linotype</vt:lpstr>
      <vt:lpstr>Roboto</vt:lpstr>
      <vt:lpstr>Office Theme</vt:lpstr>
      <vt:lpstr>ARPA, SB22 &amp; Opioid Funds</vt:lpstr>
      <vt:lpstr>ARPA for Texas Counties</vt:lpstr>
      <vt:lpstr>PowerPoint Presentation</vt:lpstr>
      <vt:lpstr>ARPA for Texas Counties</vt:lpstr>
      <vt:lpstr>ARPA For Texas Counties</vt:lpstr>
      <vt:lpstr>ARPA for Texas Counties</vt:lpstr>
      <vt:lpstr>ARPA for Texas Counties</vt:lpstr>
      <vt:lpstr>ARPA for Texas Counties</vt:lpstr>
      <vt:lpstr>ARPA for Texas Counties</vt:lpstr>
      <vt:lpstr>ARPA for Texas Counties</vt:lpstr>
      <vt:lpstr>ARPA for Texas Counties</vt:lpstr>
      <vt:lpstr>Salary Assistance Grants (SB 22)</vt:lpstr>
      <vt:lpstr>SB - 22</vt:lpstr>
      <vt:lpstr>SB - 22</vt:lpstr>
      <vt:lpstr>SB – 22 Rural Sheriff’s</vt:lpstr>
      <vt:lpstr>SB – 22 Rural Sheriff’s</vt:lpstr>
      <vt:lpstr>SB – 22 Rural Sheriff’s</vt:lpstr>
      <vt:lpstr>SB – 22 Rural Constable’s</vt:lpstr>
      <vt:lpstr>SB – 22 Rural Constable’s</vt:lpstr>
      <vt:lpstr>SB – 22 Rural Constable’s</vt:lpstr>
      <vt:lpstr>SB – 22 Rural Constable’s</vt:lpstr>
      <vt:lpstr>SB – 22 Prosecutors Office</vt:lpstr>
      <vt:lpstr>SB – 22 </vt:lpstr>
      <vt:lpstr>SB - 22</vt:lpstr>
      <vt:lpstr>SB - 22</vt:lpstr>
      <vt:lpstr>SB – 22 Special Budget</vt:lpstr>
      <vt:lpstr>Texas Opioid Abatement Fund</vt:lpstr>
      <vt:lpstr>Texas Opioid Abatement Fund</vt:lpstr>
      <vt:lpstr>Texas Opioid Abatement Fund</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American recovery plan</dc:title>
  <dc:creator>Tramer Woytek</dc:creator>
  <cp:lastModifiedBy>Tramer Woytek</cp:lastModifiedBy>
  <cp:revision>60</cp:revision>
  <dcterms:created xsi:type="dcterms:W3CDTF">2021-04-06T14:13:09Z</dcterms:created>
  <dcterms:modified xsi:type="dcterms:W3CDTF">2024-04-16T19:50:48Z</dcterms:modified>
</cp:coreProperties>
</file>