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93" r:id="rId4"/>
    <p:sldId id="294" r:id="rId5"/>
    <p:sldId id="295" r:id="rId6"/>
    <p:sldId id="296" r:id="rId7"/>
    <p:sldId id="300" r:id="rId8"/>
    <p:sldId id="301" r:id="rId9"/>
    <p:sldId id="304" r:id="rId10"/>
    <p:sldId id="302" r:id="rId11"/>
    <p:sldId id="303" r:id="rId12"/>
    <p:sldId id="297" r:id="rId13"/>
    <p:sldId id="298" r:id="rId14"/>
    <p:sldId id="305" r:id="rId15"/>
    <p:sldId id="306" r:id="rId16"/>
    <p:sldId id="307" r:id="rId17"/>
    <p:sldId id="308" r:id="rId18"/>
    <p:sldId id="299" r:id="rId19"/>
    <p:sldId id="309" r:id="rId20"/>
    <p:sldId id="310" r:id="rId21"/>
    <p:sldId id="315" r:id="rId22"/>
    <p:sldId id="311" r:id="rId23"/>
    <p:sldId id="312" r:id="rId24"/>
    <p:sldId id="314" r:id="rId25"/>
    <p:sldId id="313" r:id="rId26"/>
    <p:sldId id="316" r:id="rId27"/>
    <p:sldId id="31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823891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287895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814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1897365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589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3714096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92482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261575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359877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ADF24-6802-49C8-82BE-2EBEDA16EEC7}"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349908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CADF24-6802-49C8-82BE-2EBEDA16EEC7}"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352400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CADF24-6802-49C8-82BE-2EBEDA16EEC7}"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397043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CADF24-6802-49C8-82BE-2EBEDA16EEC7}"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106765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ADF24-6802-49C8-82BE-2EBEDA16EEC7}"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361937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CADF24-6802-49C8-82BE-2EBEDA16EEC7}"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278075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CADF24-6802-49C8-82BE-2EBEDA16EEC7}"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1D53-6959-405C-BF07-04CD4307A0FC}" type="slidenum">
              <a:rPr lang="en-US" smtClean="0"/>
              <a:t>‹#›</a:t>
            </a:fld>
            <a:endParaRPr lang="en-US"/>
          </a:p>
        </p:txBody>
      </p:sp>
    </p:spTree>
    <p:extLst>
      <p:ext uri="{BB962C8B-B14F-4D97-AF65-F5344CB8AC3E}">
        <p14:creationId xmlns:p14="http://schemas.microsoft.com/office/powerpoint/2010/main" val="276388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ADF24-6802-49C8-82BE-2EBEDA16EEC7}" type="datetimeFigureOut">
              <a:rPr lang="en-US" smtClean="0"/>
              <a:t>11/23/2021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AC1D53-6959-405C-BF07-04CD4307A0FC}" type="slidenum">
              <a:rPr lang="en-US" smtClean="0"/>
              <a:t>‹#›</a:t>
            </a:fld>
            <a:endParaRPr lang="en-US"/>
          </a:p>
        </p:txBody>
      </p:sp>
    </p:spTree>
    <p:extLst>
      <p:ext uri="{BB962C8B-B14F-4D97-AF65-F5344CB8AC3E}">
        <p14:creationId xmlns:p14="http://schemas.microsoft.com/office/powerpoint/2010/main" val="686342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elle.Berdeaux@atascosacad.com" TargetMode="External"/><Relationship Id="rId2" Type="http://schemas.openxmlformats.org/officeDocument/2006/relationships/hyperlink" Target="mailto:dochertys@dcad.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0070C0"/>
                </a:solidFill>
              </a:rPr>
              <a:t>Ratio Studies and What They Mean to Me</a:t>
            </a:r>
            <a:br>
              <a:rPr lang="en-US" b="1" dirty="0">
                <a:solidFill>
                  <a:srgbClr val="0070C0"/>
                </a:solidFill>
              </a:rPr>
            </a:br>
            <a:r>
              <a:rPr lang="en-US" b="1" dirty="0">
                <a:solidFill>
                  <a:srgbClr val="0070C0"/>
                </a:solidFill>
              </a:rPr>
              <a:t>				PTI Conference 2021</a:t>
            </a:r>
          </a:p>
        </p:txBody>
      </p:sp>
      <p:sp>
        <p:nvSpPr>
          <p:cNvPr id="6" name="Content Placeholder 5"/>
          <p:cNvSpPr>
            <a:spLocks noGrp="1"/>
          </p:cNvSpPr>
          <p:nvPr>
            <p:ph idx="1"/>
          </p:nvPr>
        </p:nvSpPr>
        <p:spPr/>
        <p:txBody>
          <a:bodyPr/>
          <a:lstStyle/>
          <a:p>
            <a:endParaRPr lang="en-US" b="1" dirty="0">
              <a:solidFill>
                <a:schemeClr val="tx1"/>
              </a:solidFill>
            </a:endParaRPr>
          </a:p>
          <a:p>
            <a:r>
              <a:rPr lang="en-US" dirty="0"/>
              <a:t>Shane Docherty: </a:t>
            </a:r>
            <a:r>
              <a:rPr lang="en-US" b="1" dirty="0">
                <a:hlinkClick r:id="rId2"/>
              </a:rPr>
              <a:t>dochertys@dcad.org</a:t>
            </a:r>
            <a:r>
              <a:rPr lang="en-US" b="1" dirty="0"/>
              <a:t> </a:t>
            </a:r>
          </a:p>
          <a:p>
            <a:r>
              <a:rPr lang="en-US" dirty="0"/>
              <a:t>Michelle Berdeaux: </a:t>
            </a:r>
            <a:r>
              <a:rPr lang="en-US" b="1" dirty="0">
                <a:hlinkClick r:id="rId3"/>
              </a:rPr>
              <a:t>michelle.Berdeaux@atascosacad.com</a:t>
            </a:r>
            <a:endParaRPr lang="en-US" dirty="0"/>
          </a:p>
        </p:txBody>
      </p:sp>
    </p:spTree>
    <p:extLst>
      <p:ext uri="{BB962C8B-B14F-4D97-AF65-F5344CB8AC3E}">
        <p14:creationId xmlns:p14="http://schemas.microsoft.com/office/powerpoint/2010/main" val="425086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DCAD Residential</a:t>
            </a:r>
            <a:br>
              <a:rPr lang="en-US" dirty="0"/>
            </a:br>
            <a:r>
              <a:rPr lang="en-US" dirty="0"/>
              <a:t>			  City Ratio Reports</a:t>
            </a:r>
          </a:p>
        </p:txBody>
      </p:sp>
      <p:pic>
        <p:nvPicPr>
          <p:cNvPr id="4" name="Content Placeholder 3"/>
          <p:cNvPicPr>
            <a:picLocks noGrp="1"/>
          </p:cNvPicPr>
          <p:nvPr>
            <p:ph idx="1"/>
          </p:nvPr>
        </p:nvPicPr>
        <p:blipFill>
          <a:blip r:embed="rId2"/>
          <a:stretch>
            <a:fillRect/>
          </a:stretch>
        </p:blipFill>
        <p:spPr>
          <a:xfrm>
            <a:off x="1870869" y="2160588"/>
            <a:ext cx="6210299" cy="3881437"/>
          </a:xfrm>
          <a:prstGeom prst="rect">
            <a:avLst/>
          </a:prstGeom>
        </p:spPr>
      </p:pic>
    </p:spTree>
    <p:extLst>
      <p:ext uri="{BB962C8B-B14F-4D97-AF65-F5344CB8AC3E}">
        <p14:creationId xmlns:p14="http://schemas.microsoft.com/office/powerpoint/2010/main" val="55895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DCAD Residential</a:t>
            </a:r>
            <a:br>
              <a:rPr lang="en-US" dirty="0"/>
            </a:br>
            <a:r>
              <a:rPr lang="en-US" dirty="0"/>
              <a:t>			  Building Class Ratio Reports</a:t>
            </a:r>
          </a:p>
        </p:txBody>
      </p:sp>
      <p:pic>
        <p:nvPicPr>
          <p:cNvPr id="4" name="Content Placeholder 3"/>
          <p:cNvPicPr>
            <a:picLocks noGrp="1" noChangeAspect="1"/>
          </p:cNvPicPr>
          <p:nvPr>
            <p:ph idx="1"/>
          </p:nvPr>
        </p:nvPicPr>
        <p:blipFill>
          <a:blip r:embed="rId2"/>
          <a:stretch>
            <a:fillRect/>
          </a:stretch>
        </p:blipFill>
        <p:spPr>
          <a:xfrm>
            <a:off x="1870869" y="2160588"/>
            <a:ext cx="6210299" cy="3881437"/>
          </a:xfrm>
          <a:prstGeom prst="rect">
            <a:avLst/>
          </a:prstGeom>
        </p:spPr>
      </p:pic>
    </p:spTree>
    <p:extLst>
      <p:ext uri="{BB962C8B-B14F-4D97-AF65-F5344CB8AC3E}">
        <p14:creationId xmlns:p14="http://schemas.microsoft.com/office/powerpoint/2010/main" val="316400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Dallas CAD</a:t>
            </a:r>
            <a:br>
              <a:rPr lang="en-US" dirty="0"/>
            </a:br>
            <a:r>
              <a:rPr lang="en-US" dirty="0"/>
              <a:t>		Mass Appraisal Report: Commercial</a:t>
            </a:r>
          </a:p>
        </p:txBody>
      </p:sp>
      <p:sp>
        <p:nvSpPr>
          <p:cNvPr id="3" name="Content Placeholder 2"/>
          <p:cNvSpPr>
            <a:spLocks noGrp="1"/>
          </p:cNvSpPr>
          <p:nvPr>
            <p:ph idx="1"/>
          </p:nvPr>
        </p:nvSpPr>
        <p:spPr/>
        <p:txBody>
          <a:bodyPr>
            <a:normAutofit fontScale="92500" lnSpcReduction="10000"/>
          </a:bodyPr>
          <a:lstStyle/>
          <a:p>
            <a:r>
              <a:rPr lang="en-US" b="1" dirty="0"/>
              <a:t>PERFORMANCE TESTS</a:t>
            </a:r>
          </a:p>
          <a:p>
            <a:r>
              <a:rPr lang="en-US" dirty="0"/>
              <a:t>The primary tool used to measure mass appraisal performance is the ratio study.  A ratio study compares appraised values to market values.  In a ratio study, market values (value in exchange) are typically represented by sales prices (i.e. a sales ratio study).  Independent, expert appraisals may also be used to represent market values in a ratio study (i.e. an appraisal ratio study).  If there are not enough sales to provide necessary representativeness, independent appraisals can be used as indicators for market value.  This can be particularly useful for commercial, warehouse or industrial real property for which sales are limited.  In addition, appraisal ratio studies can be used for properties statutorily not appraised at market value, but reflect the use-value requirement.  An example of this are multi-family housing projects subject to subsidized rent provisions or other governmental guarantees as provided by legislative statutes (affordable housing) or agricultural lands to be appraised on the basis of productivity or use value.</a:t>
            </a:r>
          </a:p>
          <a:p>
            <a:endParaRPr lang="en-US" dirty="0"/>
          </a:p>
        </p:txBody>
      </p:sp>
    </p:spTree>
    <p:extLst>
      <p:ext uri="{BB962C8B-B14F-4D97-AF65-F5344CB8AC3E}">
        <p14:creationId xmlns:p14="http://schemas.microsoft.com/office/powerpoint/2010/main" val="297052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Dallas CAD</a:t>
            </a:r>
            <a:br>
              <a:rPr lang="en-US" dirty="0"/>
            </a:br>
            <a:r>
              <a:rPr lang="en-US" dirty="0"/>
              <a:t>		Mass Appraisal Report: Commercial</a:t>
            </a:r>
          </a:p>
        </p:txBody>
      </p:sp>
      <p:sp>
        <p:nvSpPr>
          <p:cNvPr id="3" name="Content Placeholder 2"/>
          <p:cNvSpPr>
            <a:spLocks noGrp="1"/>
          </p:cNvSpPr>
          <p:nvPr>
            <p:ph idx="1"/>
          </p:nvPr>
        </p:nvSpPr>
        <p:spPr/>
        <p:txBody>
          <a:bodyPr>
            <a:normAutofit fontScale="85000" lnSpcReduction="20000"/>
          </a:bodyPr>
          <a:lstStyle/>
          <a:p>
            <a:r>
              <a:rPr lang="en-US" b="1" i="1" dirty="0"/>
              <a:t>Sales Ratio Studies</a:t>
            </a:r>
          </a:p>
          <a:p>
            <a:r>
              <a:rPr lang="en-US" dirty="0"/>
              <a:t>Sales ratio studies are an integral part of establishing equitable and accurate market value estimates, and ultimately assessments for this taxing jurisdiction.  The primary uses of sale ratio studies include the following: to determine the need for general reappraisal; to prioritize selected groups of property types for reappraisal; to identify potential problems with appraisal procedures; to assist in market analyses; and to calibrate models used to derive appraised values during valuation or reappraisal cycles.  However, these studies cannot be used to judge the accuracy of an individual property’s appraised value.  The Appraisal Review Board of Dallas County may make individual value adjustments based on unequal appraisal (ratio) protest evidence submitted on a case-by-case basis during the hearing process.</a:t>
            </a:r>
          </a:p>
          <a:p>
            <a:r>
              <a:rPr lang="en-US" dirty="0"/>
              <a:t>Overall sales ratios are generated by use type annually (or more often in specific areas) to allow appraisers to review general market trends in their area of responsibility.  The appraisers utilize many MARS applications to evaluate subsets of data by economic area or a specific and unique data item.  In MARS, this may be customized and performed by building class and age basis.  In many cases, field checks may be conducted to insure the ratios produced are accurate and the appraised values utilized are based on accurate property data characteristics.  These ratio studies aid the appraisers by providing an indication of market activity by economic area or changing market conditions (appreciation or depreciation).  </a:t>
            </a:r>
          </a:p>
          <a:p>
            <a:endParaRPr lang="en-US" dirty="0"/>
          </a:p>
        </p:txBody>
      </p:sp>
    </p:spTree>
    <p:extLst>
      <p:ext uri="{BB962C8B-B14F-4D97-AF65-F5344CB8AC3E}">
        <p14:creationId xmlns:p14="http://schemas.microsoft.com/office/powerpoint/2010/main" val="369579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DCAD Commercial</a:t>
            </a:r>
            <a:br>
              <a:rPr lang="en-US" dirty="0"/>
            </a:br>
            <a:r>
              <a:rPr lang="en-US" dirty="0"/>
              <a:t>					Ratio Reports</a:t>
            </a:r>
          </a:p>
        </p:txBody>
      </p:sp>
      <p:pic>
        <p:nvPicPr>
          <p:cNvPr id="5" name="Content Placeholder 4"/>
          <p:cNvPicPr>
            <a:picLocks noGrp="1" noChangeAspect="1"/>
          </p:cNvPicPr>
          <p:nvPr>
            <p:ph idx="1"/>
          </p:nvPr>
        </p:nvPicPr>
        <p:blipFill>
          <a:blip r:embed="rId2"/>
          <a:stretch>
            <a:fillRect/>
          </a:stretch>
        </p:blipFill>
        <p:spPr>
          <a:xfrm>
            <a:off x="1870869" y="2160588"/>
            <a:ext cx="6210299" cy="3881437"/>
          </a:xfrm>
          <a:prstGeom prst="rect">
            <a:avLst/>
          </a:prstGeom>
        </p:spPr>
      </p:pic>
    </p:spTree>
    <p:extLst>
      <p:ext uri="{BB962C8B-B14F-4D97-AF65-F5344CB8AC3E}">
        <p14:creationId xmlns:p14="http://schemas.microsoft.com/office/powerpoint/2010/main" val="205372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DCAD Commercial</a:t>
            </a:r>
            <a:br>
              <a:rPr lang="en-US" dirty="0"/>
            </a:br>
            <a:r>
              <a:rPr lang="en-US" dirty="0"/>
              <a:t>			Ratio Reports Apartment</a:t>
            </a:r>
          </a:p>
        </p:txBody>
      </p:sp>
      <p:pic>
        <p:nvPicPr>
          <p:cNvPr id="4" name="Content Placeholder 3"/>
          <p:cNvPicPr>
            <a:picLocks noGrp="1" noChangeAspect="1"/>
          </p:cNvPicPr>
          <p:nvPr>
            <p:ph idx="1"/>
          </p:nvPr>
        </p:nvPicPr>
        <p:blipFill>
          <a:blip r:embed="rId2"/>
          <a:stretch>
            <a:fillRect/>
          </a:stretch>
        </p:blipFill>
        <p:spPr>
          <a:xfrm>
            <a:off x="818147" y="2029326"/>
            <a:ext cx="7459579" cy="4275221"/>
          </a:xfrm>
          <a:prstGeom prst="rect">
            <a:avLst/>
          </a:prstGeom>
        </p:spPr>
      </p:pic>
    </p:spTree>
    <p:extLst>
      <p:ext uri="{BB962C8B-B14F-4D97-AF65-F5344CB8AC3E}">
        <p14:creationId xmlns:p14="http://schemas.microsoft.com/office/powerpoint/2010/main" val="385180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4" y="256674"/>
            <a:ext cx="8596668" cy="1320800"/>
          </a:xfrm>
        </p:spPr>
        <p:txBody>
          <a:bodyPr/>
          <a:lstStyle/>
          <a:p>
            <a:r>
              <a:rPr lang="en-US" dirty="0"/>
              <a:t>				DCAD Commercial</a:t>
            </a:r>
            <a:br>
              <a:rPr lang="en-US" dirty="0"/>
            </a:br>
            <a:r>
              <a:rPr lang="en-US" dirty="0"/>
              <a:t>			Ratio Reports City Apartment</a:t>
            </a:r>
          </a:p>
        </p:txBody>
      </p:sp>
      <p:pic>
        <p:nvPicPr>
          <p:cNvPr id="6" name="Content Placeholder 5"/>
          <p:cNvPicPr>
            <a:picLocks noGrp="1" noChangeAspect="1"/>
          </p:cNvPicPr>
          <p:nvPr>
            <p:ph idx="1"/>
          </p:nvPr>
        </p:nvPicPr>
        <p:blipFill>
          <a:blip r:embed="rId2"/>
          <a:stretch>
            <a:fillRect/>
          </a:stretch>
        </p:blipFill>
        <p:spPr>
          <a:xfrm>
            <a:off x="986589" y="1796716"/>
            <a:ext cx="7323222" cy="4245309"/>
          </a:xfrm>
          <a:prstGeom prst="rect">
            <a:avLst/>
          </a:prstGeom>
        </p:spPr>
      </p:pic>
    </p:spTree>
    <p:extLst>
      <p:ext uri="{BB962C8B-B14F-4D97-AF65-F5344CB8AC3E}">
        <p14:creationId xmlns:p14="http://schemas.microsoft.com/office/powerpoint/2010/main" val="2859702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23" y="272716"/>
            <a:ext cx="8596668" cy="1320800"/>
          </a:xfrm>
        </p:spPr>
        <p:txBody>
          <a:bodyPr/>
          <a:lstStyle/>
          <a:p>
            <a:r>
              <a:rPr lang="en-US" dirty="0"/>
              <a:t>				DCAD Commercial</a:t>
            </a:r>
            <a:br>
              <a:rPr lang="en-US" dirty="0"/>
            </a:br>
            <a:r>
              <a:rPr lang="en-US" dirty="0"/>
              <a:t>			Ratio Reports ISD Apartment</a:t>
            </a:r>
          </a:p>
        </p:txBody>
      </p:sp>
      <p:pic>
        <p:nvPicPr>
          <p:cNvPr id="6" name="Content Placeholder 5"/>
          <p:cNvPicPr>
            <a:picLocks noGrp="1" noChangeAspect="1"/>
          </p:cNvPicPr>
          <p:nvPr>
            <p:ph idx="1"/>
          </p:nvPr>
        </p:nvPicPr>
        <p:blipFill>
          <a:blip r:embed="rId2"/>
          <a:stretch>
            <a:fillRect/>
          </a:stretch>
        </p:blipFill>
        <p:spPr>
          <a:xfrm>
            <a:off x="986589" y="1684422"/>
            <a:ext cx="7411453" cy="4676274"/>
          </a:xfrm>
          <a:prstGeom prst="rect">
            <a:avLst/>
          </a:prstGeom>
        </p:spPr>
      </p:pic>
    </p:spTree>
    <p:extLst>
      <p:ext uri="{BB962C8B-B14F-4D97-AF65-F5344CB8AC3E}">
        <p14:creationId xmlns:p14="http://schemas.microsoft.com/office/powerpoint/2010/main" val="309730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Dallas CAD</a:t>
            </a:r>
            <a:br>
              <a:rPr lang="en-US" dirty="0"/>
            </a:br>
            <a:r>
              <a:rPr lang="en-US" dirty="0"/>
              <a:t>		Commercial Model Calibration</a:t>
            </a:r>
          </a:p>
        </p:txBody>
      </p:sp>
      <p:sp>
        <p:nvSpPr>
          <p:cNvPr id="3" name="Content Placeholder 2"/>
          <p:cNvSpPr>
            <a:spLocks noGrp="1"/>
          </p:cNvSpPr>
          <p:nvPr>
            <p:ph idx="1"/>
          </p:nvPr>
        </p:nvSpPr>
        <p:spPr/>
        <p:txBody>
          <a:bodyPr>
            <a:normAutofit lnSpcReduction="10000"/>
          </a:bodyPr>
          <a:lstStyle/>
          <a:p>
            <a:r>
              <a:rPr lang="en-US" dirty="0"/>
              <a:t>Income Component Adjustments</a:t>
            </a:r>
          </a:p>
          <a:p>
            <a:pPr lvl="1"/>
            <a:r>
              <a:rPr lang="en-US" dirty="0"/>
              <a:t>Rental Rate</a:t>
            </a:r>
          </a:p>
          <a:p>
            <a:pPr lvl="1"/>
            <a:r>
              <a:rPr lang="en-US" dirty="0"/>
              <a:t>Vacancy &amp; Collection Loss</a:t>
            </a:r>
          </a:p>
          <a:p>
            <a:pPr lvl="1"/>
            <a:r>
              <a:rPr lang="en-US" dirty="0"/>
              <a:t>Expenses</a:t>
            </a:r>
          </a:p>
          <a:p>
            <a:pPr lvl="1"/>
            <a:r>
              <a:rPr lang="en-US" dirty="0"/>
              <a:t>Cap Rate</a:t>
            </a:r>
          </a:p>
          <a:p>
            <a:r>
              <a:rPr lang="en-US" dirty="0"/>
              <a:t>By Improved Market Areas by Comp Codes (A+, A, A-, B+, B, B-, C+, C, C-)</a:t>
            </a:r>
          </a:p>
          <a:p>
            <a:pPr lvl="1"/>
            <a:r>
              <a:rPr lang="en-US" dirty="0"/>
              <a:t>Retail</a:t>
            </a:r>
          </a:p>
          <a:p>
            <a:pPr lvl="1"/>
            <a:r>
              <a:rPr lang="en-US" dirty="0"/>
              <a:t>Multi-Family</a:t>
            </a:r>
          </a:p>
          <a:p>
            <a:pPr lvl="1"/>
            <a:r>
              <a:rPr lang="en-US" dirty="0"/>
              <a:t>Industrial</a:t>
            </a:r>
          </a:p>
          <a:p>
            <a:pPr lvl="1"/>
            <a:r>
              <a:rPr lang="en-US" dirty="0"/>
              <a:t>Office</a:t>
            </a:r>
          </a:p>
          <a:p>
            <a:pPr lvl="1"/>
            <a:r>
              <a:rPr lang="en-US" dirty="0"/>
              <a:t>Other</a:t>
            </a:r>
          </a:p>
        </p:txBody>
      </p:sp>
    </p:spTree>
    <p:extLst>
      <p:ext uri="{BB962C8B-B14F-4D97-AF65-F5344CB8AC3E}">
        <p14:creationId xmlns:p14="http://schemas.microsoft.com/office/powerpoint/2010/main" val="307626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59BE-9A46-4D38-B157-B2C124B6E2CD}"/>
              </a:ext>
            </a:extLst>
          </p:cNvPr>
          <p:cNvSpPr>
            <a:spLocks noGrp="1"/>
          </p:cNvSpPr>
          <p:nvPr>
            <p:ph type="title"/>
          </p:nvPr>
        </p:nvSpPr>
        <p:spPr/>
        <p:txBody>
          <a:bodyPr/>
          <a:lstStyle/>
          <a:p>
            <a:pPr algn="ctr"/>
            <a:r>
              <a:rPr lang="en-US" dirty="0"/>
              <a:t>Atascosa CAD</a:t>
            </a:r>
            <a:br>
              <a:rPr lang="en-US" dirty="0"/>
            </a:br>
            <a:r>
              <a:rPr lang="en-US" dirty="0"/>
              <a:t>Ratio Study Procedures</a:t>
            </a:r>
          </a:p>
        </p:txBody>
      </p:sp>
      <p:sp>
        <p:nvSpPr>
          <p:cNvPr id="3" name="Content Placeholder 2">
            <a:extLst>
              <a:ext uri="{FF2B5EF4-FFF2-40B4-BE49-F238E27FC236}">
                <a16:creationId xmlns:a16="http://schemas.microsoft.com/office/drawing/2014/main" id="{DCA4A039-6B06-436A-9B4F-22EEDB8A63D9}"/>
              </a:ext>
            </a:extLst>
          </p:cNvPr>
          <p:cNvSpPr>
            <a:spLocks noGrp="1"/>
          </p:cNvSpPr>
          <p:nvPr>
            <p:ph idx="1"/>
          </p:nvPr>
        </p:nvSpPr>
        <p:spPr/>
        <p:txBody>
          <a:bodyPr>
            <a:normAutofit/>
          </a:bodyPr>
          <a:lstStyle/>
          <a:p>
            <a:r>
              <a:rPr lang="en-US" b="1" dirty="0"/>
              <a:t>Sales Information</a:t>
            </a:r>
          </a:p>
          <a:p>
            <a:r>
              <a:rPr lang="en-US" dirty="0"/>
              <a:t>A sales file for the storage of snapshot sales data at the time of sale is maintained. Residential vacant land sales, along with commercial improved and vacant land sales are maintained in a separate sales information system. Residential improved and vacant sales are collected from a variety of sources, including: appraisal district questionnaires sent to buyer and seller, field discovery, protest hearings, Board of Realtor’s MLS, various sale vendors, builders, and realtors. A system of type, source, validity and verification codes was established to define salient facts related to a property’s purchase or transfer. School district or neighborhood sales reports are generated as an analysis tool for the appraiser in the development of value estimates.</a:t>
            </a:r>
          </a:p>
        </p:txBody>
      </p:sp>
    </p:spTree>
    <p:extLst>
      <p:ext uri="{BB962C8B-B14F-4D97-AF65-F5344CB8AC3E}">
        <p14:creationId xmlns:p14="http://schemas.microsoft.com/office/powerpoint/2010/main" val="216287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rgbClr val="0070C0"/>
                </a:solidFill>
              </a:rPr>
              <a:t>					Ratio Studies </a:t>
            </a:r>
            <a:br>
              <a:rPr lang="en-US" b="1" dirty="0">
                <a:solidFill>
                  <a:srgbClr val="0070C0"/>
                </a:solidFill>
              </a:rPr>
            </a:br>
            <a:r>
              <a:rPr lang="en-US" b="1" dirty="0">
                <a:solidFill>
                  <a:srgbClr val="0070C0"/>
                </a:solidFill>
              </a:rPr>
              <a:t>			What They Mean to Me</a:t>
            </a:r>
            <a:endParaRPr lang="en-US" b="1" dirty="0"/>
          </a:p>
        </p:txBody>
      </p:sp>
      <p:sp>
        <p:nvSpPr>
          <p:cNvPr id="3" name="Content Placeholder 2"/>
          <p:cNvSpPr>
            <a:spLocks noGrp="1"/>
          </p:cNvSpPr>
          <p:nvPr>
            <p:ph idx="1"/>
          </p:nvPr>
        </p:nvSpPr>
        <p:spPr/>
        <p:txBody>
          <a:bodyPr/>
          <a:lstStyle/>
          <a:p>
            <a:r>
              <a:rPr lang="en-US" dirty="0"/>
              <a:t>Statistical Testing </a:t>
            </a:r>
          </a:p>
          <a:p>
            <a:r>
              <a:rPr lang="en-US" dirty="0"/>
              <a:t>Model Calibration</a:t>
            </a:r>
          </a:p>
          <a:p>
            <a:r>
              <a:rPr lang="en-US" dirty="0"/>
              <a:t>Mass Appraisal Report</a:t>
            </a:r>
          </a:p>
          <a:p>
            <a:pPr lvl="1"/>
            <a:r>
              <a:rPr lang="en-US" dirty="0"/>
              <a:t>Performance Tests (Sales Ratio Studies)</a:t>
            </a:r>
          </a:p>
          <a:p>
            <a:pPr lvl="1"/>
            <a:r>
              <a:rPr lang="en-US" dirty="0"/>
              <a:t>Statistical Analysis</a:t>
            </a:r>
          </a:p>
          <a:p>
            <a:pPr marL="0" indent="0">
              <a:buNone/>
            </a:pPr>
            <a:r>
              <a:rPr lang="en-US" dirty="0"/>
              <a:t>	 </a:t>
            </a:r>
          </a:p>
        </p:txBody>
      </p:sp>
    </p:spTree>
    <p:extLst>
      <p:ext uri="{BB962C8B-B14F-4D97-AF65-F5344CB8AC3E}">
        <p14:creationId xmlns:p14="http://schemas.microsoft.com/office/powerpoint/2010/main" val="68213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AF075-4ABA-4821-9284-E6616A01999D}"/>
              </a:ext>
            </a:extLst>
          </p:cNvPr>
          <p:cNvSpPr>
            <a:spLocks noGrp="1"/>
          </p:cNvSpPr>
          <p:nvPr>
            <p:ph type="title"/>
          </p:nvPr>
        </p:nvSpPr>
        <p:spPr/>
        <p:txBody>
          <a:bodyPr/>
          <a:lstStyle/>
          <a:p>
            <a:pPr algn="ctr"/>
            <a:r>
              <a:rPr lang="en-US" dirty="0"/>
              <a:t>ACAD Statistical Analysis</a:t>
            </a:r>
          </a:p>
        </p:txBody>
      </p:sp>
      <p:sp>
        <p:nvSpPr>
          <p:cNvPr id="3" name="Content Placeholder 2">
            <a:extLst>
              <a:ext uri="{FF2B5EF4-FFF2-40B4-BE49-F238E27FC236}">
                <a16:creationId xmlns:a16="http://schemas.microsoft.com/office/drawing/2014/main" id="{CA9E2734-C4C0-42A8-A4BC-D6E5A41638E9}"/>
              </a:ext>
            </a:extLst>
          </p:cNvPr>
          <p:cNvSpPr>
            <a:spLocks noGrp="1"/>
          </p:cNvSpPr>
          <p:nvPr>
            <p:ph idx="1"/>
          </p:nvPr>
        </p:nvSpPr>
        <p:spPr>
          <a:xfrm>
            <a:off x="677334" y="1518407"/>
            <a:ext cx="8596668" cy="4522955"/>
          </a:xfrm>
        </p:spPr>
        <p:txBody>
          <a:bodyPr>
            <a:normAutofit fontScale="77500" lnSpcReduction="20000"/>
          </a:bodyPr>
          <a:lstStyle/>
          <a:p>
            <a:r>
              <a:rPr lang="en-US" sz="2100" b="1" dirty="0"/>
              <a:t>Statistical Analysis</a:t>
            </a:r>
          </a:p>
          <a:p>
            <a:r>
              <a:rPr lang="en-US" dirty="0"/>
              <a:t>The residential field appraisers perform statistical analysis annually to evaluate whether values are equitable and consistent with the market. Ratio studies are conducted on each of the approximately 546 residential valuation neighborhoods in the appraisal district to judge the two primary aspects of mass appraisal accuracy level and uniformity of value. Appraisal statistics of central tendency and dispersion generated from sales ratios are available for each stratified neighborhood within an ISD and summarized by year. These summary statistics including, but not limited to, the weighted mean, median, standard deviation, coefficient of variation, and coefficient of dispersion provide the appraisers a tool by which to determine both the level and uniformity of appraised value on a stratified neighborhood basis. The level of appraised values is determined by the weighted mean for individual properties within a neighborhood, and a comparison of neighborhood weighted means reflect the general level of appraised value between comparable neighborhoods. Review of the standard deviation, coefficient of variation, and coefficient of dispersion discerns appraisal uniformity within and between stratified neighborhoods.</a:t>
            </a:r>
          </a:p>
          <a:p>
            <a:r>
              <a:rPr lang="en-US" dirty="0"/>
              <a:t>The appraiser, through the sales ratio analysis process reviews every neighborhood annually. The first phase involves neighborhood ratio studies that compare the recent sales prices of neighborhood properties to the appraised values of these sold properties. This set of ratio studies affords the appraiser an excellent means of judging the present level of appraised value and uniformity of the sales. The appraiser, based on the sales ratio statistics and designated parameters for valuation update, makes a preliminary decision as to whether the value level in a neighborhood needs to be updated in an upcoming reappraisal, or whether the level of market value in a neighborhood is at an acceptable level.</a:t>
            </a:r>
          </a:p>
        </p:txBody>
      </p:sp>
    </p:spTree>
    <p:extLst>
      <p:ext uri="{BB962C8B-B14F-4D97-AF65-F5344CB8AC3E}">
        <p14:creationId xmlns:p14="http://schemas.microsoft.com/office/powerpoint/2010/main" val="428487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0201-5043-4165-90E6-4CA221CE3823}"/>
              </a:ext>
            </a:extLst>
          </p:cNvPr>
          <p:cNvSpPr>
            <a:spLocks noGrp="1"/>
          </p:cNvSpPr>
          <p:nvPr>
            <p:ph type="title"/>
          </p:nvPr>
        </p:nvSpPr>
        <p:spPr/>
        <p:txBody>
          <a:bodyPr/>
          <a:lstStyle/>
          <a:p>
            <a:pPr algn="ctr"/>
            <a:r>
              <a:rPr lang="en-US" dirty="0"/>
              <a:t>Performance Testing</a:t>
            </a:r>
          </a:p>
        </p:txBody>
      </p:sp>
      <p:sp>
        <p:nvSpPr>
          <p:cNvPr id="3" name="Content Placeholder 2">
            <a:extLst>
              <a:ext uri="{FF2B5EF4-FFF2-40B4-BE49-F238E27FC236}">
                <a16:creationId xmlns:a16="http://schemas.microsoft.com/office/drawing/2014/main" id="{3512F973-05B2-4E75-A917-34B3E1E154C0}"/>
              </a:ext>
            </a:extLst>
          </p:cNvPr>
          <p:cNvSpPr>
            <a:spLocks noGrp="1"/>
          </p:cNvSpPr>
          <p:nvPr>
            <p:ph idx="1"/>
          </p:nvPr>
        </p:nvSpPr>
        <p:spPr/>
        <p:txBody>
          <a:bodyPr>
            <a:normAutofit fontScale="92500" lnSpcReduction="20000"/>
          </a:bodyPr>
          <a:lstStyle/>
          <a:p>
            <a:r>
              <a:rPr lang="en-US" b="1" dirty="0"/>
              <a:t>Sales Ratio Studies</a:t>
            </a:r>
          </a:p>
          <a:p>
            <a:r>
              <a:rPr lang="en-US" dirty="0"/>
              <a:t>The primary analytical tool used by the appraisers to measure and improve performance is the ratio study. The appraisal district ensures that the appraised values that it produces meet the standards of accuracy in several ways. Overall sales ratios are generated for each ISD by quarter to allow the appraiser to review general market trends within their area of responsibility and provide an indication of market appreciation over a specified period of time. The neighborhood descriptive statistic, along with frequency distributions and scatter diagrams are reviewed for each neighborhood being updated for the current tax year. In addition to the mainframe sales ratios by school district and neighborhood, quarterly sales ratios are generated from a PC-based statistical application in Microsoft EXCEL. Reported in the sales ratio statistics for each school district is a level of appraisal value and uniformity profile by land use, sales trends by quarter and 12-month time frame, and appraisal value ranges. The PC-based ratio studies are designed to emulate the findings of the Texas Comptroller of Public Accounts, Property Tax Assistance Division’s (PTAD) bi-annual PVS.</a:t>
            </a:r>
          </a:p>
        </p:txBody>
      </p:sp>
    </p:spTree>
    <p:extLst>
      <p:ext uri="{BB962C8B-B14F-4D97-AF65-F5344CB8AC3E}">
        <p14:creationId xmlns:p14="http://schemas.microsoft.com/office/powerpoint/2010/main" val="417615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D812-DD4B-4356-9ABE-F79AE75AD703}"/>
              </a:ext>
            </a:extLst>
          </p:cNvPr>
          <p:cNvSpPr>
            <a:spLocks noGrp="1"/>
          </p:cNvSpPr>
          <p:nvPr>
            <p:ph type="title"/>
          </p:nvPr>
        </p:nvSpPr>
        <p:spPr>
          <a:xfrm>
            <a:off x="677334" y="609600"/>
            <a:ext cx="8596668" cy="885825"/>
          </a:xfrm>
        </p:spPr>
        <p:txBody>
          <a:bodyPr/>
          <a:lstStyle/>
          <a:p>
            <a:pPr algn="ctr"/>
            <a:r>
              <a:rPr lang="en-US" dirty="0"/>
              <a:t>Examples</a:t>
            </a:r>
          </a:p>
        </p:txBody>
      </p:sp>
      <p:pic>
        <p:nvPicPr>
          <p:cNvPr id="9" name="Content Placeholder 8" descr="Table&#10;&#10;Description automatically generated">
            <a:extLst>
              <a:ext uri="{FF2B5EF4-FFF2-40B4-BE49-F238E27FC236}">
                <a16:creationId xmlns:a16="http://schemas.microsoft.com/office/drawing/2014/main" id="{C37ED698-6DFC-49D5-A0FE-B83428FD10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1" y="1495425"/>
            <a:ext cx="7829550" cy="4876799"/>
          </a:xfrm>
        </p:spPr>
      </p:pic>
    </p:spTree>
    <p:extLst>
      <p:ext uri="{BB962C8B-B14F-4D97-AF65-F5344CB8AC3E}">
        <p14:creationId xmlns:p14="http://schemas.microsoft.com/office/powerpoint/2010/main" val="2164226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document&#10;&#10;Description automatically generated with low confidence">
            <a:extLst>
              <a:ext uri="{FF2B5EF4-FFF2-40B4-BE49-F238E27FC236}">
                <a16:creationId xmlns:a16="http://schemas.microsoft.com/office/drawing/2014/main" id="{43B62466-CE71-4A89-B01F-BD2CB5094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39" y="0"/>
            <a:ext cx="9899009" cy="6858000"/>
          </a:xfrm>
          <a:prstGeom prst="rect">
            <a:avLst/>
          </a:prstGeom>
        </p:spPr>
      </p:pic>
    </p:spTree>
    <p:extLst>
      <p:ext uri="{BB962C8B-B14F-4D97-AF65-F5344CB8AC3E}">
        <p14:creationId xmlns:p14="http://schemas.microsoft.com/office/powerpoint/2010/main" val="1032615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06EB-706B-4F89-B35F-AC3BDF934041}"/>
              </a:ext>
            </a:extLst>
          </p:cNvPr>
          <p:cNvSpPr>
            <a:spLocks noGrp="1"/>
          </p:cNvSpPr>
          <p:nvPr>
            <p:ph type="title"/>
          </p:nvPr>
        </p:nvSpPr>
        <p:spPr/>
        <p:txBody>
          <a:bodyPr/>
          <a:lstStyle/>
          <a:p>
            <a:pPr algn="ctr"/>
            <a:r>
              <a:rPr lang="en-US" dirty="0"/>
              <a:t>Cost Schedule Calibration</a:t>
            </a:r>
          </a:p>
        </p:txBody>
      </p:sp>
      <p:pic>
        <p:nvPicPr>
          <p:cNvPr id="5" name="Content Placeholder 4" descr="Table&#10;&#10;Description automatically generated">
            <a:extLst>
              <a:ext uri="{FF2B5EF4-FFF2-40B4-BE49-F238E27FC236}">
                <a16:creationId xmlns:a16="http://schemas.microsoft.com/office/drawing/2014/main" id="{52D15767-F832-4662-9C69-0F8652999EB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5689" y="1366619"/>
            <a:ext cx="8410575" cy="4881781"/>
          </a:xfrm>
        </p:spPr>
      </p:pic>
    </p:spTree>
    <p:extLst>
      <p:ext uri="{BB962C8B-B14F-4D97-AF65-F5344CB8AC3E}">
        <p14:creationId xmlns:p14="http://schemas.microsoft.com/office/powerpoint/2010/main" val="1930880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5490-ACCC-4E04-BD8C-230F90EAE1E7}"/>
              </a:ext>
            </a:extLst>
          </p:cNvPr>
          <p:cNvSpPr>
            <a:spLocks noGrp="1"/>
          </p:cNvSpPr>
          <p:nvPr>
            <p:ph type="title"/>
          </p:nvPr>
        </p:nvSpPr>
        <p:spPr/>
        <p:txBody>
          <a:bodyPr/>
          <a:lstStyle/>
          <a:p>
            <a:pPr algn="ctr"/>
            <a:r>
              <a:rPr lang="en-US" dirty="0"/>
              <a:t>Market NBHD Adjustments</a:t>
            </a:r>
          </a:p>
        </p:txBody>
      </p:sp>
      <p:pic>
        <p:nvPicPr>
          <p:cNvPr id="5" name="Content Placeholder 4" descr="Graphical user interface, application&#10;&#10;Description automatically generated">
            <a:extLst>
              <a:ext uri="{FF2B5EF4-FFF2-40B4-BE49-F238E27FC236}">
                <a16:creationId xmlns:a16="http://schemas.microsoft.com/office/drawing/2014/main" id="{0EFD7702-ADC8-461B-B128-078F501FB4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3967" y="1610686"/>
            <a:ext cx="6342077" cy="4431339"/>
          </a:xfrm>
        </p:spPr>
      </p:pic>
    </p:spTree>
    <p:extLst>
      <p:ext uri="{BB962C8B-B14F-4D97-AF65-F5344CB8AC3E}">
        <p14:creationId xmlns:p14="http://schemas.microsoft.com/office/powerpoint/2010/main" val="388540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958A-900E-4557-BA5D-24D847422402}"/>
              </a:ext>
            </a:extLst>
          </p:cNvPr>
          <p:cNvSpPr>
            <a:spLocks noGrp="1"/>
          </p:cNvSpPr>
          <p:nvPr>
            <p:ph type="title"/>
          </p:nvPr>
        </p:nvSpPr>
        <p:spPr/>
        <p:txBody>
          <a:bodyPr/>
          <a:lstStyle/>
          <a:p>
            <a:pPr algn="ctr"/>
            <a:r>
              <a:rPr lang="en-US" dirty="0"/>
              <a:t>Overall Recap</a:t>
            </a:r>
          </a:p>
        </p:txBody>
      </p:sp>
      <p:sp>
        <p:nvSpPr>
          <p:cNvPr id="3" name="Content Placeholder 2">
            <a:extLst>
              <a:ext uri="{FF2B5EF4-FFF2-40B4-BE49-F238E27FC236}">
                <a16:creationId xmlns:a16="http://schemas.microsoft.com/office/drawing/2014/main" id="{58ADB63D-000B-490C-AA8F-55D863044B9B}"/>
              </a:ext>
            </a:extLst>
          </p:cNvPr>
          <p:cNvSpPr>
            <a:spLocks noGrp="1"/>
          </p:cNvSpPr>
          <p:nvPr>
            <p:ph idx="1"/>
          </p:nvPr>
        </p:nvSpPr>
        <p:spPr/>
        <p:txBody>
          <a:bodyPr/>
          <a:lstStyle/>
          <a:p>
            <a:r>
              <a:rPr lang="en-US" dirty="0"/>
              <a:t>Limited data may affect the ability to rely on a ratio study for a given strata, class or neighborhood.</a:t>
            </a:r>
          </a:p>
          <a:p>
            <a:r>
              <a:rPr lang="en-US" dirty="0"/>
              <a:t>Reasonable assumptions may need to be made when data is limited.</a:t>
            </a:r>
          </a:p>
          <a:p>
            <a:r>
              <a:rPr lang="en-US" dirty="0"/>
              <a:t>The overall quality of the data going in can greatly affect the outcome of the ratio study. </a:t>
            </a:r>
          </a:p>
          <a:p>
            <a:r>
              <a:rPr lang="en-US" dirty="0"/>
              <a:t>Ratio studies are an essential tool in verifying schedules, market areas and trending in both residential and commercial appraisals. </a:t>
            </a:r>
          </a:p>
        </p:txBody>
      </p:sp>
    </p:spTree>
    <p:extLst>
      <p:ext uri="{BB962C8B-B14F-4D97-AF65-F5344CB8AC3E}">
        <p14:creationId xmlns:p14="http://schemas.microsoft.com/office/powerpoint/2010/main" val="1727455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250B-E7C3-4FD4-BC8E-0EDFB7D77211}"/>
              </a:ext>
            </a:extLst>
          </p:cNvPr>
          <p:cNvSpPr>
            <a:spLocks noGrp="1"/>
          </p:cNvSpPr>
          <p:nvPr>
            <p:ph type="title"/>
          </p:nvPr>
        </p:nvSpPr>
        <p:spPr/>
        <p:txBody>
          <a:bodyPr>
            <a:normAutofit/>
          </a:bodyPr>
          <a:lstStyle/>
          <a:p>
            <a:pPr algn="ctr"/>
            <a:r>
              <a:rPr lang="en-US" sz="4400" dirty="0"/>
              <a:t>Thank you for joining us today!!</a:t>
            </a:r>
          </a:p>
        </p:txBody>
      </p:sp>
      <p:sp>
        <p:nvSpPr>
          <p:cNvPr id="3" name="Text Placeholder 2">
            <a:extLst>
              <a:ext uri="{FF2B5EF4-FFF2-40B4-BE49-F238E27FC236}">
                <a16:creationId xmlns:a16="http://schemas.microsoft.com/office/drawing/2014/main" id="{C9F1C72B-7976-4B13-856F-A98A06EB800E}"/>
              </a:ext>
            </a:extLst>
          </p:cNvPr>
          <p:cNvSpPr>
            <a:spLocks noGrp="1"/>
          </p:cNvSpPr>
          <p:nvPr>
            <p:ph type="body" idx="1"/>
          </p:nvPr>
        </p:nvSpPr>
        <p:spPr/>
        <p:txBody>
          <a:bodyPr/>
          <a:lstStyle/>
          <a:p>
            <a:pPr algn="ctr"/>
            <a:r>
              <a:rPr lang="en-US" sz="4000" dirty="0"/>
              <a:t>Shane Docherty</a:t>
            </a:r>
          </a:p>
        </p:txBody>
      </p:sp>
      <p:sp>
        <p:nvSpPr>
          <p:cNvPr id="4" name="Content Placeholder 3">
            <a:extLst>
              <a:ext uri="{FF2B5EF4-FFF2-40B4-BE49-F238E27FC236}">
                <a16:creationId xmlns:a16="http://schemas.microsoft.com/office/drawing/2014/main" id="{68B515E8-A72C-47F2-8EDC-4598C49E3F93}"/>
              </a:ext>
            </a:extLst>
          </p:cNvPr>
          <p:cNvSpPr>
            <a:spLocks noGrp="1"/>
          </p:cNvSpPr>
          <p:nvPr>
            <p:ph sz="half" idx="2"/>
          </p:nvPr>
        </p:nvSpPr>
        <p:spPr>
          <a:xfrm>
            <a:off x="675745" y="2737245"/>
            <a:ext cx="4412637" cy="3304117"/>
          </a:xfrm>
        </p:spPr>
        <p:txBody>
          <a:bodyPr/>
          <a:lstStyle/>
          <a:p>
            <a:pPr algn="ctr"/>
            <a:endParaRPr lang="en-US" dirty="0"/>
          </a:p>
          <a:p>
            <a:pPr algn="ctr"/>
            <a:endParaRPr lang="en-US" dirty="0"/>
          </a:p>
          <a:p>
            <a:pPr algn="ctr"/>
            <a:r>
              <a:rPr lang="en-US" sz="3200" dirty="0"/>
              <a:t>DochertyS@DCAD.org</a:t>
            </a:r>
          </a:p>
        </p:txBody>
      </p:sp>
      <p:sp>
        <p:nvSpPr>
          <p:cNvPr id="5" name="Text Placeholder 4">
            <a:extLst>
              <a:ext uri="{FF2B5EF4-FFF2-40B4-BE49-F238E27FC236}">
                <a16:creationId xmlns:a16="http://schemas.microsoft.com/office/drawing/2014/main" id="{92A0634C-67DD-4599-8A0D-89C901350596}"/>
              </a:ext>
            </a:extLst>
          </p:cNvPr>
          <p:cNvSpPr>
            <a:spLocks noGrp="1"/>
          </p:cNvSpPr>
          <p:nvPr>
            <p:ph type="body" sz="quarter" idx="3"/>
          </p:nvPr>
        </p:nvSpPr>
        <p:spPr>
          <a:xfrm>
            <a:off x="5088382" y="2160983"/>
            <a:ext cx="4617679" cy="576262"/>
          </a:xfrm>
        </p:spPr>
        <p:txBody>
          <a:bodyPr/>
          <a:lstStyle/>
          <a:p>
            <a:pPr algn="ctr"/>
            <a:r>
              <a:rPr lang="en-US" sz="4000" dirty="0"/>
              <a:t>Michelle Berdeaux</a:t>
            </a:r>
          </a:p>
        </p:txBody>
      </p:sp>
      <p:sp>
        <p:nvSpPr>
          <p:cNvPr id="6" name="Content Placeholder 5">
            <a:extLst>
              <a:ext uri="{FF2B5EF4-FFF2-40B4-BE49-F238E27FC236}">
                <a16:creationId xmlns:a16="http://schemas.microsoft.com/office/drawing/2014/main" id="{E0A51882-CFCC-41F5-86BA-BD2797ECB692}"/>
              </a:ext>
            </a:extLst>
          </p:cNvPr>
          <p:cNvSpPr>
            <a:spLocks noGrp="1"/>
          </p:cNvSpPr>
          <p:nvPr>
            <p:ph sz="quarter" idx="4"/>
          </p:nvPr>
        </p:nvSpPr>
        <p:spPr/>
        <p:txBody>
          <a:bodyPr/>
          <a:lstStyle/>
          <a:p>
            <a:endParaRPr lang="en-US" dirty="0"/>
          </a:p>
          <a:p>
            <a:endParaRPr lang="en-US" dirty="0"/>
          </a:p>
          <a:p>
            <a:r>
              <a:rPr lang="en-US" sz="3200" dirty="0"/>
              <a:t>michelle.berdeaux@atascosacad.com</a:t>
            </a:r>
          </a:p>
        </p:txBody>
      </p:sp>
    </p:spTree>
    <p:extLst>
      <p:ext uri="{BB962C8B-B14F-4D97-AF65-F5344CB8AC3E}">
        <p14:creationId xmlns:p14="http://schemas.microsoft.com/office/powerpoint/2010/main" val="285002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Statistical Testing</a:t>
            </a:r>
            <a:br>
              <a:rPr lang="en-US" dirty="0"/>
            </a:br>
            <a:r>
              <a:rPr lang="en-US" dirty="0"/>
              <a:t>	Model Validation</a:t>
            </a:r>
          </a:p>
        </p:txBody>
      </p:sp>
      <p:sp>
        <p:nvSpPr>
          <p:cNvPr id="3" name="Content Placeholder 2"/>
          <p:cNvSpPr>
            <a:spLocks noGrp="1"/>
          </p:cNvSpPr>
          <p:nvPr>
            <p:ph idx="1"/>
          </p:nvPr>
        </p:nvSpPr>
        <p:spPr/>
        <p:txBody>
          <a:bodyPr>
            <a:normAutofit/>
          </a:bodyPr>
          <a:lstStyle/>
          <a:p>
            <a:pPr>
              <a:buNone/>
            </a:pPr>
            <a:r>
              <a:rPr lang="en-US" b="1" u="sng" dirty="0"/>
              <a:t>Internal:</a:t>
            </a:r>
          </a:p>
          <a:p>
            <a:pPr>
              <a:buNone/>
            </a:pPr>
            <a:r>
              <a:rPr lang="en-US" dirty="0"/>
              <a:t>		Ratio Studies (Residential Neighborhood, Commercial Improved Market   	Areas)</a:t>
            </a:r>
          </a:p>
          <a:p>
            <a:pPr>
              <a:buNone/>
            </a:pPr>
            <a:r>
              <a:rPr lang="en-US" dirty="0"/>
              <a:t>		Income Analysis by Property Type by IMA</a:t>
            </a:r>
          </a:p>
          <a:p>
            <a:pPr>
              <a:buNone/>
            </a:pPr>
            <a:r>
              <a:rPr lang="en-US" dirty="0"/>
              <a:t>		Quality Control Division: Statistical Analysis: USPAP Validation</a:t>
            </a:r>
          </a:p>
          <a:p>
            <a:pPr>
              <a:buNone/>
            </a:pPr>
            <a:endParaRPr lang="en-US" dirty="0"/>
          </a:p>
          <a:p>
            <a:pPr>
              <a:buNone/>
            </a:pPr>
            <a:r>
              <a:rPr lang="en-US" b="1" u="sng" dirty="0"/>
              <a:t>External:</a:t>
            </a:r>
          </a:p>
          <a:p>
            <a:pPr>
              <a:buNone/>
            </a:pPr>
            <a:r>
              <a:rPr lang="en-US" dirty="0"/>
              <a:t>		Property Tax Assistance Division (PTAD): Property Value Study 	(PVS).</a:t>
            </a:r>
          </a:p>
          <a:p>
            <a:pPr>
              <a:buNone/>
            </a:pPr>
            <a:endParaRPr lang="en-US" dirty="0"/>
          </a:p>
          <a:p>
            <a:pPr>
              <a:buNone/>
            </a:pPr>
            <a:r>
              <a:rPr lang="en-US" dirty="0"/>
              <a:t>		University of Texas at Dallas (UTD): Residential ISD Ratio Study</a:t>
            </a:r>
          </a:p>
        </p:txBody>
      </p:sp>
    </p:spTree>
    <p:extLst>
      <p:ext uri="{BB962C8B-B14F-4D97-AF65-F5344CB8AC3E}">
        <p14:creationId xmlns:p14="http://schemas.microsoft.com/office/powerpoint/2010/main" val="402038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Dallas CAD</a:t>
            </a:r>
            <a:br>
              <a:rPr lang="en-US" dirty="0"/>
            </a:br>
            <a:r>
              <a:rPr lang="en-US" dirty="0"/>
              <a:t>		Mass Appraisal Report: Residential</a:t>
            </a:r>
          </a:p>
        </p:txBody>
      </p:sp>
      <p:sp>
        <p:nvSpPr>
          <p:cNvPr id="3" name="Content Placeholder 2"/>
          <p:cNvSpPr>
            <a:spLocks noGrp="1"/>
          </p:cNvSpPr>
          <p:nvPr>
            <p:ph idx="1"/>
          </p:nvPr>
        </p:nvSpPr>
        <p:spPr/>
        <p:txBody>
          <a:bodyPr/>
          <a:lstStyle/>
          <a:p>
            <a:r>
              <a:rPr lang="en-US" b="1" dirty="0"/>
              <a:t>PERFORMANCE TESTS</a:t>
            </a:r>
            <a:endParaRPr lang="en-US" dirty="0"/>
          </a:p>
          <a:p>
            <a:r>
              <a:rPr lang="en-US" b="1" i="1" dirty="0"/>
              <a:t>Sales Ratio Studies</a:t>
            </a:r>
            <a:endParaRPr lang="en-US" dirty="0"/>
          </a:p>
          <a:p>
            <a:r>
              <a:rPr lang="en-US" dirty="0"/>
              <a:t>The primary analytical tool used by the appraisers to measure and improve performance is the ratio study.  DCAD ensures that the appraised values that it produces meet the standards of accuracy in several ways.  Overall sales ratios can be generated by building class, by neighborhood, by city, and by ISD to allow the appraiser to review general market trends within their area of responsibility, and provide an indication of market appreciation over a specified period of time. These sales ratio statistics are available under the MARS Reappraisal Analysis module and typically cover a 18 month time frame.</a:t>
            </a:r>
          </a:p>
          <a:p>
            <a:r>
              <a:rPr lang="en-US" dirty="0"/>
              <a:t>The Quality Control Division also undertakes performance testing annually to insure accuracy and uniformity.  </a:t>
            </a:r>
          </a:p>
          <a:p>
            <a:endParaRPr lang="en-US" dirty="0"/>
          </a:p>
        </p:txBody>
      </p:sp>
    </p:spTree>
    <p:extLst>
      <p:ext uri="{BB962C8B-B14F-4D97-AF65-F5344CB8AC3E}">
        <p14:creationId xmlns:p14="http://schemas.microsoft.com/office/powerpoint/2010/main" val="44839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Dallas CAD</a:t>
            </a:r>
            <a:br>
              <a:rPr lang="en-US" dirty="0"/>
            </a:br>
            <a:r>
              <a:rPr lang="en-US" dirty="0"/>
              <a:t>		Mass Appraisal Report: Residential</a:t>
            </a:r>
          </a:p>
        </p:txBody>
      </p:sp>
      <p:sp>
        <p:nvSpPr>
          <p:cNvPr id="3" name="Content Placeholder 2"/>
          <p:cNvSpPr>
            <a:spLocks noGrp="1"/>
          </p:cNvSpPr>
          <p:nvPr>
            <p:ph idx="1"/>
          </p:nvPr>
        </p:nvSpPr>
        <p:spPr/>
        <p:txBody>
          <a:bodyPr>
            <a:normAutofit fontScale="92500" lnSpcReduction="20000"/>
          </a:bodyPr>
          <a:lstStyle/>
          <a:p>
            <a:r>
              <a:rPr lang="en-US" b="1" i="1" dirty="0"/>
              <a:t>Statistical Analysis</a:t>
            </a:r>
            <a:endParaRPr lang="en-US" dirty="0"/>
          </a:p>
          <a:p>
            <a:r>
              <a:rPr lang="en-US" dirty="0"/>
              <a:t>The residential appraisal staff performs statistical analysis annually to evaluate whether values are equitable and consistent with the market.  Ratio studies are conducted on each of the approximately 5,199 residential neighborhoods to the level of assessment and whether the neighborhood and associated building classes are in need of reappraisal.  The level of appraised values is determined by the weighted mean for individual properties within a neighborhood and also by building class within a neighborhood. Every neighborhood is reviewed annually by the appraisal supervisory staff through the sales ratio analysis process.  The first phase involves neighborhood ratio studies that compare the recent sales prices of neighborhood properties to the appraised values of these sold properties.  This set of ratio studies affords the appraiser an excellent means of judging the present level of appraised value and uniformity of the sales.  The University of Texas at Dallas also conducts an annual regression and census ratio analysis by neighborhood and ISD to determine the level of assessment within these market areas.  The UTD Study in conjunction with in-house ratio analysis is used to target neighborhoods in need of reappraisal for the current appraisal year.</a:t>
            </a:r>
          </a:p>
          <a:p>
            <a:endParaRPr lang="en-US" dirty="0"/>
          </a:p>
        </p:txBody>
      </p:sp>
    </p:spTree>
    <p:extLst>
      <p:ext uri="{BB962C8B-B14F-4D97-AF65-F5344CB8AC3E}">
        <p14:creationId xmlns:p14="http://schemas.microsoft.com/office/powerpoint/2010/main" val="329721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3100" dirty="0"/>
              <a:t>Dallas CAD</a:t>
            </a:r>
            <a:br>
              <a:rPr lang="en-US" sz="3100" dirty="0"/>
            </a:br>
            <a:r>
              <a:rPr lang="en-US" sz="3100" dirty="0"/>
              <a:t>		Mass Appraisal Report: Residential</a:t>
            </a:r>
            <a:br>
              <a:rPr lang="en-US" sz="3100" dirty="0"/>
            </a:br>
            <a:r>
              <a:rPr lang="en-US" sz="3100" dirty="0"/>
              <a:t>					Model Calibration</a:t>
            </a:r>
          </a:p>
        </p:txBody>
      </p:sp>
      <p:sp>
        <p:nvSpPr>
          <p:cNvPr id="3" name="Content Placeholder 2"/>
          <p:cNvSpPr>
            <a:spLocks noGrp="1"/>
          </p:cNvSpPr>
          <p:nvPr>
            <p:ph idx="1"/>
          </p:nvPr>
        </p:nvSpPr>
        <p:spPr/>
        <p:txBody>
          <a:bodyPr>
            <a:normAutofit fontScale="77500" lnSpcReduction="20000"/>
          </a:bodyPr>
          <a:lstStyle/>
          <a:p>
            <a:r>
              <a:rPr lang="en-US" b="1" i="1" dirty="0"/>
              <a:t>Market Adjustment or Trending Factors</a:t>
            </a:r>
            <a:endParaRPr lang="en-US" dirty="0"/>
          </a:p>
          <a:p>
            <a:r>
              <a:rPr lang="en-US" dirty="0"/>
              <a:t>Neighborhood, or market adjustment, factors are developed from appraisal statistics provided from ratio studies and are used to ensure that estimated values are consistent with the market.  The district’s primary approach to the valuation of residential properties uses a hybrid cost-sales comparison approach.  This type of approach accounts for neighborhood market influences not specified in the base building class cost tables.</a:t>
            </a:r>
          </a:p>
          <a:p>
            <a:r>
              <a:rPr lang="en-US" dirty="0"/>
              <a:t>The following equation denotes the hybrid model used:</a:t>
            </a:r>
          </a:p>
          <a:p>
            <a:r>
              <a:rPr lang="en-US" dirty="0"/>
              <a:t>MV = LV + ((RCN x BCLF) – D)</a:t>
            </a:r>
          </a:p>
          <a:p>
            <a:r>
              <a:rPr lang="en-US" dirty="0"/>
              <a:t>Whereas the market value (MV) equals land value (LV) plus the replacement cost new (RCN) times the neighborhood building class location factor (BCLF) less depreciation (D).  As the cost approach separately estimates both land and building values and uses depreciated replacement costs, which reflect only the supply side of the market, it is expected that adjustments to the cost values are needed to bring the level of appraisal to an acceptable standard.  Therefore, market, or building class location factors are applied uniformly by building class by neighborhood to insure equitable and accurate market values within these market areas.  The MARS Neighborhood Analysis module is where the appraiser undertakes these calculations and documents the neighborhood trends and findings for the given reappraisal effort.</a:t>
            </a:r>
          </a:p>
          <a:p>
            <a:endParaRPr lang="en-US" dirty="0"/>
          </a:p>
        </p:txBody>
      </p:sp>
    </p:spTree>
    <p:extLst>
      <p:ext uri="{BB962C8B-B14F-4D97-AF65-F5344CB8AC3E}">
        <p14:creationId xmlns:p14="http://schemas.microsoft.com/office/powerpoint/2010/main" val="2772714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DCAD Residential</a:t>
            </a:r>
            <a:br>
              <a:rPr lang="en-US" dirty="0"/>
            </a:br>
            <a:r>
              <a:rPr lang="en-US" dirty="0"/>
              <a:t>					Ratio Reports</a:t>
            </a:r>
          </a:p>
        </p:txBody>
      </p:sp>
      <p:sp>
        <p:nvSpPr>
          <p:cNvPr id="3" name="Content Placeholder 2"/>
          <p:cNvSpPr>
            <a:spLocks noGrp="1"/>
          </p:cNvSpPr>
          <p:nvPr>
            <p:ph idx="1"/>
          </p:nvPr>
        </p:nvSpPr>
        <p:spPr/>
        <p:txBody>
          <a:bodyPr/>
          <a:lstStyle/>
          <a:p>
            <a:r>
              <a:rPr lang="en-US" dirty="0"/>
              <a:t>Neighborhood </a:t>
            </a:r>
          </a:p>
          <a:p>
            <a:r>
              <a:rPr lang="en-US" dirty="0"/>
              <a:t>Neighborhood by Building Class</a:t>
            </a:r>
          </a:p>
          <a:p>
            <a:r>
              <a:rPr lang="en-US" dirty="0"/>
              <a:t>ISD</a:t>
            </a:r>
          </a:p>
          <a:p>
            <a:r>
              <a:rPr lang="en-US" dirty="0"/>
              <a:t>City</a:t>
            </a:r>
          </a:p>
          <a:p>
            <a:r>
              <a:rPr lang="en-US" dirty="0"/>
              <a:t>Building Class (All)</a:t>
            </a:r>
          </a:p>
          <a:p>
            <a:r>
              <a:rPr lang="en-US" dirty="0"/>
              <a:t>Land</a:t>
            </a:r>
          </a:p>
        </p:txBody>
      </p:sp>
    </p:spTree>
    <p:extLst>
      <p:ext uri="{BB962C8B-B14F-4D97-AF65-F5344CB8AC3E}">
        <p14:creationId xmlns:p14="http://schemas.microsoft.com/office/powerpoint/2010/main" val="179030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DCAD Residential</a:t>
            </a:r>
            <a:br>
              <a:rPr lang="en-US" dirty="0"/>
            </a:br>
            <a:r>
              <a:rPr lang="en-US" dirty="0"/>
              <a:t>		Neighborhood Ratio Reports</a:t>
            </a:r>
          </a:p>
        </p:txBody>
      </p:sp>
      <p:pic>
        <p:nvPicPr>
          <p:cNvPr id="6" name="Content Placeholder 5"/>
          <p:cNvPicPr>
            <a:picLocks noGrp="1" noChangeAspect="1"/>
          </p:cNvPicPr>
          <p:nvPr>
            <p:ph idx="1"/>
          </p:nvPr>
        </p:nvPicPr>
        <p:blipFill>
          <a:blip r:embed="rId2"/>
          <a:stretch>
            <a:fillRect/>
          </a:stretch>
        </p:blipFill>
        <p:spPr>
          <a:xfrm>
            <a:off x="1870869" y="2160588"/>
            <a:ext cx="6210299" cy="3881437"/>
          </a:xfrm>
          <a:prstGeom prst="rect">
            <a:avLst/>
          </a:prstGeom>
        </p:spPr>
      </p:pic>
    </p:spTree>
    <p:extLst>
      <p:ext uri="{BB962C8B-B14F-4D97-AF65-F5344CB8AC3E}">
        <p14:creationId xmlns:p14="http://schemas.microsoft.com/office/powerpoint/2010/main" val="148499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DCAD Residential</a:t>
            </a:r>
            <a:br>
              <a:rPr lang="en-US" dirty="0"/>
            </a:br>
            <a:r>
              <a:rPr lang="en-US" dirty="0"/>
              <a:t>				 ISD Ratio Reports</a:t>
            </a:r>
          </a:p>
        </p:txBody>
      </p:sp>
      <p:pic>
        <p:nvPicPr>
          <p:cNvPr id="5" name="Content Placeholder 4"/>
          <p:cNvPicPr>
            <a:picLocks noGrp="1" noChangeAspect="1"/>
          </p:cNvPicPr>
          <p:nvPr>
            <p:ph idx="1"/>
          </p:nvPr>
        </p:nvPicPr>
        <p:blipFill>
          <a:blip r:embed="rId2"/>
          <a:stretch>
            <a:fillRect/>
          </a:stretch>
        </p:blipFill>
        <p:spPr>
          <a:xfrm>
            <a:off x="1870869" y="2160588"/>
            <a:ext cx="6210299" cy="3881437"/>
          </a:xfrm>
          <a:prstGeom prst="rect">
            <a:avLst/>
          </a:prstGeom>
        </p:spPr>
      </p:pic>
    </p:spTree>
    <p:extLst>
      <p:ext uri="{BB962C8B-B14F-4D97-AF65-F5344CB8AC3E}">
        <p14:creationId xmlns:p14="http://schemas.microsoft.com/office/powerpoint/2010/main" val="9148486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3" ma:contentTypeDescription="Create a new document." ma:contentTypeScope="" ma:versionID="f6c20380235777e50b1658012001387a">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51e794457920be849d1a4da1cf18160f"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F49A4F-B3FE-4CDC-9DD0-11D72BBF3CEB}"/>
</file>

<file path=customXml/itemProps2.xml><?xml version="1.0" encoding="utf-8"?>
<ds:datastoreItem xmlns:ds="http://schemas.openxmlformats.org/officeDocument/2006/customXml" ds:itemID="{E5F8B868-CFBD-43CC-B338-7C9566C95215}"/>
</file>

<file path=customXml/itemProps3.xml><?xml version="1.0" encoding="utf-8"?>
<ds:datastoreItem xmlns:ds="http://schemas.openxmlformats.org/officeDocument/2006/customXml" ds:itemID="{0B69F321-C186-4113-AC55-B52E0FE934A4}"/>
</file>

<file path=docProps/app.xml><?xml version="1.0" encoding="utf-8"?>
<Properties xmlns="http://schemas.openxmlformats.org/officeDocument/2006/extended-properties" xmlns:vt="http://schemas.openxmlformats.org/officeDocument/2006/docPropsVTypes">
  <Template>Facet</Template>
  <TotalTime>908</TotalTime>
  <Words>2179</Words>
  <Application>Microsoft Office PowerPoint</Application>
  <PresentationFormat>Widescreen</PresentationFormat>
  <Paragraphs>96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Wingdings 3</vt:lpstr>
      <vt:lpstr>Facet</vt:lpstr>
      <vt:lpstr>Ratio Studies and What They Mean to Me     PTI Conference 2021</vt:lpstr>
      <vt:lpstr>     Ratio Studies     What They Mean to Me</vt:lpstr>
      <vt:lpstr> Statistical Testing  Model Validation</vt:lpstr>
      <vt:lpstr>      Dallas CAD   Mass Appraisal Report: Residential</vt:lpstr>
      <vt:lpstr>      Dallas CAD   Mass Appraisal Report: Residential</vt:lpstr>
      <vt:lpstr>      Dallas CAD   Mass Appraisal Report: Residential      Model Calibration</vt:lpstr>
      <vt:lpstr>     DCAD Residential      Ratio Reports</vt:lpstr>
      <vt:lpstr>    DCAD Residential   Neighborhood Ratio Reports</vt:lpstr>
      <vt:lpstr>     DCAD Residential      ISD Ratio Reports</vt:lpstr>
      <vt:lpstr>    DCAD Residential      City Ratio Reports</vt:lpstr>
      <vt:lpstr>        DCAD Residential      Building Class Ratio Reports</vt:lpstr>
      <vt:lpstr>      Dallas CAD   Mass Appraisal Report: Commercial</vt:lpstr>
      <vt:lpstr>      Dallas CAD   Mass Appraisal Report: Commercial</vt:lpstr>
      <vt:lpstr>    DCAD Commercial      Ratio Reports</vt:lpstr>
      <vt:lpstr>    DCAD Commercial    Ratio Reports Apartment</vt:lpstr>
      <vt:lpstr>    DCAD Commercial    Ratio Reports City Apartment</vt:lpstr>
      <vt:lpstr>    DCAD Commercial    Ratio Reports ISD Apartment</vt:lpstr>
      <vt:lpstr>      Dallas CAD   Commercial Model Calibration</vt:lpstr>
      <vt:lpstr>Atascosa CAD Ratio Study Procedures</vt:lpstr>
      <vt:lpstr>ACAD Statistical Analysis</vt:lpstr>
      <vt:lpstr>Performance Testing</vt:lpstr>
      <vt:lpstr>Examples</vt:lpstr>
      <vt:lpstr>PowerPoint Presentation</vt:lpstr>
      <vt:lpstr>Cost Schedule Calibration</vt:lpstr>
      <vt:lpstr>Market NBHD Adjustments</vt:lpstr>
      <vt:lpstr>Overall Recap</vt:lpstr>
      <vt:lpstr>Thank you for joining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USPAP      PTI Conference 2020</dc:title>
  <dc:creator>Docherty, Shane</dc:creator>
  <cp:lastModifiedBy>Jennifer Baldwin</cp:lastModifiedBy>
  <cp:revision>58</cp:revision>
  <dcterms:created xsi:type="dcterms:W3CDTF">2020-11-10T19:09:01Z</dcterms:created>
  <dcterms:modified xsi:type="dcterms:W3CDTF">2021-11-23T19:47:36Z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0x010100ADAE6BF0282BA54FBA39456E28793397</vt:lpwstr>
  </property>
</Properties>
</file>