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olors2.xml" ContentType="application/vnd.ms-office.chartcolorstyle+xml"/>
  <Override PartName="/ppt/charts/chart1.xml" ContentType="application/vnd.openxmlformats-officedocument.drawingml.chart+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1" r:id="rId3"/>
    <p:sldId id="259" r:id="rId4"/>
    <p:sldId id="272" r:id="rId5"/>
    <p:sldId id="273" r:id="rId6"/>
    <p:sldId id="274" r:id="rId7"/>
    <p:sldId id="275" r:id="rId8"/>
    <p:sldId id="276" r:id="rId9"/>
    <p:sldId id="278" r:id="rId10"/>
    <p:sldId id="277" r:id="rId11"/>
    <p:sldId id="280"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774" autoAdjust="0"/>
  </p:normalViewPr>
  <p:slideViewPr>
    <p:cSldViewPr snapToGrid="0">
      <p:cViewPr varScale="1">
        <p:scale>
          <a:sx n="104" d="100"/>
          <a:sy n="104" d="100"/>
        </p:scale>
        <p:origin x="756" y="1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Protests Received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Protests Received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106074</c:v>
                </c:pt>
                <c:pt idx="1">
                  <c:v>110965</c:v>
                </c:pt>
                <c:pt idx="2">
                  <c:v>117404</c:v>
                </c:pt>
                <c:pt idx="3">
                  <c:v>128309</c:v>
                </c:pt>
                <c:pt idx="4">
                  <c:v>136020</c:v>
                </c:pt>
              </c:numCache>
            </c:numRef>
          </c:val>
          <c:extLst>
            <c:ext xmlns:c16="http://schemas.microsoft.com/office/drawing/2014/chart" uri="{C3380CC4-5D6E-409C-BE32-E72D297353CC}">
              <c16:uniqueId val="{00000000-678A-4C4D-813D-B5C8011F4BE7}"/>
            </c:ext>
          </c:extLst>
        </c:ser>
        <c:dLbls>
          <c:showLegendKey val="0"/>
          <c:showVal val="0"/>
          <c:showCatName val="0"/>
          <c:showSerName val="0"/>
          <c:showPercent val="0"/>
          <c:showBubbleSize val="0"/>
        </c:dLbls>
        <c:gapWidth val="100"/>
        <c:overlap val="-24"/>
        <c:axId val="1629216000"/>
        <c:axId val="1563860800"/>
      </c:barChart>
      <c:catAx>
        <c:axId val="16292160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63860800"/>
        <c:crosses val="autoZero"/>
        <c:auto val="1"/>
        <c:lblAlgn val="ctr"/>
        <c:lblOffset val="100"/>
        <c:noMultiLvlLbl val="0"/>
      </c:catAx>
      <c:valAx>
        <c:axId val="156386080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2921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Online Protests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Online Protests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10209</c:v>
                </c:pt>
                <c:pt idx="1">
                  <c:v>9060</c:v>
                </c:pt>
                <c:pt idx="2">
                  <c:v>11533</c:v>
                </c:pt>
                <c:pt idx="3">
                  <c:v>23956</c:v>
                </c:pt>
                <c:pt idx="4">
                  <c:v>28065</c:v>
                </c:pt>
              </c:numCache>
            </c:numRef>
          </c:val>
          <c:extLst>
            <c:ext xmlns:c16="http://schemas.microsoft.com/office/drawing/2014/chart" uri="{C3380CC4-5D6E-409C-BE32-E72D297353CC}">
              <c16:uniqueId val="{00000000-A54A-4989-A7A1-E00AAA55223E}"/>
            </c:ext>
          </c:extLst>
        </c:ser>
        <c:dLbls>
          <c:showLegendKey val="0"/>
          <c:showVal val="0"/>
          <c:showCatName val="0"/>
          <c:showSerName val="0"/>
          <c:showPercent val="0"/>
          <c:showBubbleSize val="0"/>
        </c:dLbls>
        <c:gapWidth val="100"/>
        <c:overlap val="-24"/>
        <c:axId val="1643088352"/>
        <c:axId val="1563857888"/>
      </c:barChart>
      <c:catAx>
        <c:axId val="16430883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63857888"/>
        <c:crosses val="autoZero"/>
        <c:auto val="1"/>
        <c:lblAlgn val="ctr"/>
        <c:lblOffset val="100"/>
        <c:noMultiLvlLbl val="0"/>
      </c:catAx>
      <c:valAx>
        <c:axId val="156385788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4308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44103-84D2-451E-8212-C554B656E097}" type="datetimeFigureOut">
              <a:rPr lang="en-US" smtClean="0"/>
              <a:t>11/15/2021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03E84-1331-4C61-970D-1FA72DC4294A}" type="slidenum">
              <a:rPr lang="en-US" smtClean="0"/>
              <a:t>‹#›</a:t>
            </a:fld>
            <a:endParaRPr lang="en-US" dirty="0"/>
          </a:p>
        </p:txBody>
      </p:sp>
    </p:spTree>
    <p:extLst>
      <p:ext uri="{BB962C8B-B14F-4D97-AF65-F5344CB8AC3E}">
        <p14:creationId xmlns:p14="http://schemas.microsoft.com/office/powerpoint/2010/main" val="30981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03E84-1331-4C61-970D-1FA72DC4294A}" type="slidenum">
              <a:rPr lang="en-US" smtClean="0"/>
              <a:t>3</a:t>
            </a:fld>
            <a:endParaRPr lang="en-US" dirty="0"/>
          </a:p>
        </p:txBody>
      </p:sp>
    </p:spTree>
    <p:extLst>
      <p:ext uri="{BB962C8B-B14F-4D97-AF65-F5344CB8AC3E}">
        <p14:creationId xmlns:p14="http://schemas.microsoft.com/office/powerpoint/2010/main" val="266663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03E84-1331-4C61-970D-1FA72DC4294A}" type="slidenum">
              <a:rPr lang="en-US" smtClean="0"/>
              <a:t>12</a:t>
            </a:fld>
            <a:endParaRPr lang="en-US" dirty="0"/>
          </a:p>
        </p:txBody>
      </p:sp>
    </p:spTree>
    <p:extLst>
      <p:ext uri="{BB962C8B-B14F-4D97-AF65-F5344CB8AC3E}">
        <p14:creationId xmlns:p14="http://schemas.microsoft.com/office/powerpoint/2010/main" val="346355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03E84-1331-4C61-970D-1FA72DC4294A}" type="slidenum">
              <a:rPr lang="en-US" smtClean="0"/>
              <a:t>4</a:t>
            </a:fld>
            <a:endParaRPr lang="en-US" dirty="0"/>
          </a:p>
        </p:txBody>
      </p:sp>
    </p:spTree>
    <p:extLst>
      <p:ext uri="{BB962C8B-B14F-4D97-AF65-F5344CB8AC3E}">
        <p14:creationId xmlns:p14="http://schemas.microsoft.com/office/powerpoint/2010/main" val="266663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03E84-1331-4C61-970D-1FA72DC4294A}" type="slidenum">
              <a:rPr lang="en-US" smtClean="0"/>
              <a:t>5</a:t>
            </a:fld>
            <a:endParaRPr lang="en-US" dirty="0"/>
          </a:p>
        </p:txBody>
      </p:sp>
    </p:spTree>
    <p:extLst>
      <p:ext uri="{BB962C8B-B14F-4D97-AF65-F5344CB8AC3E}">
        <p14:creationId xmlns:p14="http://schemas.microsoft.com/office/powerpoint/2010/main" val="266663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03E84-1331-4C61-970D-1FA72DC4294A}" type="slidenum">
              <a:rPr lang="en-US" smtClean="0"/>
              <a:t>6</a:t>
            </a:fld>
            <a:endParaRPr lang="en-US" dirty="0"/>
          </a:p>
        </p:txBody>
      </p:sp>
    </p:spTree>
    <p:extLst>
      <p:ext uri="{BB962C8B-B14F-4D97-AF65-F5344CB8AC3E}">
        <p14:creationId xmlns:p14="http://schemas.microsoft.com/office/powerpoint/2010/main" val="266663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03E84-1331-4C61-970D-1FA72DC4294A}" type="slidenum">
              <a:rPr lang="en-US" smtClean="0"/>
              <a:t>7</a:t>
            </a:fld>
            <a:endParaRPr lang="en-US" dirty="0"/>
          </a:p>
        </p:txBody>
      </p:sp>
    </p:spTree>
    <p:extLst>
      <p:ext uri="{BB962C8B-B14F-4D97-AF65-F5344CB8AC3E}">
        <p14:creationId xmlns:p14="http://schemas.microsoft.com/office/powerpoint/2010/main" val="266663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03E84-1331-4C61-970D-1FA72DC4294A}" type="slidenum">
              <a:rPr lang="en-US" smtClean="0"/>
              <a:t>8</a:t>
            </a:fld>
            <a:endParaRPr lang="en-US" dirty="0"/>
          </a:p>
        </p:txBody>
      </p:sp>
    </p:spTree>
    <p:extLst>
      <p:ext uri="{BB962C8B-B14F-4D97-AF65-F5344CB8AC3E}">
        <p14:creationId xmlns:p14="http://schemas.microsoft.com/office/powerpoint/2010/main" val="266663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03E84-1331-4C61-970D-1FA72DC4294A}" type="slidenum">
              <a:rPr lang="en-US" smtClean="0"/>
              <a:t>9</a:t>
            </a:fld>
            <a:endParaRPr lang="en-US" dirty="0"/>
          </a:p>
        </p:txBody>
      </p:sp>
    </p:spTree>
    <p:extLst>
      <p:ext uri="{BB962C8B-B14F-4D97-AF65-F5344CB8AC3E}">
        <p14:creationId xmlns:p14="http://schemas.microsoft.com/office/powerpoint/2010/main" val="266663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03E84-1331-4C61-970D-1FA72DC4294A}" type="slidenum">
              <a:rPr lang="en-US" smtClean="0"/>
              <a:t>10</a:t>
            </a:fld>
            <a:endParaRPr lang="en-US" dirty="0"/>
          </a:p>
        </p:txBody>
      </p:sp>
    </p:spTree>
    <p:extLst>
      <p:ext uri="{BB962C8B-B14F-4D97-AF65-F5344CB8AC3E}">
        <p14:creationId xmlns:p14="http://schemas.microsoft.com/office/powerpoint/2010/main" val="266663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03E84-1331-4C61-970D-1FA72DC4294A}" type="slidenum">
              <a:rPr lang="en-US" smtClean="0"/>
              <a:t>11</a:t>
            </a:fld>
            <a:endParaRPr lang="en-US" dirty="0"/>
          </a:p>
        </p:txBody>
      </p:sp>
    </p:spTree>
    <p:extLst>
      <p:ext uri="{BB962C8B-B14F-4D97-AF65-F5344CB8AC3E}">
        <p14:creationId xmlns:p14="http://schemas.microsoft.com/office/powerpoint/2010/main" val="134545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F0E7-0EDE-42C1-A280-8BEC242501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2922D9-466E-438E-AF78-98FEC4C4EE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30E5DC-4C93-4D06-ADC9-BB7F0CAD10A0}"/>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5" name="Footer Placeholder 4">
            <a:extLst>
              <a:ext uri="{FF2B5EF4-FFF2-40B4-BE49-F238E27FC236}">
                <a16:creationId xmlns:a16="http://schemas.microsoft.com/office/drawing/2014/main" id="{7E22A86D-30EA-4625-8295-9FF096ACBA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96B837-931B-40CD-92A8-7AA28F6EF01D}"/>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8896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8F44-F6DE-4219-ABB5-68167E87B3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28E5AC-D7FF-4FA4-897C-A79C5BA26E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43BBA-F602-4DFE-91C0-DAD904209505}"/>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5" name="Footer Placeholder 4">
            <a:extLst>
              <a:ext uri="{FF2B5EF4-FFF2-40B4-BE49-F238E27FC236}">
                <a16:creationId xmlns:a16="http://schemas.microsoft.com/office/drawing/2014/main" id="{1DD71A8A-583B-4439-8164-1B1355462C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418890-6933-4266-9FB6-11A663527428}"/>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111988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BF114-93B5-4F7E-8F33-7FF296686D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790B1-36C4-4084-A29B-7E78E4CB00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779E3-23F4-4897-8561-D0FF37213112}"/>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5" name="Footer Placeholder 4">
            <a:extLst>
              <a:ext uri="{FF2B5EF4-FFF2-40B4-BE49-F238E27FC236}">
                <a16:creationId xmlns:a16="http://schemas.microsoft.com/office/drawing/2014/main" id="{C0803BDA-9714-4F44-A3DD-6E7079DCB6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A5C80D-2E04-4B2B-9290-5F6774DCAB93}"/>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86390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32D2-E4CC-4165-9F6A-12B64F895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BAE54F-F416-4291-975F-25203CAFCF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2C829-717D-43CF-BE4B-392484DDF54A}"/>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5" name="Footer Placeholder 4">
            <a:extLst>
              <a:ext uri="{FF2B5EF4-FFF2-40B4-BE49-F238E27FC236}">
                <a16:creationId xmlns:a16="http://schemas.microsoft.com/office/drawing/2014/main" id="{D36543D1-2968-4972-9B04-3C2DF5C876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DABA5-6610-4D88-8905-CAA463F4473C}"/>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219859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A213-7B9C-4D37-B4E4-30550ADEA7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28936B-B2E7-4EC0-BA75-D6170B8902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5FFC69-9E96-4CC2-884E-EF6591CF3FBF}"/>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5" name="Footer Placeholder 4">
            <a:extLst>
              <a:ext uri="{FF2B5EF4-FFF2-40B4-BE49-F238E27FC236}">
                <a16:creationId xmlns:a16="http://schemas.microsoft.com/office/drawing/2014/main" id="{EA3B695A-CF1C-49A5-A5DD-BD1F8191A7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A6A3AD-12CB-4436-A129-5628EEA27793}"/>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239162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DB74-260A-4EA7-8B5D-70F9CC263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B5E25-EA96-455D-896E-4DC7A7C15A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DADAFC-F36C-451A-ACA7-7453D155AB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ED9F0-9637-4FBE-B122-4C9483C00292}"/>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6" name="Footer Placeholder 5">
            <a:extLst>
              <a:ext uri="{FF2B5EF4-FFF2-40B4-BE49-F238E27FC236}">
                <a16:creationId xmlns:a16="http://schemas.microsoft.com/office/drawing/2014/main" id="{D38E5A98-1402-438F-8779-DB6B309AFE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583096-C015-4FD3-AC3F-AC02FD37978D}"/>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42583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27D8-0767-4DAC-B7F5-950E99EF12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7FDBE-395C-4BD0-87DA-3D5F1BA0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7325DA-9C72-444A-BC38-538DA0A2C4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6F67B2-4D87-43E9-AE11-B2E7AFD77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2838C1-1B2A-46A7-893D-03260C6CAB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230959-3F91-4518-882F-6ABD1C2FBE19}"/>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8" name="Footer Placeholder 7">
            <a:extLst>
              <a:ext uri="{FF2B5EF4-FFF2-40B4-BE49-F238E27FC236}">
                <a16:creationId xmlns:a16="http://schemas.microsoft.com/office/drawing/2014/main" id="{09236093-691A-4DE2-9D7E-8BDB0E52BF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45BC9C-E8C3-414E-8431-7D3A903BA89F}"/>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249102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4FE1-F99B-4591-8AD7-8331FA097B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9AA675-D2A1-40AD-9656-E256142EDC9E}"/>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4" name="Footer Placeholder 3">
            <a:extLst>
              <a:ext uri="{FF2B5EF4-FFF2-40B4-BE49-F238E27FC236}">
                <a16:creationId xmlns:a16="http://schemas.microsoft.com/office/drawing/2014/main" id="{2EBA75C2-3DAC-4180-8E3E-4510E0843D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850D33-F970-4489-ADEA-CE29403372AD}"/>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331914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68708-9201-4CE1-B66F-DC2F218B398B}"/>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3" name="Footer Placeholder 2">
            <a:extLst>
              <a:ext uri="{FF2B5EF4-FFF2-40B4-BE49-F238E27FC236}">
                <a16:creationId xmlns:a16="http://schemas.microsoft.com/office/drawing/2014/main" id="{8D350507-68AC-4B37-8F38-5222BE1391A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D1E628-9976-4C10-9514-115F852B0760}"/>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260573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6C8C-CEBC-4286-AA0B-681F644B0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ECB918-1034-4172-B1A3-1506C6EC6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545C5B-39E4-424B-8C5A-6DA1CB75E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86C69-7470-4818-93E5-37981D2AB948}"/>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6" name="Footer Placeholder 5">
            <a:extLst>
              <a:ext uri="{FF2B5EF4-FFF2-40B4-BE49-F238E27FC236}">
                <a16:creationId xmlns:a16="http://schemas.microsoft.com/office/drawing/2014/main" id="{B6BCD96A-8175-4B5C-994B-0C0C9552C6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3775A2-3424-4486-8D5E-11F42328EC28}"/>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93483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6E84-EB65-41E4-AE80-FC2BCDB19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A2AE-23F6-4FED-B95F-4FE24E29D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AF61513-7FCF-4658-8234-616E5A064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F2C46-9B7B-43F9-AB8C-55822793887F}"/>
              </a:ext>
            </a:extLst>
          </p:cNvPr>
          <p:cNvSpPr>
            <a:spLocks noGrp="1"/>
          </p:cNvSpPr>
          <p:nvPr>
            <p:ph type="dt" sz="half" idx="10"/>
          </p:nvPr>
        </p:nvSpPr>
        <p:spPr/>
        <p:txBody>
          <a:bodyPr/>
          <a:lstStyle/>
          <a:p>
            <a:fld id="{33CE4D45-875B-4FE0-9910-44A1A0B8AB9E}" type="datetimeFigureOut">
              <a:rPr lang="en-US" smtClean="0"/>
              <a:t>11/15/2021</a:t>
            </a:fld>
            <a:endParaRPr lang="en-US" dirty="0"/>
          </a:p>
        </p:txBody>
      </p:sp>
      <p:sp>
        <p:nvSpPr>
          <p:cNvPr id="6" name="Footer Placeholder 5">
            <a:extLst>
              <a:ext uri="{FF2B5EF4-FFF2-40B4-BE49-F238E27FC236}">
                <a16:creationId xmlns:a16="http://schemas.microsoft.com/office/drawing/2014/main" id="{10C2FB8B-32FF-49A2-B236-88A8AF0E25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9AE132-F361-43EA-8126-D754FA6BFE3E}"/>
              </a:ext>
            </a:extLst>
          </p:cNvPr>
          <p:cNvSpPr>
            <a:spLocks noGrp="1"/>
          </p:cNvSpPr>
          <p:nvPr>
            <p:ph type="sldNum" sz="quarter" idx="12"/>
          </p:nvPr>
        </p:nvSpPr>
        <p:spPr/>
        <p:txBody>
          <a:bodyPr/>
          <a:lstStyle/>
          <a:p>
            <a:fld id="{6F5957E6-9D2C-4E4B-96A5-5AB006CAC1F5}" type="slidenum">
              <a:rPr lang="en-US" smtClean="0"/>
              <a:t>‹#›</a:t>
            </a:fld>
            <a:endParaRPr lang="en-US" dirty="0"/>
          </a:p>
        </p:txBody>
      </p:sp>
    </p:spTree>
    <p:extLst>
      <p:ext uri="{BB962C8B-B14F-4D97-AF65-F5344CB8AC3E}">
        <p14:creationId xmlns:p14="http://schemas.microsoft.com/office/powerpoint/2010/main" val="400948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182B32-27A9-478E-8EF7-F3ABFDF81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374EA2-1BD1-472F-A48A-2530FBDCB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156BE-7E57-4AAB-B794-118A72200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E4D45-875B-4FE0-9910-44A1A0B8AB9E}" type="datetimeFigureOut">
              <a:rPr lang="en-US" smtClean="0"/>
              <a:t>11/15/2021</a:t>
            </a:fld>
            <a:endParaRPr lang="en-US" dirty="0"/>
          </a:p>
        </p:txBody>
      </p:sp>
      <p:sp>
        <p:nvSpPr>
          <p:cNvPr id="5" name="Footer Placeholder 4">
            <a:extLst>
              <a:ext uri="{FF2B5EF4-FFF2-40B4-BE49-F238E27FC236}">
                <a16:creationId xmlns:a16="http://schemas.microsoft.com/office/drawing/2014/main" id="{02448663-44F3-4751-ACC9-6E7342EAE8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75D583-29CF-43F0-924D-A648F8097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957E6-9D2C-4E4B-96A5-5AB006CAC1F5}" type="slidenum">
              <a:rPr lang="en-US" smtClean="0"/>
              <a:t>‹#›</a:t>
            </a:fld>
            <a:endParaRPr lang="en-US" dirty="0"/>
          </a:p>
        </p:txBody>
      </p:sp>
    </p:spTree>
    <p:extLst>
      <p:ext uri="{BB962C8B-B14F-4D97-AF65-F5344CB8AC3E}">
        <p14:creationId xmlns:p14="http://schemas.microsoft.com/office/powerpoint/2010/main" val="2272082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2"/>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128884"/>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78B076-EB8C-4D9F-A70F-3D9410F0307E}"/>
              </a:ext>
            </a:extLst>
          </p:cNvPr>
          <p:cNvSpPr>
            <a:spLocks noGrp="1"/>
          </p:cNvSpPr>
          <p:nvPr>
            <p:ph type="ctrTitle"/>
          </p:nvPr>
        </p:nvSpPr>
        <p:spPr>
          <a:xfrm>
            <a:off x="1524000" y="1122363"/>
            <a:ext cx="9144000" cy="2012723"/>
          </a:xfrm>
        </p:spPr>
        <p:txBody>
          <a:bodyPr/>
          <a:lstStyle/>
          <a:p>
            <a:r>
              <a:rPr lang="en-US" b="1" dirty="0">
                <a:solidFill>
                  <a:schemeClr val="bg1"/>
                </a:solidFill>
              </a:rPr>
              <a:t>How Did We Get Through it?</a:t>
            </a:r>
          </a:p>
        </p:txBody>
      </p:sp>
      <p:sp>
        <p:nvSpPr>
          <p:cNvPr id="3" name="Subtitle 2">
            <a:extLst>
              <a:ext uri="{FF2B5EF4-FFF2-40B4-BE49-F238E27FC236}">
                <a16:creationId xmlns:a16="http://schemas.microsoft.com/office/drawing/2014/main" id="{49AAB4AF-A78C-4597-AEF2-BC2B6ED02AA5}"/>
              </a:ext>
            </a:extLst>
          </p:cNvPr>
          <p:cNvSpPr>
            <a:spLocks noGrp="1"/>
          </p:cNvSpPr>
          <p:nvPr>
            <p:ph type="subTitle" idx="1"/>
          </p:nvPr>
        </p:nvSpPr>
        <p:spPr>
          <a:xfrm>
            <a:off x="1524000" y="3602038"/>
            <a:ext cx="9144000" cy="821916"/>
          </a:xfrm>
        </p:spPr>
        <p:txBody>
          <a:bodyPr>
            <a:normAutofit/>
          </a:bodyPr>
          <a:lstStyle/>
          <a:p>
            <a:r>
              <a:rPr lang="en-US" sz="3200" dirty="0">
                <a:solidFill>
                  <a:schemeClr val="bg1"/>
                </a:solidFill>
              </a:rPr>
              <a:t>A Case Study in Flexibility!</a:t>
            </a:r>
          </a:p>
        </p:txBody>
      </p:sp>
      <p:sp>
        <p:nvSpPr>
          <p:cNvPr id="4" name="TextBox 3">
            <a:extLst>
              <a:ext uri="{FF2B5EF4-FFF2-40B4-BE49-F238E27FC236}">
                <a16:creationId xmlns:a16="http://schemas.microsoft.com/office/drawing/2014/main" id="{36D34D25-9472-4318-8653-20159E0645BF}"/>
              </a:ext>
            </a:extLst>
          </p:cNvPr>
          <p:cNvSpPr txBox="1"/>
          <p:nvPr/>
        </p:nvSpPr>
        <p:spPr>
          <a:xfrm>
            <a:off x="1524000" y="4859383"/>
            <a:ext cx="9144000" cy="461665"/>
          </a:xfrm>
          <a:prstGeom prst="rect">
            <a:avLst/>
          </a:prstGeom>
          <a:noFill/>
        </p:spPr>
        <p:txBody>
          <a:bodyPr wrap="square" rtlCol="0">
            <a:spAutoFit/>
          </a:bodyPr>
          <a:lstStyle/>
          <a:p>
            <a:pPr algn="ctr"/>
            <a:r>
              <a:rPr lang="en-US" sz="2400" dirty="0">
                <a:solidFill>
                  <a:schemeClr val="bg1"/>
                </a:solidFill>
              </a:rPr>
              <a:t>Michael Amezquita, Chief Appraiser, Bexar AD</a:t>
            </a:r>
          </a:p>
        </p:txBody>
      </p:sp>
      <p:sp>
        <p:nvSpPr>
          <p:cNvPr id="5" name="TextBox 4">
            <a:extLst>
              <a:ext uri="{FF2B5EF4-FFF2-40B4-BE49-F238E27FC236}">
                <a16:creationId xmlns:a16="http://schemas.microsoft.com/office/drawing/2014/main" id="{2A70A506-AF50-4697-99F9-35C5AB6BFC74}"/>
              </a:ext>
            </a:extLst>
          </p:cNvPr>
          <p:cNvSpPr txBox="1"/>
          <p:nvPr/>
        </p:nvSpPr>
        <p:spPr>
          <a:xfrm>
            <a:off x="4963884" y="6387490"/>
            <a:ext cx="2264229" cy="307777"/>
          </a:xfrm>
          <a:prstGeom prst="rect">
            <a:avLst/>
          </a:prstGeom>
          <a:noFill/>
        </p:spPr>
        <p:txBody>
          <a:bodyPr wrap="square" rtlCol="0">
            <a:spAutoFit/>
          </a:bodyPr>
          <a:lstStyle/>
          <a:p>
            <a:pPr algn="ctr"/>
            <a:r>
              <a:rPr lang="en-US" sz="1400" dirty="0">
                <a:solidFill>
                  <a:schemeClr val="bg1"/>
                </a:solidFill>
              </a:rPr>
              <a:t>Bexar Appraisal District</a:t>
            </a:r>
          </a:p>
        </p:txBody>
      </p:sp>
    </p:spTree>
    <p:extLst>
      <p:ext uri="{BB962C8B-B14F-4D97-AF65-F5344CB8AC3E}">
        <p14:creationId xmlns:p14="http://schemas.microsoft.com/office/powerpoint/2010/main" val="3725364339"/>
      </p:ext>
    </p:extLst>
  </p:cSld>
  <p:clrMapOvr>
    <a:masterClrMapping/>
  </p:clrMapOvr>
  <mc:AlternateContent xmlns:mc="http://schemas.openxmlformats.org/markup-compatibility/2006" xmlns:p14="http://schemas.microsoft.com/office/powerpoint/2010/main">
    <mc:Choice Requires="p14">
      <p:transition spd="slow" p14:dur="2000" advTm="42315"/>
    </mc:Choice>
    <mc:Fallback xmlns="">
      <p:transition spd="slow" advTm="423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3"/>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97269"/>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a:xfrm>
            <a:off x="838200" y="365125"/>
            <a:ext cx="10515600" cy="933323"/>
          </a:xfrm>
        </p:spPr>
        <p:txBody>
          <a:bodyPr>
            <a:normAutofit/>
          </a:bodyPr>
          <a:lstStyle/>
          <a:p>
            <a:r>
              <a:rPr lang="en-US" b="1" dirty="0">
                <a:solidFill>
                  <a:schemeClr val="bg1"/>
                </a:solidFill>
              </a:rPr>
              <a:t>What Are We Going to Keep Moving Forward?</a:t>
            </a:r>
          </a:p>
        </p:txBody>
      </p:sp>
      <p:sp>
        <p:nvSpPr>
          <p:cNvPr id="10" name="Content Placeholder 9">
            <a:extLst>
              <a:ext uri="{FF2B5EF4-FFF2-40B4-BE49-F238E27FC236}">
                <a16:creationId xmlns:a16="http://schemas.microsoft.com/office/drawing/2014/main" id="{77BD50A9-A0A6-4944-909D-4B37DD485891}"/>
              </a:ext>
            </a:extLst>
          </p:cNvPr>
          <p:cNvSpPr>
            <a:spLocks noGrp="1"/>
          </p:cNvSpPr>
          <p:nvPr>
            <p:ph idx="1"/>
          </p:nvPr>
        </p:nvSpPr>
        <p:spPr>
          <a:xfrm>
            <a:off x="838200" y="1133856"/>
            <a:ext cx="10515600" cy="5359019"/>
          </a:xfrm>
        </p:spPr>
        <p:txBody>
          <a:bodyPr>
            <a:normAutofit/>
          </a:bodyPr>
          <a:lstStyle/>
          <a:p>
            <a:pPr lvl="1"/>
            <a:r>
              <a:rPr lang="en-US" dirty="0">
                <a:solidFill>
                  <a:schemeClr val="bg1"/>
                </a:solidFill>
              </a:rPr>
              <a:t>We are going to continue to push online protest portal</a:t>
            </a:r>
          </a:p>
          <a:p>
            <a:pPr lvl="3"/>
            <a:r>
              <a:rPr lang="en-US" dirty="0">
                <a:solidFill>
                  <a:schemeClr val="bg1"/>
                </a:solidFill>
              </a:rPr>
              <a:t>We had a record number of resolutions using the portal.  All departments used it, not just Residential.</a:t>
            </a:r>
          </a:p>
          <a:p>
            <a:pPr marL="914400" lvl="2" indent="0">
              <a:buNone/>
            </a:pPr>
            <a:endParaRPr lang="en-US" dirty="0">
              <a:solidFill>
                <a:schemeClr val="bg1"/>
              </a:solidFill>
            </a:endParaRPr>
          </a:p>
          <a:p>
            <a:pPr lvl="1"/>
            <a:r>
              <a:rPr lang="en-US" dirty="0">
                <a:solidFill>
                  <a:schemeClr val="bg1"/>
                </a:solidFill>
              </a:rPr>
              <a:t>We are going to allow for appearance by Zoom upon request.</a:t>
            </a:r>
          </a:p>
          <a:p>
            <a:pPr lvl="3"/>
            <a:r>
              <a:rPr lang="en-US" dirty="0">
                <a:solidFill>
                  <a:schemeClr val="bg1"/>
                </a:solidFill>
              </a:rPr>
              <a:t>Was more efficient than expected.</a:t>
            </a:r>
          </a:p>
          <a:p>
            <a:pPr lvl="3"/>
            <a:r>
              <a:rPr lang="en-US" dirty="0">
                <a:solidFill>
                  <a:schemeClr val="bg1"/>
                </a:solidFill>
              </a:rPr>
              <a:t>Fewer glitches than expected.</a:t>
            </a:r>
          </a:p>
          <a:p>
            <a:pPr lvl="3"/>
            <a:r>
              <a:rPr lang="en-US" dirty="0">
                <a:solidFill>
                  <a:schemeClr val="bg1"/>
                </a:solidFill>
              </a:rPr>
              <a:t>More widely accepted in the community now.</a:t>
            </a:r>
          </a:p>
          <a:p>
            <a:pPr lvl="3"/>
            <a:r>
              <a:rPr lang="en-US" dirty="0">
                <a:solidFill>
                  <a:schemeClr val="bg1"/>
                </a:solidFill>
              </a:rPr>
              <a:t>People were appreciative not to have to take off of work and appear in person.</a:t>
            </a:r>
          </a:p>
          <a:p>
            <a:pPr lvl="3"/>
            <a:r>
              <a:rPr lang="en-US" dirty="0">
                <a:solidFill>
                  <a:schemeClr val="bg1"/>
                </a:solidFill>
              </a:rPr>
              <a:t>Alleviates traffic and parking problems at our building</a:t>
            </a:r>
          </a:p>
          <a:p>
            <a:pPr marL="1371600" lvl="3" indent="0">
              <a:buNone/>
            </a:pPr>
            <a:endParaRPr lang="en-US" dirty="0">
              <a:solidFill>
                <a:schemeClr val="bg1"/>
              </a:solidFill>
            </a:endParaRPr>
          </a:p>
          <a:p>
            <a:pPr lvl="1"/>
            <a:r>
              <a:rPr lang="en-US" dirty="0">
                <a:solidFill>
                  <a:schemeClr val="bg1"/>
                </a:solidFill>
              </a:rPr>
              <a:t>We will process protests electronically first.</a:t>
            </a:r>
          </a:p>
          <a:p>
            <a:pPr lvl="3"/>
            <a:r>
              <a:rPr lang="en-US" dirty="0">
                <a:solidFill>
                  <a:schemeClr val="bg1"/>
                </a:solidFill>
              </a:rPr>
              <a:t>Processing these first reduces traffic and alleviates parking issues.</a:t>
            </a:r>
          </a:p>
          <a:p>
            <a:pPr lvl="3"/>
            <a:r>
              <a:rPr lang="en-US" dirty="0">
                <a:solidFill>
                  <a:schemeClr val="bg1"/>
                </a:solidFill>
              </a:rPr>
              <a:t>Results in a more efficient resolution</a:t>
            </a:r>
          </a:p>
          <a:p>
            <a:pPr lvl="3"/>
            <a:r>
              <a:rPr lang="en-US" dirty="0">
                <a:solidFill>
                  <a:schemeClr val="bg1"/>
                </a:solidFill>
              </a:rPr>
              <a:t>Staff can resolve these while working remotely or present in the office.</a:t>
            </a:r>
          </a:p>
        </p:txBody>
      </p:sp>
    </p:spTree>
    <p:extLst>
      <p:ext uri="{BB962C8B-B14F-4D97-AF65-F5344CB8AC3E}">
        <p14:creationId xmlns:p14="http://schemas.microsoft.com/office/powerpoint/2010/main" val="3447420024"/>
      </p:ext>
    </p:extLst>
  </p:cSld>
  <p:clrMapOvr>
    <a:masterClrMapping/>
  </p:clrMapOvr>
  <mc:AlternateContent xmlns:mc="http://schemas.openxmlformats.org/markup-compatibility/2006" xmlns:p14="http://schemas.microsoft.com/office/powerpoint/2010/main">
    <mc:Choice Requires="p14">
      <p:transition spd="slow" p14:dur="2000" advTm="226384"/>
    </mc:Choice>
    <mc:Fallback xmlns="">
      <p:transition spd="slow" advTm="22638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3"/>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97269"/>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p:txBody>
          <a:bodyPr>
            <a:normAutofit/>
          </a:bodyPr>
          <a:lstStyle/>
          <a:p>
            <a:r>
              <a:rPr lang="en-US" sz="5400" b="1" dirty="0">
                <a:solidFill>
                  <a:schemeClr val="bg1"/>
                </a:solidFill>
              </a:rPr>
              <a:t>What Does the Future Hold?</a:t>
            </a:r>
          </a:p>
        </p:txBody>
      </p:sp>
      <p:sp>
        <p:nvSpPr>
          <p:cNvPr id="10" name="Content Placeholder 9">
            <a:extLst>
              <a:ext uri="{FF2B5EF4-FFF2-40B4-BE49-F238E27FC236}">
                <a16:creationId xmlns:a16="http://schemas.microsoft.com/office/drawing/2014/main" id="{77BD50A9-A0A6-4944-909D-4B37DD485891}"/>
              </a:ext>
            </a:extLst>
          </p:cNvPr>
          <p:cNvSpPr>
            <a:spLocks noGrp="1"/>
          </p:cNvSpPr>
          <p:nvPr>
            <p:ph sz="half" idx="1"/>
          </p:nvPr>
        </p:nvSpPr>
        <p:spPr>
          <a:xfrm>
            <a:off x="594360" y="1825625"/>
            <a:ext cx="6025896" cy="4351338"/>
          </a:xfrm>
        </p:spPr>
        <p:txBody>
          <a:bodyPr>
            <a:normAutofit/>
          </a:bodyPr>
          <a:lstStyle/>
          <a:p>
            <a:pPr lvl="1"/>
            <a:r>
              <a:rPr lang="en-US" sz="4000" dirty="0">
                <a:solidFill>
                  <a:schemeClr val="bg1"/>
                </a:solidFill>
              </a:rPr>
              <a:t>That is a great question!</a:t>
            </a:r>
          </a:p>
          <a:p>
            <a:pPr lvl="2"/>
            <a:r>
              <a:rPr lang="en-US" dirty="0">
                <a:solidFill>
                  <a:schemeClr val="bg1"/>
                </a:solidFill>
              </a:rPr>
              <a:t>We will continue to adapt quickly to changes as necessary.</a:t>
            </a:r>
          </a:p>
          <a:p>
            <a:pPr marL="914400" lvl="2" indent="0">
              <a:buNone/>
            </a:pPr>
            <a:endParaRPr lang="en-US" dirty="0">
              <a:solidFill>
                <a:schemeClr val="bg1"/>
              </a:solidFill>
            </a:endParaRPr>
          </a:p>
          <a:p>
            <a:pPr lvl="2"/>
            <a:r>
              <a:rPr lang="en-US" dirty="0">
                <a:solidFill>
                  <a:schemeClr val="bg1"/>
                </a:solidFill>
              </a:rPr>
              <a:t>We are not afraid to try new things.</a:t>
            </a:r>
          </a:p>
          <a:p>
            <a:pPr marL="914400" lvl="2" indent="0">
              <a:buNone/>
            </a:pPr>
            <a:endParaRPr lang="en-US" dirty="0">
              <a:solidFill>
                <a:schemeClr val="bg1"/>
              </a:solidFill>
            </a:endParaRPr>
          </a:p>
          <a:p>
            <a:pPr lvl="2"/>
            <a:r>
              <a:rPr lang="en-US" dirty="0">
                <a:solidFill>
                  <a:schemeClr val="bg1"/>
                </a:solidFill>
              </a:rPr>
              <a:t>We will continue to use remote work schedules into perpetuity.</a:t>
            </a:r>
          </a:p>
        </p:txBody>
      </p:sp>
      <p:pic>
        <p:nvPicPr>
          <p:cNvPr id="4" name="Content Placeholder 3">
            <a:extLst>
              <a:ext uri="{FF2B5EF4-FFF2-40B4-BE49-F238E27FC236}">
                <a16:creationId xmlns:a16="http://schemas.microsoft.com/office/drawing/2014/main" id="{BDBF690F-C075-4726-B37D-4E0F00BA95AF}"/>
              </a:ext>
            </a:extLst>
          </p:cNvPr>
          <p:cNvPicPr>
            <a:picLocks noGrp="1" noChangeAspect="1"/>
          </p:cNvPicPr>
          <p:nvPr>
            <p:ph sz="half" idx="2"/>
          </p:nvPr>
        </p:nvPicPr>
        <p:blipFill>
          <a:blip r:embed="rId4"/>
          <a:stretch>
            <a:fillRect/>
          </a:stretch>
        </p:blipFill>
        <p:spPr>
          <a:xfrm>
            <a:off x="6727021" y="1825625"/>
            <a:ext cx="4071958" cy="4351338"/>
          </a:xfrm>
          <a:prstGeom prst="rect">
            <a:avLst/>
          </a:prstGeom>
        </p:spPr>
      </p:pic>
    </p:spTree>
    <p:extLst>
      <p:ext uri="{BB962C8B-B14F-4D97-AF65-F5344CB8AC3E}">
        <p14:creationId xmlns:p14="http://schemas.microsoft.com/office/powerpoint/2010/main" val="2340215474"/>
      </p:ext>
    </p:extLst>
  </p:cSld>
  <p:clrMapOvr>
    <a:masterClrMapping/>
  </p:clrMapOvr>
  <mc:AlternateContent xmlns:mc="http://schemas.openxmlformats.org/markup-compatibility/2006" xmlns:p14="http://schemas.microsoft.com/office/powerpoint/2010/main">
    <mc:Choice Requires="p14">
      <p:transition spd="slow" p14:dur="2000" advTm="226384"/>
    </mc:Choice>
    <mc:Fallback xmlns="">
      <p:transition spd="slow" advTm="22638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3"/>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64008" y="-83515"/>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p:txBody>
          <a:bodyPr/>
          <a:lstStyle/>
          <a:p>
            <a:r>
              <a:rPr lang="en-US" dirty="0">
                <a:solidFill>
                  <a:schemeClr val="bg1"/>
                </a:solidFill>
              </a:rPr>
              <a:t>Have Further Questions?</a:t>
            </a:r>
          </a:p>
        </p:txBody>
      </p:sp>
      <p:sp>
        <p:nvSpPr>
          <p:cNvPr id="10" name="Content Placeholder 9">
            <a:extLst>
              <a:ext uri="{FF2B5EF4-FFF2-40B4-BE49-F238E27FC236}">
                <a16:creationId xmlns:a16="http://schemas.microsoft.com/office/drawing/2014/main" id="{77BD50A9-A0A6-4944-909D-4B37DD485891}"/>
              </a:ext>
            </a:extLst>
          </p:cNvPr>
          <p:cNvSpPr>
            <a:spLocks noGrp="1"/>
          </p:cNvSpPr>
          <p:nvPr>
            <p:ph sz="half" idx="1"/>
          </p:nvPr>
        </p:nvSpPr>
        <p:spPr/>
        <p:txBody>
          <a:bodyPr>
            <a:normAutofit/>
          </a:bodyPr>
          <a:lstStyle/>
          <a:p>
            <a:pPr lvl="2"/>
            <a:r>
              <a:rPr lang="en-US" dirty="0">
                <a:solidFill>
                  <a:schemeClr val="bg1"/>
                </a:solidFill>
              </a:rPr>
              <a:t>Contact information:</a:t>
            </a:r>
          </a:p>
          <a:p>
            <a:pPr lvl="2"/>
            <a:endParaRPr lang="en-US" sz="1100" dirty="0">
              <a:solidFill>
                <a:schemeClr val="bg1"/>
              </a:solidFill>
            </a:endParaRPr>
          </a:p>
          <a:p>
            <a:pPr lvl="2"/>
            <a:r>
              <a:rPr lang="en-US" dirty="0">
                <a:solidFill>
                  <a:schemeClr val="bg1"/>
                </a:solidFill>
              </a:rPr>
              <a:t>Michael Amezquita</a:t>
            </a:r>
          </a:p>
          <a:p>
            <a:pPr lvl="2"/>
            <a:r>
              <a:rPr lang="en-US" dirty="0">
                <a:solidFill>
                  <a:schemeClr val="bg1"/>
                </a:solidFill>
              </a:rPr>
              <a:t>Chief Appraiser</a:t>
            </a:r>
          </a:p>
          <a:p>
            <a:pPr lvl="2"/>
            <a:r>
              <a:rPr lang="en-US" dirty="0">
                <a:solidFill>
                  <a:schemeClr val="bg1"/>
                </a:solidFill>
              </a:rPr>
              <a:t>Bexar Appraisal District</a:t>
            </a:r>
          </a:p>
          <a:p>
            <a:pPr lvl="2"/>
            <a:r>
              <a:rPr lang="en-US" dirty="0">
                <a:solidFill>
                  <a:schemeClr val="bg1"/>
                </a:solidFill>
              </a:rPr>
              <a:t>(210) 242-2411</a:t>
            </a:r>
          </a:p>
          <a:p>
            <a:pPr lvl="2"/>
            <a:r>
              <a:rPr lang="en-US" dirty="0">
                <a:solidFill>
                  <a:schemeClr val="bg1"/>
                </a:solidFill>
              </a:rPr>
              <a:t>mamezquita@bcad.org</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pic>
        <p:nvPicPr>
          <p:cNvPr id="11" name="Picture 10">
            <a:extLst>
              <a:ext uri="{FF2B5EF4-FFF2-40B4-BE49-F238E27FC236}">
                <a16:creationId xmlns:a16="http://schemas.microsoft.com/office/drawing/2014/main" id="{8A60C078-D72E-4DC9-B7B5-5F2B284DE46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7367" y="4366714"/>
            <a:ext cx="3019425" cy="1514475"/>
          </a:xfrm>
          <a:prstGeom prst="rect">
            <a:avLst/>
          </a:prstGeom>
          <a:noFill/>
          <a:ln>
            <a:noFill/>
          </a:ln>
        </p:spPr>
      </p:pic>
      <p:sp>
        <p:nvSpPr>
          <p:cNvPr id="43" name="Content Placeholder 42">
            <a:extLst>
              <a:ext uri="{FF2B5EF4-FFF2-40B4-BE49-F238E27FC236}">
                <a16:creationId xmlns:a16="http://schemas.microsoft.com/office/drawing/2014/main" id="{59214B83-7C96-4FC0-ABA9-02225F8ECE7F}"/>
              </a:ext>
            </a:extLst>
          </p:cNvPr>
          <p:cNvSpPr>
            <a:spLocks noGrp="1"/>
          </p:cNvSpPr>
          <p:nvPr>
            <p:ph sz="half" idx="2"/>
          </p:nvPr>
        </p:nvSpPr>
        <p:spPr>
          <a:xfrm>
            <a:off x="5775959" y="1825625"/>
            <a:ext cx="5946649" cy="4351338"/>
          </a:xfrm>
        </p:spPr>
        <p:txBody>
          <a:bodyPr>
            <a:normAutofit/>
          </a:bodyPr>
          <a:lstStyle/>
          <a:p>
            <a:pPr algn="ct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2000" i="1" dirty="0">
                <a:solidFill>
                  <a:schemeClr val="bg1"/>
                </a:solidFill>
              </a:rPr>
              <a:t>Valuing Bexar County Since 1981</a:t>
            </a:r>
          </a:p>
          <a:p>
            <a:pPr marL="0" indent="0" algn="ctr">
              <a:buNone/>
            </a:pPr>
            <a:r>
              <a:rPr lang="en-US" sz="4400" i="1" dirty="0">
                <a:solidFill>
                  <a:schemeClr val="bg1"/>
                </a:solidFill>
              </a:rPr>
              <a:t>We are a Top Workplace!</a:t>
            </a:r>
          </a:p>
        </p:txBody>
      </p:sp>
      <p:pic>
        <p:nvPicPr>
          <p:cNvPr id="44" name="Content Placeholder 12">
            <a:extLst>
              <a:ext uri="{FF2B5EF4-FFF2-40B4-BE49-F238E27FC236}">
                <a16:creationId xmlns:a16="http://schemas.microsoft.com/office/drawing/2014/main" id="{DDB1EA60-D402-4F07-BA14-FD5F96E1A6D8}"/>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7306056" y="1881830"/>
            <a:ext cx="3163824" cy="2311148"/>
          </a:xfrm>
          <a:prstGeom prst="rect">
            <a:avLst/>
          </a:prstGeom>
        </p:spPr>
      </p:pic>
    </p:spTree>
    <p:extLst>
      <p:ext uri="{BB962C8B-B14F-4D97-AF65-F5344CB8AC3E}">
        <p14:creationId xmlns:p14="http://schemas.microsoft.com/office/powerpoint/2010/main" val="3949294121"/>
      </p:ext>
    </p:extLst>
  </p:cSld>
  <p:clrMapOvr>
    <a:masterClrMapping/>
  </p:clrMapOvr>
  <mc:AlternateContent xmlns:mc="http://schemas.openxmlformats.org/markup-compatibility/2006" xmlns:p14="http://schemas.microsoft.com/office/powerpoint/2010/main">
    <mc:Choice Requires="p14">
      <p:transition spd="slow" p14:dur="2000" advTm="31317"/>
    </mc:Choice>
    <mc:Fallback xmlns="">
      <p:transition spd="slow" advTm="313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2"/>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54078"/>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p:txBody>
          <a:bodyPr>
            <a:normAutofit/>
          </a:bodyPr>
          <a:lstStyle/>
          <a:p>
            <a:r>
              <a:rPr lang="en-US" sz="4000" b="1" dirty="0">
                <a:solidFill>
                  <a:schemeClr val="bg1"/>
                </a:solidFill>
              </a:rPr>
              <a:t>The Problem – The Pandemic Upended Everything at the Worst Time of Year and Won’t Go Away!</a:t>
            </a:r>
          </a:p>
        </p:txBody>
      </p:sp>
      <p:sp>
        <p:nvSpPr>
          <p:cNvPr id="10" name="Content Placeholder 9">
            <a:extLst>
              <a:ext uri="{FF2B5EF4-FFF2-40B4-BE49-F238E27FC236}">
                <a16:creationId xmlns:a16="http://schemas.microsoft.com/office/drawing/2014/main" id="{77BD50A9-A0A6-4944-909D-4B37DD485891}"/>
              </a:ext>
            </a:extLst>
          </p:cNvPr>
          <p:cNvSpPr>
            <a:spLocks noGrp="1"/>
          </p:cNvSpPr>
          <p:nvPr>
            <p:ph idx="1"/>
          </p:nvPr>
        </p:nvSpPr>
        <p:spPr>
          <a:xfrm>
            <a:off x="838199" y="1690688"/>
            <a:ext cx="10853057" cy="4486275"/>
          </a:xfrm>
        </p:spPr>
        <p:txBody>
          <a:bodyPr>
            <a:normAutofit/>
          </a:bodyPr>
          <a:lstStyle/>
          <a:p>
            <a:r>
              <a:rPr lang="en-US" sz="3600" dirty="0">
                <a:solidFill>
                  <a:schemeClr val="bg1"/>
                </a:solidFill>
              </a:rPr>
              <a:t>The world shut down right as we were about to send notices.  Infection rates were like a roller coaster.</a:t>
            </a:r>
          </a:p>
          <a:p>
            <a:pPr lvl="1"/>
            <a:r>
              <a:rPr lang="en-US" sz="3200" dirty="0">
                <a:solidFill>
                  <a:schemeClr val="bg1"/>
                </a:solidFill>
              </a:rPr>
              <a:t>The market is on fire so values are up!  Rolling values was not an option.   There’s lots of work to be done! </a:t>
            </a:r>
          </a:p>
          <a:p>
            <a:pPr lvl="2"/>
            <a:r>
              <a:rPr lang="en-US" sz="2800" dirty="0">
                <a:solidFill>
                  <a:schemeClr val="bg1"/>
                </a:solidFill>
              </a:rPr>
              <a:t>Notices must be sent.</a:t>
            </a:r>
          </a:p>
          <a:p>
            <a:pPr lvl="2"/>
            <a:r>
              <a:rPr lang="en-US" sz="2800" dirty="0">
                <a:solidFill>
                  <a:schemeClr val="bg1"/>
                </a:solidFill>
              </a:rPr>
              <a:t>Protests must be processed.</a:t>
            </a:r>
          </a:p>
          <a:p>
            <a:pPr lvl="2"/>
            <a:r>
              <a:rPr lang="en-US" sz="2800" dirty="0">
                <a:solidFill>
                  <a:schemeClr val="bg1"/>
                </a:solidFill>
              </a:rPr>
              <a:t>Hearings must be conducted.</a:t>
            </a:r>
          </a:p>
          <a:p>
            <a:pPr lvl="2"/>
            <a:endParaRPr lang="en-US" sz="2800" dirty="0">
              <a:solidFill>
                <a:schemeClr val="bg1"/>
              </a:solidFill>
            </a:endParaRPr>
          </a:p>
          <a:p>
            <a:pPr marL="914400" lvl="2" indent="0">
              <a:buNone/>
            </a:pPr>
            <a:r>
              <a:rPr lang="en-US" sz="2800" dirty="0">
                <a:solidFill>
                  <a:schemeClr val="bg1"/>
                </a:solidFill>
              </a:rPr>
              <a:t>Safety of the public, ARB, and our staff was of utmost importance!</a:t>
            </a:r>
          </a:p>
        </p:txBody>
      </p:sp>
    </p:spTree>
    <p:extLst>
      <p:ext uri="{BB962C8B-B14F-4D97-AF65-F5344CB8AC3E}">
        <p14:creationId xmlns:p14="http://schemas.microsoft.com/office/powerpoint/2010/main" val="1430728614"/>
      </p:ext>
    </p:extLst>
  </p:cSld>
  <p:clrMapOvr>
    <a:masterClrMapping/>
  </p:clrMapOvr>
  <mc:AlternateContent xmlns:mc="http://schemas.openxmlformats.org/markup-compatibility/2006" xmlns:p14="http://schemas.microsoft.com/office/powerpoint/2010/main">
    <mc:Choice Requires="p14">
      <p:transition spd="slow" p14:dur="2000" advTm="86158"/>
    </mc:Choice>
    <mc:Fallback xmlns="">
      <p:transition spd="slow" advTm="8615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3"/>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108155"/>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p:txBody>
          <a:bodyPr>
            <a:normAutofit/>
          </a:bodyPr>
          <a:lstStyle/>
          <a:p>
            <a:r>
              <a:rPr lang="en-US" b="1" dirty="0">
                <a:solidFill>
                  <a:schemeClr val="bg1"/>
                </a:solidFill>
              </a:rPr>
              <a:t>How Can We Preserve the Property Owner’s Right to Protest as Safely as Possible?</a:t>
            </a:r>
          </a:p>
        </p:txBody>
      </p:sp>
      <p:sp>
        <p:nvSpPr>
          <p:cNvPr id="10" name="Content Placeholder 9">
            <a:extLst>
              <a:ext uri="{FF2B5EF4-FFF2-40B4-BE49-F238E27FC236}">
                <a16:creationId xmlns:a16="http://schemas.microsoft.com/office/drawing/2014/main" id="{77BD50A9-A0A6-4944-909D-4B37DD485891}"/>
              </a:ext>
            </a:extLst>
          </p:cNvPr>
          <p:cNvSpPr>
            <a:spLocks noGrp="1"/>
          </p:cNvSpPr>
          <p:nvPr>
            <p:ph idx="1"/>
          </p:nvPr>
        </p:nvSpPr>
        <p:spPr>
          <a:xfrm>
            <a:off x="838200" y="1690688"/>
            <a:ext cx="10515600" cy="4486275"/>
          </a:xfrm>
        </p:spPr>
        <p:txBody>
          <a:bodyPr>
            <a:normAutofit lnSpcReduction="10000"/>
          </a:bodyPr>
          <a:lstStyle/>
          <a:p>
            <a:r>
              <a:rPr lang="en-US" sz="3200" dirty="0">
                <a:solidFill>
                  <a:schemeClr val="bg1"/>
                </a:solidFill>
              </a:rPr>
              <a:t>Keep close contact with the public to a minimum</a:t>
            </a:r>
          </a:p>
          <a:p>
            <a:pPr lvl="1"/>
            <a:r>
              <a:rPr lang="en-US" dirty="0">
                <a:solidFill>
                  <a:schemeClr val="bg1"/>
                </a:solidFill>
              </a:rPr>
              <a:t>Close the building until it is deemed safe to open by local health experts.</a:t>
            </a:r>
          </a:p>
          <a:p>
            <a:pPr lvl="2"/>
            <a:r>
              <a:rPr lang="en-US" dirty="0">
                <a:solidFill>
                  <a:schemeClr val="bg1"/>
                </a:solidFill>
              </a:rPr>
              <a:t>We did not open the building even for limited serves until June 1, 2021.</a:t>
            </a:r>
          </a:p>
          <a:p>
            <a:pPr marL="2286000" lvl="5" indent="0">
              <a:buNone/>
            </a:pPr>
            <a:endParaRPr lang="en-US" sz="1050" dirty="0">
              <a:solidFill>
                <a:schemeClr val="bg1"/>
              </a:solidFill>
            </a:endParaRPr>
          </a:p>
          <a:p>
            <a:r>
              <a:rPr lang="en-US" sz="3200" dirty="0">
                <a:solidFill>
                  <a:schemeClr val="bg1"/>
                </a:solidFill>
              </a:rPr>
              <a:t>Use technology like we never have before.</a:t>
            </a:r>
          </a:p>
          <a:p>
            <a:pPr lvl="1"/>
            <a:r>
              <a:rPr lang="en-US" dirty="0">
                <a:solidFill>
                  <a:schemeClr val="bg1"/>
                </a:solidFill>
              </a:rPr>
              <a:t>Online Portal, Appointy, Zoom, WebEx, email, telephone</a:t>
            </a:r>
          </a:p>
          <a:p>
            <a:pPr lvl="1"/>
            <a:endParaRPr lang="en-US" sz="1100" dirty="0">
              <a:solidFill>
                <a:schemeClr val="bg1"/>
              </a:solidFill>
            </a:endParaRPr>
          </a:p>
          <a:p>
            <a:r>
              <a:rPr lang="en-US" sz="3200" dirty="0">
                <a:solidFill>
                  <a:schemeClr val="bg1"/>
                </a:solidFill>
              </a:rPr>
              <a:t>Adapt to changes daily!</a:t>
            </a:r>
          </a:p>
          <a:p>
            <a:pPr lvl="1"/>
            <a:r>
              <a:rPr lang="en-US" dirty="0">
                <a:solidFill>
                  <a:schemeClr val="bg1"/>
                </a:solidFill>
              </a:rPr>
              <a:t>That didn’t work?  Try something else!</a:t>
            </a:r>
          </a:p>
          <a:p>
            <a:pPr lvl="1"/>
            <a:r>
              <a:rPr lang="en-US" dirty="0">
                <a:solidFill>
                  <a:schemeClr val="bg1"/>
                </a:solidFill>
              </a:rPr>
              <a:t>That worked pretty well?  Then KEEP DOING IT!</a:t>
            </a:r>
          </a:p>
          <a:p>
            <a:pPr lvl="1"/>
            <a:r>
              <a:rPr lang="en-US" dirty="0">
                <a:solidFill>
                  <a:schemeClr val="bg1"/>
                </a:solidFill>
              </a:rPr>
              <a:t>One thing was certain – we would not be able to conduct business like we always had.  We still don’t “do it like we’ve always done it”!</a:t>
            </a:r>
          </a:p>
          <a:p>
            <a:endParaRPr lang="en-US" sz="3200" dirty="0">
              <a:solidFill>
                <a:schemeClr val="bg1"/>
              </a:solidFill>
            </a:endParaRPr>
          </a:p>
        </p:txBody>
      </p:sp>
      <p:sp>
        <p:nvSpPr>
          <p:cNvPr id="11" name="TextBox 10">
            <a:extLst>
              <a:ext uri="{FF2B5EF4-FFF2-40B4-BE49-F238E27FC236}">
                <a16:creationId xmlns:a16="http://schemas.microsoft.com/office/drawing/2014/main" id="{1E9A09B1-BBC0-42B9-94B4-7FBD428D8DE4}"/>
              </a:ext>
            </a:extLst>
          </p:cNvPr>
          <p:cNvSpPr txBox="1"/>
          <p:nvPr/>
        </p:nvSpPr>
        <p:spPr>
          <a:xfrm>
            <a:off x="4963885" y="6387491"/>
            <a:ext cx="2264229" cy="307777"/>
          </a:xfrm>
          <a:prstGeom prst="rect">
            <a:avLst/>
          </a:prstGeom>
          <a:noFill/>
        </p:spPr>
        <p:txBody>
          <a:bodyPr wrap="square" rtlCol="0">
            <a:spAutoFit/>
          </a:bodyPr>
          <a:lstStyle/>
          <a:p>
            <a:r>
              <a:rPr lang="en-US" sz="1400" dirty="0">
                <a:solidFill>
                  <a:schemeClr val="bg1"/>
                </a:solidFill>
              </a:rPr>
              <a:t>.</a:t>
            </a:r>
          </a:p>
        </p:txBody>
      </p:sp>
    </p:spTree>
    <p:extLst>
      <p:ext uri="{BB962C8B-B14F-4D97-AF65-F5344CB8AC3E}">
        <p14:creationId xmlns:p14="http://schemas.microsoft.com/office/powerpoint/2010/main" val="3816652312"/>
      </p:ext>
    </p:extLst>
  </p:cSld>
  <p:clrMapOvr>
    <a:masterClrMapping/>
  </p:clrMapOvr>
  <mc:AlternateContent xmlns:mc="http://schemas.openxmlformats.org/markup-compatibility/2006" xmlns:p14="http://schemas.microsoft.com/office/powerpoint/2010/main">
    <mc:Choice Requires="p14">
      <p:transition spd="slow" p14:dur="2000" advTm="128777"/>
    </mc:Choice>
    <mc:Fallback xmlns="">
      <p:transition spd="slow" advTm="1287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3"/>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108155"/>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p:txBody>
          <a:bodyPr>
            <a:normAutofit/>
          </a:bodyPr>
          <a:lstStyle/>
          <a:p>
            <a:r>
              <a:rPr lang="en-US" b="1" dirty="0">
                <a:solidFill>
                  <a:schemeClr val="bg1"/>
                </a:solidFill>
              </a:rPr>
              <a:t>How Can We Preserve the Property Owner’s Right to Protest as Safely as Possible?</a:t>
            </a:r>
          </a:p>
        </p:txBody>
      </p:sp>
      <p:sp>
        <p:nvSpPr>
          <p:cNvPr id="10" name="Content Placeholder 9">
            <a:extLst>
              <a:ext uri="{FF2B5EF4-FFF2-40B4-BE49-F238E27FC236}">
                <a16:creationId xmlns:a16="http://schemas.microsoft.com/office/drawing/2014/main" id="{77BD50A9-A0A6-4944-909D-4B37DD485891}"/>
              </a:ext>
            </a:extLst>
          </p:cNvPr>
          <p:cNvSpPr>
            <a:spLocks noGrp="1"/>
          </p:cNvSpPr>
          <p:nvPr>
            <p:ph idx="1"/>
          </p:nvPr>
        </p:nvSpPr>
        <p:spPr>
          <a:xfrm>
            <a:off x="838200" y="1690688"/>
            <a:ext cx="10515600" cy="4486275"/>
          </a:xfrm>
        </p:spPr>
        <p:txBody>
          <a:bodyPr>
            <a:normAutofit fontScale="92500" lnSpcReduction="20000"/>
          </a:bodyPr>
          <a:lstStyle/>
          <a:p>
            <a:r>
              <a:rPr lang="en-US" sz="3200" dirty="0">
                <a:solidFill>
                  <a:schemeClr val="bg1"/>
                </a:solidFill>
              </a:rPr>
              <a:t>We sent a notification with our notices telling property owners and agents that this year will be different!  We will not be open to the public, protest by mail, email, or online.  (We did install a drop box outside.)</a:t>
            </a:r>
          </a:p>
          <a:p>
            <a:pPr lvl="1"/>
            <a:endParaRPr lang="en-US" dirty="0">
              <a:solidFill>
                <a:schemeClr val="bg1"/>
              </a:solidFill>
            </a:endParaRPr>
          </a:p>
          <a:p>
            <a:pPr lvl="1"/>
            <a:r>
              <a:rPr lang="en-US" dirty="0">
                <a:solidFill>
                  <a:schemeClr val="bg1"/>
                </a:solidFill>
              </a:rPr>
              <a:t>Notification was one page – in English on one side, Spanish on the other to reach as many as possible.</a:t>
            </a:r>
          </a:p>
          <a:p>
            <a:pPr lvl="1"/>
            <a:endParaRPr lang="en-US" dirty="0">
              <a:solidFill>
                <a:schemeClr val="bg1"/>
              </a:solidFill>
            </a:endParaRPr>
          </a:p>
          <a:p>
            <a:pPr lvl="1"/>
            <a:r>
              <a:rPr lang="en-US" dirty="0">
                <a:solidFill>
                  <a:schemeClr val="bg1"/>
                </a:solidFill>
              </a:rPr>
              <a:t>Expectation that protests will be resolved slower than normal.</a:t>
            </a:r>
          </a:p>
          <a:p>
            <a:pPr lvl="1"/>
            <a:endParaRPr lang="en-US" dirty="0">
              <a:solidFill>
                <a:schemeClr val="bg1"/>
              </a:solidFill>
            </a:endParaRPr>
          </a:p>
          <a:p>
            <a:pPr lvl="1"/>
            <a:r>
              <a:rPr lang="en-US" dirty="0">
                <a:solidFill>
                  <a:schemeClr val="bg1"/>
                </a:solidFill>
              </a:rPr>
              <a:t>Opened up nearly all properties to be eligible for online protest filing, not just non-agent represented homestead properties.</a:t>
            </a:r>
          </a:p>
          <a:p>
            <a:pPr lvl="1"/>
            <a:endParaRPr lang="en-US" dirty="0">
              <a:solidFill>
                <a:schemeClr val="bg1"/>
              </a:solidFill>
            </a:endParaRPr>
          </a:p>
          <a:p>
            <a:pPr lvl="1"/>
            <a:r>
              <a:rPr lang="en-US" dirty="0">
                <a:solidFill>
                  <a:schemeClr val="bg1"/>
                </a:solidFill>
              </a:rPr>
              <a:t>Agent notices sent first, property owner notices later.</a:t>
            </a:r>
          </a:p>
          <a:p>
            <a:endParaRPr lang="en-US" sz="3200" dirty="0">
              <a:solidFill>
                <a:schemeClr val="bg1"/>
              </a:solidFill>
            </a:endParaRPr>
          </a:p>
        </p:txBody>
      </p:sp>
      <p:sp>
        <p:nvSpPr>
          <p:cNvPr id="11" name="TextBox 10">
            <a:extLst>
              <a:ext uri="{FF2B5EF4-FFF2-40B4-BE49-F238E27FC236}">
                <a16:creationId xmlns:a16="http://schemas.microsoft.com/office/drawing/2014/main" id="{1E9A09B1-BBC0-42B9-94B4-7FBD428D8DE4}"/>
              </a:ext>
            </a:extLst>
          </p:cNvPr>
          <p:cNvSpPr txBox="1"/>
          <p:nvPr/>
        </p:nvSpPr>
        <p:spPr>
          <a:xfrm>
            <a:off x="4963885" y="6387491"/>
            <a:ext cx="2264229" cy="307777"/>
          </a:xfrm>
          <a:prstGeom prst="rect">
            <a:avLst/>
          </a:prstGeom>
          <a:noFill/>
        </p:spPr>
        <p:txBody>
          <a:bodyPr wrap="square" rtlCol="0">
            <a:spAutoFit/>
          </a:bodyPr>
          <a:lstStyle/>
          <a:p>
            <a:r>
              <a:rPr lang="en-US" sz="1400" dirty="0">
                <a:solidFill>
                  <a:schemeClr val="bg1"/>
                </a:solidFill>
              </a:rPr>
              <a:t>.</a:t>
            </a:r>
          </a:p>
        </p:txBody>
      </p:sp>
    </p:spTree>
    <p:extLst>
      <p:ext uri="{BB962C8B-B14F-4D97-AF65-F5344CB8AC3E}">
        <p14:creationId xmlns:p14="http://schemas.microsoft.com/office/powerpoint/2010/main" val="2219844569"/>
      </p:ext>
    </p:extLst>
  </p:cSld>
  <p:clrMapOvr>
    <a:masterClrMapping/>
  </p:clrMapOvr>
  <mc:AlternateContent xmlns:mc="http://schemas.openxmlformats.org/markup-compatibility/2006" xmlns:p14="http://schemas.microsoft.com/office/powerpoint/2010/main">
    <mc:Choice Requires="p14">
      <p:transition spd="slow" p14:dur="2000" advTm="138391"/>
    </mc:Choice>
    <mc:Fallback xmlns="">
      <p:transition spd="slow" advTm="1383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3"/>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108155"/>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p:txBody>
          <a:bodyPr>
            <a:normAutofit/>
          </a:bodyPr>
          <a:lstStyle/>
          <a:p>
            <a:r>
              <a:rPr lang="en-US" b="1" dirty="0">
                <a:solidFill>
                  <a:schemeClr val="bg1"/>
                </a:solidFill>
              </a:rPr>
              <a:t>How Can We Preserve the Property Owner’s Right to Protest as Safely as Possible?</a:t>
            </a:r>
          </a:p>
        </p:txBody>
      </p:sp>
      <p:sp>
        <p:nvSpPr>
          <p:cNvPr id="12" name="Text Placeholder 11">
            <a:extLst>
              <a:ext uri="{FF2B5EF4-FFF2-40B4-BE49-F238E27FC236}">
                <a16:creationId xmlns:a16="http://schemas.microsoft.com/office/drawing/2014/main" id="{D44FFB70-0C8A-40AF-BF5F-2379E57FA649}"/>
              </a:ext>
            </a:extLst>
          </p:cNvPr>
          <p:cNvSpPr>
            <a:spLocks noGrp="1"/>
          </p:cNvSpPr>
          <p:nvPr>
            <p:ph type="body" idx="1"/>
          </p:nvPr>
        </p:nvSpPr>
        <p:spPr>
          <a:xfrm>
            <a:off x="839788" y="1681163"/>
            <a:ext cx="10512424" cy="964392"/>
          </a:xfrm>
        </p:spPr>
        <p:txBody>
          <a:bodyPr>
            <a:noAutofit/>
          </a:bodyPr>
          <a:lstStyle/>
          <a:p>
            <a:r>
              <a:rPr lang="en-US" sz="1800" dirty="0">
                <a:solidFill>
                  <a:schemeClr val="bg1"/>
                </a:solidFill>
              </a:rPr>
              <a:t>We received a record number of protests.  (Of course we did!)</a:t>
            </a:r>
          </a:p>
          <a:p>
            <a:r>
              <a:rPr lang="en-US" sz="1800" dirty="0">
                <a:solidFill>
                  <a:schemeClr val="bg1"/>
                </a:solidFill>
              </a:rPr>
              <a:t>Agent protest load was similar to years past.  Owner protest load was higher.  Use of the online protest portal was exponentially higher.</a:t>
            </a:r>
          </a:p>
        </p:txBody>
      </p:sp>
      <p:graphicFrame>
        <p:nvGraphicFramePr>
          <p:cNvPr id="6" name="Content Placeholder 5">
            <a:extLst>
              <a:ext uri="{FF2B5EF4-FFF2-40B4-BE49-F238E27FC236}">
                <a16:creationId xmlns:a16="http://schemas.microsoft.com/office/drawing/2014/main" id="{0158D65A-6023-4693-ADC2-A6F5580F1CB3}"/>
              </a:ext>
            </a:extLst>
          </p:cNvPr>
          <p:cNvGraphicFramePr>
            <a:graphicFrameLocks noGrp="1"/>
          </p:cNvGraphicFramePr>
          <p:nvPr>
            <p:ph sz="quarter" idx="4"/>
            <p:extLst>
              <p:ext uri="{D42A27DB-BD31-4B8C-83A1-F6EECF244321}">
                <p14:modId xmlns:p14="http://schemas.microsoft.com/office/powerpoint/2010/main" val="3570708886"/>
              </p:ext>
            </p:extLst>
          </p:nvPr>
        </p:nvGraphicFramePr>
        <p:xfrm>
          <a:off x="6169024" y="2678032"/>
          <a:ext cx="5183188" cy="381484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E9A09B1-BBC0-42B9-94B4-7FBD428D8DE4}"/>
              </a:ext>
            </a:extLst>
          </p:cNvPr>
          <p:cNvSpPr txBox="1"/>
          <p:nvPr/>
        </p:nvSpPr>
        <p:spPr>
          <a:xfrm>
            <a:off x="4963885" y="6387491"/>
            <a:ext cx="2264229" cy="307777"/>
          </a:xfrm>
          <a:prstGeom prst="rect">
            <a:avLst/>
          </a:prstGeom>
          <a:noFill/>
        </p:spPr>
        <p:txBody>
          <a:bodyPr wrap="square" rtlCol="0">
            <a:spAutoFit/>
          </a:bodyPr>
          <a:lstStyle/>
          <a:p>
            <a:r>
              <a:rPr lang="en-US" sz="1400" dirty="0">
                <a:solidFill>
                  <a:schemeClr val="bg1"/>
                </a:solidFill>
              </a:rPr>
              <a:t>.</a:t>
            </a:r>
          </a:p>
        </p:txBody>
      </p:sp>
      <p:graphicFrame>
        <p:nvGraphicFramePr>
          <p:cNvPr id="17" name="Content Placeholder 16">
            <a:extLst>
              <a:ext uri="{FF2B5EF4-FFF2-40B4-BE49-F238E27FC236}">
                <a16:creationId xmlns:a16="http://schemas.microsoft.com/office/drawing/2014/main" id="{584C6D96-4F48-40B7-BC11-0B0C9C3776BB}"/>
              </a:ext>
            </a:extLst>
          </p:cNvPr>
          <p:cNvGraphicFramePr>
            <a:graphicFrameLocks noGrp="1"/>
          </p:cNvGraphicFramePr>
          <p:nvPr>
            <p:ph sz="half" idx="2"/>
            <p:extLst>
              <p:ext uri="{D42A27DB-BD31-4B8C-83A1-F6EECF244321}">
                <p14:modId xmlns:p14="http://schemas.microsoft.com/office/powerpoint/2010/main" val="296715555"/>
              </p:ext>
            </p:extLst>
          </p:nvPr>
        </p:nvGraphicFramePr>
        <p:xfrm>
          <a:off x="836612" y="2678032"/>
          <a:ext cx="5157787" cy="38148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05242971"/>
      </p:ext>
    </p:extLst>
  </p:cSld>
  <p:clrMapOvr>
    <a:masterClrMapping/>
  </p:clrMapOvr>
  <mc:AlternateContent xmlns:mc="http://schemas.openxmlformats.org/markup-compatibility/2006" xmlns:p14="http://schemas.microsoft.com/office/powerpoint/2010/main">
    <mc:Choice Requires="p14">
      <p:transition spd="slow" p14:dur="2000" advTm="45246"/>
    </mc:Choice>
    <mc:Fallback xmlns="">
      <p:transition spd="slow" advTm="452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3"/>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108155"/>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p:txBody>
          <a:bodyPr>
            <a:normAutofit/>
          </a:bodyPr>
          <a:lstStyle/>
          <a:p>
            <a:r>
              <a:rPr lang="en-US" b="1" dirty="0">
                <a:solidFill>
                  <a:schemeClr val="bg1"/>
                </a:solidFill>
              </a:rPr>
              <a:t>Fit a Camel Through the Eye of a Needle.</a:t>
            </a:r>
          </a:p>
        </p:txBody>
      </p:sp>
      <p:sp>
        <p:nvSpPr>
          <p:cNvPr id="10" name="Content Placeholder 9">
            <a:extLst>
              <a:ext uri="{FF2B5EF4-FFF2-40B4-BE49-F238E27FC236}">
                <a16:creationId xmlns:a16="http://schemas.microsoft.com/office/drawing/2014/main" id="{77BD50A9-A0A6-4944-909D-4B37DD485891}"/>
              </a:ext>
            </a:extLst>
          </p:cNvPr>
          <p:cNvSpPr>
            <a:spLocks noGrp="1"/>
          </p:cNvSpPr>
          <p:nvPr>
            <p:ph idx="1"/>
          </p:nvPr>
        </p:nvSpPr>
        <p:spPr>
          <a:xfrm>
            <a:off x="838200" y="1690688"/>
            <a:ext cx="10515600" cy="4693762"/>
          </a:xfrm>
        </p:spPr>
        <p:txBody>
          <a:bodyPr>
            <a:normAutofit/>
          </a:bodyPr>
          <a:lstStyle/>
          <a:p>
            <a:r>
              <a:rPr lang="en-US" sz="3200" dirty="0">
                <a:solidFill>
                  <a:schemeClr val="bg1"/>
                </a:solidFill>
              </a:rPr>
              <a:t>Now that we have them, how best to process them?</a:t>
            </a:r>
          </a:p>
          <a:p>
            <a:pPr lvl="1"/>
            <a:r>
              <a:rPr lang="en-US" dirty="0">
                <a:solidFill>
                  <a:schemeClr val="bg1"/>
                </a:solidFill>
              </a:rPr>
              <a:t>Remote Informals to the rescue!</a:t>
            </a:r>
          </a:p>
          <a:p>
            <a:pPr lvl="2"/>
            <a:r>
              <a:rPr lang="en-US" dirty="0">
                <a:solidFill>
                  <a:schemeClr val="bg1"/>
                </a:solidFill>
              </a:rPr>
              <a:t>For Agents – Meet via WebEx or Zoom, Phone, and Email.</a:t>
            </a:r>
          </a:p>
          <a:p>
            <a:pPr lvl="3"/>
            <a:r>
              <a:rPr lang="en-US" dirty="0">
                <a:solidFill>
                  <a:schemeClr val="bg1"/>
                </a:solidFill>
              </a:rPr>
              <a:t>We found that this was MUCH more efficient because the agents did not have to travel to the office.</a:t>
            </a:r>
          </a:p>
          <a:p>
            <a:pPr lvl="3"/>
            <a:r>
              <a:rPr lang="en-US" dirty="0">
                <a:solidFill>
                  <a:schemeClr val="bg1"/>
                </a:solidFill>
              </a:rPr>
              <a:t>“Top-line” / Agreed Order resolutions lessened the number of ARB hearings needed!</a:t>
            </a:r>
          </a:p>
          <a:p>
            <a:pPr lvl="3"/>
            <a:endParaRPr lang="en-US" dirty="0">
              <a:solidFill>
                <a:schemeClr val="bg1"/>
              </a:solidFill>
            </a:endParaRPr>
          </a:p>
          <a:p>
            <a:pPr lvl="2"/>
            <a:r>
              <a:rPr lang="en-US" dirty="0">
                <a:solidFill>
                  <a:schemeClr val="bg1"/>
                </a:solidFill>
              </a:rPr>
              <a:t>For Owners – Worked through online protests first.  Deployed ‘Appointy’ app to allow them to select a time for staff to call them for an informal over the phone (we control timeslots and number available).  Several wanted to use Zoom for informals, so we agreed.  </a:t>
            </a:r>
          </a:p>
          <a:p>
            <a:pPr lvl="3"/>
            <a:r>
              <a:rPr lang="en-US" dirty="0">
                <a:solidFill>
                  <a:schemeClr val="bg1"/>
                </a:solidFill>
              </a:rPr>
              <a:t>Higher ‘show rate’, a bit of phone tag but lessened after they chose their timeslot, a bit more drawn out than years past, settlement rate similar to years past (over 92%).</a:t>
            </a:r>
          </a:p>
          <a:p>
            <a:pPr lvl="3"/>
            <a:r>
              <a:rPr lang="en-US" sz="2800" dirty="0">
                <a:solidFill>
                  <a:schemeClr val="bg1"/>
                </a:solidFill>
              </a:rPr>
              <a:t>We have not conducted in person informals since 2019</a:t>
            </a:r>
          </a:p>
        </p:txBody>
      </p:sp>
      <p:sp>
        <p:nvSpPr>
          <p:cNvPr id="11" name="TextBox 10">
            <a:extLst>
              <a:ext uri="{FF2B5EF4-FFF2-40B4-BE49-F238E27FC236}">
                <a16:creationId xmlns:a16="http://schemas.microsoft.com/office/drawing/2014/main" id="{1E9A09B1-BBC0-42B9-94B4-7FBD428D8DE4}"/>
              </a:ext>
            </a:extLst>
          </p:cNvPr>
          <p:cNvSpPr txBox="1"/>
          <p:nvPr/>
        </p:nvSpPr>
        <p:spPr>
          <a:xfrm>
            <a:off x="4963885" y="6387491"/>
            <a:ext cx="2264229" cy="307777"/>
          </a:xfrm>
          <a:prstGeom prst="rect">
            <a:avLst/>
          </a:prstGeom>
          <a:noFill/>
        </p:spPr>
        <p:txBody>
          <a:bodyPr wrap="square" rtlCol="0">
            <a:spAutoFit/>
          </a:bodyPr>
          <a:lstStyle/>
          <a:p>
            <a:r>
              <a:rPr lang="en-US" sz="1400" dirty="0">
                <a:solidFill>
                  <a:schemeClr val="bg1"/>
                </a:solidFill>
              </a:rPr>
              <a:t>.</a:t>
            </a:r>
          </a:p>
        </p:txBody>
      </p:sp>
    </p:spTree>
    <p:extLst>
      <p:ext uri="{BB962C8B-B14F-4D97-AF65-F5344CB8AC3E}">
        <p14:creationId xmlns:p14="http://schemas.microsoft.com/office/powerpoint/2010/main" val="1198945530"/>
      </p:ext>
    </p:extLst>
  </p:cSld>
  <p:clrMapOvr>
    <a:masterClrMapping/>
  </p:clrMapOvr>
  <mc:AlternateContent xmlns:mc="http://schemas.openxmlformats.org/markup-compatibility/2006" xmlns:p14="http://schemas.microsoft.com/office/powerpoint/2010/main">
    <mc:Choice Requires="p14">
      <p:transition spd="slow" p14:dur="2000" advTm="207470"/>
    </mc:Choice>
    <mc:Fallback xmlns="">
      <p:transition spd="slow" advTm="2074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3"/>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108155"/>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p:txBody>
          <a:bodyPr>
            <a:normAutofit/>
          </a:bodyPr>
          <a:lstStyle/>
          <a:p>
            <a:r>
              <a:rPr lang="en-US" b="1" dirty="0">
                <a:solidFill>
                  <a:schemeClr val="bg1"/>
                </a:solidFill>
              </a:rPr>
              <a:t>Fit a Camel Through the Eye of a Needle.</a:t>
            </a:r>
          </a:p>
        </p:txBody>
      </p:sp>
      <p:sp>
        <p:nvSpPr>
          <p:cNvPr id="10" name="Content Placeholder 9">
            <a:extLst>
              <a:ext uri="{FF2B5EF4-FFF2-40B4-BE49-F238E27FC236}">
                <a16:creationId xmlns:a16="http://schemas.microsoft.com/office/drawing/2014/main" id="{77BD50A9-A0A6-4944-909D-4B37DD485891}"/>
              </a:ext>
            </a:extLst>
          </p:cNvPr>
          <p:cNvSpPr>
            <a:spLocks noGrp="1"/>
          </p:cNvSpPr>
          <p:nvPr>
            <p:ph idx="1"/>
          </p:nvPr>
        </p:nvSpPr>
        <p:spPr>
          <a:xfrm>
            <a:off x="838200" y="1690688"/>
            <a:ext cx="10515600" cy="4486275"/>
          </a:xfrm>
        </p:spPr>
        <p:txBody>
          <a:bodyPr>
            <a:normAutofit/>
          </a:bodyPr>
          <a:lstStyle/>
          <a:p>
            <a:r>
              <a:rPr lang="en-US" sz="3200" dirty="0">
                <a:solidFill>
                  <a:schemeClr val="bg1"/>
                </a:solidFill>
              </a:rPr>
              <a:t>Now that we have them, how best to process them?</a:t>
            </a:r>
          </a:p>
          <a:p>
            <a:pPr lvl="1"/>
            <a:r>
              <a:rPr lang="en-US" dirty="0">
                <a:solidFill>
                  <a:schemeClr val="bg1"/>
                </a:solidFill>
              </a:rPr>
              <a:t>Remote Formal Hearings used most often</a:t>
            </a:r>
          </a:p>
          <a:p>
            <a:pPr lvl="2"/>
            <a:r>
              <a:rPr lang="en-US" dirty="0">
                <a:solidFill>
                  <a:schemeClr val="bg1"/>
                </a:solidFill>
              </a:rPr>
              <a:t>ARB Hearings conducted by telephone or Zoom</a:t>
            </a:r>
          </a:p>
          <a:p>
            <a:pPr lvl="3"/>
            <a:r>
              <a:rPr lang="en-US" dirty="0">
                <a:solidFill>
                  <a:schemeClr val="bg1"/>
                </a:solidFill>
              </a:rPr>
              <a:t>ARB members were socially distant</a:t>
            </a:r>
          </a:p>
          <a:p>
            <a:pPr lvl="3"/>
            <a:r>
              <a:rPr lang="en-US" dirty="0">
                <a:solidFill>
                  <a:schemeClr val="bg1"/>
                </a:solidFill>
              </a:rPr>
              <a:t>Protesting Party called in or joined via Zoom</a:t>
            </a:r>
          </a:p>
          <a:p>
            <a:pPr lvl="3"/>
            <a:r>
              <a:rPr lang="en-US" dirty="0">
                <a:solidFill>
                  <a:schemeClr val="bg1"/>
                </a:solidFill>
              </a:rPr>
              <a:t>CAD Appraiser called in or joined via Zoom also!</a:t>
            </a:r>
          </a:p>
          <a:p>
            <a:pPr lvl="4"/>
            <a:r>
              <a:rPr lang="en-US" dirty="0">
                <a:solidFill>
                  <a:schemeClr val="bg1"/>
                </a:solidFill>
              </a:rPr>
              <a:t>Safety was of utmost importance.</a:t>
            </a:r>
          </a:p>
          <a:p>
            <a:pPr lvl="4"/>
            <a:r>
              <a:rPr lang="en-US" dirty="0">
                <a:solidFill>
                  <a:schemeClr val="bg1"/>
                </a:solidFill>
              </a:rPr>
              <a:t>Promoted fundamental fairness, too – If the protesting party was not going to be physically present, our staff shouldn’t be either.</a:t>
            </a:r>
          </a:p>
          <a:p>
            <a:pPr marL="1828800" lvl="4" indent="0">
              <a:buNone/>
            </a:pPr>
            <a:endParaRPr lang="en-US" dirty="0">
              <a:solidFill>
                <a:schemeClr val="bg1"/>
              </a:solidFill>
            </a:endParaRPr>
          </a:p>
          <a:p>
            <a:pPr lvl="2"/>
            <a:r>
              <a:rPr lang="en-US" dirty="0">
                <a:solidFill>
                  <a:schemeClr val="bg1"/>
                </a:solidFill>
              </a:rPr>
              <a:t>We did have a few glitches along the way, but there were fewer than we had expected.</a:t>
            </a:r>
          </a:p>
        </p:txBody>
      </p:sp>
      <p:sp>
        <p:nvSpPr>
          <p:cNvPr id="11" name="TextBox 10">
            <a:extLst>
              <a:ext uri="{FF2B5EF4-FFF2-40B4-BE49-F238E27FC236}">
                <a16:creationId xmlns:a16="http://schemas.microsoft.com/office/drawing/2014/main" id="{1E9A09B1-BBC0-42B9-94B4-7FBD428D8DE4}"/>
              </a:ext>
            </a:extLst>
          </p:cNvPr>
          <p:cNvSpPr txBox="1"/>
          <p:nvPr/>
        </p:nvSpPr>
        <p:spPr>
          <a:xfrm>
            <a:off x="4963885" y="6387491"/>
            <a:ext cx="2264229" cy="307777"/>
          </a:xfrm>
          <a:prstGeom prst="rect">
            <a:avLst/>
          </a:prstGeom>
          <a:noFill/>
        </p:spPr>
        <p:txBody>
          <a:bodyPr wrap="square" rtlCol="0">
            <a:spAutoFit/>
          </a:bodyPr>
          <a:lstStyle/>
          <a:p>
            <a:r>
              <a:rPr lang="en-US" sz="1400" dirty="0">
                <a:solidFill>
                  <a:schemeClr val="bg1"/>
                </a:solidFill>
              </a:rPr>
              <a:t>.</a:t>
            </a:r>
          </a:p>
        </p:txBody>
      </p:sp>
    </p:spTree>
    <p:extLst>
      <p:ext uri="{BB962C8B-B14F-4D97-AF65-F5344CB8AC3E}">
        <p14:creationId xmlns:p14="http://schemas.microsoft.com/office/powerpoint/2010/main" val="477624444"/>
      </p:ext>
    </p:extLst>
  </p:cSld>
  <p:clrMapOvr>
    <a:masterClrMapping/>
  </p:clrMapOvr>
  <mc:AlternateContent xmlns:mc="http://schemas.openxmlformats.org/markup-compatibility/2006" xmlns:p14="http://schemas.microsoft.com/office/powerpoint/2010/main">
    <mc:Choice Requires="p14">
      <p:transition spd="slow" p14:dur="2000" advTm="82374"/>
    </mc:Choice>
    <mc:Fallback xmlns="">
      <p:transition spd="slow" advTm="823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3"/>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108155"/>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p:txBody>
          <a:bodyPr>
            <a:normAutofit/>
          </a:bodyPr>
          <a:lstStyle/>
          <a:p>
            <a:r>
              <a:rPr lang="en-US" b="1" dirty="0">
                <a:solidFill>
                  <a:schemeClr val="bg1"/>
                </a:solidFill>
              </a:rPr>
              <a:t>Fit a Camel Through the Eye of a Needle.</a:t>
            </a:r>
          </a:p>
        </p:txBody>
      </p:sp>
      <p:sp>
        <p:nvSpPr>
          <p:cNvPr id="10" name="Content Placeholder 9">
            <a:extLst>
              <a:ext uri="{FF2B5EF4-FFF2-40B4-BE49-F238E27FC236}">
                <a16:creationId xmlns:a16="http://schemas.microsoft.com/office/drawing/2014/main" id="{77BD50A9-A0A6-4944-909D-4B37DD485891}"/>
              </a:ext>
            </a:extLst>
          </p:cNvPr>
          <p:cNvSpPr>
            <a:spLocks noGrp="1"/>
          </p:cNvSpPr>
          <p:nvPr>
            <p:ph idx="1"/>
          </p:nvPr>
        </p:nvSpPr>
        <p:spPr>
          <a:xfrm>
            <a:off x="838200" y="1690688"/>
            <a:ext cx="10515600" cy="4486275"/>
          </a:xfrm>
        </p:spPr>
        <p:txBody>
          <a:bodyPr>
            <a:normAutofit/>
          </a:bodyPr>
          <a:lstStyle/>
          <a:p>
            <a:r>
              <a:rPr lang="en-US" sz="3200" dirty="0">
                <a:solidFill>
                  <a:schemeClr val="bg1"/>
                </a:solidFill>
              </a:rPr>
              <a:t>Wait a Minute. What About Those Who Demanded In Person Hearings?</a:t>
            </a:r>
          </a:p>
          <a:p>
            <a:pPr lvl="1"/>
            <a:r>
              <a:rPr lang="en-US" dirty="0">
                <a:solidFill>
                  <a:schemeClr val="bg1"/>
                </a:solidFill>
              </a:rPr>
              <a:t>They demand it; we must have it (so sayeth the AG)</a:t>
            </a:r>
          </a:p>
          <a:p>
            <a:pPr lvl="2"/>
            <a:r>
              <a:rPr lang="en-US" dirty="0">
                <a:solidFill>
                  <a:schemeClr val="bg1"/>
                </a:solidFill>
              </a:rPr>
              <a:t>ARB Hearings conducted in person</a:t>
            </a:r>
          </a:p>
          <a:p>
            <a:pPr lvl="3"/>
            <a:r>
              <a:rPr lang="en-US" dirty="0">
                <a:solidFill>
                  <a:schemeClr val="bg1"/>
                </a:solidFill>
              </a:rPr>
              <a:t>We saved these for last!</a:t>
            </a:r>
          </a:p>
          <a:p>
            <a:pPr lvl="3"/>
            <a:r>
              <a:rPr lang="en-US" dirty="0">
                <a:solidFill>
                  <a:schemeClr val="bg1"/>
                </a:solidFill>
              </a:rPr>
              <a:t>Rooms set up to promote social distance as much as possible.</a:t>
            </a:r>
          </a:p>
          <a:p>
            <a:pPr lvl="3"/>
            <a:r>
              <a:rPr lang="en-US" dirty="0">
                <a:solidFill>
                  <a:schemeClr val="bg1"/>
                </a:solidFill>
              </a:rPr>
              <a:t>Schedule was staggered to allow for no / short wait times.</a:t>
            </a:r>
          </a:p>
          <a:p>
            <a:pPr lvl="3"/>
            <a:r>
              <a:rPr lang="en-US" dirty="0">
                <a:solidFill>
                  <a:schemeClr val="bg1"/>
                </a:solidFill>
              </a:rPr>
              <a:t>Protesting Party and ARB were in the same room.</a:t>
            </a:r>
          </a:p>
          <a:p>
            <a:pPr lvl="3"/>
            <a:r>
              <a:rPr lang="en-US" dirty="0">
                <a:solidFill>
                  <a:schemeClr val="bg1"/>
                </a:solidFill>
              </a:rPr>
              <a:t>CAD Appraiser still called in or joined via Zoom and appeared remotely.</a:t>
            </a:r>
          </a:p>
          <a:p>
            <a:pPr marL="1828800" lvl="4" indent="0">
              <a:buNone/>
            </a:pPr>
            <a:endParaRPr lang="en-US" dirty="0">
              <a:solidFill>
                <a:schemeClr val="bg1"/>
              </a:solidFill>
            </a:endParaRPr>
          </a:p>
          <a:p>
            <a:pPr lvl="2"/>
            <a:r>
              <a:rPr lang="en-US" dirty="0">
                <a:solidFill>
                  <a:schemeClr val="bg1"/>
                </a:solidFill>
              </a:rPr>
              <a:t>We conducted very few of these in 2021 as compared to a normal cycle but more than in 2020.</a:t>
            </a:r>
          </a:p>
          <a:p>
            <a:pPr marL="914400" lvl="2" indent="0">
              <a:buNone/>
            </a:pPr>
            <a:endParaRPr lang="en-US" dirty="0">
              <a:solidFill>
                <a:schemeClr val="bg1"/>
              </a:solidFill>
            </a:endParaRPr>
          </a:p>
        </p:txBody>
      </p:sp>
      <p:sp>
        <p:nvSpPr>
          <p:cNvPr id="11" name="TextBox 10">
            <a:extLst>
              <a:ext uri="{FF2B5EF4-FFF2-40B4-BE49-F238E27FC236}">
                <a16:creationId xmlns:a16="http://schemas.microsoft.com/office/drawing/2014/main" id="{1E9A09B1-BBC0-42B9-94B4-7FBD428D8DE4}"/>
              </a:ext>
            </a:extLst>
          </p:cNvPr>
          <p:cNvSpPr txBox="1"/>
          <p:nvPr/>
        </p:nvSpPr>
        <p:spPr>
          <a:xfrm>
            <a:off x="4963885" y="6387491"/>
            <a:ext cx="2264229" cy="307777"/>
          </a:xfrm>
          <a:prstGeom prst="rect">
            <a:avLst/>
          </a:prstGeom>
          <a:noFill/>
        </p:spPr>
        <p:txBody>
          <a:bodyPr wrap="square" rtlCol="0">
            <a:spAutoFit/>
          </a:bodyPr>
          <a:lstStyle/>
          <a:p>
            <a:r>
              <a:rPr lang="en-US" sz="1400" dirty="0">
                <a:solidFill>
                  <a:schemeClr val="bg1"/>
                </a:solidFill>
              </a:rPr>
              <a:t>.</a:t>
            </a:r>
          </a:p>
        </p:txBody>
      </p:sp>
    </p:spTree>
    <p:extLst>
      <p:ext uri="{BB962C8B-B14F-4D97-AF65-F5344CB8AC3E}">
        <p14:creationId xmlns:p14="http://schemas.microsoft.com/office/powerpoint/2010/main" val="1430632914"/>
      </p:ext>
    </p:extLst>
  </p:cSld>
  <p:clrMapOvr>
    <a:masterClrMapping/>
  </p:clrMapOvr>
  <mc:AlternateContent xmlns:mc="http://schemas.openxmlformats.org/markup-compatibility/2006" xmlns:p14="http://schemas.microsoft.com/office/powerpoint/2010/main">
    <mc:Choice Requires="p14">
      <p:transition spd="slow" p14:dur="2000" advTm="94635"/>
    </mc:Choice>
    <mc:Fallback xmlns="">
      <p:transition spd="slow" advTm="9463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9CABF6-5E0C-4E11-9BF7-2D586DA9977F}"/>
              </a:ext>
            </a:extLst>
          </p:cNvPr>
          <p:cNvPicPr>
            <a:picLocks noChangeAspect="1"/>
          </p:cNvPicPr>
          <p:nvPr/>
        </p:nvPicPr>
        <p:blipFill>
          <a:blip r:embed="rId3"/>
          <a:stretch>
            <a:fillRect/>
          </a:stretch>
        </p:blipFill>
        <p:spPr>
          <a:xfrm>
            <a:off x="1" y="-75678"/>
            <a:ext cx="12192000" cy="6936719"/>
          </a:xfrm>
          <a:prstGeom prst="rect">
            <a:avLst/>
          </a:prstGeom>
        </p:spPr>
      </p:pic>
      <p:sp>
        <p:nvSpPr>
          <p:cNvPr id="8" name="Rectangle 7">
            <a:extLst>
              <a:ext uri="{FF2B5EF4-FFF2-40B4-BE49-F238E27FC236}">
                <a16:creationId xmlns:a16="http://schemas.microsoft.com/office/drawing/2014/main" id="{1DC0B0A4-39A7-4BC8-B10E-C2BAE039ADFE}"/>
              </a:ext>
            </a:extLst>
          </p:cNvPr>
          <p:cNvSpPr/>
          <p:nvPr/>
        </p:nvSpPr>
        <p:spPr>
          <a:xfrm>
            <a:off x="0" y="-75678"/>
            <a:ext cx="12192000" cy="6966155"/>
          </a:xfrm>
          <a:prstGeom prst="rect">
            <a:avLst/>
          </a:prstGeom>
          <a:solidFill>
            <a:schemeClr val="accent2">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9445EC-5E97-49B1-B3D8-DD583DDFD7E9}"/>
              </a:ext>
            </a:extLst>
          </p:cNvPr>
          <p:cNvSpPr>
            <a:spLocks noGrp="1"/>
          </p:cNvSpPr>
          <p:nvPr>
            <p:ph type="title"/>
          </p:nvPr>
        </p:nvSpPr>
        <p:spPr/>
        <p:txBody>
          <a:bodyPr>
            <a:normAutofit/>
          </a:bodyPr>
          <a:lstStyle/>
          <a:p>
            <a:r>
              <a:rPr lang="en-US" b="1" dirty="0">
                <a:solidFill>
                  <a:schemeClr val="bg1"/>
                </a:solidFill>
              </a:rPr>
              <a:t>Fit a Camel Through the Eye of a Needle.</a:t>
            </a:r>
          </a:p>
        </p:txBody>
      </p:sp>
      <p:sp>
        <p:nvSpPr>
          <p:cNvPr id="10" name="Content Placeholder 9">
            <a:extLst>
              <a:ext uri="{FF2B5EF4-FFF2-40B4-BE49-F238E27FC236}">
                <a16:creationId xmlns:a16="http://schemas.microsoft.com/office/drawing/2014/main" id="{77BD50A9-A0A6-4944-909D-4B37DD485891}"/>
              </a:ext>
            </a:extLst>
          </p:cNvPr>
          <p:cNvSpPr>
            <a:spLocks noGrp="1"/>
          </p:cNvSpPr>
          <p:nvPr>
            <p:ph idx="1"/>
          </p:nvPr>
        </p:nvSpPr>
        <p:spPr>
          <a:xfrm>
            <a:off x="838200" y="1690688"/>
            <a:ext cx="10515600" cy="4486275"/>
          </a:xfrm>
        </p:spPr>
        <p:txBody>
          <a:bodyPr>
            <a:normAutofit/>
          </a:bodyPr>
          <a:lstStyle/>
          <a:p>
            <a:r>
              <a:rPr lang="en-US" sz="3200" dirty="0">
                <a:solidFill>
                  <a:schemeClr val="bg1"/>
                </a:solidFill>
              </a:rPr>
              <a:t>We were able to certify at 95% by July 25, 2021!</a:t>
            </a:r>
          </a:p>
          <a:p>
            <a:pPr lvl="1"/>
            <a:endParaRPr lang="en-US" dirty="0">
              <a:solidFill>
                <a:schemeClr val="bg1"/>
              </a:solidFill>
            </a:endParaRPr>
          </a:p>
          <a:p>
            <a:pPr lvl="1"/>
            <a:r>
              <a:rPr lang="en-US" dirty="0">
                <a:solidFill>
                  <a:schemeClr val="bg1"/>
                </a:solidFill>
              </a:rPr>
              <a:t>ARB Approved Records per Tax Code Section 41.12 (c-2) (at 90% complete) but we were above 95% complete by certification.</a:t>
            </a:r>
          </a:p>
          <a:p>
            <a:pPr lvl="1"/>
            <a:endParaRPr lang="en-US" dirty="0">
              <a:solidFill>
                <a:schemeClr val="bg1"/>
              </a:solidFill>
            </a:endParaRPr>
          </a:p>
          <a:p>
            <a:pPr marL="914400" lvl="2" indent="0">
              <a:buNone/>
            </a:pPr>
            <a:r>
              <a:rPr lang="en-US" dirty="0">
                <a:solidFill>
                  <a:schemeClr val="bg1"/>
                </a:solidFill>
              </a:rPr>
              <a:t>A monumental accomplishment considering our doors remained closed to in-person informals and was only open to the public on a limited basis and by appointment only beginning in June 1, 2021.</a:t>
            </a:r>
          </a:p>
          <a:p>
            <a:pPr marL="914400" lvl="2" indent="0">
              <a:buNone/>
            </a:pPr>
            <a:endParaRPr lang="en-US" dirty="0">
              <a:solidFill>
                <a:schemeClr val="bg1"/>
              </a:solidFill>
            </a:endParaRPr>
          </a:p>
        </p:txBody>
      </p:sp>
    </p:spTree>
    <p:extLst>
      <p:ext uri="{BB962C8B-B14F-4D97-AF65-F5344CB8AC3E}">
        <p14:creationId xmlns:p14="http://schemas.microsoft.com/office/powerpoint/2010/main" val="127140784"/>
      </p:ext>
    </p:extLst>
  </p:cSld>
  <p:clrMapOvr>
    <a:masterClrMapping/>
  </p:clrMapOvr>
  <mc:AlternateContent xmlns:mc="http://schemas.openxmlformats.org/markup-compatibility/2006" xmlns:p14="http://schemas.microsoft.com/office/powerpoint/2010/main">
    <mc:Choice Requires="p14">
      <p:transition spd="slow" p14:dur="2000" advTm="62170"/>
    </mc:Choice>
    <mc:Fallback xmlns="">
      <p:transition spd="slow" advTm="6217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3" ma:contentTypeDescription="Create a new document." ma:contentTypeScope="" ma:versionID="f6c20380235777e50b1658012001387a">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51e794457920be849d1a4da1cf18160f"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A7560A-E7AC-46F0-9298-0FA5FEF032D0}"/>
</file>

<file path=customXml/itemProps2.xml><?xml version="1.0" encoding="utf-8"?>
<ds:datastoreItem xmlns:ds="http://schemas.openxmlformats.org/officeDocument/2006/customXml" ds:itemID="{37B54810-C882-4906-930A-E2F35BDBFFCE}"/>
</file>

<file path=customXml/itemProps3.xml><?xml version="1.0" encoding="utf-8"?>
<ds:datastoreItem xmlns:ds="http://schemas.openxmlformats.org/officeDocument/2006/customXml" ds:itemID="{C2CF65A5-EDE2-47F7-92B4-7532DD86FC79}"/>
</file>

<file path=docProps/app.xml><?xml version="1.0" encoding="utf-8"?>
<Properties xmlns="http://schemas.openxmlformats.org/officeDocument/2006/extended-properties" xmlns:vt="http://schemas.openxmlformats.org/officeDocument/2006/docPropsVTypes">
  <TotalTime>2237</TotalTime>
  <Words>1131</Words>
  <Application>Microsoft Office PowerPoint</Application>
  <PresentationFormat>Widescreen</PresentationFormat>
  <Paragraphs>146</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How Did We Get Through it?</vt:lpstr>
      <vt:lpstr>The Problem – The Pandemic Upended Everything at the Worst Time of Year and Won’t Go Away!</vt:lpstr>
      <vt:lpstr>How Can We Preserve the Property Owner’s Right to Protest as Safely as Possible?</vt:lpstr>
      <vt:lpstr>How Can We Preserve the Property Owner’s Right to Protest as Safely as Possible?</vt:lpstr>
      <vt:lpstr>How Can We Preserve the Property Owner’s Right to Protest as Safely as Possible?</vt:lpstr>
      <vt:lpstr>Fit a Camel Through the Eye of a Needle.</vt:lpstr>
      <vt:lpstr>Fit a Camel Through the Eye of a Needle.</vt:lpstr>
      <vt:lpstr>Fit a Camel Through the Eye of a Needle.</vt:lpstr>
      <vt:lpstr>Fit a Camel Through the Eye of a Needle.</vt:lpstr>
      <vt:lpstr>What Are We Going to Keep Moving Forward?</vt:lpstr>
      <vt:lpstr>What Does the Future Hold?</vt:lpstr>
      <vt:lpstr>Have 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Armstrong</dc:creator>
  <cp:lastModifiedBy>Jennifer Baldwin</cp:lastModifiedBy>
  <cp:revision>108</cp:revision>
  <dcterms:created xsi:type="dcterms:W3CDTF">2020-12-07T00:46:52Z</dcterms:created>
  <dcterms:modified xsi:type="dcterms:W3CDTF">2021-11-15T19:43:20Z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0x010100ADAE6BF0282BA54FBA39456E28793397</vt:lpwstr>
  </property>
</Properties>
</file>