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4.xml" ContentType="application/vnd.openxmlformats-officedocument.drawingml.diagramData+xml"/>
  <Override PartName="/ppt/diagrams/data1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diagrams/data16.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diagrams/drawing10.xml" ContentType="application/vnd.ms-office.drawingml.diagramDrawing+xml"/>
  <Override PartName="/ppt/theme/theme1.xml" ContentType="application/vnd.openxmlformats-officedocument.theme+xml"/>
  <Override PartName="/ppt/diagrams/layout11.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14.xml" ContentType="application/vnd.ms-office.drawingml.diagramDrawing+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8.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5.xml" ContentType="application/vnd.openxmlformats-officedocument.drawingml.diagramLayout+xml"/>
  <Override PartName="/ppt/diagrams/quickStyle8.xml" ContentType="application/vnd.openxmlformats-officedocument.drawingml.diagramStyle+xml"/>
  <Override PartName="/ppt/diagrams/quickStyle15.xml" ContentType="application/vnd.openxmlformats-officedocument.drawingml.diagramStyle+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15.xml" ContentType="application/vnd.openxmlformats-officedocument.drawingml.diagramColors+xml"/>
  <Override PartName="/ppt/diagrams/layout9.xml" ContentType="application/vnd.openxmlformats-officedocument.drawingml.diagramLayout+xml"/>
  <Override PartName="/ppt/diagrams/layout14.xml" ContentType="application/vnd.openxmlformats-officedocument.drawingml.diagramLayout+xml"/>
  <Override PartName="/ppt/diagrams/colors4.xml" ContentType="application/vnd.openxmlformats-officedocument.drawingml.diagramColors+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5.xml" ContentType="application/vnd.ms-office.drawingml.diagramDrawing+xml"/>
  <Override PartName="/ppt/diagrams/colors9.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quickStyle9.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3.xml" ContentType="application/vnd.openxmlformats-officedocument.drawingml.diagramLayout+xml"/>
  <Override PartName="/ppt/diagrams/layout8.xml" ContentType="application/vnd.openxmlformats-officedocument.drawingml.diagramLayout+xml"/>
  <Override PartName="/ppt/diagrams/drawing9.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8" r:id="rId2"/>
    <p:sldId id="293" r:id="rId3"/>
    <p:sldId id="256" r:id="rId4"/>
    <p:sldId id="261" r:id="rId5"/>
    <p:sldId id="259" r:id="rId6"/>
    <p:sldId id="262" r:id="rId7"/>
    <p:sldId id="263" r:id="rId8"/>
    <p:sldId id="289" r:id="rId9"/>
    <p:sldId id="290" r:id="rId10"/>
    <p:sldId id="258" r:id="rId11"/>
    <p:sldId id="268" r:id="rId12"/>
    <p:sldId id="269" r:id="rId13"/>
    <p:sldId id="274" r:id="rId14"/>
    <p:sldId id="292" r:id="rId15"/>
    <p:sldId id="265" r:id="rId16"/>
    <p:sldId id="264" r:id="rId17"/>
    <p:sldId id="278" r:id="rId18"/>
    <p:sldId id="281" r:id="rId19"/>
    <p:sldId id="283" r:id="rId20"/>
    <p:sldId id="266" r:id="rId21"/>
    <p:sldId id="271" r:id="rId22"/>
    <p:sldId id="276" r:id="rId23"/>
    <p:sldId id="291" r:id="rId24"/>
    <p:sldId id="373" r:id="rId25"/>
    <p:sldId id="374" r:id="rId26"/>
    <p:sldId id="375"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D3E4A-94A7-4AC6-991A-018F740824C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A59F545-292B-496A-A4DF-063DDD56AA51}">
      <dgm:prSet/>
      <dgm:spPr/>
      <dgm:t>
        <a:bodyPr/>
        <a:lstStyle/>
        <a:p>
          <a:r>
            <a:rPr lang="en-US"/>
            <a:t>ARB Member Appointment</a:t>
          </a:r>
        </a:p>
      </dgm:t>
    </dgm:pt>
    <dgm:pt modelId="{A7EB45DA-6510-4579-8A58-90115E809EED}" type="parTrans" cxnId="{F0FC3466-713A-4029-AB47-21497517E868}">
      <dgm:prSet/>
      <dgm:spPr/>
      <dgm:t>
        <a:bodyPr/>
        <a:lstStyle/>
        <a:p>
          <a:endParaRPr lang="en-US"/>
        </a:p>
      </dgm:t>
    </dgm:pt>
    <dgm:pt modelId="{5F7E1032-B76D-4DF6-B011-98987EF09966}" type="sibTrans" cxnId="{F0FC3466-713A-4029-AB47-21497517E868}">
      <dgm:prSet/>
      <dgm:spPr/>
      <dgm:t>
        <a:bodyPr/>
        <a:lstStyle/>
        <a:p>
          <a:endParaRPr lang="en-US"/>
        </a:p>
      </dgm:t>
    </dgm:pt>
    <dgm:pt modelId="{94AB70A0-1951-425E-A848-A6D7C968F0D5}">
      <dgm:prSet/>
      <dgm:spPr/>
      <dgm:t>
        <a:bodyPr/>
        <a:lstStyle/>
        <a:p>
          <a:r>
            <a:rPr lang="en-US"/>
            <a:t>ARB Member Removal</a:t>
          </a:r>
        </a:p>
      </dgm:t>
    </dgm:pt>
    <dgm:pt modelId="{A0CE59D2-C4E8-41CA-AF64-DE18C314B745}" type="parTrans" cxnId="{4AC2F2FE-F786-406F-95C7-F95441C80F6B}">
      <dgm:prSet/>
      <dgm:spPr/>
      <dgm:t>
        <a:bodyPr/>
        <a:lstStyle/>
        <a:p>
          <a:endParaRPr lang="en-US"/>
        </a:p>
      </dgm:t>
    </dgm:pt>
    <dgm:pt modelId="{85CB494A-8411-4C2D-8B62-4C4E18788DDB}" type="sibTrans" cxnId="{4AC2F2FE-F786-406F-95C7-F95441C80F6B}">
      <dgm:prSet/>
      <dgm:spPr/>
      <dgm:t>
        <a:bodyPr/>
        <a:lstStyle/>
        <a:p>
          <a:endParaRPr lang="en-US"/>
        </a:p>
      </dgm:t>
    </dgm:pt>
    <dgm:pt modelId="{2492A5A0-6393-4911-92E0-7B7780669441}">
      <dgm:prSet/>
      <dgm:spPr/>
      <dgm:t>
        <a:bodyPr/>
        <a:lstStyle/>
        <a:p>
          <a:r>
            <a:rPr lang="en-US"/>
            <a:t>Eligibility Restrictions</a:t>
          </a:r>
        </a:p>
      </dgm:t>
    </dgm:pt>
    <dgm:pt modelId="{15F0A103-77FC-4608-8492-54A8E4233106}" type="parTrans" cxnId="{EE4DA95F-FFBE-4755-9D2F-8DCC4859E7C3}">
      <dgm:prSet/>
      <dgm:spPr/>
      <dgm:t>
        <a:bodyPr/>
        <a:lstStyle/>
        <a:p>
          <a:endParaRPr lang="en-US"/>
        </a:p>
      </dgm:t>
    </dgm:pt>
    <dgm:pt modelId="{99A9E046-AFA0-484E-A9B1-1ED7095F9967}" type="sibTrans" cxnId="{EE4DA95F-FFBE-4755-9D2F-8DCC4859E7C3}">
      <dgm:prSet/>
      <dgm:spPr/>
      <dgm:t>
        <a:bodyPr/>
        <a:lstStyle/>
        <a:p>
          <a:endParaRPr lang="en-US"/>
        </a:p>
      </dgm:t>
    </dgm:pt>
    <dgm:pt modelId="{5841105E-84D0-4214-AC3F-8A47CAB51DD4}">
      <dgm:prSet/>
      <dgm:spPr/>
      <dgm:t>
        <a:bodyPr/>
        <a:lstStyle/>
        <a:p>
          <a:r>
            <a:rPr lang="en-US"/>
            <a:t>ARB Chairman Removal</a:t>
          </a:r>
        </a:p>
      </dgm:t>
    </dgm:pt>
    <dgm:pt modelId="{9433C51D-4788-4F2E-ACAE-BC0F2022CE24}" type="parTrans" cxnId="{4631F3CF-15D9-4B01-86B0-C33BB7A3B0C1}">
      <dgm:prSet/>
      <dgm:spPr/>
      <dgm:t>
        <a:bodyPr/>
        <a:lstStyle/>
        <a:p>
          <a:endParaRPr lang="en-US"/>
        </a:p>
      </dgm:t>
    </dgm:pt>
    <dgm:pt modelId="{EF76F11F-E8E6-4086-90E4-311757CE598F}" type="sibTrans" cxnId="{4631F3CF-15D9-4B01-86B0-C33BB7A3B0C1}">
      <dgm:prSet/>
      <dgm:spPr/>
      <dgm:t>
        <a:bodyPr/>
        <a:lstStyle/>
        <a:p>
          <a:endParaRPr lang="en-US"/>
        </a:p>
      </dgm:t>
    </dgm:pt>
    <dgm:pt modelId="{BE061780-2DB1-4226-B2D0-22232A71E7EB}">
      <dgm:prSet/>
      <dgm:spPr/>
      <dgm:t>
        <a:bodyPr/>
        <a:lstStyle/>
        <a:p>
          <a:r>
            <a:rPr lang="en-US"/>
            <a:t>ARB Training Changes</a:t>
          </a:r>
        </a:p>
      </dgm:t>
    </dgm:pt>
    <dgm:pt modelId="{38444080-1636-43A3-BBA1-88DA52F3E236}" type="parTrans" cxnId="{01194E31-A5C5-47A4-83F4-A0331C6824EB}">
      <dgm:prSet/>
      <dgm:spPr/>
      <dgm:t>
        <a:bodyPr/>
        <a:lstStyle/>
        <a:p>
          <a:endParaRPr lang="en-US"/>
        </a:p>
      </dgm:t>
    </dgm:pt>
    <dgm:pt modelId="{71C1DD0C-ED9B-440C-A9FF-39AE7045E54F}" type="sibTrans" cxnId="{01194E31-A5C5-47A4-83F4-A0331C6824EB}">
      <dgm:prSet/>
      <dgm:spPr/>
      <dgm:t>
        <a:bodyPr/>
        <a:lstStyle/>
        <a:p>
          <a:endParaRPr lang="en-US"/>
        </a:p>
      </dgm:t>
    </dgm:pt>
    <dgm:pt modelId="{28AA0CA2-305B-44BB-886C-C5C88EE2A103}">
      <dgm:prSet/>
      <dgm:spPr/>
      <dgm:t>
        <a:bodyPr/>
        <a:lstStyle/>
        <a:p>
          <a:r>
            <a:rPr lang="en-US"/>
            <a:t>New Hearing Options &amp; Deadline</a:t>
          </a:r>
        </a:p>
      </dgm:t>
    </dgm:pt>
    <dgm:pt modelId="{52B823B4-05BD-4CEB-864C-5C440E33B1B2}" type="parTrans" cxnId="{56220942-8499-44F6-A2B3-2AC587E0B9A6}">
      <dgm:prSet/>
      <dgm:spPr/>
      <dgm:t>
        <a:bodyPr/>
        <a:lstStyle/>
        <a:p>
          <a:endParaRPr lang="en-US"/>
        </a:p>
      </dgm:t>
    </dgm:pt>
    <dgm:pt modelId="{BDE09387-9438-43C8-9F13-E1922929B74E}" type="sibTrans" cxnId="{56220942-8499-44F6-A2B3-2AC587E0B9A6}">
      <dgm:prSet/>
      <dgm:spPr/>
      <dgm:t>
        <a:bodyPr/>
        <a:lstStyle/>
        <a:p>
          <a:endParaRPr lang="en-US"/>
        </a:p>
      </dgm:t>
    </dgm:pt>
    <dgm:pt modelId="{9543B19E-F128-4710-9736-CADB11D8B484}">
      <dgm:prSet/>
      <dgm:spPr/>
      <dgm:t>
        <a:bodyPr/>
        <a:lstStyle/>
        <a:p>
          <a:r>
            <a:rPr lang="en-US"/>
            <a:t>Protest Type Change</a:t>
          </a:r>
        </a:p>
      </dgm:t>
    </dgm:pt>
    <dgm:pt modelId="{F17603D0-E339-4D75-B249-DEEE1AE4CBC0}" type="parTrans" cxnId="{624D3700-9485-437A-BF20-518F67AD4E74}">
      <dgm:prSet/>
      <dgm:spPr/>
      <dgm:t>
        <a:bodyPr/>
        <a:lstStyle/>
        <a:p>
          <a:endParaRPr lang="en-US"/>
        </a:p>
      </dgm:t>
    </dgm:pt>
    <dgm:pt modelId="{D226B73F-30CE-4CB4-8E88-8612ADCFCF29}" type="sibTrans" cxnId="{624D3700-9485-437A-BF20-518F67AD4E74}">
      <dgm:prSet/>
      <dgm:spPr/>
      <dgm:t>
        <a:bodyPr/>
        <a:lstStyle/>
        <a:p>
          <a:endParaRPr lang="en-US"/>
        </a:p>
      </dgm:t>
    </dgm:pt>
    <dgm:pt modelId="{92126BD8-80ED-45B8-A491-D07BC320121C}">
      <dgm:prSet/>
      <dgm:spPr/>
      <dgm:t>
        <a:bodyPr/>
        <a:lstStyle/>
        <a:p>
          <a:r>
            <a:rPr lang="en-US"/>
            <a:t>Final Order Change, Evidence Consideration &amp; New 25.25 Correction</a:t>
          </a:r>
        </a:p>
      </dgm:t>
    </dgm:pt>
    <dgm:pt modelId="{C0F56EFB-9DCB-440D-B643-068668C5CA8E}" type="parTrans" cxnId="{F4465434-D599-43FD-907A-299218CF1761}">
      <dgm:prSet/>
      <dgm:spPr/>
      <dgm:t>
        <a:bodyPr/>
        <a:lstStyle/>
        <a:p>
          <a:endParaRPr lang="en-US"/>
        </a:p>
      </dgm:t>
    </dgm:pt>
    <dgm:pt modelId="{E5D75CE9-E26D-4425-9911-02C5C681C3A6}" type="sibTrans" cxnId="{F4465434-D599-43FD-907A-299218CF1761}">
      <dgm:prSet/>
      <dgm:spPr/>
      <dgm:t>
        <a:bodyPr/>
        <a:lstStyle/>
        <a:p>
          <a:endParaRPr lang="en-US"/>
        </a:p>
      </dgm:t>
    </dgm:pt>
    <dgm:pt modelId="{B17E4C3D-D685-4968-9DB3-D1D79D7783C6}">
      <dgm:prSet/>
      <dgm:spPr/>
      <dgm:t>
        <a:bodyPr/>
        <a:lstStyle/>
        <a:p>
          <a:r>
            <a:rPr lang="en-US"/>
            <a:t>Model Hearing Procedures &amp; Review</a:t>
          </a:r>
        </a:p>
      </dgm:t>
    </dgm:pt>
    <dgm:pt modelId="{8DB90D0A-8895-4245-8062-009D7C5CE9AA}" type="parTrans" cxnId="{2EF8FCC6-FAB3-4C83-8786-209DCE36239E}">
      <dgm:prSet/>
      <dgm:spPr/>
      <dgm:t>
        <a:bodyPr/>
        <a:lstStyle/>
        <a:p>
          <a:endParaRPr lang="en-US"/>
        </a:p>
      </dgm:t>
    </dgm:pt>
    <dgm:pt modelId="{D63071FD-4343-402F-8AC7-356B45BF8CF3}" type="sibTrans" cxnId="{2EF8FCC6-FAB3-4C83-8786-209DCE36239E}">
      <dgm:prSet/>
      <dgm:spPr/>
      <dgm:t>
        <a:bodyPr/>
        <a:lstStyle/>
        <a:p>
          <a:endParaRPr lang="en-US"/>
        </a:p>
      </dgm:t>
    </dgm:pt>
    <dgm:pt modelId="{7763A25F-1675-44C3-8AAE-CAB7BBB59B10}">
      <dgm:prSet/>
      <dgm:spPr/>
      <dgm:t>
        <a:bodyPr/>
        <a:lstStyle/>
        <a:p>
          <a:r>
            <a:rPr lang="en-US"/>
            <a:t>Limited Binding Arbitration</a:t>
          </a:r>
        </a:p>
      </dgm:t>
    </dgm:pt>
    <dgm:pt modelId="{C0237FEB-0AE9-4CA5-9DB7-D51D61DF1984}" type="parTrans" cxnId="{DFEF46B8-0CDF-4DA3-87D1-1EE90B82ECBB}">
      <dgm:prSet/>
      <dgm:spPr/>
      <dgm:t>
        <a:bodyPr/>
        <a:lstStyle/>
        <a:p>
          <a:endParaRPr lang="en-US"/>
        </a:p>
      </dgm:t>
    </dgm:pt>
    <dgm:pt modelId="{B2BC7132-F7C1-4759-96D1-953BFC6F69F5}" type="sibTrans" cxnId="{DFEF46B8-0CDF-4DA3-87D1-1EE90B82ECBB}">
      <dgm:prSet/>
      <dgm:spPr/>
      <dgm:t>
        <a:bodyPr/>
        <a:lstStyle/>
        <a:p>
          <a:endParaRPr lang="en-US"/>
        </a:p>
      </dgm:t>
    </dgm:pt>
    <dgm:pt modelId="{5E04EF63-A23E-4416-BB8E-55E14FC4302D}" type="pres">
      <dgm:prSet presAssocID="{1A4D3E4A-94A7-4AC6-991A-018F740824C7}" presName="vert0" presStyleCnt="0">
        <dgm:presLayoutVars>
          <dgm:dir/>
          <dgm:animOne val="branch"/>
          <dgm:animLvl val="lvl"/>
        </dgm:presLayoutVars>
      </dgm:prSet>
      <dgm:spPr/>
    </dgm:pt>
    <dgm:pt modelId="{F92262F5-2F97-4844-981E-37C532669BCB}" type="pres">
      <dgm:prSet presAssocID="{0A59F545-292B-496A-A4DF-063DDD56AA51}" presName="thickLine" presStyleLbl="alignNode1" presStyleIdx="0" presStyleCnt="10"/>
      <dgm:spPr/>
    </dgm:pt>
    <dgm:pt modelId="{8866CA84-2A1C-4FA5-BF33-469CB93FA9E9}" type="pres">
      <dgm:prSet presAssocID="{0A59F545-292B-496A-A4DF-063DDD56AA51}" presName="horz1" presStyleCnt="0"/>
      <dgm:spPr/>
    </dgm:pt>
    <dgm:pt modelId="{7F89655F-1F21-42D1-B2A2-E926BAA3FAA1}" type="pres">
      <dgm:prSet presAssocID="{0A59F545-292B-496A-A4DF-063DDD56AA51}" presName="tx1" presStyleLbl="revTx" presStyleIdx="0" presStyleCnt="10"/>
      <dgm:spPr/>
    </dgm:pt>
    <dgm:pt modelId="{80AFFF03-6F5E-475D-AF2E-13BCEF8749EA}" type="pres">
      <dgm:prSet presAssocID="{0A59F545-292B-496A-A4DF-063DDD56AA51}" presName="vert1" presStyleCnt="0"/>
      <dgm:spPr/>
    </dgm:pt>
    <dgm:pt modelId="{91705924-FE2F-4135-98D1-0095BAFD9E00}" type="pres">
      <dgm:prSet presAssocID="{94AB70A0-1951-425E-A848-A6D7C968F0D5}" presName="thickLine" presStyleLbl="alignNode1" presStyleIdx="1" presStyleCnt="10"/>
      <dgm:spPr/>
    </dgm:pt>
    <dgm:pt modelId="{D2669031-0D7B-4D30-A6E1-CA291A0451A7}" type="pres">
      <dgm:prSet presAssocID="{94AB70A0-1951-425E-A848-A6D7C968F0D5}" presName="horz1" presStyleCnt="0"/>
      <dgm:spPr/>
    </dgm:pt>
    <dgm:pt modelId="{DD2983EE-0679-46FD-A8AD-0428761C6822}" type="pres">
      <dgm:prSet presAssocID="{94AB70A0-1951-425E-A848-A6D7C968F0D5}" presName="tx1" presStyleLbl="revTx" presStyleIdx="1" presStyleCnt="10"/>
      <dgm:spPr/>
    </dgm:pt>
    <dgm:pt modelId="{858E21B2-901B-4639-AF6A-34866C2C09CF}" type="pres">
      <dgm:prSet presAssocID="{94AB70A0-1951-425E-A848-A6D7C968F0D5}" presName="vert1" presStyleCnt="0"/>
      <dgm:spPr/>
    </dgm:pt>
    <dgm:pt modelId="{83933195-B42D-4B8D-9A71-9EB34E6BB15B}" type="pres">
      <dgm:prSet presAssocID="{2492A5A0-6393-4911-92E0-7B7780669441}" presName="thickLine" presStyleLbl="alignNode1" presStyleIdx="2" presStyleCnt="10"/>
      <dgm:spPr/>
    </dgm:pt>
    <dgm:pt modelId="{525C81F7-544C-4049-899F-7B14C1253DF9}" type="pres">
      <dgm:prSet presAssocID="{2492A5A0-6393-4911-92E0-7B7780669441}" presName="horz1" presStyleCnt="0"/>
      <dgm:spPr/>
    </dgm:pt>
    <dgm:pt modelId="{4AAB6226-9D8E-4328-8BF9-4F5D88F7441A}" type="pres">
      <dgm:prSet presAssocID="{2492A5A0-6393-4911-92E0-7B7780669441}" presName="tx1" presStyleLbl="revTx" presStyleIdx="2" presStyleCnt="10"/>
      <dgm:spPr/>
    </dgm:pt>
    <dgm:pt modelId="{C9D6C275-A343-4D57-912F-0F2508339763}" type="pres">
      <dgm:prSet presAssocID="{2492A5A0-6393-4911-92E0-7B7780669441}" presName="vert1" presStyleCnt="0"/>
      <dgm:spPr/>
    </dgm:pt>
    <dgm:pt modelId="{E5F49F14-3F01-49F2-AD24-BBF49A2904B9}" type="pres">
      <dgm:prSet presAssocID="{5841105E-84D0-4214-AC3F-8A47CAB51DD4}" presName="thickLine" presStyleLbl="alignNode1" presStyleIdx="3" presStyleCnt="10"/>
      <dgm:spPr/>
    </dgm:pt>
    <dgm:pt modelId="{F2EF72A1-105E-49D5-8710-A34CD2488A36}" type="pres">
      <dgm:prSet presAssocID="{5841105E-84D0-4214-AC3F-8A47CAB51DD4}" presName="horz1" presStyleCnt="0"/>
      <dgm:spPr/>
    </dgm:pt>
    <dgm:pt modelId="{FE74045C-5D09-421F-B15F-100D2E386C9D}" type="pres">
      <dgm:prSet presAssocID="{5841105E-84D0-4214-AC3F-8A47CAB51DD4}" presName="tx1" presStyleLbl="revTx" presStyleIdx="3" presStyleCnt="10"/>
      <dgm:spPr/>
    </dgm:pt>
    <dgm:pt modelId="{E8D961A3-60C4-45F1-8ED0-DF9AC58D1F1F}" type="pres">
      <dgm:prSet presAssocID="{5841105E-84D0-4214-AC3F-8A47CAB51DD4}" presName="vert1" presStyleCnt="0"/>
      <dgm:spPr/>
    </dgm:pt>
    <dgm:pt modelId="{6E4E6AD0-86DB-4C4F-BAE8-C9025B4FB39C}" type="pres">
      <dgm:prSet presAssocID="{BE061780-2DB1-4226-B2D0-22232A71E7EB}" presName="thickLine" presStyleLbl="alignNode1" presStyleIdx="4" presStyleCnt="10"/>
      <dgm:spPr/>
    </dgm:pt>
    <dgm:pt modelId="{DB62BA9D-3FDF-49E0-A7A0-F7A451FFF65A}" type="pres">
      <dgm:prSet presAssocID="{BE061780-2DB1-4226-B2D0-22232A71E7EB}" presName="horz1" presStyleCnt="0"/>
      <dgm:spPr/>
    </dgm:pt>
    <dgm:pt modelId="{622F4327-C938-4A0C-AA58-0BA96D4168AD}" type="pres">
      <dgm:prSet presAssocID="{BE061780-2DB1-4226-B2D0-22232A71E7EB}" presName="tx1" presStyleLbl="revTx" presStyleIdx="4" presStyleCnt="10"/>
      <dgm:spPr/>
    </dgm:pt>
    <dgm:pt modelId="{288EF93B-62EC-4714-9379-C0FCA2A5330D}" type="pres">
      <dgm:prSet presAssocID="{BE061780-2DB1-4226-B2D0-22232A71E7EB}" presName="vert1" presStyleCnt="0"/>
      <dgm:spPr/>
    </dgm:pt>
    <dgm:pt modelId="{10A6A1BC-FF00-4BA3-8EFE-15B764B687E3}" type="pres">
      <dgm:prSet presAssocID="{28AA0CA2-305B-44BB-886C-C5C88EE2A103}" presName="thickLine" presStyleLbl="alignNode1" presStyleIdx="5" presStyleCnt="10"/>
      <dgm:spPr/>
    </dgm:pt>
    <dgm:pt modelId="{2DA597BA-471E-42B8-82FF-72D6322B4714}" type="pres">
      <dgm:prSet presAssocID="{28AA0CA2-305B-44BB-886C-C5C88EE2A103}" presName="horz1" presStyleCnt="0"/>
      <dgm:spPr/>
    </dgm:pt>
    <dgm:pt modelId="{C99608F6-0BDF-478E-BF9F-0E2C688E3A14}" type="pres">
      <dgm:prSet presAssocID="{28AA0CA2-305B-44BB-886C-C5C88EE2A103}" presName="tx1" presStyleLbl="revTx" presStyleIdx="5" presStyleCnt="10"/>
      <dgm:spPr/>
    </dgm:pt>
    <dgm:pt modelId="{9E2B8116-9AC6-43B7-A5CD-235214C27C12}" type="pres">
      <dgm:prSet presAssocID="{28AA0CA2-305B-44BB-886C-C5C88EE2A103}" presName="vert1" presStyleCnt="0"/>
      <dgm:spPr/>
    </dgm:pt>
    <dgm:pt modelId="{CC39688E-4E7C-4859-9ACF-A836A4160698}" type="pres">
      <dgm:prSet presAssocID="{9543B19E-F128-4710-9736-CADB11D8B484}" presName="thickLine" presStyleLbl="alignNode1" presStyleIdx="6" presStyleCnt="10"/>
      <dgm:spPr/>
    </dgm:pt>
    <dgm:pt modelId="{88B6C0E7-6158-4B43-9D5E-1A97DFCC40A5}" type="pres">
      <dgm:prSet presAssocID="{9543B19E-F128-4710-9736-CADB11D8B484}" presName="horz1" presStyleCnt="0"/>
      <dgm:spPr/>
    </dgm:pt>
    <dgm:pt modelId="{B06065FE-03D3-4D5D-9A09-3012FEE49844}" type="pres">
      <dgm:prSet presAssocID="{9543B19E-F128-4710-9736-CADB11D8B484}" presName="tx1" presStyleLbl="revTx" presStyleIdx="6" presStyleCnt="10"/>
      <dgm:spPr/>
    </dgm:pt>
    <dgm:pt modelId="{0F2EAE5B-6047-4207-AED4-E5343D102A3F}" type="pres">
      <dgm:prSet presAssocID="{9543B19E-F128-4710-9736-CADB11D8B484}" presName="vert1" presStyleCnt="0"/>
      <dgm:spPr/>
    </dgm:pt>
    <dgm:pt modelId="{ABDFC9DB-B8B5-466B-9915-B41EBA5B3824}" type="pres">
      <dgm:prSet presAssocID="{92126BD8-80ED-45B8-A491-D07BC320121C}" presName="thickLine" presStyleLbl="alignNode1" presStyleIdx="7" presStyleCnt="10"/>
      <dgm:spPr/>
    </dgm:pt>
    <dgm:pt modelId="{3B066BBD-F352-4B10-A52B-576BBE54C499}" type="pres">
      <dgm:prSet presAssocID="{92126BD8-80ED-45B8-A491-D07BC320121C}" presName="horz1" presStyleCnt="0"/>
      <dgm:spPr/>
    </dgm:pt>
    <dgm:pt modelId="{4B61C992-09E6-44A2-939D-FA9D80688968}" type="pres">
      <dgm:prSet presAssocID="{92126BD8-80ED-45B8-A491-D07BC320121C}" presName="tx1" presStyleLbl="revTx" presStyleIdx="7" presStyleCnt="10"/>
      <dgm:spPr/>
    </dgm:pt>
    <dgm:pt modelId="{EFB3F6A0-F635-4EB7-9E9B-3B9B73D3ED13}" type="pres">
      <dgm:prSet presAssocID="{92126BD8-80ED-45B8-A491-D07BC320121C}" presName="vert1" presStyleCnt="0"/>
      <dgm:spPr/>
    </dgm:pt>
    <dgm:pt modelId="{43979B51-48AE-4D0E-8155-F7211410A43F}" type="pres">
      <dgm:prSet presAssocID="{B17E4C3D-D685-4968-9DB3-D1D79D7783C6}" presName="thickLine" presStyleLbl="alignNode1" presStyleIdx="8" presStyleCnt="10"/>
      <dgm:spPr/>
    </dgm:pt>
    <dgm:pt modelId="{B5A30457-3446-40A9-BE09-CF3A0D43AC56}" type="pres">
      <dgm:prSet presAssocID="{B17E4C3D-D685-4968-9DB3-D1D79D7783C6}" presName="horz1" presStyleCnt="0"/>
      <dgm:spPr/>
    </dgm:pt>
    <dgm:pt modelId="{E9180220-9BF1-40C1-BC7D-606890D279C6}" type="pres">
      <dgm:prSet presAssocID="{B17E4C3D-D685-4968-9DB3-D1D79D7783C6}" presName="tx1" presStyleLbl="revTx" presStyleIdx="8" presStyleCnt="10"/>
      <dgm:spPr/>
    </dgm:pt>
    <dgm:pt modelId="{4198635C-22B7-40E7-AE32-9D8DC818AAA3}" type="pres">
      <dgm:prSet presAssocID="{B17E4C3D-D685-4968-9DB3-D1D79D7783C6}" presName="vert1" presStyleCnt="0"/>
      <dgm:spPr/>
    </dgm:pt>
    <dgm:pt modelId="{41B3F7F2-9F2E-460F-96FE-8759F813C217}" type="pres">
      <dgm:prSet presAssocID="{7763A25F-1675-44C3-8AAE-CAB7BBB59B10}" presName="thickLine" presStyleLbl="alignNode1" presStyleIdx="9" presStyleCnt="10"/>
      <dgm:spPr/>
    </dgm:pt>
    <dgm:pt modelId="{50E107C5-818A-4FE0-BBE1-999135CF35A8}" type="pres">
      <dgm:prSet presAssocID="{7763A25F-1675-44C3-8AAE-CAB7BBB59B10}" presName="horz1" presStyleCnt="0"/>
      <dgm:spPr/>
    </dgm:pt>
    <dgm:pt modelId="{319BB577-5596-4047-A4D1-E963C5980B27}" type="pres">
      <dgm:prSet presAssocID="{7763A25F-1675-44C3-8AAE-CAB7BBB59B10}" presName="tx1" presStyleLbl="revTx" presStyleIdx="9" presStyleCnt="10"/>
      <dgm:spPr/>
    </dgm:pt>
    <dgm:pt modelId="{457BEAD0-8148-42F5-BE6B-EC4871FB4826}" type="pres">
      <dgm:prSet presAssocID="{7763A25F-1675-44C3-8AAE-CAB7BBB59B10}" presName="vert1" presStyleCnt="0"/>
      <dgm:spPr/>
    </dgm:pt>
  </dgm:ptLst>
  <dgm:cxnLst>
    <dgm:cxn modelId="{624D3700-9485-437A-BF20-518F67AD4E74}" srcId="{1A4D3E4A-94A7-4AC6-991A-018F740824C7}" destId="{9543B19E-F128-4710-9736-CADB11D8B484}" srcOrd="6" destOrd="0" parTransId="{F17603D0-E339-4D75-B249-DEEE1AE4CBC0}" sibTransId="{D226B73F-30CE-4CB4-8E88-8612ADCFCF29}"/>
    <dgm:cxn modelId="{E2105D00-6BA5-4B99-874D-75DA64418FAE}" type="presOf" srcId="{0A59F545-292B-496A-A4DF-063DDD56AA51}" destId="{7F89655F-1F21-42D1-B2A2-E926BAA3FAA1}" srcOrd="0" destOrd="0" presId="urn:microsoft.com/office/officeart/2008/layout/LinedList"/>
    <dgm:cxn modelId="{62757A12-726C-425F-AADA-B1A0A0DA0251}" type="presOf" srcId="{5841105E-84D0-4214-AC3F-8A47CAB51DD4}" destId="{FE74045C-5D09-421F-B15F-100D2E386C9D}" srcOrd="0" destOrd="0" presId="urn:microsoft.com/office/officeart/2008/layout/LinedList"/>
    <dgm:cxn modelId="{162EC322-EF5D-4656-ADE6-AB2CE562A879}" type="presOf" srcId="{B17E4C3D-D685-4968-9DB3-D1D79D7783C6}" destId="{E9180220-9BF1-40C1-BC7D-606890D279C6}" srcOrd="0" destOrd="0" presId="urn:microsoft.com/office/officeart/2008/layout/LinedList"/>
    <dgm:cxn modelId="{01194E31-A5C5-47A4-83F4-A0331C6824EB}" srcId="{1A4D3E4A-94A7-4AC6-991A-018F740824C7}" destId="{BE061780-2DB1-4226-B2D0-22232A71E7EB}" srcOrd="4" destOrd="0" parTransId="{38444080-1636-43A3-BBA1-88DA52F3E236}" sibTransId="{71C1DD0C-ED9B-440C-A9FF-39AE7045E54F}"/>
    <dgm:cxn modelId="{F4465434-D599-43FD-907A-299218CF1761}" srcId="{1A4D3E4A-94A7-4AC6-991A-018F740824C7}" destId="{92126BD8-80ED-45B8-A491-D07BC320121C}" srcOrd="7" destOrd="0" parTransId="{C0F56EFB-9DCB-440D-B643-068668C5CA8E}" sibTransId="{E5D75CE9-E26D-4425-9911-02C5C681C3A6}"/>
    <dgm:cxn modelId="{EE4DA95F-FFBE-4755-9D2F-8DCC4859E7C3}" srcId="{1A4D3E4A-94A7-4AC6-991A-018F740824C7}" destId="{2492A5A0-6393-4911-92E0-7B7780669441}" srcOrd="2" destOrd="0" parTransId="{15F0A103-77FC-4608-8492-54A8E4233106}" sibTransId="{99A9E046-AFA0-484E-A9B1-1ED7095F9967}"/>
    <dgm:cxn modelId="{56220942-8499-44F6-A2B3-2AC587E0B9A6}" srcId="{1A4D3E4A-94A7-4AC6-991A-018F740824C7}" destId="{28AA0CA2-305B-44BB-886C-C5C88EE2A103}" srcOrd="5" destOrd="0" parTransId="{52B823B4-05BD-4CEB-864C-5C440E33B1B2}" sibTransId="{BDE09387-9438-43C8-9F13-E1922929B74E}"/>
    <dgm:cxn modelId="{73B65C42-3875-4ADB-AE1A-C4F35A357A64}" type="presOf" srcId="{94AB70A0-1951-425E-A848-A6D7C968F0D5}" destId="{DD2983EE-0679-46FD-A8AD-0428761C6822}" srcOrd="0" destOrd="0" presId="urn:microsoft.com/office/officeart/2008/layout/LinedList"/>
    <dgm:cxn modelId="{F0FC3466-713A-4029-AB47-21497517E868}" srcId="{1A4D3E4A-94A7-4AC6-991A-018F740824C7}" destId="{0A59F545-292B-496A-A4DF-063DDD56AA51}" srcOrd="0" destOrd="0" parTransId="{A7EB45DA-6510-4579-8A58-90115E809EED}" sibTransId="{5F7E1032-B76D-4DF6-B011-98987EF09966}"/>
    <dgm:cxn modelId="{FFE1C955-1015-4F9C-BD63-1DEB84CB7BE0}" type="presOf" srcId="{92126BD8-80ED-45B8-A491-D07BC320121C}" destId="{4B61C992-09E6-44A2-939D-FA9D80688968}" srcOrd="0" destOrd="0" presId="urn:microsoft.com/office/officeart/2008/layout/LinedList"/>
    <dgm:cxn modelId="{7C00D880-BE3E-4FB7-B9E8-B92F4EB7D77A}" type="presOf" srcId="{1A4D3E4A-94A7-4AC6-991A-018F740824C7}" destId="{5E04EF63-A23E-4416-BB8E-55E14FC4302D}" srcOrd="0" destOrd="0" presId="urn:microsoft.com/office/officeart/2008/layout/LinedList"/>
    <dgm:cxn modelId="{F64BFA84-1F05-4C0A-ADB7-59130B49160A}" type="presOf" srcId="{2492A5A0-6393-4911-92E0-7B7780669441}" destId="{4AAB6226-9D8E-4328-8BF9-4F5D88F7441A}" srcOrd="0" destOrd="0" presId="urn:microsoft.com/office/officeart/2008/layout/LinedList"/>
    <dgm:cxn modelId="{0602DE86-4C5C-41AC-BBE0-754CDA1D53ED}" type="presOf" srcId="{7763A25F-1675-44C3-8AAE-CAB7BBB59B10}" destId="{319BB577-5596-4047-A4D1-E963C5980B27}" srcOrd="0" destOrd="0" presId="urn:microsoft.com/office/officeart/2008/layout/LinedList"/>
    <dgm:cxn modelId="{3DDF97AE-A167-4398-BDFB-C22BDC777081}" type="presOf" srcId="{28AA0CA2-305B-44BB-886C-C5C88EE2A103}" destId="{C99608F6-0BDF-478E-BF9F-0E2C688E3A14}" srcOrd="0" destOrd="0" presId="urn:microsoft.com/office/officeart/2008/layout/LinedList"/>
    <dgm:cxn modelId="{4FF0C4AE-CF85-46BB-820E-538C8DD372A9}" type="presOf" srcId="{9543B19E-F128-4710-9736-CADB11D8B484}" destId="{B06065FE-03D3-4D5D-9A09-3012FEE49844}" srcOrd="0" destOrd="0" presId="urn:microsoft.com/office/officeart/2008/layout/LinedList"/>
    <dgm:cxn modelId="{DFEF46B8-0CDF-4DA3-87D1-1EE90B82ECBB}" srcId="{1A4D3E4A-94A7-4AC6-991A-018F740824C7}" destId="{7763A25F-1675-44C3-8AAE-CAB7BBB59B10}" srcOrd="9" destOrd="0" parTransId="{C0237FEB-0AE9-4CA5-9DB7-D51D61DF1984}" sibTransId="{B2BC7132-F7C1-4759-96D1-953BFC6F69F5}"/>
    <dgm:cxn modelId="{2EF8FCC6-FAB3-4C83-8786-209DCE36239E}" srcId="{1A4D3E4A-94A7-4AC6-991A-018F740824C7}" destId="{B17E4C3D-D685-4968-9DB3-D1D79D7783C6}" srcOrd="8" destOrd="0" parTransId="{8DB90D0A-8895-4245-8062-009D7C5CE9AA}" sibTransId="{D63071FD-4343-402F-8AC7-356B45BF8CF3}"/>
    <dgm:cxn modelId="{4631F3CF-15D9-4B01-86B0-C33BB7A3B0C1}" srcId="{1A4D3E4A-94A7-4AC6-991A-018F740824C7}" destId="{5841105E-84D0-4214-AC3F-8A47CAB51DD4}" srcOrd="3" destOrd="0" parTransId="{9433C51D-4788-4F2E-ACAE-BC0F2022CE24}" sibTransId="{EF76F11F-E8E6-4086-90E4-311757CE598F}"/>
    <dgm:cxn modelId="{53A803D6-4519-4771-8496-22248C1EB15C}" type="presOf" srcId="{BE061780-2DB1-4226-B2D0-22232A71E7EB}" destId="{622F4327-C938-4A0C-AA58-0BA96D4168AD}" srcOrd="0" destOrd="0" presId="urn:microsoft.com/office/officeart/2008/layout/LinedList"/>
    <dgm:cxn modelId="{4AC2F2FE-F786-406F-95C7-F95441C80F6B}" srcId="{1A4D3E4A-94A7-4AC6-991A-018F740824C7}" destId="{94AB70A0-1951-425E-A848-A6D7C968F0D5}" srcOrd="1" destOrd="0" parTransId="{A0CE59D2-C4E8-41CA-AF64-DE18C314B745}" sibTransId="{85CB494A-8411-4C2D-8B62-4C4E18788DDB}"/>
    <dgm:cxn modelId="{3A6BACAD-13D2-4724-99B3-8C4E22BD78A2}" type="presParOf" srcId="{5E04EF63-A23E-4416-BB8E-55E14FC4302D}" destId="{F92262F5-2F97-4844-981E-37C532669BCB}" srcOrd="0" destOrd="0" presId="urn:microsoft.com/office/officeart/2008/layout/LinedList"/>
    <dgm:cxn modelId="{CD5580A5-3755-4DB5-8849-613CFF976CE8}" type="presParOf" srcId="{5E04EF63-A23E-4416-BB8E-55E14FC4302D}" destId="{8866CA84-2A1C-4FA5-BF33-469CB93FA9E9}" srcOrd="1" destOrd="0" presId="urn:microsoft.com/office/officeart/2008/layout/LinedList"/>
    <dgm:cxn modelId="{8D9794BC-E26F-4871-B29A-C450E6C564E3}" type="presParOf" srcId="{8866CA84-2A1C-4FA5-BF33-469CB93FA9E9}" destId="{7F89655F-1F21-42D1-B2A2-E926BAA3FAA1}" srcOrd="0" destOrd="0" presId="urn:microsoft.com/office/officeart/2008/layout/LinedList"/>
    <dgm:cxn modelId="{B6D2B9C1-F9D7-4B9B-9FCE-28412AFF4547}" type="presParOf" srcId="{8866CA84-2A1C-4FA5-BF33-469CB93FA9E9}" destId="{80AFFF03-6F5E-475D-AF2E-13BCEF8749EA}" srcOrd="1" destOrd="0" presId="urn:microsoft.com/office/officeart/2008/layout/LinedList"/>
    <dgm:cxn modelId="{FF18F6AB-03FE-4F61-94F9-E27442834D43}" type="presParOf" srcId="{5E04EF63-A23E-4416-BB8E-55E14FC4302D}" destId="{91705924-FE2F-4135-98D1-0095BAFD9E00}" srcOrd="2" destOrd="0" presId="urn:microsoft.com/office/officeart/2008/layout/LinedList"/>
    <dgm:cxn modelId="{E1DA5A3A-BFFC-4FC6-9AA5-255F22FF3A99}" type="presParOf" srcId="{5E04EF63-A23E-4416-BB8E-55E14FC4302D}" destId="{D2669031-0D7B-4D30-A6E1-CA291A0451A7}" srcOrd="3" destOrd="0" presId="urn:microsoft.com/office/officeart/2008/layout/LinedList"/>
    <dgm:cxn modelId="{4B6FD69D-2916-42DD-82FC-E9DD70256D60}" type="presParOf" srcId="{D2669031-0D7B-4D30-A6E1-CA291A0451A7}" destId="{DD2983EE-0679-46FD-A8AD-0428761C6822}" srcOrd="0" destOrd="0" presId="urn:microsoft.com/office/officeart/2008/layout/LinedList"/>
    <dgm:cxn modelId="{BB7C545A-E9A6-4091-9227-6782EF7F7CC3}" type="presParOf" srcId="{D2669031-0D7B-4D30-A6E1-CA291A0451A7}" destId="{858E21B2-901B-4639-AF6A-34866C2C09CF}" srcOrd="1" destOrd="0" presId="urn:microsoft.com/office/officeart/2008/layout/LinedList"/>
    <dgm:cxn modelId="{325E0D9E-5A5A-4E18-8734-0D7723849008}" type="presParOf" srcId="{5E04EF63-A23E-4416-BB8E-55E14FC4302D}" destId="{83933195-B42D-4B8D-9A71-9EB34E6BB15B}" srcOrd="4" destOrd="0" presId="urn:microsoft.com/office/officeart/2008/layout/LinedList"/>
    <dgm:cxn modelId="{66E37BD5-6277-404F-B0E9-424A068EFE7B}" type="presParOf" srcId="{5E04EF63-A23E-4416-BB8E-55E14FC4302D}" destId="{525C81F7-544C-4049-899F-7B14C1253DF9}" srcOrd="5" destOrd="0" presId="urn:microsoft.com/office/officeart/2008/layout/LinedList"/>
    <dgm:cxn modelId="{5EC8301A-8A6F-4F16-A224-1A453E8171CE}" type="presParOf" srcId="{525C81F7-544C-4049-899F-7B14C1253DF9}" destId="{4AAB6226-9D8E-4328-8BF9-4F5D88F7441A}" srcOrd="0" destOrd="0" presId="urn:microsoft.com/office/officeart/2008/layout/LinedList"/>
    <dgm:cxn modelId="{B7A1E2C7-A1A8-400E-9531-979876555C84}" type="presParOf" srcId="{525C81F7-544C-4049-899F-7B14C1253DF9}" destId="{C9D6C275-A343-4D57-912F-0F2508339763}" srcOrd="1" destOrd="0" presId="urn:microsoft.com/office/officeart/2008/layout/LinedList"/>
    <dgm:cxn modelId="{C2B031E4-B361-4080-95F8-CA0AAC664242}" type="presParOf" srcId="{5E04EF63-A23E-4416-BB8E-55E14FC4302D}" destId="{E5F49F14-3F01-49F2-AD24-BBF49A2904B9}" srcOrd="6" destOrd="0" presId="urn:microsoft.com/office/officeart/2008/layout/LinedList"/>
    <dgm:cxn modelId="{D0552740-5719-497D-8335-5DE1A9C05222}" type="presParOf" srcId="{5E04EF63-A23E-4416-BB8E-55E14FC4302D}" destId="{F2EF72A1-105E-49D5-8710-A34CD2488A36}" srcOrd="7" destOrd="0" presId="urn:microsoft.com/office/officeart/2008/layout/LinedList"/>
    <dgm:cxn modelId="{205B14C3-71B3-4C94-B4E0-4FE0A0DEDED8}" type="presParOf" srcId="{F2EF72A1-105E-49D5-8710-A34CD2488A36}" destId="{FE74045C-5D09-421F-B15F-100D2E386C9D}" srcOrd="0" destOrd="0" presId="urn:microsoft.com/office/officeart/2008/layout/LinedList"/>
    <dgm:cxn modelId="{80AA8E1C-F839-4850-BD6B-1FFAFA8D0FB3}" type="presParOf" srcId="{F2EF72A1-105E-49D5-8710-A34CD2488A36}" destId="{E8D961A3-60C4-45F1-8ED0-DF9AC58D1F1F}" srcOrd="1" destOrd="0" presId="urn:microsoft.com/office/officeart/2008/layout/LinedList"/>
    <dgm:cxn modelId="{F35D8112-27D4-48DF-9CFF-B5603B37544D}" type="presParOf" srcId="{5E04EF63-A23E-4416-BB8E-55E14FC4302D}" destId="{6E4E6AD0-86DB-4C4F-BAE8-C9025B4FB39C}" srcOrd="8" destOrd="0" presId="urn:microsoft.com/office/officeart/2008/layout/LinedList"/>
    <dgm:cxn modelId="{54F48B2F-64EE-4174-90C4-BD7CF3609B54}" type="presParOf" srcId="{5E04EF63-A23E-4416-BB8E-55E14FC4302D}" destId="{DB62BA9D-3FDF-49E0-A7A0-F7A451FFF65A}" srcOrd="9" destOrd="0" presId="urn:microsoft.com/office/officeart/2008/layout/LinedList"/>
    <dgm:cxn modelId="{6AC164CF-24D4-4FCA-93D7-9BC6280483E9}" type="presParOf" srcId="{DB62BA9D-3FDF-49E0-A7A0-F7A451FFF65A}" destId="{622F4327-C938-4A0C-AA58-0BA96D4168AD}" srcOrd="0" destOrd="0" presId="urn:microsoft.com/office/officeart/2008/layout/LinedList"/>
    <dgm:cxn modelId="{4EAF1E5A-99B7-48CD-B300-B844AB27556C}" type="presParOf" srcId="{DB62BA9D-3FDF-49E0-A7A0-F7A451FFF65A}" destId="{288EF93B-62EC-4714-9379-C0FCA2A5330D}" srcOrd="1" destOrd="0" presId="urn:microsoft.com/office/officeart/2008/layout/LinedList"/>
    <dgm:cxn modelId="{9EDC241D-CEDF-41D2-894B-F208EECB5AE5}" type="presParOf" srcId="{5E04EF63-A23E-4416-BB8E-55E14FC4302D}" destId="{10A6A1BC-FF00-4BA3-8EFE-15B764B687E3}" srcOrd="10" destOrd="0" presId="urn:microsoft.com/office/officeart/2008/layout/LinedList"/>
    <dgm:cxn modelId="{0778EC94-E435-4213-B77E-D8B9CD8C79DC}" type="presParOf" srcId="{5E04EF63-A23E-4416-BB8E-55E14FC4302D}" destId="{2DA597BA-471E-42B8-82FF-72D6322B4714}" srcOrd="11" destOrd="0" presId="urn:microsoft.com/office/officeart/2008/layout/LinedList"/>
    <dgm:cxn modelId="{7BC126FD-DFB7-4C12-ABE9-AFD07A7A4401}" type="presParOf" srcId="{2DA597BA-471E-42B8-82FF-72D6322B4714}" destId="{C99608F6-0BDF-478E-BF9F-0E2C688E3A14}" srcOrd="0" destOrd="0" presId="urn:microsoft.com/office/officeart/2008/layout/LinedList"/>
    <dgm:cxn modelId="{D0EEAF48-D3A8-43A8-88A8-6C66682808A5}" type="presParOf" srcId="{2DA597BA-471E-42B8-82FF-72D6322B4714}" destId="{9E2B8116-9AC6-43B7-A5CD-235214C27C12}" srcOrd="1" destOrd="0" presId="urn:microsoft.com/office/officeart/2008/layout/LinedList"/>
    <dgm:cxn modelId="{6E07B8F0-EE14-4852-BAB7-8394C1597F50}" type="presParOf" srcId="{5E04EF63-A23E-4416-BB8E-55E14FC4302D}" destId="{CC39688E-4E7C-4859-9ACF-A836A4160698}" srcOrd="12" destOrd="0" presId="urn:microsoft.com/office/officeart/2008/layout/LinedList"/>
    <dgm:cxn modelId="{26F370F7-2D9E-4AB4-B8E4-E74F7ABAEAE6}" type="presParOf" srcId="{5E04EF63-A23E-4416-BB8E-55E14FC4302D}" destId="{88B6C0E7-6158-4B43-9D5E-1A97DFCC40A5}" srcOrd="13" destOrd="0" presId="urn:microsoft.com/office/officeart/2008/layout/LinedList"/>
    <dgm:cxn modelId="{0F045D30-EAE1-441E-BAB9-9D47A4751E98}" type="presParOf" srcId="{88B6C0E7-6158-4B43-9D5E-1A97DFCC40A5}" destId="{B06065FE-03D3-4D5D-9A09-3012FEE49844}" srcOrd="0" destOrd="0" presId="urn:microsoft.com/office/officeart/2008/layout/LinedList"/>
    <dgm:cxn modelId="{751ECCB8-645F-4EB3-BD36-8669071AE745}" type="presParOf" srcId="{88B6C0E7-6158-4B43-9D5E-1A97DFCC40A5}" destId="{0F2EAE5B-6047-4207-AED4-E5343D102A3F}" srcOrd="1" destOrd="0" presId="urn:microsoft.com/office/officeart/2008/layout/LinedList"/>
    <dgm:cxn modelId="{DEA8A5E8-0950-4B25-98DA-3E492C9E4D3A}" type="presParOf" srcId="{5E04EF63-A23E-4416-BB8E-55E14FC4302D}" destId="{ABDFC9DB-B8B5-466B-9915-B41EBA5B3824}" srcOrd="14" destOrd="0" presId="urn:microsoft.com/office/officeart/2008/layout/LinedList"/>
    <dgm:cxn modelId="{4C1CEA41-B0F5-48B5-A2C1-27008AF05E9C}" type="presParOf" srcId="{5E04EF63-A23E-4416-BB8E-55E14FC4302D}" destId="{3B066BBD-F352-4B10-A52B-576BBE54C499}" srcOrd="15" destOrd="0" presId="urn:microsoft.com/office/officeart/2008/layout/LinedList"/>
    <dgm:cxn modelId="{7EF32429-DDE5-4286-8BAE-6BD8F1DEBE63}" type="presParOf" srcId="{3B066BBD-F352-4B10-A52B-576BBE54C499}" destId="{4B61C992-09E6-44A2-939D-FA9D80688968}" srcOrd="0" destOrd="0" presId="urn:microsoft.com/office/officeart/2008/layout/LinedList"/>
    <dgm:cxn modelId="{3D33A0F7-FAE3-4F44-8A3F-1C74C5FAB5A2}" type="presParOf" srcId="{3B066BBD-F352-4B10-A52B-576BBE54C499}" destId="{EFB3F6A0-F635-4EB7-9E9B-3B9B73D3ED13}" srcOrd="1" destOrd="0" presId="urn:microsoft.com/office/officeart/2008/layout/LinedList"/>
    <dgm:cxn modelId="{8D720E79-7243-4A1C-A112-14FA9BF258DB}" type="presParOf" srcId="{5E04EF63-A23E-4416-BB8E-55E14FC4302D}" destId="{43979B51-48AE-4D0E-8155-F7211410A43F}" srcOrd="16" destOrd="0" presId="urn:microsoft.com/office/officeart/2008/layout/LinedList"/>
    <dgm:cxn modelId="{DD49B30E-ACB8-402A-AF2E-084253C66E21}" type="presParOf" srcId="{5E04EF63-A23E-4416-BB8E-55E14FC4302D}" destId="{B5A30457-3446-40A9-BE09-CF3A0D43AC56}" srcOrd="17" destOrd="0" presId="urn:microsoft.com/office/officeart/2008/layout/LinedList"/>
    <dgm:cxn modelId="{C762BE31-D502-4CB7-8AAB-987C3EA2C09F}" type="presParOf" srcId="{B5A30457-3446-40A9-BE09-CF3A0D43AC56}" destId="{E9180220-9BF1-40C1-BC7D-606890D279C6}" srcOrd="0" destOrd="0" presId="urn:microsoft.com/office/officeart/2008/layout/LinedList"/>
    <dgm:cxn modelId="{C733EA76-EF1A-4040-B350-3BB699EB938D}" type="presParOf" srcId="{B5A30457-3446-40A9-BE09-CF3A0D43AC56}" destId="{4198635C-22B7-40E7-AE32-9D8DC818AAA3}" srcOrd="1" destOrd="0" presId="urn:microsoft.com/office/officeart/2008/layout/LinedList"/>
    <dgm:cxn modelId="{A87F8614-1D6B-4660-ACEB-2933D8838387}" type="presParOf" srcId="{5E04EF63-A23E-4416-BB8E-55E14FC4302D}" destId="{41B3F7F2-9F2E-460F-96FE-8759F813C217}" srcOrd="18" destOrd="0" presId="urn:microsoft.com/office/officeart/2008/layout/LinedList"/>
    <dgm:cxn modelId="{A957DFF9-7532-4A57-B547-A8A1D8225D31}" type="presParOf" srcId="{5E04EF63-A23E-4416-BB8E-55E14FC4302D}" destId="{50E107C5-818A-4FE0-BBE1-999135CF35A8}" srcOrd="19" destOrd="0" presId="urn:microsoft.com/office/officeart/2008/layout/LinedList"/>
    <dgm:cxn modelId="{3DC90EBF-9F8B-4807-AFCE-96709323AF57}" type="presParOf" srcId="{50E107C5-818A-4FE0-BBE1-999135CF35A8}" destId="{319BB577-5596-4047-A4D1-E963C5980B27}" srcOrd="0" destOrd="0" presId="urn:microsoft.com/office/officeart/2008/layout/LinedList"/>
    <dgm:cxn modelId="{2AB13472-1E8A-472C-B3A1-5E3D32851A57}" type="presParOf" srcId="{50E107C5-818A-4FE0-BBE1-999135CF35A8}" destId="{457BEAD0-8148-42F5-BE6B-EC4871FB48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C28392-5075-4A3F-8C5E-FAABC80934B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FC98E1C-72CA-4399-8389-5393396BFE60}">
      <dgm:prSet/>
      <dgm:spPr/>
      <dgm:t>
        <a:bodyPr/>
        <a:lstStyle/>
        <a:p>
          <a:r>
            <a:rPr lang="en-US"/>
            <a:t>ARB sends the Comptroller’s office the adopted procedures within 15 days of adoption.</a:t>
          </a:r>
        </a:p>
      </dgm:t>
    </dgm:pt>
    <dgm:pt modelId="{A7032E21-619A-4BA6-B13E-043FBC67E8AA}" type="parTrans" cxnId="{27093D5E-C2B1-4910-AE5B-4B9F9782F075}">
      <dgm:prSet/>
      <dgm:spPr/>
      <dgm:t>
        <a:bodyPr/>
        <a:lstStyle/>
        <a:p>
          <a:endParaRPr lang="en-US"/>
        </a:p>
      </dgm:t>
    </dgm:pt>
    <dgm:pt modelId="{DA0BD592-0B48-4EFD-A04A-2092694EDD1C}" type="sibTrans" cxnId="{27093D5E-C2B1-4910-AE5B-4B9F9782F075}">
      <dgm:prSet/>
      <dgm:spPr/>
      <dgm:t>
        <a:bodyPr/>
        <a:lstStyle/>
        <a:p>
          <a:endParaRPr lang="en-US"/>
        </a:p>
      </dgm:t>
    </dgm:pt>
    <dgm:pt modelId="{B3D384C9-6761-4E46-A2F2-A1F5F62FAB31}">
      <dgm:prSet/>
      <dgm:spPr/>
      <dgm:t>
        <a:bodyPr/>
        <a:lstStyle/>
        <a:p>
          <a:r>
            <a:rPr lang="en-US"/>
            <a:t>Email the procedures to ptad.arb@cpa.texas.gov . </a:t>
          </a:r>
        </a:p>
      </dgm:t>
    </dgm:pt>
    <dgm:pt modelId="{E173D74A-5ED4-4D63-AC60-BC6FC06106CA}" type="parTrans" cxnId="{B36E8413-43AE-4742-819A-B73C1AE3EB9D}">
      <dgm:prSet/>
      <dgm:spPr/>
      <dgm:t>
        <a:bodyPr/>
        <a:lstStyle/>
        <a:p>
          <a:endParaRPr lang="en-US"/>
        </a:p>
      </dgm:t>
    </dgm:pt>
    <dgm:pt modelId="{7BC38884-BA0F-414E-B20C-17D1E4C21F86}" type="sibTrans" cxnId="{B36E8413-43AE-4742-819A-B73C1AE3EB9D}">
      <dgm:prSet/>
      <dgm:spPr/>
      <dgm:t>
        <a:bodyPr/>
        <a:lstStyle/>
        <a:p>
          <a:endParaRPr lang="en-US"/>
        </a:p>
      </dgm:t>
    </dgm:pt>
    <dgm:pt modelId="{96E6B39E-6F26-4664-9CF8-D78C0C378A40}">
      <dgm:prSet/>
      <dgm:spPr/>
      <dgm:t>
        <a:bodyPr/>
        <a:lstStyle/>
        <a:p>
          <a:r>
            <a:rPr lang="en-US"/>
            <a:t>Comptroller’s office will review the submitted procedures and advise if there are any inconsistencies.</a:t>
          </a:r>
        </a:p>
      </dgm:t>
    </dgm:pt>
    <dgm:pt modelId="{1F0CD332-EE27-4F03-8356-CFBA8C2ADEE1}" type="parTrans" cxnId="{47419929-1818-47F9-8111-426DFDEA191A}">
      <dgm:prSet/>
      <dgm:spPr/>
      <dgm:t>
        <a:bodyPr/>
        <a:lstStyle/>
        <a:p>
          <a:endParaRPr lang="en-US"/>
        </a:p>
      </dgm:t>
    </dgm:pt>
    <dgm:pt modelId="{99484117-2168-4C2F-B1D6-5EFF4B199359}" type="sibTrans" cxnId="{47419929-1818-47F9-8111-426DFDEA191A}">
      <dgm:prSet/>
      <dgm:spPr/>
      <dgm:t>
        <a:bodyPr/>
        <a:lstStyle/>
        <a:p>
          <a:endParaRPr lang="en-US"/>
        </a:p>
      </dgm:t>
    </dgm:pt>
    <dgm:pt modelId="{BF83C65D-DCC1-4BA7-81DC-706A0832023D}">
      <dgm:prSet/>
      <dgm:spPr/>
      <dgm:t>
        <a:bodyPr/>
        <a:lstStyle/>
        <a:p>
          <a:r>
            <a:rPr lang="en-US"/>
            <a:t>The ARBs local procedures are posted on the CAD website, in each meeting room where protest hearings take place and mailed to the protesting party along with their hearing notice. </a:t>
          </a:r>
        </a:p>
      </dgm:t>
    </dgm:pt>
    <dgm:pt modelId="{EF4071BB-9564-428A-882F-58BDEE258073}" type="parTrans" cxnId="{CB01DF1D-64A6-4BFD-8691-462E587F8843}">
      <dgm:prSet/>
      <dgm:spPr/>
      <dgm:t>
        <a:bodyPr/>
        <a:lstStyle/>
        <a:p>
          <a:endParaRPr lang="en-US"/>
        </a:p>
      </dgm:t>
    </dgm:pt>
    <dgm:pt modelId="{5BFC6FF2-690A-44BA-BBEE-0AE84AF65A6F}" type="sibTrans" cxnId="{CB01DF1D-64A6-4BFD-8691-462E587F8843}">
      <dgm:prSet/>
      <dgm:spPr/>
      <dgm:t>
        <a:bodyPr/>
        <a:lstStyle/>
        <a:p>
          <a:endParaRPr lang="en-US"/>
        </a:p>
      </dgm:t>
    </dgm:pt>
    <dgm:pt modelId="{941A7885-1A78-4FB6-ADA0-6D3F5E6A3156}" type="pres">
      <dgm:prSet presAssocID="{1EC28392-5075-4A3F-8C5E-FAABC80934BE}" presName="linear" presStyleCnt="0">
        <dgm:presLayoutVars>
          <dgm:animLvl val="lvl"/>
          <dgm:resizeHandles val="exact"/>
        </dgm:presLayoutVars>
      </dgm:prSet>
      <dgm:spPr/>
    </dgm:pt>
    <dgm:pt modelId="{1BD1BE24-C105-4309-97F8-4351D4D7E088}" type="pres">
      <dgm:prSet presAssocID="{9FC98E1C-72CA-4399-8389-5393396BFE60}" presName="parentText" presStyleLbl="node1" presStyleIdx="0" presStyleCnt="4">
        <dgm:presLayoutVars>
          <dgm:chMax val="0"/>
          <dgm:bulletEnabled val="1"/>
        </dgm:presLayoutVars>
      </dgm:prSet>
      <dgm:spPr/>
    </dgm:pt>
    <dgm:pt modelId="{28017493-E06D-465E-8635-8ED758FD32FA}" type="pres">
      <dgm:prSet presAssocID="{DA0BD592-0B48-4EFD-A04A-2092694EDD1C}" presName="spacer" presStyleCnt="0"/>
      <dgm:spPr/>
    </dgm:pt>
    <dgm:pt modelId="{B3397EC3-ADC3-4A90-92B8-6A912459C3D3}" type="pres">
      <dgm:prSet presAssocID="{B3D384C9-6761-4E46-A2F2-A1F5F62FAB31}" presName="parentText" presStyleLbl="node1" presStyleIdx="1" presStyleCnt="4">
        <dgm:presLayoutVars>
          <dgm:chMax val="0"/>
          <dgm:bulletEnabled val="1"/>
        </dgm:presLayoutVars>
      </dgm:prSet>
      <dgm:spPr/>
    </dgm:pt>
    <dgm:pt modelId="{61681AB3-4E97-44CD-8AF8-666B0CC4BD7E}" type="pres">
      <dgm:prSet presAssocID="{7BC38884-BA0F-414E-B20C-17D1E4C21F86}" presName="spacer" presStyleCnt="0"/>
      <dgm:spPr/>
    </dgm:pt>
    <dgm:pt modelId="{D2048BB4-6CB3-4C33-A3E5-C6671AE57F76}" type="pres">
      <dgm:prSet presAssocID="{96E6B39E-6F26-4664-9CF8-D78C0C378A40}" presName="parentText" presStyleLbl="node1" presStyleIdx="2" presStyleCnt="4">
        <dgm:presLayoutVars>
          <dgm:chMax val="0"/>
          <dgm:bulletEnabled val="1"/>
        </dgm:presLayoutVars>
      </dgm:prSet>
      <dgm:spPr/>
    </dgm:pt>
    <dgm:pt modelId="{F7B219FF-A05E-4B4D-859F-7BDDA633CE3E}" type="pres">
      <dgm:prSet presAssocID="{99484117-2168-4C2F-B1D6-5EFF4B199359}" presName="spacer" presStyleCnt="0"/>
      <dgm:spPr/>
    </dgm:pt>
    <dgm:pt modelId="{C865C9C6-759D-40C6-B80E-3A49A21DD611}" type="pres">
      <dgm:prSet presAssocID="{BF83C65D-DCC1-4BA7-81DC-706A0832023D}" presName="parentText" presStyleLbl="node1" presStyleIdx="3" presStyleCnt="4">
        <dgm:presLayoutVars>
          <dgm:chMax val="0"/>
          <dgm:bulletEnabled val="1"/>
        </dgm:presLayoutVars>
      </dgm:prSet>
      <dgm:spPr/>
    </dgm:pt>
  </dgm:ptLst>
  <dgm:cxnLst>
    <dgm:cxn modelId="{B36E8413-43AE-4742-819A-B73C1AE3EB9D}" srcId="{1EC28392-5075-4A3F-8C5E-FAABC80934BE}" destId="{B3D384C9-6761-4E46-A2F2-A1F5F62FAB31}" srcOrd="1" destOrd="0" parTransId="{E173D74A-5ED4-4D63-AC60-BC6FC06106CA}" sibTransId="{7BC38884-BA0F-414E-B20C-17D1E4C21F86}"/>
    <dgm:cxn modelId="{ED38C114-973A-4D53-AD5C-C31BC4AA4629}" type="presOf" srcId="{1EC28392-5075-4A3F-8C5E-FAABC80934BE}" destId="{941A7885-1A78-4FB6-ADA0-6D3F5E6A3156}" srcOrd="0" destOrd="0" presId="urn:microsoft.com/office/officeart/2005/8/layout/vList2"/>
    <dgm:cxn modelId="{CB01DF1D-64A6-4BFD-8691-462E587F8843}" srcId="{1EC28392-5075-4A3F-8C5E-FAABC80934BE}" destId="{BF83C65D-DCC1-4BA7-81DC-706A0832023D}" srcOrd="3" destOrd="0" parTransId="{EF4071BB-9564-428A-882F-58BDEE258073}" sibTransId="{5BFC6FF2-690A-44BA-BBEE-0AE84AF65A6F}"/>
    <dgm:cxn modelId="{47419929-1818-47F9-8111-426DFDEA191A}" srcId="{1EC28392-5075-4A3F-8C5E-FAABC80934BE}" destId="{96E6B39E-6F26-4664-9CF8-D78C0C378A40}" srcOrd="2" destOrd="0" parTransId="{1F0CD332-EE27-4F03-8356-CFBA8C2ADEE1}" sibTransId="{99484117-2168-4C2F-B1D6-5EFF4B199359}"/>
    <dgm:cxn modelId="{34B4462D-CBAA-4D83-BBDF-3EDE839B6142}" type="presOf" srcId="{9FC98E1C-72CA-4399-8389-5393396BFE60}" destId="{1BD1BE24-C105-4309-97F8-4351D4D7E088}" srcOrd="0" destOrd="0" presId="urn:microsoft.com/office/officeart/2005/8/layout/vList2"/>
    <dgm:cxn modelId="{27093D5E-C2B1-4910-AE5B-4B9F9782F075}" srcId="{1EC28392-5075-4A3F-8C5E-FAABC80934BE}" destId="{9FC98E1C-72CA-4399-8389-5393396BFE60}" srcOrd="0" destOrd="0" parTransId="{A7032E21-619A-4BA6-B13E-043FBC67E8AA}" sibTransId="{DA0BD592-0B48-4EFD-A04A-2092694EDD1C}"/>
    <dgm:cxn modelId="{975B996A-3AAF-4D48-9029-CB684EB0DC82}" type="presOf" srcId="{96E6B39E-6F26-4664-9CF8-D78C0C378A40}" destId="{D2048BB4-6CB3-4C33-A3E5-C6671AE57F76}" srcOrd="0" destOrd="0" presId="urn:microsoft.com/office/officeart/2005/8/layout/vList2"/>
    <dgm:cxn modelId="{97124F81-9F8B-4954-8F20-1C3171C7E032}" type="presOf" srcId="{B3D384C9-6761-4E46-A2F2-A1F5F62FAB31}" destId="{B3397EC3-ADC3-4A90-92B8-6A912459C3D3}" srcOrd="0" destOrd="0" presId="urn:microsoft.com/office/officeart/2005/8/layout/vList2"/>
    <dgm:cxn modelId="{49B4C2FC-C40F-471C-8E28-0B6EC03B28D8}" type="presOf" srcId="{BF83C65D-DCC1-4BA7-81DC-706A0832023D}" destId="{C865C9C6-759D-40C6-B80E-3A49A21DD611}" srcOrd="0" destOrd="0" presId="urn:microsoft.com/office/officeart/2005/8/layout/vList2"/>
    <dgm:cxn modelId="{AFD19CAA-B6CF-4E65-8C05-11125EDC4AC3}" type="presParOf" srcId="{941A7885-1A78-4FB6-ADA0-6D3F5E6A3156}" destId="{1BD1BE24-C105-4309-97F8-4351D4D7E088}" srcOrd="0" destOrd="0" presId="urn:microsoft.com/office/officeart/2005/8/layout/vList2"/>
    <dgm:cxn modelId="{0F524526-6F6A-40F8-B3FA-2FE0DC2B0A8E}" type="presParOf" srcId="{941A7885-1A78-4FB6-ADA0-6D3F5E6A3156}" destId="{28017493-E06D-465E-8635-8ED758FD32FA}" srcOrd="1" destOrd="0" presId="urn:microsoft.com/office/officeart/2005/8/layout/vList2"/>
    <dgm:cxn modelId="{0567898B-5494-4B7B-8EDF-89FD81863C77}" type="presParOf" srcId="{941A7885-1A78-4FB6-ADA0-6D3F5E6A3156}" destId="{B3397EC3-ADC3-4A90-92B8-6A912459C3D3}" srcOrd="2" destOrd="0" presId="urn:microsoft.com/office/officeart/2005/8/layout/vList2"/>
    <dgm:cxn modelId="{02172249-1870-477C-8D62-6C2B43C9CA7E}" type="presParOf" srcId="{941A7885-1A78-4FB6-ADA0-6D3F5E6A3156}" destId="{61681AB3-4E97-44CD-8AF8-666B0CC4BD7E}" srcOrd="3" destOrd="0" presId="urn:microsoft.com/office/officeart/2005/8/layout/vList2"/>
    <dgm:cxn modelId="{B2859818-608B-4127-9F29-C15EA752CFD8}" type="presParOf" srcId="{941A7885-1A78-4FB6-ADA0-6D3F5E6A3156}" destId="{D2048BB4-6CB3-4C33-A3E5-C6671AE57F76}" srcOrd="4" destOrd="0" presId="urn:microsoft.com/office/officeart/2005/8/layout/vList2"/>
    <dgm:cxn modelId="{C27202FB-71A5-48E3-9FB0-04A1CC268CEF}" type="presParOf" srcId="{941A7885-1A78-4FB6-ADA0-6D3F5E6A3156}" destId="{F7B219FF-A05E-4B4D-859F-7BDDA633CE3E}" srcOrd="5" destOrd="0" presId="urn:microsoft.com/office/officeart/2005/8/layout/vList2"/>
    <dgm:cxn modelId="{93981FF0-5FFD-4C01-AD18-807588D22F69}" type="presParOf" srcId="{941A7885-1A78-4FB6-ADA0-6D3F5E6A3156}" destId="{C865C9C6-759D-40C6-B80E-3A49A21DD61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F852D6-9F28-4C94-9A93-E427732A077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9084046-74F2-4555-A57A-DB1E534B1631}">
      <dgm:prSet/>
      <dgm:spPr/>
      <dgm:t>
        <a:bodyPr/>
        <a:lstStyle/>
        <a:p>
          <a:r>
            <a:rPr lang="en-US"/>
            <a:t>Property owners or chief appraisers may submit allegations against the ARB for either adopting procedures that do not adhere to the Comptroller’s or for failing to follow their adopted model hearing procedures during a hearing. </a:t>
          </a:r>
        </a:p>
      </dgm:t>
    </dgm:pt>
    <dgm:pt modelId="{1D155B88-EB20-4F73-ABC5-9CE4F76EBF93}" type="parTrans" cxnId="{BA0C8B6D-17F1-4DA4-82BB-9B98B4E71A5C}">
      <dgm:prSet/>
      <dgm:spPr/>
      <dgm:t>
        <a:bodyPr/>
        <a:lstStyle/>
        <a:p>
          <a:endParaRPr lang="en-US"/>
        </a:p>
      </dgm:t>
    </dgm:pt>
    <dgm:pt modelId="{6D8438F9-A635-41DB-BFED-F3BA2505E365}" type="sibTrans" cxnId="{BA0C8B6D-17F1-4DA4-82BB-9B98B4E71A5C}">
      <dgm:prSet/>
      <dgm:spPr/>
      <dgm:t>
        <a:bodyPr/>
        <a:lstStyle/>
        <a:p>
          <a:endParaRPr lang="en-US"/>
        </a:p>
      </dgm:t>
    </dgm:pt>
    <dgm:pt modelId="{F64D28CF-82E4-462D-8C43-B29CB821A5D2}">
      <dgm:prSet/>
      <dgm:spPr/>
      <dgm:t>
        <a:bodyPr/>
        <a:lstStyle/>
        <a:p>
          <a:r>
            <a:rPr lang="en-US"/>
            <a:t>The allegation is submitted to the taxpayer liaison for investigation and brought before the board of directors. </a:t>
          </a:r>
        </a:p>
      </dgm:t>
    </dgm:pt>
    <dgm:pt modelId="{0D93F76C-0B8C-43DC-88C7-5D9AE3E866D9}" type="parTrans" cxnId="{206D369E-BF7E-4DE3-914B-167E2530561B}">
      <dgm:prSet/>
      <dgm:spPr/>
      <dgm:t>
        <a:bodyPr/>
        <a:lstStyle/>
        <a:p>
          <a:endParaRPr lang="en-US"/>
        </a:p>
      </dgm:t>
    </dgm:pt>
    <dgm:pt modelId="{E87F6D53-204D-4031-BA7E-BD058B88DA2F}" type="sibTrans" cxnId="{206D369E-BF7E-4DE3-914B-167E2530561B}">
      <dgm:prSet/>
      <dgm:spPr/>
      <dgm:t>
        <a:bodyPr/>
        <a:lstStyle/>
        <a:p>
          <a:endParaRPr lang="en-US"/>
        </a:p>
      </dgm:t>
    </dgm:pt>
    <dgm:pt modelId="{5DE924B5-79C0-4321-BFF8-9CA907AB0FDF}">
      <dgm:prSet/>
      <dgm:spPr/>
      <dgm:t>
        <a:bodyPr/>
        <a:lstStyle/>
        <a:p>
          <a:r>
            <a:rPr lang="en-US"/>
            <a:t>Once investigated, an official statement is made to either relieve the ARB chairman of making a correction or removing the chairman if they fail to take necessary actions to remedy the allegation. </a:t>
          </a:r>
        </a:p>
      </dgm:t>
    </dgm:pt>
    <dgm:pt modelId="{286E3B87-BB4A-43DA-87BD-71331F187D4F}" type="parTrans" cxnId="{F210646D-014F-4116-9300-2CD8193EA830}">
      <dgm:prSet/>
      <dgm:spPr/>
      <dgm:t>
        <a:bodyPr/>
        <a:lstStyle/>
        <a:p>
          <a:endParaRPr lang="en-US"/>
        </a:p>
      </dgm:t>
    </dgm:pt>
    <dgm:pt modelId="{DCB96202-3000-48D3-ACC7-CBD1DBDB848B}" type="sibTrans" cxnId="{F210646D-014F-4116-9300-2CD8193EA830}">
      <dgm:prSet/>
      <dgm:spPr/>
      <dgm:t>
        <a:bodyPr/>
        <a:lstStyle/>
        <a:p>
          <a:endParaRPr lang="en-US"/>
        </a:p>
      </dgm:t>
    </dgm:pt>
    <dgm:pt modelId="{4FD42960-86E0-4108-A077-ACECEB6714F9}" type="pres">
      <dgm:prSet presAssocID="{0DF852D6-9F28-4C94-9A93-E427732A0776}" presName="vert0" presStyleCnt="0">
        <dgm:presLayoutVars>
          <dgm:dir/>
          <dgm:animOne val="branch"/>
          <dgm:animLvl val="lvl"/>
        </dgm:presLayoutVars>
      </dgm:prSet>
      <dgm:spPr/>
    </dgm:pt>
    <dgm:pt modelId="{811C47AC-5DC4-4878-89B8-2BA1A4C06B4C}" type="pres">
      <dgm:prSet presAssocID="{29084046-74F2-4555-A57A-DB1E534B1631}" presName="thickLine" presStyleLbl="alignNode1" presStyleIdx="0" presStyleCnt="3"/>
      <dgm:spPr/>
    </dgm:pt>
    <dgm:pt modelId="{8B070A5B-1AF2-47B0-995B-77637F546077}" type="pres">
      <dgm:prSet presAssocID="{29084046-74F2-4555-A57A-DB1E534B1631}" presName="horz1" presStyleCnt="0"/>
      <dgm:spPr/>
    </dgm:pt>
    <dgm:pt modelId="{D16C8901-D8B3-4132-B4E2-CADB1E9B7125}" type="pres">
      <dgm:prSet presAssocID="{29084046-74F2-4555-A57A-DB1E534B1631}" presName="tx1" presStyleLbl="revTx" presStyleIdx="0" presStyleCnt="3"/>
      <dgm:spPr/>
    </dgm:pt>
    <dgm:pt modelId="{A9FFDAAF-131B-4F33-A118-864003D47149}" type="pres">
      <dgm:prSet presAssocID="{29084046-74F2-4555-A57A-DB1E534B1631}" presName="vert1" presStyleCnt="0"/>
      <dgm:spPr/>
    </dgm:pt>
    <dgm:pt modelId="{67A4A467-D4A6-42B2-A2BB-15D62AD559E9}" type="pres">
      <dgm:prSet presAssocID="{F64D28CF-82E4-462D-8C43-B29CB821A5D2}" presName="thickLine" presStyleLbl="alignNode1" presStyleIdx="1" presStyleCnt="3"/>
      <dgm:spPr/>
    </dgm:pt>
    <dgm:pt modelId="{92133B9C-4A03-4600-9C03-F79885619ADB}" type="pres">
      <dgm:prSet presAssocID="{F64D28CF-82E4-462D-8C43-B29CB821A5D2}" presName="horz1" presStyleCnt="0"/>
      <dgm:spPr/>
    </dgm:pt>
    <dgm:pt modelId="{B0CDB578-EBC2-4191-B2C9-F68B3D18BC38}" type="pres">
      <dgm:prSet presAssocID="{F64D28CF-82E4-462D-8C43-B29CB821A5D2}" presName="tx1" presStyleLbl="revTx" presStyleIdx="1" presStyleCnt="3"/>
      <dgm:spPr/>
    </dgm:pt>
    <dgm:pt modelId="{EE4CE53F-B624-4568-A889-2763707D5C60}" type="pres">
      <dgm:prSet presAssocID="{F64D28CF-82E4-462D-8C43-B29CB821A5D2}" presName="vert1" presStyleCnt="0"/>
      <dgm:spPr/>
    </dgm:pt>
    <dgm:pt modelId="{D32C81E2-8BEB-4690-8736-60A7DBC4ED88}" type="pres">
      <dgm:prSet presAssocID="{5DE924B5-79C0-4321-BFF8-9CA907AB0FDF}" presName="thickLine" presStyleLbl="alignNode1" presStyleIdx="2" presStyleCnt="3"/>
      <dgm:spPr/>
    </dgm:pt>
    <dgm:pt modelId="{9CB1754A-B185-4BE5-B81F-488B31F3C137}" type="pres">
      <dgm:prSet presAssocID="{5DE924B5-79C0-4321-BFF8-9CA907AB0FDF}" presName="horz1" presStyleCnt="0"/>
      <dgm:spPr/>
    </dgm:pt>
    <dgm:pt modelId="{BA3A413E-7A82-49C6-A54B-AAFC3D863131}" type="pres">
      <dgm:prSet presAssocID="{5DE924B5-79C0-4321-BFF8-9CA907AB0FDF}" presName="tx1" presStyleLbl="revTx" presStyleIdx="2" presStyleCnt="3"/>
      <dgm:spPr/>
    </dgm:pt>
    <dgm:pt modelId="{C84C4CA5-F6F9-4852-AC10-8FB962299282}" type="pres">
      <dgm:prSet presAssocID="{5DE924B5-79C0-4321-BFF8-9CA907AB0FDF}" presName="vert1" presStyleCnt="0"/>
      <dgm:spPr/>
    </dgm:pt>
  </dgm:ptLst>
  <dgm:cxnLst>
    <dgm:cxn modelId="{7BBC2D03-62A7-4636-8F54-B33AFCDE5636}" type="presOf" srcId="{0DF852D6-9F28-4C94-9A93-E427732A0776}" destId="{4FD42960-86E0-4108-A077-ACECEB6714F9}" srcOrd="0" destOrd="0" presId="urn:microsoft.com/office/officeart/2008/layout/LinedList"/>
    <dgm:cxn modelId="{E21F111A-E110-4854-8694-7B38AEF6EC3B}" type="presOf" srcId="{5DE924B5-79C0-4321-BFF8-9CA907AB0FDF}" destId="{BA3A413E-7A82-49C6-A54B-AAFC3D863131}" srcOrd="0" destOrd="0" presId="urn:microsoft.com/office/officeart/2008/layout/LinedList"/>
    <dgm:cxn modelId="{F210646D-014F-4116-9300-2CD8193EA830}" srcId="{0DF852D6-9F28-4C94-9A93-E427732A0776}" destId="{5DE924B5-79C0-4321-BFF8-9CA907AB0FDF}" srcOrd="2" destOrd="0" parTransId="{286E3B87-BB4A-43DA-87BD-71331F187D4F}" sibTransId="{DCB96202-3000-48D3-ACC7-CBD1DBDB848B}"/>
    <dgm:cxn modelId="{BA0C8B6D-17F1-4DA4-82BB-9B98B4E71A5C}" srcId="{0DF852D6-9F28-4C94-9A93-E427732A0776}" destId="{29084046-74F2-4555-A57A-DB1E534B1631}" srcOrd="0" destOrd="0" parTransId="{1D155B88-EB20-4F73-ABC5-9CE4F76EBF93}" sibTransId="{6D8438F9-A635-41DB-BFED-F3BA2505E365}"/>
    <dgm:cxn modelId="{E72F3A81-3DAA-4E27-8048-287AD3E03E55}" type="presOf" srcId="{29084046-74F2-4555-A57A-DB1E534B1631}" destId="{D16C8901-D8B3-4132-B4E2-CADB1E9B7125}" srcOrd="0" destOrd="0" presId="urn:microsoft.com/office/officeart/2008/layout/LinedList"/>
    <dgm:cxn modelId="{206D369E-BF7E-4DE3-914B-167E2530561B}" srcId="{0DF852D6-9F28-4C94-9A93-E427732A0776}" destId="{F64D28CF-82E4-462D-8C43-B29CB821A5D2}" srcOrd="1" destOrd="0" parTransId="{0D93F76C-0B8C-43DC-88C7-5D9AE3E866D9}" sibTransId="{E87F6D53-204D-4031-BA7E-BD058B88DA2F}"/>
    <dgm:cxn modelId="{99E13CB6-262C-4994-81AE-EC3E11059D0A}" type="presOf" srcId="{F64D28CF-82E4-462D-8C43-B29CB821A5D2}" destId="{B0CDB578-EBC2-4191-B2C9-F68B3D18BC38}" srcOrd="0" destOrd="0" presId="urn:microsoft.com/office/officeart/2008/layout/LinedList"/>
    <dgm:cxn modelId="{536D6BAF-9127-4A69-AEE6-3CAA84B1DB28}" type="presParOf" srcId="{4FD42960-86E0-4108-A077-ACECEB6714F9}" destId="{811C47AC-5DC4-4878-89B8-2BA1A4C06B4C}" srcOrd="0" destOrd="0" presId="urn:microsoft.com/office/officeart/2008/layout/LinedList"/>
    <dgm:cxn modelId="{C36B9BFA-B894-47C0-89E5-463052373A28}" type="presParOf" srcId="{4FD42960-86E0-4108-A077-ACECEB6714F9}" destId="{8B070A5B-1AF2-47B0-995B-77637F546077}" srcOrd="1" destOrd="0" presId="urn:microsoft.com/office/officeart/2008/layout/LinedList"/>
    <dgm:cxn modelId="{3461AB3A-D92A-4FDD-82B6-015B135E5205}" type="presParOf" srcId="{8B070A5B-1AF2-47B0-995B-77637F546077}" destId="{D16C8901-D8B3-4132-B4E2-CADB1E9B7125}" srcOrd="0" destOrd="0" presId="urn:microsoft.com/office/officeart/2008/layout/LinedList"/>
    <dgm:cxn modelId="{D5C71B89-E719-446D-845A-D94505D8564B}" type="presParOf" srcId="{8B070A5B-1AF2-47B0-995B-77637F546077}" destId="{A9FFDAAF-131B-4F33-A118-864003D47149}" srcOrd="1" destOrd="0" presId="urn:microsoft.com/office/officeart/2008/layout/LinedList"/>
    <dgm:cxn modelId="{D2782E42-1EBA-47A0-92E9-D220C27263DC}" type="presParOf" srcId="{4FD42960-86E0-4108-A077-ACECEB6714F9}" destId="{67A4A467-D4A6-42B2-A2BB-15D62AD559E9}" srcOrd="2" destOrd="0" presId="urn:microsoft.com/office/officeart/2008/layout/LinedList"/>
    <dgm:cxn modelId="{2ED19242-5C7A-4E54-A320-B683345E6B9B}" type="presParOf" srcId="{4FD42960-86E0-4108-A077-ACECEB6714F9}" destId="{92133B9C-4A03-4600-9C03-F79885619ADB}" srcOrd="3" destOrd="0" presId="urn:microsoft.com/office/officeart/2008/layout/LinedList"/>
    <dgm:cxn modelId="{491C557F-D1CD-4470-AA1F-79F189AFB516}" type="presParOf" srcId="{92133B9C-4A03-4600-9C03-F79885619ADB}" destId="{B0CDB578-EBC2-4191-B2C9-F68B3D18BC38}" srcOrd="0" destOrd="0" presId="urn:microsoft.com/office/officeart/2008/layout/LinedList"/>
    <dgm:cxn modelId="{DBFDF204-67AE-4376-94C9-40ECCA60A9C5}" type="presParOf" srcId="{92133B9C-4A03-4600-9C03-F79885619ADB}" destId="{EE4CE53F-B624-4568-A889-2763707D5C60}" srcOrd="1" destOrd="0" presId="urn:microsoft.com/office/officeart/2008/layout/LinedList"/>
    <dgm:cxn modelId="{779066EC-1155-4982-B843-59FF1DEB393E}" type="presParOf" srcId="{4FD42960-86E0-4108-A077-ACECEB6714F9}" destId="{D32C81E2-8BEB-4690-8736-60A7DBC4ED88}" srcOrd="4" destOrd="0" presId="urn:microsoft.com/office/officeart/2008/layout/LinedList"/>
    <dgm:cxn modelId="{42748562-2445-4D02-8224-9EAE205ABF6D}" type="presParOf" srcId="{4FD42960-86E0-4108-A077-ACECEB6714F9}" destId="{9CB1754A-B185-4BE5-B81F-488B31F3C137}" srcOrd="5" destOrd="0" presId="urn:microsoft.com/office/officeart/2008/layout/LinedList"/>
    <dgm:cxn modelId="{C5C1B9E3-FD23-49B8-8123-7815AF04DECB}" type="presParOf" srcId="{9CB1754A-B185-4BE5-B81F-488B31F3C137}" destId="{BA3A413E-7A82-49C6-A54B-AAFC3D863131}" srcOrd="0" destOrd="0" presId="urn:microsoft.com/office/officeart/2008/layout/LinedList"/>
    <dgm:cxn modelId="{EC474832-39CA-4A6A-9C97-DDBA94045B87}" type="presParOf" srcId="{9CB1754A-B185-4BE5-B81F-488B31F3C137}" destId="{C84C4CA5-F6F9-4852-AC10-8FB96229928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34B00D-2F0D-4CB1-A907-BF947B20DFB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CBED0BC-480A-4182-AC73-62A1F82D8BE8}">
      <dgm:prSet/>
      <dgm:spPr/>
      <dgm:t>
        <a:bodyPr/>
        <a:lstStyle/>
        <a:p>
          <a:r>
            <a:rPr lang="en-US"/>
            <a:t>Comments, complaints and suggestions submitted to the Taxpayer Liaison Officer of each county are collected and reported to the Property Tax Assistance Division (PTAD). </a:t>
          </a:r>
        </a:p>
      </dgm:t>
    </dgm:pt>
    <dgm:pt modelId="{6738B51E-4760-4580-BD9C-CF732FA04B06}" type="parTrans" cxnId="{BE307313-EE4F-46D0-813B-0024AAEA80F7}">
      <dgm:prSet/>
      <dgm:spPr/>
      <dgm:t>
        <a:bodyPr/>
        <a:lstStyle/>
        <a:p>
          <a:endParaRPr lang="en-US"/>
        </a:p>
      </dgm:t>
    </dgm:pt>
    <dgm:pt modelId="{3E02222B-AF8C-463B-A0AD-B45B1539CED8}" type="sibTrans" cxnId="{BE307313-EE4F-46D0-813B-0024AAEA80F7}">
      <dgm:prSet/>
      <dgm:spPr/>
      <dgm:t>
        <a:bodyPr/>
        <a:lstStyle/>
        <a:p>
          <a:endParaRPr lang="en-US"/>
        </a:p>
      </dgm:t>
    </dgm:pt>
    <dgm:pt modelId="{B95C412A-01C5-4E87-B230-681AE528A05D}">
      <dgm:prSet/>
      <dgm:spPr/>
      <dgm:t>
        <a:bodyPr/>
        <a:lstStyle/>
        <a:p>
          <a:r>
            <a:rPr lang="en-US"/>
            <a:t>Limited Binding Arbitration results are included in the published report. </a:t>
          </a:r>
        </a:p>
      </dgm:t>
    </dgm:pt>
    <dgm:pt modelId="{079646E9-0522-4939-8433-E1519156A5FA}" type="parTrans" cxnId="{5FA069F4-7B18-470D-90C2-3DE0F4ABAA29}">
      <dgm:prSet/>
      <dgm:spPr/>
      <dgm:t>
        <a:bodyPr/>
        <a:lstStyle/>
        <a:p>
          <a:endParaRPr lang="en-US"/>
        </a:p>
      </dgm:t>
    </dgm:pt>
    <dgm:pt modelId="{B2A43EDA-9B55-4896-98D7-4EE3157B81E8}" type="sibTrans" cxnId="{5FA069F4-7B18-470D-90C2-3DE0F4ABAA29}">
      <dgm:prSet/>
      <dgm:spPr/>
      <dgm:t>
        <a:bodyPr/>
        <a:lstStyle/>
        <a:p>
          <a:endParaRPr lang="en-US"/>
        </a:p>
      </dgm:t>
    </dgm:pt>
    <dgm:pt modelId="{39340589-8F9C-401C-AC06-544EB36FCFEB}">
      <dgm:prSet/>
      <dgm:spPr/>
      <dgm:t>
        <a:bodyPr/>
        <a:lstStyle/>
        <a:p>
          <a:r>
            <a:rPr lang="en-US"/>
            <a:t>Model Hearing Procedure review conducted by the PTAD included in the report. </a:t>
          </a:r>
        </a:p>
      </dgm:t>
    </dgm:pt>
    <dgm:pt modelId="{F5301404-3E51-4AB1-930B-B98F0E1BC4AF}" type="parTrans" cxnId="{A0702E35-482E-49BF-9CF8-7BC811E2BD89}">
      <dgm:prSet/>
      <dgm:spPr/>
      <dgm:t>
        <a:bodyPr/>
        <a:lstStyle/>
        <a:p>
          <a:endParaRPr lang="en-US"/>
        </a:p>
      </dgm:t>
    </dgm:pt>
    <dgm:pt modelId="{04C9C841-2B28-4243-98A1-158C0BAC3F6B}" type="sibTrans" cxnId="{A0702E35-482E-49BF-9CF8-7BC811E2BD89}">
      <dgm:prSet/>
      <dgm:spPr/>
      <dgm:t>
        <a:bodyPr/>
        <a:lstStyle/>
        <a:p>
          <a:endParaRPr lang="en-US"/>
        </a:p>
      </dgm:t>
    </dgm:pt>
    <dgm:pt modelId="{569347B0-9268-4F7E-B4CE-EE7273F1911E}" type="pres">
      <dgm:prSet presAssocID="{9E34B00D-2F0D-4CB1-A907-BF947B20DFBC}" presName="linear" presStyleCnt="0">
        <dgm:presLayoutVars>
          <dgm:animLvl val="lvl"/>
          <dgm:resizeHandles val="exact"/>
        </dgm:presLayoutVars>
      </dgm:prSet>
      <dgm:spPr/>
    </dgm:pt>
    <dgm:pt modelId="{EDBDD1D4-87FC-4382-A489-68EE2C3F6378}" type="pres">
      <dgm:prSet presAssocID="{9CBED0BC-480A-4182-AC73-62A1F82D8BE8}" presName="parentText" presStyleLbl="node1" presStyleIdx="0" presStyleCnt="3">
        <dgm:presLayoutVars>
          <dgm:chMax val="0"/>
          <dgm:bulletEnabled val="1"/>
        </dgm:presLayoutVars>
      </dgm:prSet>
      <dgm:spPr/>
    </dgm:pt>
    <dgm:pt modelId="{7D13789F-9D02-45F9-8434-5357310811B6}" type="pres">
      <dgm:prSet presAssocID="{3E02222B-AF8C-463B-A0AD-B45B1539CED8}" presName="spacer" presStyleCnt="0"/>
      <dgm:spPr/>
    </dgm:pt>
    <dgm:pt modelId="{457241F5-DE65-4EDD-B4CD-EB5D03AC70B9}" type="pres">
      <dgm:prSet presAssocID="{B95C412A-01C5-4E87-B230-681AE528A05D}" presName="parentText" presStyleLbl="node1" presStyleIdx="1" presStyleCnt="3">
        <dgm:presLayoutVars>
          <dgm:chMax val="0"/>
          <dgm:bulletEnabled val="1"/>
        </dgm:presLayoutVars>
      </dgm:prSet>
      <dgm:spPr/>
    </dgm:pt>
    <dgm:pt modelId="{16D6DAF5-6D93-48F7-B3B0-898D2D84E350}" type="pres">
      <dgm:prSet presAssocID="{B2A43EDA-9B55-4896-98D7-4EE3157B81E8}" presName="spacer" presStyleCnt="0"/>
      <dgm:spPr/>
    </dgm:pt>
    <dgm:pt modelId="{3D4596C9-64BD-48FD-AD6D-6654656B3954}" type="pres">
      <dgm:prSet presAssocID="{39340589-8F9C-401C-AC06-544EB36FCFEB}" presName="parentText" presStyleLbl="node1" presStyleIdx="2" presStyleCnt="3">
        <dgm:presLayoutVars>
          <dgm:chMax val="0"/>
          <dgm:bulletEnabled val="1"/>
        </dgm:presLayoutVars>
      </dgm:prSet>
      <dgm:spPr/>
    </dgm:pt>
  </dgm:ptLst>
  <dgm:cxnLst>
    <dgm:cxn modelId="{747BA403-E283-41EE-A36B-53DE161A0A3C}" type="presOf" srcId="{9E34B00D-2F0D-4CB1-A907-BF947B20DFBC}" destId="{569347B0-9268-4F7E-B4CE-EE7273F1911E}" srcOrd="0" destOrd="0" presId="urn:microsoft.com/office/officeart/2005/8/layout/vList2"/>
    <dgm:cxn modelId="{9D68B00E-B8C3-4A51-82CC-0276688E2288}" type="presOf" srcId="{39340589-8F9C-401C-AC06-544EB36FCFEB}" destId="{3D4596C9-64BD-48FD-AD6D-6654656B3954}" srcOrd="0" destOrd="0" presId="urn:microsoft.com/office/officeart/2005/8/layout/vList2"/>
    <dgm:cxn modelId="{BE307313-EE4F-46D0-813B-0024AAEA80F7}" srcId="{9E34B00D-2F0D-4CB1-A907-BF947B20DFBC}" destId="{9CBED0BC-480A-4182-AC73-62A1F82D8BE8}" srcOrd="0" destOrd="0" parTransId="{6738B51E-4760-4580-BD9C-CF732FA04B06}" sibTransId="{3E02222B-AF8C-463B-A0AD-B45B1539CED8}"/>
    <dgm:cxn modelId="{A0702E35-482E-49BF-9CF8-7BC811E2BD89}" srcId="{9E34B00D-2F0D-4CB1-A907-BF947B20DFBC}" destId="{39340589-8F9C-401C-AC06-544EB36FCFEB}" srcOrd="2" destOrd="0" parTransId="{F5301404-3E51-4AB1-930B-B98F0E1BC4AF}" sibTransId="{04C9C841-2B28-4243-98A1-158C0BAC3F6B}"/>
    <dgm:cxn modelId="{7EF2E387-5116-407B-BBE6-E70966CE77FB}" type="presOf" srcId="{9CBED0BC-480A-4182-AC73-62A1F82D8BE8}" destId="{EDBDD1D4-87FC-4382-A489-68EE2C3F6378}" srcOrd="0" destOrd="0" presId="urn:microsoft.com/office/officeart/2005/8/layout/vList2"/>
    <dgm:cxn modelId="{75D3718F-112C-4570-A82F-7DB667BF4F05}" type="presOf" srcId="{B95C412A-01C5-4E87-B230-681AE528A05D}" destId="{457241F5-DE65-4EDD-B4CD-EB5D03AC70B9}" srcOrd="0" destOrd="0" presId="urn:microsoft.com/office/officeart/2005/8/layout/vList2"/>
    <dgm:cxn modelId="{5FA069F4-7B18-470D-90C2-3DE0F4ABAA29}" srcId="{9E34B00D-2F0D-4CB1-A907-BF947B20DFBC}" destId="{B95C412A-01C5-4E87-B230-681AE528A05D}" srcOrd="1" destOrd="0" parTransId="{079646E9-0522-4939-8433-E1519156A5FA}" sibTransId="{B2A43EDA-9B55-4896-98D7-4EE3157B81E8}"/>
    <dgm:cxn modelId="{1480FFB6-7220-49D8-A463-4093869D2E95}" type="presParOf" srcId="{569347B0-9268-4F7E-B4CE-EE7273F1911E}" destId="{EDBDD1D4-87FC-4382-A489-68EE2C3F6378}" srcOrd="0" destOrd="0" presId="urn:microsoft.com/office/officeart/2005/8/layout/vList2"/>
    <dgm:cxn modelId="{0D9C8B4C-0601-4A18-919D-33C7B05A837F}" type="presParOf" srcId="{569347B0-9268-4F7E-B4CE-EE7273F1911E}" destId="{7D13789F-9D02-45F9-8434-5357310811B6}" srcOrd="1" destOrd="0" presId="urn:microsoft.com/office/officeart/2005/8/layout/vList2"/>
    <dgm:cxn modelId="{2B730400-4F06-4649-9184-D1EBD43A384E}" type="presParOf" srcId="{569347B0-9268-4F7E-B4CE-EE7273F1911E}" destId="{457241F5-DE65-4EDD-B4CD-EB5D03AC70B9}" srcOrd="2" destOrd="0" presId="urn:microsoft.com/office/officeart/2005/8/layout/vList2"/>
    <dgm:cxn modelId="{7878CD36-ED4A-42EB-824C-77DD0B9418B1}" type="presParOf" srcId="{569347B0-9268-4F7E-B4CE-EE7273F1911E}" destId="{16D6DAF5-6D93-48F7-B3B0-898D2D84E350}" srcOrd="3" destOrd="0" presId="urn:microsoft.com/office/officeart/2005/8/layout/vList2"/>
    <dgm:cxn modelId="{3B6D7FEC-F501-4DF1-BC72-DCAA49235710}" type="presParOf" srcId="{569347B0-9268-4F7E-B4CE-EE7273F1911E}" destId="{3D4596C9-64BD-48FD-AD6D-6654656B395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C30467-F0A7-4BCC-903D-17231E434A34}"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C5FBCD46-5B9A-4F21-B804-ECD8A6111BC1}">
      <dgm:prSet/>
      <dgm:spPr/>
      <dgm:t>
        <a:bodyPr/>
        <a:lstStyle/>
        <a:p>
          <a:r>
            <a:rPr lang="en-US" b="1" baseline="0" dirty="0">
              <a:solidFill>
                <a:schemeClr val="tx1"/>
              </a:solidFill>
              <a:latin typeface="+mn-lt"/>
            </a:rPr>
            <a:t>Rescind ARB rules not in compliance with Model Hearing Procedures</a:t>
          </a:r>
        </a:p>
      </dgm:t>
    </dgm:pt>
    <dgm:pt modelId="{38B19FF5-96AC-4226-87AB-2C639882A790}" type="parTrans" cxnId="{E370BD21-434E-46E9-A49A-1C00F61FC41A}">
      <dgm:prSet/>
      <dgm:spPr/>
      <dgm:t>
        <a:bodyPr/>
        <a:lstStyle/>
        <a:p>
          <a:endParaRPr lang="en-US"/>
        </a:p>
      </dgm:t>
    </dgm:pt>
    <dgm:pt modelId="{601A8426-31CB-482A-896D-B771E756A941}" type="sibTrans" cxnId="{E370BD21-434E-46E9-A49A-1C00F61FC41A}">
      <dgm:prSet/>
      <dgm:spPr/>
      <dgm:t>
        <a:bodyPr/>
        <a:lstStyle/>
        <a:p>
          <a:endParaRPr lang="en-US"/>
        </a:p>
      </dgm:t>
    </dgm:pt>
    <dgm:pt modelId="{2E36780C-8F0A-4D28-9F92-EB8A7A79BD79}">
      <dgm:prSet/>
      <dgm:spPr/>
      <dgm:t>
        <a:bodyPr/>
        <a:lstStyle/>
        <a:p>
          <a:r>
            <a:rPr lang="en-US" b="1" baseline="0" dirty="0">
              <a:solidFill>
                <a:schemeClr val="tx1"/>
              </a:solidFill>
              <a:latin typeface="+mn-lt"/>
            </a:rPr>
            <a:t>Set a hearing for a certain date &amp; time and postpone after 2 hours</a:t>
          </a:r>
        </a:p>
      </dgm:t>
    </dgm:pt>
    <dgm:pt modelId="{15FAC68C-475E-446E-8D0A-CCE749806368}" type="parTrans" cxnId="{C9ED150A-88B4-4F08-8E47-6A7FE321A2BB}">
      <dgm:prSet/>
      <dgm:spPr/>
      <dgm:t>
        <a:bodyPr/>
        <a:lstStyle/>
        <a:p>
          <a:endParaRPr lang="en-US"/>
        </a:p>
      </dgm:t>
    </dgm:pt>
    <dgm:pt modelId="{C9B0C678-1D91-4677-9927-8AEBDA5644A6}" type="sibTrans" cxnId="{C9ED150A-88B4-4F08-8E47-6A7FE321A2BB}">
      <dgm:prSet/>
      <dgm:spPr/>
      <dgm:t>
        <a:bodyPr/>
        <a:lstStyle/>
        <a:p>
          <a:endParaRPr lang="en-US"/>
        </a:p>
      </dgm:t>
    </dgm:pt>
    <dgm:pt modelId="{577F10E5-F964-4EF9-9404-B9636CCFE8D2}">
      <dgm:prSet/>
      <dgm:spPr/>
      <dgm:t>
        <a:bodyPr/>
        <a:lstStyle/>
        <a:p>
          <a:r>
            <a:rPr lang="en-US" b="1" baseline="0" dirty="0">
              <a:solidFill>
                <a:schemeClr val="tx1"/>
              </a:solidFill>
              <a:latin typeface="+mn-lt"/>
            </a:rPr>
            <a:t>Schedule an ARB hearing</a:t>
          </a:r>
        </a:p>
      </dgm:t>
    </dgm:pt>
    <dgm:pt modelId="{B59FB144-C6C7-4F91-A62F-B7A323831FC4}" type="parTrans" cxnId="{5FC9C021-E97B-4051-86D7-47A145E6CA30}">
      <dgm:prSet/>
      <dgm:spPr/>
      <dgm:t>
        <a:bodyPr/>
        <a:lstStyle/>
        <a:p>
          <a:endParaRPr lang="en-US"/>
        </a:p>
      </dgm:t>
    </dgm:pt>
    <dgm:pt modelId="{DED9A8EB-5A27-478E-A65C-8C991CA57311}" type="sibTrans" cxnId="{5FC9C021-E97B-4051-86D7-47A145E6CA30}">
      <dgm:prSet/>
      <dgm:spPr/>
      <dgm:t>
        <a:bodyPr/>
        <a:lstStyle/>
        <a:p>
          <a:endParaRPr lang="en-US"/>
        </a:p>
      </dgm:t>
    </dgm:pt>
    <dgm:pt modelId="{AB494897-AD64-4147-AD3D-6DACA47E8396}">
      <dgm:prSet/>
      <dgm:spPr/>
      <dgm:t>
        <a:bodyPr/>
        <a:lstStyle/>
        <a:p>
          <a:r>
            <a:rPr lang="en-US" b="1" baseline="0" dirty="0">
              <a:solidFill>
                <a:schemeClr val="tx1"/>
              </a:solidFill>
              <a:latin typeface="+mn-lt"/>
            </a:rPr>
            <a:t>Allow owner to offer evidence, examine or cross-examine witnesses or parties &amp; present arguments</a:t>
          </a:r>
        </a:p>
      </dgm:t>
    </dgm:pt>
    <dgm:pt modelId="{702FAD44-E6E2-485C-85A6-D34674268857}" type="parTrans" cxnId="{0B8B74B2-75A6-4F2B-90CD-1D6A969A2AD5}">
      <dgm:prSet/>
      <dgm:spPr/>
      <dgm:t>
        <a:bodyPr/>
        <a:lstStyle/>
        <a:p>
          <a:endParaRPr lang="en-US"/>
        </a:p>
      </dgm:t>
    </dgm:pt>
    <dgm:pt modelId="{FA643724-4BDA-43FF-903C-112B9DC931A8}" type="sibTrans" cxnId="{0B8B74B2-75A6-4F2B-90CD-1D6A969A2AD5}">
      <dgm:prSet/>
      <dgm:spPr/>
      <dgm:t>
        <a:bodyPr/>
        <a:lstStyle/>
        <a:p>
          <a:endParaRPr lang="en-US"/>
        </a:p>
      </dgm:t>
    </dgm:pt>
    <dgm:pt modelId="{8086C167-ACE8-4535-AA7F-2F9D7CAF2D45}">
      <dgm:prSet/>
      <dgm:spPr/>
      <dgm:t>
        <a:bodyPr/>
        <a:lstStyle/>
        <a:p>
          <a:r>
            <a:rPr lang="en-US" b="1" baseline="0" dirty="0">
              <a:solidFill>
                <a:schemeClr val="tx1"/>
              </a:solidFill>
              <a:latin typeface="+mn-lt"/>
            </a:rPr>
            <a:t>Deliver info required by 41.461</a:t>
          </a:r>
        </a:p>
      </dgm:t>
    </dgm:pt>
    <dgm:pt modelId="{75C6ECC4-3592-4DE4-AC6F-4D475EFDC441}" type="parTrans" cxnId="{46A2FF7C-5B25-4789-90F6-42ED4BA05DFD}">
      <dgm:prSet/>
      <dgm:spPr/>
      <dgm:t>
        <a:bodyPr/>
        <a:lstStyle/>
        <a:p>
          <a:endParaRPr lang="en-US"/>
        </a:p>
      </dgm:t>
    </dgm:pt>
    <dgm:pt modelId="{7ED92008-1D3A-4602-A3D0-34D648D1A7C3}" type="sibTrans" cxnId="{46A2FF7C-5B25-4789-90F6-42ED4BA05DFD}">
      <dgm:prSet/>
      <dgm:spPr/>
      <dgm:t>
        <a:bodyPr/>
        <a:lstStyle/>
        <a:p>
          <a:endParaRPr lang="en-US"/>
        </a:p>
      </dgm:t>
    </dgm:pt>
    <dgm:pt modelId="{5D78F108-A659-48FC-8D26-33DEA1EA0702}">
      <dgm:prSet/>
      <dgm:spPr/>
      <dgm:t>
        <a:bodyPr/>
        <a:lstStyle/>
        <a:p>
          <a:r>
            <a:rPr lang="en-US" b="1" baseline="0" dirty="0">
              <a:solidFill>
                <a:schemeClr val="tx1"/>
              </a:solidFill>
              <a:latin typeface="+mn-lt"/>
            </a:rPr>
            <a:t>Schedule hearings for multiple properties on the same day</a:t>
          </a:r>
        </a:p>
      </dgm:t>
    </dgm:pt>
    <dgm:pt modelId="{3B86CE05-7C82-43BD-B331-E5F4D42E937E}" type="parTrans" cxnId="{3E6A4329-E786-4E2A-A349-E4D69AC7F77C}">
      <dgm:prSet/>
      <dgm:spPr/>
      <dgm:t>
        <a:bodyPr/>
        <a:lstStyle/>
        <a:p>
          <a:endParaRPr lang="en-US"/>
        </a:p>
      </dgm:t>
    </dgm:pt>
    <dgm:pt modelId="{F0F6C66F-37EB-4344-AA28-AE7EC57027CC}" type="sibTrans" cxnId="{3E6A4329-E786-4E2A-A349-E4D69AC7F77C}">
      <dgm:prSet/>
      <dgm:spPr/>
      <dgm:t>
        <a:bodyPr/>
        <a:lstStyle/>
        <a:p>
          <a:endParaRPr lang="en-US"/>
        </a:p>
      </dgm:t>
    </dgm:pt>
    <dgm:pt modelId="{DA9303F5-4EFB-4B62-AB30-742C7ECE0B1E}">
      <dgm:prSet/>
      <dgm:spPr/>
      <dgm:t>
        <a:bodyPr/>
        <a:lstStyle/>
        <a:p>
          <a:r>
            <a:rPr lang="en-US" b="1" baseline="0" dirty="0">
              <a:solidFill>
                <a:schemeClr val="tx1"/>
              </a:solidFill>
              <a:latin typeface="+mn-lt"/>
            </a:rPr>
            <a:t>Refrain from using or offering evidence that was not provided as required by 41.67(d)</a:t>
          </a:r>
        </a:p>
      </dgm:t>
    </dgm:pt>
    <dgm:pt modelId="{6F65DA6B-C317-47F3-8227-16C13BE58B30}" type="parTrans" cxnId="{28715C21-80D3-40CD-A404-CC9CD3D869D6}">
      <dgm:prSet/>
      <dgm:spPr/>
      <dgm:t>
        <a:bodyPr/>
        <a:lstStyle/>
        <a:p>
          <a:endParaRPr lang="en-US"/>
        </a:p>
      </dgm:t>
    </dgm:pt>
    <dgm:pt modelId="{5FA20ADC-E5C4-4F19-848D-A52431987067}" type="sibTrans" cxnId="{28715C21-80D3-40CD-A404-CC9CD3D869D6}">
      <dgm:prSet/>
      <dgm:spPr/>
      <dgm:t>
        <a:bodyPr/>
        <a:lstStyle/>
        <a:p>
          <a:endParaRPr lang="en-US"/>
        </a:p>
      </dgm:t>
    </dgm:pt>
    <dgm:pt modelId="{A23F31A2-25AD-4DD8-AE28-D3852197E915}" type="pres">
      <dgm:prSet presAssocID="{5EC30467-F0A7-4BCC-903D-17231E434A34}" presName="diagram" presStyleCnt="0">
        <dgm:presLayoutVars>
          <dgm:dir/>
          <dgm:resizeHandles val="exact"/>
        </dgm:presLayoutVars>
      </dgm:prSet>
      <dgm:spPr/>
    </dgm:pt>
    <dgm:pt modelId="{F0AD4168-E53C-4090-8EEE-356487660E88}" type="pres">
      <dgm:prSet presAssocID="{C5FBCD46-5B9A-4F21-B804-ECD8A6111BC1}" presName="node" presStyleLbl="node1" presStyleIdx="0" presStyleCnt="7">
        <dgm:presLayoutVars>
          <dgm:bulletEnabled val="1"/>
        </dgm:presLayoutVars>
      </dgm:prSet>
      <dgm:spPr/>
    </dgm:pt>
    <dgm:pt modelId="{1C464476-1DE0-45C5-9321-EA7A5EEB1CAE}" type="pres">
      <dgm:prSet presAssocID="{601A8426-31CB-482A-896D-B771E756A941}" presName="sibTrans" presStyleCnt="0"/>
      <dgm:spPr/>
    </dgm:pt>
    <dgm:pt modelId="{335FF74A-1F04-41E4-94FD-4152FD34DDCB}" type="pres">
      <dgm:prSet presAssocID="{577F10E5-F964-4EF9-9404-B9636CCFE8D2}" presName="node" presStyleLbl="node1" presStyleIdx="1" presStyleCnt="7">
        <dgm:presLayoutVars>
          <dgm:bulletEnabled val="1"/>
        </dgm:presLayoutVars>
      </dgm:prSet>
      <dgm:spPr/>
    </dgm:pt>
    <dgm:pt modelId="{FB40D37D-EB8D-476A-BB04-DC7B168BED2A}" type="pres">
      <dgm:prSet presAssocID="{DED9A8EB-5A27-478E-A65C-8C991CA57311}" presName="sibTrans" presStyleCnt="0"/>
      <dgm:spPr/>
    </dgm:pt>
    <dgm:pt modelId="{096765BB-C2F4-410B-BF20-DE9614FFCED4}" type="pres">
      <dgm:prSet presAssocID="{8086C167-ACE8-4535-AA7F-2F9D7CAF2D45}" presName="node" presStyleLbl="node1" presStyleIdx="2" presStyleCnt="7">
        <dgm:presLayoutVars>
          <dgm:bulletEnabled val="1"/>
        </dgm:presLayoutVars>
      </dgm:prSet>
      <dgm:spPr/>
    </dgm:pt>
    <dgm:pt modelId="{EEDBFF6E-916F-4BD8-B776-50F235BBB861}" type="pres">
      <dgm:prSet presAssocID="{7ED92008-1D3A-4602-A3D0-34D648D1A7C3}" presName="sibTrans" presStyleCnt="0"/>
      <dgm:spPr/>
    </dgm:pt>
    <dgm:pt modelId="{55D269F5-176C-40D3-8472-E6D38BD835DD}" type="pres">
      <dgm:prSet presAssocID="{AB494897-AD64-4147-AD3D-6DACA47E8396}" presName="node" presStyleLbl="node1" presStyleIdx="3" presStyleCnt="7">
        <dgm:presLayoutVars>
          <dgm:bulletEnabled val="1"/>
        </dgm:presLayoutVars>
      </dgm:prSet>
      <dgm:spPr/>
    </dgm:pt>
    <dgm:pt modelId="{AE1E1B5E-7658-4C23-AF19-82DAF96FEE94}" type="pres">
      <dgm:prSet presAssocID="{FA643724-4BDA-43FF-903C-112B9DC931A8}" presName="sibTrans" presStyleCnt="0"/>
      <dgm:spPr/>
    </dgm:pt>
    <dgm:pt modelId="{D2628AE4-7086-4F25-93E7-A3E1F0D64DC0}" type="pres">
      <dgm:prSet presAssocID="{2E36780C-8F0A-4D28-9F92-EB8A7A79BD79}" presName="node" presStyleLbl="node1" presStyleIdx="4" presStyleCnt="7">
        <dgm:presLayoutVars>
          <dgm:bulletEnabled val="1"/>
        </dgm:presLayoutVars>
      </dgm:prSet>
      <dgm:spPr/>
    </dgm:pt>
    <dgm:pt modelId="{8499EF78-B4FB-4A1B-BA76-B7ECE2269E93}" type="pres">
      <dgm:prSet presAssocID="{C9B0C678-1D91-4677-9927-8AEBDA5644A6}" presName="sibTrans" presStyleCnt="0"/>
      <dgm:spPr/>
    </dgm:pt>
    <dgm:pt modelId="{F2E5EC13-FD0A-4E8F-8D66-249DA49D5790}" type="pres">
      <dgm:prSet presAssocID="{5D78F108-A659-48FC-8D26-33DEA1EA0702}" presName="node" presStyleLbl="node1" presStyleIdx="5" presStyleCnt="7">
        <dgm:presLayoutVars>
          <dgm:bulletEnabled val="1"/>
        </dgm:presLayoutVars>
      </dgm:prSet>
      <dgm:spPr/>
    </dgm:pt>
    <dgm:pt modelId="{A967B676-609A-44B8-A420-F4F108DC7668}" type="pres">
      <dgm:prSet presAssocID="{F0F6C66F-37EB-4344-AA28-AE7EC57027CC}" presName="sibTrans" presStyleCnt="0"/>
      <dgm:spPr/>
    </dgm:pt>
    <dgm:pt modelId="{BD9C67CB-B69E-471A-A4FC-AB59928B95C6}" type="pres">
      <dgm:prSet presAssocID="{DA9303F5-4EFB-4B62-AB30-742C7ECE0B1E}" presName="node" presStyleLbl="node1" presStyleIdx="6" presStyleCnt="7">
        <dgm:presLayoutVars>
          <dgm:bulletEnabled val="1"/>
        </dgm:presLayoutVars>
      </dgm:prSet>
      <dgm:spPr/>
    </dgm:pt>
  </dgm:ptLst>
  <dgm:cxnLst>
    <dgm:cxn modelId="{C9ED150A-88B4-4F08-8E47-6A7FE321A2BB}" srcId="{5EC30467-F0A7-4BCC-903D-17231E434A34}" destId="{2E36780C-8F0A-4D28-9F92-EB8A7A79BD79}" srcOrd="4" destOrd="0" parTransId="{15FAC68C-475E-446E-8D0A-CCE749806368}" sibTransId="{C9B0C678-1D91-4677-9927-8AEBDA5644A6}"/>
    <dgm:cxn modelId="{28715C21-80D3-40CD-A404-CC9CD3D869D6}" srcId="{5EC30467-F0A7-4BCC-903D-17231E434A34}" destId="{DA9303F5-4EFB-4B62-AB30-742C7ECE0B1E}" srcOrd="6" destOrd="0" parTransId="{6F65DA6B-C317-47F3-8227-16C13BE58B30}" sibTransId="{5FA20ADC-E5C4-4F19-848D-A52431987067}"/>
    <dgm:cxn modelId="{E370BD21-434E-46E9-A49A-1C00F61FC41A}" srcId="{5EC30467-F0A7-4BCC-903D-17231E434A34}" destId="{C5FBCD46-5B9A-4F21-B804-ECD8A6111BC1}" srcOrd="0" destOrd="0" parTransId="{38B19FF5-96AC-4226-87AB-2C639882A790}" sibTransId="{601A8426-31CB-482A-896D-B771E756A941}"/>
    <dgm:cxn modelId="{5FC9C021-E97B-4051-86D7-47A145E6CA30}" srcId="{5EC30467-F0A7-4BCC-903D-17231E434A34}" destId="{577F10E5-F964-4EF9-9404-B9636CCFE8D2}" srcOrd="1" destOrd="0" parTransId="{B59FB144-C6C7-4F91-A62F-B7A323831FC4}" sibTransId="{DED9A8EB-5A27-478E-A65C-8C991CA57311}"/>
    <dgm:cxn modelId="{3E6A4329-E786-4E2A-A349-E4D69AC7F77C}" srcId="{5EC30467-F0A7-4BCC-903D-17231E434A34}" destId="{5D78F108-A659-48FC-8D26-33DEA1EA0702}" srcOrd="5" destOrd="0" parTransId="{3B86CE05-7C82-43BD-B331-E5F4D42E937E}" sibTransId="{F0F6C66F-37EB-4344-AA28-AE7EC57027CC}"/>
    <dgm:cxn modelId="{DF20D53F-2DAA-44D4-95D3-14E9DCCFBA14}" type="presOf" srcId="{2E36780C-8F0A-4D28-9F92-EB8A7A79BD79}" destId="{D2628AE4-7086-4F25-93E7-A3E1F0D64DC0}" srcOrd="0" destOrd="0" presId="urn:microsoft.com/office/officeart/2005/8/layout/default"/>
    <dgm:cxn modelId="{58859864-7D21-401C-9CDF-665294328912}" type="presOf" srcId="{5D78F108-A659-48FC-8D26-33DEA1EA0702}" destId="{F2E5EC13-FD0A-4E8F-8D66-249DA49D5790}" srcOrd="0" destOrd="0" presId="urn:microsoft.com/office/officeart/2005/8/layout/default"/>
    <dgm:cxn modelId="{BE6A856D-6D4E-49F6-B446-337F1D58596E}" type="presOf" srcId="{DA9303F5-4EFB-4B62-AB30-742C7ECE0B1E}" destId="{BD9C67CB-B69E-471A-A4FC-AB59928B95C6}" srcOrd="0" destOrd="0" presId="urn:microsoft.com/office/officeart/2005/8/layout/default"/>
    <dgm:cxn modelId="{BB59DA4F-9CFF-4B1E-9D5A-1C20642A1BBE}" type="presOf" srcId="{AB494897-AD64-4147-AD3D-6DACA47E8396}" destId="{55D269F5-176C-40D3-8472-E6D38BD835DD}" srcOrd="0" destOrd="0" presId="urn:microsoft.com/office/officeart/2005/8/layout/default"/>
    <dgm:cxn modelId="{87C5C857-BF87-432A-9B27-C45C884434A2}" type="presOf" srcId="{C5FBCD46-5B9A-4F21-B804-ECD8A6111BC1}" destId="{F0AD4168-E53C-4090-8EEE-356487660E88}" srcOrd="0" destOrd="0" presId="urn:microsoft.com/office/officeart/2005/8/layout/default"/>
    <dgm:cxn modelId="{46A2FF7C-5B25-4789-90F6-42ED4BA05DFD}" srcId="{5EC30467-F0A7-4BCC-903D-17231E434A34}" destId="{8086C167-ACE8-4535-AA7F-2F9D7CAF2D45}" srcOrd="2" destOrd="0" parTransId="{75C6ECC4-3592-4DE4-AC6F-4D475EFDC441}" sibTransId="{7ED92008-1D3A-4602-A3D0-34D648D1A7C3}"/>
    <dgm:cxn modelId="{A495E993-14D1-41D2-ABE2-7BF33E2F89E7}" type="presOf" srcId="{8086C167-ACE8-4535-AA7F-2F9D7CAF2D45}" destId="{096765BB-C2F4-410B-BF20-DE9614FFCED4}" srcOrd="0" destOrd="0" presId="urn:microsoft.com/office/officeart/2005/8/layout/default"/>
    <dgm:cxn modelId="{558551B0-0C4D-4677-AB2E-4F354CAAA721}" type="presOf" srcId="{577F10E5-F964-4EF9-9404-B9636CCFE8D2}" destId="{335FF74A-1F04-41E4-94FD-4152FD34DDCB}" srcOrd="0" destOrd="0" presId="urn:microsoft.com/office/officeart/2005/8/layout/default"/>
    <dgm:cxn modelId="{0B8B74B2-75A6-4F2B-90CD-1D6A969A2AD5}" srcId="{5EC30467-F0A7-4BCC-903D-17231E434A34}" destId="{AB494897-AD64-4147-AD3D-6DACA47E8396}" srcOrd="3" destOrd="0" parTransId="{702FAD44-E6E2-485C-85A6-D34674268857}" sibTransId="{FA643724-4BDA-43FF-903C-112B9DC931A8}"/>
    <dgm:cxn modelId="{F53039FD-3A42-4FF1-9481-E0D4E9406DFE}" type="presOf" srcId="{5EC30467-F0A7-4BCC-903D-17231E434A34}" destId="{A23F31A2-25AD-4DD8-AE28-D3852197E915}" srcOrd="0" destOrd="0" presId="urn:microsoft.com/office/officeart/2005/8/layout/default"/>
    <dgm:cxn modelId="{C409E2EF-F8DC-4153-91A1-33EB0A053137}" type="presParOf" srcId="{A23F31A2-25AD-4DD8-AE28-D3852197E915}" destId="{F0AD4168-E53C-4090-8EEE-356487660E88}" srcOrd="0" destOrd="0" presId="urn:microsoft.com/office/officeart/2005/8/layout/default"/>
    <dgm:cxn modelId="{75C2866A-E904-4F74-8EB3-08A2930231F9}" type="presParOf" srcId="{A23F31A2-25AD-4DD8-AE28-D3852197E915}" destId="{1C464476-1DE0-45C5-9321-EA7A5EEB1CAE}" srcOrd="1" destOrd="0" presId="urn:microsoft.com/office/officeart/2005/8/layout/default"/>
    <dgm:cxn modelId="{06687E1C-B907-4AD5-82BB-E02F557D9950}" type="presParOf" srcId="{A23F31A2-25AD-4DD8-AE28-D3852197E915}" destId="{335FF74A-1F04-41E4-94FD-4152FD34DDCB}" srcOrd="2" destOrd="0" presId="urn:microsoft.com/office/officeart/2005/8/layout/default"/>
    <dgm:cxn modelId="{31AAB043-4928-427E-9112-D235028C50D1}" type="presParOf" srcId="{A23F31A2-25AD-4DD8-AE28-D3852197E915}" destId="{FB40D37D-EB8D-476A-BB04-DC7B168BED2A}" srcOrd="3" destOrd="0" presId="urn:microsoft.com/office/officeart/2005/8/layout/default"/>
    <dgm:cxn modelId="{999D9C13-17E6-46D8-B14D-82EF6DE6F11C}" type="presParOf" srcId="{A23F31A2-25AD-4DD8-AE28-D3852197E915}" destId="{096765BB-C2F4-410B-BF20-DE9614FFCED4}" srcOrd="4" destOrd="0" presId="urn:microsoft.com/office/officeart/2005/8/layout/default"/>
    <dgm:cxn modelId="{5774DA24-8E1D-46E2-911D-5D884576BA12}" type="presParOf" srcId="{A23F31A2-25AD-4DD8-AE28-D3852197E915}" destId="{EEDBFF6E-916F-4BD8-B776-50F235BBB861}" srcOrd="5" destOrd="0" presId="urn:microsoft.com/office/officeart/2005/8/layout/default"/>
    <dgm:cxn modelId="{880531C3-80F0-4959-8F2F-25B27BE1966B}" type="presParOf" srcId="{A23F31A2-25AD-4DD8-AE28-D3852197E915}" destId="{55D269F5-176C-40D3-8472-E6D38BD835DD}" srcOrd="6" destOrd="0" presId="urn:microsoft.com/office/officeart/2005/8/layout/default"/>
    <dgm:cxn modelId="{892E84C3-FDDD-4AB1-B7AD-6A74DFD7C7A7}" type="presParOf" srcId="{A23F31A2-25AD-4DD8-AE28-D3852197E915}" destId="{AE1E1B5E-7658-4C23-AF19-82DAF96FEE94}" srcOrd="7" destOrd="0" presId="urn:microsoft.com/office/officeart/2005/8/layout/default"/>
    <dgm:cxn modelId="{62C6F383-A563-42CD-9DA6-D793C333CA78}" type="presParOf" srcId="{A23F31A2-25AD-4DD8-AE28-D3852197E915}" destId="{D2628AE4-7086-4F25-93E7-A3E1F0D64DC0}" srcOrd="8" destOrd="0" presId="urn:microsoft.com/office/officeart/2005/8/layout/default"/>
    <dgm:cxn modelId="{0316CF43-2AD0-4A4D-B918-FB865E8FD447}" type="presParOf" srcId="{A23F31A2-25AD-4DD8-AE28-D3852197E915}" destId="{8499EF78-B4FB-4A1B-BA76-B7ECE2269E93}" srcOrd="9" destOrd="0" presId="urn:microsoft.com/office/officeart/2005/8/layout/default"/>
    <dgm:cxn modelId="{CB2E96E2-982B-4581-8368-5947C2667C26}" type="presParOf" srcId="{A23F31A2-25AD-4DD8-AE28-D3852197E915}" destId="{F2E5EC13-FD0A-4E8F-8D66-249DA49D5790}" srcOrd="10" destOrd="0" presId="urn:microsoft.com/office/officeart/2005/8/layout/default"/>
    <dgm:cxn modelId="{2F9F6BF8-AE7F-468C-9EB9-D3B6BC70F2F9}" type="presParOf" srcId="{A23F31A2-25AD-4DD8-AE28-D3852197E915}" destId="{A967B676-609A-44B8-A420-F4F108DC7668}" srcOrd="11" destOrd="0" presId="urn:microsoft.com/office/officeart/2005/8/layout/default"/>
    <dgm:cxn modelId="{71FB1AFD-F89C-4CD6-A955-5B974C999C1F}" type="presParOf" srcId="{A23F31A2-25AD-4DD8-AE28-D3852197E915}" destId="{BD9C67CB-B69E-471A-A4FC-AB59928B95C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C30467-F0A7-4BCC-903D-17231E434A34}"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C5FBCD46-5B9A-4F21-B804-ECD8A6111BC1}">
      <dgm:prSet custT="1"/>
      <dgm:spPr/>
      <dgm:t>
        <a:bodyPr/>
        <a:lstStyle/>
        <a:p>
          <a:r>
            <a:rPr lang="en-US" sz="2400" b="1" baseline="0" dirty="0">
              <a:solidFill>
                <a:schemeClr val="tx1"/>
              </a:solidFill>
              <a:latin typeface="+mn-lt"/>
            </a:rPr>
            <a:t>Property owner must deliver written notice to the ARB chair, the chief appraiser and the TLO of the alleged violation</a:t>
          </a:r>
        </a:p>
      </dgm:t>
    </dgm:pt>
    <dgm:pt modelId="{38B19FF5-96AC-4226-87AB-2C639882A790}" type="parTrans" cxnId="{E370BD21-434E-46E9-A49A-1C00F61FC41A}">
      <dgm:prSet/>
      <dgm:spPr/>
      <dgm:t>
        <a:bodyPr/>
        <a:lstStyle/>
        <a:p>
          <a:endParaRPr lang="en-US"/>
        </a:p>
      </dgm:t>
    </dgm:pt>
    <dgm:pt modelId="{601A8426-31CB-482A-896D-B771E756A941}" type="sibTrans" cxnId="{E370BD21-434E-46E9-A49A-1C00F61FC41A}">
      <dgm:prSet/>
      <dgm:spPr/>
      <dgm:t>
        <a:bodyPr/>
        <a:lstStyle/>
        <a:p>
          <a:endParaRPr lang="en-US"/>
        </a:p>
      </dgm:t>
    </dgm:pt>
    <dgm:pt modelId="{291997CF-296B-4680-B8B9-5A02685F1052}">
      <dgm:prSet custT="1"/>
      <dgm:spPr/>
      <dgm:t>
        <a:bodyPr/>
        <a:lstStyle/>
        <a:p>
          <a:r>
            <a:rPr lang="en-US" sz="2000" b="1" baseline="0" dirty="0">
              <a:solidFill>
                <a:schemeClr val="tx1"/>
              </a:solidFill>
              <a:latin typeface="+mn-lt"/>
            </a:rPr>
            <a:t>Certified mail</a:t>
          </a:r>
        </a:p>
      </dgm:t>
    </dgm:pt>
    <dgm:pt modelId="{C65B71F3-67BD-4516-950A-E8A4402178C1}" type="parTrans" cxnId="{CE50EA9F-0167-467E-82A6-3C51EFF595CF}">
      <dgm:prSet/>
      <dgm:spPr/>
      <dgm:t>
        <a:bodyPr/>
        <a:lstStyle/>
        <a:p>
          <a:endParaRPr lang="en-US"/>
        </a:p>
      </dgm:t>
    </dgm:pt>
    <dgm:pt modelId="{2CCBC496-5C49-4EEE-BD0C-9C91C1CEAAA4}" type="sibTrans" cxnId="{CE50EA9F-0167-467E-82A6-3C51EFF595CF}">
      <dgm:prSet/>
      <dgm:spPr/>
      <dgm:t>
        <a:bodyPr/>
        <a:lstStyle/>
        <a:p>
          <a:endParaRPr lang="en-US"/>
        </a:p>
      </dgm:t>
    </dgm:pt>
    <dgm:pt modelId="{8F4AB39F-96D7-4FB2-AEF4-97D0841DB624}">
      <dgm:prSet custT="1"/>
      <dgm:spPr/>
      <dgm:t>
        <a:bodyPr/>
        <a:lstStyle/>
        <a:p>
          <a:r>
            <a:rPr lang="en-US" sz="2000" b="1" baseline="0" dirty="0">
              <a:solidFill>
                <a:schemeClr val="tx1"/>
              </a:solidFill>
              <a:latin typeface="+mn-lt"/>
            </a:rPr>
            <a:t>Within 5 business days</a:t>
          </a:r>
        </a:p>
      </dgm:t>
    </dgm:pt>
    <dgm:pt modelId="{0B946D24-7DCC-430B-B56A-689A0849F6A0}" type="parTrans" cxnId="{91BE933E-C10B-423B-AE36-01A13C159CF9}">
      <dgm:prSet/>
      <dgm:spPr/>
      <dgm:t>
        <a:bodyPr/>
        <a:lstStyle/>
        <a:p>
          <a:endParaRPr lang="en-US"/>
        </a:p>
      </dgm:t>
    </dgm:pt>
    <dgm:pt modelId="{5E99ECD3-A4C5-40F4-9472-F7448EE39AA3}" type="sibTrans" cxnId="{91BE933E-C10B-423B-AE36-01A13C159CF9}">
      <dgm:prSet/>
      <dgm:spPr/>
      <dgm:t>
        <a:bodyPr/>
        <a:lstStyle/>
        <a:p>
          <a:endParaRPr lang="en-US"/>
        </a:p>
      </dgm:t>
    </dgm:pt>
    <dgm:pt modelId="{0329A72F-CE9B-4775-ACA1-D84223684CBC}">
      <dgm:prSet custT="1"/>
      <dgm:spPr/>
      <dgm:t>
        <a:bodyPr/>
        <a:lstStyle/>
        <a:p>
          <a:r>
            <a:rPr lang="en-US" sz="2400" b="1" baseline="0" dirty="0">
              <a:solidFill>
                <a:schemeClr val="tx1"/>
              </a:solidFill>
              <a:latin typeface="+mn-lt"/>
            </a:rPr>
            <a:t>ARB chair or chief appraiser has 10 days to comply or cure the failure</a:t>
          </a:r>
        </a:p>
      </dgm:t>
    </dgm:pt>
    <dgm:pt modelId="{AB7D8C1C-DEDB-4642-A43C-DE64B0D5F020}" type="parTrans" cxnId="{3CF1733B-5675-4D88-9F37-2015FBE2EB15}">
      <dgm:prSet/>
      <dgm:spPr/>
      <dgm:t>
        <a:bodyPr/>
        <a:lstStyle/>
        <a:p>
          <a:endParaRPr lang="en-US"/>
        </a:p>
      </dgm:t>
    </dgm:pt>
    <dgm:pt modelId="{1B9A8EEE-D9F1-4C60-8FB3-11684CD3CE7D}" type="sibTrans" cxnId="{3CF1733B-5675-4D88-9F37-2015FBE2EB15}">
      <dgm:prSet/>
      <dgm:spPr/>
      <dgm:t>
        <a:bodyPr/>
        <a:lstStyle/>
        <a:p>
          <a:endParaRPr lang="en-US"/>
        </a:p>
      </dgm:t>
    </dgm:pt>
    <dgm:pt modelId="{C106E6E7-51CD-4BE7-BB22-EF29A258F261}">
      <dgm:prSet custT="1"/>
      <dgm:spPr/>
      <dgm:t>
        <a:bodyPr/>
        <a:lstStyle/>
        <a:p>
          <a:r>
            <a:rPr lang="en-US" sz="2000" b="1" baseline="0" dirty="0">
              <a:solidFill>
                <a:schemeClr val="tx1"/>
              </a:solidFill>
              <a:latin typeface="+mn-lt"/>
            </a:rPr>
            <a:t>ARB may comply or cure the failure by rescinding the order determining the protest and scheduling a new protest</a:t>
          </a:r>
        </a:p>
      </dgm:t>
    </dgm:pt>
    <dgm:pt modelId="{2E4CC5D9-C2AE-403F-9EC9-01906DC02D3B}" type="parTrans" cxnId="{C8E2C5B5-B46B-49D6-9A85-111FC12B6DDF}">
      <dgm:prSet/>
      <dgm:spPr/>
      <dgm:t>
        <a:bodyPr/>
        <a:lstStyle/>
        <a:p>
          <a:endParaRPr lang="en-US"/>
        </a:p>
      </dgm:t>
    </dgm:pt>
    <dgm:pt modelId="{AA90716E-FA3C-4FCD-B495-CA7303C2BD4B}" type="sibTrans" cxnId="{C8E2C5B5-B46B-49D6-9A85-111FC12B6DDF}">
      <dgm:prSet/>
      <dgm:spPr/>
      <dgm:t>
        <a:bodyPr/>
        <a:lstStyle/>
        <a:p>
          <a:endParaRPr lang="en-US"/>
        </a:p>
      </dgm:t>
    </dgm:pt>
    <dgm:pt modelId="{418ED125-ADF1-4713-A78C-246CCDCD7B19}">
      <dgm:prSet custT="1"/>
      <dgm:spPr/>
      <dgm:t>
        <a:bodyPr/>
        <a:lstStyle/>
        <a:p>
          <a:r>
            <a:rPr lang="en-US" sz="2000" b="1" baseline="0" dirty="0">
              <a:solidFill>
                <a:schemeClr val="tx1"/>
              </a:solidFill>
              <a:latin typeface="+mn-lt"/>
            </a:rPr>
            <a:t>A single limited arbitration and deposit may be filed for more than one property, more than one protest hearing or more than one issue of non-compliance</a:t>
          </a:r>
        </a:p>
      </dgm:t>
    </dgm:pt>
    <dgm:pt modelId="{A51105AF-F55E-4D86-8B53-71602001BDB6}" type="parTrans" cxnId="{A3084838-DABC-42F5-8FD0-F84B62737586}">
      <dgm:prSet/>
      <dgm:spPr/>
      <dgm:t>
        <a:bodyPr/>
        <a:lstStyle/>
        <a:p>
          <a:endParaRPr lang="en-US"/>
        </a:p>
      </dgm:t>
    </dgm:pt>
    <dgm:pt modelId="{CDED2E30-D977-48C2-AEFA-2166917C228F}" type="sibTrans" cxnId="{A3084838-DABC-42F5-8FD0-F84B62737586}">
      <dgm:prSet/>
      <dgm:spPr/>
      <dgm:t>
        <a:bodyPr/>
        <a:lstStyle/>
        <a:p>
          <a:endParaRPr lang="en-US"/>
        </a:p>
      </dgm:t>
    </dgm:pt>
    <dgm:pt modelId="{9C1D8EC2-EFF7-48B9-AA2F-C001EBD686E2}" type="pres">
      <dgm:prSet presAssocID="{5EC30467-F0A7-4BCC-903D-17231E434A34}" presName="linear" presStyleCnt="0">
        <dgm:presLayoutVars>
          <dgm:animLvl val="lvl"/>
          <dgm:resizeHandles val="exact"/>
        </dgm:presLayoutVars>
      </dgm:prSet>
      <dgm:spPr/>
    </dgm:pt>
    <dgm:pt modelId="{6060BF2F-7EEE-4523-ACB2-34E6125735F8}" type="pres">
      <dgm:prSet presAssocID="{C5FBCD46-5B9A-4F21-B804-ECD8A6111BC1}" presName="parentText" presStyleLbl="node1" presStyleIdx="0" presStyleCnt="3">
        <dgm:presLayoutVars>
          <dgm:chMax val="0"/>
          <dgm:bulletEnabled val="1"/>
        </dgm:presLayoutVars>
      </dgm:prSet>
      <dgm:spPr/>
    </dgm:pt>
    <dgm:pt modelId="{E3BFF763-BDC5-4E06-B2DD-16CECD4E0983}" type="pres">
      <dgm:prSet presAssocID="{C5FBCD46-5B9A-4F21-B804-ECD8A6111BC1}" presName="childText" presStyleLbl="revTx" presStyleIdx="0" presStyleCnt="2">
        <dgm:presLayoutVars>
          <dgm:bulletEnabled val="1"/>
        </dgm:presLayoutVars>
      </dgm:prSet>
      <dgm:spPr/>
    </dgm:pt>
    <dgm:pt modelId="{4C52CC04-3A6C-4FEF-AFC6-F261B158EC01}" type="pres">
      <dgm:prSet presAssocID="{0329A72F-CE9B-4775-ACA1-D84223684CBC}" presName="parentText" presStyleLbl="node1" presStyleIdx="1" presStyleCnt="3">
        <dgm:presLayoutVars>
          <dgm:chMax val="0"/>
          <dgm:bulletEnabled val="1"/>
        </dgm:presLayoutVars>
      </dgm:prSet>
      <dgm:spPr/>
    </dgm:pt>
    <dgm:pt modelId="{2158954A-CADE-4235-A27F-95DE42DBC966}" type="pres">
      <dgm:prSet presAssocID="{0329A72F-CE9B-4775-ACA1-D84223684CBC}" presName="childText" presStyleLbl="revTx" presStyleIdx="1" presStyleCnt="2">
        <dgm:presLayoutVars>
          <dgm:bulletEnabled val="1"/>
        </dgm:presLayoutVars>
      </dgm:prSet>
      <dgm:spPr/>
    </dgm:pt>
    <dgm:pt modelId="{68E63268-C198-4719-8673-A3C71185B176}" type="pres">
      <dgm:prSet presAssocID="{418ED125-ADF1-4713-A78C-246CCDCD7B19}" presName="parentText" presStyleLbl="node1" presStyleIdx="2" presStyleCnt="3">
        <dgm:presLayoutVars>
          <dgm:chMax val="0"/>
          <dgm:bulletEnabled val="1"/>
        </dgm:presLayoutVars>
      </dgm:prSet>
      <dgm:spPr/>
    </dgm:pt>
  </dgm:ptLst>
  <dgm:cxnLst>
    <dgm:cxn modelId="{2A897D14-DA28-461E-A28D-CA5846838FE0}" type="presOf" srcId="{8F4AB39F-96D7-4FB2-AEF4-97D0841DB624}" destId="{E3BFF763-BDC5-4E06-B2DD-16CECD4E0983}" srcOrd="0" destOrd="1" presId="urn:microsoft.com/office/officeart/2005/8/layout/vList2"/>
    <dgm:cxn modelId="{9E30671D-FE67-4348-9A86-B8857041E9F5}" type="presOf" srcId="{291997CF-296B-4680-B8B9-5A02685F1052}" destId="{E3BFF763-BDC5-4E06-B2DD-16CECD4E0983}" srcOrd="0" destOrd="0" presId="urn:microsoft.com/office/officeart/2005/8/layout/vList2"/>
    <dgm:cxn modelId="{E370BD21-434E-46E9-A49A-1C00F61FC41A}" srcId="{5EC30467-F0A7-4BCC-903D-17231E434A34}" destId="{C5FBCD46-5B9A-4F21-B804-ECD8A6111BC1}" srcOrd="0" destOrd="0" parTransId="{38B19FF5-96AC-4226-87AB-2C639882A790}" sibTransId="{601A8426-31CB-482A-896D-B771E756A941}"/>
    <dgm:cxn modelId="{A3084838-DABC-42F5-8FD0-F84B62737586}" srcId="{5EC30467-F0A7-4BCC-903D-17231E434A34}" destId="{418ED125-ADF1-4713-A78C-246CCDCD7B19}" srcOrd="2" destOrd="0" parTransId="{A51105AF-F55E-4D86-8B53-71602001BDB6}" sibTransId="{CDED2E30-D977-48C2-AEFA-2166917C228F}"/>
    <dgm:cxn modelId="{3CF1733B-5675-4D88-9F37-2015FBE2EB15}" srcId="{5EC30467-F0A7-4BCC-903D-17231E434A34}" destId="{0329A72F-CE9B-4775-ACA1-D84223684CBC}" srcOrd="1" destOrd="0" parTransId="{AB7D8C1C-DEDB-4642-A43C-DE64B0D5F020}" sibTransId="{1B9A8EEE-D9F1-4C60-8FB3-11684CD3CE7D}"/>
    <dgm:cxn modelId="{91BE933E-C10B-423B-AE36-01A13C159CF9}" srcId="{C5FBCD46-5B9A-4F21-B804-ECD8A6111BC1}" destId="{8F4AB39F-96D7-4FB2-AEF4-97D0841DB624}" srcOrd="1" destOrd="0" parTransId="{0B946D24-7DCC-430B-B56A-689A0849F6A0}" sibTransId="{5E99ECD3-A4C5-40F4-9472-F7448EE39AA3}"/>
    <dgm:cxn modelId="{CF214970-2D38-47D0-8EA9-2728A353EF28}" type="presOf" srcId="{5EC30467-F0A7-4BCC-903D-17231E434A34}" destId="{9C1D8EC2-EFF7-48B9-AA2F-C001EBD686E2}" srcOrd="0" destOrd="0" presId="urn:microsoft.com/office/officeart/2005/8/layout/vList2"/>
    <dgm:cxn modelId="{063D367F-0B8D-4A75-B699-6DE115F3DAE6}" type="presOf" srcId="{0329A72F-CE9B-4775-ACA1-D84223684CBC}" destId="{4C52CC04-3A6C-4FEF-AFC6-F261B158EC01}" srcOrd="0" destOrd="0" presId="urn:microsoft.com/office/officeart/2005/8/layout/vList2"/>
    <dgm:cxn modelId="{CE50EA9F-0167-467E-82A6-3C51EFF595CF}" srcId="{C5FBCD46-5B9A-4F21-B804-ECD8A6111BC1}" destId="{291997CF-296B-4680-B8B9-5A02685F1052}" srcOrd="0" destOrd="0" parTransId="{C65B71F3-67BD-4516-950A-E8A4402178C1}" sibTransId="{2CCBC496-5C49-4EEE-BD0C-9C91C1CEAAA4}"/>
    <dgm:cxn modelId="{C8E2C5B5-B46B-49D6-9A85-111FC12B6DDF}" srcId="{0329A72F-CE9B-4775-ACA1-D84223684CBC}" destId="{C106E6E7-51CD-4BE7-BB22-EF29A258F261}" srcOrd="0" destOrd="0" parTransId="{2E4CC5D9-C2AE-403F-9EC9-01906DC02D3B}" sibTransId="{AA90716E-FA3C-4FCD-B495-CA7303C2BD4B}"/>
    <dgm:cxn modelId="{B49435B6-282A-4788-A561-B3CF1FE4C238}" type="presOf" srcId="{C5FBCD46-5B9A-4F21-B804-ECD8A6111BC1}" destId="{6060BF2F-7EEE-4523-ACB2-34E6125735F8}" srcOrd="0" destOrd="0" presId="urn:microsoft.com/office/officeart/2005/8/layout/vList2"/>
    <dgm:cxn modelId="{B8D42CED-376E-4427-8EE8-BC2EF1534912}" type="presOf" srcId="{C106E6E7-51CD-4BE7-BB22-EF29A258F261}" destId="{2158954A-CADE-4235-A27F-95DE42DBC966}" srcOrd="0" destOrd="0" presId="urn:microsoft.com/office/officeart/2005/8/layout/vList2"/>
    <dgm:cxn modelId="{7E5834F6-1F79-4D64-9B7F-913352CFE60D}" type="presOf" srcId="{418ED125-ADF1-4713-A78C-246CCDCD7B19}" destId="{68E63268-C198-4719-8673-A3C71185B176}" srcOrd="0" destOrd="0" presId="urn:microsoft.com/office/officeart/2005/8/layout/vList2"/>
    <dgm:cxn modelId="{B667FDAC-81FB-443F-B556-19ACA9C47AB6}" type="presParOf" srcId="{9C1D8EC2-EFF7-48B9-AA2F-C001EBD686E2}" destId="{6060BF2F-7EEE-4523-ACB2-34E6125735F8}" srcOrd="0" destOrd="0" presId="urn:microsoft.com/office/officeart/2005/8/layout/vList2"/>
    <dgm:cxn modelId="{7471AC76-C372-42BB-A24F-5E6A17FC4F70}" type="presParOf" srcId="{9C1D8EC2-EFF7-48B9-AA2F-C001EBD686E2}" destId="{E3BFF763-BDC5-4E06-B2DD-16CECD4E0983}" srcOrd="1" destOrd="0" presId="urn:microsoft.com/office/officeart/2005/8/layout/vList2"/>
    <dgm:cxn modelId="{AA62CC85-7558-4CDE-AC6E-4C539E32FA28}" type="presParOf" srcId="{9C1D8EC2-EFF7-48B9-AA2F-C001EBD686E2}" destId="{4C52CC04-3A6C-4FEF-AFC6-F261B158EC01}" srcOrd="2" destOrd="0" presId="urn:microsoft.com/office/officeart/2005/8/layout/vList2"/>
    <dgm:cxn modelId="{D748C39E-C563-49CE-9E0F-56816ED907F2}" type="presParOf" srcId="{9C1D8EC2-EFF7-48B9-AA2F-C001EBD686E2}" destId="{2158954A-CADE-4235-A27F-95DE42DBC966}" srcOrd="3" destOrd="0" presId="urn:microsoft.com/office/officeart/2005/8/layout/vList2"/>
    <dgm:cxn modelId="{D420D641-95ED-414A-A8B9-9FBF36754079}" type="presParOf" srcId="{9C1D8EC2-EFF7-48B9-AA2F-C001EBD686E2}" destId="{68E63268-C198-4719-8673-A3C71185B17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AD66F5-4172-4BDF-AA22-6EFB4048115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DA7D72F-033C-45EA-8C37-64E6390F9658}">
      <dgm:prSet/>
      <dgm:spPr/>
      <dgm:t>
        <a:bodyPr/>
        <a:lstStyle/>
        <a:p>
          <a:r>
            <a:rPr lang="en-US" b="1" dirty="0"/>
            <a:t>PO notifies ARB chair, chief appraiser and TLO of alleged failure</a:t>
          </a:r>
        </a:p>
      </dgm:t>
    </dgm:pt>
    <dgm:pt modelId="{82F179D7-7DD9-48DA-BEBE-12A9A09060DD}" type="parTrans" cxnId="{71E9A524-9E1B-4DFA-A206-1F4B645BD3BC}">
      <dgm:prSet/>
      <dgm:spPr/>
      <dgm:t>
        <a:bodyPr/>
        <a:lstStyle/>
        <a:p>
          <a:endParaRPr lang="en-US"/>
        </a:p>
      </dgm:t>
    </dgm:pt>
    <dgm:pt modelId="{6E43B1EB-93DB-4D81-9AD8-50F0BAD60A12}" type="sibTrans" cxnId="{71E9A524-9E1B-4DFA-A206-1F4B645BD3BC}">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901D1BC9-AF4F-4C5E-A348-D8C5F0594ADA}">
      <dgm:prSet/>
      <dgm:spPr/>
      <dgm:t>
        <a:bodyPr/>
        <a:lstStyle/>
        <a:p>
          <a:r>
            <a:rPr lang="en-US" b="1" dirty="0"/>
            <a:t>ARB and/or chief appraiser fail to comply</a:t>
          </a:r>
        </a:p>
      </dgm:t>
    </dgm:pt>
    <dgm:pt modelId="{837EE483-77FE-43DD-9CAD-AFABA788E45C}" type="parTrans" cxnId="{96F68B22-03B4-43F9-8B68-BC17D37F136D}">
      <dgm:prSet/>
      <dgm:spPr/>
      <dgm:t>
        <a:bodyPr/>
        <a:lstStyle/>
        <a:p>
          <a:endParaRPr lang="en-US"/>
        </a:p>
      </dgm:t>
    </dgm:pt>
    <dgm:pt modelId="{0540CA50-F5F1-4BA5-897B-C996390CA669}" type="sibTrans" cxnId="{96F68B22-03B4-43F9-8B68-BC17D37F136D}">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08F8220D-878F-4F3A-AB2B-7F71E7A68802}">
      <dgm:prSet/>
      <dgm:spPr/>
      <dgm:t>
        <a:bodyPr/>
        <a:lstStyle/>
        <a:p>
          <a:r>
            <a:rPr lang="en-US" b="1" dirty="0"/>
            <a:t>PO files request and deposit with CPA </a:t>
          </a:r>
        </a:p>
      </dgm:t>
    </dgm:pt>
    <dgm:pt modelId="{1B877A61-969F-4829-9334-FE8CB655A63F}" type="parTrans" cxnId="{22706D0D-EBFB-4F88-9A9E-8643854F3C01}">
      <dgm:prSet/>
      <dgm:spPr/>
      <dgm:t>
        <a:bodyPr/>
        <a:lstStyle/>
        <a:p>
          <a:endParaRPr lang="en-US"/>
        </a:p>
      </dgm:t>
    </dgm:pt>
    <dgm:pt modelId="{895ADCEE-1CE5-4A61-B72D-7BA0A73FD32E}" type="sibTrans" cxnId="{22706D0D-EBFB-4F88-9A9E-8643854F3C01}">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A7032929-5470-4193-A969-1A567D7EF343}">
      <dgm:prSet/>
      <dgm:spPr/>
      <dgm:t>
        <a:bodyPr/>
        <a:lstStyle/>
        <a:p>
          <a:r>
            <a:rPr lang="en-US" b="1" dirty="0"/>
            <a:t>CPA appoints an arbitrator (attorney)</a:t>
          </a:r>
        </a:p>
      </dgm:t>
    </dgm:pt>
    <dgm:pt modelId="{8776AF11-391A-4285-B603-04B69CF209A1}" type="parTrans" cxnId="{19DAE647-156D-42EE-AA31-2E66A1D9E99F}">
      <dgm:prSet/>
      <dgm:spPr/>
      <dgm:t>
        <a:bodyPr/>
        <a:lstStyle/>
        <a:p>
          <a:endParaRPr lang="en-US"/>
        </a:p>
      </dgm:t>
    </dgm:pt>
    <dgm:pt modelId="{72E012D1-AA75-4BD6-AF24-046D15B3C4D9}" type="sibTrans" cxnId="{19DAE647-156D-42EE-AA31-2E66A1D9E99F}">
      <dgm:prSet>
        <dgm:style>
          <a:lnRef idx="2">
            <a:schemeClr val="accent1"/>
          </a:lnRef>
          <a:fillRef idx="0">
            <a:schemeClr val="accent1"/>
          </a:fillRef>
          <a:effectRef idx="1">
            <a:schemeClr val="accent1"/>
          </a:effectRef>
          <a:fontRef idx="minor">
            <a:schemeClr val="tx1"/>
          </a:fontRef>
        </dgm:style>
      </dgm:prSet>
      <dgm:spPr/>
      <dgm:t>
        <a:bodyPr/>
        <a:lstStyle/>
        <a:p>
          <a:endParaRPr lang="en-US"/>
        </a:p>
      </dgm:t>
    </dgm:pt>
    <dgm:pt modelId="{9C0C9D5A-03F2-4175-8E53-6C8B41F62B9E}">
      <dgm:prSet/>
      <dgm:spPr/>
      <dgm:t>
        <a:bodyPr/>
        <a:lstStyle/>
        <a:p>
          <a:r>
            <a:rPr lang="en-US" b="1" dirty="0"/>
            <a:t>Arbitrator issues a determination of whether the ARB or chief appraiser failed to comply with a requirement</a:t>
          </a:r>
        </a:p>
      </dgm:t>
    </dgm:pt>
    <dgm:pt modelId="{B755575C-A6DE-4523-A721-1F21420EEE30}" type="parTrans" cxnId="{40FD0692-A0B0-442E-8260-350F1F6CFCFF}">
      <dgm:prSet/>
      <dgm:spPr/>
      <dgm:t>
        <a:bodyPr/>
        <a:lstStyle/>
        <a:p>
          <a:endParaRPr lang="en-US"/>
        </a:p>
      </dgm:t>
    </dgm:pt>
    <dgm:pt modelId="{4DFDFD4D-0B79-4E18-96F6-2F1AE6274DBC}" type="sibTrans" cxnId="{40FD0692-A0B0-442E-8260-350F1F6CFCFF}">
      <dgm:prSet/>
      <dgm:spPr/>
      <dgm:t>
        <a:bodyPr/>
        <a:lstStyle/>
        <a:p>
          <a:endParaRPr lang="en-US"/>
        </a:p>
      </dgm:t>
    </dgm:pt>
    <dgm:pt modelId="{7BD2353F-84EA-47D1-BF1F-B0E00C76A02A}">
      <dgm:prSet/>
      <dgm:spPr/>
      <dgm:t>
        <a:bodyPr/>
        <a:lstStyle/>
        <a:p>
          <a:r>
            <a:rPr lang="en-US" b="1" dirty="0"/>
            <a:t>Refund processed</a:t>
          </a:r>
        </a:p>
      </dgm:t>
    </dgm:pt>
    <dgm:pt modelId="{ECB9D8AA-A4AE-4348-9C71-038C339ED269}" type="parTrans" cxnId="{79B97DED-49F5-4498-9C5A-8F6C1F084DC6}">
      <dgm:prSet/>
      <dgm:spPr/>
      <dgm:t>
        <a:bodyPr/>
        <a:lstStyle/>
        <a:p>
          <a:endParaRPr lang="en-US"/>
        </a:p>
      </dgm:t>
    </dgm:pt>
    <dgm:pt modelId="{C2EA68F1-6ED2-46C5-B7B0-0E2C1777D0B7}" type="sibTrans" cxnId="{79B97DED-49F5-4498-9C5A-8F6C1F084DC6}">
      <dgm:prSet/>
      <dgm:spPr/>
      <dgm:t>
        <a:bodyPr/>
        <a:lstStyle/>
        <a:p>
          <a:endParaRPr lang="en-US"/>
        </a:p>
      </dgm:t>
    </dgm:pt>
    <dgm:pt modelId="{5C9A99AA-8BD8-4EDB-9718-52588A6552E6}" type="pres">
      <dgm:prSet presAssocID="{06AD66F5-4172-4BDF-AA22-6EFB40481157}" presName="Name0" presStyleCnt="0">
        <dgm:presLayoutVars>
          <dgm:dir/>
          <dgm:resizeHandles val="exact"/>
        </dgm:presLayoutVars>
      </dgm:prSet>
      <dgm:spPr/>
    </dgm:pt>
    <dgm:pt modelId="{55B9040F-9987-4DED-B49B-84F79A0D650F}" type="pres">
      <dgm:prSet presAssocID="{8DA7D72F-033C-45EA-8C37-64E6390F9658}" presName="node" presStyleLbl="node1" presStyleIdx="0" presStyleCnt="6">
        <dgm:presLayoutVars>
          <dgm:bulletEnabled val="1"/>
        </dgm:presLayoutVars>
      </dgm:prSet>
      <dgm:spPr/>
    </dgm:pt>
    <dgm:pt modelId="{175D6F3C-A055-4DE6-9A52-091F3ADA0533}" type="pres">
      <dgm:prSet presAssocID="{6E43B1EB-93DB-4D81-9AD8-50F0BAD60A12}" presName="sibTrans" presStyleLbl="sibTrans1D1" presStyleIdx="0" presStyleCnt="5"/>
      <dgm:spPr/>
    </dgm:pt>
    <dgm:pt modelId="{42FB14B3-08FC-4318-989D-7F5785D00933}" type="pres">
      <dgm:prSet presAssocID="{6E43B1EB-93DB-4D81-9AD8-50F0BAD60A12}" presName="connectorText" presStyleLbl="sibTrans1D1" presStyleIdx="0" presStyleCnt="5"/>
      <dgm:spPr/>
    </dgm:pt>
    <dgm:pt modelId="{44E28296-3469-4DD5-B55D-C8FCD07ED329}" type="pres">
      <dgm:prSet presAssocID="{901D1BC9-AF4F-4C5E-A348-D8C5F0594ADA}" presName="node" presStyleLbl="node1" presStyleIdx="1" presStyleCnt="6">
        <dgm:presLayoutVars>
          <dgm:bulletEnabled val="1"/>
        </dgm:presLayoutVars>
      </dgm:prSet>
      <dgm:spPr/>
    </dgm:pt>
    <dgm:pt modelId="{503ED3EC-9F35-46AD-B551-F8C485ADCB23}" type="pres">
      <dgm:prSet presAssocID="{0540CA50-F5F1-4BA5-897B-C996390CA669}" presName="sibTrans" presStyleLbl="sibTrans1D1" presStyleIdx="1" presStyleCnt="5"/>
      <dgm:spPr/>
    </dgm:pt>
    <dgm:pt modelId="{04CDFB08-B5A9-4ACE-B48B-5CEFF82FF356}" type="pres">
      <dgm:prSet presAssocID="{0540CA50-F5F1-4BA5-897B-C996390CA669}" presName="connectorText" presStyleLbl="sibTrans1D1" presStyleIdx="1" presStyleCnt="5"/>
      <dgm:spPr/>
    </dgm:pt>
    <dgm:pt modelId="{FB08FAF1-3857-4D3A-A6D2-B485E71AD42E}" type="pres">
      <dgm:prSet presAssocID="{08F8220D-878F-4F3A-AB2B-7F71E7A68802}" presName="node" presStyleLbl="node1" presStyleIdx="2" presStyleCnt="6">
        <dgm:presLayoutVars>
          <dgm:bulletEnabled val="1"/>
        </dgm:presLayoutVars>
      </dgm:prSet>
      <dgm:spPr/>
    </dgm:pt>
    <dgm:pt modelId="{66D8CCBA-1256-45D1-9A97-C18D531ABE93}" type="pres">
      <dgm:prSet presAssocID="{895ADCEE-1CE5-4A61-B72D-7BA0A73FD32E}" presName="sibTrans" presStyleLbl="sibTrans1D1" presStyleIdx="2" presStyleCnt="5"/>
      <dgm:spPr/>
    </dgm:pt>
    <dgm:pt modelId="{C510AB57-1739-4712-A623-C52CE409F35B}" type="pres">
      <dgm:prSet presAssocID="{895ADCEE-1CE5-4A61-B72D-7BA0A73FD32E}" presName="connectorText" presStyleLbl="sibTrans1D1" presStyleIdx="2" presStyleCnt="5"/>
      <dgm:spPr/>
    </dgm:pt>
    <dgm:pt modelId="{8B13CB29-6D86-49C7-A36D-FB6237407EE0}" type="pres">
      <dgm:prSet presAssocID="{A7032929-5470-4193-A969-1A567D7EF343}" presName="node" presStyleLbl="node1" presStyleIdx="3" presStyleCnt="6">
        <dgm:presLayoutVars>
          <dgm:bulletEnabled val="1"/>
        </dgm:presLayoutVars>
      </dgm:prSet>
      <dgm:spPr/>
    </dgm:pt>
    <dgm:pt modelId="{C7623B61-B0A8-48EB-8A13-DEEC54810800}" type="pres">
      <dgm:prSet presAssocID="{72E012D1-AA75-4BD6-AF24-046D15B3C4D9}" presName="sibTrans" presStyleLbl="sibTrans1D1" presStyleIdx="3" presStyleCnt="5"/>
      <dgm:spPr/>
    </dgm:pt>
    <dgm:pt modelId="{1D1F2E05-2E4B-48CC-A940-CA12299F6994}" type="pres">
      <dgm:prSet presAssocID="{72E012D1-AA75-4BD6-AF24-046D15B3C4D9}" presName="connectorText" presStyleLbl="sibTrans1D1" presStyleIdx="3" presStyleCnt="5"/>
      <dgm:spPr/>
    </dgm:pt>
    <dgm:pt modelId="{2D403B41-CBB6-48B6-A52B-2969D04ADF55}" type="pres">
      <dgm:prSet presAssocID="{9C0C9D5A-03F2-4175-8E53-6C8B41F62B9E}" presName="node" presStyleLbl="node1" presStyleIdx="4" presStyleCnt="6">
        <dgm:presLayoutVars>
          <dgm:bulletEnabled val="1"/>
        </dgm:presLayoutVars>
      </dgm:prSet>
      <dgm:spPr/>
    </dgm:pt>
    <dgm:pt modelId="{31E18E69-27F7-45EB-9430-EA7F0604414F}" type="pres">
      <dgm:prSet presAssocID="{4DFDFD4D-0B79-4E18-96F6-2F1AE6274DBC}" presName="sibTrans" presStyleLbl="sibTrans1D1" presStyleIdx="4" presStyleCnt="5"/>
      <dgm:spPr/>
    </dgm:pt>
    <dgm:pt modelId="{B1F51CF2-D32D-4E16-93D7-FB76CDAF6129}" type="pres">
      <dgm:prSet presAssocID="{4DFDFD4D-0B79-4E18-96F6-2F1AE6274DBC}" presName="connectorText" presStyleLbl="sibTrans1D1" presStyleIdx="4" presStyleCnt="5"/>
      <dgm:spPr/>
    </dgm:pt>
    <dgm:pt modelId="{C2C1B81A-EF57-4562-AC9E-D1B4B73793F5}" type="pres">
      <dgm:prSet presAssocID="{7BD2353F-84EA-47D1-BF1F-B0E00C76A02A}" presName="node" presStyleLbl="node1" presStyleIdx="5" presStyleCnt="6">
        <dgm:presLayoutVars>
          <dgm:bulletEnabled val="1"/>
        </dgm:presLayoutVars>
      </dgm:prSet>
      <dgm:spPr/>
    </dgm:pt>
  </dgm:ptLst>
  <dgm:cxnLst>
    <dgm:cxn modelId="{22706D0D-EBFB-4F88-9A9E-8643854F3C01}" srcId="{06AD66F5-4172-4BDF-AA22-6EFB40481157}" destId="{08F8220D-878F-4F3A-AB2B-7F71E7A68802}" srcOrd="2" destOrd="0" parTransId="{1B877A61-969F-4829-9334-FE8CB655A63F}" sibTransId="{895ADCEE-1CE5-4A61-B72D-7BA0A73FD32E}"/>
    <dgm:cxn modelId="{96F68B22-03B4-43F9-8B68-BC17D37F136D}" srcId="{06AD66F5-4172-4BDF-AA22-6EFB40481157}" destId="{901D1BC9-AF4F-4C5E-A348-D8C5F0594ADA}" srcOrd="1" destOrd="0" parTransId="{837EE483-77FE-43DD-9CAD-AFABA788E45C}" sibTransId="{0540CA50-F5F1-4BA5-897B-C996390CA669}"/>
    <dgm:cxn modelId="{71E9A524-9E1B-4DFA-A206-1F4B645BD3BC}" srcId="{06AD66F5-4172-4BDF-AA22-6EFB40481157}" destId="{8DA7D72F-033C-45EA-8C37-64E6390F9658}" srcOrd="0" destOrd="0" parTransId="{82F179D7-7DD9-48DA-BEBE-12A9A09060DD}" sibTransId="{6E43B1EB-93DB-4D81-9AD8-50F0BAD60A12}"/>
    <dgm:cxn modelId="{94989C27-8FE4-4B0C-8177-09DABB498924}" type="presOf" srcId="{8DA7D72F-033C-45EA-8C37-64E6390F9658}" destId="{55B9040F-9987-4DED-B49B-84F79A0D650F}" srcOrd="0" destOrd="0" presId="urn:microsoft.com/office/officeart/2016/7/layout/RepeatingBendingProcessNew"/>
    <dgm:cxn modelId="{ED2BA027-AA1C-4839-8DE0-DFAFE0C5917F}" type="presOf" srcId="{0540CA50-F5F1-4BA5-897B-C996390CA669}" destId="{04CDFB08-B5A9-4ACE-B48B-5CEFF82FF356}" srcOrd="1" destOrd="0" presId="urn:microsoft.com/office/officeart/2016/7/layout/RepeatingBendingProcessNew"/>
    <dgm:cxn modelId="{CCB1082D-947B-481B-955A-08A7EF6F27BF}" type="presOf" srcId="{7BD2353F-84EA-47D1-BF1F-B0E00C76A02A}" destId="{C2C1B81A-EF57-4562-AC9E-D1B4B73793F5}" srcOrd="0" destOrd="0" presId="urn:microsoft.com/office/officeart/2016/7/layout/RepeatingBendingProcessNew"/>
    <dgm:cxn modelId="{44D0D43B-B7DA-40CF-9C8B-81053CAD5A79}" type="presOf" srcId="{901D1BC9-AF4F-4C5E-A348-D8C5F0594ADA}" destId="{44E28296-3469-4DD5-B55D-C8FCD07ED329}" srcOrd="0" destOrd="0" presId="urn:microsoft.com/office/officeart/2016/7/layout/RepeatingBendingProcessNew"/>
    <dgm:cxn modelId="{79095144-6128-49DF-AF7E-F76E928F52AA}" type="presOf" srcId="{06AD66F5-4172-4BDF-AA22-6EFB40481157}" destId="{5C9A99AA-8BD8-4EDB-9718-52588A6552E6}" srcOrd="0" destOrd="0" presId="urn:microsoft.com/office/officeart/2016/7/layout/RepeatingBendingProcessNew"/>
    <dgm:cxn modelId="{19DAE647-156D-42EE-AA31-2E66A1D9E99F}" srcId="{06AD66F5-4172-4BDF-AA22-6EFB40481157}" destId="{A7032929-5470-4193-A969-1A567D7EF343}" srcOrd="3" destOrd="0" parTransId="{8776AF11-391A-4285-B603-04B69CF209A1}" sibTransId="{72E012D1-AA75-4BD6-AF24-046D15B3C4D9}"/>
    <dgm:cxn modelId="{3774E44A-0F64-4A45-A2CF-E420A7F38666}" type="presOf" srcId="{4DFDFD4D-0B79-4E18-96F6-2F1AE6274DBC}" destId="{31E18E69-27F7-45EB-9430-EA7F0604414F}" srcOrd="0" destOrd="0" presId="urn:microsoft.com/office/officeart/2016/7/layout/RepeatingBendingProcessNew"/>
    <dgm:cxn modelId="{3BFA294F-4E3D-4CA7-8A63-DB94990C9D8E}" type="presOf" srcId="{6E43B1EB-93DB-4D81-9AD8-50F0BAD60A12}" destId="{175D6F3C-A055-4DE6-9A52-091F3ADA0533}" srcOrd="0" destOrd="0" presId="urn:microsoft.com/office/officeart/2016/7/layout/RepeatingBendingProcessNew"/>
    <dgm:cxn modelId="{480BD779-535B-40C5-850C-6BB17B95AB25}" type="presOf" srcId="{895ADCEE-1CE5-4A61-B72D-7BA0A73FD32E}" destId="{66D8CCBA-1256-45D1-9A97-C18D531ABE93}" srcOrd="0" destOrd="0" presId="urn:microsoft.com/office/officeart/2016/7/layout/RepeatingBendingProcessNew"/>
    <dgm:cxn modelId="{0BBE518D-CD27-4F1F-A670-B1F79832F929}" type="presOf" srcId="{895ADCEE-1CE5-4A61-B72D-7BA0A73FD32E}" destId="{C510AB57-1739-4712-A623-C52CE409F35B}" srcOrd="1" destOrd="0" presId="urn:microsoft.com/office/officeart/2016/7/layout/RepeatingBendingProcessNew"/>
    <dgm:cxn modelId="{40FD0692-A0B0-442E-8260-350F1F6CFCFF}" srcId="{06AD66F5-4172-4BDF-AA22-6EFB40481157}" destId="{9C0C9D5A-03F2-4175-8E53-6C8B41F62B9E}" srcOrd="4" destOrd="0" parTransId="{B755575C-A6DE-4523-A721-1F21420EEE30}" sibTransId="{4DFDFD4D-0B79-4E18-96F6-2F1AE6274DBC}"/>
    <dgm:cxn modelId="{679916B1-7E2D-407D-B5A6-20F4530022E1}" type="presOf" srcId="{9C0C9D5A-03F2-4175-8E53-6C8B41F62B9E}" destId="{2D403B41-CBB6-48B6-A52B-2969D04ADF55}" srcOrd="0" destOrd="0" presId="urn:microsoft.com/office/officeart/2016/7/layout/RepeatingBendingProcessNew"/>
    <dgm:cxn modelId="{1D5936BC-536D-4D12-A06A-526A184BC871}" type="presOf" srcId="{A7032929-5470-4193-A969-1A567D7EF343}" destId="{8B13CB29-6D86-49C7-A36D-FB6237407EE0}" srcOrd="0" destOrd="0" presId="urn:microsoft.com/office/officeart/2016/7/layout/RepeatingBendingProcessNew"/>
    <dgm:cxn modelId="{FB4695C9-9797-4408-B594-41576F50CACB}" type="presOf" srcId="{72E012D1-AA75-4BD6-AF24-046D15B3C4D9}" destId="{C7623B61-B0A8-48EB-8A13-DEEC54810800}" srcOrd="0" destOrd="0" presId="urn:microsoft.com/office/officeart/2016/7/layout/RepeatingBendingProcessNew"/>
    <dgm:cxn modelId="{AB5486CD-23C4-4F78-8646-BD3CF6AE6F1A}" type="presOf" srcId="{6E43B1EB-93DB-4D81-9AD8-50F0BAD60A12}" destId="{42FB14B3-08FC-4318-989D-7F5785D00933}" srcOrd="1" destOrd="0" presId="urn:microsoft.com/office/officeart/2016/7/layout/RepeatingBendingProcessNew"/>
    <dgm:cxn modelId="{1CFD0CE6-33B9-46ED-9A47-00A590D7547E}" type="presOf" srcId="{4DFDFD4D-0B79-4E18-96F6-2F1AE6274DBC}" destId="{B1F51CF2-D32D-4E16-93D7-FB76CDAF6129}" srcOrd="1" destOrd="0" presId="urn:microsoft.com/office/officeart/2016/7/layout/RepeatingBendingProcessNew"/>
    <dgm:cxn modelId="{C8725BE8-420D-42D4-BD0D-ABC61CDCF10B}" type="presOf" srcId="{08F8220D-878F-4F3A-AB2B-7F71E7A68802}" destId="{FB08FAF1-3857-4D3A-A6D2-B485E71AD42E}" srcOrd="0" destOrd="0" presId="urn:microsoft.com/office/officeart/2016/7/layout/RepeatingBendingProcessNew"/>
    <dgm:cxn modelId="{79B97DED-49F5-4498-9C5A-8F6C1F084DC6}" srcId="{06AD66F5-4172-4BDF-AA22-6EFB40481157}" destId="{7BD2353F-84EA-47D1-BF1F-B0E00C76A02A}" srcOrd="5" destOrd="0" parTransId="{ECB9D8AA-A4AE-4348-9C71-038C339ED269}" sibTransId="{C2EA68F1-6ED2-46C5-B7B0-0E2C1777D0B7}"/>
    <dgm:cxn modelId="{BBCFB9F2-5DFB-473C-87D8-52EA8AEEB2D5}" type="presOf" srcId="{0540CA50-F5F1-4BA5-897B-C996390CA669}" destId="{503ED3EC-9F35-46AD-B551-F8C485ADCB23}" srcOrd="0" destOrd="0" presId="urn:microsoft.com/office/officeart/2016/7/layout/RepeatingBendingProcessNew"/>
    <dgm:cxn modelId="{E056DEFF-2774-454B-80D4-557B61B72A10}" type="presOf" srcId="{72E012D1-AA75-4BD6-AF24-046D15B3C4D9}" destId="{1D1F2E05-2E4B-48CC-A940-CA12299F6994}" srcOrd="1" destOrd="0" presId="urn:microsoft.com/office/officeart/2016/7/layout/RepeatingBendingProcessNew"/>
    <dgm:cxn modelId="{2AB5D84B-46BA-43C8-899E-0D588BAEA912}" type="presParOf" srcId="{5C9A99AA-8BD8-4EDB-9718-52588A6552E6}" destId="{55B9040F-9987-4DED-B49B-84F79A0D650F}" srcOrd="0" destOrd="0" presId="urn:microsoft.com/office/officeart/2016/7/layout/RepeatingBendingProcessNew"/>
    <dgm:cxn modelId="{D00E1DBD-AD6D-41A0-B3B6-5E8424FA36A5}" type="presParOf" srcId="{5C9A99AA-8BD8-4EDB-9718-52588A6552E6}" destId="{175D6F3C-A055-4DE6-9A52-091F3ADA0533}" srcOrd="1" destOrd="0" presId="urn:microsoft.com/office/officeart/2016/7/layout/RepeatingBendingProcessNew"/>
    <dgm:cxn modelId="{19E5E34F-C155-4C2A-A756-E26671080F1B}" type="presParOf" srcId="{175D6F3C-A055-4DE6-9A52-091F3ADA0533}" destId="{42FB14B3-08FC-4318-989D-7F5785D00933}" srcOrd="0" destOrd="0" presId="urn:microsoft.com/office/officeart/2016/7/layout/RepeatingBendingProcessNew"/>
    <dgm:cxn modelId="{4D3F1B4C-9579-43C3-8FD2-0182D979B5BC}" type="presParOf" srcId="{5C9A99AA-8BD8-4EDB-9718-52588A6552E6}" destId="{44E28296-3469-4DD5-B55D-C8FCD07ED329}" srcOrd="2" destOrd="0" presId="urn:microsoft.com/office/officeart/2016/7/layout/RepeatingBendingProcessNew"/>
    <dgm:cxn modelId="{23D0F8FE-0945-4D72-9C2D-979F5673F6F6}" type="presParOf" srcId="{5C9A99AA-8BD8-4EDB-9718-52588A6552E6}" destId="{503ED3EC-9F35-46AD-B551-F8C485ADCB23}" srcOrd="3" destOrd="0" presId="urn:microsoft.com/office/officeart/2016/7/layout/RepeatingBendingProcessNew"/>
    <dgm:cxn modelId="{1FFE9FFC-DB35-4A3C-B581-055F7875A663}" type="presParOf" srcId="{503ED3EC-9F35-46AD-B551-F8C485ADCB23}" destId="{04CDFB08-B5A9-4ACE-B48B-5CEFF82FF356}" srcOrd="0" destOrd="0" presId="urn:microsoft.com/office/officeart/2016/7/layout/RepeatingBendingProcessNew"/>
    <dgm:cxn modelId="{DA2CCF14-13E6-4074-A94B-38C62DDF610D}" type="presParOf" srcId="{5C9A99AA-8BD8-4EDB-9718-52588A6552E6}" destId="{FB08FAF1-3857-4D3A-A6D2-B485E71AD42E}" srcOrd="4" destOrd="0" presId="urn:microsoft.com/office/officeart/2016/7/layout/RepeatingBendingProcessNew"/>
    <dgm:cxn modelId="{2F2E3A6B-897E-4E38-BE0D-E9177A7EB026}" type="presParOf" srcId="{5C9A99AA-8BD8-4EDB-9718-52588A6552E6}" destId="{66D8CCBA-1256-45D1-9A97-C18D531ABE93}" srcOrd="5" destOrd="0" presId="urn:microsoft.com/office/officeart/2016/7/layout/RepeatingBendingProcessNew"/>
    <dgm:cxn modelId="{AE20888B-07C6-406C-95A3-0EDC86D001E5}" type="presParOf" srcId="{66D8CCBA-1256-45D1-9A97-C18D531ABE93}" destId="{C510AB57-1739-4712-A623-C52CE409F35B}" srcOrd="0" destOrd="0" presId="urn:microsoft.com/office/officeart/2016/7/layout/RepeatingBendingProcessNew"/>
    <dgm:cxn modelId="{95C5875A-05B9-4D28-8268-C24813EC7C80}" type="presParOf" srcId="{5C9A99AA-8BD8-4EDB-9718-52588A6552E6}" destId="{8B13CB29-6D86-49C7-A36D-FB6237407EE0}" srcOrd="6" destOrd="0" presId="urn:microsoft.com/office/officeart/2016/7/layout/RepeatingBendingProcessNew"/>
    <dgm:cxn modelId="{FA259519-8BFC-459F-A894-812B52151416}" type="presParOf" srcId="{5C9A99AA-8BD8-4EDB-9718-52588A6552E6}" destId="{C7623B61-B0A8-48EB-8A13-DEEC54810800}" srcOrd="7" destOrd="0" presId="urn:microsoft.com/office/officeart/2016/7/layout/RepeatingBendingProcessNew"/>
    <dgm:cxn modelId="{2063AAD0-5869-45B9-9495-AC20A8C860D7}" type="presParOf" srcId="{C7623B61-B0A8-48EB-8A13-DEEC54810800}" destId="{1D1F2E05-2E4B-48CC-A940-CA12299F6994}" srcOrd="0" destOrd="0" presId="urn:microsoft.com/office/officeart/2016/7/layout/RepeatingBendingProcessNew"/>
    <dgm:cxn modelId="{FD8A443B-3A14-40E3-98BF-6A7936D0DA98}" type="presParOf" srcId="{5C9A99AA-8BD8-4EDB-9718-52588A6552E6}" destId="{2D403B41-CBB6-48B6-A52B-2969D04ADF55}" srcOrd="8" destOrd="0" presId="urn:microsoft.com/office/officeart/2016/7/layout/RepeatingBendingProcessNew"/>
    <dgm:cxn modelId="{EEA3BC3F-1263-4149-84BC-07C7FF32CC4A}" type="presParOf" srcId="{5C9A99AA-8BD8-4EDB-9718-52588A6552E6}" destId="{31E18E69-27F7-45EB-9430-EA7F0604414F}" srcOrd="9" destOrd="0" presId="urn:microsoft.com/office/officeart/2016/7/layout/RepeatingBendingProcessNew"/>
    <dgm:cxn modelId="{301BDC00-89FF-4C5F-9C80-7FC78FFB7E3E}" type="presParOf" srcId="{31E18E69-27F7-45EB-9430-EA7F0604414F}" destId="{B1F51CF2-D32D-4E16-93D7-FB76CDAF6129}" srcOrd="0" destOrd="0" presId="urn:microsoft.com/office/officeart/2016/7/layout/RepeatingBendingProcessNew"/>
    <dgm:cxn modelId="{35BF1EA5-27EF-4A66-ABDA-92D7C01FCD9A}" type="presParOf" srcId="{5C9A99AA-8BD8-4EDB-9718-52588A6552E6}" destId="{C2C1B81A-EF57-4562-AC9E-D1B4B73793F5}"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5E1DC7-50D3-4CC1-90EF-277F9ABAC61D}" type="doc">
      <dgm:prSet loTypeId="urn:microsoft.com/office/officeart/2005/8/layout/process4" loCatId="list" qsTypeId="urn:microsoft.com/office/officeart/2005/8/quickstyle/simple2" qsCatId="simple" csTypeId="urn:microsoft.com/office/officeart/2005/8/colors/accent1_3" csCatId="accent1" phldr="1"/>
      <dgm:spPr/>
      <dgm:t>
        <a:bodyPr/>
        <a:lstStyle/>
        <a:p>
          <a:endParaRPr lang="en-US"/>
        </a:p>
      </dgm:t>
    </dgm:pt>
    <dgm:pt modelId="{C5F51A5C-D090-4BA7-A0A1-CF06C89B4261}">
      <dgm:prSet phldrT="[Text]"/>
      <dgm:spPr>
        <a:ln>
          <a:solidFill>
            <a:schemeClr val="tx1"/>
          </a:solidFill>
        </a:ln>
      </dgm:spPr>
      <dgm:t>
        <a:bodyPr/>
        <a:lstStyle/>
        <a:p>
          <a:r>
            <a:rPr lang="en-US" b="1" dirty="0"/>
            <a:t>Visit the PTAD Website:</a:t>
          </a:r>
        </a:p>
      </dgm:t>
    </dgm:pt>
    <dgm:pt modelId="{6573E7C6-9BA0-47BA-8A4D-E6C8D6B71FE5}" type="parTrans" cxnId="{F3A49B94-691C-4581-B346-7B032E809EF1}">
      <dgm:prSet/>
      <dgm:spPr/>
      <dgm:t>
        <a:bodyPr/>
        <a:lstStyle/>
        <a:p>
          <a:endParaRPr lang="en-US"/>
        </a:p>
      </dgm:t>
    </dgm:pt>
    <dgm:pt modelId="{669C60CA-BD65-434C-AF9D-74ED27948BED}" type="sibTrans" cxnId="{F3A49B94-691C-4581-B346-7B032E809EF1}">
      <dgm:prSet/>
      <dgm:spPr/>
      <dgm:t>
        <a:bodyPr/>
        <a:lstStyle/>
        <a:p>
          <a:endParaRPr lang="en-US"/>
        </a:p>
      </dgm:t>
    </dgm:pt>
    <dgm:pt modelId="{6E0A4D14-06B2-4340-8EF0-D94CCEE89976}">
      <dgm:prSet phldrT="[Text]" custT="1"/>
      <dgm:spPr/>
      <dgm:t>
        <a:bodyPr/>
        <a:lstStyle/>
        <a:p>
          <a:r>
            <a:rPr lang="en-US" sz="4000" b="1" dirty="0"/>
            <a:t>comptroller.texas.gov/taxes/property-tax/</a:t>
          </a:r>
        </a:p>
      </dgm:t>
    </dgm:pt>
    <dgm:pt modelId="{61ACF6CE-BC10-4019-BCE5-55EFB13FDD4B}" type="parTrans" cxnId="{26EFE6FF-C7F4-46F4-A262-020C018BAB2F}">
      <dgm:prSet/>
      <dgm:spPr/>
      <dgm:t>
        <a:bodyPr/>
        <a:lstStyle/>
        <a:p>
          <a:endParaRPr lang="en-US"/>
        </a:p>
      </dgm:t>
    </dgm:pt>
    <dgm:pt modelId="{A17C7F18-722A-40B1-9D88-57F5956C560D}" type="sibTrans" cxnId="{26EFE6FF-C7F4-46F4-A262-020C018BAB2F}">
      <dgm:prSet/>
      <dgm:spPr/>
      <dgm:t>
        <a:bodyPr/>
        <a:lstStyle/>
        <a:p>
          <a:endParaRPr lang="en-US"/>
        </a:p>
      </dgm:t>
    </dgm:pt>
    <dgm:pt modelId="{2948EA2F-E707-4D3D-8FBB-403CCA536ED5}" type="pres">
      <dgm:prSet presAssocID="{555E1DC7-50D3-4CC1-90EF-277F9ABAC61D}" presName="Name0" presStyleCnt="0">
        <dgm:presLayoutVars>
          <dgm:dir/>
          <dgm:animLvl val="lvl"/>
          <dgm:resizeHandles val="exact"/>
        </dgm:presLayoutVars>
      </dgm:prSet>
      <dgm:spPr/>
    </dgm:pt>
    <dgm:pt modelId="{A156877C-915C-43CB-9324-493CEC43B36D}" type="pres">
      <dgm:prSet presAssocID="{C5F51A5C-D090-4BA7-A0A1-CF06C89B4261}" presName="boxAndChildren" presStyleCnt="0"/>
      <dgm:spPr/>
    </dgm:pt>
    <dgm:pt modelId="{3ED7B101-0B34-4BD2-9743-19C409AC4117}" type="pres">
      <dgm:prSet presAssocID="{C5F51A5C-D090-4BA7-A0A1-CF06C89B4261}" presName="parentTextBox" presStyleLbl="node1" presStyleIdx="0" presStyleCnt="1"/>
      <dgm:spPr/>
    </dgm:pt>
    <dgm:pt modelId="{3657B6D5-F82B-474B-9158-6888EE65C5E6}" type="pres">
      <dgm:prSet presAssocID="{C5F51A5C-D090-4BA7-A0A1-CF06C89B4261}" presName="entireBox" presStyleLbl="node1" presStyleIdx="0" presStyleCnt="1"/>
      <dgm:spPr/>
    </dgm:pt>
    <dgm:pt modelId="{D179EDDA-186E-496C-BC56-343B855D28E9}" type="pres">
      <dgm:prSet presAssocID="{C5F51A5C-D090-4BA7-A0A1-CF06C89B4261}" presName="descendantBox" presStyleCnt="0"/>
      <dgm:spPr/>
    </dgm:pt>
    <dgm:pt modelId="{54E49443-49F5-4CD2-80A6-4DF3039C9D0B}" type="pres">
      <dgm:prSet presAssocID="{6E0A4D14-06B2-4340-8EF0-D94CCEE89976}" presName="childTextBox" presStyleLbl="fgAccFollowNode1" presStyleIdx="0" presStyleCnt="1">
        <dgm:presLayoutVars>
          <dgm:bulletEnabled val="1"/>
        </dgm:presLayoutVars>
      </dgm:prSet>
      <dgm:spPr/>
    </dgm:pt>
  </dgm:ptLst>
  <dgm:cxnLst>
    <dgm:cxn modelId="{AF040121-9166-4362-BB3B-EC3375298997}" type="presOf" srcId="{C5F51A5C-D090-4BA7-A0A1-CF06C89B4261}" destId="{3657B6D5-F82B-474B-9158-6888EE65C5E6}" srcOrd="1" destOrd="0" presId="urn:microsoft.com/office/officeart/2005/8/layout/process4"/>
    <dgm:cxn modelId="{11088C5F-54EF-4DBA-A9CF-91434D58A51B}" type="presOf" srcId="{6E0A4D14-06B2-4340-8EF0-D94CCEE89976}" destId="{54E49443-49F5-4CD2-80A6-4DF3039C9D0B}" srcOrd="0" destOrd="0" presId="urn:microsoft.com/office/officeart/2005/8/layout/process4"/>
    <dgm:cxn modelId="{60C31555-CB33-4342-85F7-C65E9A7B8952}" type="presOf" srcId="{C5F51A5C-D090-4BA7-A0A1-CF06C89B4261}" destId="{3ED7B101-0B34-4BD2-9743-19C409AC4117}" srcOrd="0" destOrd="0" presId="urn:microsoft.com/office/officeart/2005/8/layout/process4"/>
    <dgm:cxn modelId="{F3A49B94-691C-4581-B346-7B032E809EF1}" srcId="{555E1DC7-50D3-4CC1-90EF-277F9ABAC61D}" destId="{C5F51A5C-D090-4BA7-A0A1-CF06C89B4261}" srcOrd="0" destOrd="0" parTransId="{6573E7C6-9BA0-47BA-8A4D-E6C8D6B71FE5}" sibTransId="{669C60CA-BD65-434C-AF9D-74ED27948BED}"/>
    <dgm:cxn modelId="{D3DAFE94-F76A-4195-B085-8BD75875C704}" type="presOf" srcId="{555E1DC7-50D3-4CC1-90EF-277F9ABAC61D}" destId="{2948EA2F-E707-4D3D-8FBB-403CCA536ED5}" srcOrd="0" destOrd="0" presId="urn:microsoft.com/office/officeart/2005/8/layout/process4"/>
    <dgm:cxn modelId="{26EFE6FF-C7F4-46F4-A262-020C018BAB2F}" srcId="{C5F51A5C-D090-4BA7-A0A1-CF06C89B4261}" destId="{6E0A4D14-06B2-4340-8EF0-D94CCEE89976}" srcOrd="0" destOrd="0" parTransId="{61ACF6CE-BC10-4019-BCE5-55EFB13FDD4B}" sibTransId="{A17C7F18-722A-40B1-9D88-57F5956C560D}"/>
    <dgm:cxn modelId="{E6EC9D23-0595-4D1C-BCE0-D37990D3C789}" type="presParOf" srcId="{2948EA2F-E707-4D3D-8FBB-403CCA536ED5}" destId="{A156877C-915C-43CB-9324-493CEC43B36D}" srcOrd="0" destOrd="0" presId="urn:microsoft.com/office/officeart/2005/8/layout/process4"/>
    <dgm:cxn modelId="{FE86B61D-9C89-40EE-9633-022B34A39AE2}" type="presParOf" srcId="{A156877C-915C-43CB-9324-493CEC43B36D}" destId="{3ED7B101-0B34-4BD2-9743-19C409AC4117}" srcOrd="0" destOrd="0" presId="urn:microsoft.com/office/officeart/2005/8/layout/process4"/>
    <dgm:cxn modelId="{8851AD39-260B-45B6-B95B-8374CB84E4F6}" type="presParOf" srcId="{A156877C-915C-43CB-9324-493CEC43B36D}" destId="{3657B6D5-F82B-474B-9158-6888EE65C5E6}" srcOrd="1" destOrd="0" presId="urn:microsoft.com/office/officeart/2005/8/layout/process4"/>
    <dgm:cxn modelId="{CECBB989-495E-4B0B-A101-94403448CB49}" type="presParOf" srcId="{A156877C-915C-43CB-9324-493CEC43B36D}" destId="{D179EDDA-186E-496C-BC56-343B855D28E9}" srcOrd="2" destOrd="0" presId="urn:microsoft.com/office/officeart/2005/8/layout/process4"/>
    <dgm:cxn modelId="{9BE1F936-D20E-4783-A1DA-F3EAFDC0CCFE}" type="presParOf" srcId="{D179EDDA-186E-496C-BC56-343B855D28E9}" destId="{54E49443-49F5-4CD2-80A6-4DF3039C9D0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B0C95-0B63-4774-90D8-62DD1C816E0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F7C952C-58AC-4C1C-A8FF-0BC0A1BA98CC}">
      <dgm:prSet/>
      <dgm:spPr/>
      <dgm:t>
        <a:bodyPr/>
        <a:lstStyle/>
        <a:p>
          <a:r>
            <a:rPr lang="en-US"/>
            <a:t>The local administrative district judge or their designee may remove an ARB member.</a:t>
          </a:r>
        </a:p>
      </dgm:t>
    </dgm:pt>
    <dgm:pt modelId="{3E1055B2-B4C8-47D5-80DC-25E4651B547B}" type="parTrans" cxnId="{BB02BC5B-2DB5-4C3A-8C60-ABA5B6C26FFC}">
      <dgm:prSet/>
      <dgm:spPr/>
      <dgm:t>
        <a:bodyPr/>
        <a:lstStyle/>
        <a:p>
          <a:endParaRPr lang="en-US"/>
        </a:p>
      </dgm:t>
    </dgm:pt>
    <dgm:pt modelId="{7539511A-B00C-457D-87CD-1D10C247798D}" type="sibTrans" cxnId="{BB02BC5B-2DB5-4C3A-8C60-ABA5B6C26FFC}">
      <dgm:prSet/>
      <dgm:spPr/>
      <dgm:t>
        <a:bodyPr/>
        <a:lstStyle/>
        <a:p>
          <a:endParaRPr lang="en-US"/>
        </a:p>
      </dgm:t>
    </dgm:pt>
    <dgm:pt modelId="{E5186928-A355-4450-BE1A-6CD23730C7E3}">
      <dgm:prSet/>
      <dgm:spPr/>
      <dgm:t>
        <a:bodyPr/>
        <a:lstStyle/>
        <a:p>
          <a:r>
            <a:rPr lang="en-US" dirty="0"/>
            <a:t>Removal must occur within 90 days of the stated allegation, or a statement officiating that removal is not warranted after investigation. </a:t>
          </a:r>
        </a:p>
      </dgm:t>
    </dgm:pt>
    <dgm:pt modelId="{B3A531D2-349B-46B9-9EBC-EB72E8E72A8E}" type="parTrans" cxnId="{E3356E30-57CA-402A-A5DB-6C2582AB7684}">
      <dgm:prSet/>
      <dgm:spPr/>
      <dgm:t>
        <a:bodyPr/>
        <a:lstStyle/>
        <a:p>
          <a:endParaRPr lang="en-US"/>
        </a:p>
      </dgm:t>
    </dgm:pt>
    <dgm:pt modelId="{798C7AAE-5DB0-4F46-8A9F-C2385F1A14C8}" type="sibTrans" cxnId="{E3356E30-57CA-402A-A5DB-6C2582AB7684}">
      <dgm:prSet/>
      <dgm:spPr/>
      <dgm:t>
        <a:bodyPr/>
        <a:lstStyle/>
        <a:p>
          <a:endParaRPr lang="en-US"/>
        </a:p>
      </dgm:t>
    </dgm:pt>
    <dgm:pt modelId="{62944B45-5393-4BA0-8395-AABF54232366}" type="pres">
      <dgm:prSet presAssocID="{8D5B0C95-0B63-4774-90D8-62DD1C816E0B}" presName="linear" presStyleCnt="0">
        <dgm:presLayoutVars>
          <dgm:animLvl val="lvl"/>
          <dgm:resizeHandles val="exact"/>
        </dgm:presLayoutVars>
      </dgm:prSet>
      <dgm:spPr/>
    </dgm:pt>
    <dgm:pt modelId="{3979A49A-AE4A-4B6E-9856-2AFD320A174D}" type="pres">
      <dgm:prSet presAssocID="{1F7C952C-58AC-4C1C-A8FF-0BC0A1BA98CC}" presName="parentText" presStyleLbl="node1" presStyleIdx="0" presStyleCnt="2">
        <dgm:presLayoutVars>
          <dgm:chMax val="0"/>
          <dgm:bulletEnabled val="1"/>
        </dgm:presLayoutVars>
      </dgm:prSet>
      <dgm:spPr/>
    </dgm:pt>
    <dgm:pt modelId="{8A4526F7-31B0-4BA9-BCA6-78540A2149AD}" type="pres">
      <dgm:prSet presAssocID="{7539511A-B00C-457D-87CD-1D10C247798D}" presName="spacer" presStyleCnt="0"/>
      <dgm:spPr/>
    </dgm:pt>
    <dgm:pt modelId="{6F27899F-8F76-4DDB-AA8E-5FD22D20FBCC}" type="pres">
      <dgm:prSet presAssocID="{E5186928-A355-4450-BE1A-6CD23730C7E3}" presName="parentText" presStyleLbl="node1" presStyleIdx="1" presStyleCnt="2">
        <dgm:presLayoutVars>
          <dgm:chMax val="0"/>
          <dgm:bulletEnabled val="1"/>
        </dgm:presLayoutVars>
      </dgm:prSet>
      <dgm:spPr/>
    </dgm:pt>
  </dgm:ptLst>
  <dgm:cxnLst>
    <dgm:cxn modelId="{E3356E30-57CA-402A-A5DB-6C2582AB7684}" srcId="{8D5B0C95-0B63-4774-90D8-62DD1C816E0B}" destId="{E5186928-A355-4450-BE1A-6CD23730C7E3}" srcOrd="1" destOrd="0" parTransId="{B3A531D2-349B-46B9-9EBC-EB72E8E72A8E}" sibTransId="{798C7AAE-5DB0-4F46-8A9F-C2385F1A14C8}"/>
    <dgm:cxn modelId="{BB02BC5B-2DB5-4C3A-8C60-ABA5B6C26FFC}" srcId="{8D5B0C95-0B63-4774-90D8-62DD1C816E0B}" destId="{1F7C952C-58AC-4C1C-A8FF-0BC0A1BA98CC}" srcOrd="0" destOrd="0" parTransId="{3E1055B2-B4C8-47D5-80DC-25E4651B547B}" sibTransId="{7539511A-B00C-457D-87CD-1D10C247798D}"/>
    <dgm:cxn modelId="{109E737C-FB61-48C3-B3B0-669978487CA5}" type="presOf" srcId="{8D5B0C95-0B63-4774-90D8-62DD1C816E0B}" destId="{62944B45-5393-4BA0-8395-AABF54232366}" srcOrd="0" destOrd="0" presId="urn:microsoft.com/office/officeart/2005/8/layout/vList2"/>
    <dgm:cxn modelId="{CF1F42A2-58CE-47FC-B160-16D08B85D39F}" type="presOf" srcId="{1F7C952C-58AC-4C1C-A8FF-0BC0A1BA98CC}" destId="{3979A49A-AE4A-4B6E-9856-2AFD320A174D}" srcOrd="0" destOrd="0" presId="urn:microsoft.com/office/officeart/2005/8/layout/vList2"/>
    <dgm:cxn modelId="{0B191DA7-5047-48D6-A642-7B5379BFD87F}" type="presOf" srcId="{E5186928-A355-4450-BE1A-6CD23730C7E3}" destId="{6F27899F-8F76-4DDB-AA8E-5FD22D20FBCC}" srcOrd="0" destOrd="0" presId="urn:microsoft.com/office/officeart/2005/8/layout/vList2"/>
    <dgm:cxn modelId="{5A76DF73-8810-4390-AFF3-B62C4F83D26B}" type="presParOf" srcId="{62944B45-5393-4BA0-8395-AABF54232366}" destId="{3979A49A-AE4A-4B6E-9856-2AFD320A174D}" srcOrd="0" destOrd="0" presId="urn:microsoft.com/office/officeart/2005/8/layout/vList2"/>
    <dgm:cxn modelId="{35565928-478F-42F3-8D67-07CF96EED3AC}" type="presParOf" srcId="{62944B45-5393-4BA0-8395-AABF54232366}" destId="{8A4526F7-31B0-4BA9-BCA6-78540A2149AD}" srcOrd="1" destOrd="0" presId="urn:microsoft.com/office/officeart/2005/8/layout/vList2"/>
    <dgm:cxn modelId="{492B81E7-6FB8-48AD-A302-9C6188ACE716}" type="presParOf" srcId="{62944B45-5393-4BA0-8395-AABF54232366}" destId="{6F27899F-8F76-4DDB-AA8E-5FD22D20FBC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80205-C438-47F7-8A37-ED1F01A7EF8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8EC50F-BBC2-4259-8D51-8C61F5D81F45}">
      <dgm:prSet/>
      <dgm:spPr/>
      <dgm:t>
        <a:bodyPr/>
        <a:lstStyle/>
        <a:p>
          <a:pPr algn="ctr"/>
          <a:r>
            <a:rPr lang="en-US" dirty="0"/>
            <a:t>A CAD may not employ someone that served on the ARB in their appraisal district in the preceding two years. </a:t>
          </a:r>
        </a:p>
      </dgm:t>
    </dgm:pt>
    <dgm:pt modelId="{7C686CD9-3749-476B-9E7D-CF103D2F18BC}" type="parTrans" cxnId="{FE1FFCEF-5E40-4277-88D2-45880B6FCB6C}">
      <dgm:prSet/>
      <dgm:spPr/>
      <dgm:t>
        <a:bodyPr/>
        <a:lstStyle/>
        <a:p>
          <a:endParaRPr lang="en-US"/>
        </a:p>
      </dgm:t>
    </dgm:pt>
    <dgm:pt modelId="{2BD15A9C-E26A-4340-9D56-D1E7F75F6398}" type="sibTrans" cxnId="{FE1FFCEF-5E40-4277-88D2-45880B6FCB6C}">
      <dgm:prSet/>
      <dgm:spPr/>
      <dgm:t>
        <a:bodyPr/>
        <a:lstStyle/>
        <a:p>
          <a:endParaRPr lang="en-US"/>
        </a:p>
      </dgm:t>
    </dgm:pt>
    <dgm:pt modelId="{DAECA320-40CE-4183-BA07-85AEA479434B}" type="pres">
      <dgm:prSet presAssocID="{91F80205-C438-47F7-8A37-ED1F01A7EF84}" presName="linear" presStyleCnt="0">
        <dgm:presLayoutVars>
          <dgm:animLvl val="lvl"/>
          <dgm:resizeHandles val="exact"/>
        </dgm:presLayoutVars>
      </dgm:prSet>
      <dgm:spPr/>
    </dgm:pt>
    <dgm:pt modelId="{B0F44C04-4662-44C1-BCC5-FD850EBA6011}" type="pres">
      <dgm:prSet presAssocID="{2D8EC50F-BBC2-4259-8D51-8C61F5D81F45}" presName="parentText" presStyleLbl="node1" presStyleIdx="0" presStyleCnt="1">
        <dgm:presLayoutVars>
          <dgm:chMax val="0"/>
          <dgm:bulletEnabled val="1"/>
        </dgm:presLayoutVars>
      </dgm:prSet>
      <dgm:spPr/>
    </dgm:pt>
  </dgm:ptLst>
  <dgm:cxnLst>
    <dgm:cxn modelId="{3132AB51-2490-49C9-B225-CB3A99DAD185}" type="presOf" srcId="{91F80205-C438-47F7-8A37-ED1F01A7EF84}" destId="{DAECA320-40CE-4183-BA07-85AEA479434B}" srcOrd="0" destOrd="0" presId="urn:microsoft.com/office/officeart/2005/8/layout/vList2"/>
    <dgm:cxn modelId="{4CE689E9-7B96-493C-A3E2-A64AA43BAB57}" type="presOf" srcId="{2D8EC50F-BBC2-4259-8D51-8C61F5D81F45}" destId="{B0F44C04-4662-44C1-BCC5-FD850EBA6011}" srcOrd="0" destOrd="0" presId="urn:microsoft.com/office/officeart/2005/8/layout/vList2"/>
    <dgm:cxn modelId="{FE1FFCEF-5E40-4277-88D2-45880B6FCB6C}" srcId="{91F80205-C438-47F7-8A37-ED1F01A7EF84}" destId="{2D8EC50F-BBC2-4259-8D51-8C61F5D81F45}" srcOrd="0" destOrd="0" parTransId="{7C686CD9-3749-476B-9E7D-CF103D2F18BC}" sibTransId="{2BD15A9C-E26A-4340-9D56-D1E7F75F6398}"/>
    <dgm:cxn modelId="{5D676711-F684-4CB9-90E1-515D2C12651D}" type="presParOf" srcId="{DAECA320-40CE-4183-BA07-85AEA479434B}" destId="{B0F44C04-4662-44C1-BCC5-FD850EBA60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3F0681-A8C4-49E4-8056-E55820D3EAD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1EE57F1-EE8B-4DA2-A685-6C74117FB960}">
      <dgm:prSet/>
      <dgm:spPr/>
      <dgm:t>
        <a:bodyPr/>
        <a:lstStyle/>
        <a:p>
          <a:r>
            <a:rPr lang="en-US"/>
            <a:t>Property owner or chief appraiser may file complaint against ARB alleging failure to follow adopted Model Hearing Procedures or if the ARB’s adopted procedures do not comply with the Comptroller’s.</a:t>
          </a:r>
        </a:p>
      </dgm:t>
    </dgm:pt>
    <dgm:pt modelId="{CCF54177-4B1E-4B60-AEC7-0F6BE1FF9CC6}" type="parTrans" cxnId="{43F16B09-35BD-418F-92F7-AD985F9662E2}">
      <dgm:prSet/>
      <dgm:spPr/>
      <dgm:t>
        <a:bodyPr/>
        <a:lstStyle/>
        <a:p>
          <a:endParaRPr lang="en-US"/>
        </a:p>
      </dgm:t>
    </dgm:pt>
    <dgm:pt modelId="{A33C7AE5-CA98-4F43-A1B1-F6A11E00C595}" type="sibTrans" cxnId="{43F16B09-35BD-418F-92F7-AD985F9662E2}">
      <dgm:prSet/>
      <dgm:spPr/>
      <dgm:t>
        <a:bodyPr/>
        <a:lstStyle/>
        <a:p>
          <a:endParaRPr lang="en-US"/>
        </a:p>
      </dgm:t>
    </dgm:pt>
    <dgm:pt modelId="{BD6AC874-C6E0-4589-B31B-2D7A2FE90316}">
      <dgm:prSet/>
      <dgm:spPr/>
      <dgm:t>
        <a:bodyPr/>
        <a:lstStyle/>
        <a:p>
          <a:r>
            <a:rPr lang="en-US"/>
            <a:t>The taxpayer liaison of the appraisal district investigates the claim and reports the findings to the board of directors.</a:t>
          </a:r>
        </a:p>
      </dgm:t>
    </dgm:pt>
    <dgm:pt modelId="{05A0AFF1-4C64-4342-8D4B-C6BC7A12664F}" type="parTrans" cxnId="{EE122CAB-F696-446F-8E8F-4178BD5008E2}">
      <dgm:prSet/>
      <dgm:spPr/>
      <dgm:t>
        <a:bodyPr/>
        <a:lstStyle/>
        <a:p>
          <a:endParaRPr lang="en-US"/>
        </a:p>
      </dgm:t>
    </dgm:pt>
    <dgm:pt modelId="{85D4C706-380A-4DDD-BFE0-010ACF6D533D}" type="sibTrans" cxnId="{EE122CAB-F696-446F-8E8F-4178BD5008E2}">
      <dgm:prSet/>
      <dgm:spPr/>
      <dgm:t>
        <a:bodyPr/>
        <a:lstStyle/>
        <a:p>
          <a:endParaRPr lang="en-US"/>
        </a:p>
      </dgm:t>
    </dgm:pt>
    <dgm:pt modelId="{5AD8623F-3630-4B7B-B4EA-36DA619C899B}">
      <dgm:prSet/>
      <dgm:spPr/>
      <dgm:t>
        <a:bodyPr/>
        <a:lstStyle/>
        <a:p>
          <a:r>
            <a:rPr lang="en-US"/>
            <a:t>Board of directors directs the ARB chairman to remedy the violation by complying with the Comptroller’s model hearing procedures or face removal of position for failure to do so.</a:t>
          </a:r>
        </a:p>
      </dgm:t>
    </dgm:pt>
    <dgm:pt modelId="{A817E9A0-04C6-47B5-921A-8D4BFCC084C4}" type="parTrans" cxnId="{98F439AD-1A5A-4787-8CFC-6F13A808AA31}">
      <dgm:prSet/>
      <dgm:spPr/>
      <dgm:t>
        <a:bodyPr/>
        <a:lstStyle/>
        <a:p>
          <a:endParaRPr lang="en-US"/>
        </a:p>
      </dgm:t>
    </dgm:pt>
    <dgm:pt modelId="{C59530B1-5676-4327-9D60-B94AFC85FCF8}" type="sibTrans" cxnId="{98F439AD-1A5A-4787-8CFC-6F13A808AA31}">
      <dgm:prSet/>
      <dgm:spPr/>
      <dgm:t>
        <a:bodyPr/>
        <a:lstStyle/>
        <a:p>
          <a:endParaRPr lang="en-US"/>
        </a:p>
      </dgm:t>
    </dgm:pt>
    <dgm:pt modelId="{812E96EF-FC7E-436F-A606-AFE18AD75C6B}" type="pres">
      <dgm:prSet presAssocID="{FF3F0681-A8C4-49E4-8056-E55820D3EAD4}" presName="vert0" presStyleCnt="0">
        <dgm:presLayoutVars>
          <dgm:dir/>
          <dgm:animOne val="branch"/>
          <dgm:animLvl val="lvl"/>
        </dgm:presLayoutVars>
      </dgm:prSet>
      <dgm:spPr/>
    </dgm:pt>
    <dgm:pt modelId="{7115FD22-C90A-442D-87B5-550B4EC85CB7}" type="pres">
      <dgm:prSet presAssocID="{01EE57F1-EE8B-4DA2-A685-6C74117FB960}" presName="thickLine" presStyleLbl="alignNode1" presStyleIdx="0" presStyleCnt="3"/>
      <dgm:spPr/>
    </dgm:pt>
    <dgm:pt modelId="{7069C8AC-9D08-4C56-AB95-9BED815DDB6C}" type="pres">
      <dgm:prSet presAssocID="{01EE57F1-EE8B-4DA2-A685-6C74117FB960}" presName="horz1" presStyleCnt="0"/>
      <dgm:spPr/>
    </dgm:pt>
    <dgm:pt modelId="{46745541-B91F-431E-80C8-D183E05CFCC7}" type="pres">
      <dgm:prSet presAssocID="{01EE57F1-EE8B-4DA2-A685-6C74117FB960}" presName="tx1" presStyleLbl="revTx" presStyleIdx="0" presStyleCnt="3"/>
      <dgm:spPr/>
    </dgm:pt>
    <dgm:pt modelId="{4A4847BF-7746-4255-83B0-BB9B8D9C8A5C}" type="pres">
      <dgm:prSet presAssocID="{01EE57F1-EE8B-4DA2-A685-6C74117FB960}" presName="vert1" presStyleCnt="0"/>
      <dgm:spPr/>
    </dgm:pt>
    <dgm:pt modelId="{F211F5F6-CDE6-4E0B-A4C1-95BB007C0A48}" type="pres">
      <dgm:prSet presAssocID="{BD6AC874-C6E0-4589-B31B-2D7A2FE90316}" presName="thickLine" presStyleLbl="alignNode1" presStyleIdx="1" presStyleCnt="3"/>
      <dgm:spPr/>
    </dgm:pt>
    <dgm:pt modelId="{53E96F39-D858-47B9-8731-AB85D3EDE43C}" type="pres">
      <dgm:prSet presAssocID="{BD6AC874-C6E0-4589-B31B-2D7A2FE90316}" presName="horz1" presStyleCnt="0"/>
      <dgm:spPr/>
    </dgm:pt>
    <dgm:pt modelId="{743521BE-5ED1-418B-8ACA-946EDCD9CB1C}" type="pres">
      <dgm:prSet presAssocID="{BD6AC874-C6E0-4589-B31B-2D7A2FE90316}" presName="tx1" presStyleLbl="revTx" presStyleIdx="1" presStyleCnt="3"/>
      <dgm:spPr/>
    </dgm:pt>
    <dgm:pt modelId="{6F20472C-8492-42BA-9AF8-990E4F3A54D9}" type="pres">
      <dgm:prSet presAssocID="{BD6AC874-C6E0-4589-B31B-2D7A2FE90316}" presName="vert1" presStyleCnt="0"/>
      <dgm:spPr/>
    </dgm:pt>
    <dgm:pt modelId="{33A3E7CC-1DF7-4A17-A04C-BCAF0AEC7401}" type="pres">
      <dgm:prSet presAssocID="{5AD8623F-3630-4B7B-B4EA-36DA619C899B}" presName="thickLine" presStyleLbl="alignNode1" presStyleIdx="2" presStyleCnt="3"/>
      <dgm:spPr/>
    </dgm:pt>
    <dgm:pt modelId="{041D4C57-3BBD-4516-AC8F-C0C417D18AB1}" type="pres">
      <dgm:prSet presAssocID="{5AD8623F-3630-4B7B-B4EA-36DA619C899B}" presName="horz1" presStyleCnt="0"/>
      <dgm:spPr/>
    </dgm:pt>
    <dgm:pt modelId="{53E1F908-322A-407C-9C20-FD8082F031CF}" type="pres">
      <dgm:prSet presAssocID="{5AD8623F-3630-4B7B-B4EA-36DA619C899B}" presName="tx1" presStyleLbl="revTx" presStyleIdx="2" presStyleCnt="3"/>
      <dgm:spPr/>
    </dgm:pt>
    <dgm:pt modelId="{60CEAB41-F29E-4545-BD67-C977899DD8B0}" type="pres">
      <dgm:prSet presAssocID="{5AD8623F-3630-4B7B-B4EA-36DA619C899B}" presName="vert1" presStyleCnt="0"/>
      <dgm:spPr/>
    </dgm:pt>
  </dgm:ptLst>
  <dgm:cxnLst>
    <dgm:cxn modelId="{43F16B09-35BD-418F-92F7-AD985F9662E2}" srcId="{FF3F0681-A8C4-49E4-8056-E55820D3EAD4}" destId="{01EE57F1-EE8B-4DA2-A685-6C74117FB960}" srcOrd="0" destOrd="0" parTransId="{CCF54177-4B1E-4B60-AEC7-0F6BE1FF9CC6}" sibTransId="{A33C7AE5-CA98-4F43-A1B1-F6A11E00C595}"/>
    <dgm:cxn modelId="{26A79D27-B813-4251-87B4-ED38CFBA7A6C}" type="presOf" srcId="{01EE57F1-EE8B-4DA2-A685-6C74117FB960}" destId="{46745541-B91F-431E-80C8-D183E05CFCC7}" srcOrd="0" destOrd="0" presId="urn:microsoft.com/office/officeart/2008/layout/LinedList"/>
    <dgm:cxn modelId="{1F337628-9C9F-4791-960C-8841A464EDD4}" type="presOf" srcId="{5AD8623F-3630-4B7B-B4EA-36DA619C899B}" destId="{53E1F908-322A-407C-9C20-FD8082F031CF}" srcOrd="0" destOrd="0" presId="urn:microsoft.com/office/officeart/2008/layout/LinedList"/>
    <dgm:cxn modelId="{EE122CAB-F696-446F-8E8F-4178BD5008E2}" srcId="{FF3F0681-A8C4-49E4-8056-E55820D3EAD4}" destId="{BD6AC874-C6E0-4589-B31B-2D7A2FE90316}" srcOrd="1" destOrd="0" parTransId="{05A0AFF1-4C64-4342-8D4B-C6BC7A12664F}" sibTransId="{85D4C706-380A-4DDD-BFE0-010ACF6D533D}"/>
    <dgm:cxn modelId="{98F439AD-1A5A-4787-8CFC-6F13A808AA31}" srcId="{FF3F0681-A8C4-49E4-8056-E55820D3EAD4}" destId="{5AD8623F-3630-4B7B-B4EA-36DA619C899B}" srcOrd="2" destOrd="0" parTransId="{A817E9A0-04C6-47B5-921A-8D4BFCC084C4}" sibTransId="{C59530B1-5676-4327-9D60-B94AFC85FCF8}"/>
    <dgm:cxn modelId="{A2BDC3B5-0E85-47CE-8079-17A2B08572ED}" type="presOf" srcId="{BD6AC874-C6E0-4589-B31B-2D7A2FE90316}" destId="{743521BE-5ED1-418B-8ACA-946EDCD9CB1C}" srcOrd="0" destOrd="0" presId="urn:microsoft.com/office/officeart/2008/layout/LinedList"/>
    <dgm:cxn modelId="{B8FEFEF6-6612-4E3C-BAB7-A18715E5A669}" type="presOf" srcId="{FF3F0681-A8C4-49E4-8056-E55820D3EAD4}" destId="{812E96EF-FC7E-436F-A606-AFE18AD75C6B}" srcOrd="0" destOrd="0" presId="urn:microsoft.com/office/officeart/2008/layout/LinedList"/>
    <dgm:cxn modelId="{0185EF87-1099-4E86-98CD-19462F813E01}" type="presParOf" srcId="{812E96EF-FC7E-436F-A606-AFE18AD75C6B}" destId="{7115FD22-C90A-442D-87B5-550B4EC85CB7}" srcOrd="0" destOrd="0" presId="urn:microsoft.com/office/officeart/2008/layout/LinedList"/>
    <dgm:cxn modelId="{1E5B70CB-B611-44CB-B188-F2F7C8DFF3FC}" type="presParOf" srcId="{812E96EF-FC7E-436F-A606-AFE18AD75C6B}" destId="{7069C8AC-9D08-4C56-AB95-9BED815DDB6C}" srcOrd="1" destOrd="0" presId="urn:microsoft.com/office/officeart/2008/layout/LinedList"/>
    <dgm:cxn modelId="{7744C9A2-D022-4F4F-918F-9823CEA89707}" type="presParOf" srcId="{7069C8AC-9D08-4C56-AB95-9BED815DDB6C}" destId="{46745541-B91F-431E-80C8-D183E05CFCC7}" srcOrd="0" destOrd="0" presId="urn:microsoft.com/office/officeart/2008/layout/LinedList"/>
    <dgm:cxn modelId="{B961323B-1CA9-4357-A3BC-5F2047462C86}" type="presParOf" srcId="{7069C8AC-9D08-4C56-AB95-9BED815DDB6C}" destId="{4A4847BF-7746-4255-83B0-BB9B8D9C8A5C}" srcOrd="1" destOrd="0" presId="urn:microsoft.com/office/officeart/2008/layout/LinedList"/>
    <dgm:cxn modelId="{C65F6C37-426F-40B5-BAEF-F8184360A72A}" type="presParOf" srcId="{812E96EF-FC7E-436F-A606-AFE18AD75C6B}" destId="{F211F5F6-CDE6-4E0B-A4C1-95BB007C0A48}" srcOrd="2" destOrd="0" presId="urn:microsoft.com/office/officeart/2008/layout/LinedList"/>
    <dgm:cxn modelId="{5E48B510-9C00-401D-869E-9ED539BED58E}" type="presParOf" srcId="{812E96EF-FC7E-436F-A606-AFE18AD75C6B}" destId="{53E96F39-D858-47B9-8731-AB85D3EDE43C}" srcOrd="3" destOrd="0" presId="urn:microsoft.com/office/officeart/2008/layout/LinedList"/>
    <dgm:cxn modelId="{A831EC0F-795E-45DB-9DC1-72DB3AAEE6F2}" type="presParOf" srcId="{53E96F39-D858-47B9-8731-AB85D3EDE43C}" destId="{743521BE-5ED1-418B-8ACA-946EDCD9CB1C}" srcOrd="0" destOrd="0" presId="urn:microsoft.com/office/officeart/2008/layout/LinedList"/>
    <dgm:cxn modelId="{64D2B437-512B-4435-B8E7-2AC7816002B3}" type="presParOf" srcId="{53E96F39-D858-47B9-8731-AB85D3EDE43C}" destId="{6F20472C-8492-42BA-9AF8-990E4F3A54D9}" srcOrd="1" destOrd="0" presId="urn:microsoft.com/office/officeart/2008/layout/LinedList"/>
    <dgm:cxn modelId="{CBE3C3E6-6E48-4B7A-85EF-D8B4E7E581F4}" type="presParOf" srcId="{812E96EF-FC7E-436F-A606-AFE18AD75C6B}" destId="{33A3E7CC-1DF7-4A17-A04C-BCAF0AEC7401}" srcOrd="4" destOrd="0" presId="urn:microsoft.com/office/officeart/2008/layout/LinedList"/>
    <dgm:cxn modelId="{4F80FD6B-99D1-4C7F-AED4-B88EB5C4A3D1}" type="presParOf" srcId="{812E96EF-FC7E-436F-A606-AFE18AD75C6B}" destId="{041D4C57-3BBD-4516-AC8F-C0C417D18AB1}" srcOrd="5" destOrd="0" presId="urn:microsoft.com/office/officeart/2008/layout/LinedList"/>
    <dgm:cxn modelId="{BEF3313D-215F-46E9-B8B3-4635E9B8C3E4}" type="presParOf" srcId="{041D4C57-3BBD-4516-AC8F-C0C417D18AB1}" destId="{53E1F908-322A-407C-9C20-FD8082F031CF}" srcOrd="0" destOrd="0" presId="urn:microsoft.com/office/officeart/2008/layout/LinedList"/>
    <dgm:cxn modelId="{E1735BDF-B96D-4188-A5F1-9BD3AFF3B214}" type="presParOf" srcId="{041D4C57-3BBD-4516-AC8F-C0C417D18AB1}" destId="{60CEAB41-F29E-4545-BD67-C977899DD8B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650875-F60E-43CF-845C-E7506956BB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54D4294-7332-4373-A57A-F50B7718A905}">
      <dgm:prSet/>
      <dgm:spPr/>
      <dgm:t>
        <a:bodyPr/>
        <a:lstStyle/>
        <a:p>
          <a:r>
            <a:rPr lang="en-US"/>
            <a:t>Tax Code Section 41.45(o) and title 34, subsection 9.805(d) of the Texas Administrative Code state that property owners have a right to in-person hearings when requested in writing; videoconferences may not be substituted by the ARB. </a:t>
          </a:r>
        </a:p>
      </dgm:t>
    </dgm:pt>
    <dgm:pt modelId="{50C7B019-0ADB-4BDC-9011-D8F713E10709}" type="parTrans" cxnId="{02DDFFB2-CC5B-4AB0-84BD-E94D3F5D1E0A}">
      <dgm:prSet/>
      <dgm:spPr/>
      <dgm:t>
        <a:bodyPr/>
        <a:lstStyle/>
        <a:p>
          <a:endParaRPr lang="en-US"/>
        </a:p>
      </dgm:t>
    </dgm:pt>
    <dgm:pt modelId="{024F8B7C-ECB0-484A-932C-0EE078A55C48}" type="sibTrans" cxnId="{02DDFFB2-CC5B-4AB0-84BD-E94D3F5D1E0A}">
      <dgm:prSet/>
      <dgm:spPr/>
      <dgm:t>
        <a:bodyPr/>
        <a:lstStyle/>
        <a:p>
          <a:endParaRPr lang="en-US"/>
        </a:p>
      </dgm:t>
    </dgm:pt>
    <dgm:pt modelId="{8BCBAC36-44E6-485E-9F1E-FBAF97639088}">
      <dgm:prSet/>
      <dgm:spPr/>
      <dgm:t>
        <a:bodyPr/>
        <a:lstStyle/>
        <a:p>
          <a:r>
            <a:rPr lang="en-US"/>
            <a:t>Denying an in-person hearing to someone may result in a lawsuit. </a:t>
          </a:r>
        </a:p>
      </dgm:t>
    </dgm:pt>
    <dgm:pt modelId="{53314B4A-3A80-48AC-BB30-EB3D43843271}" type="parTrans" cxnId="{55D2A6C8-4643-4231-8867-D25FB86ECD4C}">
      <dgm:prSet/>
      <dgm:spPr/>
      <dgm:t>
        <a:bodyPr/>
        <a:lstStyle/>
        <a:p>
          <a:endParaRPr lang="en-US"/>
        </a:p>
      </dgm:t>
    </dgm:pt>
    <dgm:pt modelId="{8D7EC9DE-003B-4D4E-89BB-FC8E4DFDE823}" type="sibTrans" cxnId="{55D2A6C8-4643-4231-8867-D25FB86ECD4C}">
      <dgm:prSet/>
      <dgm:spPr/>
      <dgm:t>
        <a:bodyPr/>
        <a:lstStyle/>
        <a:p>
          <a:endParaRPr lang="en-US"/>
        </a:p>
      </dgm:t>
    </dgm:pt>
    <dgm:pt modelId="{F5250A1A-6713-47B2-9A37-73BA81BAD41E}" type="pres">
      <dgm:prSet presAssocID="{AA650875-F60E-43CF-845C-E7506956BBBB}" presName="linear" presStyleCnt="0">
        <dgm:presLayoutVars>
          <dgm:animLvl val="lvl"/>
          <dgm:resizeHandles val="exact"/>
        </dgm:presLayoutVars>
      </dgm:prSet>
      <dgm:spPr/>
    </dgm:pt>
    <dgm:pt modelId="{8F7B87FB-C561-464D-95CC-E8675EF72A02}" type="pres">
      <dgm:prSet presAssocID="{454D4294-7332-4373-A57A-F50B7718A905}" presName="parentText" presStyleLbl="node1" presStyleIdx="0" presStyleCnt="2">
        <dgm:presLayoutVars>
          <dgm:chMax val="0"/>
          <dgm:bulletEnabled val="1"/>
        </dgm:presLayoutVars>
      </dgm:prSet>
      <dgm:spPr/>
    </dgm:pt>
    <dgm:pt modelId="{72FF08B1-9AC3-4180-9FCC-92CFB71CFF55}" type="pres">
      <dgm:prSet presAssocID="{024F8B7C-ECB0-484A-932C-0EE078A55C48}" presName="spacer" presStyleCnt="0"/>
      <dgm:spPr/>
    </dgm:pt>
    <dgm:pt modelId="{BDB9D3DE-A4AC-4D0E-AE20-A173567E2E30}" type="pres">
      <dgm:prSet presAssocID="{8BCBAC36-44E6-485E-9F1E-FBAF97639088}" presName="parentText" presStyleLbl="node1" presStyleIdx="1" presStyleCnt="2">
        <dgm:presLayoutVars>
          <dgm:chMax val="0"/>
          <dgm:bulletEnabled val="1"/>
        </dgm:presLayoutVars>
      </dgm:prSet>
      <dgm:spPr/>
    </dgm:pt>
  </dgm:ptLst>
  <dgm:cxnLst>
    <dgm:cxn modelId="{6C2D7775-7984-44D3-93B4-DCBA31FB83D3}" type="presOf" srcId="{454D4294-7332-4373-A57A-F50B7718A905}" destId="{8F7B87FB-C561-464D-95CC-E8675EF72A02}" srcOrd="0" destOrd="0" presId="urn:microsoft.com/office/officeart/2005/8/layout/vList2"/>
    <dgm:cxn modelId="{BBE969A3-EDCB-47D3-9D68-947462001E09}" type="presOf" srcId="{8BCBAC36-44E6-485E-9F1E-FBAF97639088}" destId="{BDB9D3DE-A4AC-4D0E-AE20-A173567E2E30}" srcOrd="0" destOrd="0" presId="urn:microsoft.com/office/officeart/2005/8/layout/vList2"/>
    <dgm:cxn modelId="{02DDFFB2-CC5B-4AB0-84BD-E94D3F5D1E0A}" srcId="{AA650875-F60E-43CF-845C-E7506956BBBB}" destId="{454D4294-7332-4373-A57A-F50B7718A905}" srcOrd="0" destOrd="0" parTransId="{50C7B019-0ADB-4BDC-9011-D8F713E10709}" sibTransId="{024F8B7C-ECB0-484A-932C-0EE078A55C48}"/>
    <dgm:cxn modelId="{A2107BB4-7FB0-46C0-9C69-FA34007180CE}" type="presOf" srcId="{AA650875-F60E-43CF-845C-E7506956BBBB}" destId="{F5250A1A-6713-47B2-9A37-73BA81BAD41E}" srcOrd="0" destOrd="0" presId="urn:microsoft.com/office/officeart/2005/8/layout/vList2"/>
    <dgm:cxn modelId="{55D2A6C8-4643-4231-8867-D25FB86ECD4C}" srcId="{AA650875-F60E-43CF-845C-E7506956BBBB}" destId="{8BCBAC36-44E6-485E-9F1E-FBAF97639088}" srcOrd="1" destOrd="0" parTransId="{53314B4A-3A80-48AC-BB30-EB3D43843271}" sibTransId="{8D7EC9DE-003B-4D4E-89BB-FC8E4DFDE823}"/>
    <dgm:cxn modelId="{057CE3BF-5652-485D-9CC0-7938C93BA4D8}" type="presParOf" srcId="{F5250A1A-6713-47B2-9A37-73BA81BAD41E}" destId="{8F7B87FB-C561-464D-95CC-E8675EF72A02}" srcOrd="0" destOrd="0" presId="urn:microsoft.com/office/officeart/2005/8/layout/vList2"/>
    <dgm:cxn modelId="{2148E503-6551-44E2-AB43-FF149B3CB74E}" type="presParOf" srcId="{F5250A1A-6713-47B2-9A37-73BA81BAD41E}" destId="{72FF08B1-9AC3-4180-9FCC-92CFB71CFF55}" srcOrd="1" destOrd="0" presId="urn:microsoft.com/office/officeart/2005/8/layout/vList2"/>
    <dgm:cxn modelId="{BAC62E67-5690-4FA9-A90B-26480F50F878}" type="presParOf" srcId="{F5250A1A-6713-47B2-9A37-73BA81BAD41E}" destId="{BDB9D3DE-A4AC-4D0E-AE20-A173567E2E3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C98B97-2271-42D6-9590-DF3F39180272}" type="doc">
      <dgm:prSet loTypeId="urn:microsoft.com/office/officeart/2005/8/layout/hierarchy3" loCatId="hierarchy" qsTypeId="urn:microsoft.com/office/officeart/2005/8/quickstyle/simple4" qsCatId="simple" csTypeId="urn:microsoft.com/office/officeart/2005/8/colors/colorful1" csCatId="colorful"/>
      <dgm:spPr/>
      <dgm:t>
        <a:bodyPr/>
        <a:lstStyle/>
        <a:p>
          <a:endParaRPr lang="en-US"/>
        </a:p>
      </dgm:t>
    </dgm:pt>
    <dgm:pt modelId="{BC41475F-429A-4A66-84F0-16166DA4D98E}">
      <dgm:prSet/>
      <dgm:spPr/>
      <dgm:t>
        <a:bodyPr/>
        <a:lstStyle/>
        <a:p>
          <a:r>
            <a:rPr lang="en-US"/>
            <a:t>Notices of appraised value sent to real property lessors. </a:t>
          </a:r>
        </a:p>
      </dgm:t>
    </dgm:pt>
    <dgm:pt modelId="{1A865D3F-452E-43DF-905F-91874A7F85C0}" type="parTrans" cxnId="{6F89F7E8-A6B7-4A12-94B9-F0FA20972684}">
      <dgm:prSet/>
      <dgm:spPr/>
      <dgm:t>
        <a:bodyPr/>
        <a:lstStyle/>
        <a:p>
          <a:endParaRPr lang="en-US"/>
        </a:p>
      </dgm:t>
    </dgm:pt>
    <dgm:pt modelId="{CB3AC80D-5EED-4540-AC72-E698AA642617}" type="sibTrans" cxnId="{6F89F7E8-A6B7-4A12-94B9-F0FA20972684}">
      <dgm:prSet/>
      <dgm:spPr/>
      <dgm:t>
        <a:bodyPr/>
        <a:lstStyle/>
        <a:p>
          <a:endParaRPr lang="en-US"/>
        </a:p>
      </dgm:t>
    </dgm:pt>
    <dgm:pt modelId="{6DAB27F6-EB7F-4F34-BDE4-635D6BB724E2}">
      <dgm:prSet/>
      <dgm:spPr/>
      <dgm:t>
        <a:bodyPr/>
        <a:lstStyle/>
        <a:p>
          <a:r>
            <a:rPr lang="en-US"/>
            <a:t>Lessee has the right to appeal the value if the real property owner does not. </a:t>
          </a:r>
        </a:p>
      </dgm:t>
    </dgm:pt>
    <dgm:pt modelId="{2CD88225-5217-413E-AFA1-F2BCD03EC702}" type="parTrans" cxnId="{3306BB24-EBC9-4515-BAAF-D4EB1F969BC0}">
      <dgm:prSet/>
      <dgm:spPr/>
      <dgm:t>
        <a:bodyPr/>
        <a:lstStyle/>
        <a:p>
          <a:endParaRPr lang="en-US"/>
        </a:p>
      </dgm:t>
    </dgm:pt>
    <dgm:pt modelId="{A547B2D5-85E1-403B-A090-B82AAB05268E}" type="sibTrans" cxnId="{3306BB24-EBC9-4515-BAAF-D4EB1F969BC0}">
      <dgm:prSet/>
      <dgm:spPr/>
      <dgm:t>
        <a:bodyPr/>
        <a:lstStyle/>
        <a:p>
          <a:endParaRPr lang="en-US"/>
        </a:p>
      </dgm:t>
    </dgm:pt>
    <dgm:pt modelId="{DB74871D-E81A-4061-9E89-E4D7628B490E}" type="pres">
      <dgm:prSet presAssocID="{2EC98B97-2271-42D6-9590-DF3F39180272}" presName="diagram" presStyleCnt="0">
        <dgm:presLayoutVars>
          <dgm:chPref val="1"/>
          <dgm:dir/>
          <dgm:animOne val="branch"/>
          <dgm:animLvl val="lvl"/>
          <dgm:resizeHandles/>
        </dgm:presLayoutVars>
      </dgm:prSet>
      <dgm:spPr/>
    </dgm:pt>
    <dgm:pt modelId="{C4387659-DB67-4565-A71B-8045DCF8BE8D}" type="pres">
      <dgm:prSet presAssocID="{BC41475F-429A-4A66-84F0-16166DA4D98E}" presName="root" presStyleCnt="0"/>
      <dgm:spPr/>
    </dgm:pt>
    <dgm:pt modelId="{63F28A3D-708B-4717-B485-D8CEED56E92D}" type="pres">
      <dgm:prSet presAssocID="{BC41475F-429A-4A66-84F0-16166DA4D98E}" presName="rootComposite" presStyleCnt="0"/>
      <dgm:spPr/>
    </dgm:pt>
    <dgm:pt modelId="{67D61641-7197-47CE-B66D-7EA82EA7D176}" type="pres">
      <dgm:prSet presAssocID="{BC41475F-429A-4A66-84F0-16166DA4D98E}" presName="rootText" presStyleLbl="node1" presStyleIdx="0" presStyleCnt="2"/>
      <dgm:spPr/>
    </dgm:pt>
    <dgm:pt modelId="{F6BBB0C6-7AAC-4925-BC9B-7AB944E9AA84}" type="pres">
      <dgm:prSet presAssocID="{BC41475F-429A-4A66-84F0-16166DA4D98E}" presName="rootConnector" presStyleLbl="node1" presStyleIdx="0" presStyleCnt="2"/>
      <dgm:spPr/>
    </dgm:pt>
    <dgm:pt modelId="{76D3F94E-E63E-4F7B-82A9-B72E1581420F}" type="pres">
      <dgm:prSet presAssocID="{BC41475F-429A-4A66-84F0-16166DA4D98E}" presName="childShape" presStyleCnt="0"/>
      <dgm:spPr/>
    </dgm:pt>
    <dgm:pt modelId="{D44BBCC3-3465-4072-906F-B7F74AE02C24}" type="pres">
      <dgm:prSet presAssocID="{6DAB27F6-EB7F-4F34-BDE4-635D6BB724E2}" presName="root" presStyleCnt="0"/>
      <dgm:spPr/>
    </dgm:pt>
    <dgm:pt modelId="{DEBEB6B0-6642-497B-8D8F-8D94A2146959}" type="pres">
      <dgm:prSet presAssocID="{6DAB27F6-EB7F-4F34-BDE4-635D6BB724E2}" presName="rootComposite" presStyleCnt="0"/>
      <dgm:spPr/>
    </dgm:pt>
    <dgm:pt modelId="{4310BB9A-B79A-4CEB-B7AD-FC816D96E70F}" type="pres">
      <dgm:prSet presAssocID="{6DAB27F6-EB7F-4F34-BDE4-635D6BB724E2}" presName="rootText" presStyleLbl="node1" presStyleIdx="1" presStyleCnt="2"/>
      <dgm:spPr/>
    </dgm:pt>
    <dgm:pt modelId="{202BCF3D-D001-4EB5-B2C4-DEA3539D83D5}" type="pres">
      <dgm:prSet presAssocID="{6DAB27F6-EB7F-4F34-BDE4-635D6BB724E2}" presName="rootConnector" presStyleLbl="node1" presStyleIdx="1" presStyleCnt="2"/>
      <dgm:spPr/>
    </dgm:pt>
    <dgm:pt modelId="{89D1F47E-207A-4AE0-B362-652054512F1B}" type="pres">
      <dgm:prSet presAssocID="{6DAB27F6-EB7F-4F34-BDE4-635D6BB724E2}" presName="childShape" presStyleCnt="0"/>
      <dgm:spPr/>
    </dgm:pt>
  </dgm:ptLst>
  <dgm:cxnLst>
    <dgm:cxn modelId="{3306BB24-EBC9-4515-BAAF-D4EB1F969BC0}" srcId="{2EC98B97-2271-42D6-9590-DF3F39180272}" destId="{6DAB27F6-EB7F-4F34-BDE4-635D6BB724E2}" srcOrd="1" destOrd="0" parTransId="{2CD88225-5217-413E-AFA1-F2BCD03EC702}" sibTransId="{A547B2D5-85E1-403B-A090-B82AAB05268E}"/>
    <dgm:cxn modelId="{BDB13529-D9CF-4E77-BF3E-BE396A5832CE}" type="presOf" srcId="{6DAB27F6-EB7F-4F34-BDE4-635D6BB724E2}" destId="{202BCF3D-D001-4EB5-B2C4-DEA3539D83D5}" srcOrd="1" destOrd="0" presId="urn:microsoft.com/office/officeart/2005/8/layout/hierarchy3"/>
    <dgm:cxn modelId="{24D0CA7C-EE20-4C9C-B1C6-5E509D5F5428}" type="presOf" srcId="{6DAB27F6-EB7F-4F34-BDE4-635D6BB724E2}" destId="{4310BB9A-B79A-4CEB-B7AD-FC816D96E70F}" srcOrd="0" destOrd="0" presId="urn:microsoft.com/office/officeart/2005/8/layout/hierarchy3"/>
    <dgm:cxn modelId="{200031BF-9C2A-423A-BC9F-91A7893DAD38}" type="presOf" srcId="{2EC98B97-2271-42D6-9590-DF3F39180272}" destId="{DB74871D-E81A-4061-9E89-E4D7628B490E}" srcOrd="0" destOrd="0" presId="urn:microsoft.com/office/officeart/2005/8/layout/hierarchy3"/>
    <dgm:cxn modelId="{6F89F7E8-A6B7-4A12-94B9-F0FA20972684}" srcId="{2EC98B97-2271-42D6-9590-DF3F39180272}" destId="{BC41475F-429A-4A66-84F0-16166DA4D98E}" srcOrd="0" destOrd="0" parTransId="{1A865D3F-452E-43DF-905F-91874A7F85C0}" sibTransId="{CB3AC80D-5EED-4540-AC72-E698AA642617}"/>
    <dgm:cxn modelId="{32C88CF5-2100-4723-8C00-C86B7DE5D579}" type="presOf" srcId="{BC41475F-429A-4A66-84F0-16166DA4D98E}" destId="{67D61641-7197-47CE-B66D-7EA82EA7D176}" srcOrd="0" destOrd="0" presId="urn:microsoft.com/office/officeart/2005/8/layout/hierarchy3"/>
    <dgm:cxn modelId="{229F30FE-CAA6-4062-BA7B-1E96DC5CAC9D}" type="presOf" srcId="{BC41475F-429A-4A66-84F0-16166DA4D98E}" destId="{F6BBB0C6-7AAC-4925-BC9B-7AB944E9AA84}" srcOrd="1" destOrd="0" presId="urn:microsoft.com/office/officeart/2005/8/layout/hierarchy3"/>
    <dgm:cxn modelId="{2C0BFE3D-25AC-4561-8DBA-190EE7B0B69E}" type="presParOf" srcId="{DB74871D-E81A-4061-9E89-E4D7628B490E}" destId="{C4387659-DB67-4565-A71B-8045DCF8BE8D}" srcOrd="0" destOrd="0" presId="urn:microsoft.com/office/officeart/2005/8/layout/hierarchy3"/>
    <dgm:cxn modelId="{9CB704F2-9B16-45DB-A212-D7BA2FDB5DC2}" type="presParOf" srcId="{C4387659-DB67-4565-A71B-8045DCF8BE8D}" destId="{63F28A3D-708B-4717-B485-D8CEED56E92D}" srcOrd="0" destOrd="0" presId="urn:microsoft.com/office/officeart/2005/8/layout/hierarchy3"/>
    <dgm:cxn modelId="{97AD10D8-799E-4449-8729-865D310D96B0}" type="presParOf" srcId="{63F28A3D-708B-4717-B485-D8CEED56E92D}" destId="{67D61641-7197-47CE-B66D-7EA82EA7D176}" srcOrd="0" destOrd="0" presId="urn:microsoft.com/office/officeart/2005/8/layout/hierarchy3"/>
    <dgm:cxn modelId="{C77B12D7-D3AE-4A11-B02B-68A906052AFC}" type="presParOf" srcId="{63F28A3D-708B-4717-B485-D8CEED56E92D}" destId="{F6BBB0C6-7AAC-4925-BC9B-7AB944E9AA84}" srcOrd="1" destOrd="0" presId="urn:microsoft.com/office/officeart/2005/8/layout/hierarchy3"/>
    <dgm:cxn modelId="{9FE43EB9-CE24-44F9-A681-DAEC78230B93}" type="presParOf" srcId="{C4387659-DB67-4565-A71B-8045DCF8BE8D}" destId="{76D3F94E-E63E-4F7B-82A9-B72E1581420F}" srcOrd="1" destOrd="0" presId="urn:microsoft.com/office/officeart/2005/8/layout/hierarchy3"/>
    <dgm:cxn modelId="{6E325A8A-A6BB-425E-8D05-43692BD8D103}" type="presParOf" srcId="{DB74871D-E81A-4061-9E89-E4D7628B490E}" destId="{D44BBCC3-3465-4072-906F-B7F74AE02C24}" srcOrd="1" destOrd="0" presId="urn:microsoft.com/office/officeart/2005/8/layout/hierarchy3"/>
    <dgm:cxn modelId="{19D220C3-323D-47CE-B3F0-242BF53E54A5}" type="presParOf" srcId="{D44BBCC3-3465-4072-906F-B7F74AE02C24}" destId="{DEBEB6B0-6642-497B-8D8F-8D94A2146959}" srcOrd="0" destOrd="0" presId="urn:microsoft.com/office/officeart/2005/8/layout/hierarchy3"/>
    <dgm:cxn modelId="{12A5A75E-9364-4F87-8CF9-71E750C44373}" type="presParOf" srcId="{DEBEB6B0-6642-497B-8D8F-8D94A2146959}" destId="{4310BB9A-B79A-4CEB-B7AD-FC816D96E70F}" srcOrd="0" destOrd="0" presId="urn:microsoft.com/office/officeart/2005/8/layout/hierarchy3"/>
    <dgm:cxn modelId="{F43DDFB6-4C9C-4E69-8603-2DF7715DB6A2}" type="presParOf" srcId="{DEBEB6B0-6642-497B-8D8F-8D94A2146959}" destId="{202BCF3D-D001-4EB5-B2C4-DEA3539D83D5}" srcOrd="1" destOrd="0" presId="urn:microsoft.com/office/officeart/2005/8/layout/hierarchy3"/>
    <dgm:cxn modelId="{F8848A2C-3C3B-45E7-AFDA-0FA1FC6438BF}" type="presParOf" srcId="{D44BBCC3-3465-4072-906F-B7F74AE02C24}" destId="{89D1F47E-207A-4AE0-B362-652054512F1B}"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F46B2D-33F3-47F5-9A74-7A23CBB72DA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3D96445-5977-488B-B8C7-8990A7C0AE26}">
      <dgm:prSet/>
      <dgm:spPr/>
      <dgm:t>
        <a:bodyPr/>
        <a:lstStyle/>
        <a:p>
          <a:r>
            <a:rPr lang="en-US"/>
            <a:t>Notice of Protest form includes joint box indicating unequal or over-appraisal, or both.</a:t>
          </a:r>
        </a:p>
      </dgm:t>
    </dgm:pt>
    <dgm:pt modelId="{7BB12E87-0BE9-41E4-A14B-08790C49EE1F}" type="parTrans" cxnId="{74C08725-E511-4D32-8D7D-D1C612D2E9EE}">
      <dgm:prSet/>
      <dgm:spPr/>
      <dgm:t>
        <a:bodyPr/>
        <a:lstStyle/>
        <a:p>
          <a:endParaRPr lang="en-US"/>
        </a:p>
      </dgm:t>
    </dgm:pt>
    <dgm:pt modelId="{BD9F4417-6C5A-45F7-8387-E278007F5B19}" type="sibTrans" cxnId="{74C08725-E511-4D32-8D7D-D1C612D2E9EE}">
      <dgm:prSet/>
      <dgm:spPr/>
      <dgm:t>
        <a:bodyPr/>
        <a:lstStyle/>
        <a:p>
          <a:endParaRPr lang="en-US"/>
        </a:p>
      </dgm:t>
    </dgm:pt>
    <dgm:pt modelId="{BCE0743F-D220-4CD0-89EC-502F3EFA681C}">
      <dgm:prSet/>
      <dgm:spPr/>
      <dgm:t>
        <a:bodyPr/>
        <a:lstStyle/>
        <a:p>
          <a:r>
            <a:rPr lang="en-US"/>
            <a:t>Property owners that are unsure of which level of dissatisfaction to indicate often present evidence that was not appropriate for the reason(s) they indicated. </a:t>
          </a:r>
        </a:p>
      </dgm:t>
    </dgm:pt>
    <dgm:pt modelId="{D6EBB1B8-65D4-471A-BD11-2C2FC68E90C0}" type="parTrans" cxnId="{B5BA3673-2FF2-4233-8DCE-8CF5F4326B6C}">
      <dgm:prSet/>
      <dgm:spPr/>
      <dgm:t>
        <a:bodyPr/>
        <a:lstStyle/>
        <a:p>
          <a:endParaRPr lang="en-US"/>
        </a:p>
      </dgm:t>
    </dgm:pt>
    <dgm:pt modelId="{9293982B-A1B6-420C-8ABF-E3F02AB1EDD1}" type="sibTrans" cxnId="{B5BA3673-2FF2-4233-8DCE-8CF5F4326B6C}">
      <dgm:prSet/>
      <dgm:spPr/>
      <dgm:t>
        <a:bodyPr/>
        <a:lstStyle/>
        <a:p>
          <a:endParaRPr lang="en-US"/>
        </a:p>
      </dgm:t>
    </dgm:pt>
    <dgm:pt modelId="{6DB35626-8C97-4F38-B006-59A64FBDC532}" type="pres">
      <dgm:prSet presAssocID="{AAF46B2D-33F3-47F5-9A74-7A23CBB72DAA}" presName="linear" presStyleCnt="0">
        <dgm:presLayoutVars>
          <dgm:animLvl val="lvl"/>
          <dgm:resizeHandles val="exact"/>
        </dgm:presLayoutVars>
      </dgm:prSet>
      <dgm:spPr/>
    </dgm:pt>
    <dgm:pt modelId="{714429AB-9E4A-4D0E-BBA8-0710BCC013A3}" type="pres">
      <dgm:prSet presAssocID="{83D96445-5977-488B-B8C7-8990A7C0AE26}" presName="parentText" presStyleLbl="node1" presStyleIdx="0" presStyleCnt="2">
        <dgm:presLayoutVars>
          <dgm:chMax val="0"/>
          <dgm:bulletEnabled val="1"/>
        </dgm:presLayoutVars>
      </dgm:prSet>
      <dgm:spPr/>
    </dgm:pt>
    <dgm:pt modelId="{C5D33374-ACC8-4F39-AD8F-559CA91460B4}" type="pres">
      <dgm:prSet presAssocID="{BD9F4417-6C5A-45F7-8387-E278007F5B19}" presName="spacer" presStyleCnt="0"/>
      <dgm:spPr/>
    </dgm:pt>
    <dgm:pt modelId="{80BA0A20-B01C-491B-989E-54DEE819B2F1}" type="pres">
      <dgm:prSet presAssocID="{BCE0743F-D220-4CD0-89EC-502F3EFA681C}" presName="parentText" presStyleLbl="node1" presStyleIdx="1" presStyleCnt="2">
        <dgm:presLayoutVars>
          <dgm:chMax val="0"/>
          <dgm:bulletEnabled val="1"/>
        </dgm:presLayoutVars>
      </dgm:prSet>
      <dgm:spPr/>
    </dgm:pt>
  </dgm:ptLst>
  <dgm:cxnLst>
    <dgm:cxn modelId="{1BC79213-5C27-4CB6-AE8F-B42A1FCAC818}" type="presOf" srcId="{AAF46B2D-33F3-47F5-9A74-7A23CBB72DAA}" destId="{6DB35626-8C97-4F38-B006-59A64FBDC532}" srcOrd="0" destOrd="0" presId="urn:microsoft.com/office/officeart/2005/8/layout/vList2"/>
    <dgm:cxn modelId="{74C08725-E511-4D32-8D7D-D1C612D2E9EE}" srcId="{AAF46B2D-33F3-47F5-9A74-7A23CBB72DAA}" destId="{83D96445-5977-488B-B8C7-8990A7C0AE26}" srcOrd="0" destOrd="0" parTransId="{7BB12E87-0BE9-41E4-A14B-08790C49EE1F}" sibTransId="{BD9F4417-6C5A-45F7-8387-E278007F5B19}"/>
    <dgm:cxn modelId="{B5BA3673-2FF2-4233-8DCE-8CF5F4326B6C}" srcId="{AAF46B2D-33F3-47F5-9A74-7A23CBB72DAA}" destId="{BCE0743F-D220-4CD0-89EC-502F3EFA681C}" srcOrd="1" destOrd="0" parTransId="{D6EBB1B8-65D4-471A-BD11-2C2FC68E90C0}" sibTransId="{9293982B-A1B6-420C-8ABF-E3F02AB1EDD1}"/>
    <dgm:cxn modelId="{8F065DA7-D58D-40C0-8605-DEFEA5C7BDF2}" type="presOf" srcId="{83D96445-5977-488B-B8C7-8990A7C0AE26}" destId="{714429AB-9E4A-4D0E-BBA8-0710BCC013A3}" srcOrd="0" destOrd="0" presId="urn:microsoft.com/office/officeart/2005/8/layout/vList2"/>
    <dgm:cxn modelId="{2F0120BA-AF3D-4607-BA85-F04F258B0E4D}" type="presOf" srcId="{BCE0743F-D220-4CD0-89EC-502F3EFA681C}" destId="{80BA0A20-B01C-491B-989E-54DEE819B2F1}" srcOrd="0" destOrd="0" presId="urn:microsoft.com/office/officeart/2005/8/layout/vList2"/>
    <dgm:cxn modelId="{F9D83F73-93F2-4E79-B9FA-BD86126595B4}" type="presParOf" srcId="{6DB35626-8C97-4F38-B006-59A64FBDC532}" destId="{714429AB-9E4A-4D0E-BBA8-0710BCC013A3}" srcOrd="0" destOrd="0" presId="urn:microsoft.com/office/officeart/2005/8/layout/vList2"/>
    <dgm:cxn modelId="{ACBABB2C-9197-4F5E-97C6-7F86AE27EEDD}" type="presParOf" srcId="{6DB35626-8C97-4F38-B006-59A64FBDC532}" destId="{C5D33374-ACC8-4F39-AD8F-559CA91460B4}" srcOrd="1" destOrd="0" presId="urn:microsoft.com/office/officeart/2005/8/layout/vList2"/>
    <dgm:cxn modelId="{23025F27-98EE-467E-B261-9A0B92EE53CC}" type="presParOf" srcId="{6DB35626-8C97-4F38-B006-59A64FBDC532}" destId="{80BA0A20-B01C-491B-989E-54DEE819B2F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2D14E8-1507-42A8-A0ED-A2086F31843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2CFDFD-1FB8-48E2-8008-FE63AC13E4FC}">
      <dgm:prSet/>
      <dgm:spPr/>
      <dgm:t>
        <a:bodyPr/>
        <a:lstStyle/>
        <a:p>
          <a:r>
            <a:rPr lang="en-US"/>
            <a:t>In counties greater than 120,000, property owners may request an electronic reminder via text message or email prior to their hearing date. </a:t>
          </a:r>
        </a:p>
      </dgm:t>
    </dgm:pt>
    <dgm:pt modelId="{DCDB1630-935F-4D85-89A5-D0E267883DFB}" type="parTrans" cxnId="{9F06C031-D87A-4989-BE36-CE383C5B231A}">
      <dgm:prSet/>
      <dgm:spPr/>
      <dgm:t>
        <a:bodyPr/>
        <a:lstStyle/>
        <a:p>
          <a:endParaRPr lang="en-US"/>
        </a:p>
      </dgm:t>
    </dgm:pt>
    <dgm:pt modelId="{2892958C-F20E-4FF8-B38B-5FF1C062F635}" type="sibTrans" cxnId="{9F06C031-D87A-4989-BE36-CE383C5B231A}">
      <dgm:prSet/>
      <dgm:spPr/>
      <dgm:t>
        <a:bodyPr/>
        <a:lstStyle/>
        <a:p>
          <a:endParaRPr lang="en-US"/>
        </a:p>
      </dgm:t>
    </dgm:pt>
    <dgm:pt modelId="{9646202E-287F-41A0-BF0B-A9A405454D4E}">
      <dgm:prSet/>
      <dgm:spPr/>
      <dgm:t>
        <a:bodyPr/>
        <a:lstStyle/>
        <a:p>
          <a:r>
            <a:rPr lang="en-US"/>
            <a:t>Property owners may request the electronic reminder on their Notice of Protest or in writing by providing a valid email address or cell phone number. </a:t>
          </a:r>
        </a:p>
      </dgm:t>
    </dgm:pt>
    <dgm:pt modelId="{1F6179B3-F114-440D-BB5D-6D0829D792B0}" type="parTrans" cxnId="{5CCF67FD-351F-4AF2-84C5-73F5F6FD8F1C}">
      <dgm:prSet/>
      <dgm:spPr/>
      <dgm:t>
        <a:bodyPr/>
        <a:lstStyle/>
        <a:p>
          <a:endParaRPr lang="en-US"/>
        </a:p>
      </dgm:t>
    </dgm:pt>
    <dgm:pt modelId="{C29E177D-3118-467A-BBC8-B71B75B9EA3A}" type="sibTrans" cxnId="{5CCF67FD-351F-4AF2-84C5-73F5F6FD8F1C}">
      <dgm:prSet/>
      <dgm:spPr/>
      <dgm:t>
        <a:bodyPr/>
        <a:lstStyle/>
        <a:p>
          <a:endParaRPr lang="en-US"/>
        </a:p>
      </dgm:t>
    </dgm:pt>
    <dgm:pt modelId="{3437D398-6044-4554-B82E-1F615A7D4C5A}">
      <dgm:prSet/>
      <dgm:spPr/>
      <dgm:t>
        <a:bodyPr/>
        <a:lstStyle/>
        <a:p>
          <a:r>
            <a:rPr lang="en-US"/>
            <a:t>Reminder cannot be transmitted more than a week prior to or the day before the scheduled hearing date. </a:t>
          </a:r>
        </a:p>
      </dgm:t>
    </dgm:pt>
    <dgm:pt modelId="{356823E0-8253-4D28-AC71-15CCD1DF3C35}" type="parTrans" cxnId="{70EB473D-0137-4E73-ACDB-010CDAD27A7C}">
      <dgm:prSet/>
      <dgm:spPr/>
      <dgm:t>
        <a:bodyPr/>
        <a:lstStyle/>
        <a:p>
          <a:endParaRPr lang="en-US"/>
        </a:p>
      </dgm:t>
    </dgm:pt>
    <dgm:pt modelId="{22BADFBD-68C6-4788-89A0-95E36EEFE220}" type="sibTrans" cxnId="{70EB473D-0137-4E73-ACDB-010CDAD27A7C}">
      <dgm:prSet/>
      <dgm:spPr/>
      <dgm:t>
        <a:bodyPr/>
        <a:lstStyle/>
        <a:p>
          <a:endParaRPr lang="en-US"/>
        </a:p>
      </dgm:t>
    </dgm:pt>
    <dgm:pt modelId="{5E24C20F-1A3D-47D4-A091-08E489CF7EE3}">
      <dgm:prSet/>
      <dgm:spPr/>
      <dgm:t>
        <a:bodyPr/>
        <a:lstStyle/>
        <a:p>
          <a:r>
            <a:rPr lang="en-US"/>
            <a:t>Failure to deliver the reminder is not considered a failure to provide notice under Tax Code Section 41.411.</a:t>
          </a:r>
        </a:p>
      </dgm:t>
    </dgm:pt>
    <dgm:pt modelId="{B88D6ED6-C3B3-4D35-8D87-5A8C13AE1332}" type="parTrans" cxnId="{0CC1C53D-C917-41E5-A1E4-48118F0FCD40}">
      <dgm:prSet/>
      <dgm:spPr/>
      <dgm:t>
        <a:bodyPr/>
        <a:lstStyle/>
        <a:p>
          <a:endParaRPr lang="en-US"/>
        </a:p>
      </dgm:t>
    </dgm:pt>
    <dgm:pt modelId="{58216E4D-AEA9-49A9-9F62-77733F672409}" type="sibTrans" cxnId="{0CC1C53D-C917-41E5-A1E4-48118F0FCD40}">
      <dgm:prSet/>
      <dgm:spPr/>
      <dgm:t>
        <a:bodyPr/>
        <a:lstStyle/>
        <a:p>
          <a:endParaRPr lang="en-US"/>
        </a:p>
      </dgm:t>
    </dgm:pt>
    <dgm:pt modelId="{622C36A6-DC05-486C-A9B0-7E4690475EB6}" type="pres">
      <dgm:prSet presAssocID="{DF2D14E8-1507-42A8-A0ED-A2086F318436}" presName="linear" presStyleCnt="0">
        <dgm:presLayoutVars>
          <dgm:animLvl val="lvl"/>
          <dgm:resizeHandles val="exact"/>
        </dgm:presLayoutVars>
      </dgm:prSet>
      <dgm:spPr/>
    </dgm:pt>
    <dgm:pt modelId="{2C58E432-68C3-46C9-ACAC-15625F6563B1}" type="pres">
      <dgm:prSet presAssocID="{7F2CFDFD-1FB8-48E2-8008-FE63AC13E4FC}" presName="parentText" presStyleLbl="node1" presStyleIdx="0" presStyleCnt="4">
        <dgm:presLayoutVars>
          <dgm:chMax val="0"/>
          <dgm:bulletEnabled val="1"/>
        </dgm:presLayoutVars>
      </dgm:prSet>
      <dgm:spPr/>
    </dgm:pt>
    <dgm:pt modelId="{5DD8AEE1-9F43-4321-9750-0FBD2672F2A3}" type="pres">
      <dgm:prSet presAssocID="{2892958C-F20E-4FF8-B38B-5FF1C062F635}" presName="spacer" presStyleCnt="0"/>
      <dgm:spPr/>
    </dgm:pt>
    <dgm:pt modelId="{3D0D955C-9E72-4E83-8DC4-11BBDFBB7E40}" type="pres">
      <dgm:prSet presAssocID="{9646202E-287F-41A0-BF0B-A9A405454D4E}" presName="parentText" presStyleLbl="node1" presStyleIdx="1" presStyleCnt="4">
        <dgm:presLayoutVars>
          <dgm:chMax val="0"/>
          <dgm:bulletEnabled val="1"/>
        </dgm:presLayoutVars>
      </dgm:prSet>
      <dgm:spPr/>
    </dgm:pt>
    <dgm:pt modelId="{B2C82544-A53E-4A24-9859-15623409FB46}" type="pres">
      <dgm:prSet presAssocID="{C29E177D-3118-467A-BBC8-B71B75B9EA3A}" presName="spacer" presStyleCnt="0"/>
      <dgm:spPr/>
    </dgm:pt>
    <dgm:pt modelId="{9D63A41E-8E95-47FA-9CAC-029E7DF42B8B}" type="pres">
      <dgm:prSet presAssocID="{3437D398-6044-4554-B82E-1F615A7D4C5A}" presName="parentText" presStyleLbl="node1" presStyleIdx="2" presStyleCnt="4">
        <dgm:presLayoutVars>
          <dgm:chMax val="0"/>
          <dgm:bulletEnabled val="1"/>
        </dgm:presLayoutVars>
      </dgm:prSet>
      <dgm:spPr/>
    </dgm:pt>
    <dgm:pt modelId="{E2592DD3-8054-4E73-8124-84C1D9F92A85}" type="pres">
      <dgm:prSet presAssocID="{22BADFBD-68C6-4788-89A0-95E36EEFE220}" presName="spacer" presStyleCnt="0"/>
      <dgm:spPr/>
    </dgm:pt>
    <dgm:pt modelId="{5D3662D5-7E45-42E3-9A6B-396219E86AF6}" type="pres">
      <dgm:prSet presAssocID="{5E24C20F-1A3D-47D4-A091-08E489CF7EE3}" presName="parentText" presStyleLbl="node1" presStyleIdx="3" presStyleCnt="4">
        <dgm:presLayoutVars>
          <dgm:chMax val="0"/>
          <dgm:bulletEnabled val="1"/>
        </dgm:presLayoutVars>
      </dgm:prSet>
      <dgm:spPr/>
    </dgm:pt>
  </dgm:ptLst>
  <dgm:cxnLst>
    <dgm:cxn modelId="{4016E11C-5645-49BC-BDCC-02B781F07078}" type="presOf" srcId="{3437D398-6044-4554-B82E-1F615A7D4C5A}" destId="{9D63A41E-8E95-47FA-9CAC-029E7DF42B8B}" srcOrd="0" destOrd="0" presId="urn:microsoft.com/office/officeart/2005/8/layout/vList2"/>
    <dgm:cxn modelId="{9F06C031-D87A-4989-BE36-CE383C5B231A}" srcId="{DF2D14E8-1507-42A8-A0ED-A2086F318436}" destId="{7F2CFDFD-1FB8-48E2-8008-FE63AC13E4FC}" srcOrd="0" destOrd="0" parTransId="{DCDB1630-935F-4D85-89A5-D0E267883DFB}" sibTransId="{2892958C-F20E-4FF8-B38B-5FF1C062F635}"/>
    <dgm:cxn modelId="{70EB473D-0137-4E73-ACDB-010CDAD27A7C}" srcId="{DF2D14E8-1507-42A8-A0ED-A2086F318436}" destId="{3437D398-6044-4554-B82E-1F615A7D4C5A}" srcOrd="2" destOrd="0" parTransId="{356823E0-8253-4D28-AC71-15CCD1DF3C35}" sibTransId="{22BADFBD-68C6-4788-89A0-95E36EEFE220}"/>
    <dgm:cxn modelId="{0CC1C53D-C917-41E5-A1E4-48118F0FCD40}" srcId="{DF2D14E8-1507-42A8-A0ED-A2086F318436}" destId="{5E24C20F-1A3D-47D4-A091-08E489CF7EE3}" srcOrd="3" destOrd="0" parTransId="{B88D6ED6-C3B3-4D35-8D87-5A8C13AE1332}" sibTransId="{58216E4D-AEA9-49A9-9F62-77733F672409}"/>
    <dgm:cxn modelId="{5363435A-0118-4D7E-8A0D-32D1B232CB65}" type="presOf" srcId="{7F2CFDFD-1FB8-48E2-8008-FE63AC13E4FC}" destId="{2C58E432-68C3-46C9-ACAC-15625F6563B1}" srcOrd="0" destOrd="0" presId="urn:microsoft.com/office/officeart/2005/8/layout/vList2"/>
    <dgm:cxn modelId="{5402F6BA-8877-41ED-9D7D-4B8C0182E13F}" type="presOf" srcId="{DF2D14E8-1507-42A8-A0ED-A2086F318436}" destId="{622C36A6-DC05-486C-A9B0-7E4690475EB6}" srcOrd="0" destOrd="0" presId="urn:microsoft.com/office/officeart/2005/8/layout/vList2"/>
    <dgm:cxn modelId="{99B0BED1-3B55-4779-A521-3CF80CF45C9E}" type="presOf" srcId="{5E24C20F-1A3D-47D4-A091-08E489CF7EE3}" destId="{5D3662D5-7E45-42E3-9A6B-396219E86AF6}" srcOrd="0" destOrd="0" presId="urn:microsoft.com/office/officeart/2005/8/layout/vList2"/>
    <dgm:cxn modelId="{C523DEE6-ABF1-4738-B36B-9D4E023DD9CF}" type="presOf" srcId="{9646202E-287F-41A0-BF0B-A9A405454D4E}" destId="{3D0D955C-9E72-4E83-8DC4-11BBDFBB7E40}" srcOrd="0" destOrd="0" presId="urn:microsoft.com/office/officeart/2005/8/layout/vList2"/>
    <dgm:cxn modelId="{5CCF67FD-351F-4AF2-84C5-73F5F6FD8F1C}" srcId="{DF2D14E8-1507-42A8-A0ED-A2086F318436}" destId="{9646202E-287F-41A0-BF0B-A9A405454D4E}" srcOrd="1" destOrd="0" parTransId="{1F6179B3-F114-440D-BB5D-6D0829D792B0}" sibTransId="{C29E177D-3118-467A-BBC8-B71B75B9EA3A}"/>
    <dgm:cxn modelId="{08C45075-0301-4F81-ABE3-D9DE35C00ABC}" type="presParOf" srcId="{622C36A6-DC05-486C-A9B0-7E4690475EB6}" destId="{2C58E432-68C3-46C9-ACAC-15625F6563B1}" srcOrd="0" destOrd="0" presId="urn:microsoft.com/office/officeart/2005/8/layout/vList2"/>
    <dgm:cxn modelId="{C82DF4DB-9260-4EDB-ACAF-6D2FA9DA5514}" type="presParOf" srcId="{622C36A6-DC05-486C-A9B0-7E4690475EB6}" destId="{5DD8AEE1-9F43-4321-9750-0FBD2672F2A3}" srcOrd="1" destOrd="0" presId="urn:microsoft.com/office/officeart/2005/8/layout/vList2"/>
    <dgm:cxn modelId="{00CF89AF-B859-4047-BD50-0C5B767B560B}" type="presParOf" srcId="{622C36A6-DC05-486C-A9B0-7E4690475EB6}" destId="{3D0D955C-9E72-4E83-8DC4-11BBDFBB7E40}" srcOrd="2" destOrd="0" presId="urn:microsoft.com/office/officeart/2005/8/layout/vList2"/>
    <dgm:cxn modelId="{5ABD6473-2CDC-4A72-BB96-FA354B18460F}" type="presParOf" srcId="{622C36A6-DC05-486C-A9B0-7E4690475EB6}" destId="{B2C82544-A53E-4A24-9859-15623409FB46}" srcOrd="3" destOrd="0" presId="urn:microsoft.com/office/officeart/2005/8/layout/vList2"/>
    <dgm:cxn modelId="{CC366933-0FEA-491C-8CBD-8C8966430681}" type="presParOf" srcId="{622C36A6-DC05-486C-A9B0-7E4690475EB6}" destId="{9D63A41E-8E95-47FA-9CAC-029E7DF42B8B}" srcOrd="4" destOrd="0" presId="urn:microsoft.com/office/officeart/2005/8/layout/vList2"/>
    <dgm:cxn modelId="{F8600AA7-F6CA-4AF8-8131-A5780EDDB3D3}" type="presParOf" srcId="{622C36A6-DC05-486C-A9B0-7E4690475EB6}" destId="{E2592DD3-8054-4E73-8124-84C1D9F92A85}" srcOrd="5" destOrd="0" presId="urn:microsoft.com/office/officeart/2005/8/layout/vList2"/>
    <dgm:cxn modelId="{CF34786F-B2F4-40D8-B283-BF19788F22B6}" type="presParOf" srcId="{622C36A6-DC05-486C-A9B0-7E4690475EB6}" destId="{5D3662D5-7E45-42E3-9A6B-396219E86AF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3D59F7-AFB1-4B4D-AE8D-9676FF029B2A}"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24CD2C19-2518-41D1-BA55-00D5A1A3466E}">
      <dgm:prSet/>
      <dgm:spPr/>
      <dgm:t>
        <a:bodyPr/>
        <a:lstStyle/>
        <a:p>
          <a:r>
            <a:rPr lang="en-US"/>
            <a:t>Tangible personal property correction- omission from rendition may be corrected on a motion by the chief appraiser or property owner for the current tax year or the 2 preceding years.</a:t>
          </a:r>
        </a:p>
      </dgm:t>
    </dgm:pt>
    <dgm:pt modelId="{6AE300CB-181A-41E5-B0B3-656920F1DD2A}" type="parTrans" cxnId="{093FEE15-1B91-4349-B254-7F5B187C7742}">
      <dgm:prSet/>
      <dgm:spPr/>
      <dgm:t>
        <a:bodyPr/>
        <a:lstStyle/>
        <a:p>
          <a:endParaRPr lang="en-US"/>
        </a:p>
      </dgm:t>
    </dgm:pt>
    <dgm:pt modelId="{C22F821F-F72F-4A86-83E1-E0C071C5B173}" type="sibTrans" cxnId="{093FEE15-1B91-4349-B254-7F5B187C7742}">
      <dgm:prSet/>
      <dgm:spPr/>
      <dgm:t>
        <a:bodyPr/>
        <a:lstStyle/>
        <a:p>
          <a:endParaRPr lang="en-US"/>
        </a:p>
      </dgm:t>
    </dgm:pt>
    <dgm:pt modelId="{8FF806D2-2A31-4590-98BE-EBCA1F728EE0}">
      <dgm:prSet/>
      <dgm:spPr/>
      <dgm:t>
        <a:bodyPr/>
        <a:lstStyle/>
        <a:p>
          <a:r>
            <a:rPr lang="en-US"/>
            <a:t>25.25 (f)- New motion to correct authorizes the ARB to order an appraisal roll correction if the chief appraiser refuses to combine or separate parcels, when requested by the property owner. </a:t>
          </a:r>
        </a:p>
      </dgm:t>
    </dgm:pt>
    <dgm:pt modelId="{63464178-3610-4D13-AE8C-CFBB13D9B4DC}" type="parTrans" cxnId="{C0442347-684D-4440-9829-CD130369ED9B}">
      <dgm:prSet/>
      <dgm:spPr/>
      <dgm:t>
        <a:bodyPr/>
        <a:lstStyle/>
        <a:p>
          <a:endParaRPr lang="en-US"/>
        </a:p>
      </dgm:t>
    </dgm:pt>
    <dgm:pt modelId="{014C7483-5218-4E53-9894-42000D7AD0C2}" type="sibTrans" cxnId="{C0442347-684D-4440-9829-CD130369ED9B}">
      <dgm:prSet/>
      <dgm:spPr/>
      <dgm:t>
        <a:bodyPr/>
        <a:lstStyle/>
        <a:p>
          <a:endParaRPr lang="en-US"/>
        </a:p>
      </dgm:t>
    </dgm:pt>
    <dgm:pt modelId="{5BF26A65-46A1-4B39-940C-E58ABFD569D3}" type="pres">
      <dgm:prSet presAssocID="{2B3D59F7-AFB1-4B4D-AE8D-9676FF029B2A}" presName="hierChild1" presStyleCnt="0">
        <dgm:presLayoutVars>
          <dgm:chPref val="1"/>
          <dgm:dir/>
          <dgm:animOne val="branch"/>
          <dgm:animLvl val="lvl"/>
          <dgm:resizeHandles/>
        </dgm:presLayoutVars>
      </dgm:prSet>
      <dgm:spPr/>
    </dgm:pt>
    <dgm:pt modelId="{CEA2EC1D-24A7-465F-8C38-F10487F2868E}" type="pres">
      <dgm:prSet presAssocID="{24CD2C19-2518-41D1-BA55-00D5A1A3466E}" presName="hierRoot1" presStyleCnt="0"/>
      <dgm:spPr/>
    </dgm:pt>
    <dgm:pt modelId="{B44D03FA-4926-4CBD-BDF0-84F322BCFC51}" type="pres">
      <dgm:prSet presAssocID="{24CD2C19-2518-41D1-BA55-00D5A1A3466E}" presName="composite" presStyleCnt="0"/>
      <dgm:spPr/>
    </dgm:pt>
    <dgm:pt modelId="{2ADC87B6-01D3-4548-836F-436B504BB962}" type="pres">
      <dgm:prSet presAssocID="{24CD2C19-2518-41D1-BA55-00D5A1A3466E}" presName="background" presStyleLbl="node0" presStyleIdx="0" presStyleCnt="2"/>
      <dgm:spPr/>
    </dgm:pt>
    <dgm:pt modelId="{E02B343D-EE72-4E17-A9E5-4D78E013A3D4}" type="pres">
      <dgm:prSet presAssocID="{24CD2C19-2518-41D1-BA55-00D5A1A3466E}" presName="text" presStyleLbl="fgAcc0" presStyleIdx="0" presStyleCnt="2">
        <dgm:presLayoutVars>
          <dgm:chPref val="3"/>
        </dgm:presLayoutVars>
      </dgm:prSet>
      <dgm:spPr/>
    </dgm:pt>
    <dgm:pt modelId="{3C57D136-63D2-43BC-92ED-B28A14BFA9DF}" type="pres">
      <dgm:prSet presAssocID="{24CD2C19-2518-41D1-BA55-00D5A1A3466E}" presName="hierChild2" presStyleCnt="0"/>
      <dgm:spPr/>
    </dgm:pt>
    <dgm:pt modelId="{90F7700C-6096-4F38-B151-0EF68821D361}" type="pres">
      <dgm:prSet presAssocID="{8FF806D2-2A31-4590-98BE-EBCA1F728EE0}" presName="hierRoot1" presStyleCnt="0"/>
      <dgm:spPr/>
    </dgm:pt>
    <dgm:pt modelId="{EED32580-0D5D-4EDC-9650-5F2E5C65CA0D}" type="pres">
      <dgm:prSet presAssocID="{8FF806D2-2A31-4590-98BE-EBCA1F728EE0}" presName="composite" presStyleCnt="0"/>
      <dgm:spPr/>
    </dgm:pt>
    <dgm:pt modelId="{07B8CAE3-AC00-458A-8711-580BDA6A897D}" type="pres">
      <dgm:prSet presAssocID="{8FF806D2-2A31-4590-98BE-EBCA1F728EE0}" presName="background" presStyleLbl="node0" presStyleIdx="1" presStyleCnt="2"/>
      <dgm:spPr/>
    </dgm:pt>
    <dgm:pt modelId="{3444CF4A-5A72-450B-9A8D-18A6B5E81056}" type="pres">
      <dgm:prSet presAssocID="{8FF806D2-2A31-4590-98BE-EBCA1F728EE0}" presName="text" presStyleLbl="fgAcc0" presStyleIdx="1" presStyleCnt="2">
        <dgm:presLayoutVars>
          <dgm:chPref val="3"/>
        </dgm:presLayoutVars>
      </dgm:prSet>
      <dgm:spPr/>
    </dgm:pt>
    <dgm:pt modelId="{2B2FBBC4-A50A-4774-9A57-1C3B80A4F92F}" type="pres">
      <dgm:prSet presAssocID="{8FF806D2-2A31-4590-98BE-EBCA1F728EE0}" presName="hierChild2" presStyleCnt="0"/>
      <dgm:spPr/>
    </dgm:pt>
  </dgm:ptLst>
  <dgm:cxnLst>
    <dgm:cxn modelId="{15B22F15-073D-47D1-9790-0EBC3A4327B9}" type="presOf" srcId="{24CD2C19-2518-41D1-BA55-00D5A1A3466E}" destId="{E02B343D-EE72-4E17-A9E5-4D78E013A3D4}" srcOrd="0" destOrd="0" presId="urn:microsoft.com/office/officeart/2005/8/layout/hierarchy1"/>
    <dgm:cxn modelId="{093FEE15-1B91-4349-B254-7F5B187C7742}" srcId="{2B3D59F7-AFB1-4B4D-AE8D-9676FF029B2A}" destId="{24CD2C19-2518-41D1-BA55-00D5A1A3466E}" srcOrd="0" destOrd="0" parTransId="{6AE300CB-181A-41E5-B0B3-656920F1DD2A}" sibTransId="{C22F821F-F72F-4A86-83E1-E0C071C5B173}"/>
    <dgm:cxn modelId="{DDACF919-3F31-4738-A3E0-F0BFC3CB4E91}" type="presOf" srcId="{2B3D59F7-AFB1-4B4D-AE8D-9676FF029B2A}" destId="{5BF26A65-46A1-4B39-940C-E58ABFD569D3}" srcOrd="0" destOrd="0" presId="urn:microsoft.com/office/officeart/2005/8/layout/hierarchy1"/>
    <dgm:cxn modelId="{C0442347-684D-4440-9829-CD130369ED9B}" srcId="{2B3D59F7-AFB1-4B4D-AE8D-9676FF029B2A}" destId="{8FF806D2-2A31-4590-98BE-EBCA1F728EE0}" srcOrd="1" destOrd="0" parTransId="{63464178-3610-4D13-AE8C-CFBB13D9B4DC}" sibTransId="{014C7483-5218-4E53-9894-42000D7AD0C2}"/>
    <dgm:cxn modelId="{45E3A7DD-FB38-42B4-B1DE-4F8FA6EA9AA2}" type="presOf" srcId="{8FF806D2-2A31-4590-98BE-EBCA1F728EE0}" destId="{3444CF4A-5A72-450B-9A8D-18A6B5E81056}" srcOrd="0" destOrd="0" presId="urn:microsoft.com/office/officeart/2005/8/layout/hierarchy1"/>
    <dgm:cxn modelId="{94FDDDCF-35C1-49F0-805F-7FE4C5CACF29}" type="presParOf" srcId="{5BF26A65-46A1-4B39-940C-E58ABFD569D3}" destId="{CEA2EC1D-24A7-465F-8C38-F10487F2868E}" srcOrd="0" destOrd="0" presId="urn:microsoft.com/office/officeart/2005/8/layout/hierarchy1"/>
    <dgm:cxn modelId="{3B3FFE88-73C9-4827-95F6-C96DDB170020}" type="presParOf" srcId="{CEA2EC1D-24A7-465F-8C38-F10487F2868E}" destId="{B44D03FA-4926-4CBD-BDF0-84F322BCFC51}" srcOrd="0" destOrd="0" presId="urn:microsoft.com/office/officeart/2005/8/layout/hierarchy1"/>
    <dgm:cxn modelId="{A2D61DAC-B888-49B3-AE1A-37BA579030A2}" type="presParOf" srcId="{B44D03FA-4926-4CBD-BDF0-84F322BCFC51}" destId="{2ADC87B6-01D3-4548-836F-436B504BB962}" srcOrd="0" destOrd="0" presId="urn:microsoft.com/office/officeart/2005/8/layout/hierarchy1"/>
    <dgm:cxn modelId="{704BE770-99EB-4541-B73D-8C555B5FD4F0}" type="presParOf" srcId="{B44D03FA-4926-4CBD-BDF0-84F322BCFC51}" destId="{E02B343D-EE72-4E17-A9E5-4D78E013A3D4}" srcOrd="1" destOrd="0" presId="urn:microsoft.com/office/officeart/2005/8/layout/hierarchy1"/>
    <dgm:cxn modelId="{3BE74A24-ED8C-4C55-92F9-87AD9EC4360C}" type="presParOf" srcId="{CEA2EC1D-24A7-465F-8C38-F10487F2868E}" destId="{3C57D136-63D2-43BC-92ED-B28A14BFA9DF}" srcOrd="1" destOrd="0" presId="urn:microsoft.com/office/officeart/2005/8/layout/hierarchy1"/>
    <dgm:cxn modelId="{E819FC56-4360-4538-AEB7-91BBC3F43A99}" type="presParOf" srcId="{5BF26A65-46A1-4B39-940C-E58ABFD569D3}" destId="{90F7700C-6096-4F38-B151-0EF68821D361}" srcOrd="1" destOrd="0" presId="urn:microsoft.com/office/officeart/2005/8/layout/hierarchy1"/>
    <dgm:cxn modelId="{70E94E5A-47A8-4564-BC75-BD5DC08CBF11}" type="presParOf" srcId="{90F7700C-6096-4F38-B151-0EF68821D361}" destId="{EED32580-0D5D-4EDC-9650-5F2E5C65CA0D}" srcOrd="0" destOrd="0" presId="urn:microsoft.com/office/officeart/2005/8/layout/hierarchy1"/>
    <dgm:cxn modelId="{459A69E6-4BC7-496F-B2D6-317CE52F37E3}" type="presParOf" srcId="{EED32580-0D5D-4EDC-9650-5F2E5C65CA0D}" destId="{07B8CAE3-AC00-458A-8711-580BDA6A897D}" srcOrd="0" destOrd="0" presId="urn:microsoft.com/office/officeart/2005/8/layout/hierarchy1"/>
    <dgm:cxn modelId="{8B07C7D3-5736-4931-ABA4-DFED9F706222}" type="presParOf" srcId="{EED32580-0D5D-4EDC-9650-5F2E5C65CA0D}" destId="{3444CF4A-5A72-450B-9A8D-18A6B5E81056}" srcOrd="1" destOrd="0" presId="urn:microsoft.com/office/officeart/2005/8/layout/hierarchy1"/>
    <dgm:cxn modelId="{33C80ACA-478F-436C-89BF-57BCCB20373F}" type="presParOf" srcId="{90F7700C-6096-4F38-B151-0EF68821D361}" destId="{2B2FBBC4-A50A-4774-9A57-1C3B80A4F92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262F5-2F97-4844-981E-37C532669BCB}">
      <dsp:nvSpPr>
        <dsp:cNvPr id="0" name=""/>
        <dsp:cNvSpPr/>
      </dsp:nvSpPr>
      <dsp:spPr>
        <a:xfrm>
          <a:off x="0" y="598"/>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F89655F-1F21-42D1-B2A2-E926BAA3FAA1}">
      <dsp:nvSpPr>
        <dsp:cNvPr id="0" name=""/>
        <dsp:cNvSpPr/>
      </dsp:nvSpPr>
      <dsp:spPr>
        <a:xfrm>
          <a:off x="0" y="59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ARB Member Appointment</a:t>
          </a:r>
        </a:p>
      </dsp:txBody>
      <dsp:txXfrm>
        <a:off x="0" y="598"/>
        <a:ext cx="6266011" cy="489835"/>
      </dsp:txXfrm>
    </dsp:sp>
    <dsp:sp modelId="{91705924-FE2F-4135-98D1-0095BAFD9E00}">
      <dsp:nvSpPr>
        <dsp:cNvPr id="0" name=""/>
        <dsp:cNvSpPr/>
      </dsp:nvSpPr>
      <dsp:spPr>
        <a:xfrm>
          <a:off x="0" y="490433"/>
          <a:ext cx="6266011" cy="0"/>
        </a:xfrm>
        <a:prstGeom prst="line">
          <a:avLst/>
        </a:prstGeom>
        <a:gradFill rotWithShape="0">
          <a:gsLst>
            <a:gs pos="0">
              <a:schemeClr val="accent2">
                <a:hueOff val="-78895"/>
                <a:satOff val="-652"/>
                <a:lumOff val="-1394"/>
                <a:alphaOff val="0"/>
                <a:tint val="96000"/>
                <a:lumMod val="104000"/>
              </a:schemeClr>
            </a:gs>
            <a:gs pos="100000">
              <a:schemeClr val="accent2">
                <a:hueOff val="-78895"/>
                <a:satOff val="-652"/>
                <a:lumOff val="-1394"/>
                <a:alphaOff val="0"/>
                <a:shade val="90000"/>
                <a:lumMod val="90000"/>
              </a:schemeClr>
            </a:gs>
          </a:gsLst>
          <a:lin ang="5400000" scaled="0"/>
        </a:gradFill>
        <a:ln w="9525" cap="rnd" cmpd="sng" algn="ctr">
          <a:solidFill>
            <a:schemeClr val="accent2">
              <a:hueOff val="-78895"/>
              <a:satOff val="-652"/>
              <a:lumOff val="-139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D2983EE-0679-46FD-A8AD-0428761C6822}">
      <dsp:nvSpPr>
        <dsp:cNvPr id="0" name=""/>
        <dsp:cNvSpPr/>
      </dsp:nvSpPr>
      <dsp:spPr>
        <a:xfrm>
          <a:off x="0" y="49043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ARB Member Removal</a:t>
          </a:r>
        </a:p>
      </dsp:txBody>
      <dsp:txXfrm>
        <a:off x="0" y="490433"/>
        <a:ext cx="6266011" cy="489835"/>
      </dsp:txXfrm>
    </dsp:sp>
    <dsp:sp modelId="{83933195-B42D-4B8D-9A71-9EB34E6BB15B}">
      <dsp:nvSpPr>
        <dsp:cNvPr id="0" name=""/>
        <dsp:cNvSpPr/>
      </dsp:nvSpPr>
      <dsp:spPr>
        <a:xfrm>
          <a:off x="0" y="980268"/>
          <a:ext cx="6266011" cy="0"/>
        </a:xfrm>
        <a:prstGeom prst="line">
          <a:avLst/>
        </a:prstGeom>
        <a:gradFill rotWithShape="0">
          <a:gsLst>
            <a:gs pos="0">
              <a:schemeClr val="accent2">
                <a:hueOff val="-157791"/>
                <a:satOff val="-1304"/>
                <a:lumOff val="-2789"/>
                <a:alphaOff val="0"/>
                <a:tint val="96000"/>
                <a:lumMod val="104000"/>
              </a:schemeClr>
            </a:gs>
            <a:gs pos="100000">
              <a:schemeClr val="accent2">
                <a:hueOff val="-157791"/>
                <a:satOff val="-1304"/>
                <a:lumOff val="-2789"/>
                <a:alphaOff val="0"/>
                <a:shade val="90000"/>
                <a:lumMod val="90000"/>
              </a:schemeClr>
            </a:gs>
          </a:gsLst>
          <a:lin ang="5400000" scaled="0"/>
        </a:gradFill>
        <a:ln w="9525" cap="rnd" cmpd="sng" algn="ctr">
          <a:solidFill>
            <a:schemeClr val="accent2">
              <a:hueOff val="-157791"/>
              <a:satOff val="-1304"/>
              <a:lumOff val="-278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AAB6226-9D8E-4328-8BF9-4F5D88F7441A}">
      <dsp:nvSpPr>
        <dsp:cNvPr id="0" name=""/>
        <dsp:cNvSpPr/>
      </dsp:nvSpPr>
      <dsp:spPr>
        <a:xfrm>
          <a:off x="0" y="98026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Eligibility Restrictions</a:t>
          </a:r>
        </a:p>
      </dsp:txBody>
      <dsp:txXfrm>
        <a:off x="0" y="980268"/>
        <a:ext cx="6266011" cy="489835"/>
      </dsp:txXfrm>
    </dsp:sp>
    <dsp:sp modelId="{E5F49F14-3F01-49F2-AD24-BBF49A2904B9}">
      <dsp:nvSpPr>
        <dsp:cNvPr id="0" name=""/>
        <dsp:cNvSpPr/>
      </dsp:nvSpPr>
      <dsp:spPr>
        <a:xfrm>
          <a:off x="0" y="1470103"/>
          <a:ext cx="6266011" cy="0"/>
        </a:xfrm>
        <a:prstGeom prst="line">
          <a:avLst/>
        </a:prstGeom>
        <a:gradFill rotWithShape="0">
          <a:gsLst>
            <a:gs pos="0">
              <a:schemeClr val="accent2">
                <a:hueOff val="-236686"/>
                <a:satOff val="-1956"/>
                <a:lumOff val="-4183"/>
                <a:alphaOff val="0"/>
                <a:tint val="96000"/>
                <a:lumMod val="104000"/>
              </a:schemeClr>
            </a:gs>
            <a:gs pos="100000">
              <a:schemeClr val="accent2">
                <a:hueOff val="-236686"/>
                <a:satOff val="-1956"/>
                <a:lumOff val="-4183"/>
                <a:alphaOff val="0"/>
                <a:shade val="90000"/>
                <a:lumMod val="90000"/>
              </a:schemeClr>
            </a:gs>
          </a:gsLst>
          <a:lin ang="5400000" scaled="0"/>
        </a:gradFill>
        <a:ln w="9525" cap="rnd" cmpd="sng" algn="ctr">
          <a:solidFill>
            <a:schemeClr val="accent2">
              <a:hueOff val="-236686"/>
              <a:satOff val="-1956"/>
              <a:lumOff val="-4183"/>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E74045C-5D09-421F-B15F-100D2E386C9D}">
      <dsp:nvSpPr>
        <dsp:cNvPr id="0" name=""/>
        <dsp:cNvSpPr/>
      </dsp:nvSpPr>
      <dsp:spPr>
        <a:xfrm>
          <a:off x="0" y="147010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ARB Chairman Removal</a:t>
          </a:r>
        </a:p>
      </dsp:txBody>
      <dsp:txXfrm>
        <a:off x="0" y="1470103"/>
        <a:ext cx="6266011" cy="489835"/>
      </dsp:txXfrm>
    </dsp:sp>
    <dsp:sp modelId="{6E4E6AD0-86DB-4C4F-BAE8-C9025B4FB39C}">
      <dsp:nvSpPr>
        <dsp:cNvPr id="0" name=""/>
        <dsp:cNvSpPr/>
      </dsp:nvSpPr>
      <dsp:spPr>
        <a:xfrm>
          <a:off x="0" y="1959938"/>
          <a:ext cx="6266011" cy="0"/>
        </a:xfrm>
        <a:prstGeom prst="line">
          <a:avLst/>
        </a:prstGeom>
        <a:gradFill rotWithShape="0">
          <a:gsLst>
            <a:gs pos="0">
              <a:schemeClr val="accent2">
                <a:hueOff val="-315582"/>
                <a:satOff val="-2608"/>
                <a:lumOff val="-5577"/>
                <a:alphaOff val="0"/>
                <a:tint val="96000"/>
                <a:lumMod val="104000"/>
              </a:schemeClr>
            </a:gs>
            <a:gs pos="100000">
              <a:schemeClr val="accent2">
                <a:hueOff val="-315582"/>
                <a:satOff val="-2608"/>
                <a:lumOff val="-5577"/>
                <a:alphaOff val="0"/>
                <a:shade val="90000"/>
                <a:lumMod val="90000"/>
              </a:schemeClr>
            </a:gs>
          </a:gsLst>
          <a:lin ang="5400000" scaled="0"/>
        </a:gradFill>
        <a:ln w="9525" cap="rnd" cmpd="sng" algn="ctr">
          <a:solidFill>
            <a:schemeClr val="accent2">
              <a:hueOff val="-315582"/>
              <a:satOff val="-2608"/>
              <a:lumOff val="-557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22F4327-C938-4A0C-AA58-0BA96D4168AD}">
      <dsp:nvSpPr>
        <dsp:cNvPr id="0" name=""/>
        <dsp:cNvSpPr/>
      </dsp:nvSpPr>
      <dsp:spPr>
        <a:xfrm>
          <a:off x="0" y="195993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ARB Training Changes</a:t>
          </a:r>
        </a:p>
      </dsp:txBody>
      <dsp:txXfrm>
        <a:off x="0" y="1959938"/>
        <a:ext cx="6266011" cy="489835"/>
      </dsp:txXfrm>
    </dsp:sp>
    <dsp:sp modelId="{10A6A1BC-FF00-4BA3-8EFE-15B764B687E3}">
      <dsp:nvSpPr>
        <dsp:cNvPr id="0" name=""/>
        <dsp:cNvSpPr/>
      </dsp:nvSpPr>
      <dsp:spPr>
        <a:xfrm>
          <a:off x="0" y="2449773"/>
          <a:ext cx="6266011" cy="0"/>
        </a:xfrm>
        <a:prstGeom prst="line">
          <a:avLst/>
        </a:prstGeom>
        <a:gradFill rotWithShape="0">
          <a:gsLst>
            <a:gs pos="0">
              <a:schemeClr val="accent2">
                <a:hueOff val="-394477"/>
                <a:satOff val="-3260"/>
                <a:lumOff val="-6972"/>
                <a:alphaOff val="0"/>
                <a:tint val="96000"/>
                <a:lumMod val="104000"/>
              </a:schemeClr>
            </a:gs>
            <a:gs pos="100000">
              <a:schemeClr val="accent2">
                <a:hueOff val="-394477"/>
                <a:satOff val="-3260"/>
                <a:lumOff val="-6972"/>
                <a:alphaOff val="0"/>
                <a:shade val="90000"/>
                <a:lumMod val="90000"/>
              </a:schemeClr>
            </a:gs>
          </a:gsLst>
          <a:lin ang="5400000" scaled="0"/>
        </a:gradFill>
        <a:ln w="9525" cap="rnd" cmpd="sng" algn="ctr">
          <a:solidFill>
            <a:schemeClr val="accent2">
              <a:hueOff val="-394477"/>
              <a:satOff val="-3260"/>
              <a:lumOff val="-697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99608F6-0BDF-478E-BF9F-0E2C688E3A14}">
      <dsp:nvSpPr>
        <dsp:cNvPr id="0" name=""/>
        <dsp:cNvSpPr/>
      </dsp:nvSpPr>
      <dsp:spPr>
        <a:xfrm>
          <a:off x="0" y="244977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New Hearing Options &amp; Deadline</a:t>
          </a:r>
        </a:p>
      </dsp:txBody>
      <dsp:txXfrm>
        <a:off x="0" y="2449773"/>
        <a:ext cx="6266011" cy="489835"/>
      </dsp:txXfrm>
    </dsp:sp>
    <dsp:sp modelId="{CC39688E-4E7C-4859-9ACF-A836A4160698}">
      <dsp:nvSpPr>
        <dsp:cNvPr id="0" name=""/>
        <dsp:cNvSpPr/>
      </dsp:nvSpPr>
      <dsp:spPr>
        <a:xfrm>
          <a:off x="0" y="2939608"/>
          <a:ext cx="6266011" cy="0"/>
        </a:xfrm>
        <a:prstGeom prst="line">
          <a:avLst/>
        </a:prstGeom>
        <a:gradFill rotWithShape="0">
          <a:gsLst>
            <a:gs pos="0">
              <a:schemeClr val="accent2">
                <a:hueOff val="-473373"/>
                <a:satOff val="-3912"/>
                <a:lumOff val="-8366"/>
                <a:alphaOff val="0"/>
                <a:tint val="96000"/>
                <a:lumMod val="104000"/>
              </a:schemeClr>
            </a:gs>
            <a:gs pos="100000">
              <a:schemeClr val="accent2">
                <a:hueOff val="-473373"/>
                <a:satOff val="-3912"/>
                <a:lumOff val="-8366"/>
                <a:alphaOff val="0"/>
                <a:shade val="90000"/>
                <a:lumMod val="90000"/>
              </a:schemeClr>
            </a:gs>
          </a:gsLst>
          <a:lin ang="5400000" scaled="0"/>
        </a:gradFill>
        <a:ln w="9525" cap="rnd" cmpd="sng" algn="ctr">
          <a:solidFill>
            <a:schemeClr val="accent2">
              <a:hueOff val="-473373"/>
              <a:satOff val="-3912"/>
              <a:lumOff val="-8366"/>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06065FE-03D3-4D5D-9A09-3012FEE49844}">
      <dsp:nvSpPr>
        <dsp:cNvPr id="0" name=""/>
        <dsp:cNvSpPr/>
      </dsp:nvSpPr>
      <dsp:spPr>
        <a:xfrm>
          <a:off x="0" y="293960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Protest Type Change</a:t>
          </a:r>
        </a:p>
      </dsp:txBody>
      <dsp:txXfrm>
        <a:off x="0" y="2939608"/>
        <a:ext cx="6266011" cy="489835"/>
      </dsp:txXfrm>
    </dsp:sp>
    <dsp:sp modelId="{ABDFC9DB-B8B5-466B-9915-B41EBA5B3824}">
      <dsp:nvSpPr>
        <dsp:cNvPr id="0" name=""/>
        <dsp:cNvSpPr/>
      </dsp:nvSpPr>
      <dsp:spPr>
        <a:xfrm>
          <a:off x="0" y="3429443"/>
          <a:ext cx="6266011" cy="0"/>
        </a:xfrm>
        <a:prstGeom prst="line">
          <a:avLst/>
        </a:prstGeom>
        <a:gradFill rotWithShape="0">
          <a:gsLst>
            <a:gs pos="0">
              <a:schemeClr val="accent2">
                <a:hueOff val="-552268"/>
                <a:satOff val="-4564"/>
                <a:lumOff val="-9760"/>
                <a:alphaOff val="0"/>
                <a:tint val="96000"/>
                <a:lumMod val="104000"/>
              </a:schemeClr>
            </a:gs>
            <a:gs pos="100000">
              <a:schemeClr val="accent2">
                <a:hueOff val="-552268"/>
                <a:satOff val="-4564"/>
                <a:lumOff val="-9760"/>
                <a:alphaOff val="0"/>
                <a:shade val="90000"/>
                <a:lumMod val="90000"/>
              </a:schemeClr>
            </a:gs>
          </a:gsLst>
          <a:lin ang="5400000" scaled="0"/>
        </a:gradFill>
        <a:ln w="9525" cap="rnd" cmpd="sng" algn="ctr">
          <a:solidFill>
            <a:schemeClr val="accent2">
              <a:hueOff val="-552268"/>
              <a:satOff val="-4564"/>
              <a:lumOff val="-976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B61C992-09E6-44A2-939D-FA9D80688968}">
      <dsp:nvSpPr>
        <dsp:cNvPr id="0" name=""/>
        <dsp:cNvSpPr/>
      </dsp:nvSpPr>
      <dsp:spPr>
        <a:xfrm>
          <a:off x="0" y="342944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Final Order Change, Evidence Consideration &amp; New 25.25 Correction</a:t>
          </a:r>
        </a:p>
      </dsp:txBody>
      <dsp:txXfrm>
        <a:off x="0" y="3429443"/>
        <a:ext cx="6266011" cy="489835"/>
      </dsp:txXfrm>
    </dsp:sp>
    <dsp:sp modelId="{43979B51-48AE-4D0E-8155-F7211410A43F}">
      <dsp:nvSpPr>
        <dsp:cNvPr id="0" name=""/>
        <dsp:cNvSpPr/>
      </dsp:nvSpPr>
      <dsp:spPr>
        <a:xfrm>
          <a:off x="0" y="3919278"/>
          <a:ext cx="6266011" cy="0"/>
        </a:xfrm>
        <a:prstGeom prst="line">
          <a:avLst/>
        </a:prstGeom>
        <a:gradFill rotWithShape="0">
          <a:gsLst>
            <a:gs pos="0">
              <a:schemeClr val="accent2">
                <a:hueOff val="-631164"/>
                <a:satOff val="-5216"/>
                <a:lumOff val="-11155"/>
                <a:alphaOff val="0"/>
                <a:tint val="96000"/>
                <a:lumMod val="104000"/>
              </a:schemeClr>
            </a:gs>
            <a:gs pos="100000">
              <a:schemeClr val="accent2">
                <a:hueOff val="-631164"/>
                <a:satOff val="-5216"/>
                <a:lumOff val="-11155"/>
                <a:alphaOff val="0"/>
                <a:shade val="90000"/>
                <a:lumMod val="90000"/>
              </a:schemeClr>
            </a:gs>
          </a:gsLst>
          <a:lin ang="5400000" scaled="0"/>
        </a:gradFill>
        <a:ln w="9525" cap="rnd" cmpd="sng" algn="ctr">
          <a:solidFill>
            <a:schemeClr val="accent2">
              <a:hueOff val="-631164"/>
              <a:satOff val="-5216"/>
              <a:lumOff val="-1115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9180220-9BF1-40C1-BC7D-606890D279C6}">
      <dsp:nvSpPr>
        <dsp:cNvPr id="0" name=""/>
        <dsp:cNvSpPr/>
      </dsp:nvSpPr>
      <dsp:spPr>
        <a:xfrm>
          <a:off x="0" y="3919278"/>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Model Hearing Procedures &amp; Review</a:t>
          </a:r>
        </a:p>
      </dsp:txBody>
      <dsp:txXfrm>
        <a:off x="0" y="3919278"/>
        <a:ext cx="6266011" cy="489835"/>
      </dsp:txXfrm>
    </dsp:sp>
    <dsp:sp modelId="{41B3F7F2-9F2E-460F-96FE-8759F813C217}">
      <dsp:nvSpPr>
        <dsp:cNvPr id="0" name=""/>
        <dsp:cNvSpPr/>
      </dsp:nvSpPr>
      <dsp:spPr>
        <a:xfrm>
          <a:off x="0" y="4409113"/>
          <a:ext cx="6266011" cy="0"/>
        </a:xfrm>
        <a:prstGeom prst="line">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w="9525" cap="rnd" cmpd="sng" algn="ctr">
          <a:solidFill>
            <a:schemeClr val="accent2">
              <a:hueOff val="-710059"/>
              <a:satOff val="-5868"/>
              <a:lumOff val="-1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19BB577-5596-4047-A4D1-E963C5980B27}">
      <dsp:nvSpPr>
        <dsp:cNvPr id="0" name=""/>
        <dsp:cNvSpPr/>
      </dsp:nvSpPr>
      <dsp:spPr>
        <a:xfrm>
          <a:off x="0" y="4409113"/>
          <a:ext cx="6266011" cy="489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Limited Binding Arbitration</a:t>
          </a:r>
        </a:p>
      </dsp:txBody>
      <dsp:txXfrm>
        <a:off x="0" y="4409113"/>
        <a:ext cx="6266011" cy="4898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1BE24-C105-4309-97F8-4351D4D7E088}">
      <dsp:nvSpPr>
        <dsp:cNvPr id="0" name=""/>
        <dsp:cNvSpPr/>
      </dsp:nvSpPr>
      <dsp:spPr>
        <a:xfrm>
          <a:off x="0" y="460818"/>
          <a:ext cx="6266011" cy="95559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ARB sends the Comptroller’s office the adopted procedures within 15 days of adoption.</a:t>
          </a:r>
        </a:p>
      </dsp:txBody>
      <dsp:txXfrm>
        <a:off x="46648" y="507466"/>
        <a:ext cx="6172715" cy="862301"/>
      </dsp:txXfrm>
    </dsp:sp>
    <dsp:sp modelId="{B3397EC3-ADC3-4A90-92B8-6A912459C3D3}">
      <dsp:nvSpPr>
        <dsp:cNvPr id="0" name=""/>
        <dsp:cNvSpPr/>
      </dsp:nvSpPr>
      <dsp:spPr>
        <a:xfrm>
          <a:off x="0" y="1468256"/>
          <a:ext cx="6266011" cy="955597"/>
        </a:xfrm>
        <a:prstGeom prst="roundRect">
          <a:avLst/>
        </a:prstGeom>
        <a:gradFill rotWithShape="0">
          <a:gsLst>
            <a:gs pos="0">
              <a:schemeClr val="accent2">
                <a:hueOff val="-236686"/>
                <a:satOff val="-1956"/>
                <a:lumOff val="-4183"/>
                <a:alphaOff val="0"/>
                <a:tint val="96000"/>
                <a:lumMod val="104000"/>
              </a:schemeClr>
            </a:gs>
            <a:gs pos="100000">
              <a:schemeClr val="accent2">
                <a:hueOff val="-236686"/>
                <a:satOff val="-1956"/>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Email the procedures to ptad.arb@cpa.texas.gov . </a:t>
          </a:r>
        </a:p>
      </dsp:txBody>
      <dsp:txXfrm>
        <a:off x="46648" y="1514904"/>
        <a:ext cx="6172715" cy="862301"/>
      </dsp:txXfrm>
    </dsp:sp>
    <dsp:sp modelId="{D2048BB4-6CB3-4C33-A3E5-C6671AE57F76}">
      <dsp:nvSpPr>
        <dsp:cNvPr id="0" name=""/>
        <dsp:cNvSpPr/>
      </dsp:nvSpPr>
      <dsp:spPr>
        <a:xfrm>
          <a:off x="0" y="2475693"/>
          <a:ext cx="6266011" cy="955597"/>
        </a:xfrm>
        <a:prstGeom prst="roundRect">
          <a:avLst/>
        </a:prstGeom>
        <a:gradFill rotWithShape="0">
          <a:gsLst>
            <a:gs pos="0">
              <a:schemeClr val="accent2">
                <a:hueOff val="-473373"/>
                <a:satOff val="-3912"/>
                <a:lumOff val="-8366"/>
                <a:alphaOff val="0"/>
                <a:tint val="96000"/>
                <a:lumMod val="104000"/>
              </a:schemeClr>
            </a:gs>
            <a:gs pos="100000">
              <a:schemeClr val="accent2">
                <a:hueOff val="-473373"/>
                <a:satOff val="-3912"/>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Comptroller’s office will review the submitted procedures and advise if there are any inconsistencies.</a:t>
          </a:r>
        </a:p>
      </dsp:txBody>
      <dsp:txXfrm>
        <a:off x="46648" y="2522341"/>
        <a:ext cx="6172715" cy="862301"/>
      </dsp:txXfrm>
    </dsp:sp>
    <dsp:sp modelId="{C865C9C6-759D-40C6-B80E-3A49A21DD611}">
      <dsp:nvSpPr>
        <dsp:cNvPr id="0" name=""/>
        <dsp:cNvSpPr/>
      </dsp:nvSpPr>
      <dsp:spPr>
        <a:xfrm>
          <a:off x="0" y="3483131"/>
          <a:ext cx="6266011" cy="955597"/>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ARBs local procedures are posted on the CAD website, in each meeting room where protest hearings take place and mailed to the protesting party along with their hearing notice. </a:t>
          </a:r>
        </a:p>
      </dsp:txBody>
      <dsp:txXfrm>
        <a:off x="46648" y="3529779"/>
        <a:ext cx="6172715" cy="8623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C47AC-5DC4-4878-89B8-2BA1A4C06B4C}">
      <dsp:nvSpPr>
        <dsp:cNvPr id="0" name=""/>
        <dsp:cNvSpPr/>
      </dsp:nvSpPr>
      <dsp:spPr>
        <a:xfrm>
          <a:off x="0" y="2392"/>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16C8901-D8B3-4132-B4E2-CADB1E9B7125}">
      <dsp:nvSpPr>
        <dsp:cNvPr id="0" name=""/>
        <dsp:cNvSpPr/>
      </dsp:nvSpPr>
      <dsp:spPr>
        <a:xfrm>
          <a:off x="0" y="2392"/>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Property owners or chief appraisers may submit allegations against the ARB for either adopting procedures that do not adhere to the Comptroller’s or for failing to follow their adopted model hearing procedures during a hearing. </a:t>
          </a:r>
        </a:p>
      </dsp:txBody>
      <dsp:txXfrm>
        <a:off x="0" y="2392"/>
        <a:ext cx="6266011" cy="1631587"/>
      </dsp:txXfrm>
    </dsp:sp>
    <dsp:sp modelId="{67A4A467-D4A6-42B2-A2BB-15D62AD559E9}">
      <dsp:nvSpPr>
        <dsp:cNvPr id="0" name=""/>
        <dsp:cNvSpPr/>
      </dsp:nvSpPr>
      <dsp:spPr>
        <a:xfrm>
          <a:off x="0" y="1633979"/>
          <a:ext cx="6266011" cy="0"/>
        </a:xfrm>
        <a:prstGeom prst="line">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w="9525" cap="rnd" cmpd="sng" algn="ctr">
          <a:solidFill>
            <a:schemeClr val="accent2">
              <a:hueOff val="-355029"/>
              <a:satOff val="-2934"/>
              <a:lumOff val="-627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0CDB578-EBC2-4191-B2C9-F68B3D18BC38}">
      <dsp:nvSpPr>
        <dsp:cNvPr id="0" name=""/>
        <dsp:cNvSpPr/>
      </dsp:nvSpPr>
      <dsp:spPr>
        <a:xfrm>
          <a:off x="0" y="1633979"/>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allegation is submitted to the taxpayer liaison for investigation and brought before the board of directors. </a:t>
          </a:r>
        </a:p>
      </dsp:txBody>
      <dsp:txXfrm>
        <a:off x="0" y="1633979"/>
        <a:ext cx="6266011" cy="1631587"/>
      </dsp:txXfrm>
    </dsp:sp>
    <dsp:sp modelId="{D32C81E2-8BEB-4690-8736-60A7DBC4ED88}">
      <dsp:nvSpPr>
        <dsp:cNvPr id="0" name=""/>
        <dsp:cNvSpPr/>
      </dsp:nvSpPr>
      <dsp:spPr>
        <a:xfrm>
          <a:off x="0" y="3265567"/>
          <a:ext cx="6266011" cy="0"/>
        </a:xfrm>
        <a:prstGeom prst="line">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w="9525" cap="rnd" cmpd="sng" algn="ctr">
          <a:solidFill>
            <a:schemeClr val="accent2">
              <a:hueOff val="-710059"/>
              <a:satOff val="-5868"/>
              <a:lumOff val="-1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A3A413E-7A82-49C6-A54B-AAFC3D863131}">
      <dsp:nvSpPr>
        <dsp:cNvPr id="0" name=""/>
        <dsp:cNvSpPr/>
      </dsp:nvSpPr>
      <dsp:spPr>
        <a:xfrm>
          <a:off x="0" y="3265567"/>
          <a:ext cx="6266011" cy="163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Once investigated, an official statement is made to either relieve the ARB chairman of making a correction or removing the chairman if they fail to take necessary actions to remedy the allegation. </a:t>
          </a:r>
        </a:p>
      </dsp:txBody>
      <dsp:txXfrm>
        <a:off x="0" y="3265567"/>
        <a:ext cx="6266011" cy="1631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DD1D4-87FC-4382-A489-68EE2C3F6378}">
      <dsp:nvSpPr>
        <dsp:cNvPr id="0" name=""/>
        <dsp:cNvSpPr/>
      </dsp:nvSpPr>
      <dsp:spPr>
        <a:xfrm>
          <a:off x="0" y="42363"/>
          <a:ext cx="6266011" cy="156078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Comments, complaints and suggestions submitted to the Taxpayer Liaison Officer of each county are collected and reported to the Property Tax Assistance Division (PTAD). </a:t>
          </a:r>
        </a:p>
      </dsp:txBody>
      <dsp:txXfrm>
        <a:off x="76191" y="118554"/>
        <a:ext cx="6113629" cy="1408398"/>
      </dsp:txXfrm>
    </dsp:sp>
    <dsp:sp modelId="{457241F5-DE65-4EDD-B4CD-EB5D03AC70B9}">
      <dsp:nvSpPr>
        <dsp:cNvPr id="0" name=""/>
        <dsp:cNvSpPr/>
      </dsp:nvSpPr>
      <dsp:spPr>
        <a:xfrm>
          <a:off x="0" y="1669383"/>
          <a:ext cx="6266011" cy="1560780"/>
        </a:xfrm>
        <a:prstGeom prst="roundRect">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Limited Binding Arbitration results are included in the published report. </a:t>
          </a:r>
        </a:p>
      </dsp:txBody>
      <dsp:txXfrm>
        <a:off x="76191" y="1745574"/>
        <a:ext cx="6113629" cy="1408398"/>
      </dsp:txXfrm>
    </dsp:sp>
    <dsp:sp modelId="{3D4596C9-64BD-48FD-AD6D-6654656B3954}">
      <dsp:nvSpPr>
        <dsp:cNvPr id="0" name=""/>
        <dsp:cNvSpPr/>
      </dsp:nvSpPr>
      <dsp:spPr>
        <a:xfrm>
          <a:off x="0" y="3296403"/>
          <a:ext cx="6266011" cy="1560780"/>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Model Hearing Procedure review conducted by the PTAD included in the report. </a:t>
          </a:r>
        </a:p>
      </dsp:txBody>
      <dsp:txXfrm>
        <a:off x="76191" y="3372594"/>
        <a:ext cx="6113629" cy="14083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D4168-E53C-4090-8EEE-356487660E88}">
      <dsp:nvSpPr>
        <dsp:cNvPr id="0" name=""/>
        <dsp:cNvSpPr/>
      </dsp:nvSpPr>
      <dsp:spPr>
        <a:xfrm>
          <a:off x="0" y="352824"/>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Rescind ARB rules not in compliance with Model Hearing Procedures</a:t>
          </a:r>
        </a:p>
      </dsp:txBody>
      <dsp:txXfrm>
        <a:off x="0" y="352824"/>
        <a:ext cx="2064543" cy="1238726"/>
      </dsp:txXfrm>
    </dsp:sp>
    <dsp:sp modelId="{335FF74A-1F04-41E4-94FD-4152FD34DDCB}">
      <dsp:nvSpPr>
        <dsp:cNvPr id="0" name=""/>
        <dsp:cNvSpPr/>
      </dsp:nvSpPr>
      <dsp:spPr>
        <a:xfrm>
          <a:off x="2270998" y="352824"/>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Schedule an ARB hearing</a:t>
          </a:r>
        </a:p>
      </dsp:txBody>
      <dsp:txXfrm>
        <a:off x="2270998" y="352824"/>
        <a:ext cx="2064543" cy="1238726"/>
      </dsp:txXfrm>
    </dsp:sp>
    <dsp:sp modelId="{096765BB-C2F4-410B-BF20-DE9614FFCED4}">
      <dsp:nvSpPr>
        <dsp:cNvPr id="0" name=""/>
        <dsp:cNvSpPr/>
      </dsp:nvSpPr>
      <dsp:spPr>
        <a:xfrm>
          <a:off x="4541996" y="352824"/>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Deliver info required by 41.461</a:t>
          </a:r>
        </a:p>
      </dsp:txBody>
      <dsp:txXfrm>
        <a:off x="4541996" y="352824"/>
        <a:ext cx="2064543" cy="1238726"/>
      </dsp:txXfrm>
    </dsp:sp>
    <dsp:sp modelId="{55D269F5-176C-40D3-8472-E6D38BD835DD}">
      <dsp:nvSpPr>
        <dsp:cNvPr id="0" name=""/>
        <dsp:cNvSpPr/>
      </dsp:nvSpPr>
      <dsp:spPr>
        <a:xfrm>
          <a:off x="0" y="1798004"/>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Allow owner to offer evidence, examine or cross-examine witnesses or parties &amp; present arguments</a:t>
          </a:r>
        </a:p>
      </dsp:txBody>
      <dsp:txXfrm>
        <a:off x="0" y="1798004"/>
        <a:ext cx="2064543" cy="1238726"/>
      </dsp:txXfrm>
    </dsp:sp>
    <dsp:sp modelId="{D2628AE4-7086-4F25-93E7-A3E1F0D64DC0}">
      <dsp:nvSpPr>
        <dsp:cNvPr id="0" name=""/>
        <dsp:cNvSpPr/>
      </dsp:nvSpPr>
      <dsp:spPr>
        <a:xfrm>
          <a:off x="2270998" y="1798004"/>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Set a hearing for a certain date &amp; time and postpone after 2 hours</a:t>
          </a:r>
        </a:p>
      </dsp:txBody>
      <dsp:txXfrm>
        <a:off x="2270998" y="1798004"/>
        <a:ext cx="2064543" cy="1238726"/>
      </dsp:txXfrm>
    </dsp:sp>
    <dsp:sp modelId="{F2E5EC13-FD0A-4E8F-8D66-249DA49D5790}">
      <dsp:nvSpPr>
        <dsp:cNvPr id="0" name=""/>
        <dsp:cNvSpPr/>
      </dsp:nvSpPr>
      <dsp:spPr>
        <a:xfrm>
          <a:off x="4541996" y="1798004"/>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Schedule hearings for multiple properties on the same day</a:t>
          </a:r>
        </a:p>
      </dsp:txBody>
      <dsp:txXfrm>
        <a:off x="4541996" y="1798004"/>
        <a:ext cx="2064543" cy="1238726"/>
      </dsp:txXfrm>
    </dsp:sp>
    <dsp:sp modelId="{BD9C67CB-B69E-471A-A4FC-AB59928B95C6}">
      <dsp:nvSpPr>
        <dsp:cNvPr id="0" name=""/>
        <dsp:cNvSpPr/>
      </dsp:nvSpPr>
      <dsp:spPr>
        <a:xfrm>
          <a:off x="2270998" y="3243185"/>
          <a:ext cx="2064543" cy="123872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tx1"/>
              </a:solidFill>
              <a:latin typeface="+mn-lt"/>
            </a:rPr>
            <a:t>Refrain from using or offering evidence that was not provided as required by 41.67(d)</a:t>
          </a:r>
        </a:p>
      </dsp:txBody>
      <dsp:txXfrm>
        <a:off x="2270998" y="3243185"/>
        <a:ext cx="2064543" cy="12387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0BF2F-7EEE-4523-ACB2-34E6125735F8}">
      <dsp:nvSpPr>
        <dsp:cNvPr id="0" name=""/>
        <dsp:cNvSpPr/>
      </dsp:nvSpPr>
      <dsp:spPr>
        <a:xfrm>
          <a:off x="0" y="6792"/>
          <a:ext cx="6606539" cy="128290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solidFill>
                <a:schemeClr val="tx1"/>
              </a:solidFill>
              <a:latin typeface="+mn-lt"/>
            </a:rPr>
            <a:t>Property owner must deliver written notice to the ARB chair, the chief appraiser and the TLO of the alleged violation</a:t>
          </a:r>
        </a:p>
      </dsp:txBody>
      <dsp:txXfrm>
        <a:off x="62626" y="69418"/>
        <a:ext cx="6481287" cy="1157652"/>
      </dsp:txXfrm>
    </dsp:sp>
    <dsp:sp modelId="{E3BFF763-BDC5-4E06-B2DD-16CECD4E0983}">
      <dsp:nvSpPr>
        <dsp:cNvPr id="0" name=""/>
        <dsp:cNvSpPr/>
      </dsp:nvSpPr>
      <dsp:spPr>
        <a:xfrm>
          <a:off x="0" y="1289697"/>
          <a:ext cx="6606539"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7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baseline="0" dirty="0">
              <a:solidFill>
                <a:schemeClr val="tx1"/>
              </a:solidFill>
              <a:latin typeface="+mn-lt"/>
            </a:rPr>
            <a:t>Certified mail</a:t>
          </a:r>
        </a:p>
        <a:p>
          <a:pPr marL="228600" lvl="1" indent="-228600" algn="l" defTabSz="889000">
            <a:lnSpc>
              <a:spcPct val="90000"/>
            </a:lnSpc>
            <a:spcBef>
              <a:spcPct val="0"/>
            </a:spcBef>
            <a:spcAft>
              <a:spcPct val="20000"/>
            </a:spcAft>
            <a:buChar char="•"/>
          </a:pPr>
          <a:r>
            <a:rPr lang="en-US" sz="2000" b="1" kern="1200" baseline="0" dirty="0">
              <a:solidFill>
                <a:schemeClr val="tx1"/>
              </a:solidFill>
              <a:latin typeface="+mn-lt"/>
            </a:rPr>
            <a:t>Within 5 business days</a:t>
          </a:r>
        </a:p>
      </dsp:txBody>
      <dsp:txXfrm>
        <a:off x="0" y="1289697"/>
        <a:ext cx="6606539" cy="712080"/>
      </dsp:txXfrm>
    </dsp:sp>
    <dsp:sp modelId="{4C52CC04-3A6C-4FEF-AFC6-F261B158EC01}">
      <dsp:nvSpPr>
        <dsp:cNvPr id="0" name=""/>
        <dsp:cNvSpPr/>
      </dsp:nvSpPr>
      <dsp:spPr>
        <a:xfrm>
          <a:off x="0" y="2001777"/>
          <a:ext cx="6606539" cy="128290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solidFill>
                <a:schemeClr val="tx1"/>
              </a:solidFill>
              <a:latin typeface="+mn-lt"/>
            </a:rPr>
            <a:t>ARB chair or chief appraiser has 10 days to comply or cure the failure</a:t>
          </a:r>
        </a:p>
      </dsp:txBody>
      <dsp:txXfrm>
        <a:off x="62626" y="2064403"/>
        <a:ext cx="6481287" cy="1157652"/>
      </dsp:txXfrm>
    </dsp:sp>
    <dsp:sp modelId="{2158954A-CADE-4235-A27F-95DE42DBC966}">
      <dsp:nvSpPr>
        <dsp:cNvPr id="0" name=""/>
        <dsp:cNvSpPr/>
      </dsp:nvSpPr>
      <dsp:spPr>
        <a:xfrm>
          <a:off x="0" y="3284682"/>
          <a:ext cx="6606539" cy="86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7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baseline="0" dirty="0">
              <a:solidFill>
                <a:schemeClr val="tx1"/>
              </a:solidFill>
              <a:latin typeface="+mn-lt"/>
            </a:rPr>
            <a:t>ARB may comply or cure the failure by rescinding the order determining the protest and scheduling a new protest</a:t>
          </a:r>
        </a:p>
      </dsp:txBody>
      <dsp:txXfrm>
        <a:off x="0" y="3284682"/>
        <a:ext cx="6606539" cy="867847"/>
      </dsp:txXfrm>
    </dsp:sp>
    <dsp:sp modelId="{68E63268-C198-4719-8673-A3C71185B176}">
      <dsp:nvSpPr>
        <dsp:cNvPr id="0" name=""/>
        <dsp:cNvSpPr/>
      </dsp:nvSpPr>
      <dsp:spPr>
        <a:xfrm>
          <a:off x="0" y="4152529"/>
          <a:ext cx="6606539" cy="128290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solidFill>
                <a:schemeClr val="tx1"/>
              </a:solidFill>
              <a:latin typeface="+mn-lt"/>
            </a:rPr>
            <a:t>A single limited arbitration and deposit may be filed for more than one property, more than one protest hearing or more than one issue of non-compliance</a:t>
          </a:r>
        </a:p>
      </dsp:txBody>
      <dsp:txXfrm>
        <a:off x="62626" y="4215155"/>
        <a:ext cx="6481287" cy="11576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D6F3C-A055-4DE6-9A52-091F3ADA0533}">
      <dsp:nvSpPr>
        <dsp:cNvPr id="0" name=""/>
        <dsp:cNvSpPr/>
      </dsp:nvSpPr>
      <dsp:spPr>
        <a:xfrm>
          <a:off x="2473688" y="1105343"/>
          <a:ext cx="537253" cy="91440"/>
        </a:xfrm>
        <a:custGeom>
          <a:avLst/>
          <a:gdLst/>
          <a:ahLst/>
          <a:cxnLst/>
          <a:rect l="0" t="0" r="0" b="0"/>
          <a:pathLst>
            <a:path>
              <a:moveTo>
                <a:pt x="0" y="45720"/>
              </a:moveTo>
              <a:lnTo>
                <a:pt x="537253" y="45720"/>
              </a:lnTo>
            </a:path>
          </a:pathLst>
        </a:custGeom>
        <a:noFill/>
        <a:ln w="15875" cap="rnd" cmpd="sng" algn="ctr">
          <a:solidFill>
            <a:schemeClr val="accent1"/>
          </a:solidFill>
          <a:prstDash val="solid"/>
          <a:tailEnd type="arrow"/>
        </a:ln>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119" y="1148223"/>
        <a:ext cx="28392" cy="5678"/>
      </dsp:txXfrm>
    </dsp:sp>
    <dsp:sp modelId="{55B9040F-9987-4DED-B49B-84F79A0D650F}">
      <dsp:nvSpPr>
        <dsp:cNvPr id="0" name=""/>
        <dsp:cNvSpPr/>
      </dsp:nvSpPr>
      <dsp:spPr>
        <a:xfrm>
          <a:off x="6558" y="410384"/>
          <a:ext cx="2468929" cy="14813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80" tIns="126989" rIns="120980" bIns="126989" numCol="1" spcCol="1270" anchor="ctr" anchorCtr="0">
          <a:noAutofit/>
        </a:bodyPr>
        <a:lstStyle/>
        <a:p>
          <a:pPr marL="0" lvl="0" indent="0" algn="ctr" defTabSz="666750">
            <a:lnSpc>
              <a:spcPct val="90000"/>
            </a:lnSpc>
            <a:spcBef>
              <a:spcPct val="0"/>
            </a:spcBef>
            <a:spcAft>
              <a:spcPct val="35000"/>
            </a:spcAft>
            <a:buNone/>
          </a:pPr>
          <a:r>
            <a:rPr lang="en-US" sz="1500" b="1" kern="1200" dirty="0"/>
            <a:t>PO notifies ARB chair, chief appraiser and TLO of alleged failure</a:t>
          </a:r>
        </a:p>
      </dsp:txBody>
      <dsp:txXfrm>
        <a:off x="6558" y="410384"/>
        <a:ext cx="2468929" cy="1481357"/>
      </dsp:txXfrm>
    </dsp:sp>
    <dsp:sp modelId="{503ED3EC-9F35-46AD-B551-F8C485ADCB23}">
      <dsp:nvSpPr>
        <dsp:cNvPr id="0" name=""/>
        <dsp:cNvSpPr/>
      </dsp:nvSpPr>
      <dsp:spPr>
        <a:xfrm>
          <a:off x="5510472" y="1105343"/>
          <a:ext cx="537253" cy="91440"/>
        </a:xfrm>
        <a:custGeom>
          <a:avLst/>
          <a:gdLst/>
          <a:ahLst/>
          <a:cxnLst/>
          <a:rect l="0" t="0" r="0" b="0"/>
          <a:pathLst>
            <a:path>
              <a:moveTo>
                <a:pt x="0" y="45720"/>
              </a:moveTo>
              <a:lnTo>
                <a:pt x="537253" y="45720"/>
              </a:lnTo>
            </a:path>
          </a:pathLst>
        </a:custGeom>
        <a:noFill/>
        <a:ln w="15875" cap="rnd" cmpd="sng" algn="ctr">
          <a:solidFill>
            <a:schemeClr val="accent1"/>
          </a:solidFill>
          <a:prstDash val="solid"/>
          <a:tailEnd type="arrow"/>
        </a:ln>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4903" y="1148223"/>
        <a:ext cx="28392" cy="5678"/>
      </dsp:txXfrm>
    </dsp:sp>
    <dsp:sp modelId="{44E28296-3469-4DD5-B55D-C8FCD07ED329}">
      <dsp:nvSpPr>
        <dsp:cNvPr id="0" name=""/>
        <dsp:cNvSpPr/>
      </dsp:nvSpPr>
      <dsp:spPr>
        <a:xfrm>
          <a:off x="3043342" y="410384"/>
          <a:ext cx="2468929" cy="14813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80" tIns="126989" rIns="120980" bIns="126989" numCol="1" spcCol="1270" anchor="ctr" anchorCtr="0">
          <a:noAutofit/>
        </a:bodyPr>
        <a:lstStyle/>
        <a:p>
          <a:pPr marL="0" lvl="0" indent="0" algn="ctr" defTabSz="666750">
            <a:lnSpc>
              <a:spcPct val="90000"/>
            </a:lnSpc>
            <a:spcBef>
              <a:spcPct val="0"/>
            </a:spcBef>
            <a:spcAft>
              <a:spcPct val="35000"/>
            </a:spcAft>
            <a:buNone/>
          </a:pPr>
          <a:r>
            <a:rPr lang="en-US" sz="1500" b="1" kern="1200" dirty="0"/>
            <a:t>ARB and/or chief appraiser fail to comply</a:t>
          </a:r>
        </a:p>
      </dsp:txBody>
      <dsp:txXfrm>
        <a:off x="3043342" y="410384"/>
        <a:ext cx="2468929" cy="1481357"/>
      </dsp:txXfrm>
    </dsp:sp>
    <dsp:sp modelId="{66D8CCBA-1256-45D1-9A97-C18D531ABE93}">
      <dsp:nvSpPr>
        <dsp:cNvPr id="0" name=""/>
        <dsp:cNvSpPr/>
      </dsp:nvSpPr>
      <dsp:spPr>
        <a:xfrm>
          <a:off x="1241023" y="1889942"/>
          <a:ext cx="6073567" cy="537253"/>
        </a:xfrm>
        <a:custGeom>
          <a:avLst/>
          <a:gdLst/>
          <a:ahLst/>
          <a:cxnLst/>
          <a:rect l="0" t="0" r="0" b="0"/>
          <a:pathLst>
            <a:path>
              <a:moveTo>
                <a:pt x="6073567" y="0"/>
              </a:moveTo>
              <a:lnTo>
                <a:pt x="6073567" y="285726"/>
              </a:lnTo>
              <a:lnTo>
                <a:pt x="0" y="285726"/>
              </a:lnTo>
              <a:lnTo>
                <a:pt x="0" y="537253"/>
              </a:lnTo>
            </a:path>
          </a:pathLst>
        </a:custGeom>
        <a:noFill/>
        <a:ln w="15875" cap="rnd" cmpd="sng" algn="ctr">
          <a:solidFill>
            <a:schemeClr val="accent1"/>
          </a:solidFill>
          <a:prstDash val="solid"/>
          <a:tailEnd type="arrow"/>
        </a:ln>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5306" y="2155729"/>
        <a:ext cx="305002" cy="5678"/>
      </dsp:txXfrm>
    </dsp:sp>
    <dsp:sp modelId="{FB08FAF1-3857-4D3A-A6D2-B485E71AD42E}">
      <dsp:nvSpPr>
        <dsp:cNvPr id="0" name=""/>
        <dsp:cNvSpPr/>
      </dsp:nvSpPr>
      <dsp:spPr>
        <a:xfrm>
          <a:off x="6080126" y="410384"/>
          <a:ext cx="2468929" cy="14813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80" tIns="126989" rIns="120980" bIns="126989" numCol="1" spcCol="1270" anchor="ctr" anchorCtr="0">
          <a:noAutofit/>
        </a:bodyPr>
        <a:lstStyle/>
        <a:p>
          <a:pPr marL="0" lvl="0" indent="0" algn="ctr" defTabSz="666750">
            <a:lnSpc>
              <a:spcPct val="90000"/>
            </a:lnSpc>
            <a:spcBef>
              <a:spcPct val="0"/>
            </a:spcBef>
            <a:spcAft>
              <a:spcPct val="35000"/>
            </a:spcAft>
            <a:buNone/>
          </a:pPr>
          <a:r>
            <a:rPr lang="en-US" sz="1500" b="1" kern="1200" dirty="0"/>
            <a:t>PO files request and deposit with CPA </a:t>
          </a:r>
        </a:p>
      </dsp:txBody>
      <dsp:txXfrm>
        <a:off x="6080126" y="410384"/>
        <a:ext cx="2468929" cy="1481357"/>
      </dsp:txXfrm>
    </dsp:sp>
    <dsp:sp modelId="{C7623B61-B0A8-48EB-8A13-DEEC54810800}">
      <dsp:nvSpPr>
        <dsp:cNvPr id="0" name=""/>
        <dsp:cNvSpPr/>
      </dsp:nvSpPr>
      <dsp:spPr>
        <a:xfrm>
          <a:off x="2473688" y="3154554"/>
          <a:ext cx="537253" cy="91440"/>
        </a:xfrm>
        <a:custGeom>
          <a:avLst/>
          <a:gdLst/>
          <a:ahLst/>
          <a:cxnLst/>
          <a:rect l="0" t="0" r="0" b="0"/>
          <a:pathLst>
            <a:path>
              <a:moveTo>
                <a:pt x="0" y="45720"/>
              </a:moveTo>
              <a:lnTo>
                <a:pt x="537253" y="45720"/>
              </a:lnTo>
            </a:path>
          </a:pathLst>
        </a:custGeom>
        <a:noFill/>
        <a:ln w="15875" cap="rnd" cmpd="sng" algn="ctr">
          <a:solidFill>
            <a:schemeClr val="accent1"/>
          </a:solidFill>
          <a:prstDash val="solid"/>
          <a:tailEnd type="arrow"/>
        </a:ln>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8119" y="3197435"/>
        <a:ext cx="28392" cy="5678"/>
      </dsp:txXfrm>
    </dsp:sp>
    <dsp:sp modelId="{8B13CB29-6D86-49C7-A36D-FB6237407EE0}">
      <dsp:nvSpPr>
        <dsp:cNvPr id="0" name=""/>
        <dsp:cNvSpPr/>
      </dsp:nvSpPr>
      <dsp:spPr>
        <a:xfrm>
          <a:off x="6558" y="2459595"/>
          <a:ext cx="2468929" cy="14813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80" tIns="126989" rIns="120980" bIns="126989" numCol="1" spcCol="1270" anchor="ctr" anchorCtr="0">
          <a:noAutofit/>
        </a:bodyPr>
        <a:lstStyle/>
        <a:p>
          <a:pPr marL="0" lvl="0" indent="0" algn="ctr" defTabSz="666750">
            <a:lnSpc>
              <a:spcPct val="90000"/>
            </a:lnSpc>
            <a:spcBef>
              <a:spcPct val="0"/>
            </a:spcBef>
            <a:spcAft>
              <a:spcPct val="35000"/>
            </a:spcAft>
            <a:buNone/>
          </a:pPr>
          <a:r>
            <a:rPr lang="en-US" sz="1500" b="1" kern="1200" dirty="0"/>
            <a:t>CPA appoints an arbitrator (attorney)</a:t>
          </a:r>
        </a:p>
      </dsp:txBody>
      <dsp:txXfrm>
        <a:off x="6558" y="2459595"/>
        <a:ext cx="2468929" cy="1481357"/>
      </dsp:txXfrm>
    </dsp:sp>
    <dsp:sp modelId="{31E18E69-27F7-45EB-9430-EA7F0604414F}">
      <dsp:nvSpPr>
        <dsp:cNvPr id="0" name=""/>
        <dsp:cNvSpPr/>
      </dsp:nvSpPr>
      <dsp:spPr>
        <a:xfrm>
          <a:off x="5510472" y="3154554"/>
          <a:ext cx="537253" cy="91440"/>
        </a:xfrm>
        <a:custGeom>
          <a:avLst/>
          <a:gdLst/>
          <a:ahLst/>
          <a:cxnLst/>
          <a:rect l="0" t="0" r="0" b="0"/>
          <a:pathLst>
            <a:path>
              <a:moveTo>
                <a:pt x="0" y="45720"/>
              </a:moveTo>
              <a:lnTo>
                <a:pt x="53725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4903" y="3197435"/>
        <a:ext cx="28392" cy="5678"/>
      </dsp:txXfrm>
    </dsp:sp>
    <dsp:sp modelId="{2D403B41-CBB6-48B6-A52B-2969D04ADF55}">
      <dsp:nvSpPr>
        <dsp:cNvPr id="0" name=""/>
        <dsp:cNvSpPr/>
      </dsp:nvSpPr>
      <dsp:spPr>
        <a:xfrm>
          <a:off x="3043342" y="2459595"/>
          <a:ext cx="2468929" cy="14813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80" tIns="126989" rIns="120980" bIns="126989" numCol="1" spcCol="1270" anchor="ctr" anchorCtr="0">
          <a:noAutofit/>
        </a:bodyPr>
        <a:lstStyle/>
        <a:p>
          <a:pPr marL="0" lvl="0" indent="0" algn="ctr" defTabSz="666750">
            <a:lnSpc>
              <a:spcPct val="90000"/>
            </a:lnSpc>
            <a:spcBef>
              <a:spcPct val="0"/>
            </a:spcBef>
            <a:spcAft>
              <a:spcPct val="35000"/>
            </a:spcAft>
            <a:buNone/>
          </a:pPr>
          <a:r>
            <a:rPr lang="en-US" sz="1500" b="1" kern="1200" dirty="0"/>
            <a:t>Arbitrator issues a determination of whether the ARB or chief appraiser failed to comply with a requirement</a:t>
          </a:r>
        </a:p>
      </dsp:txBody>
      <dsp:txXfrm>
        <a:off x="3043342" y="2459595"/>
        <a:ext cx="2468929" cy="1481357"/>
      </dsp:txXfrm>
    </dsp:sp>
    <dsp:sp modelId="{C2C1B81A-EF57-4562-AC9E-D1B4B73793F5}">
      <dsp:nvSpPr>
        <dsp:cNvPr id="0" name=""/>
        <dsp:cNvSpPr/>
      </dsp:nvSpPr>
      <dsp:spPr>
        <a:xfrm>
          <a:off x="6080126" y="2459595"/>
          <a:ext cx="2468929" cy="148135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80" tIns="126989" rIns="120980" bIns="126989" numCol="1" spcCol="1270" anchor="ctr" anchorCtr="0">
          <a:noAutofit/>
        </a:bodyPr>
        <a:lstStyle/>
        <a:p>
          <a:pPr marL="0" lvl="0" indent="0" algn="ctr" defTabSz="666750">
            <a:lnSpc>
              <a:spcPct val="90000"/>
            </a:lnSpc>
            <a:spcBef>
              <a:spcPct val="0"/>
            </a:spcBef>
            <a:spcAft>
              <a:spcPct val="35000"/>
            </a:spcAft>
            <a:buNone/>
          </a:pPr>
          <a:r>
            <a:rPr lang="en-US" sz="1500" b="1" kern="1200" dirty="0"/>
            <a:t>Refund processed</a:t>
          </a:r>
        </a:p>
      </dsp:txBody>
      <dsp:txXfrm>
        <a:off x="6080126" y="2459595"/>
        <a:ext cx="2468929" cy="14813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7B6D5-F82B-474B-9158-6888EE65C5E6}">
      <dsp:nvSpPr>
        <dsp:cNvPr id="0" name=""/>
        <dsp:cNvSpPr/>
      </dsp:nvSpPr>
      <dsp:spPr>
        <a:xfrm>
          <a:off x="0" y="0"/>
          <a:ext cx="10779854" cy="2919698"/>
        </a:xfrm>
        <a:prstGeom prst="rect">
          <a:avLst/>
        </a:prstGeom>
        <a:solidFill>
          <a:schemeClr val="accent1">
            <a:shade val="80000"/>
            <a:hueOff val="0"/>
            <a:satOff val="0"/>
            <a:lumOff val="0"/>
            <a:alphaOff val="0"/>
          </a:schemeClr>
        </a:solidFill>
        <a:ln w="25400" cap="rnd" cmpd="sng" algn="ctr">
          <a:solidFill>
            <a:schemeClr val="tx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98272" tIns="398272" rIns="398272" bIns="398272" numCol="1" spcCol="1270" anchor="ctr" anchorCtr="0">
          <a:noAutofit/>
        </a:bodyPr>
        <a:lstStyle/>
        <a:p>
          <a:pPr marL="0" lvl="0" indent="0" algn="ctr" defTabSz="2489200">
            <a:lnSpc>
              <a:spcPct val="90000"/>
            </a:lnSpc>
            <a:spcBef>
              <a:spcPct val="0"/>
            </a:spcBef>
            <a:spcAft>
              <a:spcPct val="35000"/>
            </a:spcAft>
            <a:buNone/>
          </a:pPr>
          <a:r>
            <a:rPr lang="en-US" sz="5600" b="1" kern="1200" dirty="0"/>
            <a:t>Visit the PTAD Website:</a:t>
          </a:r>
        </a:p>
      </dsp:txBody>
      <dsp:txXfrm>
        <a:off x="0" y="0"/>
        <a:ext cx="10779854" cy="1576636"/>
      </dsp:txXfrm>
    </dsp:sp>
    <dsp:sp modelId="{54E49443-49F5-4CD2-80A6-4DF3039C9D0B}">
      <dsp:nvSpPr>
        <dsp:cNvPr id="0" name=""/>
        <dsp:cNvSpPr/>
      </dsp:nvSpPr>
      <dsp:spPr>
        <a:xfrm>
          <a:off x="0" y="1518242"/>
          <a:ext cx="10779854" cy="134306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50800" rIns="28448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t>comptroller.texas.gov/taxes/property-tax/</a:t>
          </a:r>
        </a:p>
      </dsp:txBody>
      <dsp:txXfrm>
        <a:off x="0" y="1518242"/>
        <a:ext cx="10779854" cy="1343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9A49A-AE4A-4B6E-9856-2AFD320A174D}">
      <dsp:nvSpPr>
        <dsp:cNvPr id="0" name=""/>
        <dsp:cNvSpPr/>
      </dsp:nvSpPr>
      <dsp:spPr>
        <a:xfrm>
          <a:off x="0" y="292289"/>
          <a:ext cx="6309300" cy="202373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local administrative district judge or their designee may remove an ARB member.</a:t>
          </a:r>
        </a:p>
      </dsp:txBody>
      <dsp:txXfrm>
        <a:off x="98791" y="391080"/>
        <a:ext cx="6111718" cy="1826152"/>
      </dsp:txXfrm>
    </dsp:sp>
    <dsp:sp modelId="{6F27899F-8F76-4DDB-AA8E-5FD22D20FBCC}">
      <dsp:nvSpPr>
        <dsp:cNvPr id="0" name=""/>
        <dsp:cNvSpPr/>
      </dsp:nvSpPr>
      <dsp:spPr>
        <a:xfrm>
          <a:off x="0" y="2402424"/>
          <a:ext cx="6309300" cy="202373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Removal must occur within 90 days of the stated allegation, or a statement officiating that removal is not warranted after investigation. </a:t>
          </a:r>
        </a:p>
      </dsp:txBody>
      <dsp:txXfrm>
        <a:off x="98791" y="2501215"/>
        <a:ext cx="6111718" cy="182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44C04-4662-44C1-BCC5-FD850EBA6011}">
      <dsp:nvSpPr>
        <dsp:cNvPr id="0" name=""/>
        <dsp:cNvSpPr/>
      </dsp:nvSpPr>
      <dsp:spPr>
        <a:xfrm>
          <a:off x="0" y="61435"/>
          <a:ext cx="10353761" cy="39358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A CAD may not employ someone that served on the ARB in their appraisal district in the preceding two years. </a:t>
          </a:r>
        </a:p>
      </dsp:txBody>
      <dsp:txXfrm>
        <a:off x="192134" y="253569"/>
        <a:ext cx="9969493" cy="3551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FD22-C90A-442D-87B5-550B4EC85CB7}">
      <dsp:nvSpPr>
        <dsp:cNvPr id="0" name=""/>
        <dsp:cNvSpPr/>
      </dsp:nvSpPr>
      <dsp:spPr>
        <a:xfrm>
          <a:off x="0" y="2303"/>
          <a:ext cx="63093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45541-B91F-431E-80C8-D183E05CFCC7}">
      <dsp:nvSpPr>
        <dsp:cNvPr id="0" name=""/>
        <dsp:cNvSpPr/>
      </dsp:nvSpPr>
      <dsp:spPr>
        <a:xfrm>
          <a:off x="0" y="2303"/>
          <a:ext cx="6309300" cy="157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Property owner or chief appraiser may file complaint against ARB alleging failure to follow adopted Model Hearing Procedures or if the ARB’s adopted procedures do not comply with the Comptroller’s.</a:t>
          </a:r>
        </a:p>
      </dsp:txBody>
      <dsp:txXfrm>
        <a:off x="0" y="2303"/>
        <a:ext cx="6309300" cy="1571280"/>
      </dsp:txXfrm>
    </dsp:sp>
    <dsp:sp modelId="{F211F5F6-CDE6-4E0B-A4C1-95BB007C0A48}">
      <dsp:nvSpPr>
        <dsp:cNvPr id="0" name=""/>
        <dsp:cNvSpPr/>
      </dsp:nvSpPr>
      <dsp:spPr>
        <a:xfrm>
          <a:off x="0" y="1573583"/>
          <a:ext cx="63093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521BE-5ED1-418B-8ACA-946EDCD9CB1C}">
      <dsp:nvSpPr>
        <dsp:cNvPr id="0" name=""/>
        <dsp:cNvSpPr/>
      </dsp:nvSpPr>
      <dsp:spPr>
        <a:xfrm>
          <a:off x="0" y="1573583"/>
          <a:ext cx="6309300" cy="157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taxpayer liaison of the appraisal district investigates the claim and reports the findings to the board of directors.</a:t>
          </a:r>
        </a:p>
      </dsp:txBody>
      <dsp:txXfrm>
        <a:off x="0" y="1573583"/>
        <a:ext cx="6309300" cy="1571280"/>
      </dsp:txXfrm>
    </dsp:sp>
    <dsp:sp modelId="{33A3E7CC-1DF7-4A17-A04C-BCAF0AEC7401}">
      <dsp:nvSpPr>
        <dsp:cNvPr id="0" name=""/>
        <dsp:cNvSpPr/>
      </dsp:nvSpPr>
      <dsp:spPr>
        <a:xfrm>
          <a:off x="0" y="3144864"/>
          <a:ext cx="63093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1F908-322A-407C-9C20-FD8082F031CF}">
      <dsp:nvSpPr>
        <dsp:cNvPr id="0" name=""/>
        <dsp:cNvSpPr/>
      </dsp:nvSpPr>
      <dsp:spPr>
        <a:xfrm>
          <a:off x="0" y="3144864"/>
          <a:ext cx="6309300" cy="157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Board of directors directs the ARB chairman to remedy the violation by complying with the Comptroller’s model hearing procedures or face removal of position for failure to do so.</a:t>
          </a:r>
        </a:p>
      </dsp:txBody>
      <dsp:txXfrm>
        <a:off x="0" y="3144864"/>
        <a:ext cx="6309300" cy="1571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B87FB-C561-464D-95CC-E8675EF72A02}">
      <dsp:nvSpPr>
        <dsp:cNvPr id="0" name=""/>
        <dsp:cNvSpPr/>
      </dsp:nvSpPr>
      <dsp:spPr>
        <a:xfrm>
          <a:off x="0" y="65664"/>
          <a:ext cx="6309300" cy="22604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Tax Code Section 41.45(o) and title 34, subsection 9.805(d) of the Texas Administrative Code state that property owners have a right to in-person hearings when requested in writing; videoconferences may not be substituted by the ARB. </a:t>
          </a:r>
        </a:p>
      </dsp:txBody>
      <dsp:txXfrm>
        <a:off x="110346" y="176010"/>
        <a:ext cx="6088608" cy="2039748"/>
      </dsp:txXfrm>
    </dsp:sp>
    <dsp:sp modelId="{BDB9D3DE-A4AC-4D0E-AE20-A173567E2E30}">
      <dsp:nvSpPr>
        <dsp:cNvPr id="0" name=""/>
        <dsp:cNvSpPr/>
      </dsp:nvSpPr>
      <dsp:spPr>
        <a:xfrm>
          <a:off x="0" y="2392344"/>
          <a:ext cx="6309300" cy="2260440"/>
        </a:xfrm>
        <a:prstGeom prst="roundRect">
          <a:avLst/>
        </a:prstGeom>
        <a:solidFill>
          <a:schemeClr val="accent2">
            <a:hueOff val="-710059"/>
            <a:satOff val="-5868"/>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Denying an in-person hearing to someone may result in a lawsuit. </a:t>
          </a:r>
        </a:p>
      </dsp:txBody>
      <dsp:txXfrm>
        <a:off x="110346" y="2502690"/>
        <a:ext cx="6088608" cy="2039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61641-7197-47CE-B66D-7EA82EA7D176}">
      <dsp:nvSpPr>
        <dsp:cNvPr id="0" name=""/>
        <dsp:cNvSpPr/>
      </dsp:nvSpPr>
      <dsp:spPr>
        <a:xfrm>
          <a:off x="764" y="1753720"/>
          <a:ext cx="2784213" cy="1392106"/>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Notices of appraised value sent to real property lessors. </a:t>
          </a:r>
        </a:p>
      </dsp:txBody>
      <dsp:txXfrm>
        <a:off x="41537" y="1794493"/>
        <a:ext cx="2702667" cy="1310560"/>
      </dsp:txXfrm>
    </dsp:sp>
    <dsp:sp modelId="{4310BB9A-B79A-4CEB-B7AD-FC816D96E70F}">
      <dsp:nvSpPr>
        <dsp:cNvPr id="0" name=""/>
        <dsp:cNvSpPr/>
      </dsp:nvSpPr>
      <dsp:spPr>
        <a:xfrm>
          <a:off x="3481032" y="1753720"/>
          <a:ext cx="2784213" cy="1392106"/>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Lessee has the right to appeal the value if the real property owner does not. </a:t>
          </a:r>
        </a:p>
      </dsp:txBody>
      <dsp:txXfrm>
        <a:off x="3521805" y="1794493"/>
        <a:ext cx="2702667" cy="13105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29AB-9E4A-4D0E-BBA8-0710BCC013A3}">
      <dsp:nvSpPr>
        <dsp:cNvPr id="0" name=""/>
        <dsp:cNvSpPr/>
      </dsp:nvSpPr>
      <dsp:spPr>
        <a:xfrm>
          <a:off x="0" y="15466"/>
          <a:ext cx="6309300" cy="2303437"/>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Notice of Protest form includes joint box indicating unequal or over-appraisal, or both.</a:t>
          </a:r>
        </a:p>
      </dsp:txBody>
      <dsp:txXfrm>
        <a:off x="112445" y="127911"/>
        <a:ext cx="6084410" cy="2078547"/>
      </dsp:txXfrm>
    </dsp:sp>
    <dsp:sp modelId="{80BA0A20-B01C-491B-989E-54DEE819B2F1}">
      <dsp:nvSpPr>
        <dsp:cNvPr id="0" name=""/>
        <dsp:cNvSpPr/>
      </dsp:nvSpPr>
      <dsp:spPr>
        <a:xfrm>
          <a:off x="0" y="2399544"/>
          <a:ext cx="6309300" cy="2303437"/>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Property owners that are unsure of which level of dissatisfaction to indicate often present evidence that was not appropriate for the reason(s) they indicated. </a:t>
          </a:r>
        </a:p>
      </dsp:txBody>
      <dsp:txXfrm>
        <a:off x="112445" y="2511989"/>
        <a:ext cx="6084410" cy="20785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E432-68C3-46C9-ACAC-15625F6563B1}">
      <dsp:nvSpPr>
        <dsp:cNvPr id="0" name=""/>
        <dsp:cNvSpPr/>
      </dsp:nvSpPr>
      <dsp:spPr>
        <a:xfrm>
          <a:off x="0" y="57204"/>
          <a:ext cx="6309300" cy="110564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counties greater than 120,000, property owners may request an electronic reminder via text message or email prior to their hearing date. </a:t>
          </a:r>
        </a:p>
      </dsp:txBody>
      <dsp:txXfrm>
        <a:off x="53973" y="111177"/>
        <a:ext cx="6201354" cy="997703"/>
      </dsp:txXfrm>
    </dsp:sp>
    <dsp:sp modelId="{3D0D955C-9E72-4E83-8DC4-11BBDFBB7E40}">
      <dsp:nvSpPr>
        <dsp:cNvPr id="0" name=""/>
        <dsp:cNvSpPr/>
      </dsp:nvSpPr>
      <dsp:spPr>
        <a:xfrm>
          <a:off x="0" y="1223334"/>
          <a:ext cx="6309300" cy="1105649"/>
        </a:xfrm>
        <a:prstGeom prst="roundRect">
          <a:avLst/>
        </a:prstGeom>
        <a:solidFill>
          <a:schemeClr val="accent2">
            <a:hueOff val="-236686"/>
            <a:satOff val="-1956"/>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Property owners may request the electronic reminder on their Notice of Protest or in writing by providing a valid email address or cell phone number. </a:t>
          </a:r>
        </a:p>
      </dsp:txBody>
      <dsp:txXfrm>
        <a:off x="53973" y="1277307"/>
        <a:ext cx="6201354" cy="997703"/>
      </dsp:txXfrm>
    </dsp:sp>
    <dsp:sp modelId="{9D63A41E-8E95-47FA-9CAC-029E7DF42B8B}">
      <dsp:nvSpPr>
        <dsp:cNvPr id="0" name=""/>
        <dsp:cNvSpPr/>
      </dsp:nvSpPr>
      <dsp:spPr>
        <a:xfrm>
          <a:off x="0" y="2389464"/>
          <a:ext cx="6309300" cy="1105649"/>
        </a:xfrm>
        <a:prstGeom prst="roundRect">
          <a:avLst/>
        </a:prstGeom>
        <a:solidFill>
          <a:schemeClr val="accent2">
            <a:hueOff val="-473373"/>
            <a:satOff val="-3912"/>
            <a:lumOff val="-836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Reminder cannot be transmitted more than a week prior to or the day before the scheduled hearing date. </a:t>
          </a:r>
        </a:p>
      </dsp:txBody>
      <dsp:txXfrm>
        <a:off x="53973" y="2443437"/>
        <a:ext cx="6201354" cy="997703"/>
      </dsp:txXfrm>
    </dsp:sp>
    <dsp:sp modelId="{5D3662D5-7E45-42E3-9A6B-396219E86AF6}">
      <dsp:nvSpPr>
        <dsp:cNvPr id="0" name=""/>
        <dsp:cNvSpPr/>
      </dsp:nvSpPr>
      <dsp:spPr>
        <a:xfrm>
          <a:off x="0" y="3555594"/>
          <a:ext cx="6309300" cy="1105649"/>
        </a:xfrm>
        <a:prstGeom prst="roundRect">
          <a:avLst/>
        </a:prstGeom>
        <a:solidFill>
          <a:schemeClr val="accent2">
            <a:hueOff val="-710059"/>
            <a:satOff val="-5868"/>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Failure to deliver the reminder is not considered a failure to provide notice under Tax Code Section 41.411.</a:t>
          </a:r>
        </a:p>
      </dsp:txBody>
      <dsp:txXfrm>
        <a:off x="53973" y="3609567"/>
        <a:ext cx="6201354" cy="9977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C87B6-01D3-4548-836F-436B504BB962}">
      <dsp:nvSpPr>
        <dsp:cNvPr id="0" name=""/>
        <dsp:cNvSpPr/>
      </dsp:nvSpPr>
      <dsp:spPr>
        <a:xfrm>
          <a:off x="1263" y="306556"/>
          <a:ext cx="4436205" cy="281699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02B343D-EE72-4E17-A9E5-4D78E013A3D4}">
      <dsp:nvSpPr>
        <dsp:cNvPr id="0" name=""/>
        <dsp:cNvSpPr/>
      </dsp:nvSpPr>
      <dsp:spPr>
        <a:xfrm>
          <a:off x="494175" y="774822"/>
          <a:ext cx="4436205" cy="281699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Tangible personal property correction- omission from rendition may be corrected on a motion by the chief appraiser or property owner for the current tax year or the 2 preceding years.</a:t>
          </a:r>
        </a:p>
      </dsp:txBody>
      <dsp:txXfrm>
        <a:off x="576682" y="857329"/>
        <a:ext cx="4271191" cy="2651976"/>
      </dsp:txXfrm>
    </dsp:sp>
    <dsp:sp modelId="{07B8CAE3-AC00-458A-8711-580BDA6A897D}">
      <dsp:nvSpPr>
        <dsp:cNvPr id="0" name=""/>
        <dsp:cNvSpPr/>
      </dsp:nvSpPr>
      <dsp:spPr>
        <a:xfrm>
          <a:off x="5423293" y="306556"/>
          <a:ext cx="4436205" cy="281699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444CF4A-5A72-450B-9A8D-18A6B5E81056}">
      <dsp:nvSpPr>
        <dsp:cNvPr id="0" name=""/>
        <dsp:cNvSpPr/>
      </dsp:nvSpPr>
      <dsp:spPr>
        <a:xfrm>
          <a:off x="5916205" y="774822"/>
          <a:ext cx="4436205" cy="281699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25.25 (f)- New motion to correct authorizes the ARB to order an appraisal roll correction if the chief appraiser refuses to combine or separate parcels, when requested by the property owner. </a:t>
          </a:r>
        </a:p>
      </dsp:txBody>
      <dsp:txXfrm>
        <a:off x="5998712" y="857329"/>
        <a:ext cx="4271191" cy="26519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8A34C-50C7-4B64-89A2-FC558E97A829}"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21B3-7A6E-4232-B1D5-89FBA751D49A}" type="slidenum">
              <a:rPr lang="en-US" smtClean="0"/>
              <a:t>‹#›</a:t>
            </a:fld>
            <a:endParaRPr lang="en-US"/>
          </a:p>
        </p:txBody>
      </p:sp>
    </p:spTree>
    <p:extLst>
      <p:ext uri="{BB962C8B-B14F-4D97-AF65-F5344CB8AC3E}">
        <p14:creationId xmlns:p14="http://schemas.microsoft.com/office/powerpoint/2010/main" val="194350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646F6-CBC7-4E60-8009-340B9F462E1E}" type="slidenum">
              <a:rPr lang="en-US" smtClean="0"/>
              <a:t>24</a:t>
            </a:fld>
            <a:endParaRPr lang="en-US"/>
          </a:p>
        </p:txBody>
      </p:sp>
    </p:spTree>
    <p:extLst>
      <p:ext uri="{BB962C8B-B14F-4D97-AF65-F5344CB8AC3E}">
        <p14:creationId xmlns:p14="http://schemas.microsoft.com/office/powerpoint/2010/main" val="6571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646F6-CBC7-4E60-8009-340B9F462E1E}" type="slidenum">
              <a:rPr lang="en-US" smtClean="0"/>
              <a:t>25</a:t>
            </a:fld>
            <a:endParaRPr lang="en-US"/>
          </a:p>
        </p:txBody>
      </p:sp>
    </p:spTree>
    <p:extLst>
      <p:ext uri="{BB962C8B-B14F-4D97-AF65-F5344CB8AC3E}">
        <p14:creationId xmlns:p14="http://schemas.microsoft.com/office/powerpoint/2010/main" val="297672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646F6-CBC7-4E60-8009-340B9F462E1E}" type="slidenum">
              <a:rPr lang="en-US" smtClean="0"/>
              <a:t>26</a:t>
            </a:fld>
            <a:endParaRPr lang="en-US"/>
          </a:p>
        </p:txBody>
      </p:sp>
    </p:spTree>
    <p:extLst>
      <p:ext uri="{BB962C8B-B14F-4D97-AF65-F5344CB8AC3E}">
        <p14:creationId xmlns:p14="http://schemas.microsoft.com/office/powerpoint/2010/main" val="410816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BF2659-3421-47C4-B2BE-0D23E76176F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182030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68609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27705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620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205123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BF2659-3421-47C4-B2BE-0D23E76176FE}"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43624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BF2659-3421-47C4-B2BE-0D23E76176FE}"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198745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F2659-3421-47C4-B2BE-0D23E76176F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914975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F2659-3421-47C4-B2BE-0D23E76176F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252746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BF2659-3421-47C4-B2BE-0D23E76176F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243781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F2659-3421-47C4-B2BE-0D23E76176F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182344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334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BF2659-3421-47C4-B2BE-0D23E76176FE}"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3268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BF2659-3421-47C4-B2BE-0D23E76176FE}"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27414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F2659-3421-47C4-B2BE-0D23E76176FE}"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80837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3424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F2659-3421-47C4-B2BE-0D23E76176FE}"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26FB8-7535-4A05-A407-FA9F1ECB17EB}" type="slidenum">
              <a:rPr lang="en-US" smtClean="0"/>
              <a:t>‹#›</a:t>
            </a:fld>
            <a:endParaRPr lang="en-US"/>
          </a:p>
        </p:txBody>
      </p:sp>
    </p:spTree>
    <p:extLst>
      <p:ext uri="{BB962C8B-B14F-4D97-AF65-F5344CB8AC3E}">
        <p14:creationId xmlns:p14="http://schemas.microsoft.com/office/powerpoint/2010/main" val="286784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BF2659-3421-47C4-B2BE-0D23E76176FE}" type="datetimeFigureOut">
              <a:rPr lang="en-US" smtClean="0"/>
              <a:t>11/15/2021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2A26FB8-7535-4A05-A407-FA9F1ECB17EB}" type="slidenum">
              <a:rPr lang="en-US" smtClean="0"/>
              <a:t>‹#›</a:t>
            </a:fld>
            <a:endParaRPr lang="en-US"/>
          </a:p>
        </p:txBody>
      </p:sp>
    </p:spTree>
    <p:extLst>
      <p:ext uri="{BB962C8B-B14F-4D97-AF65-F5344CB8AC3E}">
        <p14:creationId xmlns:p14="http://schemas.microsoft.com/office/powerpoint/2010/main" val="12043612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5BD3-7D1F-4657-8565-36F494072435}"/>
              </a:ext>
            </a:extLst>
          </p:cNvPr>
          <p:cNvSpPr>
            <a:spLocks noGrp="1"/>
          </p:cNvSpPr>
          <p:nvPr>
            <p:ph type="title"/>
          </p:nvPr>
        </p:nvSpPr>
        <p:spPr/>
        <p:txBody>
          <a:bodyPr>
            <a:normAutofit fontScale="90000"/>
          </a:bodyPr>
          <a:lstStyle/>
          <a:p>
            <a:r>
              <a:rPr lang="en-US" dirty="0"/>
              <a:t>Property Tax Institute 2021</a:t>
            </a:r>
            <a:br>
              <a:rPr lang="en-US" dirty="0"/>
            </a:br>
            <a:r>
              <a:rPr lang="en-US" dirty="0"/>
              <a:t>Arbitration Station</a:t>
            </a:r>
          </a:p>
        </p:txBody>
      </p:sp>
      <p:sp>
        <p:nvSpPr>
          <p:cNvPr id="3" name="Content Placeholder 2">
            <a:extLst>
              <a:ext uri="{FF2B5EF4-FFF2-40B4-BE49-F238E27FC236}">
                <a16:creationId xmlns:a16="http://schemas.microsoft.com/office/drawing/2014/main" id="{26374459-E1BE-4749-A0E5-94457371E9F7}"/>
              </a:ext>
            </a:extLst>
          </p:cNvPr>
          <p:cNvSpPr>
            <a:spLocks noGrp="1"/>
          </p:cNvSpPr>
          <p:nvPr>
            <p:ph idx="1"/>
          </p:nvPr>
        </p:nvSpPr>
        <p:spPr>
          <a:xfrm>
            <a:off x="913795" y="2292286"/>
            <a:ext cx="10353762" cy="4058751"/>
          </a:xfrm>
        </p:spPr>
        <p:txBody>
          <a:bodyPr>
            <a:normAutofit fontScale="92500" lnSpcReduction="20000"/>
          </a:bodyPr>
          <a:lstStyle/>
          <a:p>
            <a:pPr marL="36900" indent="0" algn="ctr">
              <a:buNone/>
            </a:pPr>
            <a:r>
              <a:rPr lang="en-US" dirty="0"/>
              <a:t>New Legislation Impacting Appraisal Review Boards</a:t>
            </a:r>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lgn="ctr">
              <a:buNone/>
            </a:pPr>
            <a:endParaRPr lang="en-US" dirty="0"/>
          </a:p>
          <a:p>
            <a:pPr marL="36900" indent="0" algn="ctr">
              <a:buNone/>
            </a:pPr>
            <a:r>
              <a:rPr lang="en-US" dirty="0"/>
              <a:t>By: Carmen Chavez &amp; Stephanie Mata</a:t>
            </a:r>
          </a:p>
          <a:p>
            <a:pPr marL="36900" indent="0" algn="ctr">
              <a:buNone/>
            </a:pPr>
            <a:r>
              <a:rPr lang="en-US" dirty="0"/>
              <a:t>Property Tax Assistance Division</a:t>
            </a:r>
          </a:p>
          <a:p>
            <a:pPr marL="36900" indent="0" algn="ctr">
              <a:buNone/>
            </a:pPr>
            <a:r>
              <a:rPr lang="en-US" dirty="0"/>
              <a:t>Texas Comptroller of Public Accounts </a:t>
            </a:r>
          </a:p>
        </p:txBody>
      </p:sp>
      <p:pic>
        <p:nvPicPr>
          <p:cNvPr id="5" name="Picture 6" descr="Image result for lawyer">
            <a:extLst>
              <a:ext uri="{FF2B5EF4-FFF2-40B4-BE49-F238E27FC236}">
                <a16:creationId xmlns:a16="http://schemas.microsoft.com/office/drawing/2014/main" id="{E80FFC4A-705A-40CA-868D-F8A97673E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411" y="2748046"/>
            <a:ext cx="3036291" cy="230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9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1B437-FE67-4136-827D-02F9A4B1B71B}"/>
              </a:ext>
            </a:extLst>
          </p:cNvPr>
          <p:cNvSpPr>
            <a:spLocks noGrp="1"/>
          </p:cNvSpPr>
          <p:nvPr>
            <p:ph type="title"/>
          </p:nvPr>
        </p:nvSpPr>
        <p:spPr>
          <a:xfrm>
            <a:off x="913795" y="963506"/>
            <a:ext cx="3740815" cy="4827693"/>
          </a:xfrm>
        </p:spPr>
        <p:txBody>
          <a:bodyPr>
            <a:normAutofit/>
          </a:bodyPr>
          <a:lstStyle/>
          <a:p>
            <a:pPr algn="r"/>
            <a:r>
              <a:rPr lang="en-US" dirty="0"/>
              <a:t>Single- Member Panels </a:t>
            </a:r>
            <a:endParaRPr lang="en-US"/>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EDCA12-51EB-48CB-973A-AF7EB7F21284}"/>
              </a:ext>
            </a:extLst>
          </p:cNvPr>
          <p:cNvSpPr>
            <a:spLocks noGrp="1"/>
          </p:cNvSpPr>
          <p:nvPr>
            <p:ph idx="1"/>
          </p:nvPr>
        </p:nvSpPr>
        <p:spPr>
          <a:xfrm>
            <a:off x="5307765" y="963507"/>
            <a:ext cx="5959791" cy="4827694"/>
          </a:xfrm>
          <a:effectLst/>
        </p:spPr>
        <p:txBody>
          <a:bodyPr anchor="ctr">
            <a:normAutofit/>
          </a:bodyPr>
          <a:lstStyle/>
          <a:p>
            <a:r>
              <a:rPr lang="en-US" sz="1900" dirty="0">
                <a:solidFill>
                  <a:schemeClr val="tx1"/>
                </a:solidFill>
              </a:rPr>
              <a:t>Applicable in all counties.</a:t>
            </a:r>
          </a:p>
          <a:p>
            <a:r>
              <a:rPr lang="en-US" sz="1900" dirty="0">
                <a:solidFill>
                  <a:schemeClr val="tx1"/>
                </a:solidFill>
              </a:rPr>
              <a:t>Any ARB member may sit in a single-person panel.</a:t>
            </a:r>
          </a:p>
          <a:p>
            <a:r>
              <a:rPr lang="en-US" sz="1900" dirty="0">
                <a:solidFill>
                  <a:schemeClr val="tx1"/>
                </a:solidFill>
              </a:rPr>
              <a:t>Must be requested in writing by the property owner on the Notice of Protest or in writing at least 10 days before hearing date.</a:t>
            </a:r>
          </a:p>
          <a:p>
            <a:r>
              <a:rPr lang="en-US" sz="1900" dirty="0">
                <a:solidFill>
                  <a:schemeClr val="tx1"/>
                </a:solidFill>
              </a:rPr>
              <a:t>Same model hearing procedures apply to this format. </a:t>
            </a:r>
          </a:p>
          <a:p>
            <a:r>
              <a:rPr lang="en-US" sz="1900" dirty="0">
                <a:solidFill>
                  <a:schemeClr val="tx1"/>
                </a:solidFill>
              </a:rPr>
              <a:t>The single-member issues a recommendation/motion that the ARB may accept or reject.</a:t>
            </a:r>
          </a:p>
          <a:p>
            <a:r>
              <a:rPr lang="en-US" sz="1900" dirty="0">
                <a:solidFill>
                  <a:schemeClr val="tx1"/>
                </a:solidFill>
              </a:rPr>
              <a:t>If the ARB rejects the single-member’s determination, they may order a re-hearing to a different member or make their determination as a board.</a:t>
            </a:r>
          </a:p>
        </p:txBody>
      </p:sp>
      <p:sp>
        <p:nvSpPr>
          <p:cNvPr id="4" name="Rectangle 3">
            <a:extLst>
              <a:ext uri="{FF2B5EF4-FFF2-40B4-BE49-F238E27FC236}">
                <a16:creationId xmlns:a16="http://schemas.microsoft.com/office/drawing/2014/main" id="{6E364018-7632-42E9-B89E-3844EB7F7A83}"/>
              </a:ext>
            </a:extLst>
          </p:cNvPr>
          <p:cNvSpPr/>
          <p:nvPr/>
        </p:nvSpPr>
        <p:spPr>
          <a:xfrm>
            <a:off x="2784202" y="5841413"/>
            <a:ext cx="6096000" cy="584775"/>
          </a:xfrm>
          <a:prstGeom prst="rect">
            <a:avLst/>
          </a:prstGeom>
        </p:spPr>
        <p:txBody>
          <a:bodyPr>
            <a:spAutoFit/>
          </a:bodyPr>
          <a:lstStyle/>
          <a:p>
            <a:pPr algn="ctr"/>
            <a:r>
              <a:rPr lang="en-US" sz="1600" dirty="0"/>
              <a:t>Tex. Tax Code 41.45(b-4)</a:t>
            </a:r>
          </a:p>
          <a:p>
            <a:pPr algn="ctr"/>
            <a:r>
              <a:rPr lang="en-US" sz="1600" dirty="0"/>
              <a:t>House Bill 988</a:t>
            </a:r>
          </a:p>
        </p:txBody>
      </p:sp>
    </p:spTree>
    <p:extLst>
      <p:ext uri="{BB962C8B-B14F-4D97-AF65-F5344CB8AC3E}">
        <p14:creationId xmlns:p14="http://schemas.microsoft.com/office/powerpoint/2010/main" val="86105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1CA4-1042-4E34-B66B-599ED738D958}"/>
              </a:ext>
            </a:extLst>
          </p:cNvPr>
          <p:cNvSpPr>
            <a:spLocks noGrp="1"/>
          </p:cNvSpPr>
          <p:nvPr>
            <p:ph type="title"/>
          </p:nvPr>
        </p:nvSpPr>
        <p:spPr>
          <a:xfrm>
            <a:off x="913795" y="609600"/>
            <a:ext cx="5978072" cy="970450"/>
          </a:xfrm>
        </p:spPr>
        <p:txBody>
          <a:bodyPr>
            <a:normAutofit/>
          </a:bodyPr>
          <a:lstStyle/>
          <a:p>
            <a:pPr>
              <a:lnSpc>
                <a:spcPct val="90000"/>
              </a:lnSpc>
            </a:pPr>
            <a:r>
              <a:rPr lang="en-US" sz="3100"/>
              <a:t>Videoconference ARB Hearings</a:t>
            </a:r>
          </a:p>
        </p:txBody>
      </p:sp>
      <p:sp>
        <p:nvSpPr>
          <p:cNvPr id="3" name="Content Placeholder 2">
            <a:extLst>
              <a:ext uri="{FF2B5EF4-FFF2-40B4-BE49-F238E27FC236}">
                <a16:creationId xmlns:a16="http://schemas.microsoft.com/office/drawing/2014/main" id="{4D615FF6-0597-4020-8CA6-C153E71C1AF0}"/>
              </a:ext>
            </a:extLst>
          </p:cNvPr>
          <p:cNvSpPr>
            <a:spLocks noGrp="1"/>
          </p:cNvSpPr>
          <p:nvPr>
            <p:ph idx="1"/>
          </p:nvPr>
        </p:nvSpPr>
        <p:spPr>
          <a:xfrm>
            <a:off x="913795" y="1828801"/>
            <a:ext cx="5978072" cy="3866048"/>
          </a:xfrm>
        </p:spPr>
        <p:txBody>
          <a:bodyPr anchor="ctr">
            <a:normAutofit/>
          </a:bodyPr>
          <a:lstStyle/>
          <a:p>
            <a:pPr>
              <a:buClr>
                <a:srgbClr val="CD820E"/>
              </a:buClr>
            </a:pPr>
            <a:r>
              <a:rPr lang="en-US" dirty="0"/>
              <a:t>Not required in counties with populations less than 100,000 that also lack technology.</a:t>
            </a:r>
          </a:p>
          <a:p>
            <a:pPr>
              <a:buClr>
                <a:srgbClr val="CD820E"/>
              </a:buClr>
            </a:pPr>
            <a:r>
              <a:rPr lang="en-US" dirty="0"/>
              <a:t>Property owner must request videoconference in writing on either the Notice of Protest or at least 10 days ahead of their scheduled hearing date. </a:t>
            </a:r>
          </a:p>
          <a:p>
            <a:pPr>
              <a:buClr>
                <a:srgbClr val="CD820E"/>
              </a:buClr>
            </a:pPr>
            <a:r>
              <a:rPr lang="en-US" dirty="0"/>
              <a:t>Affidavits are required for presenting evidence via videoconference.</a:t>
            </a:r>
          </a:p>
          <a:p>
            <a:pPr>
              <a:buClr>
                <a:srgbClr val="CD820E"/>
              </a:buClr>
            </a:pPr>
            <a:r>
              <a:rPr lang="en-US" dirty="0"/>
              <a:t>URL must be provided to the protesting party that they may share with their agent/participants. </a:t>
            </a:r>
          </a:p>
        </p:txBody>
      </p:sp>
      <p:pic>
        <p:nvPicPr>
          <p:cNvPr id="10" name="Picture 9">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Picture 4" descr="Person looking at computer screen">
            <a:extLst>
              <a:ext uri="{FF2B5EF4-FFF2-40B4-BE49-F238E27FC236}">
                <a16:creationId xmlns:a16="http://schemas.microsoft.com/office/drawing/2014/main" id="{67952AA9-3AB5-4141-984F-5F62C7AE4807}"/>
              </a:ext>
            </a:extLst>
          </p:cNvPr>
          <p:cNvPicPr>
            <a:picLocks noChangeAspect="1"/>
          </p:cNvPicPr>
          <p:nvPr/>
        </p:nvPicPr>
        <p:blipFill rotWithShape="1">
          <a:blip r:embed="rId4">
            <a:extLst>
              <a:ext uri="{28A0092B-C50C-407E-A947-70E740481C1C}">
                <a14:useLocalDpi xmlns:a14="http://schemas.microsoft.com/office/drawing/2010/main" val="0"/>
              </a:ext>
            </a:extLst>
          </a:blip>
          <a:srcRect l="18259" r="29481" b="1"/>
          <a:stretch/>
        </p:blipFill>
        <p:spPr>
          <a:xfrm>
            <a:off x="7552945" y="643465"/>
            <a:ext cx="3995592" cy="5103372"/>
          </a:xfrm>
          <a:prstGeom prst="rect">
            <a:avLst/>
          </a:prstGeom>
        </p:spPr>
      </p:pic>
      <p:sp>
        <p:nvSpPr>
          <p:cNvPr id="4" name="Rectangle 3">
            <a:extLst>
              <a:ext uri="{FF2B5EF4-FFF2-40B4-BE49-F238E27FC236}">
                <a16:creationId xmlns:a16="http://schemas.microsoft.com/office/drawing/2014/main" id="{2F503A4F-BA52-4946-801D-5C57EC5F9E57}"/>
              </a:ext>
            </a:extLst>
          </p:cNvPr>
          <p:cNvSpPr/>
          <p:nvPr/>
        </p:nvSpPr>
        <p:spPr>
          <a:xfrm>
            <a:off x="2702767" y="6067135"/>
            <a:ext cx="6096000" cy="584775"/>
          </a:xfrm>
          <a:prstGeom prst="rect">
            <a:avLst/>
          </a:prstGeom>
        </p:spPr>
        <p:txBody>
          <a:bodyPr>
            <a:spAutoFit/>
          </a:bodyPr>
          <a:lstStyle/>
          <a:p>
            <a:pPr marL="36900" indent="0" algn="ctr">
              <a:buNone/>
            </a:pPr>
            <a:r>
              <a:rPr lang="en-US" sz="1600" dirty="0"/>
              <a:t>Tex. Tax Code 41.45(b)</a:t>
            </a:r>
          </a:p>
          <a:p>
            <a:pPr marL="36900" indent="0" algn="ctr">
              <a:buNone/>
            </a:pPr>
            <a:r>
              <a:rPr lang="en-US" sz="1600" dirty="0"/>
              <a:t>Senate Bill 1919</a:t>
            </a:r>
          </a:p>
        </p:txBody>
      </p:sp>
    </p:spTree>
    <p:extLst>
      <p:ext uri="{BB962C8B-B14F-4D97-AF65-F5344CB8AC3E}">
        <p14:creationId xmlns:p14="http://schemas.microsoft.com/office/powerpoint/2010/main" val="20332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292C-5D82-44C6-BB1D-66819AA71522}"/>
              </a:ext>
            </a:extLst>
          </p:cNvPr>
          <p:cNvSpPr>
            <a:spLocks noGrp="1"/>
          </p:cNvSpPr>
          <p:nvPr>
            <p:ph type="title"/>
          </p:nvPr>
        </p:nvSpPr>
        <p:spPr>
          <a:xfrm>
            <a:off x="633743" y="609599"/>
            <a:ext cx="3413156" cy="5273675"/>
          </a:xfrm>
        </p:spPr>
        <p:txBody>
          <a:bodyPr>
            <a:normAutofit/>
          </a:bodyPr>
          <a:lstStyle/>
          <a:p>
            <a:r>
              <a:rPr lang="en-US" dirty="0"/>
              <a:t>Attorney General Opinion- KP0307 </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E634C648-0C7A-4F23-9F8B-BE6F2B7FEBE1}"/>
              </a:ext>
            </a:extLst>
          </p:cNvPr>
          <p:cNvGraphicFramePr>
            <a:graphicFrameLocks noGrp="1"/>
          </p:cNvGraphicFramePr>
          <p:nvPr>
            <p:ph idx="1"/>
            <p:extLst>
              <p:ext uri="{D42A27DB-BD31-4B8C-83A1-F6EECF244321}">
                <p14:modId xmlns:p14="http://schemas.microsoft.com/office/powerpoint/2010/main" val="2989463805"/>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034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p view of a calendar with a red pen on top">
            <a:extLst>
              <a:ext uri="{FF2B5EF4-FFF2-40B4-BE49-F238E27FC236}">
                <a16:creationId xmlns:a16="http://schemas.microsoft.com/office/drawing/2014/main" id="{B23B32C4-F95E-488F-8C4C-D1CD19C22476}"/>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b="14449"/>
          <a:stretch/>
        </p:blipFill>
        <p:spPr>
          <a:xfrm>
            <a:off x="20" y="10"/>
            <a:ext cx="12191980" cy="6857990"/>
          </a:xfrm>
          <a:prstGeom prst="rect">
            <a:avLst/>
          </a:prstGeom>
        </p:spPr>
      </p:pic>
      <p:sp>
        <p:nvSpPr>
          <p:cNvPr id="2" name="Title 1">
            <a:extLst>
              <a:ext uri="{FF2B5EF4-FFF2-40B4-BE49-F238E27FC236}">
                <a16:creationId xmlns:a16="http://schemas.microsoft.com/office/drawing/2014/main" id="{EB848540-02B2-48FD-B7D9-A6951E165EC0}"/>
              </a:ext>
            </a:extLst>
          </p:cNvPr>
          <p:cNvSpPr>
            <a:spLocks noGrp="1"/>
          </p:cNvSpPr>
          <p:nvPr>
            <p:ph type="title"/>
          </p:nvPr>
        </p:nvSpPr>
        <p:spPr>
          <a:xfrm>
            <a:off x="913795" y="609600"/>
            <a:ext cx="10353762" cy="970450"/>
          </a:xfrm>
        </p:spPr>
        <p:txBody>
          <a:bodyPr>
            <a:normAutofit/>
          </a:bodyPr>
          <a:lstStyle/>
          <a:p>
            <a:r>
              <a:rPr lang="en-US" dirty="0"/>
              <a:t>Granting Hearings</a:t>
            </a:r>
          </a:p>
        </p:txBody>
      </p:sp>
      <p:sp>
        <p:nvSpPr>
          <p:cNvPr id="3" name="Content Placeholder 2">
            <a:extLst>
              <a:ext uri="{FF2B5EF4-FFF2-40B4-BE49-F238E27FC236}">
                <a16:creationId xmlns:a16="http://schemas.microsoft.com/office/drawing/2014/main" id="{9D8A683F-BB7D-470A-82C6-C8DB35DB9561}"/>
              </a:ext>
            </a:extLst>
          </p:cNvPr>
          <p:cNvSpPr>
            <a:spLocks noGrp="1"/>
          </p:cNvSpPr>
          <p:nvPr>
            <p:ph idx="1"/>
          </p:nvPr>
        </p:nvSpPr>
        <p:spPr>
          <a:xfrm>
            <a:off x="913795" y="1732449"/>
            <a:ext cx="10353762" cy="4058751"/>
          </a:xfrm>
        </p:spPr>
        <p:txBody>
          <a:bodyPr anchor="ctr">
            <a:normAutofit/>
          </a:bodyPr>
          <a:lstStyle/>
          <a:p>
            <a:r>
              <a:rPr lang="en-US" dirty="0"/>
              <a:t>If a hearing request is made after September 1 but before January 1, the ARB should hold the hearing as soon as practicable or within 90 days that the hearing request was submitted.</a:t>
            </a:r>
          </a:p>
          <a:p>
            <a:r>
              <a:rPr lang="en-US" dirty="0"/>
              <a:t>Hearing requests made between January 1 and September 1 should be scheduled as soon as practicable or within 90 days of records approval. </a:t>
            </a:r>
          </a:p>
        </p:txBody>
      </p:sp>
      <p:sp>
        <p:nvSpPr>
          <p:cNvPr id="4" name="Rectangle 3">
            <a:extLst>
              <a:ext uri="{FF2B5EF4-FFF2-40B4-BE49-F238E27FC236}">
                <a16:creationId xmlns:a16="http://schemas.microsoft.com/office/drawing/2014/main" id="{2FB59772-480E-4810-A98B-35F4A349AB93}"/>
              </a:ext>
            </a:extLst>
          </p:cNvPr>
          <p:cNvSpPr/>
          <p:nvPr/>
        </p:nvSpPr>
        <p:spPr>
          <a:xfrm>
            <a:off x="2945363" y="6091631"/>
            <a:ext cx="6096000" cy="584775"/>
          </a:xfrm>
          <a:prstGeom prst="rect">
            <a:avLst/>
          </a:prstGeom>
        </p:spPr>
        <p:txBody>
          <a:bodyPr>
            <a:spAutoFit/>
          </a:bodyPr>
          <a:lstStyle/>
          <a:p>
            <a:pPr marL="36900" indent="0" algn="ctr">
              <a:buNone/>
            </a:pPr>
            <a:r>
              <a:rPr lang="en-US" sz="1600" dirty="0"/>
              <a:t>Tex. Tax Code 41.45(a)</a:t>
            </a:r>
          </a:p>
          <a:p>
            <a:pPr marL="36900" indent="0" algn="ctr">
              <a:buNone/>
            </a:pPr>
            <a:r>
              <a:rPr lang="en-US" sz="1600" dirty="0"/>
              <a:t>Senate Bill 63</a:t>
            </a:r>
          </a:p>
        </p:txBody>
      </p:sp>
    </p:spTree>
    <p:extLst>
      <p:ext uri="{BB962C8B-B14F-4D97-AF65-F5344CB8AC3E}">
        <p14:creationId xmlns:p14="http://schemas.microsoft.com/office/powerpoint/2010/main" val="161265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0404-115C-451D-92A3-5F4A679C74C3}"/>
              </a:ext>
            </a:extLst>
          </p:cNvPr>
          <p:cNvSpPr>
            <a:spLocks noGrp="1"/>
          </p:cNvSpPr>
          <p:nvPr>
            <p:ph type="title"/>
          </p:nvPr>
        </p:nvSpPr>
        <p:spPr>
          <a:xfrm>
            <a:off x="633743" y="609599"/>
            <a:ext cx="3413156" cy="5273675"/>
          </a:xfrm>
        </p:spPr>
        <p:txBody>
          <a:bodyPr>
            <a:normAutofit/>
          </a:bodyPr>
          <a:lstStyle/>
          <a:p>
            <a:r>
              <a:rPr lang="en-US" dirty="0"/>
              <a:t>Persons Leasing Real Property </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795F8742-3560-48AC-8E36-26F90EEA5136}"/>
              </a:ext>
            </a:extLst>
          </p:cNvPr>
          <p:cNvGraphicFramePr>
            <a:graphicFrameLocks noGrp="1"/>
          </p:cNvGraphicFramePr>
          <p:nvPr>
            <p:ph idx="1"/>
            <p:extLst>
              <p:ext uri="{D42A27DB-BD31-4B8C-83A1-F6EECF244321}">
                <p14:modId xmlns:p14="http://schemas.microsoft.com/office/powerpoint/2010/main" val="3447613783"/>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EA2269C-6C85-41DD-B88F-1F95B41C1DCE}"/>
              </a:ext>
            </a:extLst>
          </p:cNvPr>
          <p:cNvSpPr/>
          <p:nvPr/>
        </p:nvSpPr>
        <p:spPr>
          <a:xfrm>
            <a:off x="2824065" y="5995745"/>
            <a:ext cx="6096000" cy="584775"/>
          </a:xfrm>
          <a:prstGeom prst="rect">
            <a:avLst/>
          </a:prstGeom>
        </p:spPr>
        <p:txBody>
          <a:bodyPr>
            <a:spAutoFit/>
          </a:bodyPr>
          <a:lstStyle/>
          <a:p>
            <a:pPr marL="36900" indent="0" algn="ctr">
              <a:buNone/>
            </a:pPr>
            <a:r>
              <a:rPr lang="en-US" sz="1600" dirty="0"/>
              <a:t>Tex. Tax Code Section 41.413</a:t>
            </a:r>
          </a:p>
          <a:p>
            <a:pPr marL="36900" indent="0" algn="ctr">
              <a:buNone/>
            </a:pPr>
            <a:r>
              <a:rPr lang="en-US" sz="1600" dirty="0"/>
              <a:t>Senate Bill 1088 and 1421</a:t>
            </a:r>
          </a:p>
        </p:txBody>
      </p:sp>
    </p:spTree>
    <p:extLst>
      <p:ext uri="{BB962C8B-B14F-4D97-AF65-F5344CB8AC3E}">
        <p14:creationId xmlns:p14="http://schemas.microsoft.com/office/powerpoint/2010/main" val="331102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638A-12F8-4ECC-9B56-0C88E25CFCE2}"/>
              </a:ext>
            </a:extLst>
          </p:cNvPr>
          <p:cNvSpPr>
            <a:spLocks noGrp="1"/>
          </p:cNvSpPr>
          <p:nvPr>
            <p:ph type="title"/>
          </p:nvPr>
        </p:nvSpPr>
        <p:spPr>
          <a:xfrm>
            <a:off x="633743" y="609599"/>
            <a:ext cx="3413156" cy="5273675"/>
          </a:xfrm>
        </p:spPr>
        <p:txBody>
          <a:bodyPr>
            <a:normAutofit/>
          </a:bodyPr>
          <a:lstStyle/>
          <a:p>
            <a:r>
              <a:rPr lang="en-US" dirty="0"/>
              <a:t>Unequal and Over-appraisal Protests</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58665310-41D3-47BC-9591-91E705568280}"/>
              </a:ext>
            </a:extLst>
          </p:cNvPr>
          <p:cNvGraphicFramePr>
            <a:graphicFrameLocks noGrp="1"/>
          </p:cNvGraphicFramePr>
          <p:nvPr>
            <p:ph idx="1"/>
            <p:extLst>
              <p:ext uri="{D42A27DB-BD31-4B8C-83A1-F6EECF244321}">
                <p14:modId xmlns:p14="http://schemas.microsoft.com/office/powerpoint/2010/main" val="4196417811"/>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48A0B0F-2054-4521-B7AF-915F7A4B20BA}"/>
              </a:ext>
            </a:extLst>
          </p:cNvPr>
          <p:cNvSpPr/>
          <p:nvPr/>
        </p:nvSpPr>
        <p:spPr>
          <a:xfrm>
            <a:off x="2506824" y="5970787"/>
            <a:ext cx="6096000" cy="584775"/>
          </a:xfrm>
          <a:prstGeom prst="rect">
            <a:avLst/>
          </a:prstGeom>
        </p:spPr>
        <p:txBody>
          <a:bodyPr>
            <a:spAutoFit/>
          </a:bodyPr>
          <a:lstStyle/>
          <a:p>
            <a:pPr marL="36900" indent="0" algn="ctr">
              <a:buNone/>
            </a:pPr>
            <a:r>
              <a:rPr lang="en-US" sz="1600" dirty="0"/>
              <a:t>Tex. Tax Code 41.44(d)</a:t>
            </a:r>
          </a:p>
          <a:p>
            <a:pPr marL="36900" indent="0" algn="ctr">
              <a:buNone/>
            </a:pPr>
            <a:r>
              <a:rPr lang="en-US" sz="1600" dirty="0"/>
              <a:t>Senate Bill 63</a:t>
            </a:r>
          </a:p>
        </p:txBody>
      </p:sp>
    </p:spTree>
    <p:extLst>
      <p:ext uri="{BB962C8B-B14F-4D97-AF65-F5344CB8AC3E}">
        <p14:creationId xmlns:p14="http://schemas.microsoft.com/office/powerpoint/2010/main" val="197386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A405-934D-49C6-BC2B-223F6D3F761B}"/>
              </a:ext>
            </a:extLst>
          </p:cNvPr>
          <p:cNvSpPr>
            <a:spLocks noGrp="1"/>
          </p:cNvSpPr>
          <p:nvPr>
            <p:ph type="title"/>
          </p:nvPr>
        </p:nvSpPr>
        <p:spPr>
          <a:xfrm>
            <a:off x="633743" y="609599"/>
            <a:ext cx="3413156" cy="5273675"/>
          </a:xfrm>
        </p:spPr>
        <p:txBody>
          <a:bodyPr>
            <a:normAutofit/>
          </a:bodyPr>
          <a:lstStyle/>
          <a:p>
            <a:r>
              <a:rPr lang="en-US" dirty="0"/>
              <a:t>Electronic Reminder Option</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99BC9B99-95D2-433E-9368-87C8E9597ADB}"/>
              </a:ext>
            </a:extLst>
          </p:cNvPr>
          <p:cNvGraphicFramePr>
            <a:graphicFrameLocks noGrp="1"/>
          </p:cNvGraphicFramePr>
          <p:nvPr>
            <p:ph idx="1"/>
            <p:extLst>
              <p:ext uri="{D42A27DB-BD31-4B8C-83A1-F6EECF244321}">
                <p14:modId xmlns:p14="http://schemas.microsoft.com/office/powerpoint/2010/main" val="3340677726"/>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1E1CD945-F5BD-4ED7-9E49-738511924693}"/>
              </a:ext>
            </a:extLst>
          </p:cNvPr>
          <p:cNvSpPr/>
          <p:nvPr/>
        </p:nvSpPr>
        <p:spPr>
          <a:xfrm>
            <a:off x="2450841" y="6082301"/>
            <a:ext cx="6096000" cy="584775"/>
          </a:xfrm>
          <a:prstGeom prst="rect">
            <a:avLst/>
          </a:prstGeom>
        </p:spPr>
        <p:txBody>
          <a:bodyPr>
            <a:spAutoFit/>
          </a:bodyPr>
          <a:lstStyle/>
          <a:p>
            <a:pPr marL="36900" indent="0" algn="ctr">
              <a:buNone/>
            </a:pPr>
            <a:r>
              <a:rPr lang="en-US" sz="1600" dirty="0"/>
              <a:t>Tex. Tax Code 41.46(f)</a:t>
            </a:r>
          </a:p>
          <a:p>
            <a:pPr marL="36900" indent="0" algn="ctr">
              <a:buNone/>
            </a:pPr>
            <a:r>
              <a:rPr lang="en-US" sz="1600" dirty="0"/>
              <a:t>Senate Bill 63</a:t>
            </a:r>
          </a:p>
        </p:txBody>
      </p:sp>
    </p:spTree>
    <p:extLst>
      <p:ext uri="{BB962C8B-B14F-4D97-AF65-F5344CB8AC3E}">
        <p14:creationId xmlns:p14="http://schemas.microsoft.com/office/powerpoint/2010/main" val="248087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5E46-609D-468B-B8B1-C0DE0002D40C}"/>
              </a:ext>
            </a:extLst>
          </p:cNvPr>
          <p:cNvSpPr>
            <a:spLocks noGrp="1"/>
          </p:cNvSpPr>
          <p:nvPr>
            <p:ph type="title"/>
          </p:nvPr>
        </p:nvSpPr>
        <p:spPr>
          <a:xfrm>
            <a:off x="5279472" y="609600"/>
            <a:ext cx="5844759" cy="970450"/>
          </a:xfrm>
        </p:spPr>
        <p:txBody>
          <a:bodyPr>
            <a:normAutofit/>
          </a:bodyPr>
          <a:lstStyle/>
          <a:p>
            <a:r>
              <a:rPr lang="en-US" dirty="0"/>
              <a:t>Orders of Determination</a:t>
            </a:r>
          </a:p>
        </p:txBody>
      </p:sp>
      <p:pic>
        <p:nvPicPr>
          <p:cNvPr id="9" name="Picture 8">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4" name="Picture 3">
            <a:extLst>
              <a:ext uri="{FF2B5EF4-FFF2-40B4-BE49-F238E27FC236}">
                <a16:creationId xmlns:a16="http://schemas.microsoft.com/office/drawing/2014/main" id="{AEFF428E-DF5E-45E2-A7E4-33047B5E977D}"/>
              </a:ext>
            </a:extLst>
          </p:cNvPr>
          <p:cNvPicPr>
            <a:picLocks noChangeAspect="1"/>
          </p:cNvPicPr>
          <p:nvPr/>
        </p:nvPicPr>
        <p:blipFill>
          <a:blip r:embed="rId4"/>
          <a:stretch>
            <a:fillRect/>
          </a:stretch>
        </p:blipFill>
        <p:spPr>
          <a:xfrm>
            <a:off x="632815" y="1648918"/>
            <a:ext cx="4003193" cy="3092466"/>
          </a:xfrm>
          <a:prstGeom prst="rect">
            <a:avLst/>
          </a:prstGeom>
        </p:spPr>
      </p:pic>
      <p:sp>
        <p:nvSpPr>
          <p:cNvPr id="3" name="Content Placeholder 2">
            <a:extLst>
              <a:ext uri="{FF2B5EF4-FFF2-40B4-BE49-F238E27FC236}">
                <a16:creationId xmlns:a16="http://schemas.microsoft.com/office/drawing/2014/main" id="{6B39DB86-8CBF-4D0C-89E4-F75E497D8CDC}"/>
              </a:ext>
            </a:extLst>
          </p:cNvPr>
          <p:cNvSpPr>
            <a:spLocks noGrp="1"/>
          </p:cNvSpPr>
          <p:nvPr>
            <p:ph idx="1"/>
          </p:nvPr>
        </p:nvSpPr>
        <p:spPr>
          <a:xfrm>
            <a:off x="5279472" y="1828801"/>
            <a:ext cx="5844760" cy="3866048"/>
          </a:xfrm>
        </p:spPr>
        <p:txBody>
          <a:bodyPr anchor="ctr">
            <a:normAutofit/>
          </a:bodyPr>
          <a:lstStyle/>
          <a:p>
            <a:pPr>
              <a:lnSpc>
                <a:spcPct val="90000"/>
              </a:lnSpc>
              <a:buClr>
                <a:srgbClr val="EF9500"/>
              </a:buClr>
            </a:pPr>
            <a:r>
              <a:rPr lang="en-US" dirty="0"/>
              <a:t>When the protest is concerning the appraised value of real property, the order of determination will list the land value separate from the building/improvement value.</a:t>
            </a:r>
          </a:p>
          <a:p>
            <a:pPr>
              <a:lnSpc>
                <a:spcPct val="90000"/>
              </a:lnSpc>
              <a:buClr>
                <a:srgbClr val="EF9500"/>
              </a:buClr>
            </a:pPr>
            <a:r>
              <a:rPr lang="en-US" dirty="0"/>
              <a:t>Each value will state what was determined by the board and what was determined by the chief appraiser. </a:t>
            </a:r>
          </a:p>
          <a:p>
            <a:pPr>
              <a:lnSpc>
                <a:spcPct val="90000"/>
              </a:lnSpc>
              <a:buClr>
                <a:srgbClr val="EF9500"/>
              </a:buClr>
            </a:pPr>
            <a:r>
              <a:rPr lang="en-US" dirty="0"/>
              <a:t>Counties with populations greater than 120,000 may deliver orders of determination via email when requested by the property owner, their attorney or designated representative in writing within 21 days of the determination.</a:t>
            </a:r>
          </a:p>
        </p:txBody>
      </p:sp>
      <p:sp>
        <p:nvSpPr>
          <p:cNvPr id="5" name="Rectangle 4">
            <a:extLst>
              <a:ext uri="{FF2B5EF4-FFF2-40B4-BE49-F238E27FC236}">
                <a16:creationId xmlns:a16="http://schemas.microsoft.com/office/drawing/2014/main" id="{48E36046-C2A4-4457-8B05-A059C23EB9BB}"/>
              </a:ext>
            </a:extLst>
          </p:cNvPr>
          <p:cNvSpPr/>
          <p:nvPr/>
        </p:nvSpPr>
        <p:spPr>
          <a:xfrm>
            <a:off x="2329543" y="6067135"/>
            <a:ext cx="6096000" cy="584775"/>
          </a:xfrm>
          <a:prstGeom prst="rect">
            <a:avLst/>
          </a:prstGeom>
        </p:spPr>
        <p:txBody>
          <a:bodyPr>
            <a:spAutoFit/>
          </a:bodyPr>
          <a:lstStyle/>
          <a:p>
            <a:pPr marL="36900" indent="0" algn="ctr">
              <a:buNone/>
            </a:pPr>
            <a:r>
              <a:rPr lang="en-US" sz="1600" dirty="0"/>
              <a:t>Tex. Tax Code 41.47(c ) </a:t>
            </a:r>
          </a:p>
          <a:p>
            <a:pPr marL="36900" indent="0" algn="ctr">
              <a:buNone/>
            </a:pPr>
            <a:r>
              <a:rPr lang="en-US" sz="1600" dirty="0"/>
              <a:t>House Bill 988</a:t>
            </a:r>
          </a:p>
        </p:txBody>
      </p:sp>
    </p:spTree>
    <p:extLst>
      <p:ext uri="{BB962C8B-B14F-4D97-AF65-F5344CB8AC3E}">
        <p14:creationId xmlns:p14="http://schemas.microsoft.com/office/powerpoint/2010/main" val="237104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9FE29-360D-4DED-B063-AFDE7CCA340D}"/>
              </a:ext>
            </a:extLst>
          </p:cNvPr>
          <p:cNvSpPr>
            <a:spLocks noGrp="1"/>
          </p:cNvSpPr>
          <p:nvPr>
            <p:ph type="title"/>
          </p:nvPr>
        </p:nvSpPr>
        <p:spPr>
          <a:xfrm>
            <a:off x="913795" y="963506"/>
            <a:ext cx="3740815" cy="4827693"/>
          </a:xfrm>
        </p:spPr>
        <p:txBody>
          <a:bodyPr>
            <a:normAutofit/>
          </a:bodyPr>
          <a:lstStyle/>
          <a:p>
            <a:pPr algn="r"/>
            <a:r>
              <a:rPr lang="en-US"/>
              <a:t>Evidence Considerations for Exemption Protests</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E0E0DA6-637E-4C8E-B990-FC9BA07664CD}"/>
              </a:ext>
            </a:extLst>
          </p:cNvPr>
          <p:cNvSpPr>
            <a:spLocks noGrp="1"/>
          </p:cNvSpPr>
          <p:nvPr>
            <p:ph idx="1"/>
          </p:nvPr>
        </p:nvSpPr>
        <p:spPr>
          <a:xfrm>
            <a:off x="5307765" y="963507"/>
            <a:ext cx="5959791" cy="4827694"/>
          </a:xfrm>
          <a:effectLst/>
        </p:spPr>
        <p:txBody>
          <a:bodyPr anchor="ctr">
            <a:normAutofit/>
          </a:bodyPr>
          <a:lstStyle/>
          <a:p>
            <a:pPr>
              <a:lnSpc>
                <a:spcPct val="90000"/>
              </a:lnSpc>
            </a:pPr>
            <a:r>
              <a:rPr lang="en-US" sz="1400">
                <a:solidFill>
                  <a:schemeClr val="tx1"/>
                </a:solidFill>
              </a:rPr>
              <a:t>Protests concerning an exemption application- chief appraiser may not offer evidence or argument at the hearing unless they previously provided that evidence to the property owner concerning the modification or denial of their application. </a:t>
            </a:r>
          </a:p>
          <a:p>
            <a:pPr>
              <a:lnSpc>
                <a:spcPct val="90000"/>
              </a:lnSpc>
            </a:pPr>
            <a:r>
              <a:rPr lang="en-US" sz="1400">
                <a:solidFill>
                  <a:schemeClr val="tx1"/>
                </a:solidFill>
              </a:rPr>
              <a:t>If the chief appraiser provides evidence concerning the modification or denial of the exemption application at least 14 days prior to the hearing date stating that the reasoning was not known prior, they may present it at the hearing. </a:t>
            </a:r>
          </a:p>
          <a:p>
            <a:pPr>
              <a:lnSpc>
                <a:spcPct val="90000"/>
              </a:lnSpc>
            </a:pPr>
            <a:r>
              <a:rPr lang="en-US" sz="1400">
                <a:solidFill>
                  <a:schemeClr val="tx1"/>
                </a:solidFill>
              </a:rPr>
              <a:t>Concerns the following designation applications: </a:t>
            </a:r>
          </a:p>
          <a:p>
            <a:pPr lvl="1">
              <a:lnSpc>
                <a:spcPct val="90000"/>
              </a:lnSpc>
            </a:pPr>
            <a:r>
              <a:rPr lang="en-US" sz="1400">
                <a:solidFill>
                  <a:schemeClr val="tx1"/>
                </a:solidFill>
                <a:effectLst/>
              </a:rPr>
              <a:t>Heirship </a:t>
            </a:r>
          </a:p>
          <a:p>
            <a:pPr lvl="1">
              <a:lnSpc>
                <a:spcPct val="90000"/>
              </a:lnSpc>
            </a:pPr>
            <a:r>
              <a:rPr lang="en-US" sz="1400">
                <a:solidFill>
                  <a:schemeClr val="tx1"/>
                </a:solidFill>
                <a:effectLst/>
              </a:rPr>
              <a:t>Agricultural land appraisal</a:t>
            </a:r>
          </a:p>
          <a:p>
            <a:pPr lvl="1">
              <a:lnSpc>
                <a:spcPct val="90000"/>
              </a:lnSpc>
            </a:pPr>
            <a:r>
              <a:rPr lang="en-US" sz="1400">
                <a:solidFill>
                  <a:schemeClr val="tx1"/>
                </a:solidFill>
                <a:effectLst/>
              </a:rPr>
              <a:t>Open space appraisal</a:t>
            </a:r>
          </a:p>
          <a:p>
            <a:pPr lvl="1">
              <a:lnSpc>
                <a:spcPct val="90000"/>
              </a:lnSpc>
            </a:pPr>
            <a:r>
              <a:rPr lang="en-US" sz="1400">
                <a:solidFill>
                  <a:schemeClr val="tx1"/>
                </a:solidFill>
                <a:effectLst/>
              </a:rPr>
              <a:t>Timber land appraisal</a:t>
            </a:r>
          </a:p>
          <a:p>
            <a:pPr lvl="1">
              <a:lnSpc>
                <a:spcPct val="90000"/>
              </a:lnSpc>
            </a:pPr>
            <a:r>
              <a:rPr lang="en-US" sz="1400">
                <a:solidFill>
                  <a:schemeClr val="tx1"/>
                </a:solidFill>
                <a:effectLst/>
              </a:rPr>
              <a:t>Recreational park or scenic land appraisal</a:t>
            </a:r>
          </a:p>
          <a:p>
            <a:pPr lvl="1">
              <a:lnSpc>
                <a:spcPct val="90000"/>
              </a:lnSpc>
            </a:pPr>
            <a:r>
              <a:rPr lang="en-US" sz="1400">
                <a:solidFill>
                  <a:schemeClr val="tx1"/>
                </a:solidFill>
                <a:effectLst/>
              </a:rPr>
              <a:t>Public access airport</a:t>
            </a:r>
          </a:p>
          <a:p>
            <a:pPr lvl="1">
              <a:lnSpc>
                <a:spcPct val="90000"/>
              </a:lnSpc>
            </a:pPr>
            <a:r>
              <a:rPr lang="en-US" sz="1400">
                <a:solidFill>
                  <a:schemeClr val="tx1"/>
                </a:solidFill>
                <a:effectLst/>
              </a:rPr>
              <a:t>Restricted use timber land appraisal </a:t>
            </a:r>
          </a:p>
          <a:p>
            <a:pPr marL="450000" lvl="1" indent="0">
              <a:lnSpc>
                <a:spcPct val="90000"/>
              </a:lnSpc>
              <a:buNone/>
            </a:pPr>
            <a:endParaRPr lang="en-US" sz="1400">
              <a:solidFill>
                <a:schemeClr val="tx1"/>
              </a:solidFill>
            </a:endParaRPr>
          </a:p>
          <a:p>
            <a:pPr marL="36900" indent="0">
              <a:lnSpc>
                <a:spcPct val="90000"/>
              </a:lnSpc>
              <a:buNone/>
            </a:pPr>
            <a:endParaRPr lang="en-US" sz="1400">
              <a:solidFill>
                <a:schemeClr val="tx1"/>
              </a:solidFill>
            </a:endParaRPr>
          </a:p>
          <a:p>
            <a:pPr>
              <a:lnSpc>
                <a:spcPct val="90000"/>
              </a:lnSpc>
            </a:pPr>
            <a:endParaRPr lang="en-US" sz="1400">
              <a:solidFill>
                <a:schemeClr val="tx1"/>
              </a:solidFill>
            </a:endParaRPr>
          </a:p>
          <a:p>
            <a:pPr>
              <a:lnSpc>
                <a:spcPct val="90000"/>
              </a:lnSpc>
            </a:pPr>
            <a:endParaRPr lang="en-US" sz="1400">
              <a:solidFill>
                <a:schemeClr val="tx1"/>
              </a:solidFill>
            </a:endParaRPr>
          </a:p>
          <a:p>
            <a:pPr marL="36900" indent="0">
              <a:lnSpc>
                <a:spcPct val="90000"/>
              </a:lnSpc>
              <a:buNone/>
            </a:pPr>
            <a:endParaRPr lang="en-US" sz="1400">
              <a:solidFill>
                <a:schemeClr val="tx1"/>
              </a:solidFill>
            </a:endParaRPr>
          </a:p>
        </p:txBody>
      </p:sp>
      <p:sp>
        <p:nvSpPr>
          <p:cNvPr id="4" name="Rectangle 3">
            <a:extLst>
              <a:ext uri="{FF2B5EF4-FFF2-40B4-BE49-F238E27FC236}">
                <a16:creationId xmlns:a16="http://schemas.microsoft.com/office/drawing/2014/main" id="{737E6BD6-40EF-4FEF-AD00-2FC610DA73A5}"/>
              </a:ext>
            </a:extLst>
          </p:cNvPr>
          <p:cNvSpPr/>
          <p:nvPr/>
        </p:nvSpPr>
        <p:spPr>
          <a:xfrm>
            <a:off x="2684106" y="5791199"/>
            <a:ext cx="6096000" cy="584775"/>
          </a:xfrm>
          <a:prstGeom prst="rect">
            <a:avLst/>
          </a:prstGeom>
        </p:spPr>
        <p:txBody>
          <a:bodyPr>
            <a:spAutoFit/>
          </a:bodyPr>
          <a:lstStyle/>
          <a:p>
            <a:pPr marL="36900" indent="0" algn="ctr">
              <a:buNone/>
            </a:pPr>
            <a:r>
              <a:rPr lang="en-US" sz="1600" dirty="0"/>
              <a:t>Tex. Tax Code 41.67(e )</a:t>
            </a:r>
          </a:p>
          <a:p>
            <a:pPr marL="36900" indent="0" algn="ctr">
              <a:buNone/>
            </a:pPr>
            <a:r>
              <a:rPr lang="en-US" sz="1600" dirty="0"/>
              <a:t>House Bill 988</a:t>
            </a:r>
          </a:p>
        </p:txBody>
      </p:sp>
    </p:spTree>
    <p:extLst>
      <p:ext uri="{BB962C8B-B14F-4D97-AF65-F5344CB8AC3E}">
        <p14:creationId xmlns:p14="http://schemas.microsoft.com/office/powerpoint/2010/main" val="289472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7130-3F22-4A73-B928-61E7C742422A}"/>
              </a:ext>
            </a:extLst>
          </p:cNvPr>
          <p:cNvSpPr>
            <a:spLocks noGrp="1"/>
          </p:cNvSpPr>
          <p:nvPr>
            <p:ph type="title"/>
          </p:nvPr>
        </p:nvSpPr>
        <p:spPr>
          <a:xfrm>
            <a:off x="913795" y="609600"/>
            <a:ext cx="10353762" cy="970450"/>
          </a:xfrm>
        </p:spPr>
        <p:txBody>
          <a:bodyPr>
            <a:normAutofit/>
          </a:bodyPr>
          <a:lstStyle/>
          <a:p>
            <a:r>
              <a:rPr lang="en-US" dirty="0"/>
              <a:t>New Corrections under 25.25</a:t>
            </a:r>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500BABB1-3FC1-4AEB-9031-E32999907558}"/>
              </a:ext>
            </a:extLst>
          </p:cNvPr>
          <p:cNvGraphicFramePr>
            <a:graphicFrameLocks noGrp="1"/>
          </p:cNvGraphicFramePr>
          <p:nvPr>
            <p:ph idx="1"/>
            <p:extLst>
              <p:ext uri="{D42A27DB-BD31-4B8C-83A1-F6EECF244321}">
                <p14:modId xmlns:p14="http://schemas.microsoft.com/office/powerpoint/2010/main" val="4082226169"/>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3204274C-6898-4689-AA41-91C8D0B3FAE2}"/>
              </a:ext>
            </a:extLst>
          </p:cNvPr>
          <p:cNvSpPr/>
          <p:nvPr/>
        </p:nvSpPr>
        <p:spPr>
          <a:xfrm>
            <a:off x="3131976" y="6082300"/>
            <a:ext cx="6096000" cy="584775"/>
          </a:xfrm>
          <a:prstGeom prst="rect">
            <a:avLst/>
          </a:prstGeom>
        </p:spPr>
        <p:txBody>
          <a:bodyPr>
            <a:spAutoFit/>
          </a:bodyPr>
          <a:lstStyle/>
          <a:p>
            <a:pPr marL="36900" indent="0" algn="ctr">
              <a:buNone/>
            </a:pPr>
            <a:r>
              <a:rPr lang="en-US" sz="1600" dirty="0"/>
              <a:t>Tex. Tax Code 25.25(c-1)</a:t>
            </a:r>
          </a:p>
          <a:p>
            <a:pPr marL="36900" indent="0" algn="ctr">
              <a:buNone/>
            </a:pPr>
            <a:r>
              <a:rPr lang="en-US" sz="1600" dirty="0"/>
              <a:t>Senate Bill 1421</a:t>
            </a:r>
          </a:p>
        </p:txBody>
      </p:sp>
    </p:spTree>
    <p:extLst>
      <p:ext uri="{BB962C8B-B14F-4D97-AF65-F5344CB8AC3E}">
        <p14:creationId xmlns:p14="http://schemas.microsoft.com/office/powerpoint/2010/main" val="185946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8D4E-A34D-4FD2-BD52-C205079B0F02}"/>
              </a:ext>
            </a:extLst>
          </p:cNvPr>
          <p:cNvSpPr>
            <a:spLocks noGrp="1"/>
          </p:cNvSpPr>
          <p:nvPr>
            <p:ph type="title"/>
          </p:nvPr>
        </p:nvSpPr>
        <p:spPr>
          <a:xfrm>
            <a:off x="633743" y="609599"/>
            <a:ext cx="3413156" cy="5273675"/>
          </a:xfrm>
        </p:spPr>
        <p:txBody>
          <a:bodyPr>
            <a:normAutofit/>
          </a:bodyPr>
          <a:lstStyle/>
          <a:p>
            <a:r>
              <a:rPr lang="en-US" dirty="0"/>
              <a:t>Agenda</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26650DDB-2A99-4283-8A08-4F5C91393715}"/>
              </a:ext>
            </a:extLst>
          </p:cNvPr>
          <p:cNvGraphicFramePr>
            <a:graphicFrameLocks noGrp="1"/>
          </p:cNvGraphicFramePr>
          <p:nvPr>
            <p:ph idx="1"/>
            <p:extLst>
              <p:ext uri="{D42A27DB-BD31-4B8C-83A1-F6EECF244321}">
                <p14:modId xmlns:p14="http://schemas.microsoft.com/office/powerpoint/2010/main" val="577510157"/>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68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C9B4A-6FD2-4315-9033-4E5A11E3396C}"/>
              </a:ext>
            </a:extLst>
          </p:cNvPr>
          <p:cNvSpPr>
            <a:spLocks noGrp="1"/>
          </p:cNvSpPr>
          <p:nvPr>
            <p:ph type="title"/>
          </p:nvPr>
        </p:nvSpPr>
        <p:spPr>
          <a:xfrm>
            <a:off x="913795" y="963506"/>
            <a:ext cx="3740815" cy="4827693"/>
          </a:xfrm>
        </p:spPr>
        <p:txBody>
          <a:bodyPr>
            <a:normAutofit/>
          </a:bodyPr>
          <a:lstStyle/>
          <a:p>
            <a:pPr algn="r"/>
            <a:r>
              <a:rPr lang="en-US" dirty="0"/>
              <a:t>Model Hearing Procedures</a:t>
            </a:r>
            <a:endParaRPr lang="en-US"/>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5A4FA0-64C3-40CE-B5A4-E49D94FA8031}"/>
              </a:ext>
            </a:extLst>
          </p:cNvPr>
          <p:cNvSpPr>
            <a:spLocks noGrp="1"/>
          </p:cNvSpPr>
          <p:nvPr>
            <p:ph idx="1"/>
          </p:nvPr>
        </p:nvSpPr>
        <p:spPr>
          <a:xfrm>
            <a:off x="5307765" y="963507"/>
            <a:ext cx="5959791" cy="4827694"/>
          </a:xfrm>
          <a:effectLst/>
        </p:spPr>
        <p:txBody>
          <a:bodyPr anchor="ctr">
            <a:normAutofit/>
          </a:bodyPr>
          <a:lstStyle/>
          <a:p>
            <a:r>
              <a:rPr lang="en-US">
                <a:solidFill>
                  <a:schemeClr val="tx1"/>
                </a:solidFill>
              </a:rPr>
              <a:t>The ARB will hold a public hearing prior to May 15</a:t>
            </a:r>
            <a:r>
              <a:rPr lang="en-US" baseline="30000">
                <a:solidFill>
                  <a:schemeClr val="tx1"/>
                </a:solidFill>
              </a:rPr>
              <a:t>th</a:t>
            </a:r>
            <a:r>
              <a:rPr lang="en-US">
                <a:solidFill>
                  <a:schemeClr val="tx1"/>
                </a:solidFill>
              </a:rPr>
              <a:t> each year to consider their proposed local Model Hearing Procedures that must follow the Comptroller’s.</a:t>
            </a:r>
          </a:p>
          <a:p>
            <a:r>
              <a:rPr lang="en-US">
                <a:solidFill>
                  <a:schemeClr val="tx1"/>
                </a:solidFill>
              </a:rPr>
              <a:t>Adopted procedures are posted on the CAD’s website.</a:t>
            </a:r>
          </a:p>
          <a:p>
            <a:r>
              <a:rPr lang="en-US">
                <a:solidFill>
                  <a:schemeClr val="tx1"/>
                </a:solidFill>
              </a:rPr>
              <a:t>Within 15 days of adoption they are sent to the following entities: 	</a:t>
            </a:r>
          </a:p>
          <a:p>
            <a:pPr marL="810000" lvl="2" indent="0">
              <a:buNone/>
            </a:pPr>
            <a:r>
              <a:rPr lang="en-US">
                <a:solidFill>
                  <a:schemeClr val="tx1"/>
                </a:solidFill>
              </a:rPr>
              <a:t>1. Comptroller’s office</a:t>
            </a:r>
          </a:p>
          <a:p>
            <a:pPr marL="763200" lvl="2" indent="0">
              <a:buNone/>
            </a:pPr>
            <a:r>
              <a:rPr lang="en-US">
                <a:solidFill>
                  <a:schemeClr val="tx1"/>
                </a:solidFill>
              </a:rPr>
              <a:t> 2. Appraisal district board of directors</a:t>
            </a:r>
          </a:p>
          <a:p>
            <a:pPr marL="457200" lvl="1" indent="0">
              <a:buNone/>
            </a:pPr>
            <a:r>
              <a:rPr lang="en-US">
                <a:solidFill>
                  <a:schemeClr val="tx1"/>
                </a:solidFill>
              </a:rPr>
              <a:t>      3. Taxpayer liaison officer </a:t>
            </a:r>
          </a:p>
          <a:p>
            <a:pPr marL="457200" lvl="1" indent="0">
              <a:buNone/>
            </a:pPr>
            <a:r>
              <a:rPr lang="en-US">
                <a:solidFill>
                  <a:schemeClr val="tx1"/>
                </a:solidFill>
              </a:rPr>
              <a:t>      4. Appraisal district</a:t>
            </a:r>
          </a:p>
        </p:txBody>
      </p:sp>
      <p:sp>
        <p:nvSpPr>
          <p:cNvPr id="4" name="Rectangle 3">
            <a:extLst>
              <a:ext uri="{FF2B5EF4-FFF2-40B4-BE49-F238E27FC236}">
                <a16:creationId xmlns:a16="http://schemas.microsoft.com/office/drawing/2014/main" id="{FD7C323A-2723-45C5-92F7-0B21555B76F0}"/>
              </a:ext>
            </a:extLst>
          </p:cNvPr>
          <p:cNvSpPr/>
          <p:nvPr/>
        </p:nvSpPr>
        <p:spPr>
          <a:xfrm>
            <a:off x="2637453" y="5894493"/>
            <a:ext cx="6096000" cy="584775"/>
          </a:xfrm>
          <a:prstGeom prst="rect">
            <a:avLst/>
          </a:prstGeom>
        </p:spPr>
        <p:txBody>
          <a:bodyPr>
            <a:spAutoFit/>
          </a:bodyPr>
          <a:lstStyle/>
          <a:p>
            <a:pPr lvl="1" algn="ctr"/>
            <a:r>
              <a:rPr lang="en-US" sz="1600" dirty="0"/>
              <a:t>Tex. Tax Code 41.01 (c )(d)(e)</a:t>
            </a:r>
          </a:p>
          <a:p>
            <a:pPr lvl="1" algn="ctr"/>
            <a:r>
              <a:rPr lang="en-US" sz="1600" dirty="0"/>
              <a:t>House Bill 988</a:t>
            </a:r>
          </a:p>
        </p:txBody>
      </p:sp>
    </p:spTree>
    <p:extLst>
      <p:ext uri="{BB962C8B-B14F-4D97-AF65-F5344CB8AC3E}">
        <p14:creationId xmlns:p14="http://schemas.microsoft.com/office/powerpoint/2010/main" val="38435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CB2A-B458-4D76-AE45-6A11B152D695}"/>
              </a:ext>
            </a:extLst>
          </p:cNvPr>
          <p:cNvSpPr>
            <a:spLocks noGrp="1"/>
          </p:cNvSpPr>
          <p:nvPr>
            <p:ph type="title"/>
          </p:nvPr>
        </p:nvSpPr>
        <p:spPr>
          <a:xfrm>
            <a:off x="633743" y="609599"/>
            <a:ext cx="3413156" cy="5273675"/>
          </a:xfrm>
        </p:spPr>
        <p:txBody>
          <a:bodyPr>
            <a:normAutofit/>
          </a:bodyPr>
          <a:lstStyle/>
          <a:p>
            <a:r>
              <a:rPr lang="en-US" dirty="0"/>
              <a:t>Model Hearing Procedure Adoption</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DF987A09-7617-4E56-AAF0-49EFA400AC77}"/>
              </a:ext>
            </a:extLst>
          </p:cNvPr>
          <p:cNvGraphicFramePr>
            <a:graphicFrameLocks noGrp="1"/>
          </p:cNvGraphicFramePr>
          <p:nvPr>
            <p:ph idx="1"/>
            <p:extLst>
              <p:ext uri="{D42A27DB-BD31-4B8C-83A1-F6EECF244321}">
                <p14:modId xmlns:p14="http://schemas.microsoft.com/office/powerpoint/2010/main" val="456424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E88203E5-19C3-410F-BDED-72F97E92C8AF}"/>
              </a:ext>
            </a:extLst>
          </p:cNvPr>
          <p:cNvSpPr/>
          <p:nvPr/>
        </p:nvSpPr>
        <p:spPr>
          <a:xfrm>
            <a:off x="2319526" y="6011134"/>
            <a:ext cx="6096000" cy="584775"/>
          </a:xfrm>
          <a:prstGeom prst="rect">
            <a:avLst/>
          </a:prstGeom>
        </p:spPr>
        <p:txBody>
          <a:bodyPr>
            <a:spAutoFit/>
          </a:bodyPr>
          <a:lstStyle/>
          <a:p>
            <a:pPr lvl="1" algn="ctr"/>
            <a:r>
              <a:rPr lang="en-US" sz="1600" dirty="0"/>
              <a:t>Tex. Tax Code 41.01 (c )(d)(e)</a:t>
            </a:r>
          </a:p>
          <a:p>
            <a:pPr lvl="1" algn="ctr"/>
            <a:r>
              <a:rPr lang="en-US" sz="1600" dirty="0"/>
              <a:t>House Bill 988</a:t>
            </a:r>
          </a:p>
        </p:txBody>
      </p:sp>
    </p:spTree>
    <p:extLst>
      <p:ext uri="{BB962C8B-B14F-4D97-AF65-F5344CB8AC3E}">
        <p14:creationId xmlns:p14="http://schemas.microsoft.com/office/powerpoint/2010/main" val="281380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63AE-8AEE-4781-B8C9-5D07BADB05DF}"/>
              </a:ext>
            </a:extLst>
          </p:cNvPr>
          <p:cNvSpPr>
            <a:spLocks noGrp="1"/>
          </p:cNvSpPr>
          <p:nvPr>
            <p:ph type="title"/>
          </p:nvPr>
        </p:nvSpPr>
        <p:spPr>
          <a:xfrm>
            <a:off x="633743" y="609599"/>
            <a:ext cx="3413156" cy="5273675"/>
          </a:xfrm>
        </p:spPr>
        <p:txBody>
          <a:bodyPr>
            <a:normAutofit/>
          </a:bodyPr>
          <a:lstStyle/>
          <a:p>
            <a:r>
              <a:rPr lang="en-US" dirty="0"/>
              <a:t>Model Hearing Procedure Adherence </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21C5AC43-2C45-42C9-A462-132913CEA534}"/>
              </a:ext>
            </a:extLst>
          </p:cNvPr>
          <p:cNvGraphicFramePr>
            <a:graphicFrameLocks noGrp="1"/>
          </p:cNvGraphicFramePr>
          <p:nvPr>
            <p:ph idx="1"/>
            <p:extLst>
              <p:ext uri="{D42A27DB-BD31-4B8C-83A1-F6EECF244321}">
                <p14:modId xmlns:p14="http://schemas.microsoft.com/office/powerpoint/2010/main" val="617953249"/>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D108677B-11E9-4368-B989-B613B5A4FCC6}"/>
              </a:ext>
            </a:extLst>
          </p:cNvPr>
          <p:cNvSpPr/>
          <p:nvPr/>
        </p:nvSpPr>
        <p:spPr>
          <a:xfrm>
            <a:off x="2544147" y="6063640"/>
            <a:ext cx="6096000" cy="584775"/>
          </a:xfrm>
          <a:prstGeom prst="rect">
            <a:avLst/>
          </a:prstGeom>
        </p:spPr>
        <p:txBody>
          <a:bodyPr>
            <a:spAutoFit/>
          </a:bodyPr>
          <a:lstStyle/>
          <a:p>
            <a:pPr marL="36900" indent="0" algn="ctr">
              <a:buNone/>
            </a:pPr>
            <a:r>
              <a:rPr lang="en-US" sz="1600" dirty="0"/>
              <a:t>Tex. Tax Code 41.66 (q)</a:t>
            </a:r>
          </a:p>
          <a:p>
            <a:pPr marL="36900" indent="0" algn="ctr">
              <a:buNone/>
            </a:pPr>
            <a:r>
              <a:rPr lang="en-US" sz="1600" dirty="0"/>
              <a:t>House Bill 988</a:t>
            </a:r>
          </a:p>
        </p:txBody>
      </p:sp>
    </p:spTree>
    <p:extLst>
      <p:ext uri="{BB962C8B-B14F-4D97-AF65-F5344CB8AC3E}">
        <p14:creationId xmlns:p14="http://schemas.microsoft.com/office/powerpoint/2010/main" val="92528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525B-0FC8-4DE2-9264-FFC9E4D4BE00}"/>
              </a:ext>
            </a:extLst>
          </p:cNvPr>
          <p:cNvSpPr>
            <a:spLocks noGrp="1"/>
          </p:cNvSpPr>
          <p:nvPr>
            <p:ph type="title"/>
          </p:nvPr>
        </p:nvSpPr>
        <p:spPr>
          <a:xfrm>
            <a:off x="633743" y="609599"/>
            <a:ext cx="3413156" cy="5273675"/>
          </a:xfrm>
        </p:spPr>
        <p:txBody>
          <a:bodyPr>
            <a:normAutofit/>
          </a:bodyPr>
          <a:lstStyle/>
          <a:p>
            <a:r>
              <a:rPr lang="en-US" dirty="0"/>
              <a:t>ARB Reporting </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04052C8C-C56E-4D6B-8C02-360A6BBC074F}"/>
              </a:ext>
            </a:extLst>
          </p:cNvPr>
          <p:cNvGraphicFramePr>
            <a:graphicFrameLocks noGrp="1"/>
          </p:cNvGraphicFramePr>
          <p:nvPr>
            <p:ph idx="1"/>
            <p:extLst>
              <p:ext uri="{D42A27DB-BD31-4B8C-83A1-F6EECF244321}">
                <p14:modId xmlns:p14="http://schemas.microsoft.com/office/powerpoint/2010/main" val="3632010498"/>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64675C0C-2805-4631-B17C-1A2C02444378}"/>
              </a:ext>
            </a:extLst>
          </p:cNvPr>
          <p:cNvSpPr/>
          <p:nvPr/>
        </p:nvSpPr>
        <p:spPr>
          <a:xfrm>
            <a:off x="2506825" y="6063639"/>
            <a:ext cx="6096000" cy="584775"/>
          </a:xfrm>
          <a:prstGeom prst="rect">
            <a:avLst/>
          </a:prstGeom>
        </p:spPr>
        <p:txBody>
          <a:bodyPr>
            <a:spAutoFit/>
          </a:bodyPr>
          <a:lstStyle/>
          <a:p>
            <a:pPr marL="36900" indent="0" algn="ctr">
              <a:buNone/>
            </a:pPr>
            <a:r>
              <a:rPr lang="en-US" sz="1600" dirty="0"/>
              <a:t>Tex. Tax Code 5.104(l) </a:t>
            </a:r>
          </a:p>
          <a:p>
            <a:pPr marL="36900" indent="0" algn="ctr">
              <a:buNone/>
            </a:pPr>
            <a:r>
              <a:rPr lang="en-US" sz="1600" dirty="0"/>
              <a:t>House Bill 988</a:t>
            </a:r>
          </a:p>
        </p:txBody>
      </p:sp>
    </p:spTree>
    <p:extLst>
      <p:ext uri="{BB962C8B-B14F-4D97-AF65-F5344CB8AC3E}">
        <p14:creationId xmlns:p14="http://schemas.microsoft.com/office/powerpoint/2010/main" val="141484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defTabSz="914400">
              <a:spcAft>
                <a:spcPts val="600"/>
              </a:spcAft>
              <a:defRPr/>
            </a:pPr>
            <a:fld id="{4A9D0740-9057-A440-83F0-D81A9D2B18CA}" type="slidenum">
              <a:rPr lang="en-US">
                <a:solidFill>
                  <a:schemeClr val="tx1">
                    <a:lumMod val="50000"/>
                    <a:lumOff val="50000"/>
                  </a:schemeClr>
                </a:solidFill>
              </a:rPr>
              <a:pPr defTabSz="914400">
                <a:spcAft>
                  <a:spcPts val="600"/>
                </a:spcAft>
                <a:defRPr/>
              </a:pPr>
              <a:t>24</a:t>
            </a:fld>
            <a:endParaRPr lang="en-US">
              <a:solidFill>
                <a:schemeClr val="tx1">
                  <a:lumMod val="50000"/>
                  <a:lumOff val="50000"/>
                </a:schemeClr>
              </a:solidFill>
            </a:endParaRPr>
          </a:p>
        </p:txBody>
      </p:sp>
      <p:sp>
        <p:nvSpPr>
          <p:cNvPr id="2" name="Title 1"/>
          <p:cNvSpPr>
            <a:spLocks noGrp="1"/>
          </p:cNvSpPr>
          <p:nvPr>
            <p:ph type="title"/>
          </p:nvPr>
        </p:nvSpPr>
        <p:spPr>
          <a:xfrm>
            <a:off x="1959218" y="266701"/>
            <a:ext cx="8302382" cy="1358900"/>
          </a:xfrm>
          <a:noFill/>
        </p:spPr>
        <p:txBody>
          <a:bodyPr vert="horz" lIns="91440" tIns="45720" rIns="91440" bIns="45720" rtlCol="0" anchor="b">
            <a:normAutofit/>
          </a:bodyPr>
          <a:lstStyle/>
          <a:p>
            <a:pPr defTabSz="914400">
              <a:lnSpc>
                <a:spcPct val="90000"/>
              </a:lnSpc>
            </a:pPr>
            <a:r>
              <a:rPr lang="en-US" b="1" dirty="0"/>
              <a:t>Limited Binding Arbitration (LBA)</a:t>
            </a:r>
            <a:br>
              <a:rPr lang="en-US" sz="4500" b="1" dirty="0"/>
            </a:br>
            <a:r>
              <a:rPr lang="en-US" sz="3100" b="1" dirty="0"/>
              <a:t>Compel an ARB or Chief Appraiser to: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144363"/>
              </p:ext>
            </p:extLst>
          </p:nvPr>
        </p:nvGraphicFramePr>
        <p:xfrm>
          <a:off x="3175687" y="1521615"/>
          <a:ext cx="6606540" cy="483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E0B9628-3BF1-43EC-8336-D062BB4B0F8B}"/>
              </a:ext>
            </a:extLst>
          </p:cNvPr>
          <p:cNvSpPr/>
          <p:nvPr/>
        </p:nvSpPr>
        <p:spPr>
          <a:xfrm>
            <a:off x="3430957" y="6075145"/>
            <a:ext cx="6096000" cy="584775"/>
          </a:xfrm>
          <a:prstGeom prst="rect">
            <a:avLst/>
          </a:prstGeom>
        </p:spPr>
        <p:txBody>
          <a:bodyPr>
            <a:spAutoFit/>
          </a:bodyPr>
          <a:lstStyle/>
          <a:p>
            <a:pPr marL="36900" indent="0" algn="ctr">
              <a:buNone/>
            </a:pPr>
            <a:r>
              <a:rPr lang="en-US" sz="1600" dirty="0"/>
              <a:t>Tex. Tax Code 41A.015 </a:t>
            </a:r>
          </a:p>
          <a:p>
            <a:pPr marL="36900" indent="0" algn="ctr">
              <a:buNone/>
            </a:pPr>
            <a:r>
              <a:rPr lang="en-US" sz="1600" dirty="0"/>
              <a:t>House Bill 988</a:t>
            </a:r>
          </a:p>
        </p:txBody>
      </p:sp>
    </p:spTree>
    <p:extLst>
      <p:ext uri="{BB962C8B-B14F-4D97-AF65-F5344CB8AC3E}">
        <p14:creationId xmlns:p14="http://schemas.microsoft.com/office/powerpoint/2010/main" val="180165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defTabSz="914400">
              <a:spcAft>
                <a:spcPts val="600"/>
              </a:spcAft>
              <a:defRPr/>
            </a:pPr>
            <a:fld id="{4A9D0740-9057-A440-83F0-D81A9D2B18CA}" type="slidenum">
              <a:rPr lang="en-US">
                <a:solidFill>
                  <a:schemeClr val="tx1">
                    <a:lumMod val="50000"/>
                    <a:lumOff val="50000"/>
                  </a:schemeClr>
                </a:solidFill>
              </a:rPr>
              <a:pPr defTabSz="914400">
                <a:spcAft>
                  <a:spcPts val="600"/>
                </a:spcAft>
                <a:defRPr/>
              </a:pPr>
              <a:t>25</a:t>
            </a:fld>
            <a:endParaRPr lang="en-US">
              <a:solidFill>
                <a:schemeClr val="tx1">
                  <a:lumMod val="50000"/>
                  <a:lumOff val="50000"/>
                </a:schemeClr>
              </a:solidFill>
            </a:endParaRPr>
          </a:p>
        </p:txBody>
      </p:sp>
      <p:sp>
        <p:nvSpPr>
          <p:cNvPr id="2" name="Title 1"/>
          <p:cNvSpPr>
            <a:spLocks noGrp="1"/>
          </p:cNvSpPr>
          <p:nvPr>
            <p:ph type="title"/>
          </p:nvPr>
        </p:nvSpPr>
        <p:spPr>
          <a:xfrm>
            <a:off x="1959218" y="266701"/>
            <a:ext cx="8302382" cy="1358900"/>
          </a:xfrm>
          <a:noFill/>
        </p:spPr>
        <p:txBody>
          <a:bodyPr vert="horz" lIns="91440" tIns="45720" rIns="91440" bIns="45720" rtlCol="0" anchor="b">
            <a:normAutofit/>
          </a:bodyPr>
          <a:lstStyle/>
          <a:p>
            <a:pPr defTabSz="914400">
              <a:lnSpc>
                <a:spcPct val="90000"/>
              </a:lnSpc>
            </a:pPr>
            <a:r>
              <a:rPr lang="en-US" b="1" dirty="0"/>
              <a:t>LBA continued</a:t>
            </a:r>
            <a:br>
              <a:rPr lang="en-US" sz="4500" b="1" dirty="0"/>
            </a:br>
            <a:endParaRPr lang="en-US" sz="3200" b="1" dirty="0"/>
          </a:p>
        </p:txBody>
      </p:sp>
      <p:graphicFrame>
        <p:nvGraphicFramePr>
          <p:cNvPr id="4" name="Content Placeholder 3"/>
          <p:cNvGraphicFramePr>
            <a:graphicFrameLocks noGrp="1"/>
          </p:cNvGraphicFramePr>
          <p:nvPr>
            <p:ph idx="1"/>
          </p:nvPr>
        </p:nvGraphicFramePr>
        <p:xfrm>
          <a:off x="3175687" y="1295401"/>
          <a:ext cx="6606540" cy="544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43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73E9-4D12-48A2-9D2A-AA30105ABA49}"/>
              </a:ext>
            </a:extLst>
          </p:cNvPr>
          <p:cNvSpPr>
            <a:spLocks noGrp="1"/>
          </p:cNvSpPr>
          <p:nvPr>
            <p:ph type="title"/>
          </p:nvPr>
        </p:nvSpPr>
        <p:spPr>
          <a:xfrm>
            <a:off x="1821429" y="320676"/>
            <a:ext cx="8555616" cy="1325563"/>
          </a:xfrm>
        </p:spPr>
        <p:txBody>
          <a:bodyPr>
            <a:normAutofit/>
          </a:bodyPr>
          <a:lstStyle/>
          <a:p>
            <a:r>
              <a:rPr lang="en-US" sz="4700" b="1" dirty="0"/>
              <a:t>LBA Workflow</a:t>
            </a:r>
          </a:p>
        </p:txBody>
      </p:sp>
      <p:sp>
        <p:nvSpPr>
          <p:cNvPr id="3" name="Slide Number Placeholder 2"/>
          <p:cNvSpPr>
            <a:spLocks noGrp="1"/>
          </p:cNvSpPr>
          <p:nvPr>
            <p:ph type="sldNum" sz="quarter" idx="12"/>
          </p:nvPr>
        </p:nvSpPr>
        <p:spPr>
          <a:xfrm>
            <a:off x="7981950" y="6356351"/>
            <a:ext cx="2057400" cy="365125"/>
          </a:xfrm>
        </p:spPr>
        <p:txBody>
          <a:bodyPr>
            <a:normAutofit/>
          </a:bodyPr>
          <a:lstStyle/>
          <a:p>
            <a:pPr>
              <a:spcAft>
                <a:spcPts val="600"/>
              </a:spcAft>
            </a:pPr>
            <a:fld id="{4A9D0740-9057-A440-83F0-D81A9D2B18CA}" type="slidenum">
              <a:rPr lang="en-US"/>
              <a:pPr>
                <a:spcAft>
                  <a:spcPts val="600"/>
                </a:spcAft>
              </a:pPr>
              <a:t>26</a:t>
            </a:fld>
            <a:endParaRPr lang="en-US"/>
          </a:p>
        </p:txBody>
      </p:sp>
      <p:graphicFrame>
        <p:nvGraphicFramePr>
          <p:cNvPr id="4" name="Content Placeholder 3"/>
          <p:cNvGraphicFramePr>
            <a:graphicFrameLocks noGrp="1"/>
          </p:cNvGraphicFramePr>
          <p:nvPr>
            <p:ph idx="1"/>
          </p:nvPr>
        </p:nvGraphicFramePr>
        <p:xfrm>
          <a:off x="1821431" y="1825625"/>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59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554718" y="6382512"/>
            <a:ext cx="514350" cy="320040"/>
          </a:xfrm>
        </p:spPr>
        <p:txBody>
          <a:bodyPr vert="horz" lIns="91440" tIns="45720" rIns="91440" bIns="45720" rtlCol="0" anchor="ctr">
            <a:normAutofit/>
          </a:bodyPr>
          <a:lstStyle/>
          <a:p>
            <a:pPr defTabSz="914400">
              <a:spcAft>
                <a:spcPts val="600"/>
              </a:spcAft>
              <a:defRPr/>
            </a:pPr>
            <a:fld id="{4A9D0740-9057-A440-83F0-D81A9D2B18CA}" type="slidenum">
              <a:rPr lang="en-US"/>
              <a:pPr defTabSz="914400">
                <a:spcAft>
                  <a:spcPts val="600"/>
                </a:spcAft>
                <a:defRPr/>
              </a:pPr>
              <a:t>27</a:t>
            </a:fld>
            <a:endParaRPr lang="en-US"/>
          </a:p>
        </p:txBody>
      </p:sp>
      <p:sp>
        <p:nvSpPr>
          <p:cNvPr id="2" name="Title 1"/>
          <p:cNvSpPr>
            <a:spLocks noGrp="1"/>
          </p:cNvSpPr>
          <p:nvPr>
            <p:ph type="title"/>
          </p:nvPr>
        </p:nvSpPr>
        <p:spPr>
          <a:xfrm>
            <a:off x="2422635" y="1122364"/>
            <a:ext cx="7346728" cy="1216391"/>
          </a:xfrm>
        </p:spPr>
        <p:txBody>
          <a:bodyPr vert="horz" lIns="91440" tIns="45720" rIns="91440" bIns="45720" rtlCol="0" anchor="b">
            <a:normAutofit/>
          </a:bodyPr>
          <a:lstStyle/>
          <a:p>
            <a:pPr algn="l" defTabSz="914400">
              <a:lnSpc>
                <a:spcPct val="90000"/>
              </a:lnSpc>
            </a:pPr>
            <a:r>
              <a:rPr lang="en-US" sz="4500" b="1">
                <a:solidFill>
                  <a:srgbClr val="000000"/>
                </a:solidFill>
              </a:rPr>
              <a:t>For More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069205"/>
              </p:ext>
            </p:extLst>
          </p:nvPr>
        </p:nvGraphicFramePr>
        <p:xfrm>
          <a:off x="604007" y="3020037"/>
          <a:ext cx="10779854" cy="291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37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92988DB-A7F3-4671-93E7-F4913DFD14EF}"/>
              </a:ext>
            </a:extLst>
          </p:cNvPr>
          <p:cNvSpPr>
            <a:spLocks noGrp="1"/>
          </p:cNvSpPr>
          <p:nvPr>
            <p:ph type="subTitle" idx="1"/>
          </p:nvPr>
        </p:nvSpPr>
        <p:spPr>
          <a:xfrm>
            <a:off x="335560" y="276837"/>
            <a:ext cx="11484528" cy="6493079"/>
          </a:xfrm>
        </p:spPr>
        <p:txBody>
          <a:bodyPr>
            <a:normAutofit/>
          </a:bodyPr>
          <a:lstStyle/>
          <a:p>
            <a:r>
              <a:rPr lang="en-US" sz="4000" dirty="0"/>
              <a:t>ARB  Member Appointment</a:t>
            </a:r>
            <a:endParaRPr lang="en-US" dirty="0"/>
          </a:p>
          <a:p>
            <a:endParaRPr lang="en-US" dirty="0"/>
          </a:p>
          <a:p>
            <a:r>
              <a:rPr lang="en-US" dirty="0"/>
              <a:t>Local administrative district judge appoints ARB members in every county.</a:t>
            </a:r>
          </a:p>
          <a:p>
            <a:endParaRPr lang="en-US" dirty="0"/>
          </a:p>
          <a:p>
            <a:pPr marL="1257300" lvl="2" indent="-342900" algn="l">
              <a:buFont typeface="Arial" panose="020B0604020202020204" pitchFamily="34" charset="0"/>
              <a:buChar char="•"/>
            </a:pPr>
            <a:r>
              <a:rPr lang="en-US" dirty="0"/>
              <a:t>The taxpayer liaison officer may assist the judge with selecting members. </a:t>
            </a:r>
          </a:p>
          <a:p>
            <a:pPr marL="1257300" lvl="2" indent="-342900" algn="l">
              <a:buFont typeface="Arial" panose="020B0604020202020204" pitchFamily="34" charset="0"/>
              <a:buChar char="•"/>
            </a:pPr>
            <a:r>
              <a:rPr lang="en-US" dirty="0"/>
              <a:t>Applications submitted to the appraisal district seeking ARB appointment are delivered to the judge.</a:t>
            </a:r>
          </a:p>
          <a:p>
            <a:pPr marL="1257300" lvl="2" indent="-342900" algn="l">
              <a:buFont typeface="Arial" panose="020B0604020202020204" pitchFamily="34" charset="0"/>
              <a:buChar char="•"/>
            </a:pPr>
            <a:r>
              <a:rPr lang="en-US" dirty="0"/>
              <a:t>Judge appoints commissioners, or ARB officers.</a:t>
            </a:r>
          </a:p>
          <a:p>
            <a:pPr marL="1257300" lvl="2" indent="-342900" algn="l">
              <a:buFont typeface="Arial" panose="020B0604020202020204" pitchFamily="34" charset="0"/>
              <a:buChar char="•"/>
            </a:pPr>
            <a:r>
              <a:rPr lang="en-US" dirty="0"/>
              <a:t>In consolidated ARBs, members are appointed jointly by the local administrative district judges in those counties.</a:t>
            </a:r>
          </a:p>
          <a:p>
            <a:endParaRPr lang="en-US" dirty="0"/>
          </a:p>
          <a:p>
            <a:endParaRPr lang="en-US" dirty="0"/>
          </a:p>
          <a:p>
            <a:endParaRPr lang="en-US" dirty="0"/>
          </a:p>
          <a:p>
            <a:r>
              <a:rPr lang="en-US" sz="1600" dirty="0"/>
              <a:t>Tex. Tax Code Section 6.41(d)</a:t>
            </a:r>
          </a:p>
          <a:p>
            <a:r>
              <a:rPr lang="en-US" sz="1600" dirty="0"/>
              <a:t>House Bill 2941</a:t>
            </a:r>
          </a:p>
          <a:p>
            <a:endParaRPr lang="en-US" dirty="0"/>
          </a:p>
        </p:txBody>
      </p:sp>
    </p:spTree>
    <p:extLst>
      <p:ext uri="{BB962C8B-B14F-4D97-AF65-F5344CB8AC3E}">
        <p14:creationId xmlns:p14="http://schemas.microsoft.com/office/powerpoint/2010/main" val="320535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D46A-ECBF-4A64-9B5A-B342D0E23F62}"/>
              </a:ext>
            </a:extLst>
          </p:cNvPr>
          <p:cNvSpPr>
            <a:spLocks noGrp="1"/>
          </p:cNvSpPr>
          <p:nvPr>
            <p:ph type="title"/>
          </p:nvPr>
        </p:nvSpPr>
        <p:spPr>
          <a:xfrm>
            <a:off x="633743" y="609599"/>
            <a:ext cx="3413156" cy="5273675"/>
          </a:xfrm>
        </p:spPr>
        <p:txBody>
          <a:bodyPr>
            <a:normAutofit/>
          </a:bodyPr>
          <a:lstStyle/>
          <a:p>
            <a:r>
              <a:rPr lang="en-US" dirty="0"/>
              <a:t>ARB Member Removal</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4659A955-2504-448E-826C-3F0149901219}"/>
              </a:ext>
            </a:extLst>
          </p:cNvPr>
          <p:cNvGraphicFramePr>
            <a:graphicFrameLocks noGrp="1"/>
          </p:cNvGraphicFramePr>
          <p:nvPr>
            <p:ph idx="1"/>
            <p:extLst>
              <p:ext uri="{D42A27DB-BD31-4B8C-83A1-F6EECF244321}">
                <p14:modId xmlns:p14="http://schemas.microsoft.com/office/powerpoint/2010/main" val="2203385248"/>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8AE7B848-F478-42E4-B692-AE61F934773F}"/>
              </a:ext>
            </a:extLst>
          </p:cNvPr>
          <p:cNvSpPr/>
          <p:nvPr/>
        </p:nvSpPr>
        <p:spPr>
          <a:xfrm>
            <a:off x="2259434" y="5970787"/>
            <a:ext cx="6096000" cy="584775"/>
          </a:xfrm>
          <a:prstGeom prst="rect">
            <a:avLst/>
          </a:prstGeom>
        </p:spPr>
        <p:txBody>
          <a:bodyPr>
            <a:spAutoFit/>
          </a:bodyPr>
          <a:lstStyle/>
          <a:p>
            <a:pPr lvl="0" algn="ctr"/>
            <a:r>
              <a:rPr lang="en-US" sz="1600" dirty="0"/>
              <a:t>Tex. Tax Code Section 6.41(f)</a:t>
            </a:r>
          </a:p>
          <a:p>
            <a:pPr lvl="0" algn="ctr"/>
            <a:r>
              <a:rPr lang="en-US" sz="1600" dirty="0"/>
              <a:t>Senate Bill 63</a:t>
            </a:r>
          </a:p>
        </p:txBody>
      </p:sp>
    </p:spTree>
    <p:extLst>
      <p:ext uri="{BB962C8B-B14F-4D97-AF65-F5344CB8AC3E}">
        <p14:creationId xmlns:p14="http://schemas.microsoft.com/office/powerpoint/2010/main" val="35238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C472-3E01-43FF-A960-865757BEFBE9}"/>
              </a:ext>
            </a:extLst>
          </p:cNvPr>
          <p:cNvSpPr>
            <a:spLocks noGrp="1"/>
          </p:cNvSpPr>
          <p:nvPr>
            <p:ph type="title"/>
          </p:nvPr>
        </p:nvSpPr>
        <p:spPr>
          <a:xfrm>
            <a:off x="913795" y="609600"/>
            <a:ext cx="10353762" cy="970450"/>
          </a:xfrm>
        </p:spPr>
        <p:txBody>
          <a:bodyPr>
            <a:normAutofit/>
          </a:bodyPr>
          <a:lstStyle/>
          <a:p>
            <a:r>
              <a:rPr lang="en-US" dirty="0"/>
              <a:t>Eligibility Restrictions</a:t>
            </a:r>
          </a:p>
        </p:txBody>
      </p:sp>
      <p:graphicFrame>
        <p:nvGraphicFramePr>
          <p:cNvPr id="5" name="Content Placeholder 2">
            <a:extLst>
              <a:ext uri="{FF2B5EF4-FFF2-40B4-BE49-F238E27FC236}">
                <a16:creationId xmlns:a16="http://schemas.microsoft.com/office/drawing/2014/main" id="{0FBB1610-FE21-4DFD-9C00-B1E8BC391198}"/>
              </a:ext>
            </a:extLst>
          </p:cNvPr>
          <p:cNvGraphicFramePr>
            <a:graphicFrameLocks noGrp="1"/>
          </p:cNvGraphicFramePr>
          <p:nvPr>
            <p:ph idx="1"/>
            <p:extLst>
              <p:ext uri="{D42A27DB-BD31-4B8C-83A1-F6EECF244321}">
                <p14:modId xmlns:p14="http://schemas.microsoft.com/office/powerpoint/2010/main" val="3599282564"/>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9141192-CC5B-497D-9D8C-7A72D7134BB5}"/>
              </a:ext>
            </a:extLst>
          </p:cNvPr>
          <p:cNvSpPr/>
          <p:nvPr/>
        </p:nvSpPr>
        <p:spPr>
          <a:xfrm>
            <a:off x="3157057" y="5939404"/>
            <a:ext cx="6096000" cy="584775"/>
          </a:xfrm>
          <a:prstGeom prst="rect">
            <a:avLst/>
          </a:prstGeom>
        </p:spPr>
        <p:txBody>
          <a:bodyPr>
            <a:spAutoFit/>
          </a:bodyPr>
          <a:lstStyle/>
          <a:p>
            <a:pPr lvl="0" algn="ctr"/>
            <a:r>
              <a:rPr lang="en-US" sz="1600" dirty="0"/>
              <a:t>Tex. Tax Code 6.054(3)</a:t>
            </a:r>
          </a:p>
          <a:p>
            <a:pPr lvl="0" algn="ctr"/>
            <a:r>
              <a:rPr lang="en-US" sz="1600" dirty="0"/>
              <a:t>Senate Bill 63</a:t>
            </a:r>
          </a:p>
        </p:txBody>
      </p:sp>
    </p:spTree>
    <p:extLst>
      <p:ext uri="{BB962C8B-B14F-4D97-AF65-F5344CB8AC3E}">
        <p14:creationId xmlns:p14="http://schemas.microsoft.com/office/powerpoint/2010/main" val="204751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031F-E60D-4D91-B3A0-91BF65FD38CA}"/>
              </a:ext>
            </a:extLst>
          </p:cNvPr>
          <p:cNvSpPr>
            <a:spLocks noGrp="1"/>
          </p:cNvSpPr>
          <p:nvPr>
            <p:ph type="title"/>
          </p:nvPr>
        </p:nvSpPr>
        <p:spPr>
          <a:xfrm>
            <a:off x="633743" y="609599"/>
            <a:ext cx="3413156" cy="5273675"/>
          </a:xfrm>
        </p:spPr>
        <p:txBody>
          <a:bodyPr>
            <a:normAutofit/>
          </a:bodyPr>
          <a:lstStyle/>
          <a:p>
            <a:r>
              <a:rPr lang="en-US" dirty="0"/>
              <a:t>Removal of ARB Chairman </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2242BD65-EDFB-425A-AD86-30B757C75679}"/>
              </a:ext>
            </a:extLst>
          </p:cNvPr>
          <p:cNvGraphicFramePr>
            <a:graphicFrameLocks noGrp="1"/>
          </p:cNvGraphicFramePr>
          <p:nvPr>
            <p:ph idx="1"/>
            <p:extLst>
              <p:ext uri="{D42A27DB-BD31-4B8C-83A1-F6EECF244321}">
                <p14:modId xmlns:p14="http://schemas.microsoft.com/office/powerpoint/2010/main" val="3398575825"/>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521FEFA-F55C-4383-9FA6-5F867E2BCA22}"/>
              </a:ext>
            </a:extLst>
          </p:cNvPr>
          <p:cNvSpPr/>
          <p:nvPr/>
        </p:nvSpPr>
        <p:spPr>
          <a:xfrm>
            <a:off x="2917371" y="5970787"/>
            <a:ext cx="6096000" cy="584775"/>
          </a:xfrm>
          <a:prstGeom prst="rect">
            <a:avLst/>
          </a:prstGeom>
        </p:spPr>
        <p:txBody>
          <a:bodyPr>
            <a:spAutoFit/>
          </a:bodyPr>
          <a:lstStyle/>
          <a:p>
            <a:pPr marL="36900" indent="0" algn="ctr">
              <a:buNone/>
            </a:pPr>
            <a:r>
              <a:rPr lang="en-US" sz="1600" dirty="0"/>
              <a:t>Tex. Tax Code 41.66(q)</a:t>
            </a:r>
          </a:p>
          <a:p>
            <a:pPr marL="36900" indent="0" algn="ctr">
              <a:buNone/>
            </a:pPr>
            <a:r>
              <a:rPr lang="en-US" sz="1600" dirty="0"/>
              <a:t>House Bill 988</a:t>
            </a:r>
          </a:p>
        </p:txBody>
      </p:sp>
    </p:spTree>
    <p:extLst>
      <p:ext uri="{BB962C8B-B14F-4D97-AF65-F5344CB8AC3E}">
        <p14:creationId xmlns:p14="http://schemas.microsoft.com/office/powerpoint/2010/main" val="301345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ECB7-D120-458C-A198-6E15CA86EF8B}"/>
              </a:ext>
            </a:extLst>
          </p:cNvPr>
          <p:cNvSpPr>
            <a:spLocks noGrp="1"/>
          </p:cNvSpPr>
          <p:nvPr>
            <p:ph type="title"/>
          </p:nvPr>
        </p:nvSpPr>
        <p:spPr>
          <a:xfrm>
            <a:off x="913795" y="609600"/>
            <a:ext cx="5978072" cy="970450"/>
          </a:xfrm>
        </p:spPr>
        <p:txBody>
          <a:bodyPr>
            <a:normAutofit/>
          </a:bodyPr>
          <a:lstStyle/>
          <a:p>
            <a:r>
              <a:rPr lang="en-US" dirty="0"/>
              <a:t>ARB Training Format</a:t>
            </a:r>
          </a:p>
        </p:txBody>
      </p:sp>
      <p:sp>
        <p:nvSpPr>
          <p:cNvPr id="3" name="Content Placeholder 2">
            <a:extLst>
              <a:ext uri="{FF2B5EF4-FFF2-40B4-BE49-F238E27FC236}">
                <a16:creationId xmlns:a16="http://schemas.microsoft.com/office/drawing/2014/main" id="{4E6C9CC2-7F60-440C-820A-F9841FA44518}"/>
              </a:ext>
            </a:extLst>
          </p:cNvPr>
          <p:cNvSpPr>
            <a:spLocks noGrp="1"/>
          </p:cNvSpPr>
          <p:nvPr>
            <p:ph idx="1"/>
          </p:nvPr>
        </p:nvSpPr>
        <p:spPr>
          <a:xfrm>
            <a:off x="913795" y="1828801"/>
            <a:ext cx="5978072" cy="3866048"/>
          </a:xfrm>
        </p:spPr>
        <p:txBody>
          <a:bodyPr anchor="ctr">
            <a:normAutofit/>
          </a:bodyPr>
          <a:lstStyle/>
          <a:p>
            <a:pPr>
              <a:buClr>
                <a:srgbClr val="BF9A60"/>
              </a:buClr>
            </a:pPr>
            <a:r>
              <a:rPr lang="en-US" dirty="0"/>
              <a:t>Distance education is considered an acceptable alternative to classroom training of ARB members for both New and Continuing Education training. </a:t>
            </a:r>
          </a:p>
          <a:p>
            <a:pPr>
              <a:buClr>
                <a:srgbClr val="BF9A60"/>
              </a:buClr>
            </a:pPr>
            <a:r>
              <a:rPr lang="en-US" dirty="0"/>
              <a:t>Virtual training formats now provided by the Comptroller’s office for ARB member training.</a:t>
            </a:r>
          </a:p>
        </p:txBody>
      </p:sp>
      <p:pic>
        <p:nvPicPr>
          <p:cNvPr id="9" name="Picture 8">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descr="blackboard">
            <a:extLst>
              <a:ext uri="{FF2B5EF4-FFF2-40B4-BE49-F238E27FC236}">
                <a16:creationId xmlns:a16="http://schemas.microsoft.com/office/drawing/2014/main" id="{C7FDD6C1-9E8E-44A1-82A7-AD7DEC3866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89" r="1" b="1"/>
          <a:stretch/>
        </p:blipFill>
        <p:spPr bwMode="auto">
          <a:xfrm>
            <a:off x="7552945" y="643465"/>
            <a:ext cx="3995592" cy="51033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5D71FB-F765-458F-858E-3866D8A326B1}"/>
              </a:ext>
            </a:extLst>
          </p:cNvPr>
          <p:cNvSpPr/>
          <p:nvPr/>
        </p:nvSpPr>
        <p:spPr>
          <a:xfrm>
            <a:off x="2292221" y="6067135"/>
            <a:ext cx="6096000" cy="584775"/>
          </a:xfrm>
          <a:prstGeom prst="rect">
            <a:avLst/>
          </a:prstGeom>
        </p:spPr>
        <p:txBody>
          <a:bodyPr>
            <a:spAutoFit/>
          </a:bodyPr>
          <a:lstStyle/>
          <a:p>
            <a:pPr marL="36900" indent="0" algn="ctr">
              <a:buNone/>
            </a:pPr>
            <a:r>
              <a:rPr lang="en-US" sz="1600" dirty="0"/>
              <a:t>Tex. Tax Code 5.041(b) and (e-1)</a:t>
            </a:r>
          </a:p>
          <a:p>
            <a:pPr marL="36900" indent="0" algn="ctr">
              <a:buNone/>
            </a:pPr>
            <a:r>
              <a:rPr lang="en-US" sz="1600" dirty="0"/>
              <a:t>Senate Bill 63  and House Bill 3788</a:t>
            </a:r>
          </a:p>
        </p:txBody>
      </p:sp>
    </p:spTree>
    <p:extLst>
      <p:ext uri="{BB962C8B-B14F-4D97-AF65-F5344CB8AC3E}">
        <p14:creationId xmlns:p14="http://schemas.microsoft.com/office/powerpoint/2010/main" val="319345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C52C-7815-43D1-8915-76EB9327A51F}"/>
              </a:ext>
            </a:extLst>
          </p:cNvPr>
          <p:cNvSpPr>
            <a:spLocks noGrp="1"/>
          </p:cNvSpPr>
          <p:nvPr>
            <p:ph type="title"/>
          </p:nvPr>
        </p:nvSpPr>
        <p:spPr>
          <a:xfrm>
            <a:off x="913795" y="609600"/>
            <a:ext cx="5978072" cy="1329596"/>
          </a:xfrm>
        </p:spPr>
        <p:txBody>
          <a:bodyPr>
            <a:normAutofit/>
          </a:bodyPr>
          <a:lstStyle/>
          <a:p>
            <a:r>
              <a:rPr lang="en-US" dirty="0"/>
              <a:t>New Hearing Options</a:t>
            </a:r>
          </a:p>
        </p:txBody>
      </p:sp>
      <p:sp>
        <p:nvSpPr>
          <p:cNvPr id="3" name="Content Placeholder 2">
            <a:extLst>
              <a:ext uri="{FF2B5EF4-FFF2-40B4-BE49-F238E27FC236}">
                <a16:creationId xmlns:a16="http://schemas.microsoft.com/office/drawing/2014/main" id="{8B0CA930-BFDF-4D6B-89B2-D4BD37EE7CC7}"/>
              </a:ext>
            </a:extLst>
          </p:cNvPr>
          <p:cNvSpPr>
            <a:spLocks noGrp="1"/>
          </p:cNvSpPr>
          <p:nvPr>
            <p:ph idx="1"/>
          </p:nvPr>
        </p:nvSpPr>
        <p:spPr>
          <a:xfrm>
            <a:off x="913795" y="2127623"/>
            <a:ext cx="5978072" cy="3567225"/>
          </a:xfrm>
        </p:spPr>
        <p:txBody>
          <a:bodyPr anchor="ctr">
            <a:normAutofit/>
          </a:bodyPr>
          <a:lstStyle/>
          <a:p>
            <a:r>
              <a:rPr lang="en-US" dirty="0"/>
              <a:t>Informal Conferences with the CAD prior to a hearing</a:t>
            </a:r>
          </a:p>
          <a:p>
            <a:r>
              <a:rPr lang="en-US" dirty="0"/>
              <a:t>Single-member panels</a:t>
            </a:r>
          </a:p>
          <a:p>
            <a:r>
              <a:rPr lang="en-US" dirty="0"/>
              <a:t>Videoconferences </a:t>
            </a:r>
          </a:p>
          <a:p>
            <a:r>
              <a:rPr lang="en-US" dirty="0"/>
              <a:t>Single box indicating either or both unequal and over appraisal</a:t>
            </a:r>
          </a:p>
        </p:txBody>
      </p:sp>
      <p:pic>
        <p:nvPicPr>
          <p:cNvPr id="9" name="Picture 8">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84E79384-A23E-41C2-A276-30F5C1CEBD17}"/>
              </a:ext>
            </a:extLst>
          </p:cNvPr>
          <p:cNvPicPr>
            <a:picLocks noChangeAspect="1"/>
          </p:cNvPicPr>
          <p:nvPr/>
        </p:nvPicPr>
        <p:blipFill>
          <a:blip r:embed="rId4"/>
          <a:stretch>
            <a:fillRect/>
          </a:stretch>
        </p:blipFill>
        <p:spPr>
          <a:xfrm>
            <a:off x="7552945" y="1061528"/>
            <a:ext cx="3995592" cy="4267246"/>
          </a:xfrm>
          <a:prstGeom prst="rect">
            <a:avLst/>
          </a:prstGeom>
        </p:spPr>
      </p:pic>
    </p:spTree>
    <p:extLst>
      <p:ext uri="{BB962C8B-B14F-4D97-AF65-F5344CB8AC3E}">
        <p14:creationId xmlns:p14="http://schemas.microsoft.com/office/powerpoint/2010/main" val="421470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0BC0-D8B5-4130-BCA0-6A4E6E602FC2}"/>
              </a:ext>
            </a:extLst>
          </p:cNvPr>
          <p:cNvSpPr>
            <a:spLocks noGrp="1"/>
          </p:cNvSpPr>
          <p:nvPr>
            <p:ph type="title"/>
          </p:nvPr>
        </p:nvSpPr>
        <p:spPr>
          <a:xfrm>
            <a:off x="913795" y="609600"/>
            <a:ext cx="5978072" cy="1329596"/>
          </a:xfrm>
        </p:spPr>
        <p:txBody>
          <a:bodyPr>
            <a:normAutofit/>
          </a:bodyPr>
          <a:lstStyle/>
          <a:p>
            <a:r>
              <a:rPr lang="en-US" dirty="0"/>
              <a:t>Informal Hearings with District </a:t>
            </a:r>
          </a:p>
        </p:txBody>
      </p:sp>
      <p:sp>
        <p:nvSpPr>
          <p:cNvPr id="3" name="Content Placeholder 2">
            <a:extLst>
              <a:ext uri="{FF2B5EF4-FFF2-40B4-BE49-F238E27FC236}">
                <a16:creationId xmlns:a16="http://schemas.microsoft.com/office/drawing/2014/main" id="{C1A30EA2-9B8C-4B56-992E-2D9A0C0B88A4}"/>
              </a:ext>
            </a:extLst>
          </p:cNvPr>
          <p:cNvSpPr>
            <a:spLocks noGrp="1"/>
          </p:cNvSpPr>
          <p:nvPr>
            <p:ph idx="1"/>
          </p:nvPr>
        </p:nvSpPr>
        <p:spPr>
          <a:xfrm>
            <a:off x="913795" y="2127623"/>
            <a:ext cx="5978072" cy="3567225"/>
          </a:xfrm>
        </p:spPr>
        <p:txBody>
          <a:bodyPr anchor="ctr">
            <a:normAutofit/>
          </a:bodyPr>
          <a:lstStyle/>
          <a:p>
            <a:r>
              <a:rPr lang="en-US" dirty="0"/>
              <a:t>Informal hearings with the appraisal district are available in every county.</a:t>
            </a:r>
          </a:p>
          <a:p>
            <a:r>
              <a:rPr lang="en-US" dirty="0"/>
              <a:t>Notice of protest includes option for an informal conference with appraisal district prior to the ARB hearing.</a:t>
            </a:r>
          </a:p>
          <a:p>
            <a:r>
              <a:rPr lang="en-US" dirty="0"/>
              <a:t>Property owner must request the informal conference to be held prior to their protest.</a:t>
            </a:r>
          </a:p>
          <a:p>
            <a:pPr marL="36900" indent="0">
              <a:buNone/>
            </a:pPr>
            <a:endParaRPr lang="en-US" dirty="0"/>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 name="Graphic 6" descr="Board Room">
            <a:extLst>
              <a:ext uri="{FF2B5EF4-FFF2-40B4-BE49-F238E27FC236}">
                <a16:creationId xmlns:a16="http://schemas.microsoft.com/office/drawing/2014/main" id="{A3E76897-BF77-47C1-916B-44C4D8653B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2945" y="1197355"/>
            <a:ext cx="3995592" cy="3995592"/>
          </a:xfrm>
          <a:prstGeom prst="rect">
            <a:avLst/>
          </a:prstGeom>
        </p:spPr>
      </p:pic>
      <p:sp>
        <p:nvSpPr>
          <p:cNvPr id="4" name="Rectangle 3">
            <a:extLst>
              <a:ext uri="{FF2B5EF4-FFF2-40B4-BE49-F238E27FC236}">
                <a16:creationId xmlns:a16="http://schemas.microsoft.com/office/drawing/2014/main" id="{5F9AAAD8-1949-4E06-9F10-61418CF5403C}"/>
              </a:ext>
            </a:extLst>
          </p:cNvPr>
          <p:cNvSpPr/>
          <p:nvPr/>
        </p:nvSpPr>
        <p:spPr>
          <a:xfrm>
            <a:off x="2917371" y="5982718"/>
            <a:ext cx="6096000" cy="584775"/>
          </a:xfrm>
          <a:prstGeom prst="rect">
            <a:avLst/>
          </a:prstGeom>
        </p:spPr>
        <p:txBody>
          <a:bodyPr>
            <a:spAutoFit/>
          </a:bodyPr>
          <a:lstStyle/>
          <a:p>
            <a:pPr marL="36900" indent="0" algn="ctr">
              <a:buNone/>
            </a:pPr>
            <a:r>
              <a:rPr lang="en-US" sz="1600" dirty="0"/>
              <a:t>Tex. Tax Code 41.445</a:t>
            </a:r>
          </a:p>
          <a:p>
            <a:pPr marL="36900" indent="0" algn="ctr">
              <a:buNone/>
            </a:pPr>
            <a:r>
              <a:rPr lang="en-US" sz="1600" dirty="0"/>
              <a:t>House Bill 988</a:t>
            </a:r>
          </a:p>
        </p:txBody>
      </p:sp>
    </p:spTree>
    <p:extLst>
      <p:ext uri="{BB962C8B-B14F-4D97-AF65-F5344CB8AC3E}">
        <p14:creationId xmlns:p14="http://schemas.microsoft.com/office/powerpoint/2010/main" val="3632288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3" ma:contentTypeDescription="Create a new document." ma:contentTypeScope="" ma:versionID="f6c20380235777e50b1658012001387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51e794457920be849d1a4da1cf18160f"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BD1292-585B-4C05-B1BE-89FF879530FE}"/>
</file>

<file path=customXml/itemProps2.xml><?xml version="1.0" encoding="utf-8"?>
<ds:datastoreItem xmlns:ds="http://schemas.openxmlformats.org/officeDocument/2006/customXml" ds:itemID="{CFFA5901-3D9E-4099-B15E-E8E2F9C63E37}"/>
</file>

<file path=customXml/itemProps3.xml><?xml version="1.0" encoding="utf-8"?>
<ds:datastoreItem xmlns:ds="http://schemas.openxmlformats.org/officeDocument/2006/customXml" ds:itemID="{6855107F-B56D-4026-80EF-1FD1822B685A}"/>
</file>

<file path=docProps/app.xml><?xml version="1.0" encoding="utf-8"?>
<Properties xmlns="http://schemas.openxmlformats.org/officeDocument/2006/extended-properties" xmlns:vt="http://schemas.openxmlformats.org/officeDocument/2006/docPropsVTypes">
  <Template>TM04033929[[fn=Slate]]</Template>
  <TotalTime>1633</TotalTime>
  <Words>1906</Words>
  <Application>Microsoft Office PowerPoint</Application>
  <PresentationFormat>Widescreen</PresentationFormat>
  <Paragraphs>198</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Calisto MT</vt:lpstr>
      <vt:lpstr>Wingdings 2</vt:lpstr>
      <vt:lpstr>Slate</vt:lpstr>
      <vt:lpstr>Property Tax Institute 2021 Arbitration Station</vt:lpstr>
      <vt:lpstr>Agenda</vt:lpstr>
      <vt:lpstr>PowerPoint Presentation</vt:lpstr>
      <vt:lpstr>ARB Member Removal</vt:lpstr>
      <vt:lpstr>Eligibility Restrictions</vt:lpstr>
      <vt:lpstr>Removal of ARB Chairman </vt:lpstr>
      <vt:lpstr>ARB Training Format</vt:lpstr>
      <vt:lpstr>New Hearing Options</vt:lpstr>
      <vt:lpstr>Informal Hearings with District </vt:lpstr>
      <vt:lpstr>Single- Member Panels </vt:lpstr>
      <vt:lpstr>Videoconference ARB Hearings</vt:lpstr>
      <vt:lpstr>Attorney General Opinion- KP0307 </vt:lpstr>
      <vt:lpstr>Granting Hearings</vt:lpstr>
      <vt:lpstr>Persons Leasing Real Property </vt:lpstr>
      <vt:lpstr>Unequal and Over-appraisal Protests</vt:lpstr>
      <vt:lpstr>Electronic Reminder Option</vt:lpstr>
      <vt:lpstr>Orders of Determination</vt:lpstr>
      <vt:lpstr>Evidence Considerations for Exemption Protests</vt:lpstr>
      <vt:lpstr>New Corrections under 25.25</vt:lpstr>
      <vt:lpstr>Model Hearing Procedures</vt:lpstr>
      <vt:lpstr>Model Hearing Procedure Adoption</vt:lpstr>
      <vt:lpstr>Model Hearing Procedure Adherence </vt:lpstr>
      <vt:lpstr>ARB Reporting </vt:lpstr>
      <vt:lpstr>Limited Binding Arbitration (LBA) Compel an ARB or Chief Appraiser to:</vt:lpstr>
      <vt:lpstr>LBA continued </vt:lpstr>
      <vt:lpstr>LBA Workflow</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Chavez</dc:creator>
  <cp:lastModifiedBy>Jennifer Baldwin</cp:lastModifiedBy>
  <cp:revision>109</cp:revision>
  <dcterms:created xsi:type="dcterms:W3CDTF">2021-10-29T12:46:00Z</dcterms:created>
  <dcterms:modified xsi:type="dcterms:W3CDTF">2021-11-15T20:31:25Z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