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1.xml" ContentType="application/vnd.openxmlformats-officedocument.presentationml.notesSlide+xml"/>
  <Override PartName="/ppt/notesSlides/notesSlide15.xml" ContentType="application/vnd.openxmlformats-officedocument.presentationml.notesSlide+xml"/>
  <Override PartName="/ppt/notesSlides/notesSlide2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2.xml" ContentType="application/vnd.openxmlformats-officedocument.presentationml.notesSlide+xml"/>
  <Override PartName="/ppt/notesSlides/notesSlide18.xml" ContentType="application/vnd.openxmlformats-officedocument.presentationml.notesSlide+xml"/>
  <Override PartName="/ppt/notesSlides/notesSlide1.xml" ContentType="application/vnd.openxmlformats-officedocument.presentationml.notesSlide+xml"/>
  <Override PartName="/ppt/notesSlides/notesSlide28.xml" ContentType="application/vnd.openxmlformats-officedocument.presentationml.notesSlide+xml"/>
  <Override PartName="/ppt/notesSlides/notesSlide2.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3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4.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3.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30.xml" ContentType="application/vnd.openxmlformats-officedocument.presentationml.notesSlid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olors3.xml" ContentType="application/vnd.ms-office.chartcolorstyle+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2.xml" ContentType="application/vnd.openxmlformats-officedocument.presentationml.tags+xml"/>
  <Override PartName="/ppt/tags/tag10.xml" ContentType="application/vnd.openxmlformats-officedocument.presentationml.tags+xml"/>
  <Override PartName="/ppt/tags/tag1.xml" ContentType="application/vnd.openxmlformats-officedocument.presentationml.tags+xml"/>
  <Override PartName="/ppt/tags/tag13.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6.xml" ContentType="application/vnd.openxmlformats-officedocument.presentationml.tags+xml"/>
  <Override PartName="/ppt/tags/tag11.xml" ContentType="application/vnd.openxmlformats-officedocument.presentationml.tags+xml"/>
  <Override PartName="/ppt/tags/tag5.xml" ContentType="application/vnd.openxmlformats-officedocument.presentationml.tags+xml"/>
  <Override PartName="/ppt/tags/tag8.xml" ContentType="application/vnd.openxmlformats-officedocument.presentationml.tags+xml"/>
  <Override PartName="/ppt/tags/tag12.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9.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135" r:id="rId1"/>
  </p:sldMasterIdLst>
  <p:notesMasterIdLst>
    <p:notesMasterId r:id="rId58"/>
  </p:notesMasterIdLst>
  <p:handoutMasterIdLst>
    <p:handoutMasterId r:id="rId59"/>
  </p:handoutMasterIdLst>
  <p:sldIdLst>
    <p:sldId id="523" r:id="rId2"/>
    <p:sldId id="552" r:id="rId3"/>
    <p:sldId id="553" r:id="rId4"/>
    <p:sldId id="327" r:id="rId5"/>
    <p:sldId id="529" r:id="rId6"/>
    <p:sldId id="535" r:id="rId7"/>
    <p:sldId id="532" r:id="rId8"/>
    <p:sldId id="536" r:id="rId9"/>
    <p:sldId id="537" r:id="rId10"/>
    <p:sldId id="539" r:id="rId11"/>
    <p:sldId id="538" r:id="rId12"/>
    <p:sldId id="540" r:id="rId13"/>
    <p:sldId id="531" r:id="rId14"/>
    <p:sldId id="477" r:id="rId15"/>
    <p:sldId id="271" r:id="rId16"/>
    <p:sldId id="437" r:id="rId17"/>
    <p:sldId id="542" r:id="rId18"/>
    <p:sldId id="543" r:id="rId19"/>
    <p:sldId id="541" r:id="rId20"/>
    <p:sldId id="554" r:id="rId21"/>
    <p:sldId id="282" r:id="rId22"/>
    <p:sldId id="526" r:id="rId23"/>
    <p:sldId id="566" r:id="rId24"/>
    <p:sldId id="545" r:id="rId25"/>
    <p:sldId id="547" r:id="rId26"/>
    <p:sldId id="549" r:id="rId27"/>
    <p:sldId id="546" r:id="rId28"/>
    <p:sldId id="569" r:id="rId29"/>
    <p:sldId id="551" r:id="rId30"/>
    <p:sldId id="555" r:id="rId31"/>
    <p:sldId id="556" r:id="rId32"/>
    <p:sldId id="557" r:id="rId33"/>
    <p:sldId id="558" r:id="rId34"/>
    <p:sldId id="559" r:id="rId35"/>
    <p:sldId id="563" r:id="rId36"/>
    <p:sldId id="561" r:id="rId37"/>
    <p:sldId id="562" r:id="rId38"/>
    <p:sldId id="567" r:id="rId39"/>
    <p:sldId id="572" r:id="rId40"/>
    <p:sldId id="525" r:id="rId41"/>
    <p:sldId id="571" r:id="rId42"/>
    <p:sldId id="570" r:id="rId43"/>
    <p:sldId id="565" r:id="rId44"/>
    <p:sldId id="522" r:id="rId45"/>
    <p:sldId id="576" r:id="rId46"/>
    <p:sldId id="573" r:id="rId47"/>
    <p:sldId id="574" r:id="rId48"/>
    <p:sldId id="579" r:id="rId49"/>
    <p:sldId id="577" r:id="rId50"/>
    <p:sldId id="578" r:id="rId51"/>
    <p:sldId id="314" r:id="rId52"/>
    <p:sldId id="581" r:id="rId53"/>
    <p:sldId id="580" r:id="rId54"/>
    <p:sldId id="312" r:id="rId55"/>
    <p:sldId id="582" r:id="rId56"/>
    <p:sldId id="354" r:id="rId57"/>
  </p:sldIdLst>
  <p:sldSz cx="9144000" cy="6858000" type="screen4x3"/>
  <p:notesSz cx="6950075" cy="9236075"/>
  <p:custDataLst>
    <p:tags r:id="rId6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315D22-00EF-4410-AF48-124B8B11CE1F}">
          <p14:sldIdLst>
            <p14:sldId id="523"/>
            <p14:sldId id="552"/>
            <p14:sldId id="553"/>
            <p14:sldId id="327"/>
            <p14:sldId id="529"/>
            <p14:sldId id="535"/>
            <p14:sldId id="532"/>
            <p14:sldId id="536"/>
            <p14:sldId id="537"/>
            <p14:sldId id="539"/>
            <p14:sldId id="538"/>
            <p14:sldId id="540"/>
            <p14:sldId id="531"/>
            <p14:sldId id="477"/>
            <p14:sldId id="271"/>
            <p14:sldId id="437"/>
            <p14:sldId id="542"/>
            <p14:sldId id="543"/>
            <p14:sldId id="541"/>
            <p14:sldId id="554"/>
            <p14:sldId id="282"/>
            <p14:sldId id="526"/>
            <p14:sldId id="566"/>
            <p14:sldId id="545"/>
            <p14:sldId id="547"/>
            <p14:sldId id="549"/>
            <p14:sldId id="546"/>
            <p14:sldId id="569"/>
            <p14:sldId id="551"/>
            <p14:sldId id="555"/>
            <p14:sldId id="556"/>
            <p14:sldId id="557"/>
            <p14:sldId id="558"/>
            <p14:sldId id="559"/>
            <p14:sldId id="563"/>
            <p14:sldId id="561"/>
            <p14:sldId id="562"/>
            <p14:sldId id="567"/>
            <p14:sldId id="572"/>
            <p14:sldId id="525"/>
            <p14:sldId id="571"/>
            <p14:sldId id="570"/>
            <p14:sldId id="565"/>
            <p14:sldId id="522"/>
            <p14:sldId id="576"/>
            <p14:sldId id="573"/>
            <p14:sldId id="574"/>
            <p14:sldId id="579"/>
            <p14:sldId id="577"/>
            <p14:sldId id="578"/>
            <p14:sldId id="314"/>
            <p14:sldId id="581"/>
            <p14:sldId id="580"/>
            <p14:sldId id="312"/>
            <p14:sldId id="582"/>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9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 initials="R" lastIdx="5" clrIdx="0">
    <p:extLst>
      <p:ext uri="{19B8F6BF-5375-455C-9EA6-DF929625EA0E}">
        <p15:presenceInfo xmlns:p15="http://schemas.microsoft.com/office/powerpoint/2012/main" userId="S::Rick.Parker@cpa.texas.gov::55e53848-88a9-407b-87e9-54ddd14b60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FFFFFF"/>
    <a:srgbClr val="F2F2F2"/>
    <a:srgbClr val="E5C4C1"/>
    <a:srgbClr val="CE8E88"/>
    <a:srgbClr val="DBE1E6"/>
    <a:srgbClr val="FF0000"/>
    <a:srgbClr val="FFFF00"/>
    <a:srgbClr val="104A8C"/>
    <a:srgbClr val="E2E0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81434" autoAdjust="0"/>
  </p:normalViewPr>
  <p:slideViewPr>
    <p:cSldViewPr>
      <p:cViewPr varScale="1">
        <p:scale>
          <a:sx n="47" d="100"/>
          <a:sy n="47" d="100"/>
        </p:scale>
        <p:origin x="1674" y="54"/>
      </p:cViewPr>
      <p:guideLst>
        <p:guide orient="horz" pos="2160"/>
        <p:guide pos="2880"/>
      </p:guideLst>
    </p:cSldViewPr>
  </p:slideViewPr>
  <p:outlineViewPr>
    <p:cViewPr>
      <p:scale>
        <a:sx n="33" d="100"/>
        <a:sy n="33" d="100"/>
      </p:scale>
      <p:origin x="0" y="1896"/>
    </p:cViewPr>
  </p:outlineViewPr>
  <p:notesTextViewPr>
    <p:cViewPr>
      <p:scale>
        <a:sx n="150" d="100"/>
        <a:sy n="150" d="100"/>
      </p:scale>
      <p:origin x="0" y="0"/>
    </p:cViewPr>
  </p:notesTextViewPr>
  <p:sorterViewPr>
    <p:cViewPr>
      <p:scale>
        <a:sx n="100" d="100"/>
        <a:sy n="100" d="100"/>
      </p:scale>
      <p:origin x="0" y="-8040"/>
    </p:cViewPr>
  </p:sorterViewPr>
  <p:notesViewPr>
    <p:cSldViewPr>
      <p:cViewPr varScale="1">
        <p:scale>
          <a:sx n="83" d="100"/>
          <a:sy n="83" d="100"/>
        </p:scale>
        <p:origin x="-2616" y="-84"/>
      </p:cViewPr>
      <p:guideLst>
        <p:guide orient="horz" pos="2909"/>
        <p:guide pos="219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68"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66"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67"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Local Share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Sheet1!$B$2</c:f>
              <c:numCache>
                <c:formatCode>General</c:formatCode>
                <c:ptCount val="1"/>
                <c:pt idx="0">
                  <c:v>90</c:v>
                </c:pt>
              </c:numCache>
            </c:numRef>
          </c:val>
          <c:extLst>
            <c:ext xmlns:c16="http://schemas.microsoft.com/office/drawing/2014/chart" uri="{C3380CC4-5D6E-409C-BE32-E72D297353CC}">
              <c16:uniqueId val="{00000000-399C-4264-96F5-D4D47DF96C32}"/>
            </c:ext>
          </c:extLst>
        </c:ser>
        <c:ser>
          <c:idx val="1"/>
          <c:order val="1"/>
          <c:tx>
            <c:strRef>
              <c:f>Sheet1!$C$1</c:f>
              <c:strCache>
                <c:ptCount val="1"/>
                <c:pt idx="0">
                  <c:v>Series 2</c:v>
                </c:pt>
              </c:strCache>
            </c:strRef>
          </c:tx>
          <c:spPr>
            <a:solidFill>
              <a:schemeClr val="bg1">
                <a:alpha val="0"/>
              </a:schemeClr>
            </a:solidFill>
            <a:ln>
              <a:noFill/>
            </a:ln>
            <a:effectLst/>
            <a:sp3d/>
          </c:spPr>
          <c:invertIfNegative val="0"/>
          <c:dLbls>
            <c:delete val="1"/>
          </c:dLbls>
          <c:cat>
            <c:strRef>
              <c:f>Sheet1!$A$2</c:f>
              <c:strCache>
                <c:ptCount val="1"/>
                <c:pt idx="0">
                  <c:v>Indirect Equalization</c:v>
                </c:pt>
              </c:strCache>
            </c:strRef>
          </c:cat>
          <c:val>
            <c:numRef>
              <c:f>Sheet1!$C$2</c:f>
              <c:numCache>
                <c:formatCode>General</c:formatCode>
                <c:ptCount val="1"/>
                <c:pt idx="0">
                  <c:v>10</c:v>
                </c:pt>
              </c:numCache>
            </c:numRef>
          </c:val>
          <c:extLst>
            <c:ext xmlns:c16="http://schemas.microsoft.com/office/drawing/2014/chart" uri="{C3380CC4-5D6E-409C-BE32-E72D297353CC}">
              <c16:uniqueId val="{00000001-399C-4264-96F5-D4D47DF96C32}"/>
            </c:ext>
          </c:extLst>
        </c:ser>
        <c:ser>
          <c:idx val="2"/>
          <c:order val="2"/>
          <c:tx>
            <c:strRef>
              <c:f>Sheet1!$D$1</c:f>
              <c:strCache>
                <c:ptCount val="1"/>
                <c:pt idx="0">
                  <c:v>State Share</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Sheet1!$D$2</c:f>
              <c:numCache>
                <c:formatCode>General</c:formatCode>
                <c:ptCount val="1"/>
                <c:pt idx="0">
                  <c:v>100</c:v>
                </c:pt>
              </c:numCache>
            </c:numRef>
          </c:val>
          <c:extLst>
            <c:ext xmlns:c16="http://schemas.microsoft.com/office/drawing/2014/chart" uri="{C3380CC4-5D6E-409C-BE32-E72D297353CC}">
              <c16:uniqueId val="{00000002-399C-4264-96F5-D4D47DF96C32}"/>
            </c:ext>
          </c:extLst>
        </c:ser>
        <c:dLbls>
          <c:showLegendKey val="0"/>
          <c:showVal val="1"/>
          <c:showCatName val="0"/>
          <c:showSerName val="0"/>
          <c:showPercent val="0"/>
          <c:showBubbleSize val="0"/>
        </c:dLbls>
        <c:gapWidth val="79"/>
        <c:shape val="box"/>
        <c:axId val="603923104"/>
        <c:axId val="669716816"/>
        <c:axId val="0"/>
      </c:bar3DChart>
      <c:catAx>
        <c:axId val="60392310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69716816"/>
        <c:crosses val="autoZero"/>
        <c:auto val="1"/>
        <c:lblAlgn val="ctr"/>
        <c:lblOffset val="100"/>
        <c:noMultiLvlLbl val="0"/>
      </c:catAx>
      <c:valAx>
        <c:axId val="669716816"/>
        <c:scaling>
          <c:orientation val="minMax"/>
        </c:scaling>
        <c:delete val="1"/>
        <c:axPos val="l"/>
        <c:numFmt formatCode="General" sourceLinked="1"/>
        <c:majorTickMark val="none"/>
        <c:minorTickMark val="none"/>
        <c:tickLblPos val="nextTo"/>
        <c:crossAx val="603923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Local Share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At Market Value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0-6E64-4AD3-9BC3-1BC452C8DA69}"/>
            </c:ext>
          </c:extLst>
        </c:ser>
        <c:ser>
          <c:idx val="1"/>
          <c:order val="1"/>
          <c:tx>
            <c:strRef>
              <c:f>Sheet1!$C$1</c:f>
              <c:strCache>
                <c:ptCount val="1"/>
                <c:pt idx="0">
                  <c:v>Series 2</c:v>
                </c:pt>
              </c:strCache>
            </c:strRef>
          </c:tx>
          <c:spPr>
            <a:solidFill>
              <a:schemeClr val="accent2"/>
            </a:solidFill>
            <a:ln>
              <a:noFill/>
            </a:ln>
            <a:effectLst/>
            <a:sp3d/>
          </c:spPr>
          <c:invertIfNegative val="0"/>
          <c:dLbls>
            <c:delete val="1"/>
          </c:dLbls>
          <c:cat>
            <c:strRef>
              <c:f>Sheet1!$A$2</c:f>
              <c:strCache>
                <c:ptCount val="1"/>
                <c:pt idx="0">
                  <c:v>At Market Value</c:v>
                </c:pt>
              </c:strCache>
            </c:strRef>
          </c:cat>
          <c:val>
            <c:numRef>
              <c:f>Sheet1!$C$2</c:f>
              <c:numCache>
                <c:formatCode>General</c:formatCode>
                <c:ptCount val="1"/>
                <c:pt idx="0">
                  <c:v>0</c:v>
                </c:pt>
              </c:numCache>
            </c:numRef>
          </c:val>
          <c:extLst>
            <c:ext xmlns:c16="http://schemas.microsoft.com/office/drawing/2014/chart" uri="{C3380CC4-5D6E-409C-BE32-E72D297353CC}">
              <c16:uniqueId val="{00000001-6E64-4AD3-9BC3-1BC452C8DA69}"/>
            </c:ext>
          </c:extLst>
        </c:ser>
        <c:ser>
          <c:idx val="2"/>
          <c:order val="2"/>
          <c:tx>
            <c:strRef>
              <c:f>Sheet1!$D$1</c:f>
              <c:strCache>
                <c:ptCount val="1"/>
                <c:pt idx="0">
                  <c:v>State Share</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At Market Value</c:v>
                </c:pt>
              </c:strCache>
            </c:strRef>
          </c:cat>
          <c:val>
            <c:numRef>
              <c:f>Sheet1!$D$2</c:f>
              <c:numCache>
                <c:formatCode>General</c:formatCode>
                <c:ptCount val="1"/>
                <c:pt idx="0">
                  <c:v>100</c:v>
                </c:pt>
              </c:numCache>
            </c:numRef>
          </c:val>
          <c:extLst>
            <c:ext xmlns:c16="http://schemas.microsoft.com/office/drawing/2014/chart" uri="{C3380CC4-5D6E-409C-BE32-E72D297353CC}">
              <c16:uniqueId val="{00000002-6E64-4AD3-9BC3-1BC452C8DA69}"/>
            </c:ext>
          </c:extLst>
        </c:ser>
        <c:dLbls>
          <c:showLegendKey val="0"/>
          <c:showVal val="1"/>
          <c:showCatName val="0"/>
          <c:showSerName val="0"/>
          <c:showPercent val="0"/>
          <c:showBubbleSize val="0"/>
        </c:dLbls>
        <c:gapWidth val="79"/>
        <c:shape val="box"/>
        <c:axId val="603923104"/>
        <c:axId val="669716816"/>
        <c:axId val="0"/>
      </c:bar3DChart>
      <c:catAx>
        <c:axId val="60392310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69716816"/>
        <c:crosses val="autoZero"/>
        <c:auto val="1"/>
        <c:lblAlgn val="ctr"/>
        <c:lblOffset val="100"/>
        <c:noMultiLvlLbl val="0"/>
      </c:catAx>
      <c:valAx>
        <c:axId val="669716816"/>
        <c:scaling>
          <c:orientation val="minMax"/>
        </c:scaling>
        <c:delete val="1"/>
        <c:axPos val="l"/>
        <c:numFmt formatCode="General" sourceLinked="1"/>
        <c:majorTickMark val="none"/>
        <c:minorTickMark val="none"/>
        <c:tickLblPos val="nextTo"/>
        <c:crossAx val="603923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Local Share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Sheet1!$B$2</c:f>
              <c:numCache>
                <c:formatCode>General</c:formatCode>
                <c:ptCount val="1"/>
                <c:pt idx="0">
                  <c:v>90</c:v>
                </c:pt>
              </c:numCache>
            </c:numRef>
          </c:val>
          <c:extLst>
            <c:ext xmlns:c16="http://schemas.microsoft.com/office/drawing/2014/chart" uri="{C3380CC4-5D6E-409C-BE32-E72D297353CC}">
              <c16:uniqueId val="{00000000-399C-4264-96F5-D4D47DF96C32}"/>
            </c:ext>
          </c:extLst>
        </c:ser>
        <c:ser>
          <c:idx val="1"/>
          <c:order val="1"/>
          <c:tx>
            <c:strRef>
              <c:f>Sheet1!$C$1</c:f>
              <c:strCache>
                <c:ptCount val="1"/>
                <c:pt idx="0">
                  <c:v>Series 2</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Sheet1!$C$2</c:f>
              <c:numCache>
                <c:formatCode>General</c:formatCode>
                <c:ptCount val="1"/>
                <c:pt idx="0">
                  <c:v>10</c:v>
                </c:pt>
              </c:numCache>
            </c:numRef>
          </c:val>
          <c:extLst>
            <c:ext xmlns:c16="http://schemas.microsoft.com/office/drawing/2014/chart" uri="{C3380CC4-5D6E-409C-BE32-E72D297353CC}">
              <c16:uniqueId val="{00000001-399C-4264-96F5-D4D47DF96C32}"/>
            </c:ext>
          </c:extLst>
        </c:ser>
        <c:ser>
          <c:idx val="2"/>
          <c:order val="2"/>
          <c:tx>
            <c:strRef>
              <c:f>Sheet1!$D$1</c:f>
              <c:strCache>
                <c:ptCount val="1"/>
                <c:pt idx="0">
                  <c:v>State Share</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Sheet1!$D$2</c:f>
              <c:numCache>
                <c:formatCode>General</c:formatCode>
                <c:ptCount val="1"/>
                <c:pt idx="0">
                  <c:v>100</c:v>
                </c:pt>
              </c:numCache>
            </c:numRef>
          </c:val>
          <c:extLst>
            <c:ext xmlns:c16="http://schemas.microsoft.com/office/drawing/2014/chart" uri="{C3380CC4-5D6E-409C-BE32-E72D297353CC}">
              <c16:uniqueId val="{00000002-399C-4264-96F5-D4D47DF96C32}"/>
            </c:ext>
          </c:extLst>
        </c:ser>
        <c:dLbls>
          <c:showLegendKey val="0"/>
          <c:showVal val="1"/>
          <c:showCatName val="0"/>
          <c:showSerName val="0"/>
          <c:showPercent val="0"/>
          <c:showBubbleSize val="0"/>
        </c:dLbls>
        <c:gapWidth val="79"/>
        <c:shape val="box"/>
        <c:axId val="603923104"/>
        <c:axId val="669716816"/>
        <c:axId val="0"/>
      </c:bar3DChart>
      <c:catAx>
        <c:axId val="60392310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69716816"/>
        <c:crosses val="autoZero"/>
        <c:auto val="1"/>
        <c:lblAlgn val="ctr"/>
        <c:lblOffset val="100"/>
        <c:noMultiLvlLbl val="0"/>
      </c:catAx>
      <c:valAx>
        <c:axId val="669716816"/>
        <c:scaling>
          <c:orientation val="minMax"/>
        </c:scaling>
        <c:delete val="1"/>
        <c:axPos val="l"/>
        <c:numFmt formatCode="General" sourceLinked="1"/>
        <c:majorTickMark val="none"/>
        <c:minorTickMark val="none"/>
        <c:tickLblPos val="nextTo"/>
        <c:crossAx val="603923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Local Share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Sheet1!$B$2</c:f>
              <c:numCache>
                <c:formatCode>General</c:formatCode>
                <c:ptCount val="1"/>
                <c:pt idx="0">
                  <c:v>90</c:v>
                </c:pt>
              </c:numCache>
            </c:numRef>
          </c:val>
          <c:extLst>
            <c:ext xmlns:c16="http://schemas.microsoft.com/office/drawing/2014/chart" uri="{C3380CC4-5D6E-409C-BE32-E72D297353CC}">
              <c16:uniqueId val="{00000000-1783-44C0-BF53-2AF57E5C05D1}"/>
            </c:ext>
          </c:extLst>
        </c:ser>
        <c:ser>
          <c:idx val="1"/>
          <c:order val="1"/>
          <c:tx>
            <c:strRef>
              <c:f>Sheet1!$C$1</c:f>
              <c:strCache>
                <c:ptCount val="1"/>
                <c:pt idx="0">
                  <c:v>Series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Sheet1!$C$2</c:f>
              <c:numCache>
                <c:formatCode>General</c:formatCode>
                <c:ptCount val="1"/>
                <c:pt idx="0">
                  <c:v>10</c:v>
                </c:pt>
              </c:numCache>
            </c:numRef>
          </c:val>
          <c:extLst>
            <c:ext xmlns:c16="http://schemas.microsoft.com/office/drawing/2014/chart" uri="{C3380CC4-5D6E-409C-BE32-E72D297353CC}">
              <c16:uniqueId val="{00000001-1783-44C0-BF53-2AF57E5C05D1}"/>
            </c:ext>
          </c:extLst>
        </c:ser>
        <c:ser>
          <c:idx val="2"/>
          <c:order val="2"/>
          <c:tx>
            <c:strRef>
              <c:f>Sheet1!$D$1</c:f>
              <c:strCache>
                <c:ptCount val="1"/>
                <c:pt idx="0">
                  <c:v>State Share</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64"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Indirect Equalization</c:v>
                </c:pt>
              </c:strCache>
            </c:strRef>
          </c:cat>
          <c:val>
            <c:numRef>
              <c:f>Sheet1!$D$2</c:f>
              <c:numCache>
                <c:formatCode>General</c:formatCode>
                <c:ptCount val="1"/>
                <c:pt idx="0">
                  <c:v>100</c:v>
                </c:pt>
              </c:numCache>
            </c:numRef>
          </c:val>
          <c:extLst>
            <c:ext xmlns:c16="http://schemas.microsoft.com/office/drawing/2014/chart" uri="{C3380CC4-5D6E-409C-BE32-E72D297353CC}">
              <c16:uniqueId val="{00000002-1783-44C0-BF53-2AF57E5C05D1}"/>
            </c:ext>
          </c:extLst>
        </c:ser>
        <c:dLbls>
          <c:showLegendKey val="0"/>
          <c:showVal val="1"/>
          <c:showCatName val="0"/>
          <c:showSerName val="0"/>
          <c:showPercent val="0"/>
          <c:showBubbleSize val="0"/>
        </c:dLbls>
        <c:gapWidth val="79"/>
        <c:shape val="box"/>
        <c:axId val="603923104"/>
        <c:axId val="669716816"/>
        <c:axId val="0"/>
      </c:bar3DChart>
      <c:catAx>
        <c:axId val="60392310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69716816"/>
        <c:crosses val="autoZero"/>
        <c:auto val="1"/>
        <c:lblAlgn val="ctr"/>
        <c:lblOffset val="100"/>
        <c:noMultiLvlLbl val="0"/>
      </c:catAx>
      <c:valAx>
        <c:axId val="669716816"/>
        <c:scaling>
          <c:orientation val="minMax"/>
        </c:scaling>
        <c:delete val="1"/>
        <c:axPos val="l"/>
        <c:numFmt formatCode="General" sourceLinked="1"/>
        <c:majorTickMark val="none"/>
        <c:minorTickMark val="none"/>
        <c:tickLblPos val="nextTo"/>
        <c:crossAx val="603923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064"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064"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064"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064"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70FEC3-2203-4547-AE74-E99C274F4CBF}" type="doc">
      <dgm:prSet loTypeId="urn:microsoft.com/office/officeart/2005/8/layout/cycle8" loCatId="cycle" qsTypeId="urn:microsoft.com/office/officeart/2005/8/quickstyle/simple1" qsCatId="simple" csTypeId="urn:microsoft.com/office/officeart/2005/8/colors/accent0_3" csCatId="mainScheme" phldr="1"/>
      <dgm:spPr/>
      <dgm:t>
        <a:bodyPr/>
        <a:lstStyle/>
        <a:p>
          <a:endParaRPr lang="en-US"/>
        </a:p>
      </dgm:t>
    </dgm:pt>
    <dgm:pt modelId="{9789626A-49C9-43AB-9F32-063F52C232DF}">
      <dgm:prSet phldrT="[Text]"/>
      <dgm:spPr/>
      <dgm:t>
        <a:bodyPr/>
        <a:lstStyle/>
        <a:p>
          <a:r>
            <a:rPr lang="en-US" dirty="0"/>
            <a:t>Preliminary Certification</a:t>
          </a:r>
        </a:p>
      </dgm:t>
    </dgm:pt>
    <dgm:pt modelId="{F0260C16-1083-44E9-AE6D-2FCBD0D13772}" type="parTrans" cxnId="{6E29AAD0-F9B5-4EF4-9BAC-AD8DB95DB401}">
      <dgm:prSet/>
      <dgm:spPr/>
      <dgm:t>
        <a:bodyPr/>
        <a:lstStyle/>
        <a:p>
          <a:endParaRPr lang="en-US"/>
        </a:p>
      </dgm:t>
    </dgm:pt>
    <dgm:pt modelId="{2FA19D6F-76F0-4F3E-8BE5-4D79E6A5C095}" type="sibTrans" cxnId="{6E29AAD0-F9B5-4EF4-9BAC-AD8DB95DB401}">
      <dgm:prSet/>
      <dgm:spPr/>
      <dgm:t>
        <a:bodyPr/>
        <a:lstStyle/>
        <a:p>
          <a:endParaRPr lang="en-US"/>
        </a:p>
      </dgm:t>
    </dgm:pt>
    <dgm:pt modelId="{21B9C1CD-4153-4799-B4DA-C2B454F3C76F}">
      <dgm:prSet phldrT="[Text]"/>
      <dgm:spPr/>
      <dgm:t>
        <a:bodyPr/>
        <a:lstStyle/>
        <a:p>
          <a:r>
            <a:rPr lang="en-US" dirty="0"/>
            <a:t>PVS</a:t>
          </a:r>
        </a:p>
        <a:p>
          <a:r>
            <a:rPr lang="en-US" dirty="0"/>
            <a:t>Protests</a:t>
          </a:r>
        </a:p>
      </dgm:t>
    </dgm:pt>
    <dgm:pt modelId="{93342352-A463-4251-B432-A8E43076038D}" type="parTrans" cxnId="{AC06982B-A6B5-4CC3-97B3-C5CC81AA258C}">
      <dgm:prSet/>
      <dgm:spPr/>
      <dgm:t>
        <a:bodyPr/>
        <a:lstStyle/>
        <a:p>
          <a:endParaRPr lang="en-US"/>
        </a:p>
      </dgm:t>
    </dgm:pt>
    <dgm:pt modelId="{0B8BC989-2FE2-4728-8FD8-AE4F52EF9550}" type="sibTrans" cxnId="{AC06982B-A6B5-4CC3-97B3-C5CC81AA258C}">
      <dgm:prSet/>
      <dgm:spPr/>
      <dgm:t>
        <a:bodyPr/>
        <a:lstStyle/>
        <a:p>
          <a:endParaRPr lang="en-US"/>
        </a:p>
      </dgm:t>
    </dgm:pt>
    <dgm:pt modelId="{F7E483CB-1158-47A9-AB20-C1793AB3943E}">
      <dgm:prSet phldrT="[Text]"/>
      <dgm:spPr/>
      <dgm:t>
        <a:bodyPr/>
        <a:lstStyle/>
        <a:p>
          <a:r>
            <a:rPr lang="en-US" dirty="0"/>
            <a:t>EARS</a:t>
          </a:r>
        </a:p>
      </dgm:t>
    </dgm:pt>
    <dgm:pt modelId="{EE1015EF-994C-4E0A-B1D9-7C8224B2CDD9}" type="parTrans" cxnId="{9402195A-4414-456B-987F-3A18F2319D3E}">
      <dgm:prSet/>
      <dgm:spPr/>
      <dgm:t>
        <a:bodyPr/>
        <a:lstStyle/>
        <a:p>
          <a:endParaRPr lang="en-US"/>
        </a:p>
      </dgm:t>
    </dgm:pt>
    <dgm:pt modelId="{51D22F13-DE11-466F-9943-2FD42FC7B54B}" type="sibTrans" cxnId="{9402195A-4414-456B-987F-3A18F2319D3E}">
      <dgm:prSet/>
      <dgm:spPr/>
      <dgm:t>
        <a:bodyPr/>
        <a:lstStyle/>
        <a:p>
          <a:endParaRPr lang="en-US"/>
        </a:p>
      </dgm:t>
    </dgm:pt>
    <dgm:pt modelId="{BA5D2271-206C-4BB1-BD43-D2F08838E8E3}">
      <dgm:prSet/>
      <dgm:spPr/>
      <dgm:t>
        <a:bodyPr/>
        <a:lstStyle/>
        <a:p>
          <a:r>
            <a:rPr lang="en-US" dirty="0"/>
            <a:t>Final Certification</a:t>
          </a:r>
        </a:p>
      </dgm:t>
    </dgm:pt>
    <dgm:pt modelId="{9A4FB1AD-2F7D-49B3-BA75-1C0E967A5155}" type="parTrans" cxnId="{1306B177-100C-4BF1-BAEE-B0A5114E5354}">
      <dgm:prSet/>
      <dgm:spPr/>
      <dgm:t>
        <a:bodyPr/>
        <a:lstStyle/>
        <a:p>
          <a:endParaRPr lang="en-US"/>
        </a:p>
      </dgm:t>
    </dgm:pt>
    <dgm:pt modelId="{56E9E4AA-A60F-483B-A9D6-59906FEC8D3B}" type="sibTrans" cxnId="{1306B177-100C-4BF1-BAEE-B0A5114E5354}">
      <dgm:prSet/>
      <dgm:spPr/>
      <dgm:t>
        <a:bodyPr/>
        <a:lstStyle/>
        <a:p>
          <a:endParaRPr lang="en-US"/>
        </a:p>
      </dgm:t>
    </dgm:pt>
    <dgm:pt modelId="{5F748F23-C4FB-49A4-9259-F18144158AE9}" type="pres">
      <dgm:prSet presAssocID="{0870FEC3-2203-4547-AE74-E99C274F4CBF}" presName="compositeShape" presStyleCnt="0">
        <dgm:presLayoutVars>
          <dgm:chMax val="7"/>
          <dgm:dir/>
          <dgm:resizeHandles val="exact"/>
        </dgm:presLayoutVars>
      </dgm:prSet>
      <dgm:spPr/>
    </dgm:pt>
    <dgm:pt modelId="{A3F63C3C-60D6-479E-A774-A71B8519681D}" type="pres">
      <dgm:prSet presAssocID="{0870FEC3-2203-4547-AE74-E99C274F4CBF}" presName="wedge1" presStyleLbl="node1" presStyleIdx="0" presStyleCnt="4"/>
      <dgm:spPr/>
    </dgm:pt>
    <dgm:pt modelId="{39F87FCD-3AC7-4A68-AFC2-1C430E51B766}" type="pres">
      <dgm:prSet presAssocID="{0870FEC3-2203-4547-AE74-E99C274F4CBF}" presName="dummy1a" presStyleCnt="0"/>
      <dgm:spPr/>
    </dgm:pt>
    <dgm:pt modelId="{8E9C8EEC-CCAB-4EC3-B7BC-E0F1C658295F}" type="pres">
      <dgm:prSet presAssocID="{0870FEC3-2203-4547-AE74-E99C274F4CBF}" presName="dummy1b" presStyleCnt="0"/>
      <dgm:spPr/>
    </dgm:pt>
    <dgm:pt modelId="{B3A9947E-3A6A-4646-AF75-234418688E1D}" type="pres">
      <dgm:prSet presAssocID="{0870FEC3-2203-4547-AE74-E99C274F4CBF}" presName="wedge1Tx" presStyleLbl="node1" presStyleIdx="0" presStyleCnt="4">
        <dgm:presLayoutVars>
          <dgm:chMax val="0"/>
          <dgm:chPref val="0"/>
          <dgm:bulletEnabled val="1"/>
        </dgm:presLayoutVars>
      </dgm:prSet>
      <dgm:spPr/>
    </dgm:pt>
    <dgm:pt modelId="{D35CAEF6-AA06-4F32-8D5C-BF841EC2F0B3}" type="pres">
      <dgm:prSet presAssocID="{0870FEC3-2203-4547-AE74-E99C274F4CBF}" presName="wedge2" presStyleLbl="node1" presStyleIdx="1" presStyleCnt="4"/>
      <dgm:spPr/>
    </dgm:pt>
    <dgm:pt modelId="{43205B24-EFE8-4451-818A-859D37D52E5F}" type="pres">
      <dgm:prSet presAssocID="{0870FEC3-2203-4547-AE74-E99C274F4CBF}" presName="dummy2a" presStyleCnt="0"/>
      <dgm:spPr/>
    </dgm:pt>
    <dgm:pt modelId="{0DBAB103-252A-422C-8E03-0A650F43AB43}" type="pres">
      <dgm:prSet presAssocID="{0870FEC3-2203-4547-AE74-E99C274F4CBF}" presName="dummy2b" presStyleCnt="0"/>
      <dgm:spPr/>
    </dgm:pt>
    <dgm:pt modelId="{A8D3F528-9562-4AC9-804A-0C4DFF63347B}" type="pres">
      <dgm:prSet presAssocID="{0870FEC3-2203-4547-AE74-E99C274F4CBF}" presName="wedge2Tx" presStyleLbl="node1" presStyleIdx="1" presStyleCnt="4">
        <dgm:presLayoutVars>
          <dgm:chMax val="0"/>
          <dgm:chPref val="0"/>
          <dgm:bulletEnabled val="1"/>
        </dgm:presLayoutVars>
      </dgm:prSet>
      <dgm:spPr/>
    </dgm:pt>
    <dgm:pt modelId="{831E388D-620F-4601-8527-D44BC029E2AD}" type="pres">
      <dgm:prSet presAssocID="{0870FEC3-2203-4547-AE74-E99C274F4CBF}" presName="wedge3" presStyleLbl="node1" presStyleIdx="2" presStyleCnt="4"/>
      <dgm:spPr/>
    </dgm:pt>
    <dgm:pt modelId="{15E6B12B-2CC9-4D8C-BA14-60CD80B07E5A}" type="pres">
      <dgm:prSet presAssocID="{0870FEC3-2203-4547-AE74-E99C274F4CBF}" presName="dummy3a" presStyleCnt="0"/>
      <dgm:spPr/>
    </dgm:pt>
    <dgm:pt modelId="{8E1C64CE-8288-4C36-B361-D96D83A2A87E}" type="pres">
      <dgm:prSet presAssocID="{0870FEC3-2203-4547-AE74-E99C274F4CBF}" presName="dummy3b" presStyleCnt="0"/>
      <dgm:spPr/>
    </dgm:pt>
    <dgm:pt modelId="{8F5D1C78-26FE-41F0-AD62-895BF892F81A}" type="pres">
      <dgm:prSet presAssocID="{0870FEC3-2203-4547-AE74-E99C274F4CBF}" presName="wedge3Tx" presStyleLbl="node1" presStyleIdx="2" presStyleCnt="4">
        <dgm:presLayoutVars>
          <dgm:chMax val="0"/>
          <dgm:chPref val="0"/>
          <dgm:bulletEnabled val="1"/>
        </dgm:presLayoutVars>
      </dgm:prSet>
      <dgm:spPr/>
    </dgm:pt>
    <dgm:pt modelId="{1152869D-D1C9-48CC-BFD0-9E03CA02B552}" type="pres">
      <dgm:prSet presAssocID="{0870FEC3-2203-4547-AE74-E99C274F4CBF}" presName="wedge4" presStyleLbl="node1" presStyleIdx="3" presStyleCnt="4" custLinFactNeighborX="-422" custLinFactNeighborY="-218"/>
      <dgm:spPr/>
    </dgm:pt>
    <dgm:pt modelId="{86DBBEAF-DEB1-4292-A3A4-26DF34230C6D}" type="pres">
      <dgm:prSet presAssocID="{0870FEC3-2203-4547-AE74-E99C274F4CBF}" presName="dummy4a" presStyleCnt="0"/>
      <dgm:spPr/>
    </dgm:pt>
    <dgm:pt modelId="{2BA4BAF5-C96B-4574-9BD5-EF09A8D4E60F}" type="pres">
      <dgm:prSet presAssocID="{0870FEC3-2203-4547-AE74-E99C274F4CBF}" presName="dummy4b" presStyleCnt="0"/>
      <dgm:spPr/>
    </dgm:pt>
    <dgm:pt modelId="{B8AA7495-87D6-4EDE-8C82-268AF2419B8B}" type="pres">
      <dgm:prSet presAssocID="{0870FEC3-2203-4547-AE74-E99C274F4CBF}" presName="wedge4Tx" presStyleLbl="node1" presStyleIdx="3" presStyleCnt="4">
        <dgm:presLayoutVars>
          <dgm:chMax val="0"/>
          <dgm:chPref val="0"/>
          <dgm:bulletEnabled val="1"/>
        </dgm:presLayoutVars>
      </dgm:prSet>
      <dgm:spPr/>
    </dgm:pt>
    <dgm:pt modelId="{C5864E30-A722-481C-94C7-C35454194C22}" type="pres">
      <dgm:prSet presAssocID="{2FA19D6F-76F0-4F3E-8BE5-4D79E6A5C095}" presName="arrowWedge1" presStyleLbl="fgSibTrans2D1" presStyleIdx="0" presStyleCnt="4"/>
      <dgm:spPr/>
    </dgm:pt>
    <dgm:pt modelId="{78419C82-5A73-4FD8-9D0B-6DADBE3F9009}" type="pres">
      <dgm:prSet presAssocID="{0B8BC989-2FE2-4728-8FD8-AE4F52EF9550}" presName="arrowWedge2" presStyleLbl="fgSibTrans2D1" presStyleIdx="1" presStyleCnt="4"/>
      <dgm:spPr/>
    </dgm:pt>
    <dgm:pt modelId="{5E507425-BE3C-4A97-8300-B573515FBEF3}" type="pres">
      <dgm:prSet presAssocID="{56E9E4AA-A60F-483B-A9D6-59906FEC8D3B}" presName="arrowWedge3" presStyleLbl="fgSibTrans2D1" presStyleIdx="2" presStyleCnt="4"/>
      <dgm:spPr/>
    </dgm:pt>
    <dgm:pt modelId="{3958A809-A880-495C-AA9D-7542826B3B10}" type="pres">
      <dgm:prSet presAssocID="{51D22F13-DE11-466F-9943-2FD42FC7B54B}" presName="arrowWedge4" presStyleLbl="fgSibTrans2D1" presStyleIdx="3" presStyleCnt="4"/>
      <dgm:spPr/>
    </dgm:pt>
  </dgm:ptLst>
  <dgm:cxnLst>
    <dgm:cxn modelId="{CBCEAA07-D6B4-4996-AC52-896A49BC8DC7}" type="presOf" srcId="{F7E483CB-1158-47A9-AB20-C1793AB3943E}" destId="{1152869D-D1C9-48CC-BFD0-9E03CA02B552}" srcOrd="0" destOrd="0" presId="urn:microsoft.com/office/officeart/2005/8/layout/cycle8"/>
    <dgm:cxn modelId="{B5181912-4E2F-4090-8617-B56BF36CDF95}" type="presOf" srcId="{0870FEC3-2203-4547-AE74-E99C274F4CBF}" destId="{5F748F23-C4FB-49A4-9259-F18144158AE9}" srcOrd="0" destOrd="0" presId="urn:microsoft.com/office/officeart/2005/8/layout/cycle8"/>
    <dgm:cxn modelId="{E2B4B81F-D461-416D-88CE-3112FE229D45}" type="presOf" srcId="{21B9C1CD-4153-4799-B4DA-C2B454F3C76F}" destId="{A8D3F528-9562-4AC9-804A-0C4DFF63347B}" srcOrd="1" destOrd="0" presId="urn:microsoft.com/office/officeart/2005/8/layout/cycle8"/>
    <dgm:cxn modelId="{AC06982B-A6B5-4CC3-97B3-C5CC81AA258C}" srcId="{0870FEC3-2203-4547-AE74-E99C274F4CBF}" destId="{21B9C1CD-4153-4799-B4DA-C2B454F3C76F}" srcOrd="1" destOrd="0" parTransId="{93342352-A463-4251-B432-A8E43076038D}" sibTransId="{0B8BC989-2FE2-4728-8FD8-AE4F52EF9550}"/>
    <dgm:cxn modelId="{9F9FF760-62C9-4A2C-A7E4-4938D646A085}" type="presOf" srcId="{BA5D2271-206C-4BB1-BD43-D2F08838E8E3}" destId="{831E388D-620F-4601-8527-D44BC029E2AD}" srcOrd="0" destOrd="0" presId="urn:microsoft.com/office/officeart/2005/8/layout/cycle8"/>
    <dgm:cxn modelId="{1306B177-100C-4BF1-BAEE-B0A5114E5354}" srcId="{0870FEC3-2203-4547-AE74-E99C274F4CBF}" destId="{BA5D2271-206C-4BB1-BD43-D2F08838E8E3}" srcOrd="2" destOrd="0" parTransId="{9A4FB1AD-2F7D-49B3-BA75-1C0E967A5155}" sibTransId="{56E9E4AA-A60F-483B-A9D6-59906FEC8D3B}"/>
    <dgm:cxn modelId="{9402195A-4414-456B-987F-3A18F2319D3E}" srcId="{0870FEC3-2203-4547-AE74-E99C274F4CBF}" destId="{F7E483CB-1158-47A9-AB20-C1793AB3943E}" srcOrd="3" destOrd="0" parTransId="{EE1015EF-994C-4E0A-B1D9-7C8224B2CDD9}" sibTransId="{51D22F13-DE11-466F-9943-2FD42FC7B54B}"/>
    <dgm:cxn modelId="{737F7BB1-3D72-4E6E-9BED-B44412FFEEA7}" type="presOf" srcId="{9789626A-49C9-43AB-9F32-063F52C232DF}" destId="{B3A9947E-3A6A-4646-AF75-234418688E1D}" srcOrd="1" destOrd="0" presId="urn:microsoft.com/office/officeart/2005/8/layout/cycle8"/>
    <dgm:cxn modelId="{1AA602C9-4CCD-4AF5-B261-E9DD14F75DE4}" type="presOf" srcId="{21B9C1CD-4153-4799-B4DA-C2B454F3C76F}" destId="{D35CAEF6-AA06-4F32-8D5C-BF841EC2F0B3}" srcOrd="0" destOrd="0" presId="urn:microsoft.com/office/officeart/2005/8/layout/cycle8"/>
    <dgm:cxn modelId="{6E29AAD0-F9B5-4EF4-9BAC-AD8DB95DB401}" srcId="{0870FEC3-2203-4547-AE74-E99C274F4CBF}" destId="{9789626A-49C9-43AB-9F32-063F52C232DF}" srcOrd="0" destOrd="0" parTransId="{F0260C16-1083-44E9-AE6D-2FCBD0D13772}" sibTransId="{2FA19D6F-76F0-4F3E-8BE5-4D79E6A5C095}"/>
    <dgm:cxn modelId="{FE10D6D0-D974-4028-A7AA-554B34EED822}" type="presOf" srcId="{9789626A-49C9-43AB-9F32-063F52C232DF}" destId="{A3F63C3C-60D6-479E-A774-A71B8519681D}" srcOrd="0" destOrd="0" presId="urn:microsoft.com/office/officeart/2005/8/layout/cycle8"/>
    <dgm:cxn modelId="{640219D3-90F8-432E-93E1-E919F8E4FE77}" type="presOf" srcId="{BA5D2271-206C-4BB1-BD43-D2F08838E8E3}" destId="{8F5D1C78-26FE-41F0-AD62-895BF892F81A}" srcOrd="1" destOrd="0" presId="urn:microsoft.com/office/officeart/2005/8/layout/cycle8"/>
    <dgm:cxn modelId="{BC6EC4DC-45C3-42EA-ABF5-D8E035A2D2B5}" type="presOf" srcId="{F7E483CB-1158-47A9-AB20-C1793AB3943E}" destId="{B8AA7495-87D6-4EDE-8C82-268AF2419B8B}" srcOrd="1" destOrd="0" presId="urn:microsoft.com/office/officeart/2005/8/layout/cycle8"/>
    <dgm:cxn modelId="{6E946F23-6EF9-4369-822F-8AD866FEA27D}" type="presParOf" srcId="{5F748F23-C4FB-49A4-9259-F18144158AE9}" destId="{A3F63C3C-60D6-479E-A774-A71B8519681D}" srcOrd="0" destOrd="0" presId="urn:microsoft.com/office/officeart/2005/8/layout/cycle8"/>
    <dgm:cxn modelId="{8BD2ACC6-1020-4784-917B-9E841A862916}" type="presParOf" srcId="{5F748F23-C4FB-49A4-9259-F18144158AE9}" destId="{39F87FCD-3AC7-4A68-AFC2-1C430E51B766}" srcOrd="1" destOrd="0" presId="urn:microsoft.com/office/officeart/2005/8/layout/cycle8"/>
    <dgm:cxn modelId="{9AEEE753-9B84-409D-8306-607B95BAD280}" type="presParOf" srcId="{5F748F23-C4FB-49A4-9259-F18144158AE9}" destId="{8E9C8EEC-CCAB-4EC3-B7BC-E0F1C658295F}" srcOrd="2" destOrd="0" presId="urn:microsoft.com/office/officeart/2005/8/layout/cycle8"/>
    <dgm:cxn modelId="{6E4472FE-BBCB-4EFF-803C-DE1EA8EE94FB}" type="presParOf" srcId="{5F748F23-C4FB-49A4-9259-F18144158AE9}" destId="{B3A9947E-3A6A-4646-AF75-234418688E1D}" srcOrd="3" destOrd="0" presId="urn:microsoft.com/office/officeart/2005/8/layout/cycle8"/>
    <dgm:cxn modelId="{C51D6CF7-E928-4128-9312-46CD586969CE}" type="presParOf" srcId="{5F748F23-C4FB-49A4-9259-F18144158AE9}" destId="{D35CAEF6-AA06-4F32-8D5C-BF841EC2F0B3}" srcOrd="4" destOrd="0" presId="urn:microsoft.com/office/officeart/2005/8/layout/cycle8"/>
    <dgm:cxn modelId="{8499F654-C820-4070-A5D0-46C7F24286BF}" type="presParOf" srcId="{5F748F23-C4FB-49A4-9259-F18144158AE9}" destId="{43205B24-EFE8-4451-818A-859D37D52E5F}" srcOrd="5" destOrd="0" presId="urn:microsoft.com/office/officeart/2005/8/layout/cycle8"/>
    <dgm:cxn modelId="{E229C633-B306-4B6A-9D37-A971E63F61B0}" type="presParOf" srcId="{5F748F23-C4FB-49A4-9259-F18144158AE9}" destId="{0DBAB103-252A-422C-8E03-0A650F43AB43}" srcOrd="6" destOrd="0" presId="urn:microsoft.com/office/officeart/2005/8/layout/cycle8"/>
    <dgm:cxn modelId="{FFF4A326-116C-410F-A442-F07A59449F37}" type="presParOf" srcId="{5F748F23-C4FB-49A4-9259-F18144158AE9}" destId="{A8D3F528-9562-4AC9-804A-0C4DFF63347B}" srcOrd="7" destOrd="0" presId="urn:microsoft.com/office/officeart/2005/8/layout/cycle8"/>
    <dgm:cxn modelId="{6F93C35E-2F8F-4A47-A8CD-4A269E4E4376}" type="presParOf" srcId="{5F748F23-C4FB-49A4-9259-F18144158AE9}" destId="{831E388D-620F-4601-8527-D44BC029E2AD}" srcOrd="8" destOrd="0" presId="urn:microsoft.com/office/officeart/2005/8/layout/cycle8"/>
    <dgm:cxn modelId="{09EA7979-45F2-475D-AE1A-DBBF7D662543}" type="presParOf" srcId="{5F748F23-C4FB-49A4-9259-F18144158AE9}" destId="{15E6B12B-2CC9-4D8C-BA14-60CD80B07E5A}" srcOrd="9" destOrd="0" presId="urn:microsoft.com/office/officeart/2005/8/layout/cycle8"/>
    <dgm:cxn modelId="{2F2E7309-8B26-491E-BCAA-188CDA21C3FC}" type="presParOf" srcId="{5F748F23-C4FB-49A4-9259-F18144158AE9}" destId="{8E1C64CE-8288-4C36-B361-D96D83A2A87E}" srcOrd="10" destOrd="0" presId="urn:microsoft.com/office/officeart/2005/8/layout/cycle8"/>
    <dgm:cxn modelId="{4A354930-DB2B-41D7-B247-5BCBBA965360}" type="presParOf" srcId="{5F748F23-C4FB-49A4-9259-F18144158AE9}" destId="{8F5D1C78-26FE-41F0-AD62-895BF892F81A}" srcOrd="11" destOrd="0" presId="urn:microsoft.com/office/officeart/2005/8/layout/cycle8"/>
    <dgm:cxn modelId="{19B5673C-59A9-43F6-9736-4F1CED3B75DF}" type="presParOf" srcId="{5F748F23-C4FB-49A4-9259-F18144158AE9}" destId="{1152869D-D1C9-48CC-BFD0-9E03CA02B552}" srcOrd="12" destOrd="0" presId="urn:microsoft.com/office/officeart/2005/8/layout/cycle8"/>
    <dgm:cxn modelId="{7041EC6F-B957-48AC-8573-A34085241014}" type="presParOf" srcId="{5F748F23-C4FB-49A4-9259-F18144158AE9}" destId="{86DBBEAF-DEB1-4292-A3A4-26DF34230C6D}" srcOrd="13" destOrd="0" presId="urn:microsoft.com/office/officeart/2005/8/layout/cycle8"/>
    <dgm:cxn modelId="{B3BAB858-9EFE-4851-876B-85C72DCF58BC}" type="presParOf" srcId="{5F748F23-C4FB-49A4-9259-F18144158AE9}" destId="{2BA4BAF5-C96B-4574-9BD5-EF09A8D4E60F}" srcOrd="14" destOrd="0" presId="urn:microsoft.com/office/officeart/2005/8/layout/cycle8"/>
    <dgm:cxn modelId="{07FB5980-5CC6-4C5B-85A1-613B4D1AD562}" type="presParOf" srcId="{5F748F23-C4FB-49A4-9259-F18144158AE9}" destId="{B8AA7495-87D6-4EDE-8C82-268AF2419B8B}" srcOrd="15" destOrd="0" presId="urn:microsoft.com/office/officeart/2005/8/layout/cycle8"/>
    <dgm:cxn modelId="{7A02911F-D09D-4E08-A922-7EFBA464D2AF}" type="presParOf" srcId="{5F748F23-C4FB-49A4-9259-F18144158AE9}" destId="{C5864E30-A722-481C-94C7-C35454194C22}" srcOrd="16" destOrd="0" presId="urn:microsoft.com/office/officeart/2005/8/layout/cycle8"/>
    <dgm:cxn modelId="{9CFE5C3C-CBC8-48F0-A31C-6F1E21890978}" type="presParOf" srcId="{5F748F23-C4FB-49A4-9259-F18144158AE9}" destId="{78419C82-5A73-4FD8-9D0B-6DADBE3F9009}" srcOrd="17" destOrd="0" presId="urn:microsoft.com/office/officeart/2005/8/layout/cycle8"/>
    <dgm:cxn modelId="{2D4E054D-F07C-4AF5-86F4-75E872B69EF6}" type="presParOf" srcId="{5F748F23-C4FB-49A4-9259-F18144158AE9}" destId="{5E507425-BE3C-4A97-8300-B573515FBEF3}" srcOrd="18" destOrd="0" presId="urn:microsoft.com/office/officeart/2005/8/layout/cycle8"/>
    <dgm:cxn modelId="{08A08C25-78D9-465A-A950-D70C22689DCC}" type="presParOf" srcId="{5F748F23-C4FB-49A4-9259-F18144158AE9}" destId="{3958A809-A880-495C-AA9D-7542826B3B10}"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EFCA4B-58C0-4994-A0E8-B01E4CB6C6D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462B5DF-E8C4-49A5-A19F-23F2E9C05D62}">
      <dgm:prSet/>
      <dgm:spPr/>
      <dgm:t>
        <a:bodyPr/>
        <a:lstStyle/>
        <a:p>
          <a:pPr>
            <a:lnSpc>
              <a:spcPct val="100000"/>
            </a:lnSpc>
          </a:pPr>
          <a:r>
            <a:rPr lang="en-US" dirty="0"/>
            <a:t>Subscription Services</a:t>
          </a:r>
        </a:p>
      </dgm:t>
    </dgm:pt>
    <dgm:pt modelId="{1A97266A-84FF-454B-B3E9-D6C6534D20EA}" type="parTrans" cxnId="{E7F1EDDC-73F5-466D-90CD-9B2A96380E9D}">
      <dgm:prSet/>
      <dgm:spPr/>
      <dgm:t>
        <a:bodyPr/>
        <a:lstStyle/>
        <a:p>
          <a:endParaRPr lang="en-US"/>
        </a:p>
      </dgm:t>
    </dgm:pt>
    <dgm:pt modelId="{92768CDD-62DB-42C5-A764-F71CE56088C7}" type="sibTrans" cxnId="{E7F1EDDC-73F5-466D-90CD-9B2A96380E9D}">
      <dgm:prSet/>
      <dgm:spPr/>
      <dgm:t>
        <a:bodyPr/>
        <a:lstStyle/>
        <a:p>
          <a:endParaRPr lang="en-US"/>
        </a:p>
      </dgm:t>
    </dgm:pt>
    <dgm:pt modelId="{114063A9-E0C8-4685-BBAE-71E7809438FB}">
      <dgm:prSet/>
      <dgm:spPr/>
      <dgm:t>
        <a:bodyPr/>
        <a:lstStyle/>
        <a:p>
          <a:pPr>
            <a:lnSpc>
              <a:spcPct val="100000"/>
            </a:lnSpc>
          </a:pPr>
          <a:r>
            <a:rPr lang="en-US" dirty="0"/>
            <a:t>PTAD Sales Survey Letters</a:t>
          </a:r>
        </a:p>
      </dgm:t>
    </dgm:pt>
    <dgm:pt modelId="{5E56E2F1-8EC1-4CC8-82F4-C8582C1DB13F}" type="parTrans" cxnId="{EF01BDC9-7838-41DC-9493-426E066824A0}">
      <dgm:prSet/>
      <dgm:spPr/>
      <dgm:t>
        <a:bodyPr/>
        <a:lstStyle/>
        <a:p>
          <a:endParaRPr lang="en-US"/>
        </a:p>
      </dgm:t>
    </dgm:pt>
    <dgm:pt modelId="{F1B549D2-543E-499C-926F-3BF24D98C6C7}" type="sibTrans" cxnId="{EF01BDC9-7838-41DC-9493-426E066824A0}">
      <dgm:prSet/>
      <dgm:spPr/>
      <dgm:t>
        <a:bodyPr/>
        <a:lstStyle/>
        <a:p>
          <a:endParaRPr lang="en-US"/>
        </a:p>
      </dgm:t>
    </dgm:pt>
    <dgm:pt modelId="{3D3FA0FB-3B56-4239-A5AA-BAE42750677B}">
      <dgm:prSet/>
      <dgm:spPr/>
      <dgm:t>
        <a:bodyPr/>
        <a:lstStyle/>
        <a:p>
          <a:pPr>
            <a:lnSpc>
              <a:spcPct val="100000"/>
            </a:lnSpc>
          </a:pPr>
          <a:r>
            <a:rPr lang="en-US" dirty="0"/>
            <a:t>Public data available on the internet</a:t>
          </a:r>
        </a:p>
      </dgm:t>
    </dgm:pt>
    <dgm:pt modelId="{9C997FB7-F87B-46FA-B9A0-F9ABF4B2189F}" type="parTrans" cxnId="{D4F4E957-18CB-4743-A382-3C43BD0E5569}">
      <dgm:prSet/>
      <dgm:spPr/>
      <dgm:t>
        <a:bodyPr/>
        <a:lstStyle/>
        <a:p>
          <a:endParaRPr lang="en-US"/>
        </a:p>
      </dgm:t>
    </dgm:pt>
    <dgm:pt modelId="{6F0F363C-68C5-449A-9965-DC72DF9435AE}" type="sibTrans" cxnId="{D4F4E957-18CB-4743-A382-3C43BD0E5569}">
      <dgm:prSet/>
      <dgm:spPr/>
      <dgm:t>
        <a:bodyPr/>
        <a:lstStyle/>
        <a:p>
          <a:endParaRPr lang="en-US"/>
        </a:p>
      </dgm:t>
    </dgm:pt>
    <dgm:pt modelId="{CE5683C0-DC2A-4589-A680-13A70B2CE4EB}">
      <dgm:prSet/>
      <dgm:spPr/>
      <dgm:t>
        <a:bodyPr/>
        <a:lstStyle/>
        <a:p>
          <a:pPr>
            <a:lnSpc>
              <a:spcPct val="100000"/>
            </a:lnSpc>
          </a:pPr>
          <a:r>
            <a:rPr lang="en-US" dirty="0"/>
            <a:t>CAD data</a:t>
          </a:r>
        </a:p>
      </dgm:t>
    </dgm:pt>
    <dgm:pt modelId="{2264F88E-6261-4590-8E03-44F1D0947709}" type="parTrans" cxnId="{CA61B7A0-3F59-4E3B-95EA-1958410AA983}">
      <dgm:prSet/>
      <dgm:spPr/>
      <dgm:t>
        <a:bodyPr/>
        <a:lstStyle/>
        <a:p>
          <a:endParaRPr lang="en-US"/>
        </a:p>
      </dgm:t>
    </dgm:pt>
    <dgm:pt modelId="{1420DB9F-F448-44B4-BB09-1F9AF807C72C}" type="sibTrans" cxnId="{CA61B7A0-3F59-4E3B-95EA-1958410AA983}">
      <dgm:prSet/>
      <dgm:spPr/>
      <dgm:t>
        <a:bodyPr/>
        <a:lstStyle/>
        <a:p>
          <a:endParaRPr lang="en-US"/>
        </a:p>
      </dgm:t>
    </dgm:pt>
    <dgm:pt modelId="{7E26017D-BD1B-4387-B1AC-BFA75EA1C1BE}" type="pres">
      <dgm:prSet presAssocID="{C1EFCA4B-58C0-4994-A0E8-B01E4CB6C6DE}" presName="root" presStyleCnt="0">
        <dgm:presLayoutVars>
          <dgm:dir/>
          <dgm:resizeHandles val="exact"/>
        </dgm:presLayoutVars>
      </dgm:prSet>
      <dgm:spPr/>
    </dgm:pt>
    <dgm:pt modelId="{9FE1ECE4-50F4-40E7-9986-0B5C3A2B18DF}" type="pres">
      <dgm:prSet presAssocID="{F462B5DF-E8C4-49A5-A19F-23F2E9C05D62}" presName="compNode" presStyleCnt="0"/>
      <dgm:spPr/>
    </dgm:pt>
    <dgm:pt modelId="{DDBA7706-CE94-4E28-BE06-1219734295E8}" type="pres">
      <dgm:prSet presAssocID="{F462B5DF-E8C4-49A5-A19F-23F2E9C05D62}" presName="bgRect" presStyleLbl="bgShp" presStyleIdx="0" presStyleCnt="4"/>
      <dgm:spPr/>
    </dgm:pt>
    <dgm:pt modelId="{0A07A02E-F760-43EF-9C3C-F4B40765531F}" type="pres">
      <dgm:prSet presAssocID="{F462B5DF-E8C4-49A5-A19F-23F2E9C05D6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ooks"/>
        </a:ext>
      </dgm:extLst>
    </dgm:pt>
    <dgm:pt modelId="{BF5CD892-FC91-4B20-A87C-1EB09B93D8D6}" type="pres">
      <dgm:prSet presAssocID="{F462B5DF-E8C4-49A5-A19F-23F2E9C05D62}" presName="spaceRect" presStyleCnt="0"/>
      <dgm:spPr/>
    </dgm:pt>
    <dgm:pt modelId="{B1AE9322-2F63-4266-AB30-6B47D11E3F1B}" type="pres">
      <dgm:prSet presAssocID="{F462B5DF-E8C4-49A5-A19F-23F2E9C05D62}" presName="parTx" presStyleLbl="revTx" presStyleIdx="0" presStyleCnt="4">
        <dgm:presLayoutVars>
          <dgm:chMax val="0"/>
          <dgm:chPref val="0"/>
        </dgm:presLayoutVars>
      </dgm:prSet>
      <dgm:spPr/>
    </dgm:pt>
    <dgm:pt modelId="{FA037003-A878-4E0B-9786-282D6C09E8F7}" type="pres">
      <dgm:prSet presAssocID="{92768CDD-62DB-42C5-A764-F71CE56088C7}" presName="sibTrans" presStyleCnt="0"/>
      <dgm:spPr/>
    </dgm:pt>
    <dgm:pt modelId="{C86F9A41-2F29-43D1-97D4-A3BB8409E9BB}" type="pres">
      <dgm:prSet presAssocID="{114063A9-E0C8-4685-BBAE-71E7809438FB}" presName="compNode" presStyleCnt="0"/>
      <dgm:spPr/>
    </dgm:pt>
    <dgm:pt modelId="{DE377206-1D59-4866-BDE5-F54B0FA7EB79}" type="pres">
      <dgm:prSet presAssocID="{114063A9-E0C8-4685-BBAE-71E7809438FB}" presName="bgRect" presStyleLbl="bgShp" presStyleIdx="1" presStyleCnt="4"/>
      <dgm:spPr/>
    </dgm:pt>
    <dgm:pt modelId="{B6987800-C9D6-4FBB-918D-C0D8F281EEB7}" type="pres">
      <dgm:prSet presAssocID="{114063A9-E0C8-4685-BBAE-71E7809438F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envelope"/>
        </a:ext>
      </dgm:extLst>
    </dgm:pt>
    <dgm:pt modelId="{911653C0-601A-42AC-8B01-E3AF0A1C7E74}" type="pres">
      <dgm:prSet presAssocID="{114063A9-E0C8-4685-BBAE-71E7809438FB}" presName="spaceRect" presStyleCnt="0"/>
      <dgm:spPr/>
    </dgm:pt>
    <dgm:pt modelId="{7A5D24C7-9EE2-45FB-8D89-DD51B093B71C}" type="pres">
      <dgm:prSet presAssocID="{114063A9-E0C8-4685-BBAE-71E7809438FB}" presName="parTx" presStyleLbl="revTx" presStyleIdx="1" presStyleCnt="4">
        <dgm:presLayoutVars>
          <dgm:chMax val="0"/>
          <dgm:chPref val="0"/>
        </dgm:presLayoutVars>
      </dgm:prSet>
      <dgm:spPr/>
    </dgm:pt>
    <dgm:pt modelId="{F3CC6F06-C826-4A65-827D-47DF518BBE34}" type="pres">
      <dgm:prSet presAssocID="{F1B549D2-543E-499C-926F-3BF24D98C6C7}" presName="sibTrans" presStyleCnt="0"/>
      <dgm:spPr/>
    </dgm:pt>
    <dgm:pt modelId="{03C08C3F-6762-42E0-B517-58A96EBEEC1A}" type="pres">
      <dgm:prSet presAssocID="{3D3FA0FB-3B56-4239-A5AA-BAE42750677B}" presName="compNode" presStyleCnt="0"/>
      <dgm:spPr/>
    </dgm:pt>
    <dgm:pt modelId="{CF6C53A9-2D78-4929-8FE6-04BA54351FA0}" type="pres">
      <dgm:prSet presAssocID="{3D3FA0FB-3B56-4239-A5AA-BAE42750677B}" presName="bgRect" presStyleLbl="bgShp" presStyleIdx="2" presStyleCnt="4"/>
      <dgm:spPr/>
    </dgm:pt>
    <dgm:pt modelId="{C6C2CCDB-8BA8-4C42-B824-223E177A227C}" type="pres">
      <dgm:prSet presAssocID="{3D3FA0FB-3B56-4239-A5AA-BAE42750677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mputer"/>
        </a:ext>
      </dgm:extLst>
    </dgm:pt>
    <dgm:pt modelId="{F21CA6D5-D258-46C5-AD61-9B9E005A059A}" type="pres">
      <dgm:prSet presAssocID="{3D3FA0FB-3B56-4239-A5AA-BAE42750677B}" presName="spaceRect" presStyleCnt="0"/>
      <dgm:spPr/>
    </dgm:pt>
    <dgm:pt modelId="{A859A916-61A0-4E90-8EF4-31B278E31CB3}" type="pres">
      <dgm:prSet presAssocID="{3D3FA0FB-3B56-4239-A5AA-BAE42750677B}" presName="parTx" presStyleLbl="revTx" presStyleIdx="2" presStyleCnt="4">
        <dgm:presLayoutVars>
          <dgm:chMax val="0"/>
          <dgm:chPref val="0"/>
        </dgm:presLayoutVars>
      </dgm:prSet>
      <dgm:spPr/>
    </dgm:pt>
    <dgm:pt modelId="{F670AE00-9DDE-4AAF-9F99-19B89D142F04}" type="pres">
      <dgm:prSet presAssocID="{6F0F363C-68C5-449A-9965-DC72DF9435AE}" presName="sibTrans" presStyleCnt="0"/>
      <dgm:spPr/>
    </dgm:pt>
    <dgm:pt modelId="{361559D7-E8B8-40F1-AFB9-2AE62A6B6D64}" type="pres">
      <dgm:prSet presAssocID="{CE5683C0-DC2A-4589-A680-13A70B2CE4EB}" presName="compNode" presStyleCnt="0"/>
      <dgm:spPr/>
    </dgm:pt>
    <dgm:pt modelId="{2BDD9237-D562-4068-852F-E87EB9249975}" type="pres">
      <dgm:prSet presAssocID="{CE5683C0-DC2A-4589-A680-13A70B2CE4EB}" presName="bgRect" presStyleLbl="bgShp" presStyleIdx="3" presStyleCnt="4"/>
      <dgm:spPr/>
    </dgm:pt>
    <dgm:pt modelId="{862F0478-4097-456C-BFFA-081A6304047A}" type="pres">
      <dgm:prSet presAssocID="{CE5683C0-DC2A-4589-A680-13A70B2CE4E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Folder"/>
        </a:ext>
      </dgm:extLst>
    </dgm:pt>
    <dgm:pt modelId="{B26ACDEF-B154-44EB-83BA-7DB6D1202090}" type="pres">
      <dgm:prSet presAssocID="{CE5683C0-DC2A-4589-A680-13A70B2CE4EB}" presName="spaceRect" presStyleCnt="0"/>
      <dgm:spPr/>
    </dgm:pt>
    <dgm:pt modelId="{17D4F6CE-C4CC-4947-9F11-B176C5DAD045}" type="pres">
      <dgm:prSet presAssocID="{CE5683C0-DC2A-4589-A680-13A70B2CE4EB}" presName="parTx" presStyleLbl="revTx" presStyleIdx="3" presStyleCnt="4">
        <dgm:presLayoutVars>
          <dgm:chMax val="0"/>
          <dgm:chPref val="0"/>
        </dgm:presLayoutVars>
      </dgm:prSet>
      <dgm:spPr/>
    </dgm:pt>
  </dgm:ptLst>
  <dgm:cxnLst>
    <dgm:cxn modelId="{8007460F-5F43-42CA-B8BB-1234B96C49E4}" type="presOf" srcId="{114063A9-E0C8-4685-BBAE-71E7809438FB}" destId="{7A5D24C7-9EE2-45FB-8D89-DD51B093B71C}" srcOrd="0" destOrd="0" presId="urn:microsoft.com/office/officeart/2018/2/layout/IconVerticalSolidList"/>
    <dgm:cxn modelId="{9133031F-65D6-4BA4-A98B-2AD260D87FDD}" type="presOf" srcId="{C1EFCA4B-58C0-4994-A0E8-B01E4CB6C6DE}" destId="{7E26017D-BD1B-4387-B1AC-BFA75EA1C1BE}" srcOrd="0" destOrd="0" presId="urn:microsoft.com/office/officeart/2018/2/layout/IconVerticalSolidList"/>
    <dgm:cxn modelId="{D4F4E957-18CB-4743-A382-3C43BD0E5569}" srcId="{C1EFCA4B-58C0-4994-A0E8-B01E4CB6C6DE}" destId="{3D3FA0FB-3B56-4239-A5AA-BAE42750677B}" srcOrd="2" destOrd="0" parTransId="{9C997FB7-F87B-46FA-B9A0-F9ABF4B2189F}" sibTransId="{6F0F363C-68C5-449A-9965-DC72DF9435AE}"/>
    <dgm:cxn modelId="{CA61B7A0-3F59-4E3B-95EA-1958410AA983}" srcId="{C1EFCA4B-58C0-4994-A0E8-B01E4CB6C6DE}" destId="{CE5683C0-DC2A-4589-A680-13A70B2CE4EB}" srcOrd="3" destOrd="0" parTransId="{2264F88E-6261-4590-8E03-44F1D0947709}" sibTransId="{1420DB9F-F448-44B4-BB09-1F9AF807C72C}"/>
    <dgm:cxn modelId="{EF01BDC9-7838-41DC-9493-426E066824A0}" srcId="{C1EFCA4B-58C0-4994-A0E8-B01E4CB6C6DE}" destId="{114063A9-E0C8-4685-BBAE-71E7809438FB}" srcOrd="1" destOrd="0" parTransId="{5E56E2F1-8EC1-4CC8-82F4-C8582C1DB13F}" sibTransId="{F1B549D2-543E-499C-926F-3BF24D98C6C7}"/>
    <dgm:cxn modelId="{933F0BD9-A3FE-4146-AB2E-9EA936C8F5FD}" type="presOf" srcId="{F462B5DF-E8C4-49A5-A19F-23F2E9C05D62}" destId="{B1AE9322-2F63-4266-AB30-6B47D11E3F1B}" srcOrd="0" destOrd="0" presId="urn:microsoft.com/office/officeart/2018/2/layout/IconVerticalSolidList"/>
    <dgm:cxn modelId="{E7F1EDDC-73F5-466D-90CD-9B2A96380E9D}" srcId="{C1EFCA4B-58C0-4994-A0E8-B01E4CB6C6DE}" destId="{F462B5DF-E8C4-49A5-A19F-23F2E9C05D62}" srcOrd="0" destOrd="0" parTransId="{1A97266A-84FF-454B-B3E9-D6C6534D20EA}" sibTransId="{92768CDD-62DB-42C5-A764-F71CE56088C7}"/>
    <dgm:cxn modelId="{03242FE3-C061-433F-94DA-9806C8FE16F8}" type="presOf" srcId="{CE5683C0-DC2A-4589-A680-13A70B2CE4EB}" destId="{17D4F6CE-C4CC-4947-9F11-B176C5DAD045}" srcOrd="0" destOrd="0" presId="urn:microsoft.com/office/officeart/2018/2/layout/IconVerticalSolidList"/>
    <dgm:cxn modelId="{689327F0-C9F6-4C54-AA03-3EE49A951F93}" type="presOf" srcId="{3D3FA0FB-3B56-4239-A5AA-BAE42750677B}" destId="{A859A916-61A0-4E90-8EF4-31B278E31CB3}" srcOrd="0" destOrd="0" presId="urn:microsoft.com/office/officeart/2018/2/layout/IconVerticalSolidList"/>
    <dgm:cxn modelId="{ABABDF91-E7F5-4608-B817-6C77907666A7}" type="presParOf" srcId="{7E26017D-BD1B-4387-B1AC-BFA75EA1C1BE}" destId="{9FE1ECE4-50F4-40E7-9986-0B5C3A2B18DF}" srcOrd="0" destOrd="0" presId="urn:microsoft.com/office/officeart/2018/2/layout/IconVerticalSolidList"/>
    <dgm:cxn modelId="{510ADAB4-6A92-4DF6-8533-F996CC335624}" type="presParOf" srcId="{9FE1ECE4-50F4-40E7-9986-0B5C3A2B18DF}" destId="{DDBA7706-CE94-4E28-BE06-1219734295E8}" srcOrd="0" destOrd="0" presId="urn:microsoft.com/office/officeart/2018/2/layout/IconVerticalSolidList"/>
    <dgm:cxn modelId="{22EB4DD3-1B86-4286-8848-0B984C2E9A30}" type="presParOf" srcId="{9FE1ECE4-50F4-40E7-9986-0B5C3A2B18DF}" destId="{0A07A02E-F760-43EF-9C3C-F4B40765531F}" srcOrd="1" destOrd="0" presId="urn:microsoft.com/office/officeart/2018/2/layout/IconVerticalSolidList"/>
    <dgm:cxn modelId="{C23E6DD0-F412-490E-9EBB-7601D08EA75B}" type="presParOf" srcId="{9FE1ECE4-50F4-40E7-9986-0B5C3A2B18DF}" destId="{BF5CD892-FC91-4B20-A87C-1EB09B93D8D6}" srcOrd="2" destOrd="0" presId="urn:microsoft.com/office/officeart/2018/2/layout/IconVerticalSolidList"/>
    <dgm:cxn modelId="{6942F155-3421-422B-85DC-0D38F81A68AC}" type="presParOf" srcId="{9FE1ECE4-50F4-40E7-9986-0B5C3A2B18DF}" destId="{B1AE9322-2F63-4266-AB30-6B47D11E3F1B}" srcOrd="3" destOrd="0" presId="urn:microsoft.com/office/officeart/2018/2/layout/IconVerticalSolidList"/>
    <dgm:cxn modelId="{9D7B3201-15D7-4CC9-B157-B6B10CFB0F5D}" type="presParOf" srcId="{7E26017D-BD1B-4387-B1AC-BFA75EA1C1BE}" destId="{FA037003-A878-4E0B-9786-282D6C09E8F7}" srcOrd="1" destOrd="0" presId="urn:microsoft.com/office/officeart/2018/2/layout/IconVerticalSolidList"/>
    <dgm:cxn modelId="{A2D7BFBF-1D85-4D0E-B7AA-1CB5D8260C39}" type="presParOf" srcId="{7E26017D-BD1B-4387-B1AC-BFA75EA1C1BE}" destId="{C86F9A41-2F29-43D1-97D4-A3BB8409E9BB}" srcOrd="2" destOrd="0" presId="urn:microsoft.com/office/officeart/2018/2/layout/IconVerticalSolidList"/>
    <dgm:cxn modelId="{61E62847-6D33-4D3E-BE64-3FA0E86871C7}" type="presParOf" srcId="{C86F9A41-2F29-43D1-97D4-A3BB8409E9BB}" destId="{DE377206-1D59-4866-BDE5-F54B0FA7EB79}" srcOrd="0" destOrd="0" presId="urn:microsoft.com/office/officeart/2018/2/layout/IconVerticalSolidList"/>
    <dgm:cxn modelId="{BE6538C4-D992-46B1-BA02-4BCE6E501FD1}" type="presParOf" srcId="{C86F9A41-2F29-43D1-97D4-A3BB8409E9BB}" destId="{B6987800-C9D6-4FBB-918D-C0D8F281EEB7}" srcOrd="1" destOrd="0" presId="urn:microsoft.com/office/officeart/2018/2/layout/IconVerticalSolidList"/>
    <dgm:cxn modelId="{FD281C0F-8111-4FCB-B3D8-E6FEC1168774}" type="presParOf" srcId="{C86F9A41-2F29-43D1-97D4-A3BB8409E9BB}" destId="{911653C0-601A-42AC-8B01-E3AF0A1C7E74}" srcOrd="2" destOrd="0" presId="urn:microsoft.com/office/officeart/2018/2/layout/IconVerticalSolidList"/>
    <dgm:cxn modelId="{89D8F05F-3FA6-4F4B-BA84-0908FC8398F3}" type="presParOf" srcId="{C86F9A41-2F29-43D1-97D4-A3BB8409E9BB}" destId="{7A5D24C7-9EE2-45FB-8D89-DD51B093B71C}" srcOrd="3" destOrd="0" presId="urn:microsoft.com/office/officeart/2018/2/layout/IconVerticalSolidList"/>
    <dgm:cxn modelId="{2CB96445-D215-4A21-82A4-804C90E36190}" type="presParOf" srcId="{7E26017D-BD1B-4387-B1AC-BFA75EA1C1BE}" destId="{F3CC6F06-C826-4A65-827D-47DF518BBE34}" srcOrd="3" destOrd="0" presId="urn:microsoft.com/office/officeart/2018/2/layout/IconVerticalSolidList"/>
    <dgm:cxn modelId="{11CBD392-E4AA-4095-A54B-E2A1C39EDA6A}" type="presParOf" srcId="{7E26017D-BD1B-4387-B1AC-BFA75EA1C1BE}" destId="{03C08C3F-6762-42E0-B517-58A96EBEEC1A}" srcOrd="4" destOrd="0" presId="urn:microsoft.com/office/officeart/2018/2/layout/IconVerticalSolidList"/>
    <dgm:cxn modelId="{E159102E-DC04-427D-BF98-CCF52A88DCB2}" type="presParOf" srcId="{03C08C3F-6762-42E0-B517-58A96EBEEC1A}" destId="{CF6C53A9-2D78-4929-8FE6-04BA54351FA0}" srcOrd="0" destOrd="0" presId="urn:microsoft.com/office/officeart/2018/2/layout/IconVerticalSolidList"/>
    <dgm:cxn modelId="{C5CB9D87-4819-4CD7-9CF4-CCE22055A908}" type="presParOf" srcId="{03C08C3F-6762-42E0-B517-58A96EBEEC1A}" destId="{C6C2CCDB-8BA8-4C42-B824-223E177A227C}" srcOrd="1" destOrd="0" presId="urn:microsoft.com/office/officeart/2018/2/layout/IconVerticalSolidList"/>
    <dgm:cxn modelId="{4E0E6E11-E48F-4914-AF9A-CA309F79F555}" type="presParOf" srcId="{03C08C3F-6762-42E0-B517-58A96EBEEC1A}" destId="{F21CA6D5-D258-46C5-AD61-9B9E005A059A}" srcOrd="2" destOrd="0" presId="urn:microsoft.com/office/officeart/2018/2/layout/IconVerticalSolidList"/>
    <dgm:cxn modelId="{7CC681DB-B7EB-40BB-A0DA-BAFE66DC1AA2}" type="presParOf" srcId="{03C08C3F-6762-42E0-B517-58A96EBEEC1A}" destId="{A859A916-61A0-4E90-8EF4-31B278E31CB3}" srcOrd="3" destOrd="0" presId="urn:microsoft.com/office/officeart/2018/2/layout/IconVerticalSolidList"/>
    <dgm:cxn modelId="{AB9EF35A-E100-4FFC-960E-AEEA9B4F1F1F}" type="presParOf" srcId="{7E26017D-BD1B-4387-B1AC-BFA75EA1C1BE}" destId="{F670AE00-9DDE-4AAF-9F99-19B89D142F04}" srcOrd="5" destOrd="0" presId="urn:microsoft.com/office/officeart/2018/2/layout/IconVerticalSolidList"/>
    <dgm:cxn modelId="{6320D4FE-F9E2-48B5-AB2E-3F65CDAF87C4}" type="presParOf" srcId="{7E26017D-BD1B-4387-B1AC-BFA75EA1C1BE}" destId="{361559D7-E8B8-40F1-AFB9-2AE62A6B6D64}" srcOrd="6" destOrd="0" presId="urn:microsoft.com/office/officeart/2018/2/layout/IconVerticalSolidList"/>
    <dgm:cxn modelId="{EEC5EE2E-8990-47F8-A771-036953516927}" type="presParOf" srcId="{361559D7-E8B8-40F1-AFB9-2AE62A6B6D64}" destId="{2BDD9237-D562-4068-852F-E87EB9249975}" srcOrd="0" destOrd="0" presId="urn:microsoft.com/office/officeart/2018/2/layout/IconVerticalSolidList"/>
    <dgm:cxn modelId="{9EFA182D-8440-481D-B18A-417EF948E61B}" type="presParOf" srcId="{361559D7-E8B8-40F1-AFB9-2AE62A6B6D64}" destId="{862F0478-4097-456C-BFFA-081A6304047A}" srcOrd="1" destOrd="0" presId="urn:microsoft.com/office/officeart/2018/2/layout/IconVerticalSolidList"/>
    <dgm:cxn modelId="{40A0B550-CF39-427C-B7C0-BEC9CF8C3655}" type="presParOf" srcId="{361559D7-E8B8-40F1-AFB9-2AE62A6B6D64}" destId="{B26ACDEF-B154-44EB-83BA-7DB6D1202090}" srcOrd="2" destOrd="0" presId="urn:microsoft.com/office/officeart/2018/2/layout/IconVerticalSolidList"/>
    <dgm:cxn modelId="{BE1F8BBE-E67C-457A-86D9-3AFED6EFBC30}" type="presParOf" srcId="{361559D7-E8B8-40F1-AFB9-2AE62A6B6D64}" destId="{17D4F6CE-C4CC-4947-9F11-B176C5DAD04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EFCA4B-58C0-4994-A0E8-B01E4CB6C6D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462B5DF-E8C4-49A5-A19F-23F2E9C05D62}">
      <dgm:prSet/>
      <dgm:spPr/>
      <dgm:t>
        <a:bodyPr/>
        <a:lstStyle/>
        <a:p>
          <a:pPr>
            <a:lnSpc>
              <a:spcPct val="100000"/>
            </a:lnSpc>
          </a:pPr>
          <a:r>
            <a:rPr lang="en-US" dirty="0"/>
            <a:t>Subscription Services</a:t>
          </a:r>
        </a:p>
      </dgm:t>
    </dgm:pt>
    <dgm:pt modelId="{1A97266A-84FF-454B-B3E9-D6C6534D20EA}" type="parTrans" cxnId="{E7F1EDDC-73F5-466D-90CD-9B2A96380E9D}">
      <dgm:prSet/>
      <dgm:spPr/>
      <dgm:t>
        <a:bodyPr/>
        <a:lstStyle/>
        <a:p>
          <a:endParaRPr lang="en-US"/>
        </a:p>
      </dgm:t>
    </dgm:pt>
    <dgm:pt modelId="{92768CDD-62DB-42C5-A764-F71CE56088C7}" type="sibTrans" cxnId="{E7F1EDDC-73F5-466D-90CD-9B2A96380E9D}">
      <dgm:prSet/>
      <dgm:spPr/>
      <dgm:t>
        <a:bodyPr/>
        <a:lstStyle/>
        <a:p>
          <a:endParaRPr lang="en-US"/>
        </a:p>
      </dgm:t>
    </dgm:pt>
    <dgm:pt modelId="{114063A9-E0C8-4685-BBAE-71E7809438FB}">
      <dgm:prSet/>
      <dgm:spPr/>
      <dgm:t>
        <a:bodyPr/>
        <a:lstStyle/>
        <a:p>
          <a:pPr>
            <a:lnSpc>
              <a:spcPct val="100000"/>
            </a:lnSpc>
          </a:pPr>
          <a:r>
            <a:rPr lang="en-US" dirty="0"/>
            <a:t>Local Sales Data</a:t>
          </a:r>
        </a:p>
      </dgm:t>
    </dgm:pt>
    <dgm:pt modelId="{5E56E2F1-8EC1-4CC8-82F4-C8582C1DB13F}" type="parTrans" cxnId="{EF01BDC9-7838-41DC-9493-426E066824A0}">
      <dgm:prSet/>
      <dgm:spPr/>
      <dgm:t>
        <a:bodyPr/>
        <a:lstStyle/>
        <a:p>
          <a:endParaRPr lang="en-US"/>
        </a:p>
      </dgm:t>
    </dgm:pt>
    <dgm:pt modelId="{F1B549D2-543E-499C-926F-3BF24D98C6C7}" type="sibTrans" cxnId="{EF01BDC9-7838-41DC-9493-426E066824A0}">
      <dgm:prSet/>
      <dgm:spPr/>
      <dgm:t>
        <a:bodyPr/>
        <a:lstStyle/>
        <a:p>
          <a:endParaRPr lang="en-US"/>
        </a:p>
      </dgm:t>
    </dgm:pt>
    <dgm:pt modelId="{CE5683C0-DC2A-4589-A680-13A70B2CE4EB}">
      <dgm:prSet/>
      <dgm:spPr/>
      <dgm:t>
        <a:bodyPr/>
        <a:lstStyle/>
        <a:p>
          <a:pPr>
            <a:lnSpc>
              <a:spcPct val="100000"/>
            </a:lnSpc>
          </a:pPr>
          <a:r>
            <a:rPr lang="en-US" dirty="0"/>
            <a:t>CAD data</a:t>
          </a:r>
        </a:p>
      </dgm:t>
    </dgm:pt>
    <dgm:pt modelId="{2264F88E-6261-4590-8E03-44F1D0947709}" type="parTrans" cxnId="{CA61B7A0-3F59-4E3B-95EA-1958410AA983}">
      <dgm:prSet/>
      <dgm:spPr/>
      <dgm:t>
        <a:bodyPr/>
        <a:lstStyle/>
        <a:p>
          <a:endParaRPr lang="en-US"/>
        </a:p>
      </dgm:t>
    </dgm:pt>
    <dgm:pt modelId="{1420DB9F-F448-44B4-BB09-1F9AF807C72C}" type="sibTrans" cxnId="{CA61B7A0-3F59-4E3B-95EA-1958410AA983}">
      <dgm:prSet/>
      <dgm:spPr/>
      <dgm:t>
        <a:bodyPr/>
        <a:lstStyle/>
        <a:p>
          <a:endParaRPr lang="en-US"/>
        </a:p>
      </dgm:t>
    </dgm:pt>
    <dgm:pt modelId="{AAD89656-341A-4002-AE0B-AB6D3B86AD12}">
      <dgm:prSet/>
      <dgm:spPr/>
      <dgm:t>
        <a:bodyPr/>
        <a:lstStyle/>
        <a:p>
          <a:pPr>
            <a:lnSpc>
              <a:spcPct val="100000"/>
            </a:lnSpc>
          </a:pPr>
          <a:r>
            <a:rPr lang="en-US" dirty="0"/>
            <a:t>Real Estate Center at Texas A&amp;M</a:t>
          </a:r>
        </a:p>
      </dgm:t>
    </dgm:pt>
    <dgm:pt modelId="{C3241541-0868-4BF0-832F-9122F196729A}" type="parTrans" cxnId="{2DFFC936-9E7F-4DD0-871C-9C2CA4AB25B4}">
      <dgm:prSet/>
      <dgm:spPr/>
      <dgm:t>
        <a:bodyPr/>
        <a:lstStyle/>
        <a:p>
          <a:endParaRPr lang="en-US"/>
        </a:p>
      </dgm:t>
    </dgm:pt>
    <dgm:pt modelId="{0EF6EC48-CA0D-4193-BBEC-4F3CE4DAE157}" type="sibTrans" cxnId="{2DFFC936-9E7F-4DD0-871C-9C2CA4AB25B4}">
      <dgm:prSet/>
      <dgm:spPr/>
      <dgm:t>
        <a:bodyPr/>
        <a:lstStyle/>
        <a:p>
          <a:endParaRPr lang="en-US"/>
        </a:p>
      </dgm:t>
    </dgm:pt>
    <dgm:pt modelId="{D1485372-F0F9-4110-A0A2-0DC35BDF1196}">
      <dgm:prSet/>
      <dgm:spPr/>
      <dgm:t>
        <a:bodyPr/>
        <a:lstStyle/>
        <a:p>
          <a:pPr>
            <a:lnSpc>
              <a:spcPct val="100000"/>
            </a:lnSpc>
          </a:pPr>
          <a:r>
            <a:rPr lang="en-US" dirty="0"/>
            <a:t>Marshall &amp; Swift</a:t>
          </a:r>
        </a:p>
      </dgm:t>
    </dgm:pt>
    <dgm:pt modelId="{EC10E2A7-8ED5-42D7-9A53-E76D4A13CE9B}" type="parTrans" cxnId="{87E8F3AC-CEA4-4D26-BAB7-E5D6BFB67CEA}">
      <dgm:prSet/>
      <dgm:spPr/>
    </dgm:pt>
    <dgm:pt modelId="{1CFB3B93-687C-4A1A-BE04-A1446E996131}" type="sibTrans" cxnId="{87E8F3AC-CEA4-4D26-BAB7-E5D6BFB67CEA}">
      <dgm:prSet/>
      <dgm:spPr/>
    </dgm:pt>
    <dgm:pt modelId="{7E26017D-BD1B-4387-B1AC-BFA75EA1C1BE}" type="pres">
      <dgm:prSet presAssocID="{C1EFCA4B-58C0-4994-A0E8-B01E4CB6C6DE}" presName="root" presStyleCnt="0">
        <dgm:presLayoutVars>
          <dgm:dir/>
          <dgm:resizeHandles val="exact"/>
        </dgm:presLayoutVars>
      </dgm:prSet>
      <dgm:spPr/>
    </dgm:pt>
    <dgm:pt modelId="{29F608CB-0F2A-4B85-A0F7-5B7120689F09}" type="pres">
      <dgm:prSet presAssocID="{D1485372-F0F9-4110-A0A2-0DC35BDF1196}" presName="compNode" presStyleCnt="0"/>
      <dgm:spPr/>
    </dgm:pt>
    <dgm:pt modelId="{F5FAC58C-9FC0-40A0-87F1-EAC0C44A1441}" type="pres">
      <dgm:prSet presAssocID="{D1485372-F0F9-4110-A0A2-0DC35BDF1196}" presName="bgRect" presStyleLbl="bgShp" presStyleIdx="0" presStyleCnt="5"/>
      <dgm:spPr/>
    </dgm:pt>
    <dgm:pt modelId="{47459692-D19C-449F-829D-723C17857A45}" type="pres">
      <dgm:prSet presAssocID="{D1485372-F0F9-4110-A0A2-0DC35BDF119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atabase"/>
        </a:ext>
      </dgm:extLst>
    </dgm:pt>
    <dgm:pt modelId="{4A1B8021-6E6A-45D6-B386-A3D13501F05D}" type="pres">
      <dgm:prSet presAssocID="{D1485372-F0F9-4110-A0A2-0DC35BDF1196}" presName="spaceRect" presStyleCnt="0"/>
      <dgm:spPr/>
    </dgm:pt>
    <dgm:pt modelId="{6FBD443B-B26C-4A3A-860A-AC9EA217C65A}" type="pres">
      <dgm:prSet presAssocID="{D1485372-F0F9-4110-A0A2-0DC35BDF1196}" presName="parTx" presStyleLbl="revTx" presStyleIdx="0" presStyleCnt="5">
        <dgm:presLayoutVars>
          <dgm:chMax val="0"/>
          <dgm:chPref val="0"/>
        </dgm:presLayoutVars>
      </dgm:prSet>
      <dgm:spPr/>
    </dgm:pt>
    <dgm:pt modelId="{5524AD86-5930-4CC9-877B-25D57B0E212E}" type="pres">
      <dgm:prSet presAssocID="{1CFB3B93-687C-4A1A-BE04-A1446E996131}" presName="sibTrans" presStyleCnt="0"/>
      <dgm:spPr/>
    </dgm:pt>
    <dgm:pt modelId="{9FE1ECE4-50F4-40E7-9986-0B5C3A2B18DF}" type="pres">
      <dgm:prSet presAssocID="{F462B5DF-E8C4-49A5-A19F-23F2E9C05D62}" presName="compNode" presStyleCnt="0"/>
      <dgm:spPr/>
    </dgm:pt>
    <dgm:pt modelId="{DDBA7706-CE94-4E28-BE06-1219734295E8}" type="pres">
      <dgm:prSet presAssocID="{F462B5DF-E8C4-49A5-A19F-23F2E9C05D62}" presName="bgRect" presStyleLbl="bgShp" presStyleIdx="1" presStyleCnt="5"/>
      <dgm:spPr/>
    </dgm:pt>
    <dgm:pt modelId="{0A07A02E-F760-43EF-9C3C-F4B40765531F}" type="pres">
      <dgm:prSet presAssocID="{F462B5DF-E8C4-49A5-A19F-23F2E9C05D6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ooks"/>
        </a:ext>
      </dgm:extLst>
    </dgm:pt>
    <dgm:pt modelId="{BF5CD892-FC91-4B20-A87C-1EB09B93D8D6}" type="pres">
      <dgm:prSet presAssocID="{F462B5DF-E8C4-49A5-A19F-23F2E9C05D62}" presName="spaceRect" presStyleCnt="0"/>
      <dgm:spPr/>
    </dgm:pt>
    <dgm:pt modelId="{B1AE9322-2F63-4266-AB30-6B47D11E3F1B}" type="pres">
      <dgm:prSet presAssocID="{F462B5DF-E8C4-49A5-A19F-23F2E9C05D62}" presName="parTx" presStyleLbl="revTx" presStyleIdx="1" presStyleCnt="5">
        <dgm:presLayoutVars>
          <dgm:chMax val="0"/>
          <dgm:chPref val="0"/>
        </dgm:presLayoutVars>
      </dgm:prSet>
      <dgm:spPr/>
    </dgm:pt>
    <dgm:pt modelId="{FA037003-A878-4E0B-9786-282D6C09E8F7}" type="pres">
      <dgm:prSet presAssocID="{92768CDD-62DB-42C5-A764-F71CE56088C7}" presName="sibTrans" presStyleCnt="0"/>
      <dgm:spPr/>
    </dgm:pt>
    <dgm:pt modelId="{C86F9A41-2F29-43D1-97D4-A3BB8409E9BB}" type="pres">
      <dgm:prSet presAssocID="{114063A9-E0C8-4685-BBAE-71E7809438FB}" presName="compNode" presStyleCnt="0"/>
      <dgm:spPr/>
    </dgm:pt>
    <dgm:pt modelId="{DE377206-1D59-4866-BDE5-F54B0FA7EB79}" type="pres">
      <dgm:prSet presAssocID="{114063A9-E0C8-4685-BBAE-71E7809438FB}" presName="bgRect" presStyleLbl="bgShp" presStyleIdx="2" presStyleCnt="5"/>
      <dgm:spPr/>
    </dgm:pt>
    <dgm:pt modelId="{B6987800-C9D6-4FBB-918D-C0D8F281EEB7}" type="pres">
      <dgm:prSet presAssocID="{114063A9-E0C8-4685-BBAE-71E7809438F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Money"/>
        </a:ext>
      </dgm:extLst>
    </dgm:pt>
    <dgm:pt modelId="{911653C0-601A-42AC-8B01-E3AF0A1C7E74}" type="pres">
      <dgm:prSet presAssocID="{114063A9-E0C8-4685-BBAE-71E7809438FB}" presName="spaceRect" presStyleCnt="0"/>
      <dgm:spPr/>
    </dgm:pt>
    <dgm:pt modelId="{7A5D24C7-9EE2-45FB-8D89-DD51B093B71C}" type="pres">
      <dgm:prSet presAssocID="{114063A9-E0C8-4685-BBAE-71E7809438FB}" presName="parTx" presStyleLbl="revTx" presStyleIdx="2" presStyleCnt="5">
        <dgm:presLayoutVars>
          <dgm:chMax val="0"/>
          <dgm:chPref val="0"/>
        </dgm:presLayoutVars>
      </dgm:prSet>
      <dgm:spPr/>
    </dgm:pt>
    <dgm:pt modelId="{F3CC6F06-C826-4A65-827D-47DF518BBE34}" type="pres">
      <dgm:prSet presAssocID="{F1B549D2-543E-499C-926F-3BF24D98C6C7}" presName="sibTrans" presStyleCnt="0"/>
      <dgm:spPr/>
    </dgm:pt>
    <dgm:pt modelId="{4E884E4F-2454-4D96-9F2F-EAB036E5CB6C}" type="pres">
      <dgm:prSet presAssocID="{AAD89656-341A-4002-AE0B-AB6D3B86AD12}" presName="compNode" presStyleCnt="0"/>
      <dgm:spPr/>
    </dgm:pt>
    <dgm:pt modelId="{BA5E731E-112D-4293-93C6-03DA406B94EC}" type="pres">
      <dgm:prSet presAssocID="{AAD89656-341A-4002-AE0B-AB6D3B86AD12}" presName="bgRect" presStyleLbl="bgShp" presStyleIdx="3" presStyleCnt="5"/>
      <dgm:spPr/>
    </dgm:pt>
    <dgm:pt modelId="{6EEF4436-1D58-40A1-BA93-464074394CE0}" type="pres">
      <dgm:prSet presAssocID="{AAD89656-341A-4002-AE0B-AB6D3B86AD12}"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House"/>
        </a:ext>
      </dgm:extLst>
    </dgm:pt>
    <dgm:pt modelId="{607386BB-F8F7-4F5B-B2DD-4FE7BC4F519A}" type="pres">
      <dgm:prSet presAssocID="{AAD89656-341A-4002-AE0B-AB6D3B86AD12}" presName="spaceRect" presStyleCnt="0"/>
      <dgm:spPr/>
    </dgm:pt>
    <dgm:pt modelId="{6D0337F5-005E-4C2A-AA22-FEE0C86A36F5}" type="pres">
      <dgm:prSet presAssocID="{AAD89656-341A-4002-AE0B-AB6D3B86AD12}" presName="parTx" presStyleLbl="revTx" presStyleIdx="3" presStyleCnt="5">
        <dgm:presLayoutVars>
          <dgm:chMax val="0"/>
          <dgm:chPref val="0"/>
        </dgm:presLayoutVars>
      </dgm:prSet>
      <dgm:spPr/>
    </dgm:pt>
    <dgm:pt modelId="{016C0520-9A3F-413D-8CA2-09439F3D1565}" type="pres">
      <dgm:prSet presAssocID="{0EF6EC48-CA0D-4193-BBEC-4F3CE4DAE157}" presName="sibTrans" presStyleCnt="0"/>
      <dgm:spPr/>
    </dgm:pt>
    <dgm:pt modelId="{361559D7-E8B8-40F1-AFB9-2AE62A6B6D64}" type="pres">
      <dgm:prSet presAssocID="{CE5683C0-DC2A-4589-A680-13A70B2CE4EB}" presName="compNode" presStyleCnt="0"/>
      <dgm:spPr/>
    </dgm:pt>
    <dgm:pt modelId="{2BDD9237-D562-4068-852F-E87EB9249975}" type="pres">
      <dgm:prSet presAssocID="{CE5683C0-DC2A-4589-A680-13A70B2CE4EB}" presName="bgRect" presStyleLbl="bgShp" presStyleIdx="4" presStyleCnt="5"/>
      <dgm:spPr/>
    </dgm:pt>
    <dgm:pt modelId="{862F0478-4097-456C-BFFA-081A6304047A}" type="pres">
      <dgm:prSet presAssocID="{CE5683C0-DC2A-4589-A680-13A70B2CE4E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Folder"/>
        </a:ext>
      </dgm:extLst>
    </dgm:pt>
    <dgm:pt modelId="{B26ACDEF-B154-44EB-83BA-7DB6D1202090}" type="pres">
      <dgm:prSet presAssocID="{CE5683C0-DC2A-4589-A680-13A70B2CE4EB}" presName="spaceRect" presStyleCnt="0"/>
      <dgm:spPr/>
    </dgm:pt>
    <dgm:pt modelId="{17D4F6CE-C4CC-4947-9F11-B176C5DAD045}" type="pres">
      <dgm:prSet presAssocID="{CE5683C0-DC2A-4589-A680-13A70B2CE4EB}" presName="parTx" presStyleLbl="revTx" presStyleIdx="4" presStyleCnt="5">
        <dgm:presLayoutVars>
          <dgm:chMax val="0"/>
          <dgm:chPref val="0"/>
        </dgm:presLayoutVars>
      </dgm:prSet>
      <dgm:spPr/>
    </dgm:pt>
  </dgm:ptLst>
  <dgm:cxnLst>
    <dgm:cxn modelId="{8007460F-5F43-42CA-B8BB-1234B96C49E4}" type="presOf" srcId="{114063A9-E0C8-4685-BBAE-71E7809438FB}" destId="{7A5D24C7-9EE2-45FB-8D89-DD51B093B71C}" srcOrd="0" destOrd="0" presId="urn:microsoft.com/office/officeart/2018/2/layout/IconVerticalSolidList"/>
    <dgm:cxn modelId="{A7E3CD15-18A3-42AA-A47B-1C5A28D2A317}" type="presOf" srcId="{AAD89656-341A-4002-AE0B-AB6D3B86AD12}" destId="{6D0337F5-005E-4C2A-AA22-FEE0C86A36F5}" srcOrd="0" destOrd="0" presId="urn:microsoft.com/office/officeart/2018/2/layout/IconVerticalSolidList"/>
    <dgm:cxn modelId="{9133031F-65D6-4BA4-A98B-2AD260D87FDD}" type="presOf" srcId="{C1EFCA4B-58C0-4994-A0E8-B01E4CB6C6DE}" destId="{7E26017D-BD1B-4387-B1AC-BFA75EA1C1BE}" srcOrd="0" destOrd="0" presId="urn:microsoft.com/office/officeart/2018/2/layout/IconVerticalSolidList"/>
    <dgm:cxn modelId="{2DFFC936-9E7F-4DD0-871C-9C2CA4AB25B4}" srcId="{C1EFCA4B-58C0-4994-A0E8-B01E4CB6C6DE}" destId="{AAD89656-341A-4002-AE0B-AB6D3B86AD12}" srcOrd="3" destOrd="0" parTransId="{C3241541-0868-4BF0-832F-9122F196729A}" sibTransId="{0EF6EC48-CA0D-4193-BBEC-4F3CE4DAE157}"/>
    <dgm:cxn modelId="{6868548B-352C-45FB-A99A-8403B9362F2E}" type="presOf" srcId="{D1485372-F0F9-4110-A0A2-0DC35BDF1196}" destId="{6FBD443B-B26C-4A3A-860A-AC9EA217C65A}" srcOrd="0" destOrd="0" presId="urn:microsoft.com/office/officeart/2018/2/layout/IconVerticalSolidList"/>
    <dgm:cxn modelId="{CA61B7A0-3F59-4E3B-95EA-1958410AA983}" srcId="{C1EFCA4B-58C0-4994-A0E8-B01E4CB6C6DE}" destId="{CE5683C0-DC2A-4589-A680-13A70B2CE4EB}" srcOrd="4" destOrd="0" parTransId="{2264F88E-6261-4590-8E03-44F1D0947709}" sibTransId="{1420DB9F-F448-44B4-BB09-1F9AF807C72C}"/>
    <dgm:cxn modelId="{87E8F3AC-CEA4-4D26-BAB7-E5D6BFB67CEA}" srcId="{C1EFCA4B-58C0-4994-A0E8-B01E4CB6C6DE}" destId="{D1485372-F0F9-4110-A0A2-0DC35BDF1196}" srcOrd="0" destOrd="0" parTransId="{EC10E2A7-8ED5-42D7-9A53-E76D4A13CE9B}" sibTransId="{1CFB3B93-687C-4A1A-BE04-A1446E996131}"/>
    <dgm:cxn modelId="{EF01BDC9-7838-41DC-9493-426E066824A0}" srcId="{C1EFCA4B-58C0-4994-A0E8-B01E4CB6C6DE}" destId="{114063A9-E0C8-4685-BBAE-71E7809438FB}" srcOrd="2" destOrd="0" parTransId="{5E56E2F1-8EC1-4CC8-82F4-C8582C1DB13F}" sibTransId="{F1B549D2-543E-499C-926F-3BF24D98C6C7}"/>
    <dgm:cxn modelId="{933F0BD9-A3FE-4146-AB2E-9EA936C8F5FD}" type="presOf" srcId="{F462B5DF-E8C4-49A5-A19F-23F2E9C05D62}" destId="{B1AE9322-2F63-4266-AB30-6B47D11E3F1B}" srcOrd="0" destOrd="0" presId="urn:microsoft.com/office/officeart/2018/2/layout/IconVerticalSolidList"/>
    <dgm:cxn modelId="{E7F1EDDC-73F5-466D-90CD-9B2A96380E9D}" srcId="{C1EFCA4B-58C0-4994-A0E8-B01E4CB6C6DE}" destId="{F462B5DF-E8C4-49A5-A19F-23F2E9C05D62}" srcOrd="1" destOrd="0" parTransId="{1A97266A-84FF-454B-B3E9-D6C6534D20EA}" sibTransId="{92768CDD-62DB-42C5-A764-F71CE56088C7}"/>
    <dgm:cxn modelId="{03242FE3-C061-433F-94DA-9806C8FE16F8}" type="presOf" srcId="{CE5683C0-DC2A-4589-A680-13A70B2CE4EB}" destId="{17D4F6CE-C4CC-4947-9F11-B176C5DAD045}" srcOrd="0" destOrd="0" presId="urn:microsoft.com/office/officeart/2018/2/layout/IconVerticalSolidList"/>
    <dgm:cxn modelId="{EE0838C3-8BC3-4818-BC4C-8B2B491DCF7D}" type="presParOf" srcId="{7E26017D-BD1B-4387-B1AC-BFA75EA1C1BE}" destId="{29F608CB-0F2A-4B85-A0F7-5B7120689F09}" srcOrd="0" destOrd="0" presId="urn:microsoft.com/office/officeart/2018/2/layout/IconVerticalSolidList"/>
    <dgm:cxn modelId="{BC805687-E48E-46A5-886F-9102BFA35B0D}" type="presParOf" srcId="{29F608CB-0F2A-4B85-A0F7-5B7120689F09}" destId="{F5FAC58C-9FC0-40A0-87F1-EAC0C44A1441}" srcOrd="0" destOrd="0" presId="urn:microsoft.com/office/officeart/2018/2/layout/IconVerticalSolidList"/>
    <dgm:cxn modelId="{B7CF2B1D-230F-414C-844B-60E9BB86D73B}" type="presParOf" srcId="{29F608CB-0F2A-4B85-A0F7-5B7120689F09}" destId="{47459692-D19C-449F-829D-723C17857A45}" srcOrd="1" destOrd="0" presId="urn:microsoft.com/office/officeart/2018/2/layout/IconVerticalSolidList"/>
    <dgm:cxn modelId="{F526F0C6-4028-4C0C-989E-0C358CDBA305}" type="presParOf" srcId="{29F608CB-0F2A-4B85-A0F7-5B7120689F09}" destId="{4A1B8021-6E6A-45D6-B386-A3D13501F05D}" srcOrd="2" destOrd="0" presId="urn:microsoft.com/office/officeart/2018/2/layout/IconVerticalSolidList"/>
    <dgm:cxn modelId="{60E0A73D-5CB2-42A6-9B41-B5BB0250302E}" type="presParOf" srcId="{29F608CB-0F2A-4B85-A0F7-5B7120689F09}" destId="{6FBD443B-B26C-4A3A-860A-AC9EA217C65A}" srcOrd="3" destOrd="0" presId="urn:microsoft.com/office/officeart/2018/2/layout/IconVerticalSolidList"/>
    <dgm:cxn modelId="{E7F04F4C-7B0E-476A-81F7-06FF88465A3F}" type="presParOf" srcId="{7E26017D-BD1B-4387-B1AC-BFA75EA1C1BE}" destId="{5524AD86-5930-4CC9-877B-25D57B0E212E}" srcOrd="1" destOrd="0" presId="urn:microsoft.com/office/officeart/2018/2/layout/IconVerticalSolidList"/>
    <dgm:cxn modelId="{ABABDF91-E7F5-4608-B817-6C77907666A7}" type="presParOf" srcId="{7E26017D-BD1B-4387-B1AC-BFA75EA1C1BE}" destId="{9FE1ECE4-50F4-40E7-9986-0B5C3A2B18DF}" srcOrd="2" destOrd="0" presId="urn:microsoft.com/office/officeart/2018/2/layout/IconVerticalSolidList"/>
    <dgm:cxn modelId="{510ADAB4-6A92-4DF6-8533-F996CC335624}" type="presParOf" srcId="{9FE1ECE4-50F4-40E7-9986-0B5C3A2B18DF}" destId="{DDBA7706-CE94-4E28-BE06-1219734295E8}" srcOrd="0" destOrd="0" presId="urn:microsoft.com/office/officeart/2018/2/layout/IconVerticalSolidList"/>
    <dgm:cxn modelId="{22EB4DD3-1B86-4286-8848-0B984C2E9A30}" type="presParOf" srcId="{9FE1ECE4-50F4-40E7-9986-0B5C3A2B18DF}" destId="{0A07A02E-F760-43EF-9C3C-F4B40765531F}" srcOrd="1" destOrd="0" presId="urn:microsoft.com/office/officeart/2018/2/layout/IconVerticalSolidList"/>
    <dgm:cxn modelId="{C23E6DD0-F412-490E-9EBB-7601D08EA75B}" type="presParOf" srcId="{9FE1ECE4-50F4-40E7-9986-0B5C3A2B18DF}" destId="{BF5CD892-FC91-4B20-A87C-1EB09B93D8D6}" srcOrd="2" destOrd="0" presId="urn:microsoft.com/office/officeart/2018/2/layout/IconVerticalSolidList"/>
    <dgm:cxn modelId="{6942F155-3421-422B-85DC-0D38F81A68AC}" type="presParOf" srcId="{9FE1ECE4-50F4-40E7-9986-0B5C3A2B18DF}" destId="{B1AE9322-2F63-4266-AB30-6B47D11E3F1B}" srcOrd="3" destOrd="0" presId="urn:microsoft.com/office/officeart/2018/2/layout/IconVerticalSolidList"/>
    <dgm:cxn modelId="{9D7B3201-15D7-4CC9-B157-B6B10CFB0F5D}" type="presParOf" srcId="{7E26017D-BD1B-4387-B1AC-BFA75EA1C1BE}" destId="{FA037003-A878-4E0B-9786-282D6C09E8F7}" srcOrd="3" destOrd="0" presId="urn:microsoft.com/office/officeart/2018/2/layout/IconVerticalSolidList"/>
    <dgm:cxn modelId="{A2D7BFBF-1D85-4D0E-B7AA-1CB5D8260C39}" type="presParOf" srcId="{7E26017D-BD1B-4387-B1AC-BFA75EA1C1BE}" destId="{C86F9A41-2F29-43D1-97D4-A3BB8409E9BB}" srcOrd="4" destOrd="0" presId="urn:microsoft.com/office/officeart/2018/2/layout/IconVerticalSolidList"/>
    <dgm:cxn modelId="{61E62847-6D33-4D3E-BE64-3FA0E86871C7}" type="presParOf" srcId="{C86F9A41-2F29-43D1-97D4-A3BB8409E9BB}" destId="{DE377206-1D59-4866-BDE5-F54B0FA7EB79}" srcOrd="0" destOrd="0" presId="urn:microsoft.com/office/officeart/2018/2/layout/IconVerticalSolidList"/>
    <dgm:cxn modelId="{BE6538C4-D992-46B1-BA02-4BCE6E501FD1}" type="presParOf" srcId="{C86F9A41-2F29-43D1-97D4-A3BB8409E9BB}" destId="{B6987800-C9D6-4FBB-918D-C0D8F281EEB7}" srcOrd="1" destOrd="0" presId="urn:microsoft.com/office/officeart/2018/2/layout/IconVerticalSolidList"/>
    <dgm:cxn modelId="{FD281C0F-8111-4FCB-B3D8-E6FEC1168774}" type="presParOf" srcId="{C86F9A41-2F29-43D1-97D4-A3BB8409E9BB}" destId="{911653C0-601A-42AC-8B01-E3AF0A1C7E74}" srcOrd="2" destOrd="0" presId="urn:microsoft.com/office/officeart/2018/2/layout/IconVerticalSolidList"/>
    <dgm:cxn modelId="{89D8F05F-3FA6-4F4B-BA84-0908FC8398F3}" type="presParOf" srcId="{C86F9A41-2F29-43D1-97D4-A3BB8409E9BB}" destId="{7A5D24C7-9EE2-45FB-8D89-DD51B093B71C}" srcOrd="3" destOrd="0" presId="urn:microsoft.com/office/officeart/2018/2/layout/IconVerticalSolidList"/>
    <dgm:cxn modelId="{2CB96445-D215-4A21-82A4-804C90E36190}" type="presParOf" srcId="{7E26017D-BD1B-4387-B1AC-BFA75EA1C1BE}" destId="{F3CC6F06-C826-4A65-827D-47DF518BBE34}" srcOrd="5" destOrd="0" presId="urn:microsoft.com/office/officeart/2018/2/layout/IconVerticalSolidList"/>
    <dgm:cxn modelId="{DA74D26E-B263-4C79-BB4C-B68AD1B3EC64}" type="presParOf" srcId="{7E26017D-BD1B-4387-B1AC-BFA75EA1C1BE}" destId="{4E884E4F-2454-4D96-9F2F-EAB036E5CB6C}" srcOrd="6" destOrd="0" presId="urn:microsoft.com/office/officeart/2018/2/layout/IconVerticalSolidList"/>
    <dgm:cxn modelId="{D2C0B5D0-3C9D-45DB-8AE4-469E6DF956AD}" type="presParOf" srcId="{4E884E4F-2454-4D96-9F2F-EAB036E5CB6C}" destId="{BA5E731E-112D-4293-93C6-03DA406B94EC}" srcOrd="0" destOrd="0" presId="urn:microsoft.com/office/officeart/2018/2/layout/IconVerticalSolidList"/>
    <dgm:cxn modelId="{78208D3A-6A12-4E50-B35B-A847221B560D}" type="presParOf" srcId="{4E884E4F-2454-4D96-9F2F-EAB036E5CB6C}" destId="{6EEF4436-1D58-40A1-BA93-464074394CE0}" srcOrd="1" destOrd="0" presId="urn:microsoft.com/office/officeart/2018/2/layout/IconVerticalSolidList"/>
    <dgm:cxn modelId="{2B4FE334-E63D-4D71-B754-8B6191534CD7}" type="presParOf" srcId="{4E884E4F-2454-4D96-9F2F-EAB036E5CB6C}" destId="{607386BB-F8F7-4F5B-B2DD-4FE7BC4F519A}" srcOrd="2" destOrd="0" presId="urn:microsoft.com/office/officeart/2018/2/layout/IconVerticalSolidList"/>
    <dgm:cxn modelId="{4519B666-4ECA-4CA7-8492-6C6A60A40BF4}" type="presParOf" srcId="{4E884E4F-2454-4D96-9F2F-EAB036E5CB6C}" destId="{6D0337F5-005E-4C2A-AA22-FEE0C86A36F5}" srcOrd="3" destOrd="0" presId="urn:microsoft.com/office/officeart/2018/2/layout/IconVerticalSolidList"/>
    <dgm:cxn modelId="{12FB5119-FF8E-4180-B788-87940BA174EF}" type="presParOf" srcId="{7E26017D-BD1B-4387-B1AC-BFA75EA1C1BE}" destId="{016C0520-9A3F-413D-8CA2-09439F3D1565}" srcOrd="7" destOrd="0" presId="urn:microsoft.com/office/officeart/2018/2/layout/IconVerticalSolidList"/>
    <dgm:cxn modelId="{6320D4FE-F9E2-48B5-AB2E-3F65CDAF87C4}" type="presParOf" srcId="{7E26017D-BD1B-4387-B1AC-BFA75EA1C1BE}" destId="{361559D7-E8B8-40F1-AFB9-2AE62A6B6D64}" srcOrd="8" destOrd="0" presId="urn:microsoft.com/office/officeart/2018/2/layout/IconVerticalSolidList"/>
    <dgm:cxn modelId="{EEC5EE2E-8990-47F8-A771-036953516927}" type="presParOf" srcId="{361559D7-E8B8-40F1-AFB9-2AE62A6B6D64}" destId="{2BDD9237-D562-4068-852F-E87EB9249975}" srcOrd="0" destOrd="0" presId="urn:microsoft.com/office/officeart/2018/2/layout/IconVerticalSolidList"/>
    <dgm:cxn modelId="{9EFA182D-8440-481D-B18A-417EF948E61B}" type="presParOf" srcId="{361559D7-E8B8-40F1-AFB9-2AE62A6B6D64}" destId="{862F0478-4097-456C-BFFA-081A6304047A}" srcOrd="1" destOrd="0" presId="urn:microsoft.com/office/officeart/2018/2/layout/IconVerticalSolidList"/>
    <dgm:cxn modelId="{40A0B550-CF39-427C-B7C0-BEC9CF8C3655}" type="presParOf" srcId="{361559D7-E8B8-40F1-AFB9-2AE62A6B6D64}" destId="{B26ACDEF-B154-44EB-83BA-7DB6D1202090}" srcOrd="2" destOrd="0" presId="urn:microsoft.com/office/officeart/2018/2/layout/IconVerticalSolidList"/>
    <dgm:cxn modelId="{BE1F8BBE-E67C-457A-86D9-3AFED6EFBC30}" type="presParOf" srcId="{361559D7-E8B8-40F1-AFB9-2AE62A6B6D64}" destId="{17D4F6CE-C4CC-4947-9F11-B176C5DAD04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63C3C-60D6-479E-A774-A71B8519681D}">
      <dsp:nvSpPr>
        <dsp:cNvPr id="0" name=""/>
        <dsp:cNvSpPr/>
      </dsp:nvSpPr>
      <dsp:spPr>
        <a:xfrm>
          <a:off x="1067095" y="288316"/>
          <a:ext cx="3904488" cy="3904488"/>
        </a:xfrm>
        <a:prstGeom prst="pie">
          <a:avLst>
            <a:gd name="adj1" fmla="val 16200000"/>
            <a:gd name="adj2" fmla="val 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Preliminary Certification</a:t>
          </a:r>
        </a:p>
      </dsp:txBody>
      <dsp:txXfrm>
        <a:off x="3139727" y="1097567"/>
        <a:ext cx="1440942" cy="1069086"/>
      </dsp:txXfrm>
    </dsp:sp>
    <dsp:sp modelId="{D35CAEF6-AA06-4F32-8D5C-BF841EC2F0B3}">
      <dsp:nvSpPr>
        <dsp:cNvPr id="0" name=""/>
        <dsp:cNvSpPr/>
      </dsp:nvSpPr>
      <dsp:spPr>
        <a:xfrm>
          <a:off x="1067095" y="419395"/>
          <a:ext cx="3904488" cy="3904488"/>
        </a:xfrm>
        <a:prstGeom prst="pie">
          <a:avLst>
            <a:gd name="adj1" fmla="val 0"/>
            <a:gd name="adj2" fmla="val 54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PVS</a:t>
          </a:r>
        </a:p>
        <a:p>
          <a:pPr marL="0" lvl="0" indent="0" algn="ctr" defTabSz="933450">
            <a:lnSpc>
              <a:spcPct val="90000"/>
            </a:lnSpc>
            <a:spcBef>
              <a:spcPct val="0"/>
            </a:spcBef>
            <a:spcAft>
              <a:spcPct val="35000"/>
            </a:spcAft>
            <a:buNone/>
          </a:pPr>
          <a:r>
            <a:rPr lang="en-US" sz="2100" kern="1200" dirty="0"/>
            <a:t>Protests</a:t>
          </a:r>
        </a:p>
      </dsp:txBody>
      <dsp:txXfrm>
        <a:off x="3139727" y="2445546"/>
        <a:ext cx="1440942" cy="1069086"/>
      </dsp:txXfrm>
    </dsp:sp>
    <dsp:sp modelId="{831E388D-620F-4601-8527-D44BC029E2AD}">
      <dsp:nvSpPr>
        <dsp:cNvPr id="0" name=""/>
        <dsp:cNvSpPr/>
      </dsp:nvSpPr>
      <dsp:spPr>
        <a:xfrm>
          <a:off x="936016" y="419395"/>
          <a:ext cx="3904488" cy="3904488"/>
        </a:xfrm>
        <a:prstGeom prst="pie">
          <a:avLst>
            <a:gd name="adj1" fmla="val 5400000"/>
            <a:gd name="adj2" fmla="val 108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Final Certification</a:t>
          </a:r>
        </a:p>
      </dsp:txBody>
      <dsp:txXfrm>
        <a:off x="1326929" y="2445546"/>
        <a:ext cx="1440942" cy="1069086"/>
      </dsp:txXfrm>
    </dsp:sp>
    <dsp:sp modelId="{1152869D-D1C9-48CC-BFD0-9E03CA02B552}">
      <dsp:nvSpPr>
        <dsp:cNvPr id="0" name=""/>
        <dsp:cNvSpPr/>
      </dsp:nvSpPr>
      <dsp:spPr>
        <a:xfrm>
          <a:off x="919539" y="279804"/>
          <a:ext cx="3904488" cy="3904488"/>
        </a:xfrm>
        <a:prstGeom prst="pie">
          <a:avLst>
            <a:gd name="adj1" fmla="val 108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EARS</a:t>
          </a:r>
        </a:p>
      </dsp:txBody>
      <dsp:txXfrm>
        <a:off x="1310453" y="1089056"/>
        <a:ext cx="1440942" cy="1069086"/>
      </dsp:txXfrm>
    </dsp:sp>
    <dsp:sp modelId="{C5864E30-A722-481C-94C7-C35454194C22}">
      <dsp:nvSpPr>
        <dsp:cNvPr id="0" name=""/>
        <dsp:cNvSpPr/>
      </dsp:nvSpPr>
      <dsp:spPr>
        <a:xfrm>
          <a:off x="825389" y="46609"/>
          <a:ext cx="4387900" cy="4387900"/>
        </a:xfrm>
        <a:prstGeom prst="circularArrow">
          <a:avLst>
            <a:gd name="adj1" fmla="val 5085"/>
            <a:gd name="adj2" fmla="val 327528"/>
            <a:gd name="adj3" fmla="val 21272472"/>
            <a:gd name="adj4" fmla="val 162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419C82-5A73-4FD8-9D0B-6DADBE3F9009}">
      <dsp:nvSpPr>
        <dsp:cNvPr id="0" name=""/>
        <dsp:cNvSpPr/>
      </dsp:nvSpPr>
      <dsp:spPr>
        <a:xfrm>
          <a:off x="825389" y="177689"/>
          <a:ext cx="4387900" cy="4387900"/>
        </a:xfrm>
        <a:prstGeom prst="circularArrow">
          <a:avLst>
            <a:gd name="adj1" fmla="val 5085"/>
            <a:gd name="adj2" fmla="val 327528"/>
            <a:gd name="adj3" fmla="val 5072472"/>
            <a:gd name="adj4" fmla="val 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507425-BE3C-4A97-8300-B573515FBEF3}">
      <dsp:nvSpPr>
        <dsp:cNvPr id="0" name=""/>
        <dsp:cNvSpPr/>
      </dsp:nvSpPr>
      <dsp:spPr>
        <a:xfrm>
          <a:off x="694309" y="177689"/>
          <a:ext cx="4387900" cy="4387900"/>
        </a:xfrm>
        <a:prstGeom prst="circularArrow">
          <a:avLst>
            <a:gd name="adj1" fmla="val 5085"/>
            <a:gd name="adj2" fmla="val 327528"/>
            <a:gd name="adj3" fmla="val 10472472"/>
            <a:gd name="adj4" fmla="val 54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58A809-A880-495C-AA9D-7542826B3B10}">
      <dsp:nvSpPr>
        <dsp:cNvPr id="0" name=""/>
        <dsp:cNvSpPr/>
      </dsp:nvSpPr>
      <dsp:spPr>
        <a:xfrm>
          <a:off x="677833" y="38098"/>
          <a:ext cx="4387900" cy="4387900"/>
        </a:xfrm>
        <a:prstGeom prst="circularArrow">
          <a:avLst>
            <a:gd name="adj1" fmla="val 5085"/>
            <a:gd name="adj2" fmla="val 327528"/>
            <a:gd name="adj3" fmla="val 15872472"/>
            <a:gd name="adj4" fmla="val 108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BA7706-CE94-4E28-BE06-1219734295E8}">
      <dsp:nvSpPr>
        <dsp:cNvPr id="0" name=""/>
        <dsp:cNvSpPr/>
      </dsp:nvSpPr>
      <dsp:spPr>
        <a:xfrm>
          <a:off x="0" y="2364"/>
          <a:ext cx="4588002" cy="119831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07A02E-F760-43EF-9C3C-F4B40765531F}">
      <dsp:nvSpPr>
        <dsp:cNvPr id="0" name=""/>
        <dsp:cNvSpPr/>
      </dsp:nvSpPr>
      <dsp:spPr>
        <a:xfrm>
          <a:off x="362489" y="271984"/>
          <a:ext cx="659071" cy="6590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AE9322-2F63-4266-AB30-6B47D11E3F1B}">
      <dsp:nvSpPr>
        <dsp:cNvPr id="0" name=""/>
        <dsp:cNvSpPr/>
      </dsp:nvSpPr>
      <dsp:spPr>
        <a:xfrm>
          <a:off x="1384050" y="2364"/>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977900">
            <a:lnSpc>
              <a:spcPct val="100000"/>
            </a:lnSpc>
            <a:spcBef>
              <a:spcPct val="0"/>
            </a:spcBef>
            <a:spcAft>
              <a:spcPct val="35000"/>
            </a:spcAft>
            <a:buNone/>
          </a:pPr>
          <a:r>
            <a:rPr lang="en-US" sz="2200" kern="1200" dirty="0"/>
            <a:t>Subscription Services</a:t>
          </a:r>
        </a:p>
      </dsp:txBody>
      <dsp:txXfrm>
        <a:off x="1384050" y="2364"/>
        <a:ext cx="3203951" cy="1198312"/>
      </dsp:txXfrm>
    </dsp:sp>
    <dsp:sp modelId="{DE377206-1D59-4866-BDE5-F54B0FA7EB79}">
      <dsp:nvSpPr>
        <dsp:cNvPr id="0" name=""/>
        <dsp:cNvSpPr/>
      </dsp:nvSpPr>
      <dsp:spPr>
        <a:xfrm>
          <a:off x="0" y="1500254"/>
          <a:ext cx="4588002" cy="119831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987800-C9D6-4FBB-918D-C0D8F281EEB7}">
      <dsp:nvSpPr>
        <dsp:cNvPr id="0" name=""/>
        <dsp:cNvSpPr/>
      </dsp:nvSpPr>
      <dsp:spPr>
        <a:xfrm>
          <a:off x="362489" y="1769874"/>
          <a:ext cx="659071" cy="6590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A5D24C7-9EE2-45FB-8D89-DD51B093B71C}">
      <dsp:nvSpPr>
        <dsp:cNvPr id="0" name=""/>
        <dsp:cNvSpPr/>
      </dsp:nvSpPr>
      <dsp:spPr>
        <a:xfrm>
          <a:off x="1384050" y="1500254"/>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977900">
            <a:lnSpc>
              <a:spcPct val="100000"/>
            </a:lnSpc>
            <a:spcBef>
              <a:spcPct val="0"/>
            </a:spcBef>
            <a:spcAft>
              <a:spcPct val="35000"/>
            </a:spcAft>
            <a:buNone/>
          </a:pPr>
          <a:r>
            <a:rPr lang="en-US" sz="2200" kern="1200" dirty="0"/>
            <a:t>PTAD Sales Survey Letters</a:t>
          </a:r>
        </a:p>
      </dsp:txBody>
      <dsp:txXfrm>
        <a:off x="1384050" y="1500254"/>
        <a:ext cx="3203951" cy="1198312"/>
      </dsp:txXfrm>
    </dsp:sp>
    <dsp:sp modelId="{CF6C53A9-2D78-4929-8FE6-04BA54351FA0}">
      <dsp:nvSpPr>
        <dsp:cNvPr id="0" name=""/>
        <dsp:cNvSpPr/>
      </dsp:nvSpPr>
      <dsp:spPr>
        <a:xfrm>
          <a:off x="0" y="2998145"/>
          <a:ext cx="4588002" cy="119831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C2CCDB-8BA8-4C42-B824-223E177A227C}">
      <dsp:nvSpPr>
        <dsp:cNvPr id="0" name=""/>
        <dsp:cNvSpPr/>
      </dsp:nvSpPr>
      <dsp:spPr>
        <a:xfrm>
          <a:off x="362489" y="3267765"/>
          <a:ext cx="659071" cy="6590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859A916-61A0-4E90-8EF4-31B278E31CB3}">
      <dsp:nvSpPr>
        <dsp:cNvPr id="0" name=""/>
        <dsp:cNvSpPr/>
      </dsp:nvSpPr>
      <dsp:spPr>
        <a:xfrm>
          <a:off x="1384050" y="2998145"/>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977900">
            <a:lnSpc>
              <a:spcPct val="100000"/>
            </a:lnSpc>
            <a:spcBef>
              <a:spcPct val="0"/>
            </a:spcBef>
            <a:spcAft>
              <a:spcPct val="35000"/>
            </a:spcAft>
            <a:buNone/>
          </a:pPr>
          <a:r>
            <a:rPr lang="en-US" sz="2200" kern="1200" dirty="0"/>
            <a:t>Public data available on the internet</a:t>
          </a:r>
        </a:p>
      </dsp:txBody>
      <dsp:txXfrm>
        <a:off x="1384050" y="2998145"/>
        <a:ext cx="3203951" cy="1198312"/>
      </dsp:txXfrm>
    </dsp:sp>
    <dsp:sp modelId="{2BDD9237-D562-4068-852F-E87EB9249975}">
      <dsp:nvSpPr>
        <dsp:cNvPr id="0" name=""/>
        <dsp:cNvSpPr/>
      </dsp:nvSpPr>
      <dsp:spPr>
        <a:xfrm>
          <a:off x="0" y="4496035"/>
          <a:ext cx="4588002" cy="119831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2F0478-4097-456C-BFFA-081A6304047A}">
      <dsp:nvSpPr>
        <dsp:cNvPr id="0" name=""/>
        <dsp:cNvSpPr/>
      </dsp:nvSpPr>
      <dsp:spPr>
        <a:xfrm>
          <a:off x="362489" y="4765655"/>
          <a:ext cx="659071" cy="6590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D4F6CE-C4CC-4947-9F11-B176C5DAD045}">
      <dsp:nvSpPr>
        <dsp:cNvPr id="0" name=""/>
        <dsp:cNvSpPr/>
      </dsp:nvSpPr>
      <dsp:spPr>
        <a:xfrm>
          <a:off x="1384050" y="4496035"/>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977900">
            <a:lnSpc>
              <a:spcPct val="100000"/>
            </a:lnSpc>
            <a:spcBef>
              <a:spcPct val="0"/>
            </a:spcBef>
            <a:spcAft>
              <a:spcPct val="35000"/>
            </a:spcAft>
            <a:buNone/>
          </a:pPr>
          <a:r>
            <a:rPr lang="en-US" sz="2200" kern="1200" dirty="0"/>
            <a:t>CAD data</a:t>
          </a:r>
        </a:p>
      </dsp:txBody>
      <dsp:txXfrm>
        <a:off x="1384050" y="4496035"/>
        <a:ext cx="3203951" cy="1198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AC58C-9FC0-40A0-87F1-EAC0C44A1441}">
      <dsp:nvSpPr>
        <dsp:cNvPr id="0" name=""/>
        <dsp:cNvSpPr/>
      </dsp:nvSpPr>
      <dsp:spPr>
        <a:xfrm>
          <a:off x="0" y="4450"/>
          <a:ext cx="4588002" cy="94796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459692-D19C-449F-829D-723C17857A45}">
      <dsp:nvSpPr>
        <dsp:cNvPr id="0" name=""/>
        <dsp:cNvSpPr/>
      </dsp:nvSpPr>
      <dsp:spPr>
        <a:xfrm>
          <a:off x="286760" y="217743"/>
          <a:ext cx="521382" cy="5213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BD443B-B26C-4A3A-860A-AC9EA217C65A}">
      <dsp:nvSpPr>
        <dsp:cNvPr id="0" name=""/>
        <dsp:cNvSpPr/>
      </dsp:nvSpPr>
      <dsp:spPr>
        <a:xfrm>
          <a:off x="1094903" y="4450"/>
          <a:ext cx="3493098" cy="947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327" tIns="100327" rIns="100327" bIns="100327" numCol="1" spcCol="1270" anchor="ctr" anchorCtr="0">
          <a:noAutofit/>
        </a:bodyPr>
        <a:lstStyle/>
        <a:p>
          <a:pPr marL="0" lvl="0" indent="0" algn="l" defTabSz="844550">
            <a:lnSpc>
              <a:spcPct val="100000"/>
            </a:lnSpc>
            <a:spcBef>
              <a:spcPct val="0"/>
            </a:spcBef>
            <a:spcAft>
              <a:spcPct val="35000"/>
            </a:spcAft>
            <a:buNone/>
          </a:pPr>
          <a:r>
            <a:rPr lang="en-US" sz="1900" kern="1200" dirty="0"/>
            <a:t>Marshall &amp; Swift</a:t>
          </a:r>
        </a:p>
      </dsp:txBody>
      <dsp:txXfrm>
        <a:off x="1094903" y="4450"/>
        <a:ext cx="3493098" cy="947968"/>
      </dsp:txXfrm>
    </dsp:sp>
    <dsp:sp modelId="{DDBA7706-CE94-4E28-BE06-1219734295E8}">
      <dsp:nvSpPr>
        <dsp:cNvPr id="0" name=""/>
        <dsp:cNvSpPr/>
      </dsp:nvSpPr>
      <dsp:spPr>
        <a:xfrm>
          <a:off x="0" y="1189411"/>
          <a:ext cx="4588002" cy="94796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07A02E-F760-43EF-9C3C-F4B40765531F}">
      <dsp:nvSpPr>
        <dsp:cNvPr id="0" name=""/>
        <dsp:cNvSpPr/>
      </dsp:nvSpPr>
      <dsp:spPr>
        <a:xfrm>
          <a:off x="286760" y="1402704"/>
          <a:ext cx="521382" cy="5213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AE9322-2F63-4266-AB30-6B47D11E3F1B}">
      <dsp:nvSpPr>
        <dsp:cNvPr id="0" name=""/>
        <dsp:cNvSpPr/>
      </dsp:nvSpPr>
      <dsp:spPr>
        <a:xfrm>
          <a:off x="1094903" y="1189411"/>
          <a:ext cx="3493098" cy="947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327" tIns="100327" rIns="100327" bIns="100327" numCol="1" spcCol="1270" anchor="ctr" anchorCtr="0">
          <a:noAutofit/>
        </a:bodyPr>
        <a:lstStyle/>
        <a:p>
          <a:pPr marL="0" lvl="0" indent="0" algn="l" defTabSz="844550">
            <a:lnSpc>
              <a:spcPct val="100000"/>
            </a:lnSpc>
            <a:spcBef>
              <a:spcPct val="0"/>
            </a:spcBef>
            <a:spcAft>
              <a:spcPct val="35000"/>
            </a:spcAft>
            <a:buNone/>
          </a:pPr>
          <a:r>
            <a:rPr lang="en-US" sz="1900" kern="1200" dirty="0"/>
            <a:t>Subscription Services</a:t>
          </a:r>
        </a:p>
      </dsp:txBody>
      <dsp:txXfrm>
        <a:off x="1094903" y="1189411"/>
        <a:ext cx="3493098" cy="947968"/>
      </dsp:txXfrm>
    </dsp:sp>
    <dsp:sp modelId="{DE377206-1D59-4866-BDE5-F54B0FA7EB79}">
      <dsp:nvSpPr>
        <dsp:cNvPr id="0" name=""/>
        <dsp:cNvSpPr/>
      </dsp:nvSpPr>
      <dsp:spPr>
        <a:xfrm>
          <a:off x="0" y="2374371"/>
          <a:ext cx="4588002" cy="94796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987800-C9D6-4FBB-918D-C0D8F281EEB7}">
      <dsp:nvSpPr>
        <dsp:cNvPr id="0" name=""/>
        <dsp:cNvSpPr/>
      </dsp:nvSpPr>
      <dsp:spPr>
        <a:xfrm>
          <a:off x="286760" y="2587664"/>
          <a:ext cx="521382" cy="5213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A5D24C7-9EE2-45FB-8D89-DD51B093B71C}">
      <dsp:nvSpPr>
        <dsp:cNvPr id="0" name=""/>
        <dsp:cNvSpPr/>
      </dsp:nvSpPr>
      <dsp:spPr>
        <a:xfrm>
          <a:off x="1094903" y="2374371"/>
          <a:ext cx="3493098" cy="947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327" tIns="100327" rIns="100327" bIns="100327" numCol="1" spcCol="1270" anchor="ctr" anchorCtr="0">
          <a:noAutofit/>
        </a:bodyPr>
        <a:lstStyle/>
        <a:p>
          <a:pPr marL="0" lvl="0" indent="0" algn="l" defTabSz="844550">
            <a:lnSpc>
              <a:spcPct val="100000"/>
            </a:lnSpc>
            <a:spcBef>
              <a:spcPct val="0"/>
            </a:spcBef>
            <a:spcAft>
              <a:spcPct val="35000"/>
            </a:spcAft>
            <a:buNone/>
          </a:pPr>
          <a:r>
            <a:rPr lang="en-US" sz="1900" kern="1200" dirty="0"/>
            <a:t>Local Sales Data</a:t>
          </a:r>
        </a:p>
      </dsp:txBody>
      <dsp:txXfrm>
        <a:off x="1094903" y="2374371"/>
        <a:ext cx="3493098" cy="947968"/>
      </dsp:txXfrm>
    </dsp:sp>
    <dsp:sp modelId="{BA5E731E-112D-4293-93C6-03DA406B94EC}">
      <dsp:nvSpPr>
        <dsp:cNvPr id="0" name=""/>
        <dsp:cNvSpPr/>
      </dsp:nvSpPr>
      <dsp:spPr>
        <a:xfrm>
          <a:off x="0" y="3559332"/>
          <a:ext cx="4588002" cy="94796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EF4436-1D58-40A1-BA93-464074394CE0}">
      <dsp:nvSpPr>
        <dsp:cNvPr id="0" name=""/>
        <dsp:cNvSpPr/>
      </dsp:nvSpPr>
      <dsp:spPr>
        <a:xfrm>
          <a:off x="286760" y="3772625"/>
          <a:ext cx="521382" cy="521382"/>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0337F5-005E-4C2A-AA22-FEE0C86A36F5}">
      <dsp:nvSpPr>
        <dsp:cNvPr id="0" name=""/>
        <dsp:cNvSpPr/>
      </dsp:nvSpPr>
      <dsp:spPr>
        <a:xfrm>
          <a:off x="1094903" y="3559332"/>
          <a:ext cx="3493098" cy="947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327" tIns="100327" rIns="100327" bIns="100327" numCol="1" spcCol="1270" anchor="ctr" anchorCtr="0">
          <a:noAutofit/>
        </a:bodyPr>
        <a:lstStyle/>
        <a:p>
          <a:pPr marL="0" lvl="0" indent="0" algn="l" defTabSz="844550">
            <a:lnSpc>
              <a:spcPct val="100000"/>
            </a:lnSpc>
            <a:spcBef>
              <a:spcPct val="0"/>
            </a:spcBef>
            <a:spcAft>
              <a:spcPct val="35000"/>
            </a:spcAft>
            <a:buNone/>
          </a:pPr>
          <a:r>
            <a:rPr lang="en-US" sz="1900" kern="1200" dirty="0"/>
            <a:t>Real Estate Center at Texas A&amp;M</a:t>
          </a:r>
        </a:p>
      </dsp:txBody>
      <dsp:txXfrm>
        <a:off x="1094903" y="3559332"/>
        <a:ext cx="3493098" cy="947968"/>
      </dsp:txXfrm>
    </dsp:sp>
    <dsp:sp modelId="{2BDD9237-D562-4068-852F-E87EB9249975}">
      <dsp:nvSpPr>
        <dsp:cNvPr id="0" name=""/>
        <dsp:cNvSpPr/>
      </dsp:nvSpPr>
      <dsp:spPr>
        <a:xfrm>
          <a:off x="0" y="4744292"/>
          <a:ext cx="4588002" cy="94796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2F0478-4097-456C-BFFA-081A6304047A}">
      <dsp:nvSpPr>
        <dsp:cNvPr id="0" name=""/>
        <dsp:cNvSpPr/>
      </dsp:nvSpPr>
      <dsp:spPr>
        <a:xfrm>
          <a:off x="286760" y="4957585"/>
          <a:ext cx="521382" cy="52138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D4F6CE-C4CC-4947-9F11-B176C5DAD045}">
      <dsp:nvSpPr>
        <dsp:cNvPr id="0" name=""/>
        <dsp:cNvSpPr/>
      </dsp:nvSpPr>
      <dsp:spPr>
        <a:xfrm>
          <a:off x="1094903" y="4744292"/>
          <a:ext cx="3493098" cy="947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327" tIns="100327" rIns="100327" bIns="100327" numCol="1" spcCol="1270" anchor="ctr" anchorCtr="0">
          <a:noAutofit/>
        </a:bodyPr>
        <a:lstStyle/>
        <a:p>
          <a:pPr marL="0" lvl="0" indent="0" algn="l" defTabSz="844550">
            <a:lnSpc>
              <a:spcPct val="100000"/>
            </a:lnSpc>
            <a:spcBef>
              <a:spcPct val="0"/>
            </a:spcBef>
            <a:spcAft>
              <a:spcPct val="35000"/>
            </a:spcAft>
            <a:buNone/>
          </a:pPr>
          <a:r>
            <a:rPr lang="en-US" sz="1900" kern="1200" dirty="0"/>
            <a:t>CAD data</a:t>
          </a:r>
        </a:p>
      </dsp:txBody>
      <dsp:txXfrm>
        <a:off x="1094903" y="4744292"/>
        <a:ext cx="3493098" cy="947968"/>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595" cy="461489"/>
          </a:xfrm>
          <a:prstGeom prst="rect">
            <a:avLst/>
          </a:prstGeom>
        </p:spPr>
        <p:txBody>
          <a:bodyPr vert="horz" lIns="90913" tIns="45457" rIns="90913" bIns="45457" rtlCol="0"/>
          <a:lstStyle>
            <a:lvl1pPr algn="l">
              <a:defRPr sz="1200">
                <a:latin typeface="Arial" charset="0"/>
                <a:ea typeface="ＭＳ Ｐゴシック" pitchFamily="1" charset="-128"/>
              </a:defRPr>
            </a:lvl1pPr>
          </a:lstStyle>
          <a:p>
            <a:pPr>
              <a:defRPr/>
            </a:pPr>
            <a:endParaRPr lang="en-US" dirty="0"/>
          </a:p>
        </p:txBody>
      </p:sp>
      <p:sp>
        <p:nvSpPr>
          <p:cNvPr id="3" name="Date Placeholder 2"/>
          <p:cNvSpPr>
            <a:spLocks noGrp="1"/>
          </p:cNvSpPr>
          <p:nvPr>
            <p:ph type="dt" sz="quarter" idx="1"/>
          </p:nvPr>
        </p:nvSpPr>
        <p:spPr>
          <a:xfrm>
            <a:off x="3936910" y="0"/>
            <a:ext cx="3011595" cy="461489"/>
          </a:xfrm>
          <a:prstGeom prst="rect">
            <a:avLst/>
          </a:prstGeom>
        </p:spPr>
        <p:txBody>
          <a:bodyPr vert="horz" lIns="90913" tIns="45457" rIns="90913" bIns="45457" rtlCol="0"/>
          <a:lstStyle>
            <a:lvl1pPr algn="r">
              <a:defRPr sz="1200">
                <a:latin typeface="Arial" charset="0"/>
                <a:ea typeface="ＭＳ Ｐゴシック" pitchFamily="1" charset="-128"/>
              </a:defRPr>
            </a:lvl1pPr>
          </a:lstStyle>
          <a:p>
            <a:pPr>
              <a:defRPr/>
            </a:pPr>
            <a:fld id="{46A32A70-B5E4-4ADE-93C1-6E991489591A}" type="datetime1">
              <a:rPr lang="en-US" smtClean="0"/>
              <a:t>12/14/2021</a:t>
            </a:fld>
            <a:endParaRPr lang="en-US" dirty="0"/>
          </a:p>
        </p:txBody>
      </p:sp>
      <p:sp>
        <p:nvSpPr>
          <p:cNvPr id="4" name="Footer Placeholder 3"/>
          <p:cNvSpPr>
            <a:spLocks noGrp="1"/>
          </p:cNvSpPr>
          <p:nvPr>
            <p:ph type="ftr" sz="quarter" idx="2"/>
          </p:nvPr>
        </p:nvSpPr>
        <p:spPr>
          <a:xfrm>
            <a:off x="0" y="8773012"/>
            <a:ext cx="3011595" cy="461489"/>
          </a:xfrm>
          <a:prstGeom prst="rect">
            <a:avLst/>
          </a:prstGeom>
        </p:spPr>
        <p:txBody>
          <a:bodyPr vert="horz" lIns="90913" tIns="45457" rIns="90913" bIns="45457" rtlCol="0" anchor="b"/>
          <a:lstStyle>
            <a:lvl1pPr algn="l">
              <a:defRPr sz="1200">
                <a:latin typeface="Arial" charset="0"/>
                <a:ea typeface="ＭＳ Ｐゴシック" pitchFamily="1" charset="-128"/>
              </a:defRPr>
            </a:lvl1pPr>
          </a:lstStyle>
          <a:p>
            <a:pPr>
              <a:defRPr/>
            </a:pPr>
            <a:endParaRPr lang="en-US" dirty="0"/>
          </a:p>
        </p:txBody>
      </p:sp>
      <p:sp>
        <p:nvSpPr>
          <p:cNvPr id="5" name="Slide Number Placeholder 4"/>
          <p:cNvSpPr>
            <a:spLocks noGrp="1"/>
          </p:cNvSpPr>
          <p:nvPr>
            <p:ph type="sldNum" sz="quarter" idx="3"/>
          </p:nvPr>
        </p:nvSpPr>
        <p:spPr>
          <a:xfrm>
            <a:off x="3936910" y="8773012"/>
            <a:ext cx="3011595" cy="461489"/>
          </a:xfrm>
          <a:prstGeom prst="rect">
            <a:avLst/>
          </a:prstGeom>
        </p:spPr>
        <p:txBody>
          <a:bodyPr vert="horz" lIns="90913" tIns="45457" rIns="90913" bIns="45457" rtlCol="0" anchor="b"/>
          <a:lstStyle>
            <a:lvl1pPr algn="r">
              <a:defRPr sz="1200">
                <a:latin typeface="Arial" charset="0"/>
                <a:ea typeface="ＭＳ Ｐゴシック" pitchFamily="1" charset="-128"/>
              </a:defRPr>
            </a:lvl1pPr>
          </a:lstStyle>
          <a:p>
            <a:pPr>
              <a:defRPr/>
            </a:pPr>
            <a:fld id="{5BD699D8-2D1E-4E96-A3B8-04FC1C194D23}" type="slidenum">
              <a:rPr lang="en-US"/>
              <a:pPr>
                <a:defRPr/>
              </a:pPr>
              <a:t>‹#›</a:t>
            </a:fld>
            <a:endParaRPr lang="en-US" dirty="0"/>
          </a:p>
        </p:txBody>
      </p:sp>
    </p:spTree>
    <p:extLst>
      <p:ext uri="{BB962C8B-B14F-4D97-AF65-F5344CB8AC3E}">
        <p14:creationId xmlns:p14="http://schemas.microsoft.com/office/powerpoint/2010/main" val="86715563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11595" cy="461489"/>
          </a:xfrm>
          <a:prstGeom prst="rect">
            <a:avLst/>
          </a:prstGeom>
          <a:noFill/>
          <a:ln w="9525">
            <a:noFill/>
            <a:miter lim="800000"/>
            <a:headEnd/>
            <a:tailEnd/>
          </a:ln>
        </p:spPr>
        <p:txBody>
          <a:bodyPr vert="horz" wrap="square" lIns="92641" tIns="46321" rIns="92641" bIns="46321" numCol="1" anchor="t" anchorCtr="0" compatLnSpc="1">
            <a:prstTxWarp prst="textNoShape">
              <a:avLst/>
            </a:prstTxWarp>
          </a:bodyPr>
          <a:lstStyle>
            <a:lvl1pPr>
              <a:defRPr sz="1200">
                <a:latin typeface="Arial" charset="0"/>
                <a:ea typeface="ＭＳ Ｐゴシック" pitchFamily="1" charset="-128"/>
              </a:defRPr>
            </a:lvl1pPr>
          </a:lstStyle>
          <a:p>
            <a:pPr>
              <a:defRPr/>
            </a:pPr>
            <a:endParaRPr lang="en-US" dirty="0"/>
          </a:p>
        </p:txBody>
      </p:sp>
      <p:sp>
        <p:nvSpPr>
          <p:cNvPr id="5123" name="Rectangle 3"/>
          <p:cNvSpPr>
            <a:spLocks noGrp="1" noChangeArrowheads="1"/>
          </p:cNvSpPr>
          <p:nvPr>
            <p:ph type="dt" idx="1"/>
          </p:nvPr>
        </p:nvSpPr>
        <p:spPr bwMode="auto">
          <a:xfrm>
            <a:off x="3938481" y="0"/>
            <a:ext cx="3011594" cy="461489"/>
          </a:xfrm>
          <a:prstGeom prst="rect">
            <a:avLst/>
          </a:prstGeom>
          <a:noFill/>
          <a:ln w="9525">
            <a:noFill/>
            <a:miter lim="800000"/>
            <a:headEnd/>
            <a:tailEnd/>
          </a:ln>
        </p:spPr>
        <p:txBody>
          <a:bodyPr vert="horz" wrap="square" lIns="92641" tIns="46321" rIns="92641" bIns="46321" numCol="1" anchor="t" anchorCtr="0" compatLnSpc="1">
            <a:prstTxWarp prst="textNoShape">
              <a:avLst/>
            </a:prstTxWarp>
          </a:bodyPr>
          <a:lstStyle>
            <a:lvl1pPr algn="r">
              <a:defRPr sz="1200">
                <a:latin typeface="Arial" charset="0"/>
                <a:ea typeface="ＭＳ Ｐゴシック" pitchFamily="1" charset="-128"/>
              </a:defRPr>
            </a:lvl1pPr>
          </a:lstStyle>
          <a:p>
            <a:pPr>
              <a:defRPr/>
            </a:pPr>
            <a:fld id="{BB871E22-05B8-4192-AEC8-DB78A3821A82}" type="datetime1">
              <a:rPr lang="en-US" smtClean="0"/>
              <a:t>12/14/2021</a:t>
            </a:fld>
            <a:endParaRPr lang="en-US" dirty="0"/>
          </a:p>
        </p:txBody>
      </p:sp>
      <p:sp>
        <p:nvSpPr>
          <p:cNvPr id="25604" name="Rectangle 4"/>
          <p:cNvSpPr>
            <a:spLocks noGrp="1" noRot="1" noChangeAspect="1" noChangeArrowheads="1" noTextEdit="1"/>
          </p:cNvSpPr>
          <p:nvPr>
            <p:ph type="sldImg" idx="2"/>
          </p:nvPr>
        </p:nvSpPr>
        <p:spPr bwMode="auto">
          <a:xfrm>
            <a:off x="1165225" y="690563"/>
            <a:ext cx="4619625"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26887" y="4388080"/>
            <a:ext cx="5096303" cy="4156550"/>
          </a:xfrm>
          <a:prstGeom prst="rect">
            <a:avLst/>
          </a:prstGeom>
          <a:noFill/>
          <a:ln w="9525">
            <a:noFill/>
            <a:miter lim="800000"/>
            <a:headEnd/>
            <a:tailEnd/>
          </a:ln>
        </p:spPr>
        <p:txBody>
          <a:bodyPr vert="horz" wrap="square" lIns="92641" tIns="46321" rIns="92641" bIns="4632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774587"/>
            <a:ext cx="3011595" cy="461488"/>
          </a:xfrm>
          <a:prstGeom prst="rect">
            <a:avLst/>
          </a:prstGeom>
          <a:noFill/>
          <a:ln w="9525">
            <a:noFill/>
            <a:miter lim="800000"/>
            <a:headEnd/>
            <a:tailEnd/>
          </a:ln>
        </p:spPr>
        <p:txBody>
          <a:bodyPr vert="horz" wrap="square" lIns="92641" tIns="46321" rIns="92641" bIns="46321" numCol="1" anchor="b" anchorCtr="0" compatLnSpc="1">
            <a:prstTxWarp prst="textNoShape">
              <a:avLst/>
            </a:prstTxWarp>
          </a:bodyPr>
          <a:lstStyle>
            <a:lvl1pPr>
              <a:defRPr sz="1200">
                <a:latin typeface="Arial" charset="0"/>
                <a:ea typeface="ＭＳ Ｐゴシック" pitchFamily="1" charset="-128"/>
              </a:defRPr>
            </a:lvl1pPr>
          </a:lstStyle>
          <a:p>
            <a:pPr>
              <a:defRPr/>
            </a:pPr>
            <a:endParaRPr lang="en-US" dirty="0"/>
          </a:p>
        </p:txBody>
      </p:sp>
      <p:sp>
        <p:nvSpPr>
          <p:cNvPr id="5127" name="Rectangle 7"/>
          <p:cNvSpPr>
            <a:spLocks noGrp="1" noChangeArrowheads="1"/>
          </p:cNvSpPr>
          <p:nvPr>
            <p:ph type="sldNum" sz="quarter" idx="5"/>
          </p:nvPr>
        </p:nvSpPr>
        <p:spPr bwMode="auto">
          <a:xfrm>
            <a:off x="3938481" y="8774587"/>
            <a:ext cx="3011594" cy="461488"/>
          </a:xfrm>
          <a:prstGeom prst="rect">
            <a:avLst/>
          </a:prstGeom>
          <a:noFill/>
          <a:ln w="9525">
            <a:noFill/>
            <a:miter lim="800000"/>
            <a:headEnd/>
            <a:tailEnd/>
          </a:ln>
        </p:spPr>
        <p:txBody>
          <a:bodyPr vert="horz" wrap="square" lIns="92641" tIns="46321" rIns="92641" bIns="46321" numCol="1" anchor="b" anchorCtr="0" compatLnSpc="1">
            <a:prstTxWarp prst="textNoShape">
              <a:avLst/>
            </a:prstTxWarp>
          </a:bodyPr>
          <a:lstStyle>
            <a:lvl1pPr algn="r">
              <a:defRPr sz="1200">
                <a:latin typeface="Arial" charset="0"/>
                <a:ea typeface="ＭＳ Ｐゴシック" pitchFamily="1" charset="-128"/>
              </a:defRPr>
            </a:lvl1pPr>
          </a:lstStyle>
          <a:p>
            <a:pPr>
              <a:defRPr/>
            </a:pPr>
            <a:fld id="{A4324093-5319-47EA-A352-AB64B17FC571}" type="slidenum">
              <a:rPr lang="en-US"/>
              <a:pPr>
                <a:defRPr/>
              </a:pPr>
              <a:t>‹#›</a:t>
            </a:fld>
            <a:endParaRPr lang="en-US" dirty="0"/>
          </a:p>
        </p:txBody>
      </p:sp>
    </p:spTree>
    <p:extLst>
      <p:ext uri="{BB962C8B-B14F-4D97-AF65-F5344CB8AC3E}">
        <p14:creationId xmlns:p14="http://schemas.microsoft.com/office/powerpoint/2010/main" val="171121738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dirty="0"/>
              <a:t>The goal of this presentation is to give you a look behind the curtain for the PVS – to understand that PVS purpose and the work that the men and women of PTAD do to complete each study.</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100" baseline="0" dirty="0">
              <a:cs typeface="Arial"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34852" indent="-282635">
              <a:defRPr sz="2400">
                <a:solidFill>
                  <a:schemeClr val="tx1"/>
                </a:solidFill>
                <a:latin typeface="Arial" charset="0"/>
                <a:ea typeface="ＭＳ Ｐゴシック" pitchFamily="1" charset="-128"/>
              </a:defRPr>
            </a:lvl2pPr>
            <a:lvl3pPr marL="1130541" indent="-226108">
              <a:defRPr sz="2400">
                <a:solidFill>
                  <a:schemeClr val="tx1"/>
                </a:solidFill>
                <a:latin typeface="Arial" charset="0"/>
                <a:ea typeface="ＭＳ Ｐゴシック" pitchFamily="1" charset="-128"/>
              </a:defRPr>
            </a:lvl3pPr>
            <a:lvl4pPr marL="1582758" indent="-226108">
              <a:defRPr sz="2400">
                <a:solidFill>
                  <a:schemeClr val="tx1"/>
                </a:solidFill>
                <a:latin typeface="Arial" charset="0"/>
                <a:ea typeface="ＭＳ Ｐゴシック" pitchFamily="1" charset="-128"/>
              </a:defRPr>
            </a:lvl4pPr>
            <a:lvl5pPr marL="2034974" indent="-226108">
              <a:defRPr sz="2400">
                <a:solidFill>
                  <a:schemeClr val="tx1"/>
                </a:solidFill>
                <a:latin typeface="Arial" charset="0"/>
                <a:ea typeface="ＭＳ Ｐゴシック" pitchFamily="1" charset="-128"/>
              </a:defRPr>
            </a:lvl5pPr>
            <a:lvl6pPr marL="2487191" indent="-226108" eaLnBrk="0" fontAlgn="base" hangingPunct="0">
              <a:spcBef>
                <a:spcPct val="0"/>
              </a:spcBef>
              <a:spcAft>
                <a:spcPct val="0"/>
              </a:spcAft>
              <a:defRPr sz="2400">
                <a:solidFill>
                  <a:schemeClr val="tx1"/>
                </a:solidFill>
                <a:latin typeface="Arial" charset="0"/>
                <a:ea typeface="ＭＳ Ｐゴシック" pitchFamily="1" charset="-128"/>
              </a:defRPr>
            </a:lvl6pPr>
            <a:lvl7pPr marL="2939407" indent="-226108" eaLnBrk="0" fontAlgn="base" hangingPunct="0">
              <a:spcBef>
                <a:spcPct val="0"/>
              </a:spcBef>
              <a:spcAft>
                <a:spcPct val="0"/>
              </a:spcAft>
              <a:defRPr sz="2400">
                <a:solidFill>
                  <a:schemeClr val="tx1"/>
                </a:solidFill>
                <a:latin typeface="Arial" charset="0"/>
                <a:ea typeface="ＭＳ Ｐゴシック" pitchFamily="1" charset="-128"/>
              </a:defRPr>
            </a:lvl7pPr>
            <a:lvl8pPr marL="3391624" indent="-226108" eaLnBrk="0" fontAlgn="base" hangingPunct="0">
              <a:spcBef>
                <a:spcPct val="0"/>
              </a:spcBef>
              <a:spcAft>
                <a:spcPct val="0"/>
              </a:spcAft>
              <a:defRPr sz="2400">
                <a:solidFill>
                  <a:schemeClr val="tx1"/>
                </a:solidFill>
                <a:latin typeface="Arial" charset="0"/>
                <a:ea typeface="ＭＳ Ｐゴシック" pitchFamily="1" charset="-128"/>
              </a:defRPr>
            </a:lvl8pPr>
            <a:lvl9pPr marL="3843840" indent="-226108" eaLnBrk="0" fontAlgn="base" hangingPunct="0">
              <a:spcBef>
                <a:spcPct val="0"/>
              </a:spcBef>
              <a:spcAft>
                <a:spcPct val="0"/>
              </a:spcAft>
              <a:defRPr sz="2400">
                <a:solidFill>
                  <a:schemeClr val="tx1"/>
                </a:solidFill>
                <a:latin typeface="Arial" charset="0"/>
                <a:ea typeface="ＭＳ Ｐゴシック" pitchFamily="1" charset="-128"/>
              </a:defRPr>
            </a:lvl9pPr>
          </a:lstStyle>
          <a:p>
            <a:fld id="{1D10C901-03FC-4168-8B8F-65688E2A91F6}" type="slidenum">
              <a:rPr lang="en-US" altLang="en-US" sz="1200"/>
              <a:pPr/>
              <a:t>1</a:t>
            </a:fld>
            <a:endParaRPr lang="en-US" altLang="en-US" sz="1200" dirty="0"/>
          </a:p>
        </p:txBody>
      </p:sp>
      <p:sp>
        <p:nvSpPr>
          <p:cNvPr id="2" name="Date Placeholder 1"/>
          <p:cNvSpPr>
            <a:spLocks noGrp="1"/>
          </p:cNvSpPr>
          <p:nvPr>
            <p:ph type="dt" idx="10"/>
          </p:nvPr>
        </p:nvSpPr>
        <p:spPr/>
        <p:txBody>
          <a:bodyPr/>
          <a:lstStyle/>
          <a:p>
            <a:pPr>
              <a:defRPr/>
            </a:pPr>
            <a:fld id="{05379FEB-762A-4B3E-B547-F374CBCCFF05}" type="datetime1">
              <a:rPr lang="en-US" smtClean="0"/>
              <a:t>12/14/2021</a:t>
            </a:fld>
            <a:endParaRPr lang="en-US" dirty="0"/>
          </a:p>
        </p:txBody>
      </p:sp>
    </p:spTree>
    <p:extLst>
      <p:ext uri="{BB962C8B-B14F-4D97-AF65-F5344CB8AC3E}">
        <p14:creationId xmlns:p14="http://schemas.microsoft.com/office/powerpoint/2010/main" val="38984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PVS is a form of indirect equalization solely for the purposes of determining state aid for schools. It estimates a </a:t>
            </a:r>
            <a:r>
              <a:rPr lang="en-US" altLang="en-US" dirty="0"/>
              <a:t>base for funding regardless </a:t>
            </a:r>
            <a:r>
              <a:rPr lang="en-US" dirty="0"/>
              <a:t>of appraisals that vary locally, either at, above or below market value as required by law. </a:t>
            </a:r>
          </a:p>
          <a:p>
            <a:endParaRPr lang="en-US" dirty="0"/>
          </a:p>
          <a:p>
            <a:r>
              <a:rPr lang="en-US" dirty="0"/>
              <a:t>In the simplest of terms, if the local property values in a school district </a:t>
            </a:r>
            <a:r>
              <a:rPr lang="en-US" i="1" dirty="0"/>
              <a:t>as a whole </a:t>
            </a:r>
            <a:r>
              <a:rPr lang="en-US" dirty="0"/>
              <a:t>are at market value, the Texas Education Agency uses the local value base to determine state aid. If not, TEA uses the value base that the PVS estimates.</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12</a:t>
            </a:fld>
            <a:endParaRPr lang="en-US" dirty="0"/>
          </a:p>
        </p:txBody>
      </p:sp>
    </p:spTree>
    <p:extLst>
      <p:ext uri="{BB962C8B-B14F-4D97-AF65-F5344CB8AC3E}">
        <p14:creationId xmlns:p14="http://schemas.microsoft.com/office/powerpoint/2010/main" val="3535560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Direct equalization is ARB – changes values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Indirect equalization is PVS – determines base from funding regardless </a:t>
            </a:r>
            <a:r>
              <a:rPr lang="en-US" dirty="0"/>
              <a:t>of appraisals that vary locally, either at, above or below market value as required by law. </a:t>
            </a:r>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9938" indent="-288437">
              <a:defRPr sz="2400">
                <a:solidFill>
                  <a:schemeClr val="tx1"/>
                </a:solidFill>
                <a:latin typeface="Arial" charset="0"/>
                <a:ea typeface="ＭＳ Ｐゴシック" pitchFamily="1" charset="-128"/>
              </a:defRPr>
            </a:lvl2pPr>
            <a:lvl3pPr marL="1153750" indent="-230749">
              <a:defRPr sz="2400">
                <a:solidFill>
                  <a:schemeClr val="tx1"/>
                </a:solidFill>
                <a:latin typeface="Arial" charset="0"/>
                <a:ea typeface="ＭＳ Ｐゴシック" pitchFamily="1" charset="-128"/>
              </a:defRPr>
            </a:lvl3pPr>
            <a:lvl4pPr marL="1615250" indent="-230749">
              <a:defRPr sz="2400">
                <a:solidFill>
                  <a:schemeClr val="tx1"/>
                </a:solidFill>
                <a:latin typeface="Arial" charset="0"/>
                <a:ea typeface="ＭＳ Ｐゴシック" pitchFamily="1" charset="-128"/>
              </a:defRPr>
            </a:lvl4pPr>
            <a:lvl5pPr marL="2076750" indent="-230749">
              <a:defRPr sz="2400">
                <a:solidFill>
                  <a:schemeClr val="tx1"/>
                </a:solidFill>
                <a:latin typeface="Arial" charset="0"/>
                <a:ea typeface="ＭＳ Ｐゴシック" pitchFamily="1" charset="-128"/>
              </a:defRPr>
            </a:lvl5pPr>
            <a:lvl6pPr marL="2538249" indent="-230749" eaLnBrk="0" fontAlgn="base" hangingPunct="0">
              <a:spcBef>
                <a:spcPct val="0"/>
              </a:spcBef>
              <a:spcAft>
                <a:spcPct val="0"/>
              </a:spcAft>
              <a:defRPr sz="2400">
                <a:solidFill>
                  <a:schemeClr val="tx1"/>
                </a:solidFill>
                <a:latin typeface="Arial" charset="0"/>
                <a:ea typeface="ＭＳ Ｐゴシック" pitchFamily="1" charset="-128"/>
              </a:defRPr>
            </a:lvl6pPr>
            <a:lvl7pPr marL="2999748" indent="-230749" eaLnBrk="0" fontAlgn="base" hangingPunct="0">
              <a:spcBef>
                <a:spcPct val="0"/>
              </a:spcBef>
              <a:spcAft>
                <a:spcPct val="0"/>
              </a:spcAft>
              <a:defRPr sz="2400">
                <a:solidFill>
                  <a:schemeClr val="tx1"/>
                </a:solidFill>
                <a:latin typeface="Arial" charset="0"/>
                <a:ea typeface="ＭＳ Ｐゴシック" pitchFamily="1" charset="-128"/>
              </a:defRPr>
            </a:lvl7pPr>
            <a:lvl8pPr marL="3461249" indent="-230749" eaLnBrk="0" fontAlgn="base" hangingPunct="0">
              <a:spcBef>
                <a:spcPct val="0"/>
              </a:spcBef>
              <a:spcAft>
                <a:spcPct val="0"/>
              </a:spcAft>
              <a:defRPr sz="2400">
                <a:solidFill>
                  <a:schemeClr val="tx1"/>
                </a:solidFill>
                <a:latin typeface="Arial" charset="0"/>
                <a:ea typeface="ＭＳ Ｐゴシック" pitchFamily="1" charset="-128"/>
              </a:defRPr>
            </a:lvl8pPr>
            <a:lvl9pPr marL="3922749" indent="-230749" eaLnBrk="0" fontAlgn="base" hangingPunct="0">
              <a:spcBef>
                <a:spcPct val="0"/>
              </a:spcBef>
              <a:spcAft>
                <a:spcPct val="0"/>
              </a:spcAft>
              <a:defRPr sz="2400">
                <a:solidFill>
                  <a:schemeClr val="tx1"/>
                </a:solidFill>
                <a:latin typeface="Arial" charset="0"/>
                <a:ea typeface="ＭＳ Ｐゴシック" pitchFamily="1" charset="-128"/>
              </a:defRPr>
            </a:lvl9pPr>
          </a:lstStyle>
          <a:p>
            <a:fld id="{0524570D-7ADC-418A-9095-103477187299}" type="slidenum">
              <a:rPr lang="en-US" altLang="en-US" sz="1200">
                <a:solidFill>
                  <a:prstClr val="black"/>
                </a:solidFill>
              </a:rPr>
              <a:pPr/>
              <a:t>13</a:t>
            </a:fld>
            <a:endParaRPr lang="en-US" altLang="en-US" sz="1200" dirty="0">
              <a:solidFill>
                <a:prstClr val="black"/>
              </a:solidFill>
            </a:endParaRPr>
          </a:p>
        </p:txBody>
      </p:sp>
      <p:sp>
        <p:nvSpPr>
          <p:cNvPr id="2" name="Date Placeholder 1"/>
          <p:cNvSpPr>
            <a:spLocks noGrp="1"/>
          </p:cNvSpPr>
          <p:nvPr>
            <p:ph type="dt" idx="10"/>
          </p:nvPr>
        </p:nvSpPr>
        <p:spPr/>
        <p:txBody>
          <a:bodyPr/>
          <a:lstStyle/>
          <a:p>
            <a:pPr>
              <a:defRPr/>
            </a:pPr>
            <a:fld id="{13001A4D-559A-4A04-B014-9DEE72C0776D}" type="datetime1">
              <a:rPr lang="en-US" smtClean="0"/>
              <a:t>12/14/2021</a:t>
            </a:fld>
            <a:endParaRPr lang="en-US" dirty="0"/>
          </a:p>
        </p:txBody>
      </p:sp>
    </p:spTree>
    <p:extLst>
      <p:ext uri="{BB962C8B-B14F-4D97-AF65-F5344CB8AC3E}">
        <p14:creationId xmlns:p14="http://schemas.microsoft.com/office/powerpoint/2010/main" val="1591919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15</a:t>
            </a:fld>
            <a:endParaRPr lang="en-US" dirty="0"/>
          </a:p>
        </p:txBody>
      </p:sp>
    </p:spTree>
    <p:extLst>
      <p:ext uri="{BB962C8B-B14F-4D97-AF65-F5344CB8AC3E}">
        <p14:creationId xmlns:p14="http://schemas.microsoft.com/office/powerpoint/2010/main" val="2209866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16</a:t>
            </a:fld>
            <a:endParaRPr lang="en-US" dirty="0"/>
          </a:p>
        </p:txBody>
      </p:sp>
    </p:spTree>
    <p:extLst>
      <p:ext uri="{BB962C8B-B14F-4D97-AF65-F5344CB8AC3E}">
        <p14:creationId xmlns:p14="http://schemas.microsoft.com/office/powerpoint/2010/main" val="2336827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17</a:t>
            </a:fld>
            <a:endParaRPr lang="en-US" dirty="0"/>
          </a:p>
        </p:txBody>
      </p:sp>
    </p:spTree>
    <p:extLst>
      <p:ext uri="{BB962C8B-B14F-4D97-AF65-F5344CB8AC3E}">
        <p14:creationId xmlns:p14="http://schemas.microsoft.com/office/powerpoint/2010/main" val="1338744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Equalized values are used as the Local Fund Assignment to determine the local revenue the M&amp;O tax rate </a:t>
            </a:r>
            <a:r>
              <a:rPr lang="en-US" i="1" dirty="0"/>
              <a:t>would have </a:t>
            </a:r>
            <a:r>
              <a:rPr lang="en-US" dirty="0"/>
              <a:t>generated on market value. </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18</a:t>
            </a:fld>
            <a:endParaRPr lang="en-US" dirty="0"/>
          </a:p>
        </p:txBody>
      </p:sp>
    </p:spTree>
    <p:extLst>
      <p:ext uri="{BB962C8B-B14F-4D97-AF65-F5344CB8AC3E}">
        <p14:creationId xmlns:p14="http://schemas.microsoft.com/office/powerpoint/2010/main" val="3884307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Direct equalization is ARB – changes values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Indirect equalization is PVS – determines base from funding regardless </a:t>
            </a:r>
            <a:r>
              <a:rPr lang="en-US" dirty="0"/>
              <a:t>of appraisals that vary locally, either at, above or below market value as required by law. </a:t>
            </a:r>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9938" indent="-288437">
              <a:defRPr sz="2400">
                <a:solidFill>
                  <a:schemeClr val="tx1"/>
                </a:solidFill>
                <a:latin typeface="Arial" charset="0"/>
                <a:ea typeface="ＭＳ Ｐゴシック" pitchFamily="1" charset="-128"/>
              </a:defRPr>
            </a:lvl2pPr>
            <a:lvl3pPr marL="1153750" indent="-230749">
              <a:defRPr sz="2400">
                <a:solidFill>
                  <a:schemeClr val="tx1"/>
                </a:solidFill>
                <a:latin typeface="Arial" charset="0"/>
                <a:ea typeface="ＭＳ Ｐゴシック" pitchFamily="1" charset="-128"/>
              </a:defRPr>
            </a:lvl3pPr>
            <a:lvl4pPr marL="1615250" indent="-230749">
              <a:defRPr sz="2400">
                <a:solidFill>
                  <a:schemeClr val="tx1"/>
                </a:solidFill>
                <a:latin typeface="Arial" charset="0"/>
                <a:ea typeface="ＭＳ Ｐゴシック" pitchFamily="1" charset="-128"/>
              </a:defRPr>
            </a:lvl4pPr>
            <a:lvl5pPr marL="2076750" indent="-230749">
              <a:defRPr sz="2400">
                <a:solidFill>
                  <a:schemeClr val="tx1"/>
                </a:solidFill>
                <a:latin typeface="Arial" charset="0"/>
                <a:ea typeface="ＭＳ Ｐゴシック" pitchFamily="1" charset="-128"/>
              </a:defRPr>
            </a:lvl5pPr>
            <a:lvl6pPr marL="2538249" indent="-230749" eaLnBrk="0" fontAlgn="base" hangingPunct="0">
              <a:spcBef>
                <a:spcPct val="0"/>
              </a:spcBef>
              <a:spcAft>
                <a:spcPct val="0"/>
              </a:spcAft>
              <a:defRPr sz="2400">
                <a:solidFill>
                  <a:schemeClr val="tx1"/>
                </a:solidFill>
                <a:latin typeface="Arial" charset="0"/>
                <a:ea typeface="ＭＳ Ｐゴシック" pitchFamily="1" charset="-128"/>
              </a:defRPr>
            </a:lvl6pPr>
            <a:lvl7pPr marL="2999748" indent="-230749" eaLnBrk="0" fontAlgn="base" hangingPunct="0">
              <a:spcBef>
                <a:spcPct val="0"/>
              </a:spcBef>
              <a:spcAft>
                <a:spcPct val="0"/>
              </a:spcAft>
              <a:defRPr sz="2400">
                <a:solidFill>
                  <a:schemeClr val="tx1"/>
                </a:solidFill>
                <a:latin typeface="Arial" charset="0"/>
                <a:ea typeface="ＭＳ Ｐゴシック" pitchFamily="1" charset="-128"/>
              </a:defRPr>
            </a:lvl7pPr>
            <a:lvl8pPr marL="3461249" indent="-230749" eaLnBrk="0" fontAlgn="base" hangingPunct="0">
              <a:spcBef>
                <a:spcPct val="0"/>
              </a:spcBef>
              <a:spcAft>
                <a:spcPct val="0"/>
              </a:spcAft>
              <a:defRPr sz="2400">
                <a:solidFill>
                  <a:schemeClr val="tx1"/>
                </a:solidFill>
                <a:latin typeface="Arial" charset="0"/>
                <a:ea typeface="ＭＳ Ｐゴシック" pitchFamily="1" charset="-128"/>
              </a:defRPr>
            </a:lvl8pPr>
            <a:lvl9pPr marL="3922749" indent="-230749" eaLnBrk="0" fontAlgn="base" hangingPunct="0">
              <a:spcBef>
                <a:spcPct val="0"/>
              </a:spcBef>
              <a:spcAft>
                <a:spcPct val="0"/>
              </a:spcAft>
              <a:defRPr sz="2400">
                <a:solidFill>
                  <a:schemeClr val="tx1"/>
                </a:solidFill>
                <a:latin typeface="Arial" charset="0"/>
                <a:ea typeface="ＭＳ Ｐゴシック" pitchFamily="1" charset="-128"/>
              </a:defRPr>
            </a:lvl9pPr>
          </a:lstStyle>
          <a:p>
            <a:fld id="{0524570D-7ADC-418A-9095-103477187299}" type="slidenum">
              <a:rPr lang="en-US" altLang="en-US" sz="1200">
                <a:solidFill>
                  <a:prstClr val="black"/>
                </a:solidFill>
              </a:rPr>
              <a:pPr/>
              <a:t>19</a:t>
            </a:fld>
            <a:endParaRPr lang="en-US" altLang="en-US" sz="1200" dirty="0">
              <a:solidFill>
                <a:prstClr val="black"/>
              </a:solidFill>
            </a:endParaRPr>
          </a:p>
        </p:txBody>
      </p:sp>
      <p:sp>
        <p:nvSpPr>
          <p:cNvPr id="2" name="Date Placeholder 1"/>
          <p:cNvSpPr>
            <a:spLocks noGrp="1"/>
          </p:cNvSpPr>
          <p:nvPr>
            <p:ph type="dt" idx="10"/>
          </p:nvPr>
        </p:nvSpPr>
        <p:spPr/>
        <p:txBody>
          <a:bodyPr/>
          <a:lstStyle/>
          <a:p>
            <a:pPr>
              <a:defRPr/>
            </a:pPr>
            <a:fld id="{13001A4D-559A-4A04-B014-9DEE72C0776D}" type="datetime1">
              <a:rPr lang="en-US" smtClean="0"/>
              <a:t>12/14/2021</a:t>
            </a:fld>
            <a:endParaRPr lang="en-US" dirty="0"/>
          </a:p>
        </p:txBody>
      </p:sp>
    </p:spTree>
    <p:extLst>
      <p:ext uri="{BB962C8B-B14F-4D97-AF65-F5344CB8AC3E}">
        <p14:creationId xmlns:p14="http://schemas.microsoft.com/office/powerpoint/2010/main" val="1811329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PVS cycle generally begins in February each year and typically concludes in August of the following year. </a:t>
            </a:r>
          </a:p>
          <a:p>
            <a:r>
              <a:rPr lang="en-US" dirty="0"/>
              <a:t>A new PVS begins while the previous year’s PVS undergoes protests, so there is considerable overlap. </a:t>
            </a:r>
          </a:p>
          <a:p>
            <a:endParaRPr lang="en-US" dirty="0"/>
          </a:p>
        </p:txBody>
      </p:sp>
      <p:sp>
        <p:nvSpPr>
          <p:cNvPr id="4" name="Slide Number Placeholder 3"/>
          <p:cNvSpPr>
            <a:spLocks noGrp="1"/>
          </p:cNvSpPr>
          <p:nvPr>
            <p:ph type="sldNum" sz="quarter" idx="5"/>
          </p:nvPr>
        </p:nvSpPr>
        <p:spPr/>
        <p:txBody>
          <a:bodyPr/>
          <a:lstStyle/>
          <a:p>
            <a:fld id="{22A0E89A-E14C-40C5-BA78-33EB42C785D0}" type="slidenum">
              <a:rPr lang="en-US" smtClean="0"/>
              <a:t>21</a:t>
            </a:fld>
            <a:endParaRPr lang="en-US" dirty="0"/>
          </a:p>
        </p:txBody>
      </p:sp>
    </p:spTree>
    <p:extLst>
      <p:ext uri="{BB962C8B-B14F-4D97-AF65-F5344CB8AC3E}">
        <p14:creationId xmlns:p14="http://schemas.microsoft.com/office/powerpoint/2010/main" val="215800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PTAD requests Category G1 and J data from other sources. Appraisal firms and/or appraisal districts provide us with the total population of G1 - oil and gas leases/wells for the sample. For Category J – utility companies, PTAD relies on companies for allocation information and local values and appraisal districts and appraisal firms for local assessed values.</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22</a:t>
            </a:fld>
            <a:endParaRPr lang="en-US" dirty="0"/>
          </a:p>
        </p:txBody>
      </p:sp>
    </p:spTree>
    <p:extLst>
      <p:ext uri="{BB962C8B-B14F-4D97-AF65-F5344CB8AC3E}">
        <p14:creationId xmlns:p14="http://schemas.microsoft.com/office/powerpoint/2010/main" val="2007601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Certain property, including industrial property, special inventory property, taxable non-business personal property, and most property categories with 5 percent or less than a school district’s tested categories’ value, is excluded from being a sample in the PVS. </a:t>
            </a:r>
            <a:endParaRPr lang="en-US" dirty="0"/>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23</a:t>
            </a:fld>
            <a:endParaRPr lang="en-US" dirty="0"/>
          </a:p>
        </p:txBody>
      </p:sp>
    </p:spTree>
    <p:extLst>
      <p:ext uri="{BB962C8B-B14F-4D97-AF65-F5344CB8AC3E}">
        <p14:creationId xmlns:p14="http://schemas.microsoft.com/office/powerpoint/2010/main" val="4222021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Here is a description of the property value study and the study’s purpose, as detailed in Government Code 403.301 and 302.</a:t>
            </a:r>
          </a:p>
          <a:p>
            <a:endParaRPr lang="en-US" dirty="0"/>
          </a:p>
          <a:p>
            <a:r>
              <a:rPr lang="en-US" dirty="0"/>
              <a:t>This presentation is going to dig deeper into how the study meets this definition and serves its purpose – specifically, we will discuss what total taxable value means in the PVS (and spoiler alert – it doesn’t mean the same thing as it does in Tax Code). We will discuss how and why select sample properties and use comparable market sales. We will also talk briefly about how the PVS feeds into the state funding for public schools.</a:t>
            </a:r>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9938" indent="-288437">
              <a:defRPr sz="2400">
                <a:solidFill>
                  <a:schemeClr val="tx1"/>
                </a:solidFill>
                <a:latin typeface="Arial" charset="0"/>
                <a:ea typeface="ＭＳ Ｐゴシック" pitchFamily="1" charset="-128"/>
              </a:defRPr>
            </a:lvl2pPr>
            <a:lvl3pPr marL="1153750" indent="-230749">
              <a:defRPr sz="2400">
                <a:solidFill>
                  <a:schemeClr val="tx1"/>
                </a:solidFill>
                <a:latin typeface="Arial" charset="0"/>
                <a:ea typeface="ＭＳ Ｐゴシック" pitchFamily="1" charset="-128"/>
              </a:defRPr>
            </a:lvl3pPr>
            <a:lvl4pPr marL="1615250" indent="-230749">
              <a:defRPr sz="2400">
                <a:solidFill>
                  <a:schemeClr val="tx1"/>
                </a:solidFill>
                <a:latin typeface="Arial" charset="0"/>
                <a:ea typeface="ＭＳ Ｐゴシック" pitchFamily="1" charset="-128"/>
              </a:defRPr>
            </a:lvl4pPr>
            <a:lvl5pPr marL="2076750" indent="-230749">
              <a:defRPr sz="2400">
                <a:solidFill>
                  <a:schemeClr val="tx1"/>
                </a:solidFill>
                <a:latin typeface="Arial" charset="0"/>
                <a:ea typeface="ＭＳ Ｐゴシック" pitchFamily="1" charset="-128"/>
              </a:defRPr>
            </a:lvl5pPr>
            <a:lvl6pPr marL="2538249" indent="-230749" eaLnBrk="0" fontAlgn="base" hangingPunct="0">
              <a:spcBef>
                <a:spcPct val="0"/>
              </a:spcBef>
              <a:spcAft>
                <a:spcPct val="0"/>
              </a:spcAft>
              <a:defRPr sz="2400">
                <a:solidFill>
                  <a:schemeClr val="tx1"/>
                </a:solidFill>
                <a:latin typeface="Arial" charset="0"/>
                <a:ea typeface="ＭＳ Ｐゴシック" pitchFamily="1" charset="-128"/>
              </a:defRPr>
            </a:lvl6pPr>
            <a:lvl7pPr marL="2999748" indent="-230749" eaLnBrk="0" fontAlgn="base" hangingPunct="0">
              <a:spcBef>
                <a:spcPct val="0"/>
              </a:spcBef>
              <a:spcAft>
                <a:spcPct val="0"/>
              </a:spcAft>
              <a:defRPr sz="2400">
                <a:solidFill>
                  <a:schemeClr val="tx1"/>
                </a:solidFill>
                <a:latin typeface="Arial" charset="0"/>
                <a:ea typeface="ＭＳ Ｐゴシック" pitchFamily="1" charset="-128"/>
              </a:defRPr>
            </a:lvl7pPr>
            <a:lvl8pPr marL="3461249" indent="-230749" eaLnBrk="0" fontAlgn="base" hangingPunct="0">
              <a:spcBef>
                <a:spcPct val="0"/>
              </a:spcBef>
              <a:spcAft>
                <a:spcPct val="0"/>
              </a:spcAft>
              <a:defRPr sz="2400">
                <a:solidFill>
                  <a:schemeClr val="tx1"/>
                </a:solidFill>
                <a:latin typeface="Arial" charset="0"/>
                <a:ea typeface="ＭＳ Ｐゴシック" pitchFamily="1" charset="-128"/>
              </a:defRPr>
            </a:lvl8pPr>
            <a:lvl9pPr marL="3922749" indent="-230749" eaLnBrk="0" fontAlgn="base" hangingPunct="0">
              <a:spcBef>
                <a:spcPct val="0"/>
              </a:spcBef>
              <a:spcAft>
                <a:spcPct val="0"/>
              </a:spcAft>
              <a:defRPr sz="2400">
                <a:solidFill>
                  <a:schemeClr val="tx1"/>
                </a:solidFill>
                <a:latin typeface="Arial" charset="0"/>
                <a:ea typeface="ＭＳ Ｐゴシック" pitchFamily="1" charset="-128"/>
              </a:defRPr>
            </a:lvl9pPr>
          </a:lstStyle>
          <a:p>
            <a:fld id="{0524570D-7ADC-418A-9095-103477187299}" type="slidenum">
              <a:rPr lang="en-US" altLang="en-US" sz="1200">
                <a:solidFill>
                  <a:prstClr val="black"/>
                </a:solidFill>
              </a:rPr>
              <a:pPr/>
              <a:t>4</a:t>
            </a:fld>
            <a:endParaRPr lang="en-US" altLang="en-US" sz="1200" dirty="0">
              <a:solidFill>
                <a:prstClr val="black"/>
              </a:solidFill>
            </a:endParaRPr>
          </a:p>
        </p:txBody>
      </p:sp>
      <p:sp>
        <p:nvSpPr>
          <p:cNvPr id="2" name="Date Placeholder 1"/>
          <p:cNvSpPr>
            <a:spLocks noGrp="1"/>
          </p:cNvSpPr>
          <p:nvPr>
            <p:ph type="dt" idx="10"/>
          </p:nvPr>
        </p:nvSpPr>
        <p:spPr/>
        <p:txBody>
          <a:bodyPr/>
          <a:lstStyle/>
          <a:p>
            <a:pPr>
              <a:defRPr/>
            </a:pPr>
            <a:fld id="{13001A4D-559A-4A04-B014-9DEE72C0776D}" type="datetime1">
              <a:rPr lang="en-US" smtClean="0"/>
              <a:t>12/14/2021</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ＭＳ Ｐゴシック" pitchFamily="1" charset="-128"/>
                <a:cs typeface="+mn-cs"/>
              </a:rPr>
              <a:t>The International Association of Assessing Officers (IAAO) recommends that the performance standard should be a range around the legally required level of appraisal. For indirect equalization, this range is 95 to 105 percent. The legally required level of appraisal in Texas is 100% of market value. </a:t>
            </a:r>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24</a:t>
            </a:fld>
            <a:endParaRPr lang="en-US" dirty="0"/>
          </a:p>
        </p:txBody>
      </p:sp>
    </p:spTree>
    <p:extLst>
      <p:ext uri="{BB962C8B-B14F-4D97-AF65-F5344CB8AC3E}">
        <p14:creationId xmlns:p14="http://schemas.microsoft.com/office/powerpoint/2010/main" val="1094238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B871E22-05B8-4192-AEC8-DB78A3821A82}" type="datetime1">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1"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12/14/2021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1" charset="-128"/>
              <a:cs typeface="+mn-cs"/>
            </a:endParaRPr>
          </a:p>
        </p:txBody>
      </p:sp>
      <p:sp>
        <p:nvSpPr>
          <p:cNvPr id="5" name="Slide Number Placeholder 4"/>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4324093-5319-47EA-A352-AB64B17FC571}"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1"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1" charset="-128"/>
              <a:cs typeface="+mn-cs"/>
            </a:endParaRPr>
          </a:p>
        </p:txBody>
      </p:sp>
    </p:spTree>
    <p:extLst>
      <p:ext uri="{BB962C8B-B14F-4D97-AF65-F5344CB8AC3E}">
        <p14:creationId xmlns:p14="http://schemas.microsoft.com/office/powerpoint/2010/main" val="34717163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B871E22-05B8-4192-AEC8-DB78A3821A82}" type="datetime1">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1"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12/14/2021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1" charset="-128"/>
              <a:cs typeface="+mn-cs"/>
            </a:endParaRPr>
          </a:p>
        </p:txBody>
      </p:sp>
      <p:sp>
        <p:nvSpPr>
          <p:cNvPr id="5" name="Slide Number Placeholder 4"/>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4324093-5319-47EA-A352-AB64B17FC571}"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1"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1" charset="-128"/>
              <a:cs typeface="+mn-cs"/>
            </a:endParaRPr>
          </a:p>
        </p:txBody>
      </p:sp>
    </p:spTree>
    <p:extLst>
      <p:ext uri="{BB962C8B-B14F-4D97-AF65-F5344CB8AC3E}">
        <p14:creationId xmlns:p14="http://schemas.microsoft.com/office/powerpoint/2010/main" val="2872659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ＭＳ Ｐゴシック" pitchFamily="1" charset="-128"/>
                <a:cs typeface="+mn-cs"/>
              </a:rPr>
              <a:t>The International Association of Assessing Officers (IAAO) recommends that the performance standard should be a range around the legally required level of appraisal. For indirect equalization, this range is 95 to 105 percent. The legally required level of appraisal in Texas is 100% of market value. </a:t>
            </a:r>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27</a:t>
            </a:fld>
            <a:endParaRPr lang="en-US" dirty="0"/>
          </a:p>
        </p:txBody>
      </p:sp>
    </p:spTree>
    <p:extLst>
      <p:ext uri="{BB962C8B-B14F-4D97-AF65-F5344CB8AC3E}">
        <p14:creationId xmlns:p14="http://schemas.microsoft.com/office/powerpoint/2010/main" val="724938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on sampling, here is Lorraine and Rick.</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28</a:t>
            </a:fld>
            <a:endParaRPr lang="en-US" dirty="0"/>
          </a:p>
        </p:txBody>
      </p:sp>
    </p:spTree>
    <p:extLst>
      <p:ext uri="{BB962C8B-B14F-4D97-AF65-F5344CB8AC3E}">
        <p14:creationId xmlns:p14="http://schemas.microsoft.com/office/powerpoint/2010/main" val="18982290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Subscription Services</a:t>
            </a:r>
          </a:p>
          <a:p>
            <a:pPr lvl="1"/>
            <a:r>
              <a:rPr lang="en-US" dirty="0"/>
              <a:t>Multiple Listing Service</a:t>
            </a:r>
          </a:p>
          <a:p>
            <a:pPr lvl="1"/>
            <a:r>
              <a:rPr lang="en-US" dirty="0"/>
              <a:t>CoStar</a:t>
            </a:r>
          </a:p>
          <a:p>
            <a:pPr lvl="1"/>
            <a:r>
              <a:rPr lang="en-US" dirty="0"/>
              <a:t>TransUnion</a:t>
            </a:r>
          </a:p>
          <a:p>
            <a:pPr lvl="0"/>
            <a:r>
              <a:rPr lang="en-US" dirty="0"/>
              <a:t>PTAD Sales Survey Letters</a:t>
            </a:r>
          </a:p>
          <a:p>
            <a:pPr lvl="0"/>
            <a:r>
              <a:rPr lang="en-US" dirty="0"/>
              <a:t>Public data available on the internet</a:t>
            </a:r>
          </a:p>
          <a:p>
            <a:pPr lvl="1"/>
            <a:r>
              <a:rPr lang="en-US" dirty="0"/>
              <a:t>Zillow</a:t>
            </a:r>
          </a:p>
          <a:p>
            <a:pPr lvl="1"/>
            <a:r>
              <a:rPr lang="en-US" dirty="0"/>
              <a:t>Redfin</a:t>
            </a:r>
          </a:p>
          <a:p>
            <a:pPr lvl="0"/>
            <a:r>
              <a:rPr lang="en-US" dirty="0"/>
              <a:t>CAD data</a:t>
            </a:r>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33</a:t>
            </a:fld>
            <a:endParaRPr lang="en-US" dirty="0"/>
          </a:p>
        </p:txBody>
      </p:sp>
    </p:spTree>
    <p:extLst>
      <p:ext uri="{BB962C8B-B14F-4D97-AF65-F5344CB8AC3E}">
        <p14:creationId xmlns:p14="http://schemas.microsoft.com/office/powerpoint/2010/main" val="36418095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Marshall &amp; Swift</a:t>
            </a:r>
          </a:p>
          <a:p>
            <a:pPr lvl="0"/>
            <a:r>
              <a:rPr lang="en-US" dirty="0"/>
              <a:t>Subscription Services</a:t>
            </a:r>
          </a:p>
          <a:p>
            <a:pPr lvl="1"/>
            <a:r>
              <a:rPr lang="en-US" dirty="0"/>
              <a:t>Multiple Listing Service</a:t>
            </a:r>
          </a:p>
          <a:p>
            <a:pPr lvl="1"/>
            <a:r>
              <a:rPr lang="en-US" dirty="0"/>
              <a:t>CoStar</a:t>
            </a:r>
          </a:p>
          <a:p>
            <a:pPr lvl="1"/>
            <a:r>
              <a:rPr lang="en-US" dirty="0"/>
              <a:t>TransUnion</a:t>
            </a:r>
          </a:p>
          <a:p>
            <a:pPr lvl="1"/>
            <a:r>
              <a:rPr lang="en-US" dirty="0"/>
              <a:t>Texas Performance Factbook</a:t>
            </a:r>
          </a:p>
          <a:p>
            <a:pPr lvl="1"/>
            <a:r>
              <a:rPr lang="en-US" dirty="0" err="1"/>
              <a:t>Trepp</a:t>
            </a:r>
            <a:endParaRPr lang="en-US" dirty="0"/>
          </a:p>
          <a:p>
            <a:pPr lvl="0"/>
            <a:r>
              <a:rPr lang="en-US" dirty="0"/>
              <a:t>Local Sales Data</a:t>
            </a:r>
          </a:p>
          <a:p>
            <a:pPr lvl="0"/>
            <a:r>
              <a:rPr lang="en-US" dirty="0"/>
              <a:t>Real Estate Center at Texas A &amp; M</a:t>
            </a:r>
          </a:p>
          <a:p>
            <a:r>
              <a:rPr lang="en-US" dirty="0"/>
              <a:t>CAD Data</a:t>
            </a:r>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35</a:t>
            </a:fld>
            <a:endParaRPr lang="en-US" dirty="0"/>
          </a:p>
        </p:txBody>
      </p:sp>
    </p:spTree>
    <p:extLst>
      <p:ext uri="{BB962C8B-B14F-4D97-AF65-F5344CB8AC3E}">
        <p14:creationId xmlns:p14="http://schemas.microsoft.com/office/powerpoint/2010/main" val="16396608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Multicounty appraisers should not be influenced by the CAD value and/or appraisal firm value when performing independent appraisals.</a:t>
            </a:r>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42</a:t>
            </a:fld>
            <a:endParaRPr lang="en-US" dirty="0"/>
          </a:p>
        </p:txBody>
      </p:sp>
    </p:spTree>
    <p:extLst>
      <p:ext uri="{BB962C8B-B14F-4D97-AF65-F5344CB8AC3E}">
        <p14:creationId xmlns:p14="http://schemas.microsoft.com/office/powerpoint/2010/main" val="1489553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44</a:t>
            </a:fld>
            <a:endParaRPr lang="en-US" dirty="0"/>
          </a:p>
        </p:txBody>
      </p:sp>
    </p:spTree>
    <p:extLst>
      <p:ext uri="{BB962C8B-B14F-4D97-AF65-F5344CB8AC3E}">
        <p14:creationId xmlns:p14="http://schemas.microsoft.com/office/powerpoint/2010/main" val="2542843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Confidence interval - think of it just as it is named - confidence that your school district results are valid. In other words, a confidence interval is a measure of reliability or precision of the Comptroller’s estimate of school district value.</a:t>
            </a:r>
          </a:p>
          <a:p>
            <a:endParaRPr lang="en-US" altLang="en-US" dirty="0"/>
          </a:p>
          <a:p>
            <a:r>
              <a:rPr lang="en-US" altLang="en-US" dirty="0"/>
              <a:t>PTAD tests the values that the appraisal district assigns to each property category by constructing a statistical margin of error based on sample size around our estimate of value for selected property categories in each school district. </a:t>
            </a:r>
          </a:p>
          <a:p>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PTAD uses a minimum margin of error of 5 percent, unless the actual calculated margin of error is greater than 5 percent. In those instances, PTAD uses the calculated margin of error.  PTAD considers local values statistically valid when they are within the allowable confidence interval. </a:t>
            </a:r>
            <a:r>
              <a:rPr lang="en-US" altLang="en-US" b="1" dirty="0"/>
              <a:t>Over the last 3 studies, we have had</a:t>
            </a:r>
            <a:r>
              <a:rPr lang="en-US" b="1" dirty="0"/>
              <a:t>141 to 167 ISD with MOE greater than 5%</a:t>
            </a:r>
          </a:p>
          <a:p>
            <a:endParaRPr lang="en-US" altLang="en-US" dirty="0"/>
          </a:p>
          <a:p>
            <a:endParaRPr lang="en-US" altLang="en-US" dirty="0"/>
          </a:p>
          <a:p>
            <a:r>
              <a:rPr lang="en-US" altLang="en-US" dirty="0"/>
              <a:t>The confidence interval is determined by multiplying PTAD’s total test value by the margin of error. The resulting number is added to PTAD’s value to get the upper limit of the confidence interval and subtracted from PTAD’s value to get the lower limit. The study is designed so that these limits establish a range in which a statistically valid value should fall.  </a:t>
            </a:r>
          </a:p>
          <a:p>
            <a:endParaRPr lang="en-US" altLang="en-US" dirty="0"/>
          </a:p>
          <a:p>
            <a:r>
              <a:rPr lang="en-US" altLang="en-US" dirty="0"/>
              <a:t>Values outside the calculated margin of error invalid.</a:t>
            </a:r>
          </a:p>
          <a:p>
            <a:endParaRPr lang="en-US" altLang="en-US" dirty="0"/>
          </a:p>
          <a:p>
            <a:r>
              <a:rPr lang="en-US" altLang="en-US" dirty="0"/>
              <a:t>Once the confidence interval is calculated, the local value is compared to the upper and lower limit. If it falls within this range, local values are deemed valid and certified to TEA. If a school district’s local tested value is between these limits, the local value is determined to be valid and PTAD will certify local value. If a school district is outside of this range, the findings are invalid. If the school district is eligible for the grace period, local value will still be certified</a:t>
            </a:r>
            <a:r>
              <a:rPr lang="en-US" altLang="en-US" sz="800" dirty="0"/>
              <a:t>. </a:t>
            </a:r>
          </a:p>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45</a:t>
            </a:fld>
            <a:endParaRPr lang="en-US" dirty="0"/>
          </a:p>
        </p:txBody>
      </p:sp>
    </p:spTree>
    <p:extLst>
      <p:ext uri="{BB962C8B-B14F-4D97-AF65-F5344CB8AC3E}">
        <p14:creationId xmlns:p14="http://schemas.microsoft.com/office/powerpoint/2010/main" val="3261466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Direct equalization is ARB – changes values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Indirect equalization is PVS – determines base from funding regardless </a:t>
            </a:r>
            <a:r>
              <a:rPr lang="en-US" dirty="0"/>
              <a:t>of appraisals that vary locally, either at, above or below market value as required by law. </a:t>
            </a:r>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9938" indent="-288437">
              <a:defRPr sz="2400">
                <a:solidFill>
                  <a:schemeClr val="tx1"/>
                </a:solidFill>
                <a:latin typeface="Arial" charset="0"/>
                <a:ea typeface="ＭＳ Ｐゴシック" pitchFamily="1" charset="-128"/>
              </a:defRPr>
            </a:lvl2pPr>
            <a:lvl3pPr marL="1153750" indent="-230749">
              <a:defRPr sz="2400">
                <a:solidFill>
                  <a:schemeClr val="tx1"/>
                </a:solidFill>
                <a:latin typeface="Arial" charset="0"/>
                <a:ea typeface="ＭＳ Ｐゴシック" pitchFamily="1" charset="-128"/>
              </a:defRPr>
            </a:lvl3pPr>
            <a:lvl4pPr marL="1615250" indent="-230749">
              <a:defRPr sz="2400">
                <a:solidFill>
                  <a:schemeClr val="tx1"/>
                </a:solidFill>
                <a:latin typeface="Arial" charset="0"/>
                <a:ea typeface="ＭＳ Ｐゴシック" pitchFamily="1" charset="-128"/>
              </a:defRPr>
            </a:lvl4pPr>
            <a:lvl5pPr marL="2076750" indent="-230749">
              <a:defRPr sz="2400">
                <a:solidFill>
                  <a:schemeClr val="tx1"/>
                </a:solidFill>
                <a:latin typeface="Arial" charset="0"/>
                <a:ea typeface="ＭＳ Ｐゴシック" pitchFamily="1" charset="-128"/>
              </a:defRPr>
            </a:lvl5pPr>
            <a:lvl6pPr marL="2538249" indent="-230749" eaLnBrk="0" fontAlgn="base" hangingPunct="0">
              <a:spcBef>
                <a:spcPct val="0"/>
              </a:spcBef>
              <a:spcAft>
                <a:spcPct val="0"/>
              </a:spcAft>
              <a:defRPr sz="2400">
                <a:solidFill>
                  <a:schemeClr val="tx1"/>
                </a:solidFill>
                <a:latin typeface="Arial" charset="0"/>
                <a:ea typeface="ＭＳ Ｐゴシック" pitchFamily="1" charset="-128"/>
              </a:defRPr>
            </a:lvl6pPr>
            <a:lvl7pPr marL="2999748" indent="-230749" eaLnBrk="0" fontAlgn="base" hangingPunct="0">
              <a:spcBef>
                <a:spcPct val="0"/>
              </a:spcBef>
              <a:spcAft>
                <a:spcPct val="0"/>
              </a:spcAft>
              <a:defRPr sz="2400">
                <a:solidFill>
                  <a:schemeClr val="tx1"/>
                </a:solidFill>
                <a:latin typeface="Arial" charset="0"/>
                <a:ea typeface="ＭＳ Ｐゴシック" pitchFamily="1" charset="-128"/>
              </a:defRPr>
            </a:lvl7pPr>
            <a:lvl8pPr marL="3461249" indent="-230749" eaLnBrk="0" fontAlgn="base" hangingPunct="0">
              <a:spcBef>
                <a:spcPct val="0"/>
              </a:spcBef>
              <a:spcAft>
                <a:spcPct val="0"/>
              </a:spcAft>
              <a:defRPr sz="2400">
                <a:solidFill>
                  <a:schemeClr val="tx1"/>
                </a:solidFill>
                <a:latin typeface="Arial" charset="0"/>
                <a:ea typeface="ＭＳ Ｐゴシック" pitchFamily="1" charset="-128"/>
              </a:defRPr>
            </a:lvl8pPr>
            <a:lvl9pPr marL="3922749" indent="-230749" eaLnBrk="0" fontAlgn="base" hangingPunct="0">
              <a:spcBef>
                <a:spcPct val="0"/>
              </a:spcBef>
              <a:spcAft>
                <a:spcPct val="0"/>
              </a:spcAft>
              <a:defRPr sz="2400">
                <a:solidFill>
                  <a:schemeClr val="tx1"/>
                </a:solidFill>
                <a:latin typeface="Arial" charset="0"/>
                <a:ea typeface="ＭＳ Ｐゴシック" pitchFamily="1" charset="-128"/>
              </a:defRPr>
            </a:lvl9pPr>
          </a:lstStyle>
          <a:p>
            <a:fld id="{0524570D-7ADC-418A-9095-103477187299}" type="slidenum">
              <a:rPr lang="en-US" altLang="en-US" sz="1200">
                <a:solidFill>
                  <a:prstClr val="black"/>
                </a:solidFill>
              </a:rPr>
              <a:pPr/>
              <a:t>5</a:t>
            </a:fld>
            <a:endParaRPr lang="en-US" altLang="en-US" sz="1200" dirty="0">
              <a:solidFill>
                <a:prstClr val="black"/>
              </a:solidFill>
            </a:endParaRPr>
          </a:p>
        </p:txBody>
      </p:sp>
      <p:sp>
        <p:nvSpPr>
          <p:cNvPr id="2" name="Date Placeholder 1"/>
          <p:cNvSpPr>
            <a:spLocks noGrp="1"/>
          </p:cNvSpPr>
          <p:nvPr>
            <p:ph type="dt" idx="10"/>
          </p:nvPr>
        </p:nvSpPr>
        <p:spPr/>
        <p:txBody>
          <a:bodyPr/>
          <a:lstStyle/>
          <a:p>
            <a:pPr>
              <a:defRPr/>
            </a:pPr>
            <a:fld id="{13001A4D-559A-4A04-B014-9DEE72C0776D}" type="datetime1">
              <a:rPr lang="en-US" smtClean="0"/>
              <a:t>12/14/2021</a:t>
            </a:fld>
            <a:endParaRPr lang="en-US" dirty="0"/>
          </a:p>
        </p:txBody>
      </p:sp>
    </p:spTree>
    <p:extLst>
      <p:ext uri="{BB962C8B-B14F-4D97-AF65-F5344CB8AC3E}">
        <p14:creationId xmlns:p14="http://schemas.microsoft.com/office/powerpoint/2010/main" val="12000136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Confidence interval - think of it just as it is named - confidence that your school district results are valid. In other words, a confidence interval is a measure of reliability or precision of the Comptroller’s estimate of school district value.</a:t>
            </a:r>
          </a:p>
          <a:p>
            <a:endParaRPr lang="en-US" altLang="en-US" dirty="0"/>
          </a:p>
          <a:p>
            <a:r>
              <a:rPr lang="en-US" altLang="en-US" dirty="0"/>
              <a:t>PTAD tests the values that the appraisal district assigns to each property category by constructing a statistical margin of error based on sample size around our estimate of value for selected property categories in each school district. </a:t>
            </a:r>
          </a:p>
          <a:p>
            <a:endParaRPr lang="en-US" altLang="en-US" dirty="0"/>
          </a:p>
          <a:p>
            <a:r>
              <a:rPr lang="en-US" altLang="en-US" dirty="0"/>
              <a:t>PTAD uses a minimum margin of error of 5 percent, unless the actual calculated margin of error is greater than 5 percent. In those instances, PTAD uses the calculated margin of error.  PTAD considers local values statistically valid when they are within the allowable confidence interval.  </a:t>
            </a:r>
          </a:p>
          <a:p>
            <a:endParaRPr lang="en-US" altLang="en-US" dirty="0"/>
          </a:p>
          <a:p>
            <a:r>
              <a:rPr lang="en-US" altLang="en-US" dirty="0"/>
              <a:t>The confidence interval is determined by multiplying PTAD’s total test value by the margin of error. The resulting number is added to PTAD’s value to get the upper limit of the confidence interval and subtracted from PTAD’s value to get the lower limit. The study is designed so that these limits establish a range in which a statistically valid value should fall.  </a:t>
            </a:r>
          </a:p>
          <a:p>
            <a:endParaRPr lang="en-US" altLang="en-US" dirty="0"/>
          </a:p>
          <a:p>
            <a:r>
              <a:rPr lang="en-US" altLang="en-US" dirty="0"/>
              <a:t>Values outside the calculated margin of error invalid.</a:t>
            </a:r>
          </a:p>
          <a:p>
            <a:endParaRPr lang="en-US" altLang="en-US" dirty="0"/>
          </a:p>
          <a:p>
            <a:r>
              <a:rPr lang="en-US" altLang="en-US" dirty="0"/>
              <a:t>Once the confidence interval is calculated, the local value is compared to the upper and lower limit. If it falls within this range, local values are deemed valid and certified to TEA. If a school district’s local tested value is between these limits, the local value is determined to be valid and PTAD will certify local value. If a school district is outside of this range, the findings are invalid. If the school district is eligible for the grace period, local value will still be certified</a:t>
            </a:r>
            <a:r>
              <a:rPr lang="en-US" altLang="en-US" sz="800" dirty="0"/>
              <a:t>. </a:t>
            </a:r>
          </a:p>
          <a:p>
            <a:endParaRPr lang="en-US" altLang="en-US" sz="800" dirty="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34852" indent="-282635">
              <a:defRPr sz="2400">
                <a:solidFill>
                  <a:schemeClr val="tx1"/>
                </a:solidFill>
                <a:latin typeface="Arial" charset="0"/>
                <a:ea typeface="ＭＳ Ｐゴシック" pitchFamily="1" charset="-128"/>
              </a:defRPr>
            </a:lvl2pPr>
            <a:lvl3pPr marL="1132112" indent="-226108">
              <a:defRPr sz="2400">
                <a:solidFill>
                  <a:schemeClr val="tx1"/>
                </a:solidFill>
                <a:latin typeface="Arial" charset="0"/>
                <a:ea typeface="ＭＳ Ｐゴシック" pitchFamily="1" charset="-128"/>
              </a:defRPr>
            </a:lvl3pPr>
            <a:lvl4pPr marL="1584329" indent="-226108">
              <a:defRPr sz="2400">
                <a:solidFill>
                  <a:schemeClr val="tx1"/>
                </a:solidFill>
                <a:latin typeface="Arial" charset="0"/>
                <a:ea typeface="ＭＳ Ｐゴシック" pitchFamily="1" charset="-128"/>
              </a:defRPr>
            </a:lvl4pPr>
            <a:lvl5pPr marL="2036545" indent="-226108">
              <a:defRPr sz="2400">
                <a:solidFill>
                  <a:schemeClr val="tx1"/>
                </a:solidFill>
                <a:latin typeface="Arial" charset="0"/>
                <a:ea typeface="ＭＳ Ｐゴシック" pitchFamily="1" charset="-128"/>
              </a:defRPr>
            </a:lvl5pPr>
            <a:lvl6pPr marL="2488762" indent="-226108" eaLnBrk="0" fontAlgn="base" hangingPunct="0">
              <a:spcBef>
                <a:spcPct val="0"/>
              </a:spcBef>
              <a:spcAft>
                <a:spcPct val="0"/>
              </a:spcAft>
              <a:defRPr sz="2400">
                <a:solidFill>
                  <a:schemeClr val="tx1"/>
                </a:solidFill>
                <a:latin typeface="Arial" charset="0"/>
                <a:ea typeface="ＭＳ Ｐゴシック" pitchFamily="1" charset="-128"/>
              </a:defRPr>
            </a:lvl6pPr>
            <a:lvl7pPr marL="2940978" indent="-226108" eaLnBrk="0" fontAlgn="base" hangingPunct="0">
              <a:spcBef>
                <a:spcPct val="0"/>
              </a:spcBef>
              <a:spcAft>
                <a:spcPct val="0"/>
              </a:spcAft>
              <a:defRPr sz="2400">
                <a:solidFill>
                  <a:schemeClr val="tx1"/>
                </a:solidFill>
                <a:latin typeface="Arial" charset="0"/>
                <a:ea typeface="ＭＳ Ｐゴシック" pitchFamily="1" charset="-128"/>
              </a:defRPr>
            </a:lvl7pPr>
            <a:lvl8pPr marL="3393195" indent="-226108" eaLnBrk="0" fontAlgn="base" hangingPunct="0">
              <a:spcBef>
                <a:spcPct val="0"/>
              </a:spcBef>
              <a:spcAft>
                <a:spcPct val="0"/>
              </a:spcAft>
              <a:defRPr sz="2400">
                <a:solidFill>
                  <a:schemeClr val="tx1"/>
                </a:solidFill>
                <a:latin typeface="Arial" charset="0"/>
                <a:ea typeface="ＭＳ Ｐゴシック" pitchFamily="1" charset="-128"/>
              </a:defRPr>
            </a:lvl8pPr>
            <a:lvl9pPr marL="3845411" indent="-226108" eaLnBrk="0" fontAlgn="base" hangingPunct="0">
              <a:spcBef>
                <a:spcPct val="0"/>
              </a:spcBef>
              <a:spcAft>
                <a:spcPct val="0"/>
              </a:spcAft>
              <a:defRPr sz="2400">
                <a:solidFill>
                  <a:schemeClr val="tx1"/>
                </a:solidFill>
                <a:latin typeface="Arial" charset="0"/>
                <a:ea typeface="ＭＳ Ｐゴシック" pitchFamily="1" charset="-128"/>
              </a:defRPr>
            </a:lvl9pPr>
          </a:lstStyle>
          <a:p>
            <a:fld id="{243E66D7-28E8-401E-A4AD-999D153260A6}" type="slidenum">
              <a:rPr lang="en-US" altLang="en-US" sz="1200"/>
              <a:pPr/>
              <a:t>46</a:t>
            </a:fld>
            <a:endParaRPr lang="en-US" altLang="en-US" sz="1200"/>
          </a:p>
        </p:txBody>
      </p:sp>
    </p:spTree>
    <p:extLst>
      <p:ext uri="{BB962C8B-B14F-4D97-AF65-F5344CB8AC3E}">
        <p14:creationId xmlns:p14="http://schemas.microsoft.com/office/powerpoint/2010/main" val="26173182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Confidence interval - think of it just as it is named - confidence that your school district results are valid. In other words, a confidence interval is a measure of reliability or precision of the Comptroller’s estimate of school district value.</a:t>
            </a:r>
          </a:p>
          <a:p>
            <a:endParaRPr lang="en-US" altLang="en-US" dirty="0"/>
          </a:p>
          <a:p>
            <a:r>
              <a:rPr lang="en-US" altLang="en-US" dirty="0"/>
              <a:t>PTAD tests the values that the appraisal district assigns to each property category by constructing a statistical margin of error based on sample size around our estimate of value for selected property categories in each school district. </a:t>
            </a:r>
          </a:p>
          <a:p>
            <a:endParaRPr lang="en-US" altLang="en-US" dirty="0"/>
          </a:p>
          <a:p>
            <a:r>
              <a:rPr lang="en-US" altLang="en-US" dirty="0"/>
              <a:t>PTAD uses a minimum margin of error of 5 percent, unless the actual calculated margin of error is greater than 5 percent. In those instances, PTAD uses the calculated margin of error.  PTAD considers local values statistically valid when they are within the allowable confidence interval.  </a:t>
            </a:r>
          </a:p>
          <a:p>
            <a:endParaRPr lang="en-US" altLang="en-US" dirty="0"/>
          </a:p>
          <a:p>
            <a:r>
              <a:rPr lang="en-US" altLang="en-US" dirty="0"/>
              <a:t>The confidence interval is determined by multiplying PTAD’s total test value by the margin of error. The resulting number is added to PTAD’s value to get the upper limit of the confidence interval and subtracted from PTAD’s value to get the lower limit. The study is designed so that these limits establish a range in which a statistically valid value should fall.  </a:t>
            </a:r>
          </a:p>
          <a:p>
            <a:endParaRPr lang="en-US" altLang="en-US" dirty="0"/>
          </a:p>
          <a:p>
            <a:r>
              <a:rPr lang="en-US" altLang="en-US" dirty="0"/>
              <a:t>Values outside the calculated margin of error invalid.</a:t>
            </a:r>
          </a:p>
          <a:p>
            <a:endParaRPr lang="en-US" altLang="en-US" dirty="0"/>
          </a:p>
          <a:p>
            <a:r>
              <a:rPr lang="en-US" altLang="en-US" dirty="0"/>
              <a:t>Once the confidence interval is calculated, the local value is compared to the upper and lower limit. If it falls within this range, local values are deemed valid and certified to TEA. If a school district’s local tested value is between these limits, the local value is determined to be valid and PTAD will certify local value. If a school district is outside of this range, the findings are invalid. If the school district is eligible for the grace period, local value will still be certified</a:t>
            </a:r>
            <a:r>
              <a:rPr lang="en-US" altLang="en-US" sz="800" dirty="0"/>
              <a:t>. </a:t>
            </a:r>
          </a:p>
          <a:p>
            <a:endParaRPr lang="en-US" altLang="en-US" sz="800" dirty="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34852" indent="-282635">
              <a:defRPr sz="2400">
                <a:solidFill>
                  <a:schemeClr val="tx1"/>
                </a:solidFill>
                <a:latin typeface="Arial" charset="0"/>
                <a:ea typeface="ＭＳ Ｐゴシック" pitchFamily="1" charset="-128"/>
              </a:defRPr>
            </a:lvl2pPr>
            <a:lvl3pPr marL="1132112" indent="-226108">
              <a:defRPr sz="2400">
                <a:solidFill>
                  <a:schemeClr val="tx1"/>
                </a:solidFill>
                <a:latin typeface="Arial" charset="0"/>
                <a:ea typeface="ＭＳ Ｐゴシック" pitchFamily="1" charset="-128"/>
              </a:defRPr>
            </a:lvl3pPr>
            <a:lvl4pPr marL="1584329" indent="-226108">
              <a:defRPr sz="2400">
                <a:solidFill>
                  <a:schemeClr val="tx1"/>
                </a:solidFill>
                <a:latin typeface="Arial" charset="0"/>
                <a:ea typeface="ＭＳ Ｐゴシック" pitchFamily="1" charset="-128"/>
              </a:defRPr>
            </a:lvl4pPr>
            <a:lvl5pPr marL="2036545" indent="-226108">
              <a:defRPr sz="2400">
                <a:solidFill>
                  <a:schemeClr val="tx1"/>
                </a:solidFill>
                <a:latin typeface="Arial" charset="0"/>
                <a:ea typeface="ＭＳ Ｐゴシック" pitchFamily="1" charset="-128"/>
              </a:defRPr>
            </a:lvl5pPr>
            <a:lvl6pPr marL="2488762" indent="-226108" eaLnBrk="0" fontAlgn="base" hangingPunct="0">
              <a:spcBef>
                <a:spcPct val="0"/>
              </a:spcBef>
              <a:spcAft>
                <a:spcPct val="0"/>
              </a:spcAft>
              <a:defRPr sz="2400">
                <a:solidFill>
                  <a:schemeClr val="tx1"/>
                </a:solidFill>
                <a:latin typeface="Arial" charset="0"/>
                <a:ea typeface="ＭＳ Ｐゴシック" pitchFamily="1" charset="-128"/>
              </a:defRPr>
            </a:lvl6pPr>
            <a:lvl7pPr marL="2940978" indent="-226108" eaLnBrk="0" fontAlgn="base" hangingPunct="0">
              <a:spcBef>
                <a:spcPct val="0"/>
              </a:spcBef>
              <a:spcAft>
                <a:spcPct val="0"/>
              </a:spcAft>
              <a:defRPr sz="2400">
                <a:solidFill>
                  <a:schemeClr val="tx1"/>
                </a:solidFill>
                <a:latin typeface="Arial" charset="0"/>
                <a:ea typeface="ＭＳ Ｐゴシック" pitchFamily="1" charset="-128"/>
              </a:defRPr>
            </a:lvl7pPr>
            <a:lvl8pPr marL="3393195" indent="-226108" eaLnBrk="0" fontAlgn="base" hangingPunct="0">
              <a:spcBef>
                <a:spcPct val="0"/>
              </a:spcBef>
              <a:spcAft>
                <a:spcPct val="0"/>
              </a:spcAft>
              <a:defRPr sz="2400">
                <a:solidFill>
                  <a:schemeClr val="tx1"/>
                </a:solidFill>
                <a:latin typeface="Arial" charset="0"/>
                <a:ea typeface="ＭＳ Ｐゴシック" pitchFamily="1" charset="-128"/>
              </a:defRPr>
            </a:lvl8pPr>
            <a:lvl9pPr marL="3845411" indent="-226108" eaLnBrk="0" fontAlgn="base" hangingPunct="0">
              <a:spcBef>
                <a:spcPct val="0"/>
              </a:spcBef>
              <a:spcAft>
                <a:spcPct val="0"/>
              </a:spcAft>
              <a:defRPr sz="2400">
                <a:solidFill>
                  <a:schemeClr val="tx1"/>
                </a:solidFill>
                <a:latin typeface="Arial" charset="0"/>
                <a:ea typeface="ＭＳ Ｐゴシック" pitchFamily="1" charset="-128"/>
              </a:defRPr>
            </a:lvl9pPr>
          </a:lstStyle>
          <a:p>
            <a:fld id="{243E66D7-28E8-401E-A4AD-999D153260A6}" type="slidenum">
              <a:rPr lang="en-US" altLang="en-US" sz="1200"/>
              <a:pPr/>
              <a:t>47</a:t>
            </a:fld>
            <a:endParaRPr lang="en-US" altLang="en-US" sz="1200"/>
          </a:p>
        </p:txBody>
      </p:sp>
    </p:spTree>
    <p:extLst>
      <p:ext uri="{BB962C8B-B14F-4D97-AF65-F5344CB8AC3E}">
        <p14:creationId xmlns:p14="http://schemas.microsoft.com/office/powerpoint/2010/main" val="9391951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a:t>
            </a:r>
            <a:r>
              <a:rPr lang="en-US" altLang="en-US" i="1" dirty="0"/>
              <a:t>Deductions Detail </a:t>
            </a:r>
            <a:r>
              <a:rPr lang="en-US" altLang="en-US" dirty="0"/>
              <a:t>report categorizes and lists the exemptions and deductions that are reported by the appraisal district.  In the first column to the left are the deductions allowed in the PVS.  The next column to the right is the local value reported by the appraisal district for these deductions. The third column is the value for the deductions as determined by PTAD. The last column to the right is the assigned value for the deductions detailed in this report.</a:t>
            </a:r>
          </a:p>
          <a:p>
            <a:endParaRPr lang="en-US" altLang="en-US" dirty="0"/>
          </a:p>
          <a:p>
            <a:r>
              <a:rPr lang="en-US" altLang="en-US" dirty="0"/>
              <a:t>The important thing to remember about this report is that it is a detail of the deductions allowed in determining taxable value for the PVS.</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34852" indent="-282635">
              <a:defRPr sz="2400">
                <a:solidFill>
                  <a:schemeClr val="tx1"/>
                </a:solidFill>
                <a:latin typeface="Arial" charset="0"/>
                <a:ea typeface="ＭＳ Ｐゴシック" pitchFamily="1" charset="-128"/>
              </a:defRPr>
            </a:lvl2pPr>
            <a:lvl3pPr marL="1132112" indent="-226108">
              <a:defRPr sz="2400">
                <a:solidFill>
                  <a:schemeClr val="tx1"/>
                </a:solidFill>
                <a:latin typeface="Arial" charset="0"/>
                <a:ea typeface="ＭＳ Ｐゴシック" pitchFamily="1" charset="-128"/>
              </a:defRPr>
            </a:lvl3pPr>
            <a:lvl4pPr marL="1584329" indent="-226108">
              <a:defRPr sz="2400">
                <a:solidFill>
                  <a:schemeClr val="tx1"/>
                </a:solidFill>
                <a:latin typeface="Arial" charset="0"/>
                <a:ea typeface="ＭＳ Ｐゴシック" pitchFamily="1" charset="-128"/>
              </a:defRPr>
            </a:lvl4pPr>
            <a:lvl5pPr marL="2036545" indent="-226108">
              <a:defRPr sz="2400">
                <a:solidFill>
                  <a:schemeClr val="tx1"/>
                </a:solidFill>
                <a:latin typeface="Arial" charset="0"/>
                <a:ea typeface="ＭＳ Ｐゴシック" pitchFamily="1" charset="-128"/>
              </a:defRPr>
            </a:lvl5pPr>
            <a:lvl6pPr marL="2488762" indent="-226108" eaLnBrk="0" fontAlgn="base" hangingPunct="0">
              <a:spcBef>
                <a:spcPct val="0"/>
              </a:spcBef>
              <a:spcAft>
                <a:spcPct val="0"/>
              </a:spcAft>
              <a:defRPr sz="2400">
                <a:solidFill>
                  <a:schemeClr val="tx1"/>
                </a:solidFill>
                <a:latin typeface="Arial" charset="0"/>
                <a:ea typeface="ＭＳ Ｐゴシック" pitchFamily="1" charset="-128"/>
              </a:defRPr>
            </a:lvl6pPr>
            <a:lvl7pPr marL="2940978" indent="-226108" eaLnBrk="0" fontAlgn="base" hangingPunct="0">
              <a:spcBef>
                <a:spcPct val="0"/>
              </a:spcBef>
              <a:spcAft>
                <a:spcPct val="0"/>
              </a:spcAft>
              <a:defRPr sz="2400">
                <a:solidFill>
                  <a:schemeClr val="tx1"/>
                </a:solidFill>
                <a:latin typeface="Arial" charset="0"/>
                <a:ea typeface="ＭＳ Ｐゴシック" pitchFamily="1" charset="-128"/>
              </a:defRPr>
            </a:lvl7pPr>
            <a:lvl8pPr marL="3393195" indent="-226108" eaLnBrk="0" fontAlgn="base" hangingPunct="0">
              <a:spcBef>
                <a:spcPct val="0"/>
              </a:spcBef>
              <a:spcAft>
                <a:spcPct val="0"/>
              </a:spcAft>
              <a:defRPr sz="2400">
                <a:solidFill>
                  <a:schemeClr val="tx1"/>
                </a:solidFill>
                <a:latin typeface="Arial" charset="0"/>
                <a:ea typeface="ＭＳ Ｐゴシック" pitchFamily="1" charset="-128"/>
              </a:defRPr>
            </a:lvl8pPr>
            <a:lvl9pPr marL="3845411" indent="-226108" eaLnBrk="0" fontAlgn="base" hangingPunct="0">
              <a:spcBef>
                <a:spcPct val="0"/>
              </a:spcBef>
              <a:spcAft>
                <a:spcPct val="0"/>
              </a:spcAft>
              <a:defRPr sz="2400">
                <a:solidFill>
                  <a:schemeClr val="tx1"/>
                </a:solidFill>
                <a:latin typeface="Arial" charset="0"/>
                <a:ea typeface="ＭＳ Ｐゴシック" pitchFamily="1" charset="-128"/>
              </a:defRPr>
            </a:lvl9pPr>
          </a:lstStyle>
          <a:p>
            <a:fld id="{ED9C44BC-B561-4DA2-B89D-AB7190D6F2AC}" type="slidenum">
              <a:rPr lang="en-US" altLang="en-US" sz="1200"/>
              <a:pPr/>
              <a:t>51</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T7-T10 mirror these.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ＭＳ Ｐゴシック" pitchFamily="1" charset="-128"/>
                <a:cs typeface="+mn-cs"/>
              </a:rPr>
              <a:t>* For many districts, the T1 through T4 values will be the same as the T7 through T10 values. However, districts that have entered into Chapter 313 value limitation agreements will have higher taxable values for I&amp;S purposes, as the agreements only limit the taxable property value for M&amp;O purposes.</a:t>
            </a:r>
          </a:p>
          <a:p>
            <a:r>
              <a:rPr lang="en-US" dirty="0"/>
              <a:t>Everyone focuses on the T2 value since this is used in the computations of local shares in Tier I &amp; Tier II funding</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53</a:t>
            </a:fld>
            <a:endParaRPr lang="en-US" dirty="0"/>
          </a:p>
        </p:txBody>
      </p:sp>
    </p:spTree>
    <p:extLst>
      <p:ext uri="{BB962C8B-B14F-4D97-AF65-F5344CB8AC3E}">
        <p14:creationId xmlns:p14="http://schemas.microsoft.com/office/powerpoint/2010/main" val="29375078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dirty="0"/>
              <a:t>Looking at the top of the ISD Summary Worksheet page, going from left to right, let’s review the alternative measures of school wealth.</a:t>
            </a:r>
          </a:p>
          <a:p>
            <a:pPr>
              <a:defRPr/>
            </a:pPr>
            <a:endParaRPr lang="en-US" altLang="en-US" dirty="0"/>
          </a:p>
          <a:p>
            <a:pPr>
              <a:defRPr/>
            </a:pPr>
            <a:r>
              <a:rPr lang="en-US" altLang="en-US" dirty="0"/>
              <a:t>If the school district does not grant local optional exemptions, the value for T1 is the same as T3. </a:t>
            </a:r>
          </a:p>
          <a:p>
            <a:pPr>
              <a:defRPr/>
            </a:pPr>
            <a:r>
              <a:rPr lang="en-US" altLang="en-US" dirty="0"/>
              <a:t>If the school district does not limit values either through a Chapter 313 agreement or other local abatement, T7 through T10 will mirror T1 through T4.</a:t>
            </a:r>
          </a:p>
          <a:p>
            <a:pPr>
              <a:defRPr/>
            </a:pPr>
            <a:endParaRPr lang="en-US" altLang="en-US" sz="800" dirty="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34852" indent="-282635">
              <a:defRPr sz="2400">
                <a:solidFill>
                  <a:schemeClr val="tx1"/>
                </a:solidFill>
                <a:latin typeface="Arial" charset="0"/>
                <a:ea typeface="ＭＳ Ｐゴシック" pitchFamily="1" charset="-128"/>
              </a:defRPr>
            </a:lvl2pPr>
            <a:lvl3pPr marL="1132112" indent="-226108">
              <a:defRPr sz="2400">
                <a:solidFill>
                  <a:schemeClr val="tx1"/>
                </a:solidFill>
                <a:latin typeface="Arial" charset="0"/>
                <a:ea typeface="ＭＳ Ｐゴシック" pitchFamily="1" charset="-128"/>
              </a:defRPr>
            </a:lvl3pPr>
            <a:lvl4pPr marL="1584329" indent="-226108">
              <a:defRPr sz="2400">
                <a:solidFill>
                  <a:schemeClr val="tx1"/>
                </a:solidFill>
                <a:latin typeface="Arial" charset="0"/>
                <a:ea typeface="ＭＳ Ｐゴシック" pitchFamily="1" charset="-128"/>
              </a:defRPr>
            </a:lvl4pPr>
            <a:lvl5pPr marL="2036545" indent="-226108">
              <a:defRPr sz="2400">
                <a:solidFill>
                  <a:schemeClr val="tx1"/>
                </a:solidFill>
                <a:latin typeface="Arial" charset="0"/>
                <a:ea typeface="ＭＳ Ｐゴシック" pitchFamily="1" charset="-128"/>
              </a:defRPr>
            </a:lvl5pPr>
            <a:lvl6pPr marL="2488762" indent="-226108" eaLnBrk="0" fontAlgn="base" hangingPunct="0">
              <a:spcBef>
                <a:spcPct val="0"/>
              </a:spcBef>
              <a:spcAft>
                <a:spcPct val="0"/>
              </a:spcAft>
              <a:defRPr sz="2400">
                <a:solidFill>
                  <a:schemeClr val="tx1"/>
                </a:solidFill>
                <a:latin typeface="Arial" charset="0"/>
                <a:ea typeface="ＭＳ Ｐゴシック" pitchFamily="1" charset="-128"/>
              </a:defRPr>
            </a:lvl6pPr>
            <a:lvl7pPr marL="2940978" indent="-226108" eaLnBrk="0" fontAlgn="base" hangingPunct="0">
              <a:spcBef>
                <a:spcPct val="0"/>
              </a:spcBef>
              <a:spcAft>
                <a:spcPct val="0"/>
              </a:spcAft>
              <a:defRPr sz="2400">
                <a:solidFill>
                  <a:schemeClr val="tx1"/>
                </a:solidFill>
                <a:latin typeface="Arial" charset="0"/>
                <a:ea typeface="ＭＳ Ｐゴシック" pitchFamily="1" charset="-128"/>
              </a:defRPr>
            </a:lvl7pPr>
            <a:lvl8pPr marL="3393195" indent="-226108" eaLnBrk="0" fontAlgn="base" hangingPunct="0">
              <a:spcBef>
                <a:spcPct val="0"/>
              </a:spcBef>
              <a:spcAft>
                <a:spcPct val="0"/>
              </a:spcAft>
              <a:defRPr sz="2400">
                <a:solidFill>
                  <a:schemeClr val="tx1"/>
                </a:solidFill>
                <a:latin typeface="Arial" charset="0"/>
                <a:ea typeface="ＭＳ Ｐゴシック" pitchFamily="1" charset="-128"/>
              </a:defRPr>
            </a:lvl8pPr>
            <a:lvl9pPr marL="3845411" indent="-226108" eaLnBrk="0" fontAlgn="base" hangingPunct="0">
              <a:spcBef>
                <a:spcPct val="0"/>
              </a:spcBef>
              <a:spcAft>
                <a:spcPct val="0"/>
              </a:spcAft>
              <a:defRPr sz="2400">
                <a:solidFill>
                  <a:schemeClr val="tx1"/>
                </a:solidFill>
                <a:latin typeface="Arial" charset="0"/>
                <a:ea typeface="ＭＳ Ｐゴシック" pitchFamily="1" charset="-128"/>
              </a:defRPr>
            </a:lvl9pPr>
          </a:lstStyle>
          <a:p>
            <a:fld id="{141A219E-03B3-4B96-A36A-9D3D4E6FA61E}" type="slidenum">
              <a:rPr lang="en-US" altLang="en-US" sz="1200"/>
              <a:pPr/>
              <a:t>54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dirty="0">
              <a:cs typeface="Arial" charset="0"/>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34852" indent="-282635">
              <a:defRPr sz="2400">
                <a:solidFill>
                  <a:schemeClr val="tx1"/>
                </a:solidFill>
                <a:latin typeface="Arial" charset="0"/>
                <a:ea typeface="ＭＳ Ｐゴシック" pitchFamily="1" charset="-128"/>
              </a:defRPr>
            </a:lvl2pPr>
            <a:lvl3pPr marL="1130541" indent="-226108">
              <a:defRPr sz="2400">
                <a:solidFill>
                  <a:schemeClr val="tx1"/>
                </a:solidFill>
                <a:latin typeface="Arial" charset="0"/>
                <a:ea typeface="ＭＳ Ｐゴシック" pitchFamily="1" charset="-128"/>
              </a:defRPr>
            </a:lvl3pPr>
            <a:lvl4pPr marL="1582758" indent="-226108">
              <a:defRPr sz="2400">
                <a:solidFill>
                  <a:schemeClr val="tx1"/>
                </a:solidFill>
                <a:latin typeface="Arial" charset="0"/>
                <a:ea typeface="ＭＳ Ｐゴシック" pitchFamily="1" charset="-128"/>
              </a:defRPr>
            </a:lvl4pPr>
            <a:lvl5pPr marL="2034974" indent="-226108">
              <a:defRPr sz="2400">
                <a:solidFill>
                  <a:schemeClr val="tx1"/>
                </a:solidFill>
                <a:latin typeface="Arial" charset="0"/>
                <a:ea typeface="ＭＳ Ｐゴシック" pitchFamily="1" charset="-128"/>
              </a:defRPr>
            </a:lvl5pPr>
            <a:lvl6pPr marL="2487191" indent="-226108" eaLnBrk="0" fontAlgn="base" hangingPunct="0">
              <a:spcBef>
                <a:spcPct val="0"/>
              </a:spcBef>
              <a:spcAft>
                <a:spcPct val="0"/>
              </a:spcAft>
              <a:defRPr sz="2400">
                <a:solidFill>
                  <a:schemeClr val="tx1"/>
                </a:solidFill>
                <a:latin typeface="Arial" charset="0"/>
                <a:ea typeface="ＭＳ Ｐゴシック" pitchFamily="1" charset="-128"/>
              </a:defRPr>
            </a:lvl6pPr>
            <a:lvl7pPr marL="2939407" indent="-226108" eaLnBrk="0" fontAlgn="base" hangingPunct="0">
              <a:spcBef>
                <a:spcPct val="0"/>
              </a:spcBef>
              <a:spcAft>
                <a:spcPct val="0"/>
              </a:spcAft>
              <a:defRPr sz="2400">
                <a:solidFill>
                  <a:schemeClr val="tx1"/>
                </a:solidFill>
                <a:latin typeface="Arial" charset="0"/>
                <a:ea typeface="ＭＳ Ｐゴシック" pitchFamily="1" charset="-128"/>
              </a:defRPr>
            </a:lvl7pPr>
            <a:lvl8pPr marL="3391624" indent="-226108" eaLnBrk="0" fontAlgn="base" hangingPunct="0">
              <a:spcBef>
                <a:spcPct val="0"/>
              </a:spcBef>
              <a:spcAft>
                <a:spcPct val="0"/>
              </a:spcAft>
              <a:defRPr sz="2400">
                <a:solidFill>
                  <a:schemeClr val="tx1"/>
                </a:solidFill>
                <a:latin typeface="Arial" charset="0"/>
                <a:ea typeface="ＭＳ Ｐゴシック" pitchFamily="1" charset="-128"/>
              </a:defRPr>
            </a:lvl8pPr>
            <a:lvl9pPr marL="3843840" indent="-226108" eaLnBrk="0" fontAlgn="base" hangingPunct="0">
              <a:spcBef>
                <a:spcPct val="0"/>
              </a:spcBef>
              <a:spcAft>
                <a:spcPct val="0"/>
              </a:spcAft>
              <a:defRPr sz="2400">
                <a:solidFill>
                  <a:schemeClr val="tx1"/>
                </a:solidFill>
                <a:latin typeface="Arial" charset="0"/>
                <a:ea typeface="ＭＳ Ｐゴシック" pitchFamily="1" charset="-128"/>
              </a:defRPr>
            </a:lvl9pPr>
          </a:lstStyle>
          <a:p>
            <a:fld id="{7FD12DD1-BB5B-479D-B2C2-7BB1DC53D7C8}" type="slidenum">
              <a:rPr lang="en-US" altLang="en-US" sz="1200"/>
              <a:pPr/>
              <a:t>56</a:t>
            </a:fld>
            <a:endParaRPr lang="en-US" altLang="en-US" sz="1200" dirty="0"/>
          </a:p>
        </p:txBody>
      </p:sp>
      <p:sp>
        <p:nvSpPr>
          <p:cNvPr id="2" name="Date Placeholder 1"/>
          <p:cNvSpPr>
            <a:spLocks noGrp="1"/>
          </p:cNvSpPr>
          <p:nvPr>
            <p:ph type="dt" idx="10"/>
          </p:nvPr>
        </p:nvSpPr>
        <p:spPr/>
        <p:txBody>
          <a:bodyPr/>
          <a:lstStyle/>
          <a:p>
            <a:pPr>
              <a:defRPr/>
            </a:pPr>
            <a:fld id="{3F4F2ED2-8534-43CC-85C8-FB824CD9BA9E}" type="datetime1">
              <a:rPr lang="en-US" smtClean="0"/>
              <a:t>12/14/2021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is the IAAO definition of direct equalization.</a:t>
            </a:r>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9938" indent="-288437">
              <a:defRPr sz="2400">
                <a:solidFill>
                  <a:schemeClr val="tx1"/>
                </a:solidFill>
                <a:latin typeface="Arial" charset="0"/>
                <a:ea typeface="ＭＳ Ｐゴシック" pitchFamily="1" charset="-128"/>
              </a:defRPr>
            </a:lvl2pPr>
            <a:lvl3pPr marL="1153750" indent="-230749">
              <a:defRPr sz="2400">
                <a:solidFill>
                  <a:schemeClr val="tx1"/>
                </a:solidFill>
                <a:latin typeface="Arial" charset="0"/>
                <a:ea typeface="ＭＳ Ｐゴシック" pitchFamily="1" charset="-128"/>
              </a:defRPr>
            </a:lvl3pPr>
            <a:lvl4pPr marL="1615250" indent="-230749">
              <a:defRPr sz="2400">
                <a:solidFill>
                  <a:schemeClr val="tx1"/>
                </a:solidFill>
                <a:latin typeface="Arial" charset="0"/>
                <a:ea typeface="ＭＳ Ｐゴシック" pitchFamily="1" charset="-128"/>
              </a:defRPr>
            </a:lvl4pPr>
            <a:lvl5pPr marL="2076750" indent="-230749">
              <a:defRPr sz="2400">
                <a:solidFill>
                  <a:schemeClr val="tx1"/>
                </a:solidFill>
                <a:latin typeface="Arial" charset="0"/>
                <a:ea typeface="ＭＳ Ｐゴシック" pitchFamily="1" charset="-128"/>
              </a:defRPr>
            </a:lvl5pPr>
            <a:lvl6pPr marL="2538249" indent="-230749" eaLnBrk="0" fontAlgn="base" hangingPunct="0">
              <a:spcBef>
                <a:spcPct val="0"/>
              </a:spcBef>
              <a:spcAft>
                <a:spcPct val="0"/>
              </a:spcAft>
              <a:defRPr sz="2400">
                <a:solidFill>
                  <a:schemeClr val="tx1"/>
                </a:solidFill>
                <a:latin typeface="Arial" charset="0"/>
                <a:ea typeface="ＭＳ Ｐゴシック" pitchFamily="1" charset="-128"/>
              </a:defRPr>
            </a:lvl6pPr>
            <a:lvl7pPr marL="2999748" indent="-230749" eaLnBrk="0" fontAlgn="base" hangingPunct="0">
              <a:spcBef>
                <a:spcPct val="0"/>
              </a:spcBef>
              <a:spcAft>
                <a:spcPct val="0"/>
              </a:spcAft>
              <a:defRPr sz="2400">
                <a:solidFill>
                  <a:schemeClr val="tx1"/>
                </a:solidFill>
                <a:latin typeface="Arial" charset="0"/>
                <a:ea typeface="ＭＳ Ｐゴシック" pitchFamily="1" charset="-128"/>
              </a:defRPr>
            </a:lvl7pPr>
            <a:lvl8pPr marL="3461249" indent="-230749" eaLnBrk="0" fontAlgn="base" hangingPunct="0">
              <a:spcBef>
                <a:spcPct val="0"/>
              </a:spcBef>
              <a:spcAft>
                <a:spcPct val="0"/>
              </a:spcAft>
              <a:defRPr sz="2400">
                <a:solidFill>
                  <a:schemeClr val="tx1"/>
                </a:solidFill>
                <a:latin typeface="Arial" charset="0"/>
                <a:ea typeface="ＭＳ Ｐゴシック" pitchFamily="1" charset="-128"/>
              </a:defRPr>
            </a:lvl8pPr>
            <a:lvl9pPr marL="3922749" indent="-230749" eaLnBrk="0" fontAlgn="base" hangingPunct="0">
              <a:spcBef>
                <a:spcPct val="0"/>
              </a:spcBef>
              <a:spcAft>
                <a:spcPct val="0"/>
              </a:spcAft>
              <a:defRPr sz="2400">
                <a:solidFill>
                  <a:schemeClr val="tx1"/>
                </a:solidFill>
                <a:latin typeface="Arial" charset="0"/>
                <a:ea typeface="ＭＳ Ｐゴシック" pitchFamily="1" charset="-128"/>
              </a:defRPr>
            </a:lvl9pPr>
          </a:lstStyle>
          <a:p>
            <a:fld id="{0524570D-7ADC-418A-9095-103477187299}" type="slidenum">
              <a:rPr lang="en-US" altLang="en-US" sz="1200">
                <a:solidFill>
                  <a:prstClr val="black"/>
                </a:solidFill>
              </a:rPr>
              <a:pPr/>
              <a:t>6</a:t>
            </a:fld>
            <a:endParaRPr lang="en-US" altLang="en-US" sz="1200" dirty="0">
              <a:solidFill>
                <a:prstClr val="black"/>
              </a:solidFill>
            </a:endParaRPr>
          </a:p>
        </p:txBody>
      </p:sp>
      <p:sp>
        <p:nvSpPr>
          <p:cNvPr id="2" name="Date Placeholder 1"/>
          <p:cNvSpPr>
            <a:spLocks noGrp="1"/>
          </p:cNvSpPr>
          <p:nvPr>
            <p:ph type="dt" idx="10"/>
          </p:nvPr>
        </p:nvSpPr>
        <p:spPr/>
        <p:txBody>
          <a:bodyPr/>
          <a:lstStyle/>
          <a:p>
            <a:pPr>
              <a:defRPr/>
            </a:pPr>
            <a:fld id="{13001A4D-559A-4A04-B014-9DEE72C0776D}" type="datetime1">
              <a:rPr lang="en-US" smtClean="0"/>
              <a:t>12/14/2021</a:t>
            </a:fld>
            <a:endParaRPr lang="en-US" dirty="0"/>
          </a:p>
        </p:txBody>
      </p:sp>
    </p:spTree>
    <p:extLst>
      <p:ext uri="{BB962C8B-B14F-4D97-AF65-F5344CB8AC3E}">
        <p14:creationId xmlns:p14="http://schemas.microsoft.com/office/powerpoint/2010/main" val="3691670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“not equal” sign indicates properties that are not valued at market value.</a:t>
            </a:r>
          </a:p>
          <a:p>
            <a:endParaRPr lang="en-US" dirty="0"/>
          </a:p>
          <a:p>
            <a:r>
              <a:rPr lang="en-US" dirty="0"/>
              <a:t>Appraisal districts run their own ratio studies to determine where they need to recalibrate their appraisal models or otherwise adjust values so that they more closely reflect market value. </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7</a:t>
            </a:fld>
            <a:endParaRPr lang="en-US" dirty="0"/>
          </a:p>
        </p:txBody>
      </p:sp>
    </p:spTree>
    <p:extLst>
      <p:ext uri="{BB962C8B-B14F-4D97-AF65-F5344CB8AC3E}">
        <p14:creationId xmlns:p14="http://schemas.microsoft.com/office/powerpoint/2010/main" val="2267415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form of direct equalization is completed by appraisal districts every time they appraise property to reflect market value and ensure equal and uniform appraisals.</a:t>
            </a:r>
          </a:p>
          <a:p>
            <a:endParaRPr lang="en-US" dirty="0"/>
          </a:p>
          <a:p>
            <a:r>
              <a:rPr lang="en-US" dirty="0"/>
              <a:t>Another example of direct equalization is accomplished by the Appraisal Review Board. In Texas, a property owner can protest many determinations before the ARB including excessive or unequal appraisal. The ARB determines whether property is appraised at market value but …</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8</a:t>
            </a:fld>
            <a:endParaRPr lang="en-US" dirty="0"/>
          </a:p>
        </p:txBody>
      </p:sp>
    </p:spTree>
    <p:extLst>
      <p:ext uri="{BB962C8B-B14F-4D97-AF65-F5344CB8AC3E}">
        <p14:creationId xmlns:p14="http://schemas.microsoft.com/office/powerpoint/2010/main" val="2119568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ARB can only reduce values. Tax Code 41.47(c-2) states that the ARB may not determine the value to be an amount greater than the appraise value in the appraisal records.</a:t>
            </a:r>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9</a:t>
            </a:fld>
            <a:endParaRPr lang="en-US" dirty="0"/>
          </a:p>
        </p:txBody>
      </p:sp>
    </p:spTree>
    <p:extLst>
      <p:ext uri="{BB962C8B-B14F-4D97-AF65-F5344CB8AC3E}">
        <p14:creationId xmlns:p14="http://schemas.microsoft.com/office/powerpoint/2010/main" val="3321260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Another IAAO definition here</a:t>
            </a:r>
          </a:p>
          <a:p>
            <a:endParaRPr lang="en-US" altLang="en-US" dirty="0"/>
          </a:p>
          <a:p>
            <a:r>
              <a:rPr lang="en-US" altLang="en-US" dirty="0"/>
              <a:t>Direct equalization is ARB – changes values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Indirect equalization is PVS – determines base from funding regardless </a:t>
            </a:r>
            <a:r>
              <a:rPr lang="en-US" dirty="0"/>
              <a:t>of appraisals that vary locally, either at, above or below market value as required by law. </a:t>
            </a:r>
          </a:p>
          <a:p>
            <a:endParaRPr lang="en-US" altLang="en-US" dirty="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9938" indent="-288437">
              <a:defRPr sz="2400">
                <a:solidFill>
                  <a:schemeClr val="tx1"/>
                </a:solidFill>
                <a:latin typeface="Arial" charset="0"/>
                <a:ea typeface="ＭＳ Ｐゴシック" pitchFamily="1" charset="-128"/>
              </a:defRPr>
            </a:lvl2pPr>
            <a:lvl3pPr marL="1153750" indent="-230749">
              <a:defRPr sz="2400">
                <a:solidFill>
                  <a:schemeClr val="tx1"/>
                </a:solidFill>
                <a:latin typeface="Arial" charset="0"/>
                <a:ea typeface="ＭＳ Ｐゴシック" pitchFamily="1" charset="-128"/>
              </a:defRPr>
            </a:lvl3pPr>
            <a:lvl4pPr marL="1615250" indent="-230749">
              <a:defRPr sz="2400">
                <a:solidFill>
                  <a:schemeClr val="tx1"/>
                </a:solidFill>
                <a:latin typeface="Arial" charset="0"/>
                <a:ea typeface="ＭＳ Ｐゴシック" pitchFamily="1" charset="-128"/>
              </a:defRPr>
            </a:lvl4pPr>
            <a:lvl5pPr marL="2076750" indent="-230749">
              <a:defRPr sz="2400">
                <a:solidFill>
                  <a:schemeClr val="tx1"/>
                </a:solidFill>
                <a:latin typeface="Arial" charset="0"/>
                <a:ea typeface="ＭＳ Ｐゴシック" pitchFamily="1" charset="-128"/>
              </a:defRPr>
            </a:lvl5pPr>
            <a:lvl6pPr marL="2538249" indent="-230749" eaLnBrk="0" fontAlgn="base" hangingPunct="0">
              <a:spcBef>
                <a:spcPct val="0"/>
              </a:spcBef>
              <a:spcAft>
                <a:spcPct val="0"/>
              </a:spcAft>
              <a:defRPr sz="2400">
                <a:solidFill>
                  <a:schemeClr val="tx1"/>
                </a:solidFill>
                <a:latin typeface="Arial" charset="0"/>
                <a:ea typeface="ＭＳ Ｐゴシック" pitchFamily="1" charset="-128"/>
              </a:defRPr>
            </a:lvl6pPr>
            <a:lvl7pPr marL="2999748" indent="-230749" eaLnBrk="0" fontAlgn="base" hangingPunct="0">
              <a:spcBef>
                <a:spcPct val="0"/>
              </a:spcBef>
              <a:spcAft>
                <a:spcPct val="0"/>
              </a:spcAft>
              <a:defRPr sz="2400">
                <a:solidFill>
                  <a:schemeClr val="tx1"/>
                </a:solidFill>
                <a:latin typeface="Arial" charset="0"/>
                <a:ea typeface="ＭＳ Ｐゴシック" pitchFamily="1" charset="-128"/>
              </a:defRPr>
            </a:lvl7pPr>
            <a:lvl8pPr marL="3461249" indent="-230749" eaLnBrk="0" fontAlgn="base" hangingPunct="0">
              <a:spcBef>
                <a:spcPct val="0"/>
              </a:spcBef>
              <a:spcAft>
                <a:spcPct val="0"/>
              </a:spcAft>
              <a:defRPr sz="2400">
                <a:solidFill>
                  <a:schemeClr val="tx1"/>
                </a:solidFill>
                <a:latin typeface="Arial" charset="0"/>
                <a:ea typeface="ＭＳ Ｐゴシック" pitchFamily="1" charset="-128"/>
              </a:defRPr>
            </a:lvl8pPr>
            <a:lvl9pPr marL="3922749" indent="-230749" eaLnBrk="0" fontAlgn="base" hangingPunct="0">
              <a:spcBef>
                <a:spcPct val="0"/>
              </a:spcBef>
              <a:spcAft>
                <a:spcPct val="0"/>
              </a:spcAft>
              <a:defRPr sz="2400">
                <a:solidFill>
                  <a:schemeClr val="tx1"/>
                </a:solidFill>
                <a:latin typeface="Arial" charset="0"/>
                <a:ea typeface="ＭＳ Ｐゴシック" pitchFamily="1" charset="-128"/>
              </a:defRPr>
            </a:lvl9pPr>
          </a:lstStyle>
          <a:p>
            <a:fld id="{0524570D-7ADC-418A-9095-103477187299}" type="slidenum">
              <a:rPr lang="en-US" altLang="en-US" sz="1200">
                <a:solidFill>
                  <a:prstClr val="black"/>
                </a:solidFill>
              </a:rPr>
              <a:pPr/>
              <a:t>10</a:t>
            </a:fld>
            <a:endParaRPr lang="en-US" altLang="en-US" sz="1200" dirty="0">
              <a:solidFill>
                <a:prstClr val="black"/>
              </a:solidFill>
            </a:endParaRPr>
          </a:p>
        </p:txBody>
      </p:sp>
      <p:sp>
        <p:nvSpPr>
          <p:cNvPr id="2" name="Date Placeholder 1"/>
          <p:cNvSpPr>
            <a:spLocks noGrp="1"/>
          </p:cNvSpPr>
          <p:nvPr>
            <p:ph type="dt" idx="10"/>
          </p:nvPr>
        </p:nvSpPr>
        <p:spPr/>
        <p:txBody>
          <a:bodyPr/>
          <a:lstStyle/>
          <a:p>
            <a:pPr>
              <a:defRPr/>
            </a:pPr>
            <a:fld id="{13001A4D-559A-4A04-B014-9DEE72C0776D}" type="datetime1">
              <a:rPr lang="en-US" smtClean="0"/>
              <a:t>12/14/2021</a:t>
            </a:fld>
            <a:endParaRPr lang="en-US" dirty="0"/>
          </a:p>
        </p:txBody>
      </p:sp>
    </p:spTree>
    <p:extLst>
      <p:ext uri="{BB962C8B-B14F-4D97-AF65-F5344CB8AC3E}">
        <p14:creationId xmlns:p14="http://schemas.microsoft.com/office/powerpoint/2010/main" val="2823630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B871E22-05B8-4192-AEC8-DB78A3821A82}" type="datetime1">
              <a:rPr lang="en-US" smtClean="0"/>
              <a:t>12/14/2021</a:t>
            </a:fld>
            <a:endParaRPr lang="en-US" dirty="0"/>
          </a:p>
        </p:txBody>
      </p:sp>
      <p:sp>
        <p:nvSpPr>
          <p:cNvPr id="5" name="Slide Number Placeholder 4"/>
          <p:cNvSpPr>
            <a:spLocks noGrp="1"/>
          </p:cNvSpPr>
          <p:nvPr>
            <p:ph type="sldNum" sz="quarter" idx="5"/>
          </p:nvPr>
        </p:nvSpPr>
        <p:spPr/>
        <p:txBody>
          <a:bodyPr/>
          <a:lstStyle/>
          <a:p>
            <a:pPr>
              <a:defRPr/>
            </a:pPr>
            <a:fld id="{A4324093-5319-47EA-A352-AB64B17FC571}" type="slidenum">
              <a:rPr lang="en-US" smtClean="0"/>
              <a:pPr>
                <a:defRPr/>
              </a:pPr>
              <a:t>11</a:t>
            </a:fld>
            <a:endParaRPr lang="en-US" dirty="0"/>
          </a:p>
        </p:txBody>
      </p:sp>
    </p:spTree>
    <p:extLst>
      <p:ext uri="{BB962C8B-B14F-4D97-AF65-F5344CB8AC3E}">
        <p14:creationId xmlns:p14="http://schemas.microsoft.com/office/powerpoint/2010/main" val="242207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9836E6-F81B-4DF3-89F7-20D25B667B3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939F1FB-B4ED-4F7E-96C6-A08218C87CD0}" type="slidenum">
              <a:rPr lang="en-US" smtClean="0"/>
              <a:pPr>
                <a:defRPr/>
              </a:pPr>
              <a:t>‹#›</a:t>
            </a:fld>
            <a:endParaRPr lang="en-US" sz="1400" dirty="0"/>
          </a:p>
        </p:txBody>
      </p:sp>
    </p:spTree>
    <p:extLst>
      <p:ext uri="{BB962C8B-B14F-4D97-AF65-F5344CB8AC3E}">
        <p14:creationId xmlns:p14="http://schemas.microsoft.com/office/powerpoint/2010/main" val="1140600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836E6-F81B-4DF3-89F7-20D25B667B3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C00E7957-7E01-43D2-A14E-D7BCB70876F0}" type="slidenum">
              <a:rPr lang="en-US" smtClean="0"/>
              <a:pPr>
                <a:defRPr/>
              </a:pPr>
              <a:t>‹#›</a:t>
            </a:fld>
            <a:endParaRPr lang="en-US" dirty="0"/>
          </a:p>
        </p:txBody>
      </p:sp>
    </p:spTree>
    <p:extLst>
      <p:ext uri="{BB962C8B-B14F-4D97-AF65-F5344CB8AC3E}">
        <p14:creationId xmlns:p14="http://schemas.microsoft.com/office/powerpoint/2010/main" val="375844562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836E6-F81B-4DF3-89F7-20D25B667B3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C00E7957-7E01-43D2-A14E-D7BCB70876F0}" type="slidenum">
              <a:rPr lang="en-US" smtClean="0"/>
              <a:pPr>
                <a:defRPr/>
              </a:pPr>
              <a:t>‹#›</a:t>
            </a:fld>
            <a:endParaRPr lang="en-US" dirty="0"/>
          </a:p>
        </p:txBody>
      </p:sp>
    </p:spTree>
    <p:extLst>
      <p:ext uri="{BB962C8B-B14F-4D97-AF65-F5344CB8AC3E}">
        <p14:creationId xmlns:p14="http://schemas.microsoft.com/office/powerpoint/2010/main" val="2984027650"/>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9836E6-F81B-4DF3-89F7-20D25B667B3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660415E-9B32-4802-8783-7CB0570D4A69}" type="slidenum">
              <a:rPr lang="en-US" smtClean="0"/>
              <a:pPr>
                <a:defRPr/>
              </a:pPr>
              <a:t>‹#›</a:t>
            </a:fld>
            <a:endParaRPr lang="en-US" dirty="0"/>
          </a:p>
        </p:txBody>
      </p:sp>
    </p:spTree>
    <p:extLst>
      <p:ext uri="{BB962C8B-B14F-4D97-AF65-F5344CB8AC3E}">
        <p14:creationId xmlns:p14="http://schemas.microsoft.com/office/powerpoint/2010/main" val="221552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836E6-F81B-4DF3-89F7-20D25B667B3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A66563F7-0D87-48D8-8234-FF1D768E6BD6}" type="slidenum">
              <a:rPr lang="en-US" smtClean="0"/>
              <a:pPr>
                <a:defRPr/>
              </a:pPr>
              <a:t>‹#›</a:t>
            </a:fld>
            <a:endParaRPr lang="en-US" dirty="0"/>
          </a:p>
        </p:txBody>
      </p:sp>
    </p:spTree>
    <p:extLst>
      <p:ext uri="{BB962C8B-B14F-4D97-AF65-F5344CB8AC3E}">
        <p14:creationId xmlns:p14="http://schemas.microsoft.com/office/powerpoint/2010/main" val="269101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9836E6-F81B-4DF3-89F7-20D25B667B3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CF4E309A-1314-40E3-ADB0-01588D820A7B}" type="slidenum">
              <a:rPr lang="en-US" smtClean="0"/>
              <a:pPr>
                <a:defRPr/>
              </a:pPr>
              <a:t>‹#›</a:t>
            </a:fld>
            <a:endParaRPr lang="en-US" dirty="0"/>
          </a:p>
        </p:txBody>
      </p:sp>
    </p:spTree>
    <p:extLst>
      <p:ext uri="{BB962C8B-B14F-4D97-AF65-F5344CB8AC3E}">
        <p14:creationId xmlns:p14="http://schemas.microsoft.com/office/powerpoint/2010/main" val="312496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9836E6-F81B-4DF3-89F7-20D25B667B3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09D64099-9ECB-4E19-B75D-1C7BAF833FD7}" type="slidenum">
              <a:rPr lang="en-US" smtClean="0"/>
              <a:pPr>
                <a:defRPr/>
              </a:pPr>
              <a:t>‹#›</a:t>
            </a:fld>
            <a:endParaRPr lang="en-US" dirty="0"/>
          </a:p>
        </p:txBody>
      </p:sp>
    </p:spTree>
    <p:extLst>
      <p:ext uri="{BB962C8B-B14F-4D97-AF65-F5344CB8AC3E}">
        <p14:creationId xmlns:p14="http://schemas.microsoft.com/office/powerpoint/2010/main" val="2531972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9836E6-F81B-4DF3-89F7-20D25B667B3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424EABE9-F954-42CE-B25E-88C08ED2F14E}" type="slidenum">
              <a:rPr lang="en-US" smtClean="0"/>
              <a:pPr>
                <a:defRPr/>
              </a:pPr>
              <a:t>‹#›</a:t>
            </a:fld>
            <a:endParaRPr lang="en-US" dirty="0"/>
          </a:p>
        </p:txBody>
      </p:sp>
    </p:spTree>
    <p:extLst>
      <p:ext uri="{BB962C8B-B14F-4D97-AF65-F5344CB8AC3E}">
        <p14:creationId xmlns:p14="http://schemas.microsoft.com/office/powerpoint/2010/main" val="1930928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6E6-F81B-4DF3-89F7-20D25B667B3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73EE56A3-4F53-4E22-A183-5FAAE59E3631}" type="slidenum">
              <a:rPr lang="en-US" smtClean="0"/>
              <a:pPr>
                <a:defRPr/>
              </a:pPr>
              <a:t>‹#›</a:t>
            </a:fld>
            <a:endParaRPr lang="en-US" dirty="0"/>
          </a:p>
        </p:txBody>
      </p:sp>
    </p:spTree>
    <p:extLst>
      <p:ext uri="{BB962C8B-B14F-4D97-AF65-F5344CB8AC3E}">
        <p14:creationId xmlns:p14="http://schemas.microsoft.com/office/powerpoint/2010/main" val="2425333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9836E6-F81B-4DF3-89F7-20D25B667B3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06011EA4-E9DE-405C-83CD-EEAF7F094027}" type="slidenum">
              <a:rPr lang="en-US" smtClean="0"/>
              <a:pPr>
                <a:defRPr/>
              </a:pPr>
              <a:t>‹#›</a:t>
            </a:fld>
            <a:endParaRPr lang="en-US" dirty="0"/>
          </a:p>
        </p:txBody>
      </p:sp>
    </p:spTree>
    <p:extLst>
      <p:ext uri="{BB962C8B-B14F-4D97-AF65-F5344CB8AC3E}">
        <p14:creationId xmlns:p14="http://schemas.microsoft.com/office/powerpoint/2010/main" val="21818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9836E6-F81B-4DF3-89F7-20D25B667B3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6DA8F42-7CC6-4859-BD11-34DC3A5D4C01}" type="slidenum">
              <a:rPr lang="en-US" smtClean="0"/>
              <a:pPr>
                <a:defRPr/>
              </a:pPr>
              <a:t>‹#›</a:t>
            </a:fld>
            <a:endParaRPr lang="en-US" dirty="0"/>
          </a:p>
        </p:txBody>
      </p:sp>
    </p:spTree>
    <p:extLst>
      <p:ext uri="{BB962C8B-B14F-4D97-AF65-F5344CB8AC3E}">
        <p14:creationId xmlns:p14="http://schemas.microsoft.com/office/powerpoint/2010/main" val="12434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9836E6-F81B-4DF3-89F7-20D25B667B3A}" type="datetimeFigureOut">
              <a:rPr lang="en-US" smtClean="0"/>
              <a:t>12/14/2021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00E7957-7E01-43D2-A14E-D7BCB70876F0}" type="slidenum">
              <a:rPr lang="en-US" smtClean="0"/>
              <a:pPr>
                <a:defRPr/>
              </a:pPr>
              <a:t>‹#›</a:t>
            </a:fld>
            <a:endParaRPr lang="en-US" dirty="0"/>
          </a:p>
        </p:txBody>
      </p:sp>
    </p:spTree>
    <p:extLst>
      <p:ext uri="{BB962C8B-B14F-4D97-AF65-F5344CB8AC3E}">
        <p14:creationId xmlns:p14="http://schemas.microsoft.com/office/powerpoint/2010/main" val="3429623952"/>
      </p:ext>
    </p:extLst>
  </p:cSld>
  <p:clrMap bg1="lt1" tx1="dk1" bg2="lt2" tx2="dk2" accent1="accent1" accent2="accent2" accent3="accent3" accent4="accent4" accent5="accent5" accent6="accent6" hlink="hlink" folHlink="folHlink"/>
  <p:sldLayoutIdLst>
    <p:sldLayoutId id="2147485136" r:id="rId1"/>
    <p:sldLayoutId id="2147485137" r:id="rId2"/>
    <p:sldLayoutId id="2147485138" r:id="rId3"/>
    <p:sldLayoutId id="2147485139" r:id="rId4"/>
    <p:sldLayoutId id="2147485140" r:id="rId5"/>
    <p:sldLayoutId id="2147485141" r:id="rId6"/>
    <p:sldLayoutId id="2147485142" r:id="rId7"/>
    <p:sldLayoutId id="2147485143" r:id="rId8"/>
    <p:sldLayoutId id="2147485144" r:id="rId9"/>
    <p:sldLayoutId id="2147485145" r:id="rId10"/>
    <p:sldLayoutId id="214748514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4.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creativecommons.org/licenses/by-sa/3.0/" TargetMode="External"/><Relationship Id="rId4" Type="http://schemas.openxmlformats.org/officeDocument/2006/relationships/hyperlink" Target="http://commons.wikimedia.org/wiki/file:whiteboard_with_markers.jpg" TargetMode="Externa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23.pn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tags" Target="../tags/tag10.xml"/><Relationship Id="rId4" Type="http://schemas.openxmlformats.org/officeDocument/2006/relationships/image" Target="../media/image24.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6.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27.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1023" y="-934769"/>
            <a:ext cx="2424873" cy="2708393"/>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3756" y="-134088"/>
            <a:ext cx="1635955" cy="1226966"/>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713565" y="311926"/>
            <a:ext cx="4059393" cy="1911083"/>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Rectangle 79">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548980" y="1613994"/>
            <a:ext cx="1185708" cy="88928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Shape 81">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27781" y="5494508"/>
            <a:ext cx="2444907" cy="1774587"/>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Rectangle 83">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211282" y="5555951"/>
            <a:ext cx="928467" cy="69635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86" name="Freeform: Shape 85">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Freeform: Shape 87">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075" name="Subtitle 2"/>
          <p:cNvSpPr>
            <a:spLocks noGrp="1"/>
          </p:cNvSpPr>
          <p:nvPr>
            <p:ph type="subTitle" idx="1"/>
          </p:nvPr>
        </p:nvSpPr>
        <p:spPr>
          <a:xfrm>
            <a:off x="0" y="4518924"/>
            <a:ext cx="9144000" cy="1014062"/>
          </a:xfrm>
          <a:noFill/>
        </p:spPr>
        <p:txBody>
          <a:bodyPr>
            <a:normAutofit/>
          </a:bodyPr>
          <a:lstStyle/>
          <a:p>
            <a:r>
              <a:rPr lang="en-US" altLang="en-US" sz="2000" dirty="0">
                <a:solidFill>
                  <a:srgbClr val="080808"/>
                </a:solidFill>
              </a:rPr>
              <a:t>Property Tax Institute</a:t>
            </a:r>
          </a:p>
          <a:p>
            <a:r>
              <a:rPr lang="en-US" altLang="en-US" sz="2000" dirty="0">
                <a:solidFill>
                  <a:srgbClr val="080808"/>
                </a:solidFill>
              </a:rPr>
              <a:t>December 14, 2021</a:t>
            </a:r>
          </a:p>
        </p:txBody>
      </p:sp>
      <p:sp>
        <p:nvSpPr>
          <p:cNvPr id="3074" name="Title 1"/>
          <p:cNvSpPr>
            <a:spLocks noGrp="1"/>
          </p:cNvSpPr>
          <p:nvPr>
            <p:ph type="ctrTitle"/>
          </p:nvPr>
        </p:nvSpPr>
        <p:spPr>
          <a:xfrm>
            <a:off x="1237491" y="2353641"/>
            <a:ext cx="6669017" cy="2150719"/>
          </a:xfrm>
          <a:noFill/>
        </p:spPr>
        <p:txBody>
          <a:bodyPr anchor="ctr">
            <a:normAutofit/>
          </a:bodyPr>
          <a:lstStyle/>
          <a:p>
            <a:r>
              <a:rPr lang="en-US" altLang="en-US" sz="5400" dirty="0">
                <a:solidFill>
                  <a:srgbClr val="080808"/>
                </a:solidFill>
              </a:rPr>
              <a:t>School District </a:t>
            </a:r>
            <a:br>
              <a:rPr lang="en-US" altLang="en-US" sz="5400" dirty="0">
                <a:solidFill>
                  <a:srgbClr val="080808"/>
                </a:solidFill>
              </a:rPr>
            </a:br>
            <a:r>
              <a:rPr lang="en-US" altLang="en-US" sz="5400" dirty="0">
                <a:solidFill>
                  <a:srgbClr val="080808"/>
                </a:solidFill>
              </a:rPr>
              <a:t>Property Value Study</a:t>
            </a:r>
          </a:p>
        </p:txBody>
      </p:sp>
      <p:sp>
        <p:nvSpPr>
          <p:cNvPr id="90" name="Freeform: Shape 89">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3393" y="5778692"/>
            <a:ext cx="2231794" cy="1926608"/>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 name="Rectangle 91">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170046" y="5363543"/>
            <a:ext cx="959985" cy="719989"/>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ustDataLst>
      <p:tags r:id="rId1"/>
    </p:custDataLst>
    <p:extLst>
      <p:ext uri="{BB962C8B-B14F-4D97-AF65-F5344CB8AC3E}">
        <p14:creationId xmlns:p14="http://schemas.microsoft.com/office/powerpoint/2010/main" val="3835223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Indirect Equalization</a:t>
            </a:r>
          </a:p>
        </p:txBody>
      </p:sp>
      <p:sp>
        <p:nvSpPr>
          <p:cNvPr id="2" name="Content Placeholder 1">
            <a:extLst>
              <a:ext uri="{FF2B5EF4-FFF2-40B4-BE49-F238E27FC236}">
                <a16:creationId xmlns:a16="http://schemas.microsoft.com/office/drawing/2014/main" id="{5B5A7CF4-65E3-454C-91F3-115ACB40AF11}"/>
              </a:ext>
            </a:extLst>
          </p:cNvPr>
          <p:cNvSpPr>
            <a:spLocks noGrp="1"/>
          </p:cNvSpPr>
          <p:nvPr>
            <p:ph idx="1"/>
          </p:nvPr>
        </p:nvSpPr>
        <p:spPr>
          <a:xfrm>
            <a:off x="628650" y="1825625"/>
            <a:ext cx="8058150" cy="4351338"/>
          </a:xfrm>
        </p:spPr>
        <p:txBody>
          <a:bodyPr>
            <a:normAutofit/>
          </a:bodyPr>
          <a:lstStyle/>
          <a:p>
            <a:r>
              <a:rPr lang="en-US" dirty="0"/>
              <a:t>The process of computing hypothetical values that represent the oversight agency’s best estimate of taxable value, given the legally required level of assessment or market value. </a:t>
            </a:r>
          </a:p>
          <a:p>
            <a:r>
              <a:rPr lang="en-US" dirty="0"/>
              <a:t>Indirect equalization allows </a:t>
            </a:r>
            <a:r>
              <a:rPr lang="en-US" b="1" dirty="0"/>
              <a:t>proper distribution of intergovernmental transfer payments </a:t>
            </a:r>
            <a:r>
              <a:rPr lang="en-US" dirty="0"/>
              <a:t>between state or provincial and local governments despite different levels of appraisal between jurisdictions or property classes.</a:t>
            </a:r>
          </a:p>
        </p:txBody>
      </p:sp>
      <p:sp>
        <p:nvSpPr>
          <p:cNvPr id="4100" name="Slide Number Placeholder 5"/>
          <p:cNvSpPr>
            <a:spLocks noGrp="1"/>
          </p:cNvSpPr>
          <p:nvPr>
            <p:ph type="sldNum" sz="quarter" idx="12"/>
          </p:nvPr>
        </p:nvSpPr>
        <p:spPr/>
        <p:txBody>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fld id="{59E23D92-8836-4BF3-9E89-572BA98B69C9}" type="slidenum">
              <a:rPr lang="en-US" altLang="en-US" sz="1200" smtClean="0">
                <a:latin typeface="+mn-lt"/>
              </a:rPr>
              <a:pPr/>
              <a:t>10</a:t>
            </a:fld>
            <a:endParaRPr lang="en-US" altLang="en-US" sz="1200" dirty="0">
              <a:latin typeface="+mn-lt"/>
            </a:endParaRPr>
          </a:p>
        </p:txBody>
      </p:sp>
    </p:spTree>
    <p:custDataLst>
      <p:tags r:id="rId1"/>
    </p:custDataLst>
    <p:extLst>
      <p:ext uri="{BB962C8B-B14F-4D97-AF65-F5344CB8AC3E}">
        <p14:creationId xmlns:p14="http://schemas.microsoft.com/office/powerpoint/2010/main" val="156467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56E9-702A-4334-A362-708E0E6978F7}"/>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ACF3C4F1-DD0E-4E50-975C-A9F1527BBAA9}"/>
              </a:ext>
            </a:extLst>
          </p:cNvPr>
          <p:cNvSpPr>
            <a:spLocks noGrp="1"/>
          </p:cNvSpPr>
          <p:nvPr>
            <p:ph type="dt" sz="half" idx="10"/>
          </p:nvPr>
        </p:nvSpPr>
        <p:spPr>
          <a:xfrm>
            <a:off x="685800" y="6303011"/>
            <a:ext cx="2057400" cy="365125"/>
          </a:xfrm>
        </p:spPr>
        <p:txBody>
          <a:bodyPr/>
          <a:lstStyle/>
          <a:p>
            <a:fld id="{D29B8753-649B-4466-9701-9E8BEDEA7905}" type="datetime1">
              <a:rPr lang="en-US" smtClean="0"/>
              <a:t>12/14/2021</a:t>
            </a:fld>
            <a:endParaRPr lang="en-US"/>
          </a:p>
        </p:txBody>
      </p:sp>
      <p:sp>
        <p:nvSpPr>
          <p:cNvPr id="5" name="Footer Placeholder 4">
            <a:extLst>
              <a:ext uri="{FF2B5EF4-FFF2-40B4-BE49-F238E27FC236}">
                <a16:creationId xmlns:a16="http://schemas.microsoft.com/office/drawing/2014/main" id="{D505519E-D5DC-4FDD-B72F-FD39E57B94E4}"/>
              </a:ext>
            </a:extLst>
          </p:cNvPr>
          <p:cNvSpPr>
            <a:spLocks noGrp="1"/>
          </p:cNvSpPr>
          <p:nvPr>
            <p:ph type="ftr" sz="quarter" idx="11"/>
          </p:nvPr>
        </p:nvSpPr>
        <p:spPr>
          <a:xfrm>
            <a:off x="3086100" y="6303011"/>
            <a:ext cx="3086100" cy="365125"/>
          </a:xfrm>
        </p:spPr>
        <p:txBody>
          <a:bodyPr/>
          <a:lstStyle/>
          <a:p>
            <a:endParaRPr lang="en-US"/>
          </a:p>
        </p:txBody>
      </p:sp>
      <p:sp>
        <p:nvSpPr>
          <p:cNvPr id="6" name="Slide Number Placeholder 5">
            <a:extLst>
              <a:ext uri="{FF2B5EF4-FFF2-40B4-BE49-F238E27FC236}">
                <a16:creationId xmlns:a16="http://schemas.microsoft.com/office/drawing/2014/main" id="{833E070D-705C-4A62-9811-B29C17D1E59B}"/>
              </a:ext>
            </a:extLst>
          </p:cNvPr>
          <p:cNvSpPr>
            <a:spLocks noGrp="1"/>
          </p:cNvSpPr>
          <p:nvPr>
            <p:ph type="sldNum" sz="quarter" idx="12"/>
          </p:nvPr>
        </p:nvSpPr>
        <p:spPr/>
        <p:txBody>
          <a:bodyPr/>
          <a:lstStyle/>
          <a:p>
            <a:pPr>
              <a:defRPr/>
            </a:pPr>
            <a:fld id="{8660415E-9B32-4802-8783-7CB0570D4A69}" type="slidenum">
              <a:rPr lang="en-US" smtClean="0"/>
              <a:pPr>
                <a:defRPr/>
              </a:pPr>
              <a:t>11</a:t>
            </a:fld>
            <a:endParaRPr lang="en-US" dirty="0"/>
          </a:p>
        </p:txBody>
      </p:sp>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2953" y="-3419"/>
            <a:ext cx="10309903" cy="6861419"/>
          </a:xfrm>
        </p:spPr>
      </p:pic>
      <p:sp>
        <p:nvSpPr>
          <p:cNvPr id="38" name="Not Equal 37">
            <a:extLst>
              <a:ext uri="{FF2B5EF4-FFF2-40B4-BE49-F238E27FC236}">
                <a16:creationId xmlns:a16="http://schemas.microsoft.com/office/drawing/2014/main" id="{94AEF1BA-5D8A-4A81-968F-DAE16685CBF5}"/>
              </a:ext>
            </a:extLst>
          </p:cNvPr>
          <p:cNvSpPr/>
          <p:nvPr/>
        </p:nvSpPr>
        <p:spPr>
          <a:xfrm>
            <a:off x="1443990" y="1364456"/>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9" name="Not Equal 38">
            <a:extLst>
              <a:ext uri="{FF2B5EF4-FFF2-40B4-BE49-F238E27FC236}">
                <a16:creationId xmlns:a16="http://schemas.microsoft.com/office/drawing/2014/main" id="{B7148E0A-703B-4BB1-B2C1-71A486D29E83}"/>
              </a:ext>
            </a:extLst>
          </p:cNvPr>
          <p:cNvSpPr/>
          <p:nvPr/>
        </p:nvSpPr>
        <p:spPr>
          <a:xfrm>
            <a:off x="5730302" y="1390174"/>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0" name="Not Equal 39">
            <a:extLst>
              <a:ext uri="{FF2B5EF4-FFF2-40B4-BE49-F238E27FC236}">
                <a16:creationId xmlns:a16="http://schemas.microsoft.com/office/drawing/2014/main" id="{E4E5509C-3C1C-47F8-B4ED-1FC5D102D787}"/>
              </a:ext>
            </a:extLst>
          </p:cNvPr>
          <p:cNvSpPr/>
          <p:nvPr/>
        </p:nvSpPr>
        <p:spPr>
          <a:xfrm>
            <a:off x="7109460" y="1417003"/>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1" name="Not Equal 40">
            <a:extLst>
              <a:ext uri="{FF2B5EF4-FFF2-40B4-BE49-F238E27FC236}">
                <a16:creationId xmlns:a16="http://schemas.microsoft.com/office/drawing/2014/main" id="{76462F99-3526-41F8-8093-69366C595FCF}"/>
              </a:ext>
            </a:extLst>
          </p:cNvPr>
          <p:cNvSpPr/>
          <p:nvPr/>
        </p:nvSpPr>
        <p:spPr>
          <a:xfrm>
            <a:off x="2590800" y="2609997"/>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2" name="Not Equal 41">
            <a:extLst>
              <a:ext uri="{FF2B5EF4-FFF2-40B4-BE49-F238E27FC236}">
                <a16:creationId xmlns:a16="http://schemas.microsoft.com/office/drawing/2014/main" id="{A529E919-904C-4A54-BD42-F9F3C6906E79}"/>
              </a:ext>
            </a:extLst>
          </p:cNvPr>
          <p:cNvSpPr/>
          <p:nvPr/>
        </p:nvSpPr>
        <p:spPr>
          <a:xfrm>
            <a:off x="5867400" y="2609998"/>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3" name="Not Equal 42">
            <a:extLst>
              <a:ext uri="{FF2B5EF4-FFF2-40B4-BE49-F238E27FC236}">
                <a16:creationId xmlns:a16="http://schemas.microsoft.com/office/drawing/2014/main" id="{DE74AB1C-FA6F-4DAF-A492-678CB8DCC0FF}"/>
              </a:ext>
            </a:extLst>
          </p:cNvPr>
          <p:cNvSpPr/>
          <p:nvPr/>
        </p:nvSpPr>
        <p:spPr>
          <a:xfrm>
            <a:off x="1596390" y="5176516"/>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4" name="Not Equal 43">
            <a:extLst>
              <a:ext uri="{FF2B5EF4-FFF2-40B4-BE49-F238E27FC236}">
                <a16:creationId xmlns:a16="http://schemas.microsoft.com/office/drawing/2014/main" id="{888CA6A4-D3DF-454A-B070-61A5327655A0}"/>
              </a:ext>
            </a:extLst>
          </p:cNvPr>
          <p:cNvSpPr/>
          <p:nvPr/>
        </p:nvSpPr>
        <p:spPr>
          <a:xfrm>
            <a:off x="3718622" y="3800378"/>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5" name="Not Equal 44">
            <a:extLst>
              <a:ext uri="{FF2B5EF4-FFF2-40B4-BE49-F238E27FC236}">
                <a16:creationId xmlns:a16="http://schemas.microsoft.com/office/drawing/2014/main" id="{662AF424-410A-4E58-8666-EDE2941F4685}"/>
              </a:ext>
            </a:extLst>
          </p:cNvPr>
          <p:cNvSpPr/>
          <p:nvPr/>
        </p:nvSpPr>
        <p:spPr>
          <a:xfrm>
            <a:off x="6069330" y="5180813"/>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6" name="Not Equal 45">
            <a:extLst>
              <a:ext uri="{FF2B5EF4-FFF2-40B4-BE49-F238E27FC236}">
                <a16:creationId xmlns:a16="http://schemas.microsoft.com/office/drawing/2014/main" id="{768F946F-5D9F-4F97-B078-630CBA7FDB34}"/>
              </a:ext>
            </a:extLst>
          </p:cNvPr>
          <p:cNvSpPr/>
          <p:nvPr/>
        </p:nvSpPr>
        <p:spPr>
          <a:xfrm>
            <a:off x="7038975" y="5180814"/>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7" name="Not Equal 46">
            <a:extLst>
              <a:ext uri="{FF2B5EF4-FFF2-40B4-BE49-F238E27FC236}">
                <a16:creationId xmlns:a16="http://schemas.microsoft.com/office/drawing/2014/main" id="{5B7E657C-9401-46BC-81D8-3A706A7E7CAE}"/>
              </a:ext>
            </a:extLst>
          </p:cNvPr>
          <p:cNvSpPr/>
          <p:nvPr/>
        </p:nvSpPr>
        <p:spPr>
          <a:xfrm>
            <a:off x="3650003" y="6360793"/>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8" name="Not Equal 47">
            <a:extLst>
              <a:ext uri="{FF2B5EF4-FFF2-40B4-BE49-F238E27FC236}">
                <a16:creationId xmlns:a16="http://schemas.microsoft.com/office/drawing/2014/main" id="{30409E95-BF35-4B72-B376-EAEFC7E1DFC6}"/>
              </a:ext>
            </a:extLst>
          </p:cNvPr>
          <p:cNvSpPr/>
          <p:nvPr/>
        </p:nvSpPr>
        <p:spPr>
          <a:xfrm>
            <a:off x="4827207" y="6367144"/>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42272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250" fill="hold"/>
                                        <p:tgtEl>
                                          <p:spTgt spid="38"/>
                                        </p:tgtEl>
                                        <p:attrNameLst>
                                          <p:attrName>ppt_w</p:attrName>
                                        </p:attrNameLst>
                                      </p:cBhvr>
                                      <p:tavLst>
                                        <p:tav tm="0">
                                          <p:val>
                                            <p:fltVal val="0"/>
                                          </p:val>
                                        </p:tav>
                                        <p:tav tm="100000">
                                          <p:val>
                                            <p:strVal val="#ppt_w"/>
                                          </p:val>
                                        </p:tav>
                                      </p:tavLst>
                                    </p:anim>
                                    <p:anim calcmode="lin" valueType="num">
                                      <p:cBhvr>
                                        <p:cTn id="8" dur="250" fill="hold"/>
                                        <p:tgtEl>
                                          <p:spTgt spid="38"/>
                                        </p:tgtEl>
                                        <p:attrNameLst>
                                          <p:attrName>ppt_h</p:attrName>
                                        </p:attrNameLst>
                                      </p:cBhvr>
                                      <p:tavLst>
                                        <p:tav tm="0">
                                          <p:val>
                                            <p:fltVal val="0"/>
                                          </p:val>
                                        </p:tav>
                                        <p:tav tm="100000">
                                          <p:val>
                                            <p:strVal val="#ppt_h"/>
                                          </p:val>
                                        </p:tav>
                                      </p:tavLst>
                                    </p:anim>
                                    <p:animEffect transition="in" filter="fade">
                                      <p:cBhvr>
                                        <p:cTn id="9" dur="250"/>
                                        <p:tgtEl>
                                          <p:spTgt spid="38"/>
                                        </p:tgtEl>
                                      </p:cBhvr>
                                    </p:animEffect>
                                  </p:childTnLst>
                                </p:cTn>
                              </p:par>
                            </p:childTnLst>
                          </p:cTn>
                        </p:par>
                        <p:par>
                          <p:cTn id="10" fill="hold">
                            <p:stCondLst>
                              <p:cond delay="250"/>
                            </p:stCondLst>
                            <p:childTnLst>
                              <p:par>
                                <p:cTn id="11" presetID="53" presetClass="entr" presetSubtype="16" fill="hold" grpId="0" nodeType="after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p:cTn id="13" dur="250" fill="hold"/>
                                        <p:tgtEl>
                                          <p:spTgt spid="39"/>
                                        </p:tgtEl>
                                        <p:attrNameLst>
                                          <p:attrName>ppt_w</p:attrName>
                                        </p:attrNameLst>
                                      </p:cBhvr>
                                      <p:tavLst>
                                        <p:tav tm="0">
                                          <p:val>
                                            <p:fltVal val="0"/>
                                          </p:val>
                                        </p:tav>
                                        <p:tav tm="100000">
                                          <p:val>
                                            <p:strVal val="#ppt_w"/>
                                          </p:val>
                                        </p:tav>
                                      </p:tavLst>
                                    </p:anim>
                                    <p:anim calcmode="lin" valueType="num">
                                      <p:cBhvr>
                                        <p:cTn id="14" dur="250" fill="hold"/>
                                        <p:tgtEl>
                                          <p:spTgt spid="39"/>
                                        </p:tgtEl>
                                        <p:attrNameLst>
                                          <p:attrName>ppt_h</p:attrName>
                                        </p:attrNameLst>
                                      </p:cBhvr>
                                      <p:tavLst>
                                        <p:tav tm="0">
                                          <p:val>
                                            <p:fltVal val="0"/>
                                          </p:val>
                                        </p:tav>
                                        <p:tav tm="100000">
                                          <p:val>
                                            <p:strVal val="#ppt_h"/>
                                          </p:val>
                                        </p:tav>
                                      </p:tavLst>
                                    </p:anim>
                                    <p:animEffect transition="in" filter="fade">
                                      <p:cBhvr>
                                        <p:cTn id="15" dur="250"/>
                                        <p:tgtEl>
                                          <p:spTgt spid="39"/>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p:cTn id="19" dur="250" fill="hold"/>
                                        <p:tgtEl>
                                          <p:spTgt spid="40"/>
                                        </p:tgtEl>
                                        <p:attrNameLst>
                                          <p:attrName>ppt_w</p:attrName>
                                        </p:attrNameLst>
                                      </p:cBhvr>
                                      <p:tavLst>
                                        <p:tav tm="0">
                                          <p:val>
                                            <p:fltVal val="0"/>
                                          </p:val>
                                        </p:tav>
                                        <p:tav tm="100000">
                                          <p:val>
                                            <p:strVal val="#ppt_w"/>
                                          </p:val>
                                        </p:tav>
                                      </p:tavLst>
                                    </p:anim>
                                    <p:anim calcmode="lin" valueType="num">
                                      <p:cBhvr>
                                        <p:cTn id="20" dur="250" fill="hold"/>
                                        <p:tgtEl>
                                          <p:spTgt spid="40"/>
                                        </p:tgtEl>
                                        <p:attrNameLst>
                                          <p:attrName>ppt_h</p:attrName>
                                        </p:attrNameLst>
                                      </p:cBhvr>
                                      <p:tavLst>
                                        <p:tav tm="0">
                                          <p:val>
                                            <p:fltVal val="0"/>
                                          </p:val>
                                        </p:tav>
                                        <p:tav tm="100000">
                                          <p:val>
                                            <p:strVal val="#ppt_h"/>
                                          </p:val>
                                        </p:tav>
                                      </p:tavLst>
                                    </p:anim>
                                    <p:animEffect transition="in" filter="fade">
                                      <p:cBhvr>
                                        <p:cTn id="21" dur="250"/>
                                        <p:tgtEl>
                                          <p:spTgt spid="40"/>
                                        </p:tgtEl>
                                      </p:cBhvr>
                                    </p:animEffect>
                                  </p:childTnLst>
                                </p:cTn>
                              </p:par>
                            </p:childTnLst>
                          </p:cTn>
                        </p:par>
                        <p:par>
                          <p:cTn id="22" fill="hold">
                            <p:stCondLst>
                              <p:cond delay="750"/>
                            </p:stCondLst>
                            <p:childTnLst>
                              <p:par>
                                <p:cTn id="23" presetID="53" presetClass="entr" presetSubtype="16"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anim calcmode="lin" valueType="num">
                                      <p:cBhvr>
                                        <p:cTn id="25" dur="250" fill="hold"/>
                                        <p:tgtEl>
                                          <p:spTgt spid="41"/>
                                        </p:tgtEl>
                                        <p:attrNameLst>
                                          <p:attrName>ppt_w</p:attrName>
                                        </p:attrNameLst>
                                      </p:cBhvr>
                                      <p:tavLst>
                                        <p:tav tm="0">
                                          <p:val>
                                            <p:fltVal val="0"/>
                                          </p:val>
                                        </p:tav>
                                        <p:tav tm="100000">
                                          <p:val>
                                            <p:strVal val="#ppt_w"/>
                                          </p:val>
                                        </p:tav>
                                      </p:tavLst>
                                    </p:anim>
                                    <p:anim calcmode="lin" valueType="num">
                                      <p:cBhvr>
                                        <p:cTn id="26" dur="250" fill="hold"/>
                                        <p:tgtEl>
                                          <p:spTgt spid="41"/>
                                        </p:tgtEl>
                                        <p:attrNameLst>
                                          <p:attrName>ppt_h</p:attrName>
                                        </p:attrNameLst>
                                      </p:cBhvr>
                                      <p:tavLst>
                                        <p:tav tm="0">
                                          <p:val>
                                            <p:fltVal val="0"/>
                                          </p:val>
                                        </p:tav>
                                        <p:tav tm="100000">
                                          <p:val>
                                            <p:strVal val="#ppt_h"/>
                                          </p:val>
                                        </p:tav>
                                      </p:tavLst>
                                    </p:anim>
                                    <p:animEffect transition="in" filter="fade">
                                      <p:cBhvr>
                                        <p:cTn id="27" dur="250"/>
                                        <p:tgtEl>
                                          <p:spTgt spid="41"/>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p:cTn id="31" dur="250" fill="hold"/>
                                        <p:tgtEl>
                                          <p:spTgt spid="42"/>
                                        </p:tgtEl>
                                        <p:attrNameLst>
                                          <p:attrName>ppt_w</p:attrName>
                                        </p:attrNameLst>
                                      </p:cBhvr>
                                      <p:tavLst>
                                        <p:tav tm="0">
                                          <p:val>
                                            <p:fltVal val="0"/>
                                          </p:val>
                                        </p:tav>
                                        <p:tav tm="100000">
                                          <p:val>
                                            <p:strVal val="#ppt_w"/>
                                          </p:val>
                                        </p:tav>
                                      </p:tavLst>
                                    </p:anim>
                                    <p:anim calcmode="lin" valueType="num">
                                      <p:cBhvr>
                                        <p:cTn id="32" dur="250" fill="hold"/>
                                        <p:tgtEl>
                                          <p:spTgt spid="42"/>
                                        </p:tgtEl>
                                        <p:attrNameLst>
                                          <p:attrName>ppt_h</p:attrName>
                                        </p:attrNameLst>
                                      </p:cBhvr>
                                      <p:tavLst>
                                        <p:tav tm="0">
                                          <p:val>
                                            <p:fltVal val="0"/>
                                          </p:val>
                                        </p:tav>
                                        <p:tav tm="100000">
                                          <p:val>
                                            <p:strVal val="#ppt_h"/>
                                          </p:val>
                                        </p:tav>
                                      </p:tavLst>
                                    </p:anim>
                                    <p:animEffect transition="in" filter="fade">
                                      <p:cBhvr>
                                        <p:cTn id="33" dur="250"/>
                                        <p:tgtEl>
                                          <p:spTgt spid="42"/>
                                        </p:tgtEl>
                                      </p:cBhvr>
                                    </p:animEffect>
                                  </p:childTnLst>
                                </p:cTn>
                              </p:par>
                            </p:childTnLst>
                          </p:cTn>
                        </p:par>
                        <p:par>
                          <p:cTn id="34" fill="hold">
                            <p:stCondLst>
                              <p:cond delay="12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250" fill="hold"/>
                                        <p:tgtEl>
                                          <p:spTgt spid="44"/>
                                        </p:tgtEl>
                                        <p:attrNameLst>
                                          <p:attrName>ppt_w</p:attrName>
                                        </p:attrNameLst>
                                      </p:cBhvr>
                                      <p:tavLst>
                                        <p:tav tm="0">
                                          <p:val>
                                            <p:fltVal val="0"/>
                                          </p:val>
                                        </p:tav>
                                        <p:tav tm="100000">
                                          <p:val>
                                            <p:strVal val="#ppt_w"/>
                                          </p:val>
                                        </p:tav>
                                      </p:tavLst>
                                    </p:anim>
                                    <p:anim calcmode="lin" valueType="num">
                                      <p:cBhvr>
                                        <p:cTn id="38" dur="250" fill="hold"/>
                                        <p:tgtEl>
                                          <p:spTgt spid="44"/>
                                        </p:tgtEl>
                                        <p:attrNameLst>
                                          <p:attrName>ppt_h</p:attrName>
                                        </p:attrNameLst>
                                      </p:cBhvr>
                                      <p:tavLst>
                                        <p:tav tm="0">
                                          <p:val>
                                            <p:fltVal val="0"/>
                                          </p:val>
                                        </p:tav>
                                        <p:tav tm="100000">
                                          <p:val>
                                            <p:strVal val="#ppt_h"/>
                                          </p:val>
                                        </p:tav>
                                      </p:tavLst>
                                    </p:anim>
                                    <p:animEffect transition="in" filter="fade">
                                      <p:cBhvr>
                                        <p:cTn id="39" dur="250"/>
                                        <p:tgtEl>
                                          <p:spTgt spid="44"/>
                                        </p:tgtEl>
                                      </p:cBhvr>
                                    </p:animEffect>
                                  </p:childTnLst>
                                </p:cTn>
                              </p:par>
                            </p:childTnLst>
                          </p:cTn>
                        </p:par>
                        <p:par>
                          <p:cTn id="40" fill="hold">
                            <p:stCondLst>
                              <p:cond delay="1500"/>
                            </p:stCondLst>
                            <p:childTnLst>
                              <p:par>
                                <p:cTn id="41" presetID="53" presetClass="entr" presetSubtype="16" fill="hold" grpId="0"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250" fill="hold"/>
                                        <p:tgtEl>
                                          <p:spTgt spid="43"/>
                                        </p:tgtEl>
                                        <p:attrNameLst>
                                          <p:attrName>ppt_w</p:attrName>
                                        </p:attrNameLst>
                                      </p:cBhvr>
                                      <p:tavLst>
                                        <p:tav tm="0">
                                          <p:val>
                                            <p:fltVal val="0"/>
                                          </p:val>
                                        </p:tav>
                                        <p:tav tm="100000">
                                          <p:val>
                                            <p:strVal val="#ppt_w"/>
                                          </p:val>
                                        </p:tav>
                                      </p:tavLst>
                                    </p:anim>
                                    <p:anim calcmode="lin" valueType="num">
                                      <p:cBhvr>
                                        <p:cTn id="44" dur="250" fill="hold"/>
                                        <p:tgtEl>
                                          <p:spTgt spid="43"/>
                                        </p:tgtEl>
                                        <p:attrNameLst>
                                          <p:attrName>ppt_h</p:attrName>
                                        </p:attrNameLst>
                                      </p:cBhvr>
                                      <p:tavLst>
                                        <p:tav tm="0">
                                          <p:val>
                                            <p:fltVal val="0"/>
                                          </p:val>
                                        </p:tav>
                                        <p:tav tm="100000">
                                          <p:val>
                                            <p:strVal val="#ppt_h"/>
                                          </p:val>
                                        </p:tav>
                                      </p:tavLst>
                                    </p:anim>
                                    <p:animEffect transition="in" filter="fade">
                                      <p:cBhvr>
                                        <p:cTn id="45" dur="250"/>
                                        <p:tgtEl>
                                          <p:spTgt spid="43"/>
                                        </p:tgtEl>
                                      </p:cBhvr>
                                    </p:animEffect>
                                  </p:childTnLst>
                                </p:cTn>
                              </p:par>
                            </p:childTnLst>
                          </p:cTn>
                        </p:par>
                        <p:par>
                          <p:cTn id="46" fill="hold">
                            <p:stCondLst>
                              <p:cond delay="175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250" fill="hold"/>
                                        <p:tgtEl>
                                          <p:spTgt spid="45"/>
                                        </p:tgtEl>
                                        <p:attrNameLst>
                                          <p:attrName>ppt_w</p:attrName>
                                        </p:attrNameLst>
                                      </p:cBhvr>
                                      <p:tavLst>
                                        <p:tav tm="0">
                                          <p:val>
                                            <p:fltVal val="0"/>
                                          </p:val>
                                        </p:tav>
                                        <p:tav tm="100000">
                                          <p:val>
                                            <p:strVal val="#ppt_w"/>
                                          </p:val>
                                        </p:tav>
                                      </p:tavLst>
                                    </p:anim>
                                    <p:anim calcmode="lin" valueType="num">
                                      <p:cBhvr>
                                        <p:cTn id="50" dur="250" fill="hold"/>
                                        <p:tgtEl>
                                          <p:spTgt spid="45"/>
                                        </p:tgtEl>
                                        <p:attrNameLst>
                                          <p:attrName>ppt_h</p:attrName>
                                        </p:attrNameLst>
                                      </p:cBhvr>
                                      <p:tavLst>
                                        <p:tav tm="0">
                                          <p:val>
                                            <p:fltVal val="0"/>
                                          </p:val>
                                        </p:tav>
                                        <p:tav tm="100000">
                                          <p:val>
                                            <p:strVal val="#ppt_h"/>
                                          </p:val>
                                        </p:tav>
                                      </p:tavLst>
                                    </p:anim>
                                    <p:animEffect transition="in" filter="fade">
                                      <p:cBhvr>
                                        <p:cTn id="51" dur="250"/>
                                        <p:tgtEl>
                                          <p:spTgt spid="45"/>
                                        </p:tgtEl>
                                      </p:cBhvr>
                                    </p:animEffect>
                                  </p:childTnLst>
                                </p:cTn>
                              </p:par>
                            </p:childTnLst>
                          </p:cTn>
                        </p:par>
                        <p:par>
                          <p:cTn id="52" fill="hold">
                            <p:stCondLst>
                              <p:cond delay="2000"/>
                            </p:stCondLst>
                            <p:childTnLst>
                              <p:par>
                                <p:cTn id="53" presetID="53" presetClass="entr" presetSubtype="16" fill="hold" grpId="0" nodeType="afterEffect">
                                  <p:stCondLst>
                                    <p:cond delay="0"/>
                                  </p:stCondLst>
                                  <p:childTnLst>
                                    <p:set>
                                      <p:cBhvr>
                                        <p:cTn id="54" dur="1" fill="hold">
                                          <p:stCondLst>
                                            <p:cond delay="0"/>
                                          </p:stCondLst>
                                        </p:cTn>
                                        <p:tgtEl>
                                          <p:spTgt spid="46"/>
                                        </p:tgtEl>
                                        <p:attrNameLst>
                                          <p:attrName>style.visibility</p:attrName>
                                        </p:attrNameLst>
                                      </p:cBhvr>
                                      <p:to>
                                        <p:strVal val="visible"/>
                                      </p:to>
                                    </p:set>
                                    <p:anim calcmode="lin" valueType="num">
                                      <p:cBhvr>
                                        <p:cTn id="55" dur="250" fill="hold"/>
                                        <p:tgtEl>
                                          <p:spTgt spid="46"/>
                                        </p:tgtEl>
                                        <p:attrNameLst>
                                          <p:attrName>ppt_w</p:attrName>
                                        </p:attrNameLst>
                                      </p:cBhvr>
                                      <p:tavLst>
                                        <p:tav tm="0">
                                          <p:val>
                                            <p:fltVal val="0"/>
                                          </p:val>
                                        </p:tav>
                                        <p:tav tm="100000">
                                          <p:val>
                                            <p:strVal val="#ppt_w"/>
                                          </p:val>
                                        </p:tav>
                                      </p:tavLst>
                                    </p:anim>
                                    <p:anim calcmode="lin" valueType="num">
                                      <p:cBhvr>
                                        <p:cTn id="56" dur="250" fill="hold"/>
                                        <p:tgtEl>
                                          <p:spTgt spid="46"/>
                                        </p:tgtEl>
                                        <p:attrNameLst>
                                          <p:attrName>ppt_h</p:attrName>
                                        </p:attrNameLst>
                                      </p:cBhvr>
                                      <p:tavLst>
                                        <p:tav tm="0">
                                          <p:val>
                                            <p:fltVal val="0"/>
                                          </p:val>
                                        </p:tav>
                                        <p:tav tm="100000">
                                          <p:val>
                                            <p:strVal val="#ppt_h"/>
                                          </p:val>
                                        </p:tav>
                                      </p:tavLst>
                                    </p:anim>
                                    <p:animEffect transition="in" filter="fade">
                                      <p:cBhvr>
                                        <p:cTn id="57" dur="250"/>
                                        <p:tgtEl>
                                          <p:spTgt spid="46"/>
                                        </p:tgtEl>
                                      </p:cBhvr>
                                    </p:animEffect>
                                  </p:childTnLst>
                                </p:cTn>
                              </p:par>
                            </p:childTnLst>
                          </p:cTn>
                        </p:par>
                        <p:par>
                          <p:cTn id="58" fill="hold">
                            <p:stCondLst>
                              <p:cond delay="2250"/>
                            </p:stCondLst>
                            <p:childTnLst>
                              <p:par>
                                <p:cTn id="59" presetID="53" presetClass="entr" presetSubtype="16" fill="hold" grpId="0" nodeType="after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p:cTn id="61" dur="250" fill="hold"/>
                                        <p:tgtEl>
                                          <p:spTgt spid="47"/>
                                        </p:tgtEl>
                                        <p:attrNameLst>
                                          <p:attrName>ppt_w</p:attrName>
                                        </p:attrNameLst>
                                      </p:cBhvr>
                                      <p:tavLst>
                                        <p:tav tm="0">
                                          <p:val>
                                            <p:fltVal val="0"/>
                                          </p:val>
                                        </p:tav>
                                        <p:tav tm="100000">
                                          <p:val>
                                            <p:strVal val="#ppt_w"/>
                                          </p:val>
                                        </p:tav>
                                      </p:tavLst>
                                    </p:anim>
                                    <p:anim calcmode="lin" valueType="num">
                                      <p:cBhvr>
                                        <p:cTn id="62" dur="250" fill="hold"/>
                                        <p:tgtEl>
                                          <p:spTgt spid="47"/>
                                        </p:tgtEl>
                                        <p:attrNameLst>
                                          <p:attrName>ppt_h</p:attrName>
                                        </p:attrNameLst>
                                      </p:cBhvr>
                                      <p:tavLst>
                                        <p:tav tm="0">
                                          <p:val>
                                            <p:fltVal val="0"/>
                                          </p:val>
                                        </p:tav>
                                        <p:tav tm="100000">
                                          <p:val>
                                            <p:strVal val="#ppt_h"/>
                                          </p:val>
                                        </p:tav>
                                      </p:tavLst>
                                    </p:anim>
                                    <p:animEffect transition="in" filter="fade">
                                      <p:cBhvr>
                                        <p:cTn id="63" dur="250"/>
                                        <p:tgtEl>
                                          <p:spTgt spid="47"/>
                                        </p:tgtEl>
                                      </p:cBhvr>
                                    </p:animEffect>
                                  </p:childTnLst>
                                </p:cTn>
                              </p:par>
                            </p:childTnLst>
                          </p:cTn>
                        </p:par>
                        <p:par>
                          <p:cTn id="64" fill="hold">
                            <p:stCondLst>
                              <p:cond delay="2500"/>
                            </p:stCondLst>
                            <p:childTnLst>
                              <p:par>
                                <p:cTn id="65" presetID="53" presetClass="entr" presetSubtype="16"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 calcmode="lin" valueType="num">
                                      <p:cBhvr>
                                        <p:cTn id="67" dur="250" fill="hold"/>
                                        <p:tgtEl>
                                          <p:spTgt spid="48"/>
                                        </p:tgtEl>
                                        <p:attrNameLst>
                                          <p:attrName>ppt_w</p:attrName>
                                        </p:attrNameLst>
                                      </p:cBhvr>
                                      <p:tavLst>
                                        <p:tav tm="0">
                                          <p:val>
                                            <p:fltVal val="0"/>
                                          </p:val>
                                        </p:tav>
                                        <p:tav tm="100000">
                                          <p:val>
                                            <p:strVal val="#ppt_w"/>
                                          </p:val>
                                        </p:tav>
                                      </p:tavLst>
                                    </p:anim>
                                    <p:anim calcmode="lin" valueType="num">
                                      <p:cBhvr>
                                        <p:cTn id="68" dur="250" fill="hold"/>
                                        <p:tgtEl>
                                          <p:spTgt spid="48"/>
                                        </p:tgtEl>
                                        <p:attrNameLst>
                                          <p:attrName>ppt_h</p:attrName>
                                        </p:attrNameLst>
                                      </p:cBhvr>
                                      <p:tavLst>
                                        <p:tav tm="0">
                                          <p:val>
                                            <p:fltVal val="0"/>
                                          </p:val>
                                        </p:tav>
                                        <p:tav tm="100000">
                                          <p:val>
                                            <p:strVal val="#ppt_h"/>
                                          </p:val>
                                        </p:tav>
                                      </p:tavLst>
                                    </p:anim>
                                    <p:animEffect transition="in" filter="fade">
                                      <p:cBhvr>
                                        <p:cTn id="69" dur="25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56E9-702A-4334-A362-708E0E6978F7}"/>
              </a:ext>
            </a:extLst>
          </p:cNvPr>
          <p:cNvSpPr>
            <a:spLocks noGrp="1"/>
          </p:cNvSpPr>
          <p:nvPr>
            <p:ph type="title"/>
          </p:nvPr>
        </p:nvSpPr>
        <p:spPr/>
        <p:txBody>
          <a:bodyPr/>
          <a:lstStyle/>
          <a:p>
            <a:endParaRPr lang="en-US"/>
          </a:p>
        </p:txBody>
      </p:sp>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8649" y="943467"/>
            <a:ext cx="7492375" cy="4986305"/>
          </a:xfrm>
        </p:spPr>
      </p:pic>
      <p:sp>
        <p:nvSpPr>
          <p:cNvPr id="3" name="Right Brace 2">
            <a:extLst>
              <a:ext uri="{FF2B5EF4-FFF2-40B4-BE49-F238E27FC236}">
                <a16:creationId xmlns:a16="http://schemas.microsoft.com/office/drawing/2014/main" id="{7B6D0135-ADE3-4FE5-9953-045447F22B3E}"/>
              </a:ext>
            </a:extLst>
          </p:cNvPr>
          <p:cNvSpPr/>
          <p:nvPr/>
        </p:nvSpPr>
        <p:spPr>
          <a:xfrm>
            <a:off x="6705600" y="1188719"/>
            <a:ext cx="609600" cy="4495800"/>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Equals 6">
            <a:extLst>
              <a:ext uri="{FF2B5EF4-FFF2-40B4-BE49-F238E27FC236}">
                <a16:creationId xmlns:a16="http://schemas.microsoft.com/office/drawing/2014/main" id="{CE4FE5F3-DB01-4CAC-A108-4F2E80EC31BD}"/>
              </a:ext>
            </a:extLst>
          </p:cNvPr>
          <p:cNvSpPr/>
          <p:nvPr/>
        </p:nvSpPr>
        <p:spPr>
          <a:xfrm>
            <a:off x="7696200" y="2469659"/>
            <a:ext cx="685800" cy="6096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Not Equal 7">
            <a:extLst>
              <a:ext uri="{FF2B5EF4-FFF2-40B4-BE49-F238E27FC236}">
                <a16:creationId xmlns:a16="http://schemas.microsoft.com/office/drawing/2014/main" id="{EF36687B-7C49-4842-8E16-67FBC17BB7B1}"/>
              </a:ext>
            </a:extLst>
          </p:cNvPr>
          <p:cNvSpPr/>
          <p:nvPr/>
        </p:nvSpPr>
        <p:spPr>
          <a:xfrm>
            <a:off x="7696200" y="3810000"/>
            <a:ext cx="685800" cy="6096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8417B669-4BBA-4978-961E-5514997F6942}"/>
              </a:ext>
            </a:extLst>
          </p:cNvPr>
          <p:cNvSpPr txBox="1"/>
          <p:nvPr/>
        </p:nvSpPr>
        <p:spPr>
          <a:xfrm>
            <a:off x="7792683" y="3134380"/>
            <a:ext cx="495649" cy="523220"/>
          </a:xfrm>
          <a:prstGeom prst="rect">
            <a:avLst/>
          </a:prstGeom>
          <a:noFill/>
        </p:spPr>
        <p:txBody>
          <a:bodyPr wrap="none" rtlCol="0">
            <a:spAutoFit/>
          </a:bodyPr>
          <a:lstStyle/>
          <a:p>
            <a:r>
              <a:rPr lang="en-US" sz="2800" dirty="0">
                <a:latin typeface="+mj-lt"/>
              </a:rPr>
              <a:t>or</a:t>
            </a:r>
          </a:p>
        </p:txBody>
      </p:sp>
    </p:spTree>
    <p:extLst>
      <p:ext uri="{BB962C8B-B14F-4D97-AF65-F5344CB8AC3E}">
        <p14:creationId xmlns:p14="http://schemas.microsoft.com/office/powerpoint/2010/main" val="2864737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PVS Purpose – State Funding</a:t>
            </a:r>
          </a:p>
        </p:txBody>
      </p:sp>
      <p:sp>
        <p:nvSpPr>
          <p:cNvPr id="2" name="Content Placeholder 1">
            <a:extLst>
              <a:ext uri="{FF2B5EF4-FFF2-40B4-BE49-F238E27FC236}">
                <a16:creationId xmlns:a16="http://schemas.microsoft.com/office/drawing/2014/main" id="{5B5A7CF4-65E3-454C-91F3-115ACB40AF11}"/>
              </a:ext>
            </a:extLst>
          </p:cNvPr>
          <p:cNvSpPr>
            <a:spLocks noGrp="1"/>
          </p:cNvSpPr>
          <p:nvPr>
            <p:ph idx="1"/>
          </p:nvPr>
        </p:nvSpPr>
        <p:spPr>
          <a:xfrm>
            <a:off x="628650" y="1825625"/>
            <a:ext cx="8058150" cy="4351338"/>
          </a:xfrm>
        </p:spPr>
        <p:txBody>
          <a:bodyPr>
            <a:normAutofit/>
          </a:bodyPr>
          <a:lstStyle/>
          <a:p>
            <a:r>
              <a:rPr lang="en-US" dirty="0"/>
              <a:t>PVS is a type of </a:t>
            </a:r>
            <a:r>
              <a:rPr lang="en-US" b="1" dirty="0"/>
              <a:t>indirect equalization </a:t>
            </a:r>
            <a:r>
              <a:rPr lang="en-US" dirty="0"/>
              <a:t>that</a:t>
            </a:r>
            <a:r>
              <a:rPr lang="en-US" b="1" dirty="0"/>
              <a:t> </a:t>
            </a:r>
            <a:r>
              <a:rPr lang="en-US" dirty="0"/>
              <a:t>estimates the proper tax base for school funding.</a:t>
            </a:r>
          </a:p>
          <a:p>
            <a:r>
              <a:rPr lang="en-US" dirty="0"/>
              <a:t>Texas Constitution requires the state to make suitable provisions for the support and maintenance of public education. </a:t>
            </a:r>
          </a:p>
          <a:p>
            <a:r>
              <a:rPr lang="en-US" dirty="0"/>
              <a:t>State shares funding responsibility with 1,000+ local school districts.</a:t>
            </a:r>
          </a:p>
        </p:txBody>
      </p:sp>
      <p:sp>
        <p:nvSpPr>
          <p:cNvPr id="4100" name="Slide Number Placeholder 5"/>
          <p:cNvSpPr>
            <a:spLocks noGrp="1"/>
          </p:cNvSpPr>
          <p:nvPr>
            <p:ph type="sldNum" sz="quarter" idx="12"/>
          </p:nvPr>
        </p:nvSpPr>
        <p:spPr/>
        <p:txBody>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fld id="{59E23D92-8836-4BF3-9E89-572BA98B69C9}" type="slidenum">
              <a:rPr lang="en-US" altLang="en-US" sz="1200" smtClean="0">
                <a:latin typeface="+mn-lt"/>
              </a:rPr>
              <a:pPr/>
              <a:t>13</a:t>
            </a:fld>
            <a:endParaRPr lang="en-US" altLang="en-US" sz="1200" dirty="0">
              <a:latin typeface="+mn-lt"/>
            </a:endParaRPr>
          </a:p>
        </p:txBody>
      </p:sp>
    </p:spTree>
    <p:custDataLst>
      <p:tags r:id="rId1"/>
    </p:custDataLst>
    <p:extLst>
      <p:ext uri="{BB962C8B-B14F-4D97-AF65-F5344CB8AC3E}">
        <p14:creationId xmlns:p14="http://schemas.microsoft.com/office/powerpoint/2010/main" val="3726096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1B4F8-DC7D-4309-BFEB-345C8DDB2AF6}"/>
              </a:ext>
            </a:extLst>
          </p:cNvPr>
          <p:cNvSpPr>
            <a:spLocks noGrp="1"/>
          </p:cNvSpPr>
          <p:nvPr>
            <p:ph type="title"/>
          </p:nvPr>
        </p:nvSpPr>
        <p:spPr/>
        <p:txBody>
          <a:bodyPr/>
          <a:lstStyle/>
          <a:p>
            <a:r>
              <a:rPr lang="en-US" dirty="0"/>
              <a:t>State Share of School Funding</a:t>
            </a:r>
          </a:p>
        </p:txBody>
      </p:sp>
      <p:sp>
        <p:nvSpPr>
          <p:cNvPr id="5" name="Content Placeholder 4">
            <a:extLst>
              <a:ext uri="{FF2B5EF4-FFF2-40B4-BE49-F238E27FC236}">
                <a16:creationId xmlns:a16="http://schemas.microsoft.com/office/drawing/2014/main" id="{CE46FC84-4597-4949-81F9-6A4D0781C6AB}"/>
              </a:ext>
            </a:extLst>
          </p:cNvPr>
          <p:cNvSpPr>
            <a:spLocks noGrp="1"/>
          </p:cNvSpPr>
          <p:nvPr>
            <p:ph idx="1"/>
          </p:nvPr>
        </p:nvSpPr>
        <p:spPr>
          <a:xfrm>
            <a:off x="457200" y="1600201"/>
            <a:ext cx="8229600" cy="5121274"/>
          </a:xfrm>
        </p:spPr>
        <p:txBody>
          <a:bodyPr>
            <a:normAutofit/>
          </a:bodyPr>
          <a:lstStyle/>
          <a:p>
            <a:r>
              <a:rPr lang="en-US" dirty="0"/>
              <a:t>State law requires our office to conduct a study of the locally appraised property values (PVS) at least every two years and to certify taxable property value to TEA annually.</a:t>
            </a:r>
          </a:p>
          <a:p>
            <a:r>
              <a:rPr lang="en-US" dirty="0"/>
              <a:t>TEA commissioner uses the PVS to determine how much state funding each school district is eligible to receive.</a:t>
            </a:r>
          </a:p>
          <a:p>
            <a:pPr lvl="1"/>
            <a:r>
              <a:rPr lang="en-US" dirty="0"/>
              <a:t>Local Fund Assignment (LFA) calculates the local revenue the M&amp;O tax rate </a:t>
            </a:r>
            <a:r>
              <a:rPr lang="en-US" i="1" dirty="0"/>
              <a:t>would have </a:t>
            </a:r>
            <a:r>
              <a:rPr lang="en-US" dirty="0"/>
              <a:t>generated on the state certified property value and that value is used to adjust state funding.</a:t>
            </a:r>
          </a:p>
          <a:p>
            <a:endParaRPr lang="en-US" dirty="0"/>
          </a:p>
          <a:p>
            <a:pPr marL="0" indent="0">
              <a:buNone/>
            </a:pPr>
            <a:endParaRPr lang="en-US" dirty="0"/>
          </a:p>
        </p:txBody>
      </p:sp>
      <p:sp>
        <p:nvSpPr>
          <p:cNvPr id="6" name="Slide Number Placeholder 5">
            <a:extLst>
              <a:ext uri="{FF2B5EF4-FFF2-40B4-BE49-F238E27FC236}">
                <a16:creationId xmlns:a16="http://schemas.microsoft.com/office/drawing/2014/main" id="{7BAC1D4F-2CBD-4EE4-A77C-ED933F0E7FB7}"/>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4009164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3187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463248"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C1B4F8-DC7D-4309-BFEB-345C8DDB2AF6}"/>
              </a:ext>
            </a:extLst>
          </p:cNvPr>
          <p:cNvSpPr>
            <a:spLocks noGrp="1"/>
          </p:cNvSpPr>
          <p:nvPr>
            <p:ph type="title"/>
          </p:nvPr>
        </p:nvSpPr>
        <p:spPr>
          <a:xfrm>
            <a:off x="603504" y="640080"/>
            <a:ext cx="2462022" cy="5257800"/>
          </a:xfrm>
        </p:spPr>
        <p:txBody>
          <a:bodyPr>
            <a:normAutofit/>
          </a:bodyPr>
          <a:lstStyle/>
          <a:p>
            <a:r>
              <a:rPr lang="en-US" dirty="0">
                <a:solidFill>
                  <a:schemeClr val="bg1"/>
                </a:solidFill>
              </a:rPr>
              <a:t>Share of School Funding</a:t>
            </a:r>
          </a:p>
        </p:txBody>
      </p:sp>
      <p:sp>
        <p:nvSpPr>
          <p:cNvPr id="5" name="Content Placeholder 4">
            <a:extLst>
              <a:ext uri="{FF2B5EF4-FFF2-40B4-BE49-F238E27FC236}">
                <a16:creationId xmlns:a16="http://schemas.microsoft.com/office/drawing/2014/main" id="{CE46FC84-4597-4949-81F9-6A4D0781C6AB}"/>
              </a:ext>
            </a:extLst>
          </p:cNvPr>
          <p:cNvSpPr>
            <a:spLocks noGrp="1"/>
          </p:cNvSpPr>
          <p:nvPr>
            <p:ph idx="1"/>
          </p:nvPr>
        </p:nvSpPr>
        <p:spPr>
          <a:xfrm>
            <a:off x="3667887" y="640081"/>
            <a:ext cx="5095113" cy="5257800"/>
          </a:xfrm>
        </p:spPr>
        <p:txBody>
          <a:bodyPr anchor="ctr">
            <a:normAutofit/>
          </a:bodyPr>
          <a:lstStyle/>
          <a:p>
            <a:pPr marL="0" indent="0">
              <a:buNone/>
            </a:pPr>
            <a:r>
              <a:rPr lang="en-US" dirty="0"/>
              <a:t>Local share of funding is from M&amp;O property taxes generated on </a:t>
            </a:r>
            <a:r>
              <a:rPr lang="en-US" b="1" dirty="0"/>
              <a:t>locally certified property value</a:t>
            </a:r>
            <a:r>
              <a:rPr lang="en-US" dirty="0"/>
              <a:t>,</a:t>
            </a:r>
            <a:r>
              <a:rPr lang="en-US" b="1" dirty="0"/>
              <a:t> </a:t>
            </a:r>
            <a:r>
              <a:rPr lang="en-US" dirty="0"/>
              <a:t>as determined by the appraisal district. </a:t>
            </a:r>
          </a:p>
          <a:p>
            <a:pPr marL="0" indent="0">
              <a:buNone/>
            </a:pPr>
            <a:endParaRPr lang="en-US" b="1" dirty="0"/>
          </a:p>
          <a:p>
            <a:pPr marL="0" indent="0">
              <a:buNone/>
            </a:pPr>
            <a:r>
              <a:rPr lang="en-US" dirty="0"/>
              <a:t>State share of funding is based on </a:t>
            </a:r>
            <a:r>
              <a:rPr lang="en-US" b="1" dirty="0"/>
              <a:t>state certified property value</a:t>
            </a:r>
            <a:r>
              <a:rPr lang="en-US" dirty="0"/>
              <a:t>.</a:t>
            </a:r>
          </a:p>
        </p:txBody>
      </p:sp>
      <p:sp>
        <p:nvSpPr>
          <p:cNvPr id="6" name="Slide Number Placeholder 5">
            <a:extLst>
              <a:ext uri="{FF2B5EF4-FFF2-40B4-BE49-F238E27FC236}">
                <a16:creationId xmlns:a16="http://schemas.microsoft.com/office/drawing/2014/main" id="{7BAC1D4F-2CBD-4EE4-A77C-ED933F0E7FB7}"/>
              </a:ext>
            </a:extLst>
          </p:cNvPr>
          <p:cNvSpPr>
            <a:spLocks noGrp="1"/>
          </p:cNvSpPr>
          <p:nvPr>
            <p:ph type="sldNum" sz="quarter" idx="12"/>
          </p:nvPr>
        </p:nvSpPr>
        <p:spPr>
          <a:xfrm>
            <a:off x="6457950" y="6356350"/>
            <a:ext cx="2057400" cy="365125"/>
          </a:xfrm>
        </p:spPr>
        <p:txBody>
          <a:bodyPr>
            <a:normAutofit/>
          </a:bodyPr>
          <a:lstStyle/>
          <a:p>
            <a:pPr>
              <a:spcAft>
                <a:spcPts val="600"/>
              </a:spcAft>
            </a:pPr>
            <a:fld id="{4FAB73BC-B049-4115-A692-8D63A059BFB8}" type="slidenum">
              <a:rPr lang="en-US" smtClean="0"/>
              <a:pPr>
                <a:spcAft>
                  <a:spcPts val="600"/>
                </a:spcAft>
              </a:pPr>
              <a:t>15</a:t>
            </a:fld>
            <a:endParaRPr lang="en-US"/>
          </a:p>
        </p:txBody>
      </p:sp>
    </p:spTree>
    <p:extLst>
      <p:ext uri="{BB962C8B-B14F-4D97-AF65-F5344CB8AC3E}">
        <p14:creationId xmlns:p14="http://schemas.microsoft.com/office/powerpoint/2010/main" val="1620426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Text, whiteboard&#10;&#10;Description automatically generated">
            <a:extLst>
              <a:ext uri="{FF2B5EF4-FFF2-40B4-BE49-F238E27FC236}">
                <a16:creationId xmlns:a16="http://schemas.microsoft.com/office/drawing/2014/main" id="{DA0B17B8-F7B3-4AEB-A290-C0FCDF387921}"/>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5882" y="2054726"/>
            <a:ext cx="7392236" cy="4511675"/>
          </a:xfrm>
          <a:prstGeom prst="rect">
            <a:avLst/>
          </a:prstGeom>
        </p:spPr>
      </p:pic>
      <p:sp>
        <p:nvSpPr>
          <p:cNvPr id="12" name="TextBox 11">
            <a:extLst>
              <a:ext uri="{FF2B5EF4-FFF2-40B4-BE49-F238E27FC236}">
                <a16:creationId xmlns:a16="http://schemas.microsoft.com/office/drawing/2014/main" id="{7D76BB2F-3107-4448-8FDA-DB54F3A9BE72}"/>
              </a:ext>
            </a:extLst>
          </p:cNvPr>
          <p:cNvSpPr txBox="1"/>
          <p:nvPr/>
        </p:nvSpPr>
        <p:spPr>
          <a:xfrm>
            <a:off x="914818" y="6627168"/>
            <a:ext cx="7353300" cy="230832"/>
          </a:xfrm>
          <a:prstGeom prst="rect">
            <a:avLst/>
          </a:prstGeom>
          <a:noFill/>
        </p:spPr>
        <p:txBody>
          <a:bodyPr wrap="square" rtlCol="0">
            <a:spAutoFit/>
          </a:bodyPr>
          <a:lstStyle/>
          <a:p>
            <a:r>
              <a:rPr lang="en-US" sz="900" dirty="0">
                <a:hlinkClick r:id="rId4" tooltip="http://commons.wikimedia.org/wiki/file:whiteboard_with_markers.jpg"/>
              </a:rPr>
              <a:t>This Photo</a:t>
            </a:r>
            <a:r>
              <a:rPr lang="en-US" sz="900" dirty="0"/>
              <a:t> by Unknown Author is licensed under </a:t>
            </a:r>
            <a:r>
              <a:rPr lang="en-US" sz="900" dirty="0">
                <a:hlinkClick r:id="rId5" tooltip="https://creativecommons.org/licenses/by-sa/3.0/"/>
              </a:rPr>
              <a:t>CC BY-SA</a:t>
            </a:r>
            <a:endParaRPr lang="en-US" sz="900" dirty="0"/>
          </a:p>
        </p:txBody>
      </p:sp>
      <p:sp>
        <p:nvSpPr>
          <p:cNvPr id="9" name="Title 8">
            <a:extLst>
              <a:ext uri="{FF2B5EF4-FFF2-40B4-BE49-F238E27FC236}">
                <a16:creationId xmlns:a16="http://schemas.microsoft.com/office/drawing/2014/main" id="{A0B88D50-019A-4379-A2AE-03ACF039596B}"/>
              </a:ext>
            </a:extLst>
          </p:cNvPr>
          <p:cNvSpPr>
            <a:spLocks noGrp="1"/>
          </p:cNvSpPr>
          <p:nvPr>
            <p:ph type="title"/>
          </p:nvPr>
        </p:nvSpPr>
        <p:spPr/>
        <p:txBody>
          <a:bodyPr/>
          <a:lstStyle/>
          <a:p>
            <a:r>
              <a:rPr lang="en-US" dirty="0"/>
              <a:t>(Really) Basic Funding Mechanics</a:t>
            </a:r>
          </a:p>
        </p:txBody>
      </p:sp>
      <p:sp>
        <p:nvSpPr>
          <p:cNvPr id="3" name="Content Placeholder 2">
            <a:extLst>
              <a:ext uri="{FF2B5EF4-FFF2-40B4-BE49-F238E27FC236}">
                <a16:creationId xmlns:a16="http://schemas.microsoft.com/office/drawing/2014/main" id="{100C4F60-D06E-484E-BE54-4A26FA8A2EEE}"/>
              </a:ext>
            </a:extLst>
          </p:cNvPr>
          <p:cNvSpPr>
            <a:spLocks noGrp="1"/>
          </p:cNvSpPr>
          <p:nvPr>
            <p:ph idx="1"/>
          </p:nvPr>
        </p:nvSpPr>
        <p:spPr>
          <a:xfrm>
            <a:off x="1066800" y="2286001"/>
            <a:ext cx="7010400" cy="3933824"/>
          </a:xfrm>
        </p:spPr>
        <p:txBody>
          <a:bodyPr>
            <a:normAutofit/>
          </a:bodyPr>
          <a:lstStyle/>
          <a:p>
            <a:pPr marL="0" indent="0">
              <a:buNone/>
            </a:pPr>
            <a:r>
              <a:rPr lang="en-US" sz="3600" dirty="0">
                <a:solidFill>
                  <a:schemeClr val="accent4"/>
                </a:solidFill>
                <a:latin typeface="Segoe Print" panose="02000600000000000000" pitchFamily="2" charset="0"/>
              </a:rPr>
              <a:t>as local share </a:t>
            </a:r>
          </a:p>
          <a:p>
            <a:pPr marL="0" indent="0">
              <a:buNone/>
            </a:pPr>
            <a:r>
              <a:rPr lang="en-US" sz="3600" dirty="0">
                <a:solidFill>
                  <a:schemeClr val="accent4"/>
                </a:solidFill>
                <a:latin typeface="Segoe Print" panose="02000600000000000000" pitchFamily="2" charset="0"/>
              </a:rPr>
              <a:t>decreases</a:t>
            </a:r>
          </a:p>
          <a:p>
            <a:pPr marL="0" indent="0" algn="r">
              <a:buNone/>
            </a:pPr>
            <a:endParaRPr lang="en-US" sz="3600" dirty="0">
              <a:solidFill>
                <a:schemeClr val="tx2"/>
              </a:solidFill>
              <a:latin typeface="Segoe Print" panose="02000600000000000000" pitchFamily="2" charset="0"/>
            </a:endParaRPr>
          </a:p>
          <a:p>
            <a:pPr marL="0" indent="0" algn="r">
              <a:buNone/>
            </a:pPr>
            <a:endParaRPr lang="en-US" sz="3600" dirty="0">
              <a:solidFill>
                <a:schemeClr val="tx2"/>
              </a:solidFill>
              <a:latin typeface="Segoe Print" panose="02000600000000000000" pitchFamily="2" charset="0"/>
            </a:endParaRPr>
          </a:p>
          <a:p>
            <a:pPr marL="0" indent="0" algn="r">
              <a:buNone/>
            </a:pPr>
            <a:r>
              <a:rPr lang="en-US" sz="3600" dirty="0">
                <a:solidFill>
                  <a:schemeClr val="accent4"/>
                </a:solidFill>
                <a:latin typeface="Segoe Print" panose="02000600000000000000" pitchFamily="2" charset="0"/>
              </a:rPr>
              <a:t>state share </a:t>
            </a:r>
          </a:p>
          <a:p>
            <a:pPr marL="0" indent="0" algn="r">
              <a:buNone/>
            </a:pPr>
            <a:r>
              <a:rPr lang="en-US" sz="3600" dirty="0">
                <a:solidFill>
                  <a:schemeClr val="accent4"/>
                </a:solidFill>
                <a:latin typeface="Segoe Print" panose="02000600000000000000" pitchFamily="2" charset="0"/>
              </a:rPr>
              <a:t>increases</a:t>
            </a:r>
          </a:p>
        </p:txBody>
      </p:sp>
      <p:sp>
        <p:nvSpPr>
          <p:cNvPr id="4" name="Slide Number Placeholder 3">
            <a:extLst>
              <a:ext uri="{FF2B5EF4-FFF2-40B4-BE49-F238E27FC236}">
                <a16:creationId xmlns:a16="http://schemas.microsoft.com/office/drawing/2014/main" id="{7DA26BBC-2029-4587-9302-2D9765D8A780}"/>
              </a:ext>
            </a:extLst>
          </p:cNvPr>
          <p:cNvSpPr>
            <a:spLocks noGrp="1"/>
          </p:cNvSpPr>
          <p:nvPr>
            <p:ph type="sldNum" sz="quarter" idx="12"/>
          </p:nvPr>
        </p:nvSpPr>
        <p:spPr/>
        <p:txBody>
          <a:bodyPr/>
          <a:lstStyle/>
          <a:p>
            <a:fld id="{8660415E-9B32-4802-8783-7CB0570D4A69}" type="slidenum">
              <a:rPr lang="en-US" smtClean="0"/>
              <a:pPr/>
              <a:t>16</a:t>
            </a:fld>
            <a:endParaRPr lang="en-US" dirty="0"/>
          </a:p>
        </p:txBody>
      </p:sp>
      <p:pic>
        <p:nvPicPr>
          <p:cNvPr id="5" name="Graphic 4" descr="Line arrow Straight">
            <a:extLst>
              <a:ext uri="{FF2B5EF4-FFF2-40B4-BE49-F238E27FC236}">
                <a16:creationId xmlns:a16="http://schemas.microsoft.com/office/drawing/2014/main" id="{418BE99D-61D7-4F4C-BAC4-E55B3020313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6200000">
            <a:off x="1905000" y="3562815"/>
            <a:ext cx="914400" cy="914400"/>
          </a:xfrm>
          <a:prstGeom prst="rect">
            <a:avLst/>
          </a:prstGeom>
        </p:spPr>
      </p:pic>
      <p:pic>
        <p:nvPicPr>
          <p:cNvPr id="10" name="Graphic 9" descr="Line arrow Straight">
            <a:extLst>
              <a:ext uri="{FF2B5EF4-FFF2-40B4-BE49-F238E27FC236}">
                <a16:creationId xmlns:a16="http://schemas.microsoft.com/office/drawing/2014/main" id="{3F6F58B2-319A-4A9C-936E-92AF33C53C8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5400000">
            <a:off x="6324600" y="4038600"/>
            <a:ext cx="914400" cy="914400"/>
          </a:xfrm>
          <a:prstGeom prst="rect">
            <a:avLst/>
          </a:prstGeom>
        </p:spPr>
      </p:pic>
      <p:cxnSp>
        <p:nvCxnSpPr>
          <p:cNvPr id="7" name="Straight Connector 6">
            <a:extLst>
              <a:ext uri="{FF2B5EF4-FFF2-40B4-BE49-F238E27FC236}">
                <a16:creationId xmlns:a16="http://schemas.microsoft.com/office/drawing/2014/main" id="{D9B7624D-5035-4A4E-A888-3CE804C62A90}"/>
              </a:ext>
            </a:extLst>
          </p:cNvPr>
          <p:cNvCxnSpPr/>
          <p:nvPr/>
        </p:nvCxnSpPr>
        <p:spPr>
          <a:xfrm flipV="1">
            <a:off x="1790700" y="3000390"/>
            <a:ext cx="5562600" cy="2590800"/>
          </a:xfrm>
          <a:prstGeom prst="line">
            <a:avLst/>
          </a:prstGeom>
          <a:ln w="57150">
            <a:solidFill>
              <a:schemeClr val="accent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485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500"/>
                                        <p:tgtEl>
                                          <p:spTgt spid="3">
                                            <p:txEl>
                                              <p:pRg st="5" end="5"/>
                                            </p:txEl>
                                          </p:spTgt>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par>
                          <p:cTn id="28" fill="hold">
                            <p:stCondLst>
                              <p:cond delay="3000"/>
                            </p:stCondLst>
                            <p:childTnLst>
                              <p:par>
                                <p:cTn id="29" presetID="32" presetClass="emph" presetSubtype="0" fill="hold" nodeType="afterEffect">
                                  <p:stCondLst>
                                    <p:cond delay="0"/>
                                  </p:stCondLst>
                                  <p:childTnLst>
                                    <p:animRot by="120000">
                                      <p:cBhvr>
                                        <p:cTn id="30" dur="200" fill="hold">
                                          <p:stCondLst>
                                            <p:cond delay="0"/>
                                          </p:stCondLst>
                                        </p:cTn>
                                        <p:tgtEl>
                                          <p:spTgt spid="7"/>
                                        </p:tgtEl>
                                        <p:attrNameLst>
                                          <p:attrName>r</p:attrName>
                                        </p:attrNameLst>
                                      </p:cBhvr>
                                    </p:animRot>
                                    <p:animRot by="-240000">
                                      <p:cBhvr>
                                        <p:cTn id="31" dur="400" fill="hold">
                                          <p:stCondLst>
                                            <p:cond delay="400"/>
                                          </p:stCondLst>
                                        </p:cTn>
                                        <p:tgtEl>
                                          <p:spTgt spid="7"/>
                                        </p:tgtEl>
                                        <p:attrNameLst>
                                          <p:attrName>r</p:attrName>
                                        </p:attrNameLst>
                                      </p:cBhvr>
                                    </p:animRot>
                                    <p:animRot by="240000">
                                      <p:cBhvr>
                                        <p:cTn id="32" dur="400" fill="hold">
                                          <p:stCondLst>
                                            <p:cond delay="800"/>
                                          </p:stCondLst>
                                        </p:cTn>
                                        <p:tgtEl>
                                          <p:spTgt spid="7"/>
                                        </p:tgtEl>
                                        <p:attrNameLst>
                                          <p:attrName>r</p:attrName>
                                        </p:attrNameLst>
                                      </p:cBhvr>
                                    </p:animRot>
                                    <p:animRot by="-240000">
                                      <p:cBhvr>
                                        <p:cTn id="33" dur="400" fill="hold">
                                          <p:stCondLst>
                                            <p:cond delay="1200"/>
                                          </p:stCondLst>
                                        </p:cTn>
                                        <p:tgtEl>
                                          <p:spTgt spid="7"/>
                                        </p:tgtEl>
                                        <p:attrNameLst>
                                          <p:attrName>r</p:attrName>
                                        </p:attrNameLst>
                                      </p:cBhvr>
                                    </p:animRot>
                                    <p:animRot by="120000">
                                      <p:cBhvr>
                                        <p:cTn id="34" dur="400" fill="hold">
                                          <p:stCondLst>
                                            <p:cond delay="16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Content Placeholder 16">
            <a:extLst>
              <a:ext uri="{FF2B5EF4-FFF2-40B4-BE49-F238E27FC236}">
                <a16:creationId xmlns:a16="http://schemas.microsoft.com/office/drawing/2014/main" id="{855E4657-3E4E-4905-B916-A5D43C7451A9}"/>
              </a:ext>
            </a:extLst>
          </p:cNvPr>
          <p:cNvGraphicFramePr>
            <a:graphicFrameLocks/>
          </p:cNvGraphicFramePr>
          <p:nvPr>
            <p:extLst>
              <p:ext uri="{D42A27DB-BD31-4B8C-83A1-F6EECF244321}">
                <p14:modId xmlns:p14="http://schemas.microsoft.com/office/powerpoint/2010/main" val="1282329279"/>
              </p:ext>
            </p:extLst>
          </p:nvPr>
        </p:nvGraphicFramePr>
        <p:xfrm>
          <a:off x="5619750" y="0"/>
          <a:ext cx="3219450" cy="685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a:extLst>
              <a:ext uri="{FF2B5EF4-FFF2-40B4-BE49-F238E27FC236}">
                <a16:creationId xmlns:a16="http://schemas.microsoft.com/office/drawing/2014/main" id="{AF7356A2-8C95-4110-9113-8412F66447B1}"/>
              </a:ext>
            </a:extLst>
          </p:cNvPr>
          <p:cNvGraphicFramePr>
            <a:graphicFrameLocks noGrp="1"/>
          </p:cNvGraphicFramePr>
          <p:nvPr>
            <p:ph idx="1"/>
            <p:extLst>
              <p:ext uri="{D42A27DB-BD31-4B8C-83A1-F6EECF244321}">
                <p14:modId xmlns:p14="http://schemas.microsoft.com/office/powerpoint/2010/main" val="2080558906"/>
              </p:ext>
            </p:extLst>
          </p:nvPr>
        </p:nvGraphicFramePr>
        <p:xfrm>
          <a:off x="2286000" y="0"/>
          <a:ext cx="3219450" cy="6858000"/>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9">
            <a:extLst>
              <a:ext uri="{FF2B5EF4-FFF2-40B4-BE49-F238E27FC236}">
                <a16:creationId xmlns:a16="http://schemas.microsoft.com/office/drawing/2014/main" id="{83C9D84B-9CDE-4EC2-BCA1-C2D9CEE6C68C}"/>
              </a:ext>
            </a:extLst>
          </p:cNvPr>
          <p:cNvSpPr txBox="1"/>
          <p:nvPr/>
        </p:nvSpPr>
        <p:spPr>
          <a:xfrm>
            <a:off x="3058604" y="5798146"/>
            <a:ext cx="1413016" cy="923330"/>
          </a:xfrm>
          <a:prstGeom prst="rect">
            <a:avLst/>
          </a:prstGeom>
          <a:noFill/>
        </p:spPr>
        <p:txBody>
          <a:bodyPr wrap="none" rtlCol="0">
            <a:spAutoFit/>
          </a:bodyPr>
          <a:lstStyle/>
          <a:p>
            <a:pPr algn="ctr"/>
            <a:r>
              <a:rPr lang="en-US" dirty="0">
                <a:latin typeface="+mj-lt"/>
              </a:rPr>
              <a:t>Local Values </a:t>
            </a:r>
          </a:p>
          <a:p>
            <a:pPr algn="ctr"/>
            <a:r>
              <a:rPr lang="en-US" dirty="0">
                <a:latin typeface="+mj-lt"/>
              </a:rPr>
              <a:t>At </a:t>
            </a:r>
          </a:p>
          <a:p>
            <a:pPr algn="ctr"/>
            <a:r>
              <a:rPr lang="en-US" dirty="0">
                <a:latin typeface="+mj-lt"/>
              </a:rPr>
              <a:t>Market Value</a:t>
            </a:r>
          </a:p>
        </p:txBody>
      </p:sp>
      <p:sp>
        <p:nvSpPr>
          <p:cNvPr id="21" name="TextBox 20">
            <a:extLst>
              <a:ext uri="{FF2B5EF4-FFF2-40B4-BE49-F238E27FC236}">
                <a16:creationId xmlns:a16="http://schemas.microsoft.com/office/drawing/2014/main" id="{2EFEF47F-60CE-4DF2-81DA-609B5A41C8B6}"/>
              </a:ext>
            </a:extLst>
          </p:cNvPr>
          <p:cNvSpPr txBox="1"/>
          <p:nvPr/>
        </p:nvSpPr>
        <p:spPr>
          <a:xfrm>
            <a:off x="6319684" y="5798146"/>
            <a:ext cx="1413016" cy="923330"/>
          </a:xfrm>
          <a:prstGeom prst="rect">
            <a:avLst/>
          </a:prstGeom>
          <a:noFill/>
        </p:spPr>
        <p:txBody>
          <a:bodyPr wrap="none" rtlCol="0">
            <a:spAutoFit/>
          </a:bodyPr>
          <a:lstStyle/>
          <a:p>
            <a:pPr algn="ctr"/>
            <a:r>
              <a:rPr lang="en-US" dirty="0">
                <a:latin typeface="+mj-lt"/>
              </a:rPr>
              <a:t>Local Values</a:t>
            </a:r>
          </a:p>
          <a:p>
            <a:pPr algn="ctr"/>
            <a:r>
              <a:rPr lang="en-US" dirty="0">
                <a:latin typeface="+mj-lt"/>
              </a:rPr>
              <a:t>Below </a:t>
            </a:r>
          </a:p>
          <a:p>
            <a:pPr algn="ctr"/>
            <a:r>
              <a:rPr lang="en-US" dirty="0">
                <a:latin typeface="+mj-lt"/>
              </a:rPr>
              <a:t>Market Value</a:t>
            </a:r>
          </a:p>
        </p:txBody>
      </p:sp>
      <p:sp>
        <p:nvSpPr>
          <p:cNvPr id="28" name="Title 1">
            <a:extLst>
              <a:ext uri="{FF2B5EF4-FFF2-40B4-BE49-F238E27FC236}">
                <a16:creationId xmlns:a16="http://schemas.microsoft.com/office/drawing/2014/main" id="{1E785107-967F-4A17-8978-EF183ABADF7E}"/>
              </a:ext>
            </a:extLst>
          </p:cNvPr>
          <p:cNvSpPr>
            <a:spLocks noGrp="1"/>
          </p:cNvSpPr>
          <p:nvPr>
            <p:ph type="title"/>
          </p:nvPr>
        </p:nvSpPr>
        <p:spPr>
          <a:xfrm>
            <a:off x="0" y="-182404"/>
            <a:ext cx="9144000" cy="1325563"/>
          </a:xfrm>
        </p:spPr>
        <p:txBody>
          <a:bodyPr/>
          <a:lstStyle/>
          <a:p>
            <a:pPr algn="ctr"/>
            <a:r>
              <a:rPr lang="en-US" dirty="0"/>
              <a:t>Equalizing Values for School Funding</a:t>
            </a:r>
          </a:p>
        </p:txBody>
      </p:sp>
      <p:sp>
        <p:nvSpPr>
          <p:cNvPr id="39" name="Left Brace 38">
            <a:extLst>
              <a:ext uri="{FF2B5EF4-FFF2-40B4-BE49-F238E27FC236}">
                <a16:creationId xmlns:a16="http://schemas.microsoft.com/office/drawing/2014/main" id="{BFEA1858-EAC0-4D1B-9D7C-3FAD9D83515C}"/>
              </a:ext>
            </a:extLst>
          </p:cNvPr>
          <p:cNvSpPr/>
          <p:nvPr/>
        </p:nvSpPr>
        <p:spPr>
          <a:xfrm>
            <a:off x="6324600" y="3552616"/>
            <a:ext cx="76200" cy="228600"/>
          </a:xfrm>
          <a:prstGeom prst="leftBrace">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7A80CDEA-8010-49E1-8813-F9DD56C79C23}"/>
              </a:ext>
            </a:extLst>
          </p:cNvPr>
          <p:cNvSpPr txBox="1"/>
          <p:nvPr/>
        </p:nvSpPr>
        <p:spPr>
          <a:xfrm>
            <a:off x="5266644" y="3259961"/>
            <a:ext cx="943656" cy="1107996"/>
          </a:xfrm>
          <a:prstGeom prst="rect">
            <a:avLst/>
          </a:prstGeom>
          <a:noFill/>
        </p:spPr>
        <p:txBody>
          <a:bodyPr wrap="none" rtlCol="0">
            <a:spAutoFit/>
          </a:bodyPr>
          <a:lstStyle/>
          <a:p>
            <a:pPr algn="ctr"/>
            <a:r>
              <a:rPr lang="en-US" sz="1600" dirty="0">
                <a:latin typeface="+mj-lt"/>
              </a:rPr>
              <a:t>Differing</a:t>
            </a:r>
          </a:p>
          <a:p>
            <a:pPr algn="ctr"/>
            <a:r>
              <a:rPr lang="en-US" sz="1600" dirty="0">
                <a:latin typeface="+mj-lt"/>
              </a:rPr>
              <a:t>Levels of</a:t>
            </a:r>
          </a:p>
          <a:p>
            <a:pPr algn="ctr"/>
            <a:r>
              <a:rPr lang="en-US" sz="1600" dirty="0">
                <a:latin typeface="+mj-lt"/>
              </a:rPr>
              <a:t>Appraisal</a:t>
            </a:r>
          </a:p>
          <a:p>
            <a:endParaRPr lang="en-US" dirty="0"/>
          </a:p>
        </p:txBody>
      </p:sp>
      <p:sp>
        <p:nvSpPr>
          <p:cNvPr id="41" name="TextBox 40">
            <a:extLst>
              <a:ext uri="{FF2B5EF4-FFF2-40B4-BE49-F238E27FC236}">
                <a16:creationId xmlns:a16="http://schemas.microsoft.com/office/drawing/2014/main" id="{BE446C92-D89D-4A08-BB8E-7A1154CFB43C}"/>
              </a:ext>
            </a:extLst>
          </p:cNvPr>
          <p:cNvSpPr txBox="1"/>
          <p:nvPr/>
        </p:nvSpPr>
        <p:spPr>
          <a:xfrm>
            <a:off x="1935841" y="2151965"/>
            <a:ext cx="920445" cy="1107996"/>
          </a:xfrm>
          <a:prstGeom prst="rect">
            <a:avLst/>
          </a:prstGeom>
          <a:noFill/>
        </p:spPr>
        <p:txBody>
          <a:bodyPr wrap="none" rtlCol="0">
            <a:spAutoFit/>
          </a:bodyPr>
          <a:lstStyle/>
          <a:p>
            <a:pPr algn="ctr"/>
            <a:r>
              <a:rPr lang="en-US" sz="1600" dirty="0">
                <a:latin typeface="+mj-lt"/>
              </a:rPr>
              <a:t>Equal</a:t>
            </a:r>
          </a:p>
          <a:p>
            <a:pPr algn="ctr"/>
            <a:r>
              <a:rPr lang="en-US" sz="1600" dirty="0">
                <a:latin typeface="+mj-lt"/>
              </a:rPr>
              <a:t>State</a:t>
            </a:r>
          </a:p>
          <a:p>
            <a:pPr algn="ctr"/>
            <a:r>
              <a:rPr lang="en-US" sz="1600" dirty="0">
                <a:latin typeface="+mj-lt"/>
              </a:rPr>
              <a:t>Funding</a:t>
            </a:r>
          </a:p>
          <a:p>
            <a:endParaRPr lang="en-US" dirty="0"/>
          </a:p>
        </p:txBody>
      </p:sp>
      <p:sp>
        <p:nvSpPr>
          <p:cNvPr id="42" name="Left Brace 41">
            <a:extLst>
              <a:ext uri="{FF2B5EF4-FFF2-40B4-BE49-F238E27FC236}">
                <a16:creationId xmlns:a16="http://schemas.microsoft.com/office/drawing/2014/main" id="{2BA2E2C4-9B67-43D8-9A42-8FA4CFC8F805}"/>
              </a:ext>
            </a:extLst>
          </p:cNvPr>
          <p:cNvSpPr/>
          <p:nvPr/>
        </p:nvSpPr>
        <p:spPr>
          <a:xfrm>
            <a:off x="2775830" y="1414381"/>
            <a:ext cx="207134" cy="2138235"/>
          </a:xfrm>
          <a:prstGeom prst="lef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TextBox 42">
            <a:extLst>
              <a:ext uri="{FF2B5EF4-FFF2-40B4-BE49-F238E27FC236}">
                <a16:creationId xmlns:a16="http://schemas.microsoft.com/office/drawing/2014/main" id="{55D77C0B-9960-4E9B-88CC-EF74A3E1B1FB}"/>
              </a:ext>
            </a:extLst>
          </p:cNvPr>
          <p:cNvSpPr txBox="1"/>
          <p:nvPr/>
        </p:nvSpPr>
        <p:spPr>
          <a:xfrm>
            <a:off x="468732" y="1663520"/>
            <a:ext cx="1340432" cy="1384995"/>
          </a:xfrm>
          <a:prstGeom prst="rect">
            <a:avLst/>
          </a:prstGeom>
          <a:noFill/>
        </p:spPr>
        <p:txBody>
          <a:bodyPr wrap="none" rtlCol="0">
            <a:spAutoFit/>
          </a:bodyPr>
          <a:lstStyle/>
          <a:p>
            <a:pPr algn="ctr"/>
            <a:r>
              <a:rPr lang="en-US" sz="2800" dirty="0">
                <a:solidFill>
                  <a:schemeClr val="accent3"/>
                </a:solidFill>
                <a:latin typeface="+mj-lt"/>
              </a:rPr>
              <a:t>State</a:t>
            </a:r>
          </a:p>
          <a:p>
            <a:pPr algn="ctr"/>
            <a:r>
              <a:rPr lang="en-US" sz="2800" dirty="0">
                <a:solidFill>
                  <a:schemeClr val="accent3"/>
                </a:solidFill>
                <a:latin typeface="+mj-lt"/>
              </a:rPr>
              <a:t>Funding</a:t>
            </a:r>
          </a:p>
          <a:p>
            <a:pPr algn="ctr"/>
            <a:r>
              <a:rPr lang="en-US" sz="2800" dirty="0">
                <a:solidFill>
                  <a:schemeClr val="accent3"/>
                </a:solidFill>
                <a:latin typeface="+mj-lt"/>
              </a:rPr>
              <a:t>Share</a:t>
            </a:r>
          </a:p>
        </p:txBody>
      </p:sp>
      <p:sp>
        <p:nvSpPr>
          <p:cNvPr id="44" name="TextBox 43">
            <a:extLst>
              <a:ext uri="{FF2B5EF4-FFF2-40B4-BE49-F238E27FC236}">
                <a16:creationId xmlns:a16="http://schemas.microsoft.com/office/drawing/2014/main" id="{B711CD3B-C6FF-4CC3-AE9E-A7033C3EDD39}"/>
              </a:ext>
            </a:extLst>
          </p:cNvPr>
          <p:cNvSpPr txBox="1"/>
          <p:nvPr/>
        </p:nvSpPr>
        <p:spPr>
          <a:xfrm>
            <a:off x="257937" y="3987225"/>
            <a:ext cx="1762021" cy="1384995"/>
          </a:xfrm>
          <a:prstGeom prst="rect">
            <a:avLst/>
          </a:prstGeom>
          <a:noFill/>
        </p:spPr>
        <p:txBody>
          <a:bodyPr wrap="none" rtlCol="0">
            <a:spAutoFit/>
          </a:bodyPr>
          <a:lstStyle/>
          <a:p>
            <a:pPr algn="ctr"/>
            <a:r>
              <a:rPr lang="en-US" sz="2800" dirty="0">
                <a:solidFill>
                  <a:schemeClr val="accent1"/>
                </a:solidFill>
                <a:latin typeface="+mj-lt"/>
              </a:rPr>
              <a:t>Local</a:t>
            </a:r>
          </a:p>
          <a:p>
            <a:pPr algn="ctr"/>
            <a:r>
              <a:rPr lang="en-US" sz="2800" dirty="0">
                <a:solidFill>
                  <a:schemeClr val="accent1"/>
                </a:solidFill>
                <a:latin typeface="+mj-lt"/>
              </a:rPr>
              <a:t>Collections</a:t>
            </a:r>
          </a:p>
          <a:p>
            <a:pPr algn="ctr"/>
            <a:r>
              <a:rPr lang="en-US" sz="2800" dirty="0">
                <a:solidFill>
                  <a:schemeClr val="accent1"/>
                </a:solidFill>
                <a:latin typeface="+mj-lt"/>
              </a:rPr>
              <a:t>Share</a:t>
            </a:r>
          </a:p>
        </p:txBody>
      </p:sp>
    </p:spTree>
    <p:extLst>
      <p:ext uri="{BB962C8B-B14F-4D97-AF65-F5344CB8AC3E}">
        <p14:creationId xmlns:p14="http://schemas.microsoft.com/office/powerpoint/2010/main" val="558939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Content Placeholder 16">
            <a:extLst>
              <a:ext uri="{FF2B5EF4-FFF2-40B4-BE49-F238E27FC236}">
                <a16:creationId xmlns:a16="http://schemas.microsoft.com/office/drawing/2014/main" id="{855E4657-3E4E-4905-B916-A5D43C7451A9}"/>
              </a:ext>
            </a:extLst>
          </p:cNvPr>
          <p:cNvGraphicFramePr>
            <a:graphicFrameLocks/>
          </p:cNvGraphicFramePr>
          <p:nvPr>
            <p:extLst>
              <p:ext uri="{D42A27DB-BD31-4B8C-83A1-F6EECF244321}">
                <p14:modId xmlns:p14="http://schemas.microsoft.com/office/powerpoint/2010/main" val="760299896"/>
              </p:ext>
            </p:extLst>
          </p:nvPr>
        </p:nvGraphicFramePr>
        <p:xfrm>
          <a:off x="2274215" y="0"/>
          <a:ext cx="3193274"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a:extLst>
              <a:ext uri="{FF2B5EF4-FFF2-40B4-BE49-F238E27FC236}">
                <a16:creationId xmlns:a16="http://schemas.microsoft.com/office/drawing/2014/main" id="{9BA2BCC6-5632-46CB-B967-5599E0CC982A}"/>
              </a:ext>
            </a:extLst>
          </p:cNvPr>
          <p:cNvSpPr>
            <a:spLocks noGrp="1"/>
          </p:cNvSpPr>
          <p:nvPr>
            <p:ph type="sldNum" sz="quarter" idx="12"/>
          </p:nvPr>
        </p:nvSpPr>
        <p:spPr/>
        <p:txBody>
          <a:bodyPr/>
          <a:lstStyle/>
          <a:p>
            <a:pPr>
              <a:defRPr/>
            </a:pPr>
            <a:fld id="{8660415E-9B32-4802-8783-7CB0570D4A69}" type="slidenum">
              <a:rPr lang="en-US" smtClean="0"/>
              <a:pPr>
                <a:defRPr/>
              </a:pPr>
              <a:t>18</a:t>
            </a:fld>
            <a:endParaRPr lang="en-US" dirty="0"/>
          </a:p>
        </p:txBody>
      </p:sp>
      <p:graphicFrame>
        <p:nvGraphicFramePr>
          <p:cNvPr id="19" name="Content Placeholder 16">
            <a:extLst>
              <a:ext uri="{FF2B5EF4-FFF2-40B4-BE49-F238E27FC236}">
                <a16:creationId xmlns:a16="http://schemas.microsoft.com/office/drawing/2014/main" id="{A241D26B-DF0E-4F8E-B1F1-D559BFBEBD3C}"/>
              </a:ext>
            </a:extLst>
          </p:cNvPr>
          <p:cNvGraphicFramePr>
            <a:graphicFrameLocks/>
          </p:cNvGraphicFramePr>
          <p:nvPr>
            <p:extLst>
              <p:ext uri="{D42A27DB-BD31-4B8C-83A1-F6EECF244321}">
                <p14:modId xmlns:p14="http://schemas.microsoft.com/office/powerpoint/2010/main" val="1940927818"/>
              </p:ext>
            </p:extLst>
          </p:nvPr>
        </p:nvGraphicFramePr>
        <p:xfrm>
          <a:off x="5638800" y="0"/>
          <a:ext cx="3273634" cy="6858000"/>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Box 20">
            <a:extLst>
              <a:ext uri="{FF2B5EF4-FFF2-40B4-BE49-F238E27FC236}">
                <a16:creationId xmlns:a16="http://schemas.microsoft.com/office/drawing/2014/main" id="{2EFEF47F-60CE-4DF2-81DA-609B5A41C8B6}"/>
              </a:ext>
            </a:extLst>
          </p:cNvPr>
          <p:cNvSpPr txBox="1"/>
          <p:nvPr/>
        </p:nvSpPr>
        <p:spPr>
          <a:xfrm>
            <a:off x="3083535" y="5892582"/>
            <a:ext cx="1306255" cy="646331"/>
          </a:xfrm>
          <a:prstGeom prst="rect">
            <a:avLst/>
          </a:prstGeom>
          <a:noFill/>
        </p:spPr>
        <p:txBody>
          <a:bodyPr wrap="none" rtlCol="0">
            <a:spAutoFit/>
          </a:bodyPr>
          <a:lstStyle/>
          <a:p>
            <a:pPr algn="ctr"/>
            <a:r>
              <a:rPr lang="en-US" dirty="0">
                <a:latin typeface="+mj-lt"/>
              </a:rPr>
              <a:t>Without</a:t>
            </a:r>
          </a:p>
          <a:p>
            <a:pPr algn="ctr"/>
            <a:r>
              <a:rPr lang="en-US" dirty="0">
                <a:latin typeface="+mj-lt"/>
              </a:rPr>
              <a:t>Equalization</a:t>
            </a:r>
          </a:p>
        </p:txBody>
      </p:sp>
      <p:sp>
        <p:nvSpPr>
          <p:cNvPr id="22" name="TextBox 21">
            <a:extLst>
              <a:ext uri="{FF2B5EF4-FFF2-40B4-BE49-F238E27FC236}">
                <a16:creationId xmlns:a16="http://schemas.microsoft.com/office/drawing/2014/main" id="{96654FDB-7D57-483F-BD50-B08319A88132}"/>
              </a:ext>
            </a:extLst>
          </p:cNvPr>
          <p:cNvSpPr txBox="1"/>
          <p:nvPr/>
        </p:nvSpPr>
        <p:spPr>
          <a:xfrm>
            <a:off x="6392870" y="5892581"/>
            <a:ext cx="1306255" cy="646331"/>
          </a:xfrm>
          <a:prstGeom prst="rect">
            <a:avLst/>
          </a:prstGeom>
          <a:noFill/>
        </p:spPr>
        <p:txBody>
          <a:bodyPr wrap="none" rtlCol="0">
            <a:spAutoFit/>
          </a:bodyPr>
          <a:lstStyle/>
          <a:p>
            <a:pPr algn="ctr"/>
            <a:r>
              <a:rPr lang="en-US" dirty="0">
                <a:latin typeface="+mj-lt"/>
              </a:rPr>
              <a:t>Indirect </a:t>
            </a:r>
          </a:p>
          <a:p>
            <a:pPr algn="ctr"/>
            <a:r>
              <a:rPr lang="en-US" dirty="0">
                <a:latin typeface="+mj-lt"/>
              </a:rPr>
              <a:t>Equalization</a:t>
            </a:r>
          </a:p>
        </p:txBody>
      </p:sp>
      <p:sp>
        <p:nvSpPr>
          <p:cNvPr id="26" name="Left Brace 25">
            <a:extLst>
              <a:ext uri="{FF2B5EF4-FFF2-40B4-BE49-F238E27FC236}">
                <a16:creationId xmlns:a16="http://schemas.microsoft.com/office/drawing/2014/main" id="{B7FBA965-9460-407A-AF8B-E57072374280}"/>
              </a:ext>
            </a:extLst>
          </p:cNvPr>
          <p:cNvSpPr/>
          <p:nvPr/>
        </p:nvSpPr>
        <p:spPr>
          <a:xfrm>
            <a:off x="6324600" y="3552616"/>
            <a:ext cx="76200" cy="228600"/>
          </a:xfrm>
          <a:prstGeom prst="leftBrace">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87D00F4A-D9D0-4733-8ABE-66D67DB3774E}"/>
              </a:ext>
            </a:extLst>
          </p:cNvPr>
          <p:cNvSpPr txBox="1"/>
          <p:nvPr/>
        </p:nvSpPr>
        <p:spPr>
          <a:xfrm>
            <a:off x="5256197" y="3350329"/>
            <a:ext cx="974113" cy="861774"/>
          </a:xfrm>
          <a:prstGeom prst="rect">
            <a:avLst/>
          </a:prstGeom>
          <a:noFill/>
        </p:spPr>
        <p:txBody>
          <a:bodyPr wrap="none" rtlCol="0">
            <a:spAutoFit/>
          </a:bodyPr>
          <a:lstStyle/>
          <a:p>
            <a:pPr algn="ctr"/>
            <a:r>
              <a:rPr lang="en-US" sz="1600" dirty="0">
                <a:latin typeface="+mj-lt"/>
              </a:rPr>
              <a:t>Equalized</a:t>
            </a:r>
          </a:p>
          <a:p>
            <a:pPr algn="ctr"/>
            <a:r>
              <a:rPr lang="en-US" sz="1600" dirty="0">
                <a:latin typeface="+mj-lt"/>
              </a:rPr>
              <a:t>Values</a:t>
            </a:r>
          </a:p>
          <a:p>
            <a:endParaRPr lang="en-US" dirty="0"/>
          </a:p>
        </p:txBody>
      </p:sp>
      <p:sp>
        <p:nvSpPr>
          <p:cNvPr id="28" name="Title 1">
            <a:extLst>
              <a:ext uri="{FF2B5EF4-FFF2-40B4-BE49-F238E27FC236}">
                <a16:creationId xmlns:a16="http://schemas.microsoft.com/office/drawing/2014/main" id="{1E785107-967F-4A17-8978-EF183ABADF7E}"/>
              </a:ext>
            </a:extLst>
          </p:cNvPr>
          <p:cNvSpPr>
            <a:spLocks noGrp="1"/>
          </p:cNvSpPr>
          <p:nvPr>
            <p:ph type="title"/>
          </p:nvPr>
        </p:nvSpPr>
        <p:spPr>
          <a:xfrm>
            <a:off x="0" y="-182404"/>
            <a:ext cx="9144000" cy="1325563"/>
          </a:xfrm>
        </p:spPr>
        <p:txBody>
          <a:bodyPr/>
          <a:lstStyle/>
          <a:p>
            <a:pPr algn="ctr"/>
            <a:r>
              <a:rPr lang="en-US" dirty="0"/>
              <a:t>Equalizing Values for School Funding</a:t>
            </a:r>
          </a:p>
        </p:txBody>
      </p:sp>
      <p:sp>
        <p:nvSpPr>
          <p:cNvPr id="32" name="TextBox 31">
            <a:extLst>
              <a:ext uri="{FF2B5EF4-FFF2-40B4-BE49-F238E27FC236}">
                <a16:creationId xmlns:a16="http://schemas.microsoft.com/office/drawing/2014/main" id="{751D702C-DF76-4496-BED0-1009EBF1B7E1}"/>
              </a:ext>
            </a:extLst>
          </p:cNvPr>
          <p:cNvSpPr txBox="1"/>
          <p:nvPr/>
        </p:nvSpPr>
        <p:spPr>
          <a:xfrm>
            <a:off x="5257800" y="2055296"/>
            <a:ext cx="1036630" cy="1107996"/>
          </a:xfrm>
          <a:prstGeom prst="rect">
            <a:avLst/>
          </a:prstGeom>
          <a:noFill/>
        </p:spPr>
        <p:txBody>
          <a:bodyPr wrap="none" rtlCol="0">
            <a:spAutoFit/>
          </a:bodyPr>
          <a:lstStyle/>
          <a:p>
            <a:pPr algn="ctr"/>
            <a:r>
              <a:rPr lang="en-US" sz="1600" dirty="0">
                <a:latin typeface="+mj-lt"/>
              </a:rPr>
              <a:t>Equalized</a:t>
            </a:r>
          </a:p>
          <a:p>
            <a:pPr algn="ctr"/>
            <a:r>
              <a:rPr lang="en-US" sz="1600" dirty="0">
                <a:latin typeface="+mj-lt"/>
              </a:rPr>
              <a:t>State</a:t>
            </a:r>
          </a:p>
          <a:p>
            <a:pPr algn="ctr"/>
            <a:r>
              <a:rPr lang="en-US" sz="1600" dirty="0">
                <a:latin typeface="+mj-lt"/>
              </a:rPr>
              <a:t>Funding</a:t>
            </a:r>
          </a:p>
          <a:p>
            <a:endParaRPr lang="en-US" dirty="0"/>
          </a:p>
        </p:txBody>
      </p:sp>
      <p:sp>
        <p:nvSpPr>
          <p:cNvPr id="33" name="Left Brace 32">
            <a:extLst>
              <a:ext uri="{FF2B5EF4-FFF2-40B4-BE49-F238E27FC236}">
                <a16:creationId xmlns:a16="http://schemas.microsoft.com/office/drawing/2014/main" id="{ED28FA56-8E18-4CE2-AF95-7C772EB53BD4}"/>
              </a:ext>
            </a:extLst>
          </p:cNvPr>
          <p:cNvSpPr/>
          <p:nvPr/>
        </p:nvSpPr>
        <p:spPr>
          <a:xfrm>
            <a:off x="6248400" y="1397187"/>
            <a:ext cx="184238" cy="2088963"/>
          </a:xfrm>
          <a:prstGeom prst="lef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FC110BB7-E18A-4257-A689-7BD85A711A73}"/>
              </a:ext>
            </a:extLst>
          </p:cNvPr>
          <p:cNvSpPr txBox="1"/>
          <p:nvPr/>
        </p:nvSpPr>
        <p:spPr>
          <a:xfrm>
            <a:off x="1905000" y="2151965"/>
            <a:ext cx="982128" cy="1107996"/>
          </a:xfrm>
          <a:prstGeom prst="rect">
            <a:avLst/>
          </a:prstGeom>
          <a:noFill/>
        </p:spPr>
        <p:txBody>
          <a:bodyPr wrap="none" rtlCol="0">
            <a:spAutoFit/>
          </a:bodyPr>
          <a:lstStyle/>
          <a:p>
            <a:pPr algn="ctr"/>
            <a:r>
              <a:rPr lang="en-US" sz="1600" dirty="0">
                <a:latin typeface="+mj-lt"/>
              </a:rPr>
              <a:t>Unequal</a:t>
            </a:r>
          </a:p>
          <a:p>
            <a:pPr algn="ctr"/>
            <a:r>
              <a:rPr lang="en-US" sz="1600" dirty="0">
                <a:latin typeface="+mj-lt"/>
              </a:rPr>
              <a:t>State</a:t>
            </a:r>
          </a:p>
          <a:p>
            <a:pPr algn="ctr"/>
            <a:r>
              <a:rPr lang="en-US" sz="1600" dirty="0">
                <a:latin typeface="+mj-lt"/>
              </a:rPr>
              <a:t>Funding</a:t>
            </a:r>
          </a:p>
          <a:p>
            <a:endParaRPr lang="en-US" dirty="0"/>
          </a:p>
        </p:txBody>
      </p:sp>
      <p:sp>
        <p:nvSpPr>
          <p:cNvPr id="18" name="Left Brace 17">
            <a:extLst>
              <a:ext uri="{FF2B5EF4-FFF2-40B4-BE49-F238E27FC236}">
                <a16:creationId xmlns:a16="http://schemas.microsoft.com/office/drawing/2014/main" id="{13ECA588-95EC-4F23-B9CF-FAFC87C5460C}"/>
              </a:ext>
            </a:extLst>
          </p:cNvPr>
          <p:cNvSpPr/>
          <p:nvPr/>
        </p:nvSpPr>
        <p:spPr>
          <a:xfrm>
            <a:off x="2775830" y="1414381"/>
            <a:ext cx="176381" cy="2346438"/>
          </a:xfrm>
          <a:prstGeom prst="leftBrace">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a:extLst>
              <a:ext uri="{FF2B5EF4-FFF2-40B4-BE49-F238E27FC236}">
                <a16:creationId xmlns:a16="http://schemas.microsoft.com/office/drawing/2014/main" id="{5E1E64BC-E516-4252-B3E3-37746CA577A9}"/>
              </a:ext>
            </a:extLst>
          </p:cNvPr>
          <p:cNvSpPr txBox="1"/>
          <p:nvPr/>
        </p:nvSpPr>
        <p:spPr>
          <a:xfrm>
            <a:off x="468732" y="1663520"/>
            <a:ext cx="1340432" cy="1384995"/>
          </a:xfrm>
          <a:prstGeom prst="rect">
            <a:avLst/>
          </a:prstGeom>
          <a:noFill/>
        </p:spPr>
        <p:txBody>
          <a:bodyPr wrap="none" rtlCol="0">
            <a:spAutoFit/>
          </a:bodyPr>
          <a:lstStyle/>
          <a:p>
            <a:pPr algn="ctr"/>
            <a:r>
              <a:rPr lang="en-US" sz="2800" dirty="0">
                <a:solidFill>
                  <a:schemeClr val="accent3"/>
                </a:solidFill>
                <a:latin typeface="+mj-lt"/>
              </a:rPr>
              <a:t>State</a:t>
            </a:r>
          </a:p>
          <a:p>
            <a:pPr algn="ctr"/>
            <a:r>
              <a:rPr lang="en-US" sz="2800" dirty="0">
                <a:solidFill>
                  <a:schemeClr val="accent3"/>
                </a:solidFill>
                <a:latin typeface="+mj-lt"/>
              </a:rPr>
              <a:t>Funding</a:t>
            </a:r>
          </a:p>
          <a:p>
            <a:pPr algn="ctr"/>
            <a:r>
              <a:rPr lang="en-US" sz="2800" dirty="0">
                <a:solidFill>
                  <a:schemeClr val="accent3"/>
                </a:solidFill>
                <a:latin typeface="+mj-lt"/>
              </a:rPr>
              <a:t>Share</a:t>
            </a:r>
          </a:p>
        </p:txBody>
      </p:sp>
      <p:sp>
        <p:nvSpPr>
          <p:cNvPr id="24" name="TextBox 23">
            <a:extLst>
              <a:ext uri="{FF2B5EF4-FFF2-40B4-BE49-F238E27FC236}">
                <a16:creationId xmlns:a16="http://schemas.microsoft.com/office/drawing/2014/main" id="{C9D2C08E-4378-456E-AA43-BB37BCB9BEAD}"/>
              </a:ext>
            </a:extLst>
          </p:cNvPr>
          <p:cNvSpPr txBox="1"/>
          <p:nvPr/>
        </p:nvSpPr>
        <p:spPr>
          <a:xfrm>
            <a:off x="257937" y="3987225"/>
            <a:ext cx="1762021" cy="1384995"/>
          </a:xfrm>
          <a:prstGeom prst="rect">
            <a:avLst/>
          </a:prstGeom>
          <a:noFill/>
        </p:spPr>
        <p:txBody>
          <a:bodyPr wrap="none" rtlCol="0">
            <a:spAutoFit/>
          </a:bodyPr>
          <a:lstStyle/>
          <a:p>
            <a:pPr algn="ctr"/>
            <a:r>
              <a:rPr lang="en-US" sz="2800" dirty="0">
                <a:solidFill>
                  <a:schemeClr val="accent1"/>
                </a:solidFill>
                <a:latin typeface="+mj-lt"/>
              </a:rPr>
              <a:t>Local</a:t>
            </a:r>
          </a:p>
          <a:p>
            <a:pPr algn="ctr"/>
            <a:r>
              <a:rPr lang="en-US" sz="2800" dirty="0">
                <a:solidFill>
                  <a:schemeClr val="accent1"/>
                </a:solidFill>
                <a:latin typeface="+mj-lt"/>
              </a:rPr>
              <a:t>Collections</a:t>
            </a:r>
          </a:p>
          <a:p>
            <a:pPr algn="ctr"/>
            <a:r>
              <a:rPr lang="en-US" sz="2800" dirty="0">
                <a:solidFill>
                  <a:schemeClr val="accent1"/>
                </a:solidFill>
                <a:latin typeface="+mj-lt"/>
              </a:rPr>
              <a:t>Share</a:t>
            </a:r>
          </a:p>
        </p:txBody>
      </p:sp>
    </p:spTree>
    <p:extLst>
      <p:ext uri="{BB962C8B-B14F-4D97-AF65-F5344CB8AC3E}">
        <p14:creationId xmlns:p14="http://schemas.microsoft.com/office/powerpoint/2010/main" val="4101240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PVS Purpose – State Funding</a:t>
            </a:r>
          </a:p>
        </p:txBody>
      </p:sp>
      <p:sp>
        <p:nvSpPr>
          <p:cNvPr id="2" name="Content Placeholder 1">
            <a:extLst>
              <a:ext uri="{FF2B5EF4-FFF2-40B4-BE49-F238E27FC236}">
                <a16:creationId xmlns:a16="http://schemas.microsoft.com/office/drawing/2014/main" id="{5B5A7CF4-65E3-454C-91F3-115ACB40AF11}"/>
              </a:ext>
            </a:extLst>
          </p:cNvPr>
          <p:cNvSpPr>
            <a:spLocks noGrp="1"/>
          </p:cNvSpPr>
          <p:nvPr>
            <p:ph idx="1"/>
          </p:nvPr>
        </p:nvSpPr>
        <p:spPr>
          <a:xfrm>
            <a:off x="628650" y="1825625"/>
            <a:ext cx="8058150" cy="4351338"/>
          </a:xfrm>
        </p:spPr>
        <p:txBody>
          <a:bodyPr>
            <a:normAutofit/>
          </a:bodyPr>
          <a:lstStyle/>
          <a:p>
            <a:r>
              <a:rPr lang="en-US" dirty="0"/>
              <a:t>PVS does NOT directly equalize (change) local values</a:t>
            </a:r>
          </a:p>
          <a:p>
            <a:r>
              <a:rPr lang="en-US" dirty="0"/>
              <a:t>PVS does NOT change local tax collections</a:t>
            </a:r>
          </a:p>
          <a:p>
            <a:r>
              <a:rPr lang="en-US" dirty="0"/>
              <a:t>PVS does NOT change tax rates</a:t>
            </a:r>
          </a:p>
          <a:p>
            <a:r>
              <a:rPr lang="en-US" dirty="0"/>
              <a:t>PVS does NOT measure the degree of uniformity or the median level of appraisals</a:t>
            </a:r>
          </a:p>
          <a:p>
            <a:pPr lvl="1"/>
            <a:r>
              <a:rPr lang="en-US" dirty="0"/>
              <a:t>Ratio study is detailed in Tax Code §5.10</a:t>
            </a:r>
          </a:p>
        </p:txBody>
      </p:sp>
      <p:sp>
        <p:nvSpPr>
          <p:cNvPr id="4100" name="Slide Number Placeholder 5"/>
          <p:cNvSpPr>
            <a:spLocks noGrp="1"/>
          </p:cNvSpPr>
          <p:nvPr>
            <p:ph type="sldNum" sz="quarter" idx="12"/>
          </p:nvPr>
        </p:nvSpPr>
        <p:spPr/>
        <p:txBody>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fld id="{59E23D92-8836-4BF3-9E89-572BA98B69C9}" type="slidenum">
              <a:rPr lang="en-US" altLang="en-US" sz="1200" smtClean="0">
                <a:latin typeface="+mn-lt"/>
              </a:rPr>
              <a:pPr/>
              <a:t>19</a:t>
            </a:fld>
            <a:endParaRPr lang="en-US" altLang="en-US" sz="1200" dirty="0">
              <a:latin typeface="+mn-lt"/>
            </a:endParaRPr>
          </a:p>
        </p:txBody>
      </p:sp>
    </p:spTree>
    <p:custDataLst>
      <p:tags r:id="rId1"/>
    </p:custDataLst>
    <p:extLst>
      <p:ext uri="{BB962C8B-B14F-4D97-AF65-F5344CB8AC3E}">
        <p14:creationId xmlns:p14="http://schemas.microsoft.com/office/powerpoint/2010/main" val="200313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4D8-51CC-44A3-B7A9-8862FFCBA9BC}"/>
              </a:ext>
            </a:extLst>
          </p:cNvPr>
          <p:cNvSpPr>
            <a:spLocks noGrp="1"/>
          </p:cNvSpPr>
          <p:nvPr>
            <p:ph type="title"/>
          </p:nvPr>
        </p:nvSpPr>
        <p:spPr/>
        <p:txBody>
          <a:bodyPr/>
          <a:lstStyle/>
          <a:p>
            <a:r>
              <a:rPr lang="en-US" dirty="0"/>
              <a:t>Topics We Will Cover</a:t>
            </a:r>
          </a:p>
        </p:txBody>
      </p:sp>
      <p:sp>
        <p:nvSpPr>
          <p:cNvPr id="3" name="Content Placeholder 2">
            <a:extLst>
              <a:ext uri="{FF2B5EF4-FFF2-40B4-BE49-F238E27FC236}">
                <a16:creationId xmlns:a16="http://schemas.microsoft.com/office/drawing/2014/main" id="{056640BC-ACFC-49B8-9589-4BB0D7CC0421}"/>
              </a:ext>
            </a:extLst>
          </p:cNvPr>
          <p:cNvSpPr>
            <a:spLocks noGrp="1"/>
          </p:cNvSpPr>
          <p:nvPr>
            <p:ph idx="1"/>
          </p:nvPr>
        </p:nvSpPr>
        <p:spPr/>
        <p:txBody>
          <a:bodyPr/>
          <a:lstStyle/>
          <a:p>
            <a:r>
              <a:rPr lang="en-US" dirty="0"/>
              <a:t>Property Value Study Definition and Purpose</a:t>
            </a:r>
          </a:p>
          <a:p>
            <a:r>
              <a:rPr lang="en-US" dirty="0"/>
              <a:t>Conduct of the Property Value Study</a:t>
            </a:r>
          </a:p>
          <a:p>
            <a:pPr lvl="1"/>
            <a:r>
              <a:rPr lang="en-US" dirty="0"/>
              <a:t>Field Studies</a:t>
            </a:r>
          </a:p>
          <a:p>
            <a:pPr lvl="1"/>
            <a:r>
              <a:rPr lang="en-US" dirty="0"/>
              <a:t>Multi-County Team</a:t>
            </a:r>
          </a:p>
          <a:p>
            <a:r>
              <a:rPr lang="en-US" dirty="0"/>
              <a:t>PVS Findings</a:t>
            </a:r>
          </a:p>
          <a:p>
            <a:r>
              <a:rPr lang="en-US" dirty="0"/>
              <a:t>Deductions and T-Values</a:t>
            </a:r>
          </a:p>
        </p:txBody>
      </p:sp>
      <p:sp>
        <p:nvSpPr>
          <p:cNvPr id="5" name="Footer Placeholder 4">
            <a:extLst>
              <a:ext uri="{FF2B5EF4-FFF2-40B4-BE49-F238E27FC236}">
                <a16:creationId xmlns:a16="http://schemas.microsoft.com/office/drawing/2014/main" id="{3EFFB52A-3C5E-455E-806B-62BEF9CAF2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F06C2E-015F-4FE8-8970-76A4AD67EDD9}"/>
              </a:ext>
            </a:extLst>
          </p:cNvPr>
          <p:cNvSpPr>
            <a:spLocks noGrp="1"/>
          </p:cNvSpPr>
          <p:nvPr>
            <p:ph type="sldNum" sz="quarter" idx="12"/>
          </p:nvPr>
        </p:nvSpPr>
        <p:spPr/>
        <p:txBody>
          <a:bodyPr/>
          <a:lstStyle/>
          <a:p>
            <a:fld id="{8660415E-9B32-4802-8783-7CB0570D4A69}" type="slidenum">
              <a:rPr lang="en-US" smtClean="0"/>
              <a:pPr/>
              <a:t>2</a:t>
            </a:fld>
            <a:endParaRPr lang="en-US" dirty="0"/>
          </a:p>
        </p:txBody>
      </p:sp>
    </p:spTree>
    <p:extLst>
      <p:ext uri="{BB962C8B-B14F-4D97-AF65-F5344CB8AC3E}">
        <p14:creationId xmlns:p14="http://schemas.microsoft.com/office/powerpoint/2010/main" val="95406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027F030-58A9-44B8-ABF5-0372D2954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6328306-71F0-4C12-A2D9-7C857146B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41542" y="1419086"/>
            <a:ext cx="5422335" cy="4066751"/>
          </a:xfrm>
          <a:custGeom>
            <a:avLst/>
            <a:gdLst>
              <a:gd name="connsiteX0" fmla="*/ 0 w 5422335"/>
              <a:gd name="connsiteY0" fmla="*/ 539819 h 5422335"/>
              <a:gd name="connsiteX1" fmla="*/ 539819 w 5422335"/>
              <a:gd name="connsiteY1" fmla="*/ 0 h 5422335"/>
              <a:gd name="connsiteX2" fmla="*/ 5422335 w 5422335"/>
              <a:gd name="connsiteY2" fmla="*/ 0 h 5422335"/>
              <a:gd name="connsiteX3" fmla="*/ 5422335 w 5422335"/>
              <a:gd name="connsiteY3" fmla="*/ 4816159 h 5422335"/>
              <a:gd name="connsiteX4" fmla="*/ 4816159 w 5422335"/>
              <a:gd name="connsiteY4" fmla="*/ 5422335 h 5422335"/>
              <a:gd name="connsiteX5" fmla="*/ 1331251 w 5422335"/>
              <a:gd name="connsiteY5" fmla="*/ 5422335 h 5422335"/>
              <a:gd name="connsiteX6" fmla="*/ 0 w 5422335"/>
              <a:gd name="connsiteY6" fmla="*/ 4091084 h 5422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2335" h="5422335">
                <a:moveTo>
                  <a:pt x="0" y="539819"/>
                </a:moveTo>
                <a:lnTo>
                  <a:pt x="539819" y="0"/>
                </a:lnTo>
                <a:lnTo>
                  <a:pt x="5422335" y="0"/>
                </a:lnTo>
                <a:lnTo>
                  <a:pt x="5422335" y="4816159"/>
                </a:lnTo>
                <a:lnTo>
                  <a:pt x="4816159" y="5422335"/>
                </a:lnTo>
                <a:lnTo>
                  <a:pt x="1331251" y="5422335"/>
                </a:lnTo>
                <a:lnTo>
                  <a:pt x="0" y="4091084"/>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4AB010C-C307-4A53-9D97-39C6AAB2E0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499608" y="-433663"/>
            <a:ext cx="1508163" cy="1131122"/>
          </a:xfrm>
          <a:custGeom>
            <a:avLst/>
            <a:gdLst>
              <a:gd name="connsiteX0" fmla="*/ 0 w 1508163"/>
              <a:gd name="connsiteY0" fmla="*/ 1321630 h 1508163"/>
              <a:gd name="connsiteX1" fmla="*/ 1321630 w 1508163"/>
              <a:gd name="connsiteY1" fmla="*/ 0 h 1508163"/>
              <a:gd name="connsiteX2" fmla="*/ 1508163 w 1508163"/>
              <a:gd name="connsiteY2" fmla="*/ 0 h 1508163"/>
              <a:gd name="connsiteX3" fmla="*/ 1508163 w 1508163"/>
              <a:gd name="connsiteY3" fmla="*/ 1508163 h 1508163"/>
              <a:gd name="connsiteX4" fmla="*/ 0 w 1508163"/>
              <a:gd name="connsiteY4" fmla="*/ 1508163 h 1508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8163" h="1508163">
                <a:moveTo>
                  <a:pt x="0" y="1321630"/>
                </a:moveTo>
                <a:lnTo>
                  <a:pt x="1321630" y="0"/>
                </a:lnTo>
                <a:lnTo>
                  <a:pt x="1508163" y="0"/>
                </a:lnTo>
                <a:lnTo>
                  <a:pt x="1508163" y="1508163"/>
                </a:lnTo>
                <a:lnTo>
                  <a:pt x="0" y="150816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3252C512-4076-456E-AD89-50B0316453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55018" y="427306"/>
            <a:ext cx="678106" cy="5085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71C24C9E-C2F4-4FA4-947B-6CBAC7C3A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34304" y="2754484"/>
            <a:ext cx="1827638" cy="1370729"/>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604B7750-FFCA-4912-AC2E-989EECC94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41006" y="2633590"/>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494659-52DF-4053-975B-36F06255E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19768" y="5743887"/>
            <a:ext cx="1425687" cy="1069265"/>
          </a:xfrm>
          <a:custGeom>
            <a:avLst/>
            <a:gdLst>
              <a:gd name="connsiteX0" fmla="*/ 0 w 1425687"/>
              <a:gd name="connsiteY0" fmla="*/ 0 h 1425687"/>
              <a:gd name="connsiteX1" fmla="*/ 1425687 w 1425687"/>
              <a:gd name="connsiteY1" fmla="*/ 0 h 1425687"/>
              <a:gd name="connsiteX2" fmla="*/ 1425687 w 1425687"/>
              <a:gd name="connsiteY2" fmla="*/ 819509 h 1425687"/>
              <a:gd name="connsiteX3" fmla="*/ 819509 w 1425687"/>
              <a:gd name="connsiteY3" fmla="*/ 1425687 h 1425687"/>
              <a:gd name="connsiteX4" fmla="*/ 0 w 1425687"/>
              <a:gd name="connsiteY4" fmla="*/ 1425687 h 142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5687" h="1425687">
                <a:moveTo>
                  <a:pt x="0" y="0"/>
                </a:moveTo>
                <a:lnTo>
                  <a:pt x="1425687" y="0"/>
                </a:lnTo>
                <a:lnTo>
                  <a:pt x="1425687" y="819509"/>
                </a:lnTo>
                <a:lnTo>
                  <a:pt x="819509" y="1425687"/>
                </a:lnTo>
                <a:lnTo>
                  <a:pt x="0" y="1425687"/>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EE807326-229C-458C-BDA0-C72126216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FCADE1D5-E79C-4CEF-BEFD-B66EFB394D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 name="Title 6">
            <a:extLst>
              <a:ext uri="{FF2B5EF4-FFF2-40B4-BE49-F238E27FC236}">
                <a16:creationId xmlns:a16="http://schemas.microsoft.com/office/drawing/2014/main" id="{1D926AAF-13F5-4701-BF5B-861E7F8F4D8F}"/>
              </a:ext>
            </a:extLst>
          </p:cNvPr>
          <p:cNvSpPr>
            <a:spLocks noGrp="1"/>
          </p:cNvSpPr>
          <p:nvPr>
            <p:ph type="title"/>
          </p:nvPr>
        </p:nvSpPr>
        <p:spPr>
          <a:xfrm>
            <a:off x="2403481" y="2353641"/>
            <a:ext cx="4337037" cy="2150719"/>
          </a:xfrm>
          <a:noFill/>
        </p:spPr>
        <p:txBody>
          <a:bodyPr vert="horz" lIns="91440" tIns="45720" rIns="91440" bIns="45720" rtlCol="0" anchor="ctr">
            <a:noAutofit/>
          </a:bodyPr>
          <a:lstStyle/>
          <a:p>
            <a:pPr algn="ctr"/>
            <a:r>
              <a:rPr lang="en-US" sz="5400" kern="1200" dirty="0">
                <a:solidFill>
                  <a:srgbClr val="080808"/>
                </a:solidFill>
                <a:latin typeface="+mj-lt"/>
                <a:ea typeface="+mj-ea"/>
                <a:cs typeface="+mj-cs"/>
              </a:rPr>
              <a:t>How is the PVS conducted?</a:t>
            </a:r>
          </a:p>
        </p:txBody>
      </p:sp>
      <p:sp>
        <p:nvSpPr>
          <p:cNvPr id="8" name="Text Placeholder 7">
            <a:extLst>
              <a:ext uri="{FF2B5EF4-FFF2-40B4-BE49-F238E27FC236}">
                <a16:creationId xmlns:a16="http://schemas.microsoft.com/office/drawing/2014/main" id="{C64F39A2-71B7-476A-94A2-C5527E4DC2F9}"/>
              </a:ext>
            </a:extLst>
          </p:cNvPr>
          <p:cNvSpPr>
            <a:spLocks noGrp="1"/>
          </p:cNvSpPr>
          <p:nvPr>
            <p:ph type="body" idx="1"/>
          </p:nvPr>
        </p:nvSpPr>
        <p:spPr>
          <a:xfrm>
            <a:off x="3329724" y="4518923"/>
            <a:ext cx="2484551" cy="1141851"/>
          </a:xfrm>
          <a:noFill/>
        </p:spPr>
        <p:txBody>
          <a:bodyPr vert="horz" lIns="91440" tIns="45720" rIns="91440" bIns="45720" rtlCol="0">
            <a:normAutofit/>
          </a:bodyPr>
          <a:lstStyle/>
          <a:p>
            <a:pPr algn="ctr"/>
            <a:endParaRPr lang="en-US" sz="1700" kern="1200">
              <a:solidFill>
                <a:srgbClr val="080808"/>
              </a:solidFill>
              <a:latin typeface="+mn-lt"/>
              <a:ea typeface="+mn-ea"/>
              <a:cs typeface="+mn-cs"/>
            </a:endParaRPr>
          </a:p>
        </p:txBody>
      </p:sp>
      <p:sp>
        <p:nvSpPr>
          <p:cNvPr id="5" name="Footer Placeholder 4">
            <a:extLst>
              <a:ext uri="{FF2B5EF4-FFF2-40B4-BE49-F238E27FC236}">
                <a16:creationId xmlns:a16="http://schemas.microsoft.com/office/drawing/2014/main" id="{98F0044F-0273-4E69-A8F6-125F4CF0F11A}"/>
              </a:ext>
            </a:extLst>
          </p:cNvPr>
          <p:cNvSpPr>
            <a:spLocks noGrp="1"/>
          </p:cNvSpPr>
          <p:nvPr>
            <p:ph type="ftr" sz="quarter" idx="11"/>
          </p:nvPr>
        </p:nvSpPr>
        <p:spPr>
          <a:xfrm>
            <a:off x="241299" y="5991225"/>
            <a:ext cx="1926609" cy="365125"/>
          </a:xfrm>
        </p:spPr>
        <p:txBody>
          <a:bodyPr vert="horz" lIns="91440" tIns="45720" rIns="91440" bIns="45720" rtlCol="0" anchor="ctr">
            <a:normAutofit/>
          </a:bodyPr>
          <a:lstStyle/>
          <a:p>
            <a:pPr algn="l" defTabSz="914400"/>
            <a:endParaRPr lang="en-US" sz="1200" kern="1200">
              <a:solidFill>
                <a:schemeClr val="tx1">
                  <a:tint val="75000"/>
                </a:schemeClr>
              </a:solidFill>
              <a:latin typeface="+mn-lt"/>
              <a:ea typeface="+mn-ea"/>
              <a:cs typeface="+mn-cs"/>
            </a:endParaRPr>
          </a:p>
        </p:txBody>
      </p:sp>
      <p:sp>
        <p:nvSpPr>
          <p:cNvPr id="6" name="Slide Number Placeholder 5">
            <a:extLst>
              <a:ext uri="{FF2B5EF4-FFF2-40B4-BE49-F238E27FC236}">
                <a16:creationId xmlns:a16="http://schemas.microsoft.com/office/drawing/2014/main" id="{6BC96089-CB32-44E0-B9C8-9BB466A8FFF0}"/>
              </a:ext>
            </a:extLst>
          </p:cNvPr>
          <p:cNvSpPr>
            <a:spLocks noGrp="1"/>
          </p:cNvSpPr>
          <p:nvPr>
            <p:ph type="sldNum" sz="quarter" idx="12"/>
          </p:nvPr>
        </p:nvSpPr>
        <p:spPr>
          <a:xfrm>
            <a:off x="241299" y="6356350"/>
            <a:ext cx="1926608" cy="365125"/>
          </a:xfrm>
        </p:spPr>
        <p:txBody>
          <a:bodyPr vert="horz" lIns="91440" tIns="45720" rIns="91440" bIns="45720" rtlCol="0" anchor="ctr">
            <a:normAutofit/>
          </a:bodyPr>
          <a:lstStyle/>
          <a:p>
            <a:pPr algn="l" defTabSz="914400">
              <a:spcAft>
                <a:spcPts val="600"/>
              </a:spcAft>
              <a:defRPr/>
            </a:pPr>
            <a:fld id="{8660415E-9B32-4802-8783-7CB0570D4A69}" type="slidenum">
              <a:rPr lang="en-US" smtClean="0"/>
              <a:pPr algn="l" defTabSz="914400">
                <a:spcAft>
                  <a:spcPts val="600"/>
                </a:spcAft>
                <a:defRPr/>
              </a:pPr>
              <a:t>20</a:t>
            </a:fld>
            <a:endParaRPr lang="en-US"/>
          </a:p>
        </p:txBody>
      </p:sp>
      <p:sp>
        <p:nvSpPr>
          <p:cNvPr id="31" name="Isosceles Triangle 30">
            <a:extLst>
              <a:ext uri="{FF2B5EF4-FFF2-40B4-BE49-F238E27FC236}">
                <a16:creationId xmlns:a16="http://schemas.microsoft.com/office/drawing/2014/main" id="{54FC8EB5-1620-43B8-B816-8A91B6EAC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7899" y="5708769"/>
            <a:ext cx="1735193" cy="1156796"/>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3D544515-9F93-4809-A102-B49C85F460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49097" y="6332156"/>
            <a:ext cx="800112" cy="53340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92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070B-3DA7-480D-A83A-51BC8020A05F}"/>
              </a:ext>
            </a:extLst>
          </p:cNvPr>
          <p:cNvSpPr>
            <a:spLocks noGrp="1"/>
          </p:cNvSpPr>
          <p:nvPr>
            <p:ph type="title"/>
          </p:nvPr>
        </p:nvSpPr>
        <p:spPr/>
        <p:txBody>
          <a:bodyPr/>
          <a:lstStyle/>
          <a:p>
            <a:r>
              <a:rPr lang="en-US" dirty="0"/>
              <a:t>Property Value Study Cycle</a:t>
            </a:r>
          </a:p>
        </p:txBody>
      </p:sp>
      <p:graphicFrame>
        <p:nvGraphicFramePr>
          <p:cNvPr id="4" name="Content Placeholder 3">
            <a:extLst>
              <a:ext uri="{FF2B5EF4-FFF2-40B4-BE49-F238E27FC236}">
                <a16:creationId xmlns:a16="http://schemas.microsoft.com/office/drawing/2014/main" id="{5B258053-E717-4BAE-8858-D52158126016}"/>
              </a:ext>
            </a:extLst>
          </p:cNvPr>
          <p:cNvGraphicFramePr>
            <a:graphicFrameLocks noGrp="1"/>
          </p:cNvGraphicFramePr>
          <p:nvPr>
            <p:ph idx="1"/>
            <p:extLst>
              <p:ext uri="{D42A27DB-BD31-4B8C-83A1-F6EECF244321}">
                <p14:modId xmlns:p14="http://schemas.microsoft.com/office/powerpoint/2010/main" val="1207219073"/>
              </p:ext>
            </p:extLst>
          </p:nvPr>
        </p:nvGraphicFramePr>
        <p:xfrm>
          <a:off x="1600200" y="2091395"/>
          <a:ext cx="5943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Slide Number Placeholder 16">
            <a:extLst>
              <a:ext uri="{FF2B5EF4-FFF2-40B4-BE49-F238E27FC236}">
                <a16:creationId xmlns:a16="http://schemas.microsoft.com/office/drawing/2014/main" id="{5664E21F-CA12-4C0F-A8C2-DF20B940CCE7}"/>
              </a:ext>
            </a:extLst>
          </p:cNvPr>
          <p:cNvSpPr>
            <a:spLocks noGrp="1"/>
          </p:cNvSpPr>
          <p:nvPr>
            <p:ph type="sldNum" sz="quarter" idx="12"/>
          </p:nvPr>
        </p:nvSpPr>
        <p:spPr/>
        <p:txBody>
          <a:bodyPr/>
          <a:lstStyle/>
          <a:p>
            <a:fld id="{4FAB73BC-B049-4115-A692-8D63A059BFB8}" type="slidenum">
              <a:rPr lang="en-US" smtClean="0"/>
              <a:t>21</a:t>
            </a:fld>
            <a:endParaRPr lang="en-US" dirty="0"/>
          </a:p>
        </p:txBody>
      </p:sp>
      <p:sp>
        <p:nvSpPr>
          <p:cNvPr id="5" name="TextBox 4">
            <a:extLst>
              <a:ext uri="{FF2B5EF4-FFF2-40B4-BE49-F238E27FC236}">
                <a16:creationId xmlns:a16="http://schemas.microsoft.com/office/drawing/2014/main" id="{42BD4839-098A-416F-9072-129255BF8323}"/>
              </a:ext>
            </a:extLst>
          </p:cNvPr>
          <p:cNvSpPr txBox="1"/>
          <p:nvPr/>
        </p:nvSpPr>
        <p:spPr>
          <a:xfrm>
            <a:off x="206032" y="2293016"/>
            <a:ext cx="2890535" cy="369332"/>
          </a:xfrm>
          <a:prstGeom prst="rect">
            <a:avLst/>
          </a:prstGeom>
          <a:noFill/>
        </p:spPr>
        <p:txBody>
          <a:bodyPr wrap="none" rtlCol="0">
            <a:spAutoFit/>
          </a:bodyPr>
          <a:lstStyle/>
          <a:p>
            <a:r>
              <a:rPr lang="en-US" sz="1800" dirty="0"/>
              <a:t>(August 15 – December 1)</a:t>
            </a:r>
          </a:p>
        </p:txBody>
      </p:sp>
      <p:sp>
        <p:nvSpPr>
          <p:cNvPr id="6" name="TextBox 5">
            <a:extLst>
              <a:ext uri="{FF2B5EF4-FFF2-40B4-BE49-F238E27FC236}">
                <a16:creationId xmlns:a16="http://schemas.microsoft.com/office/drawing/2014/main" id="{673E336C-D0E2-4B30-88C4-33CE79E56B5A}"/>
              </a:ext>
            </a:extLst>
          </p:cNvPr>
          <p:cNvSpPr txBox="1"/>
          <p:nvPr/>
        </p:nvSpPr>
        <p:spPr>
          <a:xfrm>
            <a:off x="6098532" y="2293016"/>
            <a:ext cx="2890535" cy="369332"/>
          </a:xfrm>
          <a:prstGeom prst="rect">
            <a:avLst/>
          </a:prstGeom>
          <a:noFill/>
        </p:spPr>
        <p:txBody>
          <a:bodyPr wrap="none" rtlCol="0">
            <a:spAutoFit/>
          </a:bodyPr>
          <a:lstStyle/>
          <a:p>
            <a:r>
              <a:rPr lang="en-US" sz="1800" dirty="0"/>
              <a:t>(December – January 31)</a:t>
            </a:r>
          </a:p>
        </p:txBody>
      </p:sp>
      <p:sp>
        <p:nvSpPr>
          <p:cNvPr id="7" name="TextBox 6">
            <a:extLst>
              <a:ext uri="{FF2B5EF4-FFF2-40B4-BE49-F238E27FC236}">
                <a16:creationId xmlns:a16="http://schemas.microsoft.com/office/drawing/2014/main" id="{57B61A83-28C6-4F81-B9C9-0A0717130358}"/>
              </a:ext>
            </a:extLst>
          </p:cNvPr>
          <p:cNvSpPr txBox="1"/>
          <p:nvPr/>
        </p:nvSpPr>
        <p:spPr>
          <a:xfrm>
            <a:off x="6457572" y="5987018"/>
            <a:ext cx="2172454" cy="369332"/>
          </a:xfrm>
          <a:prstGeom prst="rect">
            <a:avLst/>
          </a:prstGeom>
          <a:noFill/>
        </p:spPr>
        <p:txBody>
          <a:bodyPr wrap="none" rtlCol="0">
            <a:spAutoFit/>
          </a:bodyPr>
          <a:lstStyle/>
          <a:p>
            <a:r>
              <a:rPr lang="en-US" sz="1800" dirty="0"/>
              <a:t>(February - August)</a:t>
            </a:r>
          </a:p>
        </p:txBody>
      </p:sp>
      <p:sp>
        <p:nvSpPr>
          <p:cNvPr id="8" name="TextBox 7">
            <a:extLst>
              <a:ext uri="{FF2B5EF4-FFF2-40B4-BE49-F238E27FC236}">
                <a16:creationId xmlns:a16="http://schemas.microsoft.com/office/drawing/2014/main" id="{CC80644F-7AF4-48BB-8FF4-70AA0F4D8481}"/>
              </a:ext>
            </a:extLst>
          </p:cNvPr>
          <p:cNvSpPr txBox="1"/>
          <p:nvPr/>
        </p:nvSpPr>
        <p:spPr>
          <a:xfrm>
            <a:off x="456264" y="5987018"/>
            <a:ext cx="2287870" cy="369332"/>
          </a:xfrm>
          <a:prstGeom prst="rect">
            <a:avLst/>
          </a:prstGeom>
          <a:noFill/>
        </p:spPr>
        <p:txBody>
          <a:bodyPr wrap="none" rtlCol="0">
            <a:spAutoFit/>
          </a:bodyPr>
          <a:lstStyle/>
          <a:p>
            <a:r>
              <a:rPr lang="en-US" sz="1800" dirty="0"/>
              <a:t>(Approx. August 15) </a:t>
            </a:r>
          </a:p>
        </p:txBody>
      </p:sp>
    </p:spTree>
    <p:extLst>
      <p:ext uri="{BB962C8B-B14F-4D97-AF65-F5344CB8AC3E}">
        <p14:creationId xmlns:p14="http://schemas.microsoft.com/office/powerpoint/2010/main" val="326223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00A08-F20A-4945-95DA-B497D272A353}"/>
              </a:ext>
            </a:extLst>
          </p:cNvPr>
          <p:cNvSpPr>
            <a:spLocks noGrp="1"/>
          </p:cNvSpPr>
          <p:nvPr>
            <p:ph type="title"/>
          </p:nvPr>
        </p:nvSpPr>
        <p:spPr>
          <a:xfrm>
            <a:off x="0" y="365126"/>
            <a:ext cx="9144000" cy="1325563"/>
          </a:xfrm>
        </p:spPr>
        <p:txBody>
          <a:bodyPr/>
          <a:lstStyle/>
          <a:p>
            <a:pPr algn="ctr"/>
            <a:r>
              <a:rPr lang="en-US" dirty="0"/>
              <a:t>Electronic Appraisal Roll Submission</a:t>
            </a:r>
          </a:p>
        </p:txBody>
      </p:sp>
      <p:sp>
        <p:nvSpPr>
          <p:cNvPr id="8" name="Content Placeholder 7">
            <a:extLst>
              <a:ext uri="{FF2B5EF4-FFF2-40B4-BE49-F238E27FC236}">
                <a16:creationId xmlns:a16="http://schemas.microsoft.com/office/drawing/2014/main" id="{83EADDB7-3765-4810-88B4-950D450951BB}"/>
              </a:ext>
            </a:extLst>
          </p:cNvPr>
          <p:cNvSpPr>
            <a:spLocks noGrp="1"/>
          </p:cNvSpPr>
          <p:nvPr>
            <p:ph idx="1"/>
          </p:nvPr>
        </p:nvSpPr>
        <p:spPr/>
        <p:txBody>
          <a:bodyPr/>
          <a:lstStyle/>
          <a:p>
            <a:r>
              <a:rPr lang="en-US" dirty="0"/>
              <a:t>The EARS data, along with all PVS required forms including certified freeze recaps, are critical to reporting accurate taxable values to TEA. </a:t>
            </a:r>
          </a:p>
          <a:p>
            <a:r>
              <a:rPr lang="en-US" dirty="0"/>
              <a:t>The EARS files contain the values used in each category sample, with the exceptions of Categories G1 and J. </a:t>
            </a:r>
          </a:p>
          <a:p>
            <a:endParaRPr lang="en-US" dirty="0"/>
          </a:p>
          <a:p>
            <a:endParaRPr lang="en-US" dirty="0"/>
          </a:p>
        </p:txBody>
      </p:sp>
      <p:sp>
        <p:nvSpPr>
          <p:cNvPr id="5" name="Date Placeholder 4">
            <a:extLst>
              <a:ext uri="{FF2B5EF4-FFF2-40B4-BE49-F238E27FC236}">
                <a16:creationId xmlns:a16="http://schemas.microsoft.com/office/drawing/2014/main" id="{2160E16A-8185-4C78-98A3-8C9F931314F8}"/>
              </a:ext>
            </a:extLst>
          </p:cNvPr>
          <p:cNvSpPr>
            <a:spLocks noGrp="1"/>
          </p:cNvSpPr>
          <p:nvPr>
            <p:ph type="dt" sz="half" idx="10"/>
          </p:nvPr>
        </p:nvSpPr>
        <p:spPr/>
        <p:txBody>
          <a:bodyPr/>
          <a:lstStyle/>
          <a:p>
            <a:fld id="{07A77294-C830-47B3-8F6D-A1B92C673E07}" type="datetime1">
              <a:rPr lang="en-US" smtClean="0"/>
              <a:t>12/14/2021</a:t>
            </a:fld>
            <a:endParaRPr lang="en-US"/>
          </a:p>
        </p:txBody>
      </p:sp>
      <p:sp>
        <p:nvSpPr>
          <p:cNvPr id="6" name="Footer Placeholder 5">
            <a:extLst>
              <a:ext uri="{FF2B5EF4-FFF2-40B4-BE49-F238E27FC236}">
                <a16:creationId xmlns:a16="http://schemas.microsoft.com/office/drawing/2014/main" id="{5568A2E0-CD92-4BF2-BB46-0A93D9C977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985840-E372-4FE5-AEB2-CF458BDB22E6}"/>
              </a:ext>
            </a:extLst>
          </p:cNvPr>
          <p:cNvSpPr>
            <a:spLocks noGrp="1"/>
          </p:cNvSpPr>
          <p:nvPr>
            <p:ph type="sldNum" sz="quarter" idx="12"/>
          </p:nvPr>
        </p:nvSpPr>
        <p:spPr/>
        <p:txBody>
          <a:bodyPr/>
          <a:lstStyle/>
          <a:p>
            <a:pPr>
              <a:defRPr/>
            </a:pPr>
            <a:fld id="{CF4E309A-1314-40E3-ADB0-01588D820A7B}" type="slidenum">
              <a:rPr lang="en-US" smtClean="0"/>
              <a:pPr>
                <a:defRPr/>
              </a:pPr>
              <a:t>22</a:t>
            </a:fld>
            <a:endParaRPr lang="en-US" dirty="0"/>
          </a:p>
        </p:txBody>
      </p:sp>
    </p:spTree>
    <p:extLst>
      <p:ext uri="{BB962C8B-B14F-4D97-AF65-F5344CB8AC3E}">
        <p14:creationId xmlns:p14="http://schemas.microsoft.com/office/powerpoint/2010/main" val="771733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5A5EC-E4C9-4977-B34D-639C622E5E06}"/>
              </a:ext>
            </a:extLst>
          </p:cNvPr>
          <p:cNvSpPr>
            <a:spLocks noGrp="1"/>
          </p:cNvSpPr>
          <p:nvPr>
            <p:ph type="title"/>
          </p:nvPr>
        </p:nvSpPr>
        <p:spPr/>
        <p:txBody>
          <a:bodyPr/>
          <a:lstStyle/>
          <a:p>
            <a:r>
              <a:rPr lang="en-US" dirty="0"/>
              <a:t>Property Categories in the PVS</a:t>
            </a:r>
          </a:p>
        </p:txBody>
      </p:sp>
      <p:sp>
        <p:nvSpPr>
          <p:cNvPr id="5" name="Footer Placeholder 4">
            <a:extLst>
              <a:ext uri="{FF2B5EF4-FFF2-40B4-BE49-F238E27FC236}">
                <a16:creationId xmlns:a16="http://schemas.microsoft.com/office/drawing/2014/main" id="{BBF246B5-8531-4BAB-A65C-59C702A21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8BDF8-89DE-452F-9027-29552F1146EA}"/>
              </a:ext>
            </a:extLst>
          </p:cNvPr>
          <p:cNvSpPr>
            <a:spLocks noGrp="1"/>
          </p:cNvSpPr>
          <p:nvPr>
            <p:ph type="sldNum" sz="quarter" idx="12"/>
          </p:nvPr>
        </p:nvSpPr>
        <p:spPr/>
        <p:txBody>
          <a:bodyPr/>
          <a:lstStyle/>
          <a:p>
            <a:pPr>
              <a:defRPr/>
            </a:pPr>
            <a:fld id="{8660415E-9B32-4802-8783-7CB0570D4A69}" type="slidenum">
              <a:rPr lang="en-US" smtClean="0"/>
              <a:pPr>
                <a:defRPr/>
              </a:pPr>
              <a:t>23</a:t>
            </a:fld>
            <a:endParaRPr lang="en-US" dirty="0"/>
          </a:p>
        </p:txBody>
      </p:sp>
      <p:graphicFrame>
        <p:nvGraphicFramePr>
          <p:cNvPr id="10" name="Table 15">
            <a:extLst>
              <a:ext uri="{FF2B5EF4-FFF2-40B4-BE49-F238E27FC236}">
                <a16:creationId xmlns:a16="http://schemas.microsoft.com/office/drawing/2014/main" id="{60038432-934B-4BCF-B6CD-36AAEEFFAD8D}"/>
              </a:ext>
            </a:extLst>
          </p:cNvPr>
          <p:cNvGraphicFramePr>
            <a:graphicFrameLocks noGrp="1"/>
          </p:cNvGraphicFramePr>
          <p:nvPr>
            <p:ph idx="1"/>
            <p:extLst>
              <p:ext uri="{D42A27DB-BD31-4B8C-83A1-F6EECF244321}">
                <p14:modId xmlns:p14="http://schemas.microsoft.com/office/powerpoint/2010/main" val="1386046411"/>
              </p:ext>
            </p:extLst>
          </p:nvPr>
        </p:nvGraphicFramePr>
        <p:xfrm>
          <a:off x="628650" y="1447801"/>
          <a:ext cx="7886701" cy="4709159"/>
        </p:xfrm>
        <a:graphic>
          <a:graphicData uri="http://schemas.openxmlformats.org/drawingml/2006/table">
            <a:tbl>
              <a:tblPr firstRow="1" bandRow="1">
                <a:tableStyleId>{5C22544A-7EE6-4342-B048-85BDC9FD1C3A}</a:tableStyleId>
              </a:tblPr>
              <a:tblGrid>
                <a:gridCol w="1123950">
                  <a:extLst>
                    <a:ext uri="{9D8B030D-6E8A-4147-A177-3AD203B41FA5}">
                      <a16:colId xmlns:a16="http://schemas.microsoft.com/office/drawing/2014/main" val="2805870052"/>
                    </a:ext>
                  </a:extLst>
                </a:gridCol>
                <a:gridCol w="2590800">
                  <a:extLst>
                    <a:ext uri="{9D8B030D-6E8A-4147-A177-3AD203B41FA5}">
                      <a16:colId xmlns:a16="http://schemas.microsoft.com/office/drawing/2014/main" val="2707972450"/>
                    </a:ext>
                  </a:extLst>
                </a:gridCol>
                <a:gridCol w="4171951">
                  <a:extLst>
                    <a:ext uri="{9D8B030D-6E8A-4147-A177-3AD203B41FA5}">
                      <a16:colId xmlns:a16="http://schemas.microsoft.com/office/drawing/2014/main" val="321510947"/>
                    </a:ext>
                  </a:extLst>
                </a:gridCol>
              </a:tblGrid>
              <a:tr h="315452">
                <a:tc>
                  <a:txBody>
                    <a:bodyPr/>
                    <a:lstStyle/>
                    <a:p>
                      <a:r>
                        <a:rPr lang="en-US" dirty="0"/>
                        <a:t>Category</a:t>
                      </a:r>
                    </a:p>
                  </a:txBody>
                  <a:tcPr/>
                </a:tc>
                <a:tc>
                  <a:txBody>
                    <a:bodyPr/>
                    <a:lstStyle/>
                    <a:p>
                      <a:r>
                        <a:rPr lang="en-US" dirty="0"/>
                        <a:t>Property Type</a:t>
                      </a:r>
                    </a:p>
                  </a:txBody>
                  <a:tcPr/>
                </a:tc>
                <a:tc>
                  <a:txBody>
                    <a:bodyPr/>
                    <a:lstStyle/>
                    <a:p>
                      <a:r>
                        <a:rPr lang="en-US" dirty="0"/>
                        <a:t>Description</a:t>
                      </a:r>
                    </a:p>
                  </a:txBody>
                  <a:tcPr/>
                </a:tc>
                <a:extLst>
                  <a:ext uri="{0D108BD9-81ED-4DB2-BD59-A6C34878D82A}">
                    <a16:rowId xmlns:a16="http://schemas.microsoft.com/office/drawing/2014/main" val="1271758302"/>
                  </a:ext>
                </a:extLst>
              </a:tr>
              <a:tr h="396239">
                <a:tc>
                  <a:txBody>
                    <a:bodyPr/>
                    <a:lstStyle/>
                    <a:p>
                      <a:r>
                        <a:rPr lang="en-US" dirty="0"/>
                        <a:t>A</a:t>
                      </a:r>
                    </a:p>
                  </a:txBody>
                  <a:tcPr/>
                </a:tc>
                <a:tc>
                  <a:txBody>
                    <a:bodyPr/>
                    <a:lstStyle/>
                    <a:p>
                      <a:r>
                        <a:rPr lang="en-US" dirty="0"/>
                        <a:t>Real Property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Single-family Residential </a:t>
                      </a:r>
                    </a:p>
                  </a:txBody>
                  <a:tcPr/>
                </a:tc>
                <a:extLst>
                  <a:ext uri="{0D108BD9-81ED-4DB2-BD59-A6C34878D82A}">
                    <a16:rowId xmlns:a16="http://schemas.microsoft.com/office/drawing/2014/main" val="415638796"/>
                  </a:ext>
                </a:extLst>
              </a:tr>
              <a:tr h="315452">
                <a:tc>
                  <a:txBody>
                    <a:bodyPr/>
                    <a:lstStyle/>
                    <a:p>
                      <a:r>
                        <a:rPr lang="en-US" dirty="0"/>
                        <a:t>B</a:t>
                      </a:r>
                    </a:p>
                  </a:txBody>
                  <a:tcPr/>
                </a:tc>
                <a:tc>
                  <a:txBody>
                    <a:bodyPr/>
                    <a:lstStyle/>
                    <a:p>
                      <a:r>
                        <a:rPr lang="en-US" dirty="0"/>
                        <a:t>Real Property</a:t>
                      </a:r>
                    </a:p>
                  </a:txBody>
                  <a:tcPr/>
                </a:tc>
                <a:tc>
                  <a:txBody>
                    <a:bodyPr/>
                    <a:lstStyle/>
                    <a:p>
                      <a:r>
                        <a:rPr lang="en-US" dirty="0"/>
                        <a:t>Multifamily Residential </a:t>
                      </a:r>
                    </a:p>
                  </a:txBody>
                  <a:tcPr/>
                </a:tc>
                <a:extLst>
                  <a:ext uri="{0D108BD9-81ED-4DB2-BD59-A6C34878D82A}">
                    <a16:rowId xmlns:a16="http://schemas.microsoft.com/office/drawing/2014/main" val="4080075046"/>
                  </a:ext>
                </a:extLst>
              </a:tr>
              <a:tr h="356612">
                <a:tc>
                  <a:txBody>
                    <a:bodyPr/>
                    <a:lstStyle/>
                    <a:p>
                      <a:r>
                        <a:rPr lang="en-US" dirty="0"/>
                        <a:t>C1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Real Property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Vacant Lots and Tracts </a:t>
                      </a:r>
                    </a:p>
                  </a:txBody>
                  <a:tcPr/>
                </a:tc>
                <a:extLst>
                  <a:ext uri="{0D108BD9-81ED-4DB2-BD59-A6C34878D82A}">
                    <a16:rowId xmlns:a16="http://schemas.microsoft.com/office/drawing/2014/main" val="4193934649"/>
                  </a:ext>
                </a:extLst>
              </a:tr>
              <a:tr h="331119">
                <a:tc>
                  <a:txBody>
                    <a:bodyPr/>
                    <a:lstStyle/>
                    <a:p>
                      <a:r>
                        <a:rPr lang="en-US" dirty="0"/>
                        <a:t>D1</a:t>
                      </a:r>
                    </a:p>
                  </a:txBody>
                  <a:tcPr/>
                </a:tc>
                <a:tc>
                  <a:txBody>
                    <a:bodyPr/>
                    <a:lstStyle/>
                    <a:p>
                      <a:r>
                        <a:rPr lang="en-US" dirty="0"/>
                        <a:t>Real Property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Qualified Open-space Land </a:t>
                      </a:r>
                    </a:p>
                  </a:txBody>
                  <a:tcPr/>
                </a:tc>
                <a:extLst>
                  <a:ext uri="{0D108BD9-81ED-4DB2-BD59-A6C34878D82A}">
                    <a16:rowId xmlns:a16="http://schemas.microsoft.com/office/drawing/2014/main" val="1842392620"/>
                  </a:ext>
                </a:extLst>
              </a:tr>
              <a:tr h="544480">
                <a:tc>
                  <a:txBody>
                    <a:bodyPr/>
                    <a:lstStyle/>
                    <a:p>
                      <a:r>
                        <a:rPr lang="en-US" dirty="0"/>
                        <a:t>D2</a:t>
                      </a:r>
                    </a:p>
                  </a:txBody>
                  <a:tcPr/>
                </a:tc>
                <a:tc>
                  <a:txBody>
                    <a:bodyPr/>
                    <a:lstStyle/>
                    <a:p>
                      <a:r>
                        <a:rPr lang="en-US" dirty="0"/>
                        <a:t>Real Property</a:t>
                      </a:r>
                    </a:p>
                  </a:txBody>
                  <a:tcPr/>
                </a:tc>
                <a:tc>
                  <a:txBody>
                    <a:bodyPr/>
                    <a:lstStyle/>
                    <a:p>
                      <a:r>
                        <a:rPr lang="en-US" dirty="0"/>
                        <a:t>Farm and Ranch Improvements on Qualified Open-space Land </a:t>
                      </a:r>
                    </a:p>
                  </a:txBody>
                  <a:tcPr/>
                </a:tc>
                <a:extLst>
                  <a:ext uri="{0D108BD9-81ED-4DB2-BD59-A6C34878D82A}">
                    <a16:rowId xmlns:a16="http://schemas.microsoft.com/office/drawing/2014/main" val="1758181977"/>
                  </a:ext>
                </a:extLst>
              </a:tr>
              <a:tr h="701040">
                <a:tc>
                  <a:txBody>
                    <a:bodyPr/>
                    <a:lstStyle/>
                    <a:p>
                      <a:r>
                        <a:rPr lang="en-US" dirty="0"/>
                        <a:t>E</a:t>
                      </a:r>
                    </a:p>
                  </a:txBody>
                  <a:tcPr/>
                </a:tc>
                <a:tc>
                  <a:txBody>
                    <a:bodyPr/>
                    <a:lstStyle/>
                    <a:p>
                      <a:r>
                        <a:rPr lang="en-US" dirty="0"/>
                        <a:t>Real Property</a:t>
                      </a:r>
                    </a:p>
                  </a:txBody>
                  <a:tcPr/>
                </a:tc>
                <a:tc>
                  <a:txBody>
                    <a:bodyPr/>
                    <a:lstStyle/>
                    <a:p>
                      <a:r>
                        <a:rPr lang="en-US" dirty="0"/>
                        <a:t>Rural Land, not Qualified for Open-space Appraisal, and Residential Improvements </a:t>
                      </a:r>
                    </a:p>
                  </a:txBody>
                  <a:tcPr/>
                </a:tc>
                <a:extLst>
                  <a:ext uri="{0D108BD9-81ED-4DB2-BD59-A6C34878D82A}">
                    <a16:rowId xmlns:a16="http://schemas.microsoft.com/office/drawing/2014/main" val="3744973444"/>
                  </a:ext>
                </a:extLst>
              </a:tr>
              <a:tr h="315452">
                <a:tc>
                  <a:txBody>
                    <a:bodyPr/>
                    <a:lstStyle/>
                    <a:p>
                      <a:r>
                        <a:rPr lang="en-US" dirty="0"/>
                        <a:t>F1</a:t>
                      </a:r>
                    </a:p>
                  </a:txBody>
                  <a:tcPr/>
                </a:tc>
                <a:tc>
                  <a:txBody>
                    <a:bodyPr/>
                    <a:lstStyle/>
                    <a:p>
                      <a:r>
                        <a:rPr lang="en-US" dirty="0"/>
                        <a:t>Real Property</a:t>
                      </a:r>
                    </a:p>
                  </a:txBody>
                  <a:tcPr/>
                </a:tc>
                <a:tc>
                  <a:txBody>
                    <a:bodyPr/>
                    <a:lstStyle/>
                    <a:p>
                      <a:r>
                        <a:rPr lang="en-US" dirty="0"/>
                        <a:t>Commercial</a:t>
                      </a:r>
                    </a:p>
                  </a:txBody>
                  <a:tcPr/>
                </a:tc>
                <a:extLst>
                  <a:ext uri="{0D108BD9-81ED-4DB2-BD59-A6C34878D82A}">
                    <a16:rowId xmlns:a16="http://schemas.microsoft.com/office/drawing/2014/main" val="4109640233"/>
                  </a:ext>
                </a:extLst>
              </a:tr>
              <a:tr h="315452">
                <a:tc>
                  <a:txBody>
                    <a:bodyPr/>
                    <a:lstStyle/>
                    <a:p>
                      <a:r>
                        <a:rPr lang="en-US" dirty="0"/>
                        <a:t>G1</a:t>
                      </a:r>
                    </a:p>
                  </a:txBody>
                  <a:tcPr/>
                </a:tc>
                <a:tc>
                  <a:txBody>
                    <a:bodyPr/>
                    <a:lstStyle/>
                    <a:p>
                      <a:r>
                        <a:rPr lang="en-US" dirty="0"/>
                        <a:t>Real Property</a:t>
                      </a:r>
                    </a:p>
                  </a:txBody>
                  <a:tcPr/>
                </a:tc>
                <a:tc>
                  <a:txBody>
                    <a:bodyPr/>
                    <a:lstStyle/>
                    <a:p>
                      <a:r>
                        <a:rPr lang="en-US" dirty="0"/>
                        <a:t>Oil and Gas Interests</a:t>
                      </a:r>
                    </a:p>
                  </a:txBody>
                  <a:tcPr/>
                </a:tc>
                <a:extLst>
                  <a:ext uri="{0D108BD9-81ED-4DB2-BD59-A6C34878D82A}">
                    <a16:rowId xmlns:a16="http://schemas.microsoft.com/office/drawing/2014/main" val="2804624983"/>
                  </a:ext>
                </a:extLst>
              </a:tr>
              <a:tr h="411480">
                <a:tc>
                  <a:txBody>
                    <a:bodyPr/>
                    <a:lstStyle/>
                    <a:p>
                      <a:r>
                        <a:rPr lang="en-US" dirty="0"/>
                        <a:t>J</a:t>
                      </a:r>
                    </a:p>
                  </a:txBody>
                  <a:tcPr/>
                </a:tc>
                <a:tc>
                  <a:txBody>
                    <a:bodyPr/>
                    <a:lstStyle/>
                    <a:p>
                      <a:r>
                        <a:rPr lang="en-US" dirty="0"/>
                        <a:t>Real &amp; Personal Property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Utilities </a:t>
                      </a:r>
                    </a:p>
                  </a:txBody>
                  <a:tcPr/>
                </a:tc>
                <a:extLst>
                  <a:ext uri="{0D108BD9-81ED-4DB2-BD59-A6C34878D82A}">
                    <a16:rowId xmlns:a16="http://schemas.microsoft.com/office/drawing/2014/main" val="545001225"/>
                  </a:ext>
                </a:extLst>
              </a:tr>
              <a:tr h="3154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L1</a:t>
                      </a:r>
                    </a:p>
                  </a:txBody>
                  <a:tcPr/>
                </a:tc>
                <a:tc>
                  <a:txBody>
                    <a:bodyPr/>
                    <a:lstStyle/>
                    <a:p>
                      <a:r>
                        <a:rPr lang="en-US" dirty="0"/>
                        <a:t>Personal Property</a:t>
                      </a:r>
                    </a:p>
                  </a:txBody>
                  <a:tcPr/>
                </a:tc>
                <a:tc>
                  <a:txBody>
                    <a:bodyPr/>
                    <a:lstStyle/>
                    <a:p>
                      <a:r>
                        <a:rPr lang="en-US" dirty="0"/>
                        <a:t>Commercial</a:t>
                      </a:r>
                    </a:p>
                  </a:txBody>
                  <a:tcPr/>
                </a:tc>
                <a:extLst>
                  <a:ext uri="{0D108BD9-81ED-4DB2-BD59-A6C34878D82A}">
                    <a16:rowId xmlns:a16="http://schemas.microsoft.com/office/drawing/2014/main" val="2244582004"/>
                  </a:ext>
                </a:extLst>
              </a:tr>
            </a:tbl>
          </a:graphicData>
        </a:graphic>
      </p:graphicFrame>
    </p:spTree>
    <p:extLst>
      <p:ext uri="{BB962C8B-B14F-4D97-AF65-F5344CB8AC3E}">
        <p14:creationId xmlns:p14="http://schemas.microsoft.com/office/powerpoint/2010/main" val="2198038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A76A-76C5-4A98-B8B0-6C1F78F40E3C}"/>
              </a:ext>
            </a:extLst>
          </p:cNvPr>
          <p:cNvSpPr>
            <a:spLocks noGrp="1"/>
          </p:cNvSpPr>
          <p:nvPr>
            <p:ph type="title"/>
          </p:nvPr>
        </p:nvSpPr>
        <p:spPr/>
        <p:txBody>
          <a:bodyPr/>
          <a:lstStyle/>
          <a:p>
            <a:r>
              <a:rPr lang="en-US" dirty="0"/>
              <a:t>PVS Margin of Error</a:t>
            </a:r>
          </a:p>
        </p:txBody>
      </p:sp>
      <p:sp>
        <p:nvSpPr>
          <p:cNvPr id="3" name="Content Placeholder 2">
            <a:extLst>
              <a:ext uri="{FF2B5EF4-FFF2-40B4-BE49-F238E27FC236}">
                <a16:creationId xmlns:a16="http://schemas.microsoft.com/office/drawing/2014/main" id="{0EFB21BD-2941-4356-8E7D-16D6F0C7E9B7}"/>
              </a:ext>
            </a:extLst>
          </p:cNvPr>
          <p:cNvSpPr>
            <a:spLocks noGrp="1"/>
          </p:cNvSpPr>
          <p:nvPr>
            <p:ph idx="1"/>
          </p:nvPr>
        </p:nvSpPr>
        <p:spPr>
          <a:xfrm>
            <a:off x="457200" y="1600200"/>
            <a:ext cx="8229600" cy="5121276"/>
          </a:xfrm>
        </p:spPr>
        <p:txBody>
          <a:bodyPr>
            <a:normAutofit/>
          </a:bodyPr>
          <a:lstStyle/>
          <a:p>
            <a:r>
              <a:rPr lang="en-US" dirty="0"/>
              <a:t>PVS utilizes a representative sample of properties to estimate total market value.</a:t>
            </a:r>
          </a:p>
          <a:p>
            <a:r>
              <a:rPr lang="en-US" dirty="0"/>
              <a:t>Margin of error (MOE) is a statistical measure of the degree of error associated with a random sample.</a:t>
            </a:r>
          </a:p>
          <a:p>
            <a:r>
              <a:rPr lang="en-US" dirty="0"/>
              <a:t>In the PVS, MOE is solely based on number of sample properties included within the study for that ISD.</a:t>
            </a:r>
          </a:p>
          <a:p>
            <a:r>
              <a:rPr lang="en-US" dirty="0"/>
              <a:t>MOE is a key component of a confidence interval; together describe the statistical accuracy of the study.</a:t>
            </a:r>
          </a:p>
          <a:p>
            <a:pPr marL="0" indent="0">
              <a:buNone/>
            </a:pPr>
            <a:endParaRPr lang="en-US" dirty="0"/>
          </a:p>
          <a:p>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3E22F5C-F808-4BFF-9146-E45465224794}"/>
              </a:ext>
            </a:extLst>
          </p:cNvPr>
          <p:cNvSpPr>
            <a:spLocks noGrp="1"/>
          </p:cNvSpPr>
          <p:nvPr>
            <p:ph type="sldNum" sz="quarter" idx="12"/>
          </p:nvPr>
        </p:nvSpPr>
        <p:spPr/>
        <p:txBody>
          <a:bodyPr/>
          <a:lstStyle/>
          <a:p>
            <a:pPr>
              <a:defRPr/>
            </a:pPr>
            <a:fld id="{8660415E-9B32-4802-8783-7CB0570D4A69}" type="slidenum">
              <a:rPr lang="en-US" smtClean="0"/>
              <a:pPr>
                <a:defRPr/>
              </a:pPr>
              <a:t>24</a:t>
            </a:fld>
            <a:endParaRPr lang="en-US" dirty="0"/>
          </a:p>
        </p:txBody>
      </p:sp>
    </p:spTree>
    <p:extLst>
      <p:ext uri="{BB962C8B-B14F-4D97-AF65-F5344CB8AC3E}">
        <p14:creationId xmlns:p14="http://schemas.microsoft.com/office/powerpoint/2010/main" val="4150209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1490695"/>
            <a:ext cx="7492375" cy="4986305"/>
          </a:xfrm>
        </p:spPr>
      </p:pic>
      <p:sp>
        <p:nvSpPr>
          <p:cNvPr id="4" name="Oval 3">
            <a:extLst>
              <a:ext uri="{FF2B5EF4-FFF2-40B4-BE49-F238E27FC236}">
                <a16:creationId xmlns:a16="http://schemas.microsoft.com/office/drawing/2014/main" id="{98C48EB6-510A-4B7A-A1A8-2E3A333897D4}"/>
              </a:ext>
            </a:extLst>
          </p:cNvPr>
          <p:cNvSpPr/>
          <p:nvPr/>
        </p:nvSpPr>
        <p:spPr>
          <a:xfrm>
            <a:off x="2158278" y="1901408"/>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1" name="Oval 10">
            <a:extLst>
              <a:ext uri="{FF2B5EF4-FFF2-40B4-BE49-F238E27FC236}">
                <a16:creationId xmlns:a16="http://schemas.microsoft.com/office/drawing/2014/main" id="{160BFD79-2913-4627-87C9-F434BFB25FD1}"/>
              </a:ext>
            </a:extLst>
          </p:cNvPr>
          <p:cNvSpPr/>
          <p:nvPr/>
        </p:nvSpPr>
        <p:spPr>
          <a:xfrm>
            <a:off x="2846537" y="1987647"/>
            <a:ext cx="820993" cy="548594"/>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2" name="Oval 11">
            <a:extLst>
              <a:ext uri="{FF2B5EF4-FFF2-40B4-BE49-F238E27FC236}">
                <a16:creationId xmlns:a16="http://schemas.microsoft.com/office/drawing/2014/main" id="{74E03689-01B3-4FFA-A32B-E7E4B929E184}"/>
              </a:ext>
            </a:extLst>
          </p:cNvPr>
          <p:cNvSpPr/>
          <p:nvPr/>
        </p:nvSpPr>
        <p:spPr>
          <a:xfrm>
            <a:off x="3720097" y="1945653"/>
            <a:ext cx="557034"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3" name="Oval 12">
            <a:extLst>
              <a:ext uri="{FF2B5EF4-FFF2-40B4-BE49-F238E27FC236}">
                <a16:creationId xmlns:a16="http://schemas.microsoft.com/office/drawing/2014/main" id="{E5DB6E02-5FC6-4DD1-94C3-F17211602BE1}"/>
              </a:ext>
            </a:extLst>
          </p:cNvPr>
          <p:cNvSpPr/>
          <p:nvPr/>
        </p:nvSpPr>
        <p:spPr>
          <a:xfrm>
            <a:off x="4355788" y="1955485"/>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4" name="Oval 13">
            <a:extLst>
              <a:ext uri="{FF2B5EF4-FFF2-40B4-BE49-F238E27FC236}">
                <a16:creationId xmlns:a16="http://schemas.microsoft.com/office/drawing/2014/main" id="{071F8EFA-C76D-422A-BC49-F2C973A90331}"/>
              </a:ext>
            </a:extLst>
          </p:cNvPr>
          <p:cNvSpPr/>
          <p:nvPr/>
        </p:nvSpPr>
        <p:spPr>
          <a:xfrm>
            <a:off x="5176782" y="1940737"/>
            <a:ext cx="793953"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5" name="Oval 14">
            <a:extLst>
              <a:ext uri="{FF2B5EF4-FFF2-40B4-BE49-F238E27FC236}">
                <a16:creationId xmlns:a16="http://schemas.microsoft.com/office/drawing/2014/main" id="{3002169F-95BF-4679-A936-84C6866E7BB2}"/>
              </a:ext>
            </a:extLst>
          </p:cNvPr>
          <p:cNvSpPr/>
          <p:nvPr/>
        </p:nvSpPr>
        <p:spPr>
          <a:xfrm>
            <a:off x="6234766" y="1940277"/>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7" name="Oval 16">
            <a:extLst>
              <a:ext uri="{FF2B5EF4-FFF2-40B4-BE49-F238E27FC236}">
                <a16:creationId xmlns:a16="http://schemas.microsoft.com/office/drawing/2014/main" id="{23A9989E-6F10-4633-A90D-628B8394CD56}"/>
              </a:ext>
            </a:extLst>
          </p:cNvPr>
          <p:cNvSpPr/>
          <p:nvPr/>
        </p:nvSpPr>
        <p:spPr>
          <a:xfrm>
            <a:off x="2390570" y="3674653"/>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8" name="Oval 17">
            <a:extLst>
              <a:ext uri="{FF2B5EF4-FFF2-40B4-BE49-F238E27FC236}">
                <a16:creationId xmlns:a16="http://schemas.microsoft.com/office/drawing/2014/main" id="{CAF6C109-6770-4EF0-8F10-9C6459DAC236}"/>
              </a:ext>
            </a:extLst>
          </p:cNvPr>
          <p:cNvSpPr/>
          <p:nvPr/>
        </p:nvSpPr>
        <p:spPr>
          <a:xfrm>
            <a:off x="3072722" y="3691644"/>
            <a:ext cx="668597"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9" name="Oval 18">
            <a:extLst>
              <a:ext uri="{FF2B5EF4-FFF2-40B4-BE49-F238E27FC236}">
                <a16:creationId xmlns:a16="http://schemas.microsoft.com/office/drawing/2014/main" id="{6A002A8C-E036-40E4-8A50-ABB8B7EAB143}"/>
              </a:ext>
            </a:extLst>
          </p:cNvPr>
          <p:cNvSpPr/>
          <p:nvPr/>
        </p:nvSpPr>
        <p:spPr>
          <a:xfrm>
            <a:off x="3854341" y="3781307"/>
            <a:ext cx="609601" cy="497509"/>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0" name="Oval 19">
            <a:extLst>
              <a:ext uri="{FF2B5EF4-FFF2-40B4-BE49-F238E27FC236}">
                <a16:creationId xmlns:a16="http://schemas.microsoft.com/office/drawing/2014/main" id="{872C6A64-0224-42D5-B848-50C3EA3F7EF4}"/>
              </a:ext>
            </a:extLst>
          </p:cNvPr>
          <p:cNvSpPr/>
          <p:nvPr/>
        </p:nvSpPr>
        <p:spPr>
          <a:xfrm>
            <a:off x="4562166" y="3669216"/>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1" name="Oval 20">
            <a:extLst>
              <a:ext uri="{FF2B5EF4-FFF2-40B4-BE49-F238E27FC236}">
                <a16:creationId xmlns:a16="http://schemas.microsoft.com/office/drawing/2014/main" id="{C3CA9DCE-BBC2-4470-969B-B1F4AB04EC26}"/>
              </a:ext>
            </a:extLst>
          </p:cNvPr>
          <p:cNvSpPr/>
          <p:nvPr/>
        </p:nvSpPr>
        <p:spPr>
          <a:xfrm>
            <a:off x="5316869" y="3694102"/>
            <a:ext cx="821014" cy="626707"/>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2" name="Oval 21">
            <a:extLst>
              <a:ext uri="{FF2B5EF4-FFF2-40B4-BE49-F238E27FC236}">
                <a16:creationId xmlns:a16="http://schemas.microsoft.com/office/drawing/2014/main" id="{39D2489E-296F-413C-9198-6E7321057D03}"/>
              </a:ext>
            </a:extLst>
          </p:cNvPr>
          <p:cNvSpPr/>
          <p:nvPr/>
        </p:nvSpPr>
        <p:spPr>
          <a:xfrm>
            <a:off x="6184586" y="3686423"/>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3" name="Oval 22">
            <a:extLst>
              <a:ext uri="{FF2B5EF4-FFF2-40B4-BE49-F238E27FC236}">
                <a16:creationId xmlns:a16="http://schemas.microsoft.com/office/drawing/2014/main" id="{09040F7F-12A3-4C0D-BAF0-00E5B4597F99}"/>
              </a:ext>
            </a:extLst>
          </p:cNvPr>
          <p:cNvSpPr/>
          <p:nvPr/>
        </p:nvSpPr>
        <p:spPr>
          <a:xfrm>
            <a:off x="2297444" y="4555341"/>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4" name="Oval 23">
            <a:extLst>
              <a:ext uri="{FF2B5EF4-FFF2-40B4-BE49-F238E27FC236}">
                <a16:creationId xmlns:a16="http://schemas.microsoft.com/office/drawing/2014/main" id="{AC9D9686-FBFD-47F7-AA27-09262FB2A5D6}"/>
              </a:ext>
            </a:extLst>
          </p:cNvPr>
          <p:cNvSpPr/>
          <p:nvPr/>
        </p:nvSpPr>
        <p:spPr>
          <a:xfrm>
            <a:off x="2935028" y="4629556"/>
            <a:ext cx="761999" cy="567606"/>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5" name="Oval 24">
            <a:extLst>
              <a:ext uri="{FF2B5EF4-FFF2-40B4-BE49-F238E27FC236}">
                <a16:creationId xmlns:a16="http://schemas.microsoft.com/office/drawing/2014/main" id="{0113F636-1177-4D67-B467-49306E0E9D23}"/>
              </a:ext>
            </a:extLst>
          </p:cNvPr>
          <p:cNvSpPr/>
          <p:nvPr/>
        </p:nvSpPr>
        <p:spPr>
          <a:xfrm>
            <a:off x="3876463" y="4587562"/>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6" name="Oval 25">
            <a:extLst>
              <a:ext uri="{FF2B5EF4-FFF2-40B4-BE49-F238E27FC236}">
                <a16:creationId xmlns:a16="http://schemas.microsoft.com/office/drawing/2014/main" id="{7F6EB64A-40B0-4C11-B12B-D28BFA8C0BA8}"/>
              </a:ext>
            </a:extLst>
          </p:cNvPr>
          <p:cNvSpPr/>
          <p:nvPr/>
        </p:nvSpPr>
        <p:spPr>
          <a:xfrm>
            <a:off x="4682287" y="4531692"/>
            <a:ext cx="609601" cy="707464"/>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7" name="Oval 26">
            <a:extLst>
              <a:ext uri="{FF2B5EF4-FFF2-40B4-BE49-F238E27FC236}">
                <a16:creationId xmlns:a16="http://schemas.microsoft.com/office/drawing/2014/main" id="{B611F53C-BC44-4173-AE26-73B9374A19CE}"/>
              </a:ext>
            </a:extLst>
          </p:cNvPr>
          <p:cNvSpPr/>
          <p:nvPr/>
        </p:nvSpPr>
        <p:spPr>
          <a:xfrm>
            <a:off x="5503492" y="4611243"/>
            <a:ext cx="681094"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8" name="Oval 27">
            <a:extLst>
              <a:ext uri="{FF2B5EF4-FFF2-40B4-BE49-F238E27FC236}">
                <a16:creationId xmlns:a16="http://schemas.microsoft.com/office/drawing/2014/main" id="{658F1016-1B1B-45B7-B90F-EBC0EBADE52E}"/>
              </a:ext>
            </a:extLst>
          </p:cNvPr>
          <p:cNvSpPr/>
          <p:nvPr/>
        </p:nvSpPr>
        <p:spPr>
          <a:xfrm>
            <a:off x="6218155" y="4587562"/>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9" name="Oval 28">
            <a:extLst>
              <a:ext uri="{FF2B5EF4-FFF2-40B4-BE49-F238E27FC236}">
                <a16:creationId xmlns:a16="http://schemas.microsoft.com/office/drawing/2014/main" id="{A420E3D3-F2D2-4CCA-A719-43DDBF26BA84}"/>
              </a:ext>
            </a:extLst>
          </p:cNvPr>
          <p:cNvSpPr/>
          <p:nvPr/>
        </p:nvSpPr>
        <p:spPr>
          <a:xfrm>
            <a:off x="2357712" y="5469607"/>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0" name="Oval 29">
            <a:extLst>
              <a:ext uri="{FF2B5EF4-FFF2-40B4-BE49-F238E27FC236}">
                <a16:creationId xmlns:a16="http://schemas.microsoft.com/office/drawing/2014/main" id="{A7BB431A-EC9B-4748-9631-1C1A9548070A}"/>
              </a:ext>
            </a:extLst>
          </p:cNvPr>
          <p:cNvSpPr/>
          <p:nvPr/>
        </p:nvSpPr>
        <p:spPr>
          <a:xfrm>
            <a:off x="3051500" y="5519217"/>
            <a:ext cx="668597" cy="567606"/>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1" name="Oval 30">
            <a:extLst>
              <a:ext uri="{FF2B5EF4-FFF2-40B4-BE49-F238E27FC236}">
                <a16:creationId xmlns:a16="http://schemas.microsoft.com/office/drawing/2014/main" id="{D3E92EB9-5E29-4C2D-8918-648D0263C687}"/>
              </a:ext>
            </a:extLst>
          </p:cNvPr>
          <p:cNvSpPr/>
          <p:nvPr/>
        </p:nvSpPr>
        <p:spPr>
          <a:xfrm>
            <a:off x="3781146" y="5469607"/>
            <a:ext cx="659658"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2" name="Oval 31">
            <a:extLst>
              <a:ext uri="{FF2B5EF4-FFF2-40B4-BE49-F238E27FC236}">
                <a16:creationId xmlns:a16="http://schemas.microsoft.com/office/drawing/2014/main" id="{6DD515BE-28A1-4AB4-B48D-2CFEC2822EF1}"/>
              </a:ext>
            </a:extLst>
          </p:cNvPr>
          <p:cNvSpPr/>
          <p:nvPr/>
        </p:nvSpPr>
        <p:spPr>
          <a:xfrm>
            <a:off x="4613909" y="5509110"/>
            <a:ext cx="702959"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3" name="Oval 32">
            <a:extLst>
              <a:ext uri="{FF2B5EF4-FFF2-40B4-BE49-F238E27FC236}">
                <a16:creationId xmlns:a16="http://schemas.microsoft.com/office/drawing/2014/main" id="{E9B3FB9B-490D-458D-A88F-956292B77ECD}"/>
              </a:ext>
            </a:extLst>
          </p:cNvPr>
          <p:cNvSpPr/>
          <p:nvPr/>
        </p:nvSpPr>
        <p:spPr>
          <a:xfrm>
            <a:off x="5489973" y="5509110"/>
            <a:ext cx="681094" cy="561592"/>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Oval 33">
            <a:extLst>
              <a:ext uri="{FF2B5EF4-FFF2-40B4-BE49-F238E27FC236}">
                <a16:creationId xmlns:a16="http://schemas.microsoft.com/office/drawing/2014/main" id="{A046DD6B-170D-4553-9368-036489D7E6BE}"/>
              </a:ext>
            </a:extLst>
          </p:cNvPr>
          <p:cNvSpPr/>
          <p:nvPr/>
        </p:nvSpPr>
        <p:spPr>
          <a:xfrm>
            <a:off x="6293758" y="5461102"/>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5" name="Oval 34">
            <a:extLst>
              <a:ext uri="{FF2B5EF4-FFF2-40B4-BE49-F238E27FC236}">
                <a16:creationId xmlns:a16="http://schemas.microsoft.com/office/drawing/2014/main" id="{9E07D58F-73FC-4C37-9956-9625022FA93C}"/>
              </a:ext>
            </a:extLst>
          </p:cNvPr>
          <p:cNvSpPr/>
          <p:nvPr/>
        </p:nvSpPr>
        <p:spPr>
          <a:xfrm>
            <a:off x="2305763" y="2801901"/>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6" name="Oval 35">
            <a:extLst>
              <a:ext uri="{FF2B5EF4-FFF2-40B4-BE49-F238E27FC236}">
                <a16:creationId xmlns:a16="http://schemas.microsoft.com/office/drawing/2014/main" id="{E019DF20-B461-4EB8-AD3A-31450642643E}"/>
              </a:ext>
            </a:extLst>
          </p:cNvPr>
          <p:cNvSpPr/>
          <p:nvPr/>
        </p:nvSpPr>
        <p:spPr>
          <a:xfrm>
            <a:off x="2935026" y="2808686"/>
            <a:ext cx="668597" cy="641762"/>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7" name="Oval 36">
            <a:extLst>
              <a:ext uri="{FF2B5EF4-FFF2-40B4-BE49-F238E27FC236}">
                <a16:creationId xmlns:a16="http://schemas.microsoft.com/office/drawing/2014/main" id="{0FA8731D-64DD-4E2C-95A4-BD3E0290072B}"/>
              </a:ext>
            </a:extLst>
          </p:cNvPr>
          <p:cNvSpPr/>
          <p:nvPr/>
        </p:nvSpPr>
        <p:spPr>
          <a:xfrm>
            <a:off x="3756021" y="2826404"/>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8" name="Oval 37">
            <a:extLst>
              <a:ext uri="{FF2B5EF4-FFF2-40B4-BE49-F238E27FC236}">
                <a16:creationId xmlns:a16="http://schemas.microsoft.com/office/drawing/2014/main" id="{53FB0F2B-A007-48CA-B551-FB26AC03504D}"/>
              </a:ext>
            </a:extLst>
          </p:cNvPr>
          <p:cNvSpPr/>
          <p:nvPr/>
        </p:nvSpPr>
        <p:spPr>
          <a:xfrm>
            <a:off x="4450635" y="2826404"/>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9" name="Oval 38">
            <a:extLst>
              <a:ext uri="{FF2B5EF4-FFF2-40B4-BE49-F238E27FC236}">
                <a16:creationId xmlns:a16="http://schemas.microsoft.com/office/drawing/2014/main" id="{36FB8E12-1AF3-4327-AA5F-A70C71A2A759}"/>
              </a:ext>
            </a:extLst>
          </p:cNvPr>
          <p:cNvSpPr/>
          <p:nvPr/>
        </p:nvSpPr>
        <p:spPr>
          <a:xfrm>
            <a:off x="5316868" y="2840770"/>
            <a:ext cx="742358"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0" name="Oval 39">
            <a:extLst>
              <a:ext uri="{FF2B5EF4-FFF2-40B4-BE49-F238E27FC236}">
                <a16:creationId xmlns:a16="http://schemas.microsoft.com/office/drawing/2014/main" id="{FA79B6FA-F386-4D65-B4F8-14E5CC1B3BAA}"/>
              </a:ext>
            </a:extLst>
          </p:cNvPr>
          <p:cNvSpPr/>
          <p:nvPr/>
        </p:nvSpPr>
        <p:spPr>
          <a:xfrm>
            <a:off x="6216119" y="2840770"/>
            <a:ext cx="609601"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Title 5">
            <a:extLst>
              <a:ext uri="{FF2B5EF4-FFF2-40B4-BE49-F238E27FC236}">
                <a16:creationId xmlns:a16="http://schemas.microsoft.com/office/drawing/2014/main" id="{3ABDC9AE-467D-4EF9-81CE-8AA47190C385}"/>
              </a:ext>
            </a:extLst>
          </p:cNvPr>
          <p:cNvSpPr>
            <a:spLocks noGrp="1"/>
          </p:cNvSpPr>
          <p:nvPr>
            <p:ph type="title"/>
          </p:nvPr>
        </p:nvSpPr>
        <p:spPr/>
        <p:txBody>
          <a:bodyPr/>
          <a:lstStyle/>
          <a:p>
            <a:pPr algn="ctr"/>
            <a:r>
              <a:rPr lang="en-US" dirty="0"/>
              <a:t>No Margin of Error</a:t>
            </a:r>
          </a:p>
        </p:txBody>
      </p:sp>
    </p:spTree>
    <p:extLst>
      <p:ext uri="{BB962C8B-B14F-4D97-AF65-F5344CB8AC3E}">
        <p14:creationId xmlns:p14="http://schemas.microsoft.com/office/powerpoint/2010/main" val="19361088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heel(1)">
                                      <p:cBhvr>
                                        <p:cTn id="10" dur="2000"/>
                                        <p:tgtEl>
                                          <p:spTgt spid="11"/>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heel(1)">
                                      <p:cBhvr>
                                        <p:cTn id="13" dur="2000"/>
                                        <p:tgtEl>
                                          <p:spTgt spid="12"/>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heel(1)">
                                      <p:cBhvr>
                                        <p:cTn id="16" dur="2000"/>
                                        <p:tgtEl>
                                          <p:spTgt spid="13"/>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heel(1)">
                                      <p:cBhvr>
                                        <p:cTn id="19" dur="2000"/>
                                        <p:tgtEl>
                                          <p:spTgt spid="14"/>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heel(1)">
                                      <p:cBhvr>
                                        <p:cTn id="22" dur="2000"/>
                                        <p:tgtEl>
                                          <p:spTgt spid="15"/>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heel(1)">
                                      <p:cBhvr>
                                        <p:cTn id="25" dur="2000"/>
                                        <p:tgtEl>
                                          <p:spTgt spid="17"/>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heel(1)">
                                      <p:cBhvr>
                                        <p:cTn id="28" dur="2000"/>
                                        <p:tgtEl>
                                          <p:spTgt spid="18"/>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heel(1)">
                                      <p:cBhvr>
                                        <p:cTn id="31" dur="2000"/>
                                        <p:tgtEl>
                                          <p:spTgt spid="19"/>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wheel(1)">
                                      <p:cBhvr>
                                        <p:cTn id="34" dur="2000"/>
                                        <p:tgtEl>
                                          <p:spTgt spid="20"/>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heel(1)">
                                      <p:cBhvr>
                                        <p:cTn id="37" dur="2000"/>
                                        <p:tgtEl>
                                          <p:spTgt spid="21"/>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heel(1)">
                                      <p:cBhvr>
                                        <p:cTn id="40" dur="2000"/>
                                        <p:tgtEl>
                                          <p:spTgt spid="22"/>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heel(1)">
                                      <p:cBhvr>
                                        <p:cTn id="43" dur="2000"/>
                                        <p:tgtEl>
                                          <p:spTgt spid="23"/>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heel(1)">
                                      <p:cBhvr>
                                        <p:cTn id="46" dur="2000"/>
                                        <p:tgtEl>
                                          <p:spTgt spid="24"/>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heel(1)">
                                      <p:cBhvr>
                                        <p:cTn id="49" dur="2000"/>
                                        <p:tgtEl>
                                          <p:spTgt spid="25"/>
                                        </p:tgtEl>
                                      </p:cBhvr>
                                    </p:animEffect>
                                  </p:childTnLst>
                                </p:cTn>
                              </p:par>
                              <p:par>
                                <p:cTn id="50" presetID="21" presetClass="entr" presetSubtype="1"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heel(1)">
                                      <p:cBhvr>
                                        <p:cTn id="52" dur="2000"/>
                                        <p:tgtEl>
                                          <p:spTgt spid="26"/>
                                        </p:tgtEl>
                                      </p:cBhvr>
                                    </p:animEffect>
                                  </p:childTnLst>
                                </p:cTn>
                              </p:par>
                              <p:par>
                                <p:cTn id="53" presetID="21" presetClass="entr" presetSubtype="1"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heel(1)">
                                      <p:cBhvr>
                                        <p:cTn id="55" dur="2000"/>
                                        <p:tgtEl>
                                          <p:spTgt spid="27"/>
                                        </p:tgtEl>
                                      </p:cBhvr>
                                    </p:animEffect>
                                  </p:childTnLst>
                                </p:cTn>
                              </p:par>
                              <p:par>
                                <p:cTn id="56" presetID="21" presetClass="entr" presetSubtype="1" fill="hold" grpId="0" nodeType="with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heel(1)">
                                      <p:cBhvr>
                                        <p:cTn id="58" dur="2000"/>
                                        <p:tgtEl>
                                          <p:spTgt spid="28"/>
                                        </p:tgtEl>
                                      </p:cBhvr>
                                    </p:animEffect>
                                  </p:childTnLst>
                                </p:cTn>
                              </p:par>
                              <p:par>
                                <p:cTn id="59" presetID="21"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wheel(1)">
                                      <p:cBhvr>
                                        <p:cTn id="61" dur="2000"/>
                                        <p:tgtEl>
                                          <p:spTgt spid="29"/>
                                        </p:tgtEl>
                                      </p:cBhvr>
                                    </p:animEffect>
                                  </p:childTnLst>
                                </p:cTn>
                              </p:par>
                              <p:par>
                                <p:cTn id="62" presetID="21" presetClass="entr" presetSubtype="1"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wheel(1)">
                                      <p:cBhvr>
                                        <p:cTn id="64" dur="2000"/>
                                        <p:tgtEl>
                                          <p:spTgt spid="30"/>
                                        </p:tgtEl>
                                      </p:cBhvr>
                                    </p:animEffect>
                                  </p:childTnLst>
                                </p:cTn>
                              </p:par>
                              <p:par>
                                <p:cTn id="65" presetID="21" presetClass="entr" presetSubtype="1"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wheel(1)">
                                      <p:cBhvr>
                                        <p:cTn id="67" dur="2000"/>
                                        <p:tgtEl>
                                          <p:spTgt spid="31"/>
                                        </p:tgtEl>
                                      </p:cBhvr>
                                    </p:animEffect>
                                  </p:childTnLst>
                                </p:cTn>
                              </p:par>
                              <p:par>
                                <p:cTn id="68" presetID="21" presetClass="entr" presetSubtype="1" fill="hold" grpId="0" nodeType="with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wheel(1)">
                                      <p:cBhvr>
                                        <p:cTn id="70" dur="2000"/>
                                        <p:tgtEl>
                                          <p:spTgt spid="32"/>
                                        </p:tgtEl>
                                      </p:cBhvr>
                                    </p:animEffect>
                                  </p:childTnLst>
                                </p:cTn>
                              </p:par>
                              <p:par>
                                <p:cTn id="71" presetID="21" presetClass="entr" presetSubtype="1"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heel(1)">
                                      <p:cBhvr>
                                        <p:cTn id="73" dur="2000"/>
                                        <p:tgtEl>
                                          <p:spTgt spid="33"/>
                                        </p:tgtEl>
                                      </p:cBhvr>
                                    </p:animEffect>
                                  </p:childTnLst>
                                </p:cTn>
                              </p:par>
                              <p:par>
                                <p:cTn id="74" presetID="21" presetClass="entr" presetSubtype="1" fill="hold" grpId="0" nodeType="with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heel(1)">
                                      <p:cBhvr>
                                        <p:cTn id="76" dur="2000"/>
                                        <p:tgtEl>
                                          <p:spTgt spid="34"/>
                                        </p:tgtEl>
                                      </p:cBhvr>
                                    </p:animEffect>
                                  </p:childTnLst>
                                </p:cTn>
                              </p:par>
                              <p:par>
                                <p:cTn id="77" presetID="21" presetClass="entr" presetSubtype="1" fill="hold" grpId="0"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wheel(1)">
                                      <p:cBhvr>
                                        <p:cTn id="79" dur="2000"/>
                                        <p:tgtEl>
                                          <p:spTgt spid="35"/>
                                        </p:tgtEl>
                                      </p:cBhvr>
                                    </p:animEffect>
                                  </p:childTnLst>
                                </p:cTn>
                              </p:par>
                              <p:par>
                                <p:cTn id="80" presetID="21" presetClass="entr" presetSubtype="1"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wheel(1)">
                                      <p:cBhvr>
                                        <p:cTn id="82" dur="2000"/>
                                        <p:tgtEl>
                                          <p:spTgt spid="36"/>
                                        </p:tgtEl>
                                      </p:cBhvr>
                                    </p:animEffect>
                                  </p:childTnLst>
                                </p:cTn>
                              </p:par>
                              <p:par>
                                <p:cTn id="83" presetID="21" presetClass="entr" presetSubtype="1" fill="hold" grpId="0" nodeType="with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wheel(1)">
                                      <p:cBhvr>
                                        <p:cTn id="85" dur="2000"/>
                                        <p:tgtEl>
                                          <p:spTgt spid="37"/>
                                        </p:tgtEl>
                                      </p:cBhvr>
                                    </p:animEffect>
                                  </p:childTnLst>
                                </p:cTn>
                              </p:par>
                              <p:par>
                                <p:cTn id="86" presetID="21" presetClass="entr" presetSubtype="1" fill="hold" grpId="0" nodeType="withEffect">
                                  <p:stCondLst>
                                    <p:cond delay="0"/>
                                  </p:stCondLst>
                                  <p:childTnLst>
                                    <p:set>
                                      <p:cBhvr>
                                        <p:cTn id="87" dur="1" fill="hold">
                                          <p:stCondLst>
                                            <p:cond delay="0"/>
                                          </p:stCondLst>
                                        </p:cTn>
                                        <p:tgtEl>
                                          <p:spTgt spid="38"/>
                                        </p:tgtEl>
                                        <p:attrNameLst>
                                          <p:attrName>style.visibility</p:attrName>
                                        </p:attrNameLst>
                                      </p:cBhvr>
                                      <p:to>
                                        <p:strVal val="visible"/>
                                      </p:to>
                                    </p:set>
                                    <p:animEffect transition="in" filter="wheel(1)">
                                      <p:cBhvr>
                                        <p:cTn id="88" dur="2000"/>
                                        <p:tgtEl>
                                          <p:spTgt spid="38"/>
                                        </p:tgtEl>
                                      </p:cBhvr>
                                    </p:animEffect>
                                  </p:childTnLst>
                                </p:cTn>
                              </p:par>
                              <p:par>
                                <p:cTn id="89" presetID="21" presetClass="entr" presetSubtype="1"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wheel(1)">
                                      <p:cBhvr>
                                        <p:cTn id="91" dur="2000"/>
                                        <p:tgtEl>
                                          <p:spTgt spid="39"/>
                                        </p:tgtEl>
                                      </p:cBhvr>
                                    </p:animEffect>
                                  </p:childTnLst>
                                </p:cTn>
                              </p:par>
                              <p:par>
                                <p:cTn id="92" presetID="21" presetClass="entr" presetSubtype="1" fill="hold" grpId="0" nodeType="withEffect">
                                  <p:stCondLst>
                                    <p:cond delay="0"/>
                                  </p:stCondLst>
                                  <p:childTnLst>
                                    <p:set>
                                      <p:cBhvr>
                                        <p:cTn id="93" dur="1" fill="hold">
                                          <p:stCondLst>
                                            <p:cond delay="0"/>
                                          </p:stCondLst>
                                        </p:cTn>
                                        <p:tgtEl>
                                          <p:spTgt spid="40"/>
                                        </p:tgtEl>
                                        <p:attrNameLst>
                                          <p:attrName>style.visibility</p:attrName>
                                        </p:attrNameLst>
                                      </p:cBhvr>
                                      <p:to>
                                        <p:strVal val="visible"/>
                                      </p:to>
                                    </p:set>
                                    <p:animEffect transition="in" filter="wheel(1)">
                                      <p:cBhvr>
                                        <p:cTn id="94" dur="2000"/>
                                        <p:tgtEl>
                                          <p:spTgt spid="40"/>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6"/>
                                        </p:tgtEl>
                                        <p:attrNameLst>
                                          <p:attrName>style.visibility</p:attrName>
                                        </p:attrNameLst>
                                      </p:cBhvr>
                                      <p:to>
                                        <p:strVal val="visible"/>
                                      </p:to>
                                    </p:set>
                                    <p:animEffect transition="in" filter="fade">
                                      <p:cBhvr>
                                        <p:cTn id="9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2" grpId="0" animBg="1"/>
      <p:bldP spid="13" grpId="0" animBg="1"/>
      <p:bldP spid="14" grpId="0" animBg="1"/>
      <p:bldP spid="15"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1490695"/>
            <a:ext cx="7492375" cy="4986305"/>
          </a:xfrm>
        </p:spPr>
      </p:pic>
      <p:sp>
        <p:nvSpPr>
          <p:cNvPr id="12" name="Oval 11">
            <a:extLst>
              <a:ext uri="{FF2B5EF4-FFF2-40B4-BE49-F238E27FC236}">
                <a16:creationId xmlns:a16="http://schemas.microsoft.com/office/drawing/2014/main" id="{74E03689-01B3-4FFA-A32B-E7E4B929E184}"/>
              </a:ext>
            </a:extLst>
          </p:cNvPr>
          <p:cNvSpPr/>
          <p:nvPr/>
        </p:nvSpPr>
        <p:spPr>
          <a:xfrm>
            <a:off x="3720097" y="1945653"/>
            <a:ext cx="557034" cy="609600"/>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9" name="Oval 18">
            <a:extLst>
              <a:ext uri="{FF2B5EF4-FFF2-40B4-BE49-F238E27FC236}">
                <a16:creationId xmlns:a16="http://schemas.microsoft.com/office/drawing/2014/main" id="{6A002A8C-E036-40E4-8A50-ABB8B7EAB143}"/>
              </a:ext>
            </a:extLst>
          </p:cNvPr>
          <p:cNvSpPr/>
          <p:nvPr/>
        </p:nvSpPr>
        <p:spPr>
          <a:xfrm>
            <a:off x="3854341" y="3781307"/>
            <a:ext cx="609601" cy="497509"/>
          </a:xfrm>
          <a:prstGeom prst="ellipse">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7" name="Title 6">
            <a:extLst>
              <a:ext uri="{FF2B5EF4-FFF2-40B4-BE49-F238E27FC236}">
                <a16:creationId xmlns:a16="http://schemas.microsoft.com/office/drawing/2014/main" id="{5D939356-D651-4F3F-9DCB-D79870D560D9}"/>
              </a:ext>
            </a:extLst>
          </p:cNvPr>
          <p:cNvSpPr>
            <a:spLocks noGrp="1"/>
          </p:cNvSpPr>
          <p:nvPr>
            <p:ph type="title"/>
          </p:nvPr>
        </p:nvSpPr>
        <p:spPr>
          <a:xfrm>
            <a:off x="619432" y="365126"/>
            <a:ext cx="7895918" cy="1325563"/>
          </a:xfrm>
        </p:spPr>
        <p:txBody>
          <a:bodyPr/>
          <a:lstStyle/>
          <a:p>
            <a:pPr algn="ctr"/>
            <a:r>
              <a:rPr lang="en-US" dirty="0"/>
              <a:t>High Margin of Error</a:t>
            </a:r>
          </a:p>
        </p:txBody>
      </p:sp>
    </p:spTree>
    <p:extLst>
      <p:ext uri="{BB962C8B-B14F-4D97-AF65-F5344CB8AC3E}">
        <p14:creationId xmlns:p14="http://schemas.microsoft.com/office/powerpoint/2010/main" val="30578809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000"/>
                                        <p:tgtEl>
                                          <p:spTgt spid="1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heel(1)">
                                      <p:cBhvr>
                                        <p:cTn id="10" dur="2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A76A-76C5-4A98-B8B0-6C1F78F40E3C}"/>
              </a:ext>
            </a:extLst>
          </p:cNvPr>
          <p:cNvSpPr>
            <a:spLocks noGrp="1"/>
          </p:cNvSpPr>
          <p:nvPr>
            <p:ph type="title"/>
          </p:nvPr>
        </p:nvSpPr>
        <p:spPr/>
        <p:txBody>
          <a:bodyPr/>
          <a:lstStyle/>
          <a:p>
            <a:r>
              <a:rPr lang="en-US" dirty="0"/>
              <a:t>PVS Margin of Error</a:t>
            </a:r>
          </a:p>
        </p:txBody>
      </p:sp>
      <p:sp>
        <p:nvSpPr>
          <p:cNvPr id="3" name="Content Placeholder 2">
            <a:extLst>
              <a:ext uri="{FF2B5EF4-FFF2-40B4-BE49-F238E27FC236}">
                <a16:creationId xmlns:a16="http://schemas.microsoft.com/office/drawing/2014/main" id="{0EFB21BD-2941-4356-8E7D-16D6F0C7E9B7}"/>
              </a:ext>
            </a:extLst>
          </p:cNvPr>
          <p:cNvSpPr>
            <a:spLocks noGrp="1"/>
          </p:cNvSpPr>
          <p:nvPr>
            <p:ph idx="1"/>
          </p:nvPr>
        </p:nvSpPr>
        <p:spPr>
          <a:xfrm>
            <a:off x="457200" y="1600200"/>
            <a:ext cx="8229600" cy="5121276"/>
          </a:xfrm>
        </p:spPr>
        <p:txBody>
          <a:bodyPr>
            <a:normAutofit/>
          </a:bodyPr>
          <a:lstStyle/>
          <a:p>
            <a:r>
              <a:rPr lang="en-US" dirty="0"/>
              <a:t>Margin of error is statistical measure based on number of samples and describes study accuracy.</a:t>
            </a:r>
          </a:p>
          <a:p>
            <a:endParaRPr lang="en-US" dirty="0"/>
          </a:p>
          <a:p>
            <a:endParaRPr lang="en-US" dirty="0"/>
          </a:p>
          <a:p>
            <a:r>
              <a:rPr lang="en-US" dirty="0"/>
              <a:t>Confidence interval is determined by margin of error.</a:t>
            </a:r>
          </a:p>
          <a:p>
            <a:r>
              <a:rPr lang="en-US" dirty="0"/>
              <a:t>For indirect equalization, IAAO state that this range is 95 to 105 percent of the required level of appraisal.</a:t>
            </a:r>
          </a:p>
          <a:p>
            <a:r>
              <a:rPr lang="en-US" dirty="0"/>
              <a:t>As such, the confidence interval in the PVS is typically ± five percent.</a:t>
            </a:r>
          </a:p>
          <a:p>
            <a:pPr lvl="1"/>
            <a:r>
              <a:rPr lang="en-US" dirty="0"/>
              <a:t>Statute permits MOE greater that 5 percent</a:t>
            </a:r>
          </a:p>
        </p:txBody>
      </p:sp>
      <p:sp>
        <p:nvSpPr>
          <p:cNvPr id="4" name="Slide Number Placeholder 3">
            <a:extLst>
              <a:ext uri="{FF2B5EF4-FFF2-40B4-BE49-F238E27FC236}">
                <a16:creationId xmlns:a16="http://schemas.microsoft.com/office/drawing/2014/main" id="{B3E22F5C-F808-4BFF-9146-E45465224794}"/>
              </a:ext>
            </a:extLst>
          </p:cNvPr>
          <p:cNvSpPr>
            <a:spLocks noGrp="1"/>
          </p:cNvSpPr>
          <p:nvPr>
            <p:ph type="sldNum" sz="quarter" idx="12"/>
          </p:nvPr>
        </p:nvSpPr>
        <p:spPr/>
        <p:txBody>
          <a:bodyPr/>
          <a:lstStyle/>
          <a:p>
            <a:pPr>
              <a:defRPr/>
            </a:pPr>
            <a:fld id="{8660415E-9B32-4802-8783-7CB0570D4A69}" type="slidenum">
              <a:rPr lang="en-US" smtClean="0"/>
              <a:pPr>
                <a:defRPr/>
              </a:pPr>
              <a:t>27</a:t>
            </a:fld>
            <a:endParaRPr lang="en-US" dirty="0"/>
          </a:p>
        </p:txBody>
      </p:sp>
      <p:grpSp>
        <p:nvGrpSpPr>
          <p:cNvPr id="11" name="Group 10">
            <a:extLst>
              <a:ext uri="{FF2B5EF4-FFF2-40B4-BE49-F238E27FC236}">
                <a16:creationId xmlns:a16="http://schemas.microsoft.com/office/drawing/2014/main" id="{65787BC8-A45F-4801-90F8-0B496C944BAF}"/>
              </a:ext>
            </a:extLst>
          </p:cNvPr>
          <p:cNvGrpSpPr/>
          <p:nvPr/>
        </p:nvGrpSpPr>
        <p:grpSpPr>
          <a:xfrm>
            <a:off x="938187" y="2584568"/>
            <a:ext cx="7267626" cy="844432"/>
            <a:chOff x="847674" y="4701778"/>
            <a:chExt cx="7267626" cy="844432"/>
          </a:xfrm>
        </p:grpSpPr>
        <p:cxnSp>
          <p:nvCxnSpPr>
            <p:cNvPr id="6" name="Straight Arrow Connector 5">
              <a:extLst>
                <a:ext uri="{FF2B5EF4-FFF2-40B4-BE49-F238E27FC236}">
                  <a16:creationId xmlns:a16="http://schemas.microsoft.com/office/drawing/2014/main" id="{5D921011-0E59-4F11-99E3-5E33B39A6EBB}"/>
                </a:ext>
              </a:extLst>
            </p:cNvPr>
            <p:cNvCxnSpPr/>
            <p:nvPr/>
          </p:nvCxnSpPr>
          <p:spPr>
            <a:xfrm>
              <a:off x="1028700" y="5105400"/>
              <a:ext cx="7086600"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87E6E73-9CDE-4D4D-AA51-027C2966339A}"/>
                </a:ext>
              </a:extLst>
            </p:cNvPr>
            <p:cNvSpPr txBox="1"/>
            <p:nvPr/>
          </p:nvSpPr>
          <p:spPr>
            <a:xfrm>
              <a:off x="1202612" y="4701778"/>
              <a:ext cx="1083053" cy="369332"/>
            </a:xfrm>
            <a:prstGeom prst="rect">
              <a:avLst/>
            </a:prstGeom>
            <a:noFill/>
          </p:spPr>
          <p:txBody>
            <a:bodyPr wrap="none" rtlCol="0">
              <a:spAutoFit/>
            </a:bodyPr>
            <a:lstStyle/>
            <a:p>
              <a:r>
                <a:rPr lang="en-US" dirty="0"/>
                <a:t>Low MOE</a:t>
              </a:r>
            </a:p>
          </p:txBody>
        </p:sp>
        <p:sp>
          <p:nvSpPr>
            <p:cNvPr id="8" name="TextBox 7">
              <a:extLst>
                <a:ext uri="{FF2B5EF4-FFF2-40B4-BE49-F238E27FC236}">
                  <a16:creationId xmlns:a16="http://schemas.microsoft.com/office/drawing/2014/main" id="{C13625FE-64C2-458D-88B2-9EB98BEFB4E8}"/>
                </a:ext>
              </a:extLst>
            </p:cNvPr>
            <p:cNvSpPr txBox="1"/>
            <p:nvPr/>
          </p:nvSpPr>
          <p:spPr>
            <a:xfrm>
              <a:off x="6719023" y="4701778"/>
              <a:ext cx="1127232" cy="369332"/>
            </a:xfrm>
            <a:prstGeom prst="rect">
              <a:avLst/>
            </a:prstGeom>
            <a:noFill/>
          </p:spPr>
          <p:txBody>
            <a:bodyPr wrap="none" rtlCol="0">
              <a:spAutoFit/>
            </a:bodyPr>
            <a:lstStyle/>
            <a:p>
              <a:r>
                <a:rPr lang="en-US" dirty="0"/>
                <a:t>High MOE</a:t>
              </a:r>
            </a:p>
          </p:txBody>
        </p:sp>
        <p:sp>
          <p:nvSpPr>
            <p:cNvPr id="9" name="TextBox 8">
              <a:extLst>
                <a:ext uri="{FF2B5EF4-FFF2-40B4-BE49-F238E27FC236}">
                  <a16:creationId xmlns:a16="http://schemas.microsoft.com/office/drawing/2014/main" id="{0D386417-1AA4-4197-9BC6-311A4BF63DDA}"/>
                </a:ext>
              </a:extLst>
            </p:cNvPr>
            <p:cNvSpPr txBox="1"/>
            <p:nvPr/>
          </p:nvSpPr>
          <p:spPr>
            <a:xfrm>
              <a:off x="847674" y="5176878"/>
              <a:ext cx="1792927" cy="369332"/>
            </a:xfrm>
            <a:prstGeom prst="rect">
              <a:avLst/>
            </a:prstGeom>
            <a:noFill/>
          </p:spPr>
          <p:txBody>
            <a:bodyPr wrap="none" rtlCol="0">
              <a:spAutoFit/>
            </a:bodyPr>
            <a:lstStyle/>
            <a:p>
              <a:r>
                <a:rPr lang="en-US" dirty="0"/>
                <a:t>Greater Accuracy</a:t>
              </a:r>
            </a:p>
          </p:txBody>
        </p:sp>
        <p:sp>
          <p:nvSpPr>
            <p:cNvPr id="10" name="TextBox 9">
              <a:extLst>
                <a:ext uri="{FF2B5EF4-FFF2-40B4-BE49-F238E27FC236}">
                  <a16:creationId xmlns:a16="http://schemas.microsoft.com/office/drawing/2014/main" id="{EC722C09-35B1-455B-994F-2D2972E4B954}"/>
                </a:ext>
              </a:extLst>
            </p:cNvPr>
            <p:cNvSpPr txBox="1"/>
            <p:nvPr/>
          </p:nvSpPr>
          <p:spPr>
            <a:xfrm>
              <a:off x="6548271" y="5176046"/>
              <a:ext cx="1468735" cy="369332"/>
            </a:xfrm>
            <a:prstGeom prst="rect">
              <a:avLst/>
            </a:prstGeom>
            <a:noFill/>
          </p:spPr>
          <p:txBody>
            <a:bodyPr wrap="none" rtlCol="0">
              <a:spAutoFit/>
            </a:bodyPr>
            <a:lstStyle/>
            <a:p>
              <a:r>
                <a:rPr lang="en-US" dirty="0"/>
                <a:t>Less Accuracy</a:t>
              </a:r>
            </a:p>
          </p:txBody>
        </p:sp>
      </p:grpSp>
    </p:spTree>
    <p:extLst>
      <p:ext uri="{BB962C8B-B14F-4D97-AF65-F5344CB8AC3E}">
        <p14:creationId xmlns:p14="http://schemas.microsoft.com/office/powerpoint/2010/main" val="2894093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1B24-3887-4A35-A6A4-CEB41E0C7B61}"/>
              </a:ext>
            </a:extLst>
          </p:cNvPr>
          <p:cNvSpPr>
            <a:spLocks noGrp="1"/>
          </p:cNvSpPr>
          <p:nvPr>
            <p:ph type="title"/>
          </p:nvPr>
        </p:nvSpPr>
        <p:spPr/>
        <p:txBody>
          <a:bodyPr/>
          <a:lstStyle/>
          <a:p>
            <a:r>
              <a:rPr lang="en-US" dirty="0"/>
              <a:t>PVS Sampling</a:t>
            </a:r>
          </a:p>
        </p:txBody>
      </p:sp>
      <p:sp>
        <p:nvSpPr>
          <p:cNvPr id="3" name="Content Placeholder 2">
            <a:extLst>
              <a:ext uri="{FF2B5EF4-FFF2-40B4-BE49-F238E27FC236}">
                <a16:creationId xmlns:a16="http://schemas.microsoft.com/office/drawing/2014/main" id="{07E65660-762C-44EF-B0DB-EB5D9931D536}"/>
              </a:ext>
            </a:extLst>
          </p:cNvPr>
          <p:cNvSpPr>
            <a:spLocks noGrp="1"/>
          </p:cNvSpPr>
          <p:nvPr>
            <p:ph idx="1"/>
          </p:nvPr>
        </p:nvSpPr>
        <p:spPr/>
        <p:txBody>
          <a:bodyPr>
            <a:normAutofit/>
          </a:bodyPr>
          <a:lstStyle/>
          <a:p>
            <a:r>
              <a:rPr lang="en-US" altLang="en-US" dirty="0"/>
              <a:t>PTAD determines the sample size using a statistical model designed to achieve a uniform 5 percent margin of error in each school district studied, to the extent practicable.</a:t>
            </a:r>
          </a:p>
          <a:p>
            <a:r>
              <a:rPr lang="en-US" altLang="en-US" dirty="0"/>
              <a:t>In other words, PTAD determines a sample size that ensures that the study is statistically accurate.</a:t>
            </a:r>
          </a:p>
        </p:txBody>
      </p:sp>
      <p:sp>
        <p:nvSpPr>
          <p:cNvPr id="5" name="Footer Placeholder 4">
            <a:extLst>
              <a:ext uri="{FF2B5EF4-FFF2-40B4-BE49-F238E27FC236}">
                <a16:creationId xmlns:a16="http://schemas.microsoft.com/office/drawing/2014/main" id="{383DAC32-9DD5-4B42-B974-EE431C900A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FFC59-CEC4-4075-8653-8FE87541299B}"/>
              </a:ext>
            </a:extLst>
          </p:cNvPr>
          <p:cNvSpPr>
            <a:spLocks noGrp="1"/>
          </p:cNvSpPr>
          <p:nvPr>
            <p:ph type="sldNum" sz="quarter" idx="12"/>
          </p:nvPr>
        </p:nvSpPr>
        <p:spPr/>
        <p:txBody>
          <a:bodyPr/>
          <a:lstStyle/>
          <a:p>
            <a:pPr>
              <a:defRPr/>
            </a:pPr>
            <a:fld id="{8660415E-9B32-4802-8783-7CB0570D4A69}" type="slidenum">
              <a:rPr lang="en-US" smtClean="0"/>
              <a:pPr>
                <a:defRPr/>
              </a:pPr>
              <a:t>28</a:t>
            </a:fld>
            <a:endParaRPr lang="en-US" dirty="0"/>
          </a:p>
        </p:txBody>
      </p:sp>
    </p:spTree>
    <p:extLst>
      <p:ext uri="{BB962C8B-B14F-4D97-AF65-F5344CB8AC3E}">
        <p14:creationId xmlns:p14="http://schemas.microsoft.com/office/powerpoint/2010/main" val="2588770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1023" y="-934769"/>
            <a:ext cx="2424873" cy="2708393"/>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3756" y="-134088"/>
            <a:ext cx="1635955" cy="1226966"/>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713565" y="311926"/>
            <a:ext cx="4059393" cy="1911083"/>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548980" y="1613994"/>
            <a:ext cx="1185708" cy="88928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27781" y="5494508"/>
            <a:ext cx="2444907" cy="1774587"/>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211282" y="5555951"/>
            <a:ext cx="928467" cy="69635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7" name="Freeform: Shape 26">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C0E96248-266D-4527-AF78-774073371EAB}"/>
              </a:ext>
            </a:extLst>
          </p:cNvPr>
          <p:cNvSpPr>
            <a:spLocks noGrp="1"/>
          </p:cNvSpPr>
          <p:nvPr>
            <p:ph type="ftr" sz="quarter" idx="11"/>
          </p:nvPr>
        </p:nvSpPr>
        <p:spPr>
          <a:xfrm>
            <a:off x="241299" y="5991225"/>
            <a:ext cx="1926609" cy="365125"/>
          </a:xfrm>
        </p:spPr>
        <p:txBody>
          <a:bodyPr vert="horz" lIns="91440" tIns="45720" rIns="91440" bIns="45720" rtlCol="0" anchor="ctr">
            <a:normAutofit/>
          </a:bodyPr>
          <a:lstStyle/>
          <a:p>
            <a:pPr algn="l" defTabSz="914400"/>
            <a:endParaRPr lang="en-US" sz="1200" kern="1200">
              <a:solidFill>
                <a:srgbClr val="FFFFFF"/>
              </a:solidFill>
              <a:latin typeface="+mn-lt"/>
              <a:ea typeface="+mn-ea"/>
              <a:cs typeface="+mn-cs"/>
            </a:endParaRPr>
          </a:p>
        </p:txBody>
      </p:sp>
      <p:sp>
        <p:nvSpPr>
          <p:cNvPr id="6" name="Slide Number Placeholder 5">
            <a:extLst>
              <a:ext uri="{FF2B5EF4-FFF2-40B4-BE49-F238E27FC236}">
                <a16:creationId xmlns:a16="http://schemas.microsoft.com/office/drawing/2014/main" id="{5BD2B004-FBFA-45E0-BDCE-9119266B2D99}"/>
              </a:ext>
            </a:extLst>
          </p:cNvPr>
          <p:cNvSpPr>
            <a:spLocks noGrp="1"/>
          </p:cNvSpPr>
          <p:nvPr>
            <p:ph type="sldNum" sz="quarter" idx="12"/>
          </p:nvPr>
        </p:nvSpPr>
        <p:spPr>
          <a:xfrm>
            <a:off x="241299" y="6356350"/>
            <a:ext cx="1926608" cy="365125"/>
          </a:xfrm>
        </p:spPr>
        <p:txBody>
          <a:bodyPr vert="horz" lIns="91440" tIns="45720" rIns="91440" bIns="45720" rtlCol="0" anchor="ctr">
            <a:normAutofit/>
          </a:bodyPr>
          <a:lstStyle/>
          <a:p>
            <a:pPr algn="l" defTabSz="914400">
              <a:spcAft>
                <a:spcPts val="600"/>
              </a:spcAft>
              <a:defRPr/>
            </a:pPr>
            <a:fld id="{8660415E-9B32-4802-8783-7CB0570D4A69}" type="slidenum">
              <a:rPr lang="en-US">
                <a:solidFill>
                  <a:srgbClr val="FFFFFF"/>
                </a:solidFill>
              </a:rPr>
              <a:pPr algn="l" defTabSz="914400">
                <a:spcAft>
                  <a:spcPts val="600"/>
                </a:spcAft>
                <a:defRPr/>
              </a:pPr>
              <a:t>29</a:t>
            </a:fld>
            <a:endParaRPr lang="en-US">
              <a:solidFill>
                <a:srgbClr val="FFFFFF"/>
              </a:solidFill>
            </a:endParaRPr>
          </a:p>
        </p:txBody>
      </p:sp>
      <p:sp>
        <p:nvSpPr>
          <p:cNvPr id="29" name="Freeform: Shape 28">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 name="Title 6">
            <a:extLst>
              <a:ext uri="{FF2B5EF4-FFF2-40B4-BE49-F238E27FC236}">
                <a16:creationId xmlns:a16="http://schemas.microsoft.com/office/drawing/2014/main" id="{2C4F7F93-3ED1-48EC-872D-2B5B5E9DADF7}"/>
              </a:ext>
            </a:extLst>
          </p:cNvPr>
          <p:cNvSpPr>
            <a:spLocks noGrp="1"/>
          </p:cNvSpPr>
          <p:nvPr>
            <p:ph type="title"/>
          </p:nvPr>
        </p:nvSpPr>
        <p:spPr>
          <a:xfrm>
            <a:off x="2403481" y="2353641"/>
            <a:ext cx="4337037" cy="2150719"/>
          </a:xfrm>
          <a:noFill/>
        </p:spPr>
        <p:txBody>
          <a:bodyPr vert="horz" lIns="91440" tIns="45720" rIns="91440" bIns="45720" rtlCol="0" anchor="ctr">
            <a:normAutofit/>
          </a:bodyPr>
          <a:lstStyle/>
          <a:p>
            <a:pPr algn="ctr"/>
            <a:r>
              <a:rPr lang="en-US" kern="1200" dirty="0">
                <a:solidFill>
                  <a:srgbClr val="080808"/>
                </a:solidFill>
                <a:latin typeface="+mj-lt"/>
                <a:ea typeface="+mj-ea"/>
                <a:cs typeface="+mj-cs"/>
              </a:rPr>
              <a:t>Field Studies</a:t>
            </a:r>
          </a:p>
        </p:txBody>
      </p:sp>
      <p:sp>
        <p:nvSpPr>
          <p:cNvPr id="31" name="Freeform: Shape 30">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3393" y="5778692"/>
            <a:ext cx="2231794" cy="1926608"/>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Rectangle 32">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170046" y="5363543"/>
            <a:ext cx="959985" cy="719989"/>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 Placeholder 9">
            <a:extLst>
              <a:ext uri="{FF2B5EF4-FFF2-40B4-BE49-F238E27FC236}">
                <a16:creationId xmlns:a16="http://schemas.microsoft.com/office/drawing/2014/main" id="{2A506930-D668-4407-8339-8D245076464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9131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6027F030-58A9-44B8-ABF5-0372D2954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A6328306-71F0-4C12-A2D9-7C857146B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41542" y="1419086"/>
            <a:ext cx="5422335" cy="4066751"/>
          </a:xfrm>
          <a:custGeom>
            <a:avLst/>
            <a:gdLst>
              <a:gd name="connsiteX0" fmla="*/ 0 w 5422335"/>
              <a:gd name="connsiteY0" fmla="*/ 539819 h 5422335"/>
              <a:gd name="connsiteX1" fmla="*/ 539819 w 5422335"/>
              <a:gd name="connsiteY1" fmla="*/ 0 h 5422335"/>
              <a:gd name="connsiteX2" fmla="*/ 5422335 w 5422335"/>
              <a:gd name="connsiteY2" fmla="*/ 0 h 5422335"/>
              <a:gd name="connsiteX3" fmla="*/ 5422335 w 5422335"/>
              <a:gd name="connsiteY3" fmla="*/ 4816159 h 5422335"/>
              <a:gd name="connsiteX4" fmla="*/ 4816159 w 5422335"/>
              <a:gd name="connsiteY4" fmla="*/ 5422335 h 5422335"/>
              <a:gd name="connsiteX5" fmla="*/ 1331251 w 5422335"/>
              <a:gd name="connsiteY5" fmla="*/ 5422335 h 5422335"/>
              <a:gd name="connsiteX6" fmla="*/ 0 w 5422335"/>
              <a:gd name="connsiteY6" fmla="*/ 4091084 h 5422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2335" h="5422335">
                <a:moveTo>
                  <a:pt x="0" y="539819"/>
                </a:moveTo>
                <a:lnTo>
                  <a:pt x="539819" y="0"/>
                </a:lnTo>
                <a:lnTo>
                  <a:pt x="5422335" y="0"/>
                </a:lnTo>
                <a:lnTo>
                  <a:pt x="5422335" y="4816159"/>
                </a:lnTo>
                <a:lnTo>
                  <a:pt x="4816159" y="5422335"/>
                </a:lnTo>
                <a:lnTo>
                  <a:pt x="1331251" y="5422335"/>
                </a:lnTo>
                <a:lnTo>
                  <a:pt x="0" y="4091084"/>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Freeform: Shape 41">
            <a:extLst>
              <a:ext uri="{FF2B5EF4-FFF2-40B4-BE49-F238E27FC236}">
                <a16:creationId xmlns:a16="http://schemas.microsoft.com/office/drawing/2014/main" id="{64AB010C-C307-4A53-9D97-39C6AAB2E0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499608" y="-433663"/>
            <a:ext cx="1508163" cy="1131122"/>
          </a:xfrm>
          <a:custGeom>
            <a:avLst/>
            <a:gdLst>
              <a:gd name="connsiteX0" fmla="*/ 0 w 1508163"/>
              <a:gd name="connsiteY0" fmla="*/ 1321630 h 1508163"/>
              <a:gd name="connsiteX1" fmla="*/ 1321630 w 1508163"/>
              <a:gd name="connsiteY1" fmla="*/ 0 h 1508163"/>
              <a:gd name="connsiteX2" fmla="*/ 1508163 w 1508163"/>
              <a:gd name="connsiteY2" fmla="*/ 0 h 1508163"/>
              <a:gd name="connsiteX3" fmla="*/ 1508163 w 1508163"/>
              <a:gd name="connsiteY3" fmla="*/ 1508163 h 1508163"/>
              <a:gd name="connsiteX4" fmla="*/ 0 w 1508163"/>
              <a:gd name="connsiteY4" fmla="*/ 1508163 h 1508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8163" h="1508163">
                <a:moveTo>
                  <a:pt x="0" y="1321630"/>
                </a:moveTo>
                <a:lnTo>
                  <a:pt x="1321630" y="0"/>
                </a:lnTo>
                <a:lnTo>
                  <a:pt x="1508163" y="0"/>
                </a:lnTo>
                <a:lnTo>
                  <a:pt x="1508163" y="1508163"/>
                </a:lnTo>
                <a:lnTo>
                  <a:pt x="0" y="150816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Rectangle 43">
            <a:extLst>
              <a:ext uri="{FF2B5EF4-FFF2-40B4-BE49-F238E27FC236}">
                <a16:creationId xmlns:a16="http://schemas.microsoft.com/office/drawing/2014/main" id="{3252C512-4076-456E-AD89-50B0316453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55018" y="427306"/>
            <a:ext cx="678106" cy="5085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Rectangle 45">
            <a:extLst>
              <a:ext uri="{FF2B5EF4-FFF2-40B4-BE49-F238E27FC236}">
                <a16:creationId xmlns:a16="http://schemas.microsoft.com/office/drawing/2014/main" id="{71C24C9E-C2F4-4FA4-947B-6CBAC7C3A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34304" y="2754484"/>
            <a:ext cx="1827638" cy="1370729"/>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604B7750-FFCA-4912-AC2E-989EECC94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41006" y="2633590"/>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2494659-52DF-4053-975B-36F06255E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19768" y="5743887"/>
            <a:ext cx="1425687" cy="1069265"/>
          </a:xfrm>
          <a:custGeom>
            <a:avLst/>
            <a:gdLst>
              <a:gd name="connsiteX0" fmla="*/ 0 w 1425687"/>
              <a:gd name="connsiteY0" fmla="*/ 0 h 1425687"/>
              <a:gd name="connsiteX1" fmla="*/ 1425687 w 1425687"/>
              <a:gd name="connsiteY1" fmla="*/ 0 h 1425687"/>
              <a:gd name="connsiteX2" fmla="*/ 1425687 w 1425687"/>
              <a:gd name="connsiteY2" fmla="*/ 819509 h 1425687"/>
              <a:gd name="connsiteX3" fmla="*/ 819509 w 1425687"/>
              <a:gd name="connsiteY3" fmla="*/ 1425687 h 1425687"/>
              <a:gd name="connsiteX4" fmla="*/ 0 w 1425687"/>
              <a:gd name="connsiteY4" fmla="*/ 1425687 h 142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5687" h="1425687">
                <a:moveTo>
                  <a:pt x="0" y="0"/>
                </a:moveTo>
                <a:lnTo>
                  <a:pt x="1425687" y="0"/>
                </a:lnTo>
                <a:lnTo>
                  <a:pt x="1425687" y="819509"/>
                </a:lnTo>
                <a:lnTo>
                  <a:pt x="819509" y="1425687"/>
                </a:lnTo>
                <a:lnTo>
                  <a:pt x="0" y="1425687"/>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EE807326-229C-458C-BDA0-C72126216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Freeform: Shape 53">
            <a:extLst>
              <a:ext uri="{FF2B5EF4-FFF2-40B4-BE49-F238E27FC236}">
                <a16:creationId xmlns:a16="http://schemas.microsoft.com/office/drawing/2014/main" id="{FCADE1D5-E79C-4CEF-BEFD-B66EFB394D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 name="Title 6">
            <a:extLst>
              <a:ext uri="{FF2B5EF4-FFF2-40B4-BE49-F238E27FC236}">
                <a16:creationId xmlns:a16="http://schemas.microsoft.com/office/drawing/2014/main" id="{93113143-7FC0-4783-9E54-643B6EA4F3C6}"/>
              </a:ext>
            </a:extLst>
          </p:cNvPr>
          <p:cNvSpPr>
            <a:spLocks noGrp="1"/>
          </p:cNvSpPr>
          <p:nvPr>
            <p:ph type="title"/>
          </p:nvPr>
        </p:nvSpPr>
        <p:spPr>
          <a:xfrm>
            <a:off x="0" y="2353641"/>
            <a:ext cx="9143999" cy="2150719"/>
          </a:xfrm>
          <a:noFill/>
        </p:spPr>
        <p:txBody>
          <a:bodyPr vert="horz" lIns="91440" tIns="45720" rIns="91440" bIns="45720" rtlCol="0" anchor="ctr">
            <a:normAutofit/>
          </a:bodyPr>
          <a:lstStyle/>
          <a:p>
            <a:pPr algn="ctr"/>
            <a:r>
              <a:rPr lang="en-US" sz="5400" kern="1200" dirty="0">
                <a:solidFill>
                  <a:srgbClr val="080808"/>
                </a:solidFill>
                <a:latin typeface="+mj-lt"/>
                <a:ea typeface="+mj-ea"/>
                <a:cs typeface="+mj-cs"/>
              </a:rPr>
              <a:t>What is the PVS?</a:t>
            </a:r>
          </a:p>
        </p:txBody>
      </p:sp>
      <p:sp>
        <p:nvSpPr>
          <p:cNvPr id="8" name="Text Placeholder 7">
            <a:extLst>
              <a:ext uri="{FF2B5EF4-FFF2-40B4-BE49-F238E27FC236}">
                <a16:creationId xmlns:a16="http://schemas.microsoft.com/office/drawing/2014/main" id="{03B43CEA-4EA0-443E-A1B1-12360A9377FE}"/>
              </a:ext>
            </a:extLst>
          </p:cNvPr>
          <p:cNvSpPr>
            <a:spLocks noGrp="1"/>
          </p:cNvSpPr>
          <p:nvPr>
            <p:ph type="body" idx="1"/>
          </p:nvPr>
        </p:nvSpPr>
        <p:spPr>
          <a:xfrm>
            <a:off x="3329724" y="4518923"/>
            <a:ext cx="2484551" cy="1141851"/>
          </a:xfrm>
          <a:noFill/>
        </p:spPr>
        <p:txBody>
          <a:bodyPr vert="horz" lIns="91440" tIns="45720" rIns="91440" bIns="45720" rtlCol="0">
            <a:normAutofit/>
          </a:bodyPr>
          <a:lstStyle/>
          <a:p>
            <a:pPr algn="ctr"/>
            <a:endParaRPr lang="en-US" sz="1700" kern="1200">
              <a:solidFill>
                <a:srgbClr val="080808"/>
              </a:solidFill>
              <a:latin typeface="+mn-lt"/>
              <a:ea typeface="+mn-ea"/>
              <a:cs typeface="+mn-cs"/>
            </a:endParaRPr>
          </a:p>
        </p:txBody>
      </p:sp>
      <p:sp>
        <p:nvSpPr>
          <p:cNvPr id="5" name="Footer Placeholder 4">
            <a:extLst>
              <a:ext uri="{FF2B5EF4-FFF2-40B4-BE49-F238E27FC236}">
                <a16:creationId xmlns:a16="http://schemas.microsoft.com/office/drawing/2014/main" id="{6DE63815-C0F8-4812-BC97-705EDB13FD55}"/>
              </a:ext>
            </a:extLst>
          </p:cNvPr>
          <p:cNvSpPr>
            <a:spLocks noGrp="1"/>
          </p:cNvSpPr>
          <p:nvPr>
            <p:ph type="ftr" sz="quarter" idx="11"/>
          </p:nvPr>
        </p:nvSpPr>
        <p:spPr>
          <a:xfrm>
            <a:off x="241299" y="5991225"/>
            <a:ext cx="1926609" cy="365125"/>
          </a:xfrm>
        </p:spPr>
        <p:txBody>
          <a:bodyPr vert="horz" lIns="91440" tIns="45720" rIns="91440" bIns="45720" rtlCol="0" anchor="ctr">
            <a:normAutofit/>
          </a:bodyPr>
          <a:lstStyle/>
          <a:p>
            <a:pPr algn="l" defTabSz="914400"/>
            <a:endParaRPr lang="en-US" sz="1200" kern="1200">
              <a:solidFill>
                <a:schemeClr val="tx1">
                  <a:tint val="75000"/>
                </a:schemeClr>
              </a:solidFill>
              <a:latin typeface="+mn-lt"/>
              <a:ea typeface="+mn-ea"/>
              <a:cs typeface="+mn-cs"/>
            </a:endParaRPr>
          </a:p>
        </p:txBody>
      </p:sp>
      <p:sp>
        <p:nvSpPr>
          <p:cNvPr id="6" name="Slide Number Placeholder 5">
            <a:extLst>
              <a:ext uri="{FF2B5EF4-FFF2-40B4-BE49-F238E27FC236}">
                <a16:creationId xmlns:a16="http://schemas.microsoft.com/office/drawing/2014/main" id="{39C41464-4ABD-4F50-81EE-320BE47DE76E}"/>
              </a:ext>
            </a:extLst>
          </p:cNvPr>
          <p:cNvSpPr>
            <a:spLocks noGrp="1"/>
          </p:cNvSpPr>
          <p:nvPr>
            <p:ph type="sldNum" sz="quarter" idx="12"/>
          </p:nvPr>
        </p:nvSpPr>
        <p:spPr>
          <a:xfrm>
            <a:off x="241299" y="6356350"/>
            <a:ext cx="1926608" cy="365125"/>
          </a:xfrm>
        </p:spPr>
        <p:txBody>
          <a:bodyPr vert="horz" lIns="91440" tIns="45720" rIns="91440" bIns="45720" rtlCol="0" anchor="ctr">
            <a:normAutofit/>
          </a:bodyPr>
          <a:lstStyle/>
          <a:p>
            <a:pPr algn="l" defTabSz="914400">
              <a:spcAft>
                <a:spcPts val="600"/>
              </a:spcAft>
              <a:defRPr/>
            </a:pPr>
            <a:fld id="{8660415E-9B32-4802-8783-7CB0570D4A69}" type="slidenum">
              <a:rPr lang="en-US"/>
              <a:pPr algn="l" defTabSz="914400">
                <a:spcAft>
                  <a:spcPts val="600"/>
                </a:spcAft>
                <a:defRPr/>
              </a:pPr>
              <a:t>3</a:t>
            </a:fld>
            <a:endParaRPr lang="en-US"/>
          </a:p>
        </p:txBody>
      </p:sp>
      <p:sp>
        <p:nvSpPr>
          <p:cNvPr id="56" name="Isosceles Triangle 55">
            <a:extLst>
              <a:ext uri="{FF2B5EF4-FFF2-40B4-BE49-F238E27FC236}">
                <a16:creationId xmlns:a16="http://schemas.microsoft.com/office/drawing/2014/main" id="{54FC8EB5-1620-43B8-B816-8A91B6EAC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7899" y="5708769"/>
            <a:ext cx="1735193" cy="1156796"/>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3D544515-9F93-4809-A102-B49C85F460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49097" y="6332156"/>
            <a:ext cx="800112" cy="53340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4697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F36E1E89-5F62-49B6-BF95-F64689E0AE96}"/>
              </a:ext>
            </a:extLst>
          </p:cNvPr>
          <p:cNvSpPr>
            <a:spLocks noGrp="1"/>
          </p:cNvSpPr>
          <p:nvPr>
            <p:ph type="title"/>
          </p:nvPr>
        </p:nvSpPr>
        <p:spPr>
          <a:xfrm>
            <a:off x="482600" y="321734"/>
            <a:ext cx="8178799" cy="1135737"/>
          </a:xfrm>
        </p:spPr>
        <p:txBody>
          <a:bodyPr>
            <a:normAutofit/>
          </a:bodyPr>
          <a:lstStyle/>
          <a:p>
            <a:r>
              <a:rPr lang="en-US" dirty="0"/>
              <a:t>Field Studies</a:t>
            </a:r>
          </a:p>
        </p:txBody>
      </p:sp>
      <p:sp>
        <p:nvSpPr>
          <p:cNvPr id="8" name="Content Placeholder 7">
            <a:extLst>
              <a:ext uri="{FF2B5EF4-FFF2-40B4-BE49-F238E27FC236}">
                <a16:creationId xmlns:a16="http://schemas.microsoft.com/office/drawing/2014/main" id="{AD9A91AB-F0A7-4A34-83FD-B366C849CBAE}"/>
              </a:ext>
            </a:extLst>
          </p:cNvPr>
          <p:cNvSpPr>
            <a:spLocks noGrp="1"/>
          </p:cNvSpPr>
          <p:nvPr>
            <p:ph idx="1"/>
          </p:nvPr>
        </p:nvSpPr>
        <p:spPr>
          <a:xfrm>
            <a:off x="482600" y="1782981"/>
            <a:ext cx="8178799" cy="4393982"/>
          </a:xfrm>
        </p:spPr>
        <p:txBody>
          <a:bodyPr>
            <a:normAutofit/>
          </a:bodyPr>
          <a:lstStyle/>
          <a:p>
            <a:pPr lvl="0"/>
            <a:r>
              <a:rPr lang="en-US" sz="2600" dirty="0"/>
              <a:t>Field Studies looks at the local properties within the PVS.</a:t>
            </a:r>
          </a:p>
          <a:p>
            <a:pPr lvl="0"/>
            <a:r>
              <a:rPr lang="en-US" sz="2600" dirty="0"/>
              <a:t>The Field Studies portion of the PVS is a sales ratio study supplemented with independent appraisals if needed.</a:t>
            </a:r>
          </a:p>
          <a:p>
            <a:pPr lvl="0"/>
            <a:r>
              <a:rPr lang="en-US" sz="2600" dirty="0"/>
              <a:t>Independence between local values and sale prices or PTAD appraisals is vital to ensure equitable distribution of state funding for public schools.</a:t>
            </a:r>
          </a:p>
          <a:p>
            <a:endParaRPr lang="en-US" sz="1700" dirty="0"/>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3AD7BEE4-1612-492B-A758-CE7AE6348423}"/>
              </a:ext>
            </a:extLst>
          </p:cNvPr>
          <p:cNvSpPr>
            <a:spLocks noGrp="1"/>
          </p:cNvSpPr>
          <p:nvPr>
            <p:ph type="ftr" sz="quarter" idx="11"/>
          </p:nvPr>
        </p:nvSpPr>
        <p:spPr>
          <a:xfrm>
            <a:off x="3028950" y="6356350"/>
            <a:ext cx="30861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8A03D11A-45B1-40E6-A9CE-664E295795AC}"/>
              </a:ext>
            </a:extLst>
          </p:cNvPr>
          <p:cNvSpPr>
            <a:spLocks noGrp="1"/>
          </p:cNvSpPr>
          <p:nvPr>
            <p:ph type="sldNum" sz="quarter" idx="12"/>
          </p:nvPr>
        </p:nvSpPr>
        <p:spPr>
          <a:xfrm>
            <a:off x="6603999" y="6356350"/>
            <a:ext cx="2057400" cy="365125"/>
          </a:xfrm>
        </p:spPr>
        <p:txBody>
          <a:bodyPr>
            <a:normAutofit/>
          </a:bodyPr>
          <a:lstStyle/>
          <a:p>
            <a:pPr>
              <a:spcAft>
                <a:spcPts val="600"/>
              </a:spcAft>
            </a:pPr>
            <a:fld id="{A66563F7-0D87-48D8-8234-FF1D768E6BD6}" type="slidenum">
              <a:rPr lang="en-US" smtClean="0"/>
              <a:pPr>
                <a:spcAft>
                  <a:spcPts val="600"/>
                </a:spcAft>
              </a:pPr>
              <a:t>30</a:t>
            </a:fld>
            <a:endParaRPr lang="en-US"/>
          </a:p>
        </p:txBody>
      </p:sp>
    </p:spTree>
    <p:extLst>
      <p:ext uri="{BB962C8B-B14F-4D97-AF65-F5344CB8AC3E}">
        <p14:creationId xmlns:p14="http://schemas.microsoft.com/office/powerpoint/2010/main" val="4138044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86AA3-61C7-4E68-A7D2-E8B68015BC4A}"/>
              </a:ext>
            </a:extLst>
          </p:cNvPr>
          <p:cNvSpPr>
            <a:spLocks noGrp="1"/>
          </p:cNvSpPr>
          <p:nvPr>
            <p:ph type="title"/>
          </p:nvPr>
        </p:nvSpPr>
        <p:spPr/>
        <p:txBody>
          <a:bodyPr/>
          <a:lstStyle/>
          <a:p>
            <a:r>
              <a:rPr lang="en-US" dirty="0"/>
              <a:t>Sample Sizes &amp; Stratification</a:t>
            </a:r>
          </a:p>
        </p:txBody>
      </p:sp>
      <p:sp>
        <p:nvSpPr>
          <p:cNvPr id="3" name="Content Placeholder 2">
            <a:extLst>
              <a:ext uri="{FF2B5EF4-FFF2-40B4-BE49-F238E27FC236}">
                <a16:creationId xmlns:a16="http://schemas.microsoft.com/office/drawing/2014/main" id="{77D15478-A813-499D-BAB9-34ADE187BDEF}"/>
              </a:ext>
            </a:extLst>
          </p:cNvPr>
          <p:cNvSpPr>
            <a:spLocks noGrp="1"/>
          </p:cNvSpPr>
          <p:nvPr>
            <p:ph idx="1"/>
          </p:nvPr>
        </p:nvSpPr>
        <p:spPr/>
        <p:txBody>
          <a:bodyPr>
            <a:normAutofit fontScale="92500" lnSpcReduction="10000"/>
          </a:bodyPr>
          <a:lstStyle/>
          <a:p>
            <a:pPr lvl="0"/>
            <a:r>
              <a:rPr lang="en-US" dirty="0"/>
              <a:t>Samples are generated for each tested local property category that contains at least $250 million in value or at least 5% of ISD Value.</a:t>
            </a:r>
          </a:p>
          <a:p>
            <a:pPr lvl="0"/>
            <a:r>
              <a:rPr lang="en-US" dirty="0"/>
              <a:t>Sample size requirements for each category are based on sample variability from the previous PVS.</a:t>
            </a:r>
          </a:p>
          <a:p>
            <a:pPr lvl="0"/>
            <a:r>
              <a:rPr lang="en-US" dirty="0"/>
              <a:t>If sufficient data is available, it is further allocated to stratum within the category.</a:t>
            </a:r>
          </a:p>
          <a:p>
            <a:pPr lvl="0"/>
            <a:r>
              <a:rPr lang="en-US" dirty="0"/>
              <a:t>Stratification ensures the sample represents the population of properties in the category.</a:t>
            </a:r>
          </a:p>
          <a:p>
            <a:pPr lvl="0"/>
            <a:r>
              <a:rPr lang="en-US" dirty="0"/>
              <a:t>All properties in a sample do not need to be typical for the sample to be representative.</a:t>
            </a:r>
          </a:p>
          <a:p>
            <a:endParaRPr lang="en-US" dirty="0"/>
          </a:p>
        </p:txBody>
      </p:sp>
      <p:sp>
        <p:nvSpPr>
          <p:cNvPr id="5" name="Footer Placeholder 4">
            <a:extLst>
              <a:ext uri="{FF2B5EF4-FFF2-40B4-BE49-F238E27FC236}">
                <a16:creationId xmlns:a16="http://schemas.microsoft.com/office/drawing/2014/main" id="{B28B45A8-CA5C-45AB-B1DD-C3E787C66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BD11D1-A782-4E11-90C5-7965DF4951FA}"/>
              </a:ext>
            </a:extLst>
          </p:cNvPr>
          <p:cNvSpPr>
            <a:spLocks noGrp="1"/>
          </p:cNvSpPr>
          <p:nvPr>
            <p:ph type="sldNum" sz="quarter" idx="12"/>
          </p:nvPr>
        </p:nvSpPr>
        <p:spPr/>
        <p:txBody>
          <a:bodyPr/>
          <a:lstStyle/>
          <a:p>
            <a:fld id="{8660415E-9B32-4802-8783-7CB0570D4A69}" type="slidenum">
              <a:rPr lang="en-US" smtClean="0"/>
              <a:pPr/>
              <a:t>31</a:t>
            </a:fld>
            <a:endParaRPr lang="en-US" dirty="0"/>
          </a:p>
        </p:txBody>
      </p:sp>
    </p:spTree>
    <p:extLst>
      <p:ext uri="{BB962C8B-B14F-4D97-AF65-F5344CB8AC3E}">
        <p14:creationId xmlns:p14="http://schemas.microsoft.com/office/powerpoint/2010/main" val="1986802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3B6C0-A21F-4EA4-8BA2-22FEB7353176}"/>
              </a:ext>
            </a:extLst>
          </p:cNvPr>
          <p:cNvSpPr>
            <a:spLocks noGrp="1"/>
          </p:cNvSpPr>
          <p:nvPr>
            <p:ph type="title"/>
          </p:nvPr>
        </p:nvSpPr>
        <p:spPr/>
        <p:txBody>
          <a:bodyPr/>
          <a:lstStyle/>
          <a:p>
            <a:r>
              <a:rPr lang="en-US" dirty="0"/>
              <a:t>Sales Samples</a:t>
            </a:r>
          </a:p>
        </p:txBody>
      </p:sp>
      <p:sp>
        <p:nvSpPr>
          <p:cNvPr id="3" name="Content Placeholder 2">
            <a:extLst>
              <a:ext uri="{FF2B5EF4-FFF2-40B4-BE49-F238E27FC236}">
                <a16:creationId xmlns:a16="http://schemas.microsoft.com/office/drawing/2014/main" id="{234E2F6D-193A-495B-B6ED-29B5A21621AE}"/>
              </a:ext>
            </a:extLst>
          </p:cNvPr>
          <p:cNvSpPr>
            <a:spLocks noGrp="1"/>
          </p:cNvSpPr>
          <p:nvPr>
            <p:ph idx="1"/>
          </p:nvPr>
        </p:nvSpPr>
        <p:spPr/>
        <p:txBody>
          <a:bodyPr>
            <a:normAutofit lnSpcReduction="10000"/>
          </a:bodyPr>
          <a:lstStyle/>
          <a:p>
            <a:pPr lvl="0"/>
            <a:r>
              <a:rPr lang="en-US" dirty="0"/>
              <a:t>If there are enough sales within the standard or expanded time frame, the entire sample will consist of sales.</a:t>
            </a:r>
          </a:p>
          <a:p>
            <a:pPr lvl="0"/>
            <a:r>
              <a:rPr lang="en-US" dirty="0"/>
              <a:t>Sales provide a more objective indication of market value than independent appraisals.</a:t>
            </a:r>
          </a:p>
          <a:p>
            <a:pPr lvl="0"/>
            <a:r>
              <a:rPr lang="en-US" dirty="0"/>
              <a:t>PTAD utilizes a balanced time frame to ensure independence and reduce the importance of time adjustments.</a:t>
            </a:r>
          </a:p>
          <a:p>
            <a:pPr lvl="0"/>
            <a:r>
              <a:rPr lang="en-US" dirty="0"/>
              <a:t>Use of sales obtained only from the CAD without an attempt to obtain sales from an outside source is prohibited.</a:t>
            </a:r>
          </a:p>
          <a:p>
            <a:endParaRPr lang="en-US" dirty="0"/>
          </a:p>
        </p:txBody>
      </p:sp>
      <p:sp>
        <p:nvSpPr>
          <p:cNvPr id="5" name="Footer Placeholder 4">
            <a:extLst>
              <a:ext uri="{FF2B5EF4-FFF2-40B4-BE49-F238E27FC236}">
                <a16:creationId xmlns:a16="http://schemas.microsoft.com/office/drawing/2014/main" id="{5085BB2C-F4A1-4A83-AAD3-459F4A15F6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0DC07-0BE4-4C3F-8CA6-CB6F0263112B}"/>
              </a:ext>
            </a:extLst>
          </p:cNvPr>
          <p:cNvSpPr>
            <a:spLocks noGrp="1"/>
          </p:cNvSpPr>
          <p:nvPr>
            <p:ph type="sldNum" sz="quarter" idx="12"/>
          </p:nvPr>
        </p:nvSpPr>
        <p:spPr/>
        <p:txBody>
          <a:bodyPr/>
          <a:lstStyle/>
          <a:p>
            <a:fld id="{8660415E-9B32-4802-8783-7CB0570D4A69}" type="slidenum">
              <a:rPr lang="en-US" smtClean="0"/>
              <a:pPr/>
              <a:t>32</a:t>
            </a:fld>
            <a:endParaRPr lang="en-US" dirty="0"/>
          </a:p>
        </p:txBody>
      </p:sp>
    </p:spTree>
    <p:extLst>
      <p:ext uri="{BB962C8B-B14F-4D97-AF65-F5344CB8AC3E}">
        <p14:creationId xmlns:p14="http://schemas.microsoft.com/office/powerpoint/2010/main" val="2410232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5272BF-2226-4AC1-AA01-F9AEED7759AE}"/>
              </a:ext>
            </a:extLst>
          </p:cNvPr>
          <p:cNvSpPr>
            <a:spLocks noGrp="1"/>
          </p:cNvSpPr>
          <p:nvPr>
            <p:ph type="title"/>
          </p:nvPr>
        </p:nvSpPr>
        <p:spPr>
          <a:xfrm>
            <a:off x="445770" y="1209086"/>
            <a:ext cx="2907636" cy="4064925"/>
          </a:xfrm>
        </p:spPr>
        <p:txBody>
          <a:bodyPr anchor="ctr">
            <a:normAutofit/>
          </a:bodyPr>
          <a:lstStyle/>
          <a:p>
            <a:r>
              <a:rPr lang="en-US" dirty="0"/>
              <a:t>Sources for Sales Data</a:t>
            </a:r>
          </a:p>
        </p:txBody>
      </p:sp>
      <p:grpSp>
        <p:nvGrpSpPr>
          <p:cNvPr id="16" name="Group 15">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7"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405EC149-448A-40F2-9296-79373D1457CE}"/>
              </a:ext>
            </a:extLst>
          </p:cNvPr>
          <p:cNvSpPr>
            <a:spLocks noGrp="1"/>
          </p:cNvSpPr>
          <p:nvPr>
            <p:ph type="ftr" sz="quarter" idx="11"/>
          </p:nvPr>
        </p:nvSpPr>
        <p:spPr>
          <a:xfrm>
            <a:off x="3028950" y="6492240"/>
            <a:ext cx="3086100" cy="365125"/>
          </a:xfrm>
        </p:spPr>
        <p:txBody>
          <a:bodyPr>
            <a:normAutofit/>
          </a:bodyPr>
          <a:lstStyle/>
          <a:p>
            <a:endParaRPr lang="en-US">
              <a:solidFill>
                <a:schemeClr val="bg1"/>
              </a:solidFill>
            </a:endParaRPr>
          </a:p>
        </p:txBody>
      </p:sp>
      <p:sp>
        <p:nvSpPr>
          <p:cNvPr id="6" name="Slide Number Placeholder 5">
            <a:extLst>
              <a:ext uri="{FF2B5EF4-FFF2-40B4-BE49-F238E27FC236}">
                <a16:creationId xmlns:a16="http://schemas.microsoft.com/office/drawing/2014/main" id="{338C31B4-1BDB-4505-A5C7-84EB16BB1E41}"/>
              </a:ext>
            </a:extLst>
          </p:cNvPr>
          <p:cNvSpPr>
            <a:spLocks noGrp="1"/>
          </p:cNvSpPr>
          <p:nvPr>
            <p:ph type="sldNum" sz="quarter" idx="12"/>
          </p:nvPr>
        </p:nvSpPr>
        <p:spPr>
          <a:xfrm>
            <a:off x="6640830" y="6492240"/>
            <a:ext cx="2057400" cy="365125"/>
          </a:xfrm>
        </p:spPr>
        <p:txBody>
          <a:bodyPr>
            <a:normAutofit/>
          </a:bodyPr>
          <a:lstStyle/>
          <a:p>
            <a:pPr>
              <a:spcAft>
                <a:spcPts val="600"/>
              </a:spcAft>
            </a:pPr>
            <a:fld id="{8660415E-9B32-4802-8783-7CB0570D4A69}" type="slidenum">
              <a:rPr lang="en-US">
                <a:solidFill>
                  <a:schemeClr val="bg1"/>
                </a:solidFill>
              </a:rPr>
              <a:pPr>
                <a:spcAft>
                  <a:spcPts val="600"/>
                </a:spcAft>
              </a:pPr>
              <a:t>33</a:t>
            </a:fld>
            <a:endParaRPr lang="en-US">
              <a:solidFill>
                <a:schemeClr val="bg1"/>
              </a:solidFill>
            </a:endParaRPr>
          </a:p>
        </p:txBody>
      </p:sp>
      <p:graphicFrame>
        <p:nvGraphicFramePr>
          <p:cNvPr id="8" name="Content Placeholder 2">
            <a:extLst>
              <a:ext uri="{FF2B5EF4-FFF2-40B4-BE49-F238E27FC236}">
                <a16:creationId xmlns:a16="http://schemas.microsoft.com/office/drawing/2014/main" id="{BFCDE33F-A495-495B-A695-5C463C757951}"/>
              </a:ext>
            </a:extLst>
          </p:cNvPr>
          <p:cNvGraphicFramePr>
            <a:graphicFrameLocks noGrp="1"/>
          </p:cNvGraphicFramePr>
          <p:nvPr>
            <p:ph idx="1"/>
            <p:extLst>
              <p:ext uri="{D42A27DB-BD31-4B8C-83A1-F6EECF244321}">
                <p14:modId xmlns:p14="http://schemas.microsoft.com/office/powerpoint/2010/main" val="310903524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4171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9F5F3-02DB-4C1D-B236-AC7CAAD3C7D6}"/>
              </a:ext>
            </a:extLst>
          </p:cNvPr>
          <p:cNvSpPr>
            <a:spLocks noGrp="1"/>
          </p:cNvSpPr>
          <p:nvPr>
            <p:ph type="title"/>
          </p:nvPr>
        </p:nvSpPr>
        <p:spPr/>
        <p:txBody>
          <a:bodyPr/>
          <a:lstStyle/>
          <a:p>
            <a:r>
              <a:rPr lang="en-US" dirty="0"/>
              <a:t>PTAD Appraisals</a:t>
            </a:r>
          </a:p>
        </p:txBody>
      </p:sp>
      <p:sp>
        <p:nvSpPr>
          <p:cNvPr id="3" name="Content Placeholder 2">
            <a:extLst>
              <a:ext uri="{FF2B5EF4-FFF2-40B4-BE49-F238E27FC236}">
                <a16:creationId xmlns:a16="http://schemas.microsoft.com/office/drawing/2014/main" id="{71A38702-5669-4AAA-98E7-AED5F6EBA356}"/>
              </a:ext>
            </a:extLst>
          </p:cNvPr>
          <p:cNvSpPr>
            <a:spLocks noGrp="1"/>
          </p:cNvSpPr>
          <p:nvPr>
            <p:ph idx="1"/>
          </p:nvPr>
        </p:nvSpPr>
        <p:spPr/>
        <p:txBody>
          <a:bodyPr>
            <a:normAutofit fontScale="92500" lnSpcReduction="20000"/>
          </a:bodyPr>
          <a:lstStyle/>
          <a:p>
            <a:pPr lvl="0"/>
            <a:r>
              <a:rPr lang="en-US" dirty="0"/>
              <a:t>If there is an insufficient number of sales to meet the parcel requirement, Field Studies will perform independent appraisals.</a:t>
            </a:r>
          </a:p>
          <a:p>
            <a:pPr lvl="0"/>
            <a:r>
              <a:rPr lang="en-US" dirty="0"/>
              <a:t>Field Studies performs appraisals on randomly selected properties in the order they appear on a schedule provided by the Data Analysis Team.</a:t>
            </a:r>
          </a:p>
          <a:p>
            <a:pPr lvl="0"/>
            <a:r>
              <a:rPr lang="en-US" dirty="0"/>
              <a:t>Field Studies appraisals are independent of the CAD appraisals.</a:t>
            </a:r>
          </a:p>
          <a:p>
            <a:pPr lvl="0"/>
            <a:r>
              <a:rPr lang="en-US" dirty="0"/>
              <a:t>Data utilized to establish market value is analyzed and developed by PTAD.  </a:t>
            </a:r>
          </a:p>
          <a:p>
            <a:pPr lvl="0"/>
            <a:r>
              <a:rPr lang="en-US" dirty="0"/>
              <a:t>Field Studies appraisers should not be influenced by the CAD value when performing independent appraisals.</a:t>
            </a:r>
          </a:p>
          <a:p>
            <a:endParaRPr lang="en-US" dirty="0"/>
          </a:p>
        </p:txBody>
      </p:sp>
      <p:sp>
        <p:nvSpPr>
          <p:cNvPr id="5" name="Footer Placeholder 4">
            <a:extLst>
              <a:ext uri="{FF2B5EF4-FFF2-40B4-BE49-F238E27FC236}">
                <a16:creationId xmlns:a16="http://schemas.microsoft.com/office/drawing/2014/main" id="{7AAF0618-2580-4CCF-9A80-9D24F91C1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3C6D5-0039-4ACD-A811-A4E5615B7B03}"/>
              </a:ext>
            </a:extLst>
          </p:cNvPr>
          <p:cNvSpPr>
            <a:spLocks noGrp="1"/>
          </p:cNvSpPr>
          <p:nvPr>
            <p:ph type="sldNum" sz="quarter" idx="12"/>
          </p:nvPr>
        </p:nvSpPr>
        <p:spPr/>
        <p:txBody>
          <a:bodyPr/>
          <a:lstStyle/>
          <a:p>
            <a:fld id="{8660415E-9B32-4802-8783-7CB0570D4A69}" type="slidenum">
              <a:rPr lang="en-US" smtClean="0"/>
              <a:pPr/>
              <a:t>34</a:t>
            </a:fld>
            <a:endParaRPr lang="en-US" dirty="0"/>
          </a:p>
        </p:txBody>
      </p:sp>
    </p:spTree>
    <p:extLst>
      <p:ext uri="{BB962C8B-B14F-4D97-AF65-F5344CB8AC3E}">
        <p14:creationId xmlns:p14="http://schemas.microsoft.com/office/powerpoint/2010/main" val="15546428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5272BF-2226-4AC1-AA01-F9AEED7759AE}"/>
              </a:ext>
            </a:extLst>
          </p:cNvPr>
          <p:cNvSpPr>
            <a:spLocks noGrp="1"/>
          </p:cNvSpPr>
          <p:nvPr>
            <p:ph type="title"/>
          </p:nvPr>
        </p:nvSpPr>
        <p:spPr>
          <a:xfrm>
            <a:off x="445770" y="1209086"/>
            <a:ext cx="2907636" cy="4064925"/>
          </a:xfrm>
        </p:spPr>
        <p:txBody>
          <a:bodyPr anchor="ctr">
            <a:normAutofit/>
          </a:bodyPr>
          <a:lstStyle/>
          <a:p>
            <a:r>
              <a:rPr lang="en-US" dirty="0"/>
              <a:t>Sources for Appraisal Data</a:t>
            </a:r>
          </a:p>
        </p:txBody>
      </p:sp>
      <p:grpSp>
        <p:nvGrpSpPr>
          <p:cNvPr id="16" name="Group 15">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7"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405EC149-448A-40F2-9296-79373D1457CE}"/>
              </a:ext>
            </a:extLst>
          </p:cNvPr>
          <p:cNvSpPr>
            <a:spLocks noGrp="1"/>
          </p:cNvSpPr>
          <p:nvPr>
            <p:ph type="ftr" sz="quarter" idx="11"/>
          </p:nvPr>
        </p:nvSpPr>
        <p:spPr>
          <a:xfrm>
            <a:off x="3028950" y="6492240"/>
            <a:ext cx="3086100" cy="365125"/>
          </a:xfrm>
        </p:spPr>
        <p:txBody>
          <a:bodyPr>
            <a:normAutofit/>
          </a:bodyPr>
          <a:lstStyle/>
          <a:p>
            <a:endParaRPr lang="en-US">
              <a:solidFill>
                <a:schemeClr val="bg1"/>
              </a:solidFill>
            </a:endParaRPr>
          </a:p>
        </p:txBody>
      </p:sp>
      <p:sp>
        <p:nvSpPr>
          <p:cNvPr id="6" name="Slide Number Placeholder 5">
            <a:extLst>
              <a:ext uri="{FF2B5EF4-FFF2-40B4-BE49-F238E27FC236}">
                <a16:creationId xmlns:a16="http://schemas.microsoft.com/office/drawing/2014/main" id="{338C31B4-1BDB-4505-A5C7-84EB16BB1E41}"/>
              </a:ext>
            </a:extLst>
          </p:cNvPr>
          <p:cNvSpPr>
            <a:spLocks noGrp="1"/>
          </p:cNvSpPr>
          <p:nvPr>
            <p:ph type="sldNum" sz="quarter" idx="12"/>
          </p:nvPr>
        </p:nvSpPr>
        <p:spPr>
          <a:xfrm>
            <a:off x="6640830" y="6492240"/>
            <a:ext cx="2057400" cy="365125"/>
          </a:xfrm>
        </p:spPr>
        <p:txBody>
          <a:bodyPr>
            <a:normAutofit/>
          </a:bodyPr>
          <a:lstStyle/>
          <a:p>
            <a:pPr>
              <a:spcAft>
                <a:spcPts val="600"/>
              </a:spcAft>
            </a:pPr>
            <a:fld id="{8660415E-9B32-4802-8783-7CB0570D4A69}" type="slidenum">
              <a:rPr lang="en-US">
                <a:solidFill>
                  <a:schemeClr val="bg1"/>
                </a:solidFill>
              </a:rPr>
              <a:pPr>
                <a:spcAft>
                  <a:spcPts val="600"/>
                </a:spcAft>
              </a:pPr>
              <a:t>35</a:t>
            </a:fld>
            <a:endParaRPr lang="en-US">
              <a:solidFill>
                <a:schemeClr val="bg1"/>
              </a:solidFill>
            </a:endParaRPr>
          </a:p>
        </p:txBody>
      </p:sp>
      <p:graphicFrame>
        <p:nvGraphicFramePr>
          <p:cNvPr id="8" name="Content Placeholder 2">
            <a:extLst>
              <a:ext uri="{FF2B5EF4-FFF2-40B4-BE49-F238E27FC236}">
                <a16:creationId xmlns:a16="http://schemas.microsoft.com/office/drawing/2014/main" id="{BFCDE33F-A495-495B-A695-5C463C757951}"/>
              </a:ext>
            </a:extLst>
          </p:cNvPr>
          <p:cNvGraphicFramePr>
            <a:graphicFrameLocks noGrp="1"/>
          </p:cNvGraphicFramePr>
          <p:nvPr>
            <p:ph idx="1"/>
            <p:extLst>
              <p:ext uri="{D42A27DB-BD31-4B8C-83A1-F6EECF244321}">
                <p14:modId xmlns:p14="http://schemas.microsoft.com/office/powerpoint/2010/main" val="1752042252"/>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555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A8BF-F4C2-4C66-8D80-EDBB4599321A}"/>
              </a:ext>
            </a:extLst>
          </p:cNvPr>
          <p:cNvSpPr>
            <a:spLocks noGrp="1"/>
          </p:cNvSpPr>
          <p:nvPr>
            <p:ph type="title"/>
          </p:nvPr>
        </p:nvSpPr>
        <p:spPr/>
        <p:txBody>
          <a:bodyPr/>
          <a:lstStyle/>
          <a:p>
            <a:r>
              <a:rPr lang="en-US" dirty="0"/>
              <a:t>Outliers in PVS Data</a:t>
            </a:r>
          </a:p>
        </p:txBody>
      </p:sp>
      <p:sp>
        <p:nvSpPr>
          <p:cNvPr id="3" name="Content Placeholder 2">
            <a:extLst>
              <a:ext uri="{FF2B5EF4-FFF2-40B4-BE49-F238E27FC236}">
                <a16:creationId xmlns:a16="http://schemas.microsoft.com/office/drawing/2014/main" id="{B9690134-D5AD-49EC-B776-6973DF50EC72}"/>
              </a:ext>
            </a:extLst>
          </p:cNvPr>
          <p:cNvSpPr>
            <a:spLocks noGrp="1"/>
          </p:cNvSpPr>
          <p:nvPr>
            <p:ph idx="1"/>
          </p:nvPr>
        </p:nvSpPr>
        <p:spPr/>
        <p:txBody>
          <a:bodyPr>
            <a:normAutofit fontScale="92500" lnSpcReduction="10000"/>
          </a:bodyPr>
          <a:lstStyle/>
          <a:p>
            <a:pPr lvl="0"/>
            <a:r>
              <a:rPr lang="en-US" dirty="0"/>
              <a:t>Outliers are unusually high or low ratios – 2 standard deviations outside the mean.</a:t>
            </a:r>
            <a:endParaRPr lang="en-US" sz="1050" dirty="0"/>
          </a:p>
          <a:p>
            <a:pPr lvl="1"/>
            <a:r>
              <a:rPr lang="en-US" dirty="0"/>
              <a:t>Confirm there is not a PTAD error.</a:t>
            </a:r>
            <a:endParaRPr lang="en-US" sz="1050" dirty="0"/>
          </a:p>
          <a:p>
            <a:pPr lvl="1"/>
            <a:r>
              <a:rPr lang="en-US" dirty="0"/>
              <a:t>Correct any PTAD errors.</a:t>
            </a:r>
            <a:endParaRPr lang="en-US" sz="1050" dirty="0"/>
          </a:p>
          <a:p>
            <a:pPr lvl="1"/>
            <a:r>
              <a:rPr lang="en-US" dirty="0"/>
              <a:t>Confirm and verify all outliers that are sales transactions.</a:t>
            </a:r>
            <a:endParaRPr lang="en-US" sz="1050" dirty="0"/>
          </a:p>
          <a:p>
            <a:pPr lvl="1"/>
            <a:r>
              <a:rPr lang="en-US" dirty="0"/>
              <a:t>Remove any outliers that are the result of a non-market transaction.</a:t>
            </a:r>
            <a:endParaRPr lang="en-US" sz="1050" dirty="0"/>
          </a:p>
          <a:p>
            <a:pPr lvl="1"/>
            <a:r>
              <a:rPr lang="en-US" dirty="0"/>
              <a:t>Outlier sales verified as valid market transactions should remain in the PVS sample.</a:t>
            </a:r>
            <a:endParaRPr lang="en-US" sz="1050" dirty="0"/>
          </a:p>
          <a:p>
            <a:pPr lvl="1"/>
            <a:r>
              <a:rPr lang="en-US" dirty="0"/>
              <a:t>Outlier PTAD appraisals, once reviewed, should remain in the PVS sample.</a:t>
            </a:r>
            <a:endParaRPr lang="en-US" sz="1050" dirty="0"/>
          </a:p>
          <a:p>
            <a:pPr lvl="1"/>
            <a:r>
              <a:rPr lang="en-US" dirty="0"/>
              <a:t>No observation should be removed from the PVS sample simply due to having a poor ratio.</a:t>
            </a:r>
            <a:endParaRPr lang="en-US" sz="1050" dirty="0"/>
          </a:p>
        </p:txBody>
      </p:sp>
      <p:sp>
        <p:nvSpPr>
          <p:cNvPr id="5" name="Footer Placeholder 4">
            <a:extLst>
              <a:ext uri="{FF2B5EF4-FFF2-40B4-BE49-F238E27FC236}">
                <a16:creationId xmlns:a16="http://schemas.microsoft.com/office/drawing/2014/main" id="{A1A1C05B-96AF-4A99-B308-10BF38715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06239A-FB92-4FEA-AF82-AE2F20B794B5}"/>
              </a:ext>
            </a:extLst>
          </p:cNvPr>
          <p:cNvSpPr>
            <a:spLocks noGrp="1"/>
          </p:cNvSpPr>
          <p:nvPr>
            <p:ph type="sldNum" sz="quarter" idx="12"/>
          </p:nvPr>
        </p:nvSpPr>
        <p:spPr/>
        <p:txBody>
          <a:bodyPr/>
          <a:lstStyle/>
          <a:p>
            <a:pPr>
              <a:defRPr/>
            </a:pPr>
            <a:fld id="{8660415E-9B32-4802-8783-7CB0570D4A69}" type="slidenum">
              <a:rPr lang="en-US" smtClean="0"/>
              <a:pPr>
                <a:defRPr/>
              </a:pPr>
              <a:t>36</a:t>
            </a:fld>
            <a:endParaRPr lang="en-US" dirty="0"/>
          </a:p>
        </p:txBody>
      </p:sp>
    </p:spTree>
    <p:extLst>
      <p:ext uri="{BB962C8B-B14F-4D97-AF65-F5344CB8AC3E}">
        <p14:creationId xmlns:p14="http://schemas.microsoft.com/office/powerpoint/2010/main" val="2025880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A8BF-F4C2-4C66-8D80-EDBB4599321A}"/>
              </a:ext>
            </a:extLst>
          </p:cNvPr>
          <p:cNvSpPr>
            <a:spLocks noGrp="1"/>
          </p:cNvSpPr>
          <p:nvPr>
            <p:ph type="title"/>
          </p:nvPr>
        </p:nvSpPr>
        <p:spPr/>
        <p:txBody>
          <a:bodyPr/>
          <a:lstStyle/>
          <a:p>
            <a:r>
              <a:rPr lang="en-US" dirty="0"/>
              <a:t>Time Adjustments in PVS Data</a:t>
            </a:r>
          </a:p>
        </p:txBody>
      </p:sp>
      <p:sp>
        <p:nvSpPr>
          <p:cNvPr id="3" name="Content Placeholder 2">
            <a:extLst>
              <a:ext uri="{FF2B5EF4-FFF2-40B4-BE49-F238E27FC236}">
                <a16:creationId xmlns:a16="http://schemas.microsoft.com/office/drawing/2014/main" id="{B9690134-D5AD-49EC-B776-6973DF50EC72}"/>
              </a:ext>
            </a:extLst>
          </p:cNvPr>
          <p:cNvSpPr>
            <a:spLocks noGrp="1"/>
          </p:cNvSpPr>
          <p:nvPr>
            <p:ph idx="1"/>
          </p:nvPr>
        </p:nvSpPr>
        <p:spPr/>
        <p:txBody>
          <a:bodyPr>
            <a:normAutofit fontScale="92500"/>
          </a:bodyPr>
          <a:lstStyle/>
          <a:p>
            <a:pPr lvl="0"/>
            <a:r>
              <a:rPr lang="en-US" dirty="0"/>
              <a:t>Time Adjustments – IAAO Standard on Ratio Studies, Section 4.1, asserts that using a balanced time frame reduces the importance of time adjustments.</a:t>
            </a:r>
            <a:endParaRPr lang="en-US" sz="1050" dirty="0"/>
          </a:p>
          <a:p>
            <a:pPr lvl="0"/>
            <a:r>
              <a:rPr lang="en-US" dirty="0"/>
              <a:t>PTAD will analyze the need for a time adjustment in certain circumstances:</a:t>
            </a:r>
            <a:endParaRPr lang="en-US" sz="1050" dirty="0"/>
          </a:p>
          <a:p>
            <a:pPr lvl="1"/>
            <a:r>
              <a:rPr lang="en-US" dirty="0"/>
              <a:t>Samples with an extraordinary time frame which consist of sales the CAD did not have or occurred after the Notice of Appraised Value date (Late Sales Samples).</a:t>
            </a:r>
            <a:endParaRPr lang="en-US" sz="650" dirty="0"/>
          </a:p>
          <a:p>
            <a:pPr lvl="1"/>
            <a:r>
              <a:rPr lang="en-US" dirty="0"/>
              <a:t>A significant event occurs during the PVS time frame that indicates spikes or changes in sale prices over time.</a:t>
            </a:r>
            <a:endParaRPr lang="en-US" sz="650" dirty="0"/>
          </a:p>
          <a:p>
            <a:pPr lvl="1"/>
            <a:r>
              <a:rPr lang="en-US" dirty="0"/>
              <a:t>PTAD will analyze the CAD’s level of appraisal before and after any such event to ensure consistent reappraisal effort.</a:t>
            </a:r>
          </a:p>
        </p:txBody>
      </p:sp>
      <p:sp>
        <p:nvSpPr>
          <p:cNvPr id="5" name="Footer Placeholder 4">
            <a:extLst>
              <a:ext uri="{FF2B5EF4-FFF2-40B4-BE49-F238E27FC236}">
                <a16:creationId xmlns:a16="http://schemas.microsoft.com/office/drawing/2014/main" id="{A1A1C05B-96AF-4A99-B308-10BF38715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06239A-FB92-4FEA-AF82-AE2F20B794B5}"/>
              </a:ext>
            </a:extLst>
          </p:cNvPr>
          <p:cNvSpPr>
            <a:spLocks noGrp="1"/>
          </p:cNvSpPr>
          <p:nvPr>
            <p:ph type="sldNum" sz="quarter" idx="12"/>
          </p:nvPr>
        </p:nvSpPr>
        <p:spPr/>
        <p:txBody>
          <a:bodyPr/>
          <a:lstStyle/>
          <a:p>
            <a:pPr>
              <a:defRPr/>
            </a:pPr>
            <a:fld id="{8660415E-9B32-4802-8783-7CB0570D4A69}" type="slidenum">
              <a:rPr lang="en-US" smtClean="0"/>
              <a:pPr>
                <a:defRPr/>
              </a:pPr>
              <a:t>37</a:t>
            </a:fld>
            <a:endParaRPr lang="en-US" dirty="0"/>
          </a:p>
        </p:txBody>
      </p:sp>
    </p:spTree>
    <p:extLst>
      <p:ext uri="{BB962C8B-B14F-4D97-AF65-F5344CB8AC3E}">
        <p14:creationId xmlns:p14="http://schemas.microsoft.com/office/powerpoint/2010/main" val="37219141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1023" y="-934769"/>
            <a:ext cx="2424873" cy="2708393"/>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3756" y="-134088"/>
            <a:ext cx="1635955" cy="1226966"/>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713565" y="311926"/>
            <a:ext cx="4059393" cy="1911083"/>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548980" y="1613994"/>
            <a:ext cx="1185708" cy="88928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27781" y="5494508"/>
            <a:ext cx="2444907" cy="1774587"/>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211282" y="5555951"/>
            <a:ext cx="928467" cy="69635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C0E96248-266D-4527-AF78-774073371EAB}"/>
              </a:ext>
            </a:extLst>
          </p:cNvPr>
          <p:cNvSpPr>
            <a:spLocks noGrp="1"/>
          </p:cNvSpPr>
          <p:nvPr>
            <p:ph type="ftr" sz="quarter" idx="11"/>
          </p:nvPr>
        </p:nvSpPr>
        <p:spPr>
          <a:xfrm>
            <a:off x="241299" y="5991225"/>
            <a:ext cx="1926609" cy="365125"/>
          </a:xfr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BD2B004-FBFA-45E0-BDCE-9119266B2D99}"/>
              </a:ext>
            </a:extLst>
          </p:cNvPr>
          <p:cNvSpPr>
            <a:spLocks noGrp="1"/>
          </p:cNvSpPr>
          <p:nvPr>
            <p:ph type="sldNum" sz="quarter" idx="12"/>
          </p:nvPr>
        </p:nvSpPr>
        <p:spPr>
          <a:xfrm>
            <a:off x="241299" y="6356350"/>
            <a:ext cx="1926608" cy="365125"/>
          </a:xfr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8660415E-9B32-4802-8783-7CB0570D4A69}" type="slidenum">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38</a:t>
            </a:fld>
            <a:endPar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2C4F7F93-3ED1-48EC-872D-2B5B5E9DADF7}"/>
              </a:ext>
            </a:extLst>
          </p:cNvPr>
          <p:cNvSpPr>
            <a:spLocks noGrp="1"/>
          </p:cNvSpPr>
          <p:nvPr>
            <p:ph type="title"/>
          </p:nvPr>
        </p:nvSpPr>
        <p:spPr>
          <a:xfrm>
            <a:off x="2158613" y="2210897"/>
            <a:ext cx="4835518" cy="2150719"/>
          </a:xfrm>
          <a:noFill/>
        </p:spPr>
        <p:txBody>
          <a:bodyPr vert="horz" lIns="91440" tIns="45720" rIns="91440" bIns="45720" rtlCol="0" anchor="ctr">
            <a:normAutofit/>
          </a:bodyPr>
          <a:lstStyle/>
          <a:p>
            <a:pPr algn="ctr"/>
            <a:r>
              <a:rPr lang="en-US" kern="1200" dirty="0">
                <a:solidFill>
                  <a:srgbClr val="080808"/>
                </a:solidFill>
                <a:latin typeface="+mj-lt"/>
                <a:ea typeface="+mj-ea"/>
                <a:cs typeface="+mj-cs"/>
              </a:rPr>
              <a:t>Multi-County Appraisal Team</a:t>
            </a:r>
          </a:p>
        </p:txBody>
      </p:sp>
      <p:sp>
        <p:nvSpPr>
          <p:cNvPr id="31" name="Freeform: Shape 30">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3393" y="5778692"/>
            <a:ext cx="2231794" cy="1926608"/>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170046" y="5363543"/>
            <a:ext cx="959985" cy="719989"/>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 Placeholder 9">
            <a:extLst>
              <a:ext uri="{FF2B5EF4-FFF2-40B4-BE49-F238E27FC236}">
                <a16:creationId xmlns:a16="http://schemas.microsoft.com/office/drawing/2014/main" id="{2A506930-D668-4407-8339-8D245076464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07798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6EA35A36-C8B5-4812-9CB2-0B52B1FB614B}"/>
              </a:ext>
            </a:extLst>
          </p:cNvPr>
          <p:cNvSpPr>
            <a:spLocks noGrp="1"/>
          </p:cNvSpPr>
          <p:nvPr>
            <p:ph type="title"/>
          </p:nvPr>
        </p:nvSpPr>
        <p:spPr>
          <a:xfrm>
            <a:off x="482600" y="321734"/>
            <a:ext cx="8178799" cy="1135737"/>
          </a:xfrm>
        </p:spPr>
        <p:txBody>
          <a:bodyPr>
            <a:normAutofit/>
          </a:bodyPr>
          <a:lstStyle/>
          <a:p>
            <a:r>
              <a:rPr lang="en-US" dirty="0"/>
              <a:t>Multi-County Appraisal Team</a:t>
            </a:r>
          </a:p>
        </p:txBody>
      </p:sp>
      <p:sp>
        <p:nvSpPr>
          <p:cNvPr id="8" name="Content Placeholder 7">
            <a:extLst>
              <a:ext uri="{FF2B5EF4-FFF2-40B4-BE49-F238E27FC236}">
                <a16:creationId xmlns:a16="http://schemas.microsoft.com/office/drawing/2014/main" id="{5F681267-3D78-4063-A929-48C9F8FA1492}"/>
              </a:ext>
            </a:extLst>
          </p:cNvPr>
          <p:cNvSpPr>
            <a:spLocks noGrp="1"/>
          </p:cNvSpPr>
          <p:nvPr>
            <p:ph idx="1"/>
          </p:nvPr>
        </p:nvSpPr>
        <p:spPr>
          <a:xfrm>
            <a:off x="482600" y="1782981"/>
            <a:ext cx="8178799" cy="4393982"/>
          </a:xfrm>
        </p:spPr>
        <p:txBody>
          <a:bodyPr>
            <a:normAutofit/>
          </a:bodyPr>
          <a:lstStyle/>
          <a:p>
            <a:pPr lvl="0"/>
            <a:r>
              <a:rPr lang="en-US" sz="2600" dirty="0"/>
              <a:t>Multi-County Appraisal Team looks at the complex and multi-county properties within the PVS.</a:t>
            </a:r>
          </a:p>
          <a:p>
            <a:pPr lvl="0"/>
            <a:r>
              <a:rPr lang="en-US" sz="2600" dirty="0"/>
              <a:t>Sampling for these properties focuses on dominant properties which is different than in the filed studies portion of the PVS.</a:t>
            </a:r>
          </a:p>
          <a:p>
            <a:pPr lvl="0"/>
            <a:r>
              <a:rPr lang="en-US" sz="2600" dirty="0"/>
              <a:t>As with field studies, independence between local values and PTAD appraisals is vital to ensure equitable distribution of state funding for public schools.</a:t>
            </a:r>
          </a:p>
        </p:txBody>
      </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8C133E85-8AC9-4F00-A8FA-DC11933992AB}"/>
              </a:ext>
            </a:extLst>
          </p:cNvPr>
          <p:cNvSpPr>
            <a:spLocks noGrp="1"/>
          </p:cNvSpPr>
          <p:nvPr>
            <p:ph type="ftr" sz="quarter" idx="11"/>
          </p:nvPr>
        </p:nvSpPr>
        <p:spPr>
          <a:xfrm>
            <a:off x="3028950" y="6356350"/>
            <a:ext cx="30861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058FB1F1-C24E-4C16-8DF4-D2F4BBFAE943}"/>
              </a:ext>
            </a:extLst>
          </p:cNvPr>
          <p:cNvSpPr>
            <a:spLocks noGrp="1"/>
          </p:cNvSpPr>
          <p:nvPr>
            <p:ph type="sldNum" sz="quarter" idx="12"/>
          </p:nvPr>
        </p:nvSpPr>
        <p:spPr>
          <a:xfrm>
            <a:off x="6603999" y="6356350"/>
            <a:ext cx="2057400" cy="365125"/>
          </a:xfrm>
        </p:spPr>
        <p:txBody>
          <a:bodyPr>
            <a:normAutofit/>
          </a:bodyPr>
          <a:lstStyle/>
          <a:p>
            <a:pPr>
              <a:spcAft>
                <a:spcPts val="600"/>
              </a:spcAft>
              <a:defRPr/>
            </a:pPr>
            <a:fld id="{A66563F7-0D87-48D8-8234-FF1D768E6BD6}" type="slidenum">
              <a:rPr lang="en-US" smtClean="0"/>
              <a:pPr>
                <a:spcAft>
                  <a:spcPts val="600"/>
                </a:spcAft>
                <a:defRPr/>
              </a:pPr>
              <a:t>39</a:t>
            </a:fld>
            <a:endParaRPr lang="en-US"/>
          </a:p>
        </p:txBody>
      </p:sp>
    </p:spTree>
    <p:extLst>
      <p:ext uri="{BB962C8B-B14F-4D97-AF65-F5344CB8AC3E}">
        <p14:creationId xmlns:p14="http://schemas.microsoft.com/office/powerpoint/2010/main" val="205470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PVS Definition and Purpose</a:t>
            </a:r>
          </a:p>
        </p:txBody>
      </p:sp>
      <p:sp>
        <p:nvSpPr>
          <p:cNvPr id="2" name="Content Placeholder 1">
            <a:extLst>
              <a:ext uri="{FF2B5EF4-FFF2-40B4-BE49-F238E27FC236}">
                <a16:creationId xmlns:a16="http://schemas.microsoft.com/office/drawing/2014/main" id="{5B5A7CF4-65E3-454C-91F3-115ACB40AF11}"/>
              </a:ext>
            </a:extLst>
          </p:cNvPr>
          <p:cNvSpPr>
            <a:spLocks noGrp="1"/>
          </p:cNvSpPr>
          <p:nvPr>
            <p:ph idx="1"/>
          </p:nvPr>
        </p:nvSpPr>
        <p:spPr>
          <a:xfrm>
            <a:off x="628650" y="1825625"/>
            <a:ext cx="8058150" cy="4351338"/>
          </a:xfrm>
        </p:spPr>
        <p:txBody>
          <a:bodyPr>
            <a:normAutofit/>
          </a:bodyPr>
          <a:lstStyle/>
          <a:p>
            <a:r>
              <a:rPr lang="en-US" dirty="0"/>
              <a:t>PVS is a study to determine the total taxable value, as defined by Government Code, of all property in each school district.</a:t>
            </a:r>
          </a:p>
          <a:p>
            <a:pPr lvl="1"/>
            <a:r>
              <a:rPr lang="en-US" dirty="0"/>
              <a:t>Relies on samples selected through generally accepted sampling techniques</a:t>
            </a:r>
          </a:p>
          <a:p>
            <a:pPr lvl="1"/>
            <a:r>
              <a:rPr lang="en-US" dirty="0"/>
              <a:t>Uses comparable/market sales, when available</a:t>
            </a:r>
          </a:p>
          <a:p>
            <a:r>
              <a:rPr lang="en-US" dirty="0"/>
              <a:t>Primary purpose of PVS is to help ensure equitable distribution of state funding for public schools</a:t>
            </a:r>
          </a:p>
          <a:p>
            <a:pPr lvl="1"/>
            <a:r>
              <a:rPr lang="en-US" dirty="0"/>
              <a:t>PVS is detailed in Gov’t Code §403.302</a:t>
            </a:r>
          </a:p>
        </p:txBody>
      </p:sp>
      <p:sp>
        <p:nvSpPr>
          <p:cNvPr id="4100" name="Slide Number Placeholder 5"/>
          <p:cNvSpPr>
            <a:spLocks noGrp="1"/>
          </p:cNvSpPr>
          <p:nvPr>
            <p:ph type="sldNum" sz="quarter" idx="12"/>
          </p:nvPr>
        </p:nvSpPr>
        <p:spPr/>
        <p:txBody>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fld id="{59E23D92-8836-4BF3-9E89-572BA98B69C9}" type="slidenum">
              <a:rPr lang="en-US" altLang="en-US" sz="1200" smtClean="0">
                <a:latin typeface="+mn-lt"/>
              </a:rPr>
              <a:pPr/>
              <a:t>4</a:t>
            </a:fld>
            <a:endParaRPr lang="en-US" altLang="en-US" sz="1200" dirty="0">
              <a:latin typeface="+mn-lt"/>
            </a:endParaRPr>
          </a:p>
        </p:txBody>
      </p:sp>
      <p:sp>
        <p:nvSpPr>
          <p:cNvPr id="3" name="Rectangle 2">
            <a:extLst>
              <a:ext uri="{FF2B5EF4-FFF2-40B4-BE49-F238E27FC236}">
                <a16:creationId xmlns:a16="http://schemas.microsoft.com/office/drawing/2014/main" id="{F6345D79-B35A-49D8-B324-8DF446B617D4}"/>
              </a:ext>
            </a:extLst>
          </p:cNvPr>
          <p:cNvSpPr/>
          <p:nvPr/>
        </p:nvSpPr>
        <p:spPr>
          <a:xfrm>
            <a:off x="5486400" y="1870077"/>
            <a:ext cx="2743200" cy="384175"/>
          </a:xfrm>
          <a:prstGeom prst="rect">
            <a:avLst/>
          </a:prstGeom>
          <a:solidFill>
            <a:schemeClr val="accent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110EFAE-51FD-4925-A8A9-83D0D5D5641B}"/>
              </a:ext>
            </a:extLst>
          </p:cNvPr>
          <p:cNvSpPr/>
          <p:nvPr/>
        </p:nvSpPr>
        <p:spPr>
          <a:xfrm>
            <a:off x="1371600" y="3044825"/>
            <a:ext cx="2286000" cy="384175"/>
          </a:xfrm>
          <a:prstGeom prst="rect">
            <a:avLst/>
          </a:prstGeom>
          <a:solidFill>
            <a:schemeClr val="accent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BBA029B-486A-445F-B147-CB98B77C0E5E}"/>
              </a:ext>
            </a:extLst>
          </p:cNvPr>
          <p:cNvSpPr/>
          <p:nvPr/>
        </p:nvSpPr>
        <p:spPr>
          <a:xfrm>
            <a:off x="2023110" y="3768090"/>
            <a:ext cx="3158490" cy="384175"/>
          </a:xfrm>
          <a:prstGeom prst="rect">
            <a:avLst/>
          </a:prstGeom>
          <a:solidFill>
            <a:schemeClr val="accent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37F6B63-E55F-4D59-A58E-BCEA2C245CBD}"/>
              </a:ext>
            </a:extLst>
          </p:cNvPr>
          <p:cNvSpPr/>
          <p:nvPr/>
        </p:nvSpPr>
        <p:spPr>
          <a:xfrm>
            <a:off x="3048000" y="4648200"/>
            <a:ext cx="1981200" cy="384175"/>
          </a:xfrm>
          <a:prstGeom prst="rect">
            <a:avLst/>
          </a:prstGeom>
          <a:solidFill>
            <a:schemeClr val="accent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37563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9545B-2F8D-4930-B406-913D4FB648E2}"/>
              </a:ext>
            </a:extLst>
          </p:cNvPr>
          <p:cNvSpPr>
            <a:spLocks noGrp="1"/>
          </p:cNvSpPr>
          <p:nvPr>
            <p:ph type="title"/>
          </p:nvPr>
        </p:nvSpPr>
        <p:spPr/>
        <p:txBody>
          <a:bodyPr/>
          <a:lstStyle/>
          <a:p>
            <a:r>
              <a:rPr lang="en-US" dirty="0"/>
              <a:t>Utility Property Sample</a:t>
            </a:r>
          </a:p>
        </p:txBody>
      </p:sp>
      <p:sp>
        <p:nvSpPr>
          <p:cNvPr id="3" name="Content Placeholder 2">
            <a:extLst>
              <a:ext uri="{FF2B5EF4-FFF2-40B4-BE49-F238E27FC236}">
                <a16:creationId xmlns:a16="http://schemas.microsoft.com/office/drawing/2014/main" id="{C9A807B6-7257-461D-A766-8E0D650481F0}"/>
              </a:ext>
            </a:extLst>
          </p:cNvPr>
          <p:cNvSpPr>
            <a:spLocks noGrp="1"/>
          </p:cNvSpPr>
          <p:nvPr>
            <p:ph idx="1"/>
          </p:nvPr>
        </p:nvSpPr>
        <p:spPr/>
        <p:txBody>
          <a:bodyPr>
            <a:normAutofit/>
          </a:bodyPr>
          <a:lstStyle/>
          <a:p>
            <a:r>
              <a:rPr lang="en-US" dirty="0"/>
              <a:t>Utility samples in a school district are chosen using a method that ensures sampling dominant properties and other properties as appropriate. </a:t>
            </a:r>
          </a:p>
          <a:p>
            <a:r>
              <a:rPr lang="en-US" dirty="0"/>
              <a:t>Utilities are valued using recognized unitary valuation methods, that may include one or more of the cost, income, and market (sales comparison or stock and debt) approaches.</a:t>
            </a:r>
          </a:p>
        </p:txBody>
      </p:sp>
      <p:sp>
        <p:nvSpPr>
          <p:cNvPr id="5" name="Footer Placeholder 4">
            <a:extLst>
              <a:ext uri="{FF2B5EF4-FFF2-40B4-BE49-F238E27FC236}">
                <a16:creationId xmlns:a16="http://schemas.microsoft.com/office/drawing/2014/main" id="{77501AD0-B8EE-400E-8B01-2CD09F7B6B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12ED4-C115-4F65-A429-47699F168E0A}"/>
              </a:ext>
            </a:extLst>
          </p:cNvPr>
          <p:cNvSpPr>
            <a:spLocks noGrp="1"/>
          </p:cNvSpPr>
          <p:nvPr>
            <p:ph type="sldNum" sz="quarter" idx="12"/>
          </p:nvPr>
        </p:nvSpPr>
        <p:spPr/>
        <p:txBody>
          <a:bodyPr/>
          <a:lstStyle/>
          <a:p>
            <a:pPr>
              <a:defRPr/>
            </a:pPr>
            <a:fld id="{8660415E-9B32-4802-8783-7CB0570D4A69}" type="slidenum">
              <a:rPr lang="en-US" smtClean="0"/>
              <a:pPr>
                <a:defRPr/>
              </a:pPr>
              <a:t>40</a:t>
            </a:fld>
            <a:endParaRPr lang="en-US" dirty="0"/>
          </a:p>
        </p:txBody>
      </p:sp>
    </p:spTree>
    <p:extLst>
      <p:ext uri="{BB962C8B-B14F-4D97-AF65-F5344CB8AC3E}">
        <p14:creationId xmlns:p14="http://schemas.microsoft.com/office/powerpoint/2010/main" val="40441514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9545B-2F8D-4930-B406-913D4FB648E2}"/>
              </a:ext>
            </a:extLst>
          </p:cNvPr>
          <p:cNvSpPr>
            <a:spLocks noGrp="1"/>
          </p:cNvSpPr>
          <p:nvPr>
            <p:ph type="title"/>
          </p:nvPr>
        </p:nvSpPr>
        <p:spPr/>
        <p:txBody>
          <a:bodyPr/>
          <a:lstStyle/>
          <a:p>
            <a:r>
              <a:rPr lang="en-US" dirty="0"/>
              <a:t>Mineral Property Sample</a:t>
            </a:r>
          </a:p>
        </p:txBody>
      </p:sp>
      <p:sp>
        <p:nvSpPr>
          <p:cNvPr id="3" name="Content Placeholder 2">
            <a:extLst>
              <a:ext uri="{FF2B5EF4-FFF2-40B4-BE49-F238E27FC236}">
                <a16:creationId xmlns:a16="http://schemas.microsoft.com/office/drawing/2014/main" id="{C9A807B6-7257-461D-A766-8E0D650481F0}"/>
              </a:ext>
            </a:extLst>
          </p:cNvPr>
          <p:cNvSpPr>
            <a:spLocks noGrp="1"/>
          </p:cNvSpPr>
          <p:nvPr>
            <p:ph idx="1"/>
          </p:nvPr>
        </p:nvSpPr>
        <p:spPr/>
        <p:txBody>
          <a:bodyPr>
            <a:normAutofit/>
          </a:bodyPr>
          <a:lstStyle/>
          <a:p>
            <a:r>
              <a:rPr lang="en-US" dirty="0"/>
              <a:t>Mineral samples in a school district are chosen using a method that ensures sampling dominant leases and a sample of other leases as appropriate. </a:t>
            </a:r>
          </a:p>
          <a:p>
            <a:r>
              <a:rPr lang="en-US" dirty="0"/>
              <a:t>Minerals are appraised using generally accepted appraisal methods, emphasizing the income approach to value.</a:t>
            </a:r>
          </a:p>
        </p:txBody>
      </p:sp>
      <p:sp>
        <p:nvSpPr>
          <p:cNvPr id="5" name="Footer Placeholder 4">
            <a:extLst>
              <a:ext uri="{FF2B5EF4-FFF2-40B4-BE49-F238E27FC236}">
                <a16:creationId xmlns:a16="http://schemas.microsoft.com/office/drawing/2014/main" id="{77501AD0-B8EE-400E-8B01-2CD09F7B6B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12ED4-C115-4F65-A429-47699F168E0A}"/>
              </a:ext>
            </a:extLst>
          </p:cNvPr>
          <p:cNvSpPr>
            <a:spLocks noGrp="1"/>
          </p:cNvSpPr>
          <p:nvPr>
            <p:ph type="sldNum" sz="quarter" idx="12"/>
          </p:nvPr>
        </p:nvSpPr>
        <p:spPr/>
        <p:txBody>
          <a:bodyPr/>
          <a:lstStyle/>
          <a:p>
            <a:pPr>
              <a:defRPr/>
            </a:pPr>
            <a:fld id="{8660415E-9B32-4802-8783-7CB0570D4A69}" type="slidenum">
              <a:rPr lang="en-US" smtClean="0"/>
              <a:pPr>
                <a:defRPr/>
              </a:pPr>
              <a:t>41</a:t>
            </a:fld>
            <a:endParaRPr lang="en-US" dirty="0"/>
          </a:p>
        </p:txBody>
      </p:sp>
    </p:spTree>
    <p:extLst>
      <p:ext uri="{BB962C8B-B14F-4D97-AF65-F5344CB8AC3E}">
        <p14:creationId xmlns:p14="http://schemas.microsoft.com/office/powerpoint/2010/main" val="34208516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9545B-2F8D-4930-B406-913D4FB648E2}"/>
              </a:ext>
            </a:extLst>
          </p:cNvPr>
          <p:cNvSpPr>
            <a:spLocks noGrp="1"/>
          </p:cNvSpPr>
          <p:nvPr>
            <p:ph type="title"/>
          </p:nvPr>
        </p:nvSpPr>
        <p:spPr/>
        <p:txBody>
          <a:bodyPr/>
          <a:lstStyle/>
          <a:p>
            <a:r>
              <a:rPr lang="en-US" dirty="0"/>
              <a:t>Agricultural Property Sample</a:t>
            </a:r>
          </a:p>
        </p:txBody>
      </p:sp>
      <p:sp>
        <p:nvSpPr>
          <p:cNvPr id="3" name="Content Placeholder 2">
            <a:extLst>
              <a:ext uri="{FF2B5EF4-FFF2-40B4-BE49-F238E27FC236}">
                <a16:creationId xmlns:a16="http://schemas.microsoft.com/office/drawing/2014/main" id="{C9A807B6-7257-461D-A766-8E0D650481F0}"/>
              </a:ext>
            </a:extLst>
          </p:cNvPr>
          <p:cNvSpPr>
            <a:spLocks noGrp="1"/>
          </p:cNvSpPr>
          <p:nvPr>
            <p:ph idx="1"/>
          </p:nvPr>
        </p:nvSpPr>
        <p:spPr/>
        <p:txBody>
          <a:bodyPr>
            <a:normAutofit fontScale="92500" lnSpcReduction="10000"/>
          </a:bodyPr>
          <a:lstStyle/>
          <a:p>
            <a:r>
              <a:rPr lang="en-US" dirty="0"/>
              <a:t>PTAD determines the productivity value of land qualified for productivity appraisal in a school district through direct appraisal. </a:t>
            </a:r>
          </a:p>
          <a:p>
            <a:r>
              <a:rPr lang="en-US" dirty="0"/>
              <a:t>Staff estimate an average value per acre for each land class in each school district. </a:t>
            </a:r>
          </a:p>
          <a:p>
            <a:r>
              <a:rPr lang="en-US" dirty="0"/>
              <a:t>The estimated value per acre is applied to the total number of acres in each land class reported in the school district report of property value to determine the total value of property in each class. </a:t>
            </a:r>
          </a:p>
          <a:p>
            <a:r>
              <a:rPr lang="en-US" dirty="0"/>
              <a:t>The sum of the values of each class is the total value of agricultural property receiving productivity appraisal in the school district.</a:t>
            </a:r>
          </a:p>
          <a:p>
            <a:endParaRPr lang="en-US" dirty="0"/>
          </a:p>
          <a:p>
            <a:endParaRPr lang="en-US" dirty="0"/>
          </a:p>
        </p:txBody>
      </p:sp>
      <p:sp>
        <p:nvSpPr>
          <p:cNvPr id="5" name="Footer Placeholder 4">
            <a:extLst>
              <a:ext uri="{FF2B5EF4-FFF2-40B4-BE49-F238E27FC236}">
                <a16:creationId xmlns:a16="http://schemas.microsoft.com/office/drawing/2014/main" id="{77501AD0-B8EE-400E-8B01-2CD09F7B6B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12ED4-C115-4F65-A429-47699F168E0A}"/>
              </a:ext>
            </a:extLst>
          </p:cNvPr>
          <p:cNvSpPr>
            <a:spLocks noGrp="1"/>
          </p:cNvSpPr>
          <p:nvPr>
            <p:ph type="sldNum" sz="quarter" idx="12"/>
          </p:nvPr>
        </p:nvSpPr>
        <p:spPr/>
        <p:txBody>
          <a:bodyPr/>
          <a:lstStyle/>
          <a:p>
            <a:pPr>
              <a:defRPr/>
            </a:pPr>
            <a:fld id="{8660415E-9B32-4802-8783-7CB0570D4A69}" type="slidenum">
              <a:rPr lang="en-US" smtClean="0"/>
              <a:pPr>
                <a:defRPr/>
              </a:pPr>
              <a:t>42</a:t>
            </a:fld>
            <a:endParaRPr lang="en-US" dirty="0"/>
          </a:p>
        </p:txBody>
      </p:sp>
    </p:spTree>
    <p:extLst>
      <p:ext uri="{BB962C8B-B14F-4D97-AF65-F5344CB8AC3E}">
        <p14:creationId xmlns:p14="http://schemas.microsoft.com/office/powerpoint/2010/main" val="12079154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1023" y="-934769"/>
            <a:ext cx="2424873" cy="2708393"/>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3756" y="-134088"/>
            <a:ext cx="1635955" cy="1226966"/>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713565" y="311926"/>
            <a:ext cx="4059393" cy="1911083"/>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548980" y="1613994"/>
            <a:ext cx="1185708" cy="88928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27781" y="5494508"/>
            <a:ext cx="2444907" cy="1774587"/>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211282" y="5555951"/>
            <a:ext cx="928467" cy="69635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7" name="Freeform: Shape 26">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C0E96248-266D-4527-AF78-774073371EAB}"/>
              </a:ext>
            </a:extLst>
          </p:cNvPr>
          <p:cNvSpPr>
            <a:spLocks noGrp="1"/>
          </p:cNvSpPr>
          <p:nvPr>
            <p:ph type="ftr" sz="quarter" idx="11"/>
          </p:nvPr>
        </p:nvSpPr>
        <p:spPr>
          <a:xfrm>
            <a:off x="241299" y="5991225"/>
            <a:ext cx="1926609" cy="365125"/>
          </a:xfrm>
        </p:spPr>
        <p:txBody>
          <a:bodyPr vert="horz" lIns="91440" tIns="45720" rIns="91440" bIns="45720" rtlCol="0" anchor="ctr">
            <a:normAutofit/>
          </a:bodyPr>
          <a:lstStyle/>
          <a:p>
            <a:pPr algn="l" defTabSz="914400"/>
            <a:endParaRPr lang="en-US" sz="1200" kern="1200">
              <a:solidFill>
                <a:srgbClr val="FFFFFF"/>
              </a:solidFill>
              <a:latin typeface="+mn-lt"/>
              <a:ea typeface="+mn-ea"/>
              <a:cs typeface="+mn-cs"/>
            </a:endParaRPr>
          </a:p>
        </p:txBody>
      </p:sp>
      <p:sp>
        <p:nvSpPr>
          <p:cNvPr id="6" name="Slide Number Placeholder 5">
            <a:extLst>
              <a:ext uri="{FF2B5EF4-FFF2-40B4-BE49-F238E27FC236}">
                <a16:creationId xmlns:a16="http://schemas.microsoft.com/office/drawing/2014/main" id="{5BD2B004-FBFA-45E0-BDCE-9119266B2D99}"/>
              </a:ext>
            </a:extLst>
          </p:cNvPr>
          <p:cNvSpPr>
            <a:spLocks noGrp="1"/>
          </p:cNvSpPr>
          <p:nvPr>
            <p:ph type="sldNum" sz="quarter" idx="12"/>
          </p:nvPr>
        </p:nvSpPr>
        <p:spPr>
          <a:xfrm>
            <a:off x="241299" y="6356350"/>
            <a:ext cx="1926608" cy="365125"/>
          </a:xfrm>
        </p:spPr>
        <p:txBody>
          <a:bodyPr vert="horz" lIns="91440" tIns="45720" rIns="91440" bIns="45720" rtlCol="0" anchor="ctr">
            <a:normAutofit/>
          </a:bodyPr>
          <a:lstStyle/>
          <a:p>
            <a:pPr algn="l" defTabSz="914400">
              <a:spcAft>
                <a:spcPts val="600"/>
              </a:spcAft>
              <a:defRPr/>
            </a:pPr>
            <a:fld id="{8660415E-9B32-4802-8783-7CB0570D4A69}" type="slidenum">
              <a:rPr lang="en-US">
                <a:solidFill>
                  <a:srgbClr val="FFFFFF"/>
                </a:solidFill>
              </a:rPr>
              <a:pPr algn="l" defTabSz="914400">
                <a:spcAft>
                  <a:spcPts val="600"/>
                </a:spcAft>
                <a:defRPr/>
              </a:pPr>
              <a:t>43</a:t>
            </a:fld>
            <a:endParaRPr lang="en-US">
              <a:solidFill>
                <a:srgbClr val="FFFFFF"/>
              </a:solidFill>
            </a:endParaRPr>
          </a:p>
        </p:txBody>
      </p:sp>
      <p:sp>
        <p:nvSpPr>
          <p:cNvPr id="29" name="Freeform: Shape 28">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 name="Title 6">
            <a:extLst>
              <a:ext uri="{FF2B5EF4-FFF2-40B4-BE49-F238E27FC236}">
                <a16:creationId xmlns:a16="http://schemas.microsoft.com/office/drawing/2014/main" id="{2C4F7F93-3ED1-48EC-872D-2B5B5E9DADF7}"/>
              </a:ext>
            </a:extLst>
          </p:cNvPr>
          <p:cNvSpPr>
            <a:spLocks noGrp="1"/>
          </p:cNvSpPr>
          <p:nvPr>
            <p:ph type="title"/>
          </p:nvPr>
        </p:nvSpPr>
        <p:spPr>
          <a:xfrm>
            <a:off x="2403481" y="2353641"/>
            <a:ext cx="4337037" cy="2150719"/>
          </a:xfrm>
          <a:noFill/>
        </p:spPr>
        <p:txBody>
          <a:bodyPr vert="horz" lIns="91440" tIns="45720" rIns="91440" bIns="45720" rtlCol="0" anchor="ctr">
            <a:normAutofit/>
          </a:bodyPr>
          <a:lstStyle/>
          <a:p>
            <a:pPr algn="ctr"/>
            <a:r>
              <a:rPr lang="en-US" kern="1200" dirty="0">
                <a:solidFill>
                  <a:srgbClr val="080808"/>
                </a:solidFill>
                <a:latin typeface="+mj-lt"/>
                <a:ea typeface="+mj-ea"/>
                <a:cs typeface="+mj-cs"/>
              </a:rPr>
              <a:t>PVS Findings</a:t>
            </a:r>
          </a:p>
        </p:txBody>
      </p:sp>
      <p:sp>
        <p:nvSpPr>
          <p:cNvPr id="31" name="Freeform: Shape 30">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3393" y="5778692"/>
            <a:ext cx="2231794" cy="1926608"/>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Rectangle 32">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170046" y="5363543"/>
            <a:ext cx="959985" cy="719989"/>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 Placeholder 9">
            <a:extLst>
              <a:ext uri="{FF2B5EF4-FFF2-40B4-BE49-F238E27FC236}">
                <a16:creationId xmlns:a16="http://schemas.microsoft.com/office/drawing/2014/main" id="{2A506930-D668-4407-8339-8D245076464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148160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A76A-76C5-4A98-B8B0-6C1F78F40E3C}"/>
              </a:ext>
            </a:extLst>
          </p:cNvPr>
          <p:cNvSpPr>
            <a:spLocks noGrp="1"/>
          </p:cNvSpPr>
          <p:nvPr>
            <p:ph type="title"/>
          </p:nvPr>
        </p:nvSpPr>
        <p:spPr/>
        <p:txBody>
          <a:bodyPr/>
          <a:lstStyle/>
          <a:p>
            <a:r>
              <a:rPr lang="en-US" dirty="0"/>
              <a:t>Possible PVS Findings</a:t>
            </a:r>
          </a:p>
        </p:txBody>
      </p:sp>
      <p:sp>
        <p:nvSpPr>
          <p:cNvPr id="3" name="Content Placeholder 2">
            <a:extLst>
              <a:ext uri="{FF2B5EF4-FFF2-40B4-BE49-F238E27FC236}">
                <a16:creationId xmlns:a16="http://schemas.microsoft.com/office/drawing/2014/main" id="{0EFB21BD-2941-4356-8E7D-16D6F0C7E9B7}"/>
              </a:ext>
            </a:extLst>
          </p:cNvPr>
          <p:cNvSpPr>
            <a:spLocks noGrp="1"/>
          </p:cNvSpPr>
          <p:nvPr>
            <p:ph idx="1"/>
          </p:nvPr>
        </p:nvSpPr>
        <p:spPr>
          <a:xfrm>
            <a:off x="457200" y="1690690"/>
            <a:ext cx="8229600" cy="5030786"/>
          </a:xfrm>
        </p:spPr>
        <p:txBody>
          <a:bodyPr>
            <a:normAutofit/>
          </a:bodyPr>
          <a:lstStyle/>
          <a:p>
            <a:r>
              <a:rPr lang="en-US" dirty="0"/>
              <a:t>Valid = the local value is, within a statistical degree of certainty, representative of market value </a:t>
            </a:r>
          </a:p>
          <a:p>
            <a:pPr lvl="1"/>
            <a:r>
              <a:rPr lang="en-US" dirty="0"/>
              <a:t>State portion of school funding is equitable when based on local value</a:t>
            </a:r>
          </a:p>
          <a:p>
            <a:r>
              <a:rPr lang="en-US" dirty="0"/>
              <a:t>Invalid = the local value is, within a statistical degree of certainty, not representative of market value</a:t>
            </a:r>
          </a:p>
          <a:p>
            <a:pPr lvl="1"/>
            <a:r>
              <a:rPr lang="en-US" dirty="0"/>
              <a:t>State portion of school funding is not equitable when based on local value</a:t>
            </a:r>
          </a:p>
          <a:p>
            <a:pPr lvl="1"/>
            <a:r>
              <a:rPr lang="en-US" dirty="0"/>
              <a:t>Compared to other ISDs, invalid ISD would be over- or under-funded by the state</a:t>
            </a:r>
          </a:p>
          <a:p>
            <a:pPr marL="0" indent="0">
              <a:buNone/>
            </a:pPr>
            <a:endParaRPr lang="en-US" dirty="0"/>
          </a:p>
        </p:txBody>
      </p:sp>
      <p:sp>
        <p:nvSpPr>
          <p:cNvPr id="4" name="Slide Number Placeholder 3">
            <a:extLst>
              <a:ext uri="{FF2B5EF4-FFF2-40B4-BE49-F238E27FC236}">
                <a16:creationId xmlns:a16="http://schemas.microsoft.com/office/drawing/2014/main" id="{B3E22F5C-F808-4BFF-9146-E45465224794}"/>
              </a:ext>
            </a:extLst>
          </p:cNvPr>
          <p:cNvSpPr>
            <a:spLocks noGrp="1"/>
          </p:cNvSpPr>
          <p:nvPr>
            <p:ph type="sldNum" sz="quarter" idx="12"/>
          </p:nvPr>
        </p:nvSpPr>
        <p:spPr/>
        <p:txBody>
          <a:bodyPr/>
          <a:lstStyle/>
          <a:p>
            <a:pPr>
              <a:defRPr/>
            </a:pPr>
            <a:fld id="{8660415E-9B32-4802-8783-7CB0570D4A69}" type="slidenum">
              <a:rPr lang="en-US" smtClean="0"/>
              <a:pPr>
                <a:defRPr/>
              </a:pPr>
              <a:t>44</a:t>
            </a:fld>
            <a:endParaRPr lang="en-US" dirty="0"/>
          </a:p>
        </p:txBody>
      </p:sp>
    </p:spTree>
    <p:extLst>
      <p:ext uri="{BB962C8B-B14F-4D97-AF65-F5344CB8AC3E}">
        <p14:creationId xmlns:p14="http://schemas.microsoft.com/office/powerpoint/2010/main" val="10298727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848EC-D13B-4F81-9624-F5CBE1CBA38B}"/>
              </a:ext>
            </a:extLst>
          </p:cNvPr>
          <p:cNvSpPr>
            <a:spLocks noGrp="1"/>
          </p:cNvSpPr>
          <p:nvPr>
            <p:ph type="title"/>
          </p:nvPr>
        </p:nvSpPr>
        <p:spPr/>
        <p:txBody>
          <a:bodyPr/>
          <a:lstStyle/>
          <a:p>
            <a:r>
              <a:rPr lang="en-US" dirty="0"/>
              <a:t>Confidence Interval Detail</a:t>
            </a:r>
          </a:p>
        </p:txBody>
      </p:sp>
      <p:sp>
        <p:nvSpPr>
          <p:cNvPr id="3" name="Content Placeholder 2">
            <a:extLst>
              <a:ext uri="{FF2B5EF4-FFF2-40B4-BE49-F238E27FC236}">
                <a16:creationId xmlns:a16="http://schemas.microsoft.com/office/drawing/2014/main" id="{715B60F2-9752-440D-98C4-BEF121C152DB}"/>
              </a:ext>
            </a:extLst>
          </p:cNvPr>
          <p:cNvSpPr>
            <a:spLocks noGrp="1"/>
          </p:cNvSpPr>
          <p:nvPr>
            <p:ph idx="1"/>
          </p:nvPr>
        </p:nvSpPr>
        <p:spPr/>
        <p:txBody>
          <a:bodyPr>
            <a:normAutofit fontScale="92500" lnSpcReduction="10000"/>
          </a:bodyPr>
          <a:lstStyle/>
          <a:p>
            <a:pPr marL="285750" indent="-285750"/>
            <a:r>
              <a:rPr lang="en-US" altLang="en-US" dirty="0"/>
              <a:t>Confidence interval is a measure of reliability or precision of the Comptroller’s estimate of value</a:t>
            </a:r>
          </a:p>
          <a:p>
            <a:pPr marL="285750" indent="-285750"/>
            <a:r>
              <a:rPr lang="en-US" dirty="0"/>
              <a:t>MOE is based on sample size for selected property categories in each school district</a:t>
            </a:r>
          </a:p>
          <a:p>
            <a:pPr marL="742950" lvl="1" indent="-285750"/>
            <a:r>
              <a:rPr lang="en-US" dirty="0"/>
              <a:t>Statute permits and PTAD uses MOE greater than 5%</a:t>
            </a:r>
          </a:p>
          <a:p>
            <a:pPr marL="742950" lvl="1" indent="-285750"/>
            <a:r>
              <a:rPr lang="en-US" dirty="0"/>
              <a:t>PTAD uses 5% MOE as a minimum</a:t>
            </a:r>
          </a:p>
          <a:p>
            <a:pPr marL="285750" indent="-285750"/>
            <a:r>
              <a:rPr lang="en-US" dirty="0"/>
              <a:t>Confidence interval is PTAD Value -5% (lower limit) and +5% (upper limit)</a:t>
            </a:r>
          </a:p>
          <a:p>
            <a:pPr marL="285750" indent="-285750"/>
            <a:r>
              <a:rPr lang="en-US" dirty="0"/>
              <a:t>The study indicates with statistical confidence that a value that falls within this interval is representative of market value.</a:t>
            </a:r>
          </a:p>
          <a:p>
            <a:endParaRPr lang="en-US" dirty="0"/>
          </a:p>
        </p:txBody>
      </p:sp>
      <p:sp>
        <p:nvSpPr>
          <p:cNvPr id="5" name="Footer Placeholder 4">
            <a:extLst>
              <a:ext uri="{FF2B5EF4-FFF2-40B4-BE49-F238E27FC236}">
                <a16:creationId xmlns:a16="http://schemas.microsoft.com/office/drawing/2014/main" id="{690994CF-B083-42DD-A6ED-6FE65452F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5DB51-4132-4A6A-83A6-BE8141D5805E}"/>
              </a:ext>
            </a:extLst>
          </p:cNvPr>
          <p:cNvSpPr>
            <a:spLocks noGrp="1"/>
          </p:cNvSpPr>
          <p:nvPr>
            <p:ph type="sldNum" sz="quarter" idx="12"/>
          </p:nvPr>
        </p:nvSpPr>
        <p:spPr/>
        <p:txBody>
          <a:bodyPr/>
          <a:lstStyle/>
          <a:p>
            <a:pPr>
              <a:defRPr/>
            </a:pPr>
            <a:fld id="{8660415E-9B32-4802-8783-7CB0570D4A69}" type="slidenum">
              <a:rPr lang="en-US" smtClean="0"/>
              <a:pPr>
                <a:defRPr/>
              </a:pPr>
              <a:t>45</a:t>
            </a:fld>
            <a:endParaRPr lang="en-US" dirty="0"/>
          </a:p>
        </p:txBody>
      </p:sp>
    </p:spTree>
    <p:extLst>
      <p:ext uri="{BB962C8B-B14F-4D97-AF65-F5344CB8AC3E}">
        <p14:creationId xmlns:p14="http://schemas.microsoft.com/office/powerpoint/2010/main" val="13856461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Confidence Interval Detail</a:t>
            </a:r>
          </a:p>
        </p:txBody>
      </p:sp>
      <p:sp>
        <p:nvSpPr>
          <p:cNvPr id="8" name="Content Placeholder 7">
            <a:extLst>
              <a:ext uri="{FF2B5EF4-FFF2-40B4-BE49-F238E27FC236}">
                <a16:creationId xmlns:a16="http://schemas.microsoft.com/office/drawing/2014/main" id="{AE522D16-5D11-485F-8CA1-0FBC39C11945}"/>
              </a:ext>
            </a:extLst>
          </p:cNvPr>
          <p:cNvSpPr>
            <a:spLocks noGrp="1"/>
          </p:cNvSpPr>
          <p:nvPr>
            <p:ph sz="half" idx="1"/>
          </p:nvPr>
        </p:nvSpPr>
        <p:spPr/>
        <p:txBody>
          <a:bodyPr>
            <a:normAutofit/>
          </a:bodyPr>
          <a:lstStyle/>
          <a:p>
            <a:pPr marL="285750" indent="-285750"/>
            <a:r>
              <a:rPr lang="en-US" sz="2000" dirty="0"/>
              <a:t>MOE indicates that PTAD Value is ± 5% or ± $7,942,869 of market value</a:t>
            </a:r>
          </a:p>
          <a:p>
            <a:pPr marL="285750" indent="-285750"/>
            <a:r>
              <a:rPr lang="en-US" sz="2000" dirty="0"/>
              <a:t>Confidence interval is PTAD Value -5% (lower limit) and +5% (upper limit)</a:t>
            </a:r>
          </a:p>
          <a:p>
            <a:pPr marL="285750" indent="-285750"/>
            <a:r>
              <a:rPr lang="en-US" sz="2000" dirty="0"/>
              <a:t>The study indicates that a value that falls within this interval is representative of market value.</a:t>
            </a:r>
          </a:p>
          <a:p>
            <a:endParaRPr lang="en-US" dirty="0"/>
          </a:p>
        </p:txBody>
      </p:sp>
      <p:sp>
        <p:nvSpPr>
          <p:cNvPr id="3" name="Slide Number Placeholder 2"/>
          <p:cNvSpPr>
            <a:spLocks noGrp="1"/>
          </p:cNvSpPr>
          <p:nvPr>
            <p:ph type="sldNum" sz="quarter" idx="12"/>
          </p:nvPr>
        </p:nvSpPr>
        <p:spPr/>
        <p:txBody>
          <a:bodyPr/>
          <a:lstStyle/>
          <a:p>
            <a:pPr>
              <a:defRPr/>
            </a:pPr>
            <a:fld id="{DA7D864E-D3DE-4142-ADB4-4E981F8BF2EA}" type="slidenum">
              <a:rPr lang="en-US" smtClean="0"/>
              <a:pPr>
                <a:defRPr/>
              </a:pPr>
              <a:t>46</a:t>
            </a:fld>
            <a:endParaRPr lang="en-US"/>
          </a:p>
        </p:txBody>
      </p:sp>
      <p:cxnSp>
        <p:nvCxnSpPr>
          <p:cNvPr id="5" name="Straight Arrow Connector 4">
            <a:extLst>
              <a:ext uri="{FF2B5EF4-FFF2-40B4-BE49-F238E27FC236}">
                <a16:creationId xmlns:a16="http://schemas.microsoft.com/office/drawing/2014/main" id="{ABC397D2-1EC1-43FA-A6E3-A79EB2C7F924}"/>
              </a:ext>
            </a:extLst>
          </p:cNvPr>
          <p:cNvCxnSpPr/>
          <p:nvPr/>
        </p:nvCxnSpPr>
        <p:spPr>
          <a:xfrm>
            <a:off x="5949758" y="2049964"/>
            <a:ext cx="4572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2E5EEE0-A78E-4ECF-BEBF-DBD5FFDECD73}"/>
              </a:ext>
            </a:extLst>
          </p:cNvPr>
          <p:cNvCxnSpPr/>
          <p:nvPr/>
        </p:nvCxnSpPr>
        <p:spPr>
          <a:xfrm>
            <a:off x="7086600" y="2019430"/>
            <a:ext cx="4572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9024F92-9B50-4B0D-8FD6-CD1C737C0F4D}"/>
              </a:ext>
            </a:extLst>
          </p:cNvPr>
          <p:cNvSpPr txBox="1"/>
          <p:nvPr/>
        </p:nvSpPr>
        <p:spPr>
          <a:xfrm>
            <a:off x="4912180" y="1673269"/>
            <a:ext cx="1660070" cy="369332"/>
          </a:xfrm>
          <a:prstGeom prst="rect">
            <a:avLst/>
          </a:prstGeom>
          <a:noFill/>
        </p:spPr>
        <p:txBody>
          <a:bodyPr wrap="none" rtlCol="0">
            <a:spAutoFit/>
          </a:bodyPr>
          <a:lstStyle/>
          <a:p>
            <a:r>
              <a:rPr lang="en-US" dirty="0"/>
              <a:t>Local Test Value</a:t>
            </a:r>
          </a:p>
        </p:txBody>
      </p:sp>
      <p:sp>
        <p:nvSpPr>
          <p:cNvPr id="9" name="TextBox 8">
            <a:extLst>
              <a:ext uri="{FF2B5EF4-FFF2-40B4-BE49-F238E27FC236}">
                <a16:creationId xmlns:a16="http://schemas.microsoft.com/office/drawing/2014/main" id="{D1B7A70A-E418-4240-9C68-84B7758DDB50}"/>
              </a:ext>
            </a:extLst>
          </p:cNvPr>
          <p:cNvSpPr txBox="1"/>
          <p:nvPr/>
        </p:nvSpPr>
        <p:spPr>
          <a:xfrm>
            <a:off x="6903902" y="1670394"/>
            <a:ext cx="1668598" cy="369332"/>
          </a:xfrm>
          <a:prstGeom prst="rect">
            <a:avLst/>
          </a:prstGeom>
          <a:noFill/>
        </p:spPr>
        <p:txBody>
          <a:bodyPr wrap="none" rtlCol="0">
            <a:spAutoFit/>
          </a:bodyPr>
          <a:lstStyle/>
          <a:p>
            <a:r>
              <a:rPr lang="en-US" dirty="0"/>
              <a:t>PTAD Test Value</a:t>
            </a:r>
          </a:p>
        </p:txBody>
      </p:sp>
      <p:pic>
        <p:nvPicPr>
          <p:cNvPr id="20" name="Content Placeholder 19">
            <a:extLst>
              <a:ext uri="{FF2B5EF4-FFF2-40B4-BE49-F238E27FC236}">
                <a16:creationId xmlns:a16="http://schemas.microsoft.com/office/drawing/2014/main" id="{456AD6C3-C884-4BA6-AFE8-75F7F6DAF02B}"/>
              </a:ext>
            </a:extLst>
          </p:cNvPr>
          <p:cNvPicPr>
            <a:picLocks noGrp="1" noChangeAspect="1"/>
          </p:cNvPicPr>
          <p:nvPr>
            <p:ph sz="half" idx="2"/>
          </p:nvPr>
        </p:nvPicPr>
        <p:blipFill>
          <a:blip r:embed="rId4"/>
          <a:stretch>
            <a:fillRect/>
          </a:stretch>
        </p:blipFill>
        <p:spPr>
          <a:xfrm>
            <a:off x="4629150" y="2621466"/>
            <a:ext cx="3886200" cy="2759655"/>
          </a:xfrm>
          <a:prstGeom prst="rect">
            <a:avLst/>
          </a:prstGeom>
        </p:spPr>
      </p:pic>
    </p:spTree>
    <p:custDataLst>
      <p:tags r:id="rId1"/>
    </p:custDataLst>
    <p:extLst>
      <p:ext uri="{BB962C8B-B14F-4D97-AF65-F5344CB8AC3E}">
        <p14:creationId xmlns:p14="http://schemas.microsoft.com/office/powerpoint/2010/main" val="20714612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Confidence Interval Detail</a:t>
            </a:r>
          </a:p>
        </p:txBody>
      </p:sp>
      <p:sp>
        <p:nvSpPr>
          <p:cNvPr id="8" name="Content Placeholder 7">
            <a:extLst>
              <a:ext uri="{FF2B5EF4-FFF2-40B4-BE49-F238E27FC236}">
                <a16:creationId xmlns:a16="http://schemas.microsoft.com/office/drawing/2014/main" id="{AE522D16-5D11-485F-8CA1-0FBC39C11945}"/>
              </a:ext>
            </a:extLst>
          </p:cNvPr>
          <p:cNvSpPr>
            <a:spLocks noGrp="1"/>
          </p:cNvSpPr>
          <p:nvPr>
            <p:ph sz="half" idx="1"/>
          </p:nvPr>
        </p:nvSpPr>
        <p:spPr/>
        <p:txBody>
          <a:bodyPr>
            <a:normAutofit/>
          </a:bodyPr>
          <a:lstStyle/>
          <a:p>
            <a:pPr marL="285750" indent="-285750"/>
            <a:r>
              <a:rPr lang="en-US" sz="2000" dirty="0"/>
              <a:t>MOE indicates that PTAD Value is </a:t>
            </a:r>
            <a:r>
              <a:rPr lang="en-US" sz="2000" dirty="0">
                <a:highlight>
                  <a:srgbClr val="E9EDF4"/>
                </a:highlight>
              </a:rPr>
              <a:t>± 5.807..% </a:t>
            </a:r>
            <a:r>
              <a:rPr lang="en-US" sz="2000" dirty="0"/>
              <a:t>or ± $9,792,779 of market value</a:t>
            </a:r>
          </a:p>
          <a:p>
            <a:pPr marL="285750" indent="-285750"/>
            <a:r>
              <a:rPr lang="en-US" sz="2000" dirty="0"/>
              <a:t>Confidence interval is PTAD Value -5.807..% (lower limit) and +5.807..% (upper limit)</a:t>
            </a:r>
          </a:p>
          <a:p>
            <a:pPr marL="285750" indent="-285750"/>
            <a:r>
              <a:rPr lang="en-US" sz="2000" dirty="0"/>
              <a:t>The study indicates that local value falls outside this confidence interval which means that statistically, it is not representative of market value.</a:t>
            </a:r>
          </a:p>
          <a:p>
            <a:endParaRPr lang="en-US" dirty="0"/>
          </a:p>
        </p:txBody>
      </p:sp>
      <p:sp>
        <p:nvSpPr>
          <p:cNvPr id="3" name="Slide Number Placeholder 2"/>
          <p:cNvSpPr>
            <a:spLocks noGrp="1"/>
          </p:cNvSpPr>
          <p:nvPr>
            <p:ph type="sldNum" sz="quarter" idx="12"/>
          </p:nvPr>
        </p:nvSpPr>
        <p:spPr/>
        <p:txBody>
          <a:bodyPr/>
          <a:lstStyle/>
          <a:p>
            <a:pPr>
              <a:defRPr/>
            </a:pPr>
            <a:fld id="{DA7D864E-D3DE-4142-ADB4-4E981F8BF2EA}" type="slidenum">
              <a:rPr lang="en-US" smtClean="0"/>
              <a:pPr>
                <a:defRPr/>
              </a:pPr>
              <a:t>47</a:t>
            </a:fld>
            <a:endParaRPr lang="en-US"/>
          </a:p>
        </p:txBody>
      </p:sp>
      <p:cxnSp>
        <p:nvCxnSpPr>
          <p:cNvPr id="5" name="Straight Arrow Connector 4">
            <a:extLst>
              <a:ext uri="{FF2B5EF4-FFF2-40B4-BE49-F238E27FC236}">
                <a16:creationId xmlns:a16="http://schemas.microsoft.com/office/drawing/2014/main" id="{ABC397D2-1EC1-43FA-A6E3-A79EB2C7F924}"/>
              </a:ext>
            </a:extLst>
          </p:cNvPr>
          <p:cNvCxnSpPr/>
          <p:nvPr/>
        </p:nvCxnSpPr>
        <p:spPr>
          <a:xfrm>
            <a:off x="5949758" y="2049964"/>
            <a:ext cx="4572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2E5EEE0-A78E-4ECF-BEBF-DBD5FFDECD73}"/>
              </a:ext>
            </a:extLst>
          </p:cNvPr>
          <p:cNvCxnSpPr/>
          <p:nvPr/>
        </p:nvCxnSpPr>
        <p:spPr>
          <a:xfrm>
            <a:off x="7086600" y="2019430"/>
            <a:ext cx="4572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9024F92-9B50-4B0D-8FD6-CD1C737C0F4D}"/>
              </a:ext>
            </a:extLst>
          </p:cNvPr>
          <p:cNvSpPr txBox="1"/>
          <p:nvPr/>
        </p:nvSpPr>
        <p:spPr>
          <a:xfrm>
            <a:off x="4912180" y="1673269"/>
            <a:ext cx="1660070" cy="369332"/>
          </a:xfrm>
          <a:prstGeom prst="rect">
            <a:avLst/>
          </a:prstGeom>
          <a:noFill/>
        </p:spPr>
        <p:txBody>
          <a:bodyPr wrap="none" rtlCol="0">
            <a:spAutoFit/>
          </a:bodyPr>
          <a:lstStyle/>
          <a:p>
            <a:r>
              <a:rPr lang="en-US" dirty="0"/>
              <a:t>Local Test Value</a:t>
            </a:r>
          </a:p>
        </p:txBody>
      </p:sp>
      <p:sp>
        <p:nvSpPr>
          <p:cNvPr id="9" name="TextBox 8">
            <a:extLst>
              <a:ext uri="{FF2B5EF4-FFF2-40B4-BE49-F238E27FC236}">
                <a16:creationId xmlns:a16="http://schemas.microsoft.com/office/drawing/2014/main" id="{D1B7A70A-E418-4240-9C68-84B7758DDB50}"/>
              </a:ext>
            </a:extLst>
          </p:cNvPr>
          <p:cNvSpPr txBox="1"/>
          <p:nvPr/>
        </p:nvSpPr>
        <p:spPr>
          <a:xfrm>
            <a:off x="6903902" y="1670394"/>
            <a:ext cx="1668598" cy="369332"/>
          </a:xfrm>
          <a:prstGeom prst="rect">
            <a:avLst/>
          </a:prstGeom>
          <a:noFill/>
        </p:spPr>
        <p:txBody>
          <a:bodyPr wrap="none" rtlCol="0">
            <a:spAutoFit/>
          </a:bodyPr>
          <a:lstStyle/>
          <a:p>
            <a:r>
              <a:rPr lang="en-US" dirty="0"/>
              <a:t>PTAD Test Value</a:t>
            </a:r>
          </a:p>
        </p:txBody>
      </p:sp>
      <p:pic>
        <p:nvPicPr>
          <p:cNvPr id="17" name="Content Placeholder 16">
            <a:extLst>
              <a:ext uri="{FF2B5EF4-FFF2-40B4-BE49-F238E27FC236}">
                <a16:creationId xmlns:a16="http://schemas.microsoft.com/office/drawing/2014/main" id="{8FEAEF9D-910C-492B-96A3-F7FE69E09D1D}"/>
              </a:ext>
            </a:extLst>
          </p:cNvPr>
          <p:cNvPicPr>
            <a:picLocks noGrp="1" noChangeAspect="1"/>
          </p:cNvPicPr>
          <p:nvPr>
            <p:ph sz="half" idx="2"/>
          </p:nvPr>
        </p:nvPicPr>
        <p:blipFill>
          <a:blip r:embed="rId4"/>
          <a:stretch>
            <a:fillRect/>
          </a:stretch>
        </p:blipFill>
        <p:spPr>
          <a:xfrm>
            <a:off x="4629150" y="2634759"/>
            <a:ext cx="3886200" cy="2733069"/>
          </a:xfrm>
          <a:prstGeom prst="rect">
            <a:avLst/>
          </a:prstGeom>
        </p:spPr>
      </p:pic>
    </p:spTree>
    <p:custDataLst>
      <p:tags r:id="rId1"/>
    </p:custDataLst>
    <p:extLst>
      <p:ext uri="{BB962C8B-B14F-4D97-AF65-F5344CB8AC3E}">
        <p14:creationId xmlns:p14="http://schemas.microsoft.com/office/powerpoint/2010/main" val="41104617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1023" y="-934769"/>
            <a:ext cx="2424873" cy="2708393"/>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3756" y="-134088"/>
            <a:ext cx="1635955" cy="1226966"/>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713565" y="311926"/>
            <a:ext cx="4059393" cy="1911083"/>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548980" y="1613994"/>
            <a:ext cx="1185708" cy="88928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27781" y="5494508"/>
            <a:ext cx="2444907" cy="1774587"/>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211282" y="5555951"/>
            <a:ext cx="928467" cy="69635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7" name="Freeform: Shape 26">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7311" y="1407983"/>
            <a:ext cx="5389379" cy="4042034"/>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C0E96248-266D-4527-AF78-774073371EAB}"/>
              </a:ext>
            </a:extLst>
          </p:cNvPr>
          <p:cNvSpPr>
            <a:spLocks noGrp="1"/>
          </p:cNvSpPr>
          <p:nvPr>
            <p:ph type="ftr" sz="quarter" idx="11"/>
          </p:nvPr>
        </p:nvSpPr>
        <p:spPr>
          <a:xfrm>
            <a:off x="241299" y="5991225"/>
            <a:ext cx="1926609" cy="365125"/>
          </a:xfrm>
        </p:spPr>
        <p:txBody>
          <a:bodyPr vert="horz" lIns="91440" tIns="45720" rIns="91440" bIns="45720" rtlCol="0" anchor="ctr">
            <a:normAutofit/>
          </a:bodyPr>
          <a:lstStyle/>
          <a:p>
            <a:pPr algn="l" defTabSz="914400"/>
            <a:endParaRPr lang="en-US" sz="1200" kern="1200">
              <a:solidFill>
                <a:srgbClr val="FFFFFF"/>
              </a:solidFill>
              <a:latin typeface="+mn-lt"/>
              <a:ea typeface="+mn-ea"/>
              <a:cs typeface="+mn-cs"/>
            </a:endParaRPr>
          </a:p>
        </p:txBody>
      </p:sp>
      <p:sp>
        <p:nvSpPr>
          <p:cNvPr id="6" name="Slide Number Placeholder 5">
            <a:extLst>
              <a:ext uri="{FF2B5EF4-FFF2-40B4-BE49-F238E27FC236}">
                <a16:creationId xmlns:a16="http://schemas.microsoft.com/office/drawing/2014/main" id="{5BD2B004-FBFA-45E0-BDCE-9119266B2D99}"/>
              </a:ext>
            </a:extLst>
          </p:cNvPr>
          <p:cNvSpPr>
            <a:spLocks noGrp="1"/>
          </p:cNvSpPr>
          <p:nvPr>
            <p:ph type="sldNum" sz="quarter" idx="12"/>
          </p:nvPr>
        </p:nvSpPr>
        <p:spPr>
          <a:xfrm>
            <a:off x="241299" y="6356350"/>
            <a:ext cx="1926608" cy="365125"/>
          </a:xfrm>
        </p:spPr>
        <p:txBody>
          <a:bodyPr vert="horz" lIns="91440" tIns="45720" rIns="91440" bIns="45720" rtlCol="0" anchor="ctr">
            <a:normAutofit/>
          </a:bodyPr>
          <a:lstStyle/>
          <a:p>
            <a:pPr algn="l" defTabSz="914400">
              <a:spcAft>
                <a:spcPts val="600"/>
              </a:spcAft>
              <a:defRPr/>
            </a:pPr>
            <a:fld id="{8660415E-9B32-4802-8783-7CB0570D4A69}" type="slidenum">
              <a:rPr lang="en-US">
                <a:solidFill>
                  <a:srgbClr val="FFFFFF"/>
                </a:solidFill>
              </a:rPr>
              <a:pPr algn="l" defTabSz="914400">
                <a:spcAft>
                  <a:spcPts val="600"/>
                </a:spcAft>
                <a:defRPr/>
              </a:pPr>
              <a:t>48</a:t>
            </a:fld>
            <a:endParaRPr lang="en-US">
              <a:solidFill>
                <a:srgbClr val="FFFFFF"/>
              </a:solidFill>
            </a:endParaRPr>
          </a:p>
        </p:txBody>
      </p:sp>
      <p:sp>
        <p:nvSpPr>
          <p:cNvPr id="29" name="Freeform: Shape 28">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76283" y="882212"/>
            <a:ext cx="6791435" cy="5093576"/>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 name="Title 6">
            <a:extLst>
              <a:ext uri="{FF2B5EF4-FFF2-40B4-BE49-F238E27FC236}">
                <a16:creationId xmlns:a16="http://schemas.microsoft.com/office/drawing/2014/main" id="{2C4F7F93-3ED1-48EC-872D-2B5B5E9DADF7}"/>
              </a:ext>
            </a:extLst>
          </p:cNvPr>
          <p:cNvSpPr>
            <a:spLocks noGrp="1"/>
          </p:cNvSpPr>
          <p:nvPr>
            <p:ph type="title"/>
          </p:nvPr>
        </p:nvSpPr>
        <p:spPr>
          <a:xfrm>
            <a:off x="2403481" y="2353641"/>
            <a:ext cx="4337037" cy="2150719"/>
          </a:xfrm>
          <a:noFill/>
        </p:spPr>
        <p:txBody>
          <a:bodyPr vert="horz" lIns="91440" tIns="45720" rIns="91440" bIns="45720" rtlCol="0" anchor="ctr">
            <a:normAutofit/>
          </a:bodyPr>
          <a:lstStyle/>
          <a:p>
            <a:pPr algn="ctr"/>
            <a:r>
              <a:rPr lang="en-US" dirty="0">
                <a:solidFill>
                  <a:srgbClr val="080808"/>
                </a:solidFill>
              </a:rPr>
              <a:t>Deductions and T-Values</a:t>
            </a:r>
            <a:endParaRPr lang="en-US" kern="1200" dirty="0">
              <a:solidFill>
                <a:srgbClr val="080808"/>
              </a:solidFill>
              <a:latin typeface="+mj-lt"/>
              <a:ea typeface="+mj-ea"/>
              <a:cs typeface="+mj-cs"/>
            </a:endParaRPr>
          </a:p>
        </p:txBody>
      </p:sp>
      <p:sp>
        <p:nvSpPr>
          <p:cNvPr id="31" name="Freeform: Shape 30">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3393" y="5778692"/>
            <a:ext cx="2231794" cy="1926608"/>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Rectangle 32">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170046" y="5363543"/>
            <a:ext cx="959985" cy="719989"/>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 Placeholder 9">
            <a:extLst>
              <a:ext uri="{FF2B5EF4-FFF2-40B4-BE49-F238E27FC236}">
                <a16:creationId xmlns:a16="http://schemas.microsoft.com/office/drawing/2014/main" id="{2A506930-D668-4407-8339-8D245076464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0256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72B9-910D-4D9D-87C5-C4A83DA70E2C}"/>
              </a:ext>
            </a:extLst>
          </p:cNvPr>
          <p:cNvSpPr>
            <a:spLocks noGrp="1"/>
          </p:cNvSpPr>
          <p:nvPr>
            <p:ph type="title"/>
          </p:nvPr>
        </p:nvSpPr>
        <p:spPr/>
        <p:txBody>
          <a:bodyPr/>
          <a:lstStyle/>
          <a:p>
            <a:r>
              <a:rPr lang="en-US" dirty="0"/>
              <a:t>Deductions in the PVS</a:t>
            </a:r>
          </a:p>
        </p:txBody>
      </p:sp>
      <p:sp>
        <p:nvSpPr>
          <p:cNvPr id="3" name="Content Placeholder 2">
            <a:extLst>
              <a:ext uri="{FF2B5EF4-FFF2-40B4-BE49-F238E27FC236}">
                <a16:creationId xmlns:a16="http://schemas.microsoft.com/office/drawing/2014/main" id="{E0D67E37-6919-48A0-9051-B3C0C9E3D0B0}"/>
              </a:ext>
            </a:extLst>
          </p:cNvPr>
          <p:cNvSpPr>
            <a:spLocks noGrp="1"/>
          </p:cNvSpPr>
          <p:nvPr>
            <p:ph idx="1"/>
          </p:nvPr>
        </p:nvSpPr>
        <p:spPr/>
        <p:txBody>
          <a:bodyPr/>
          <a:lstStyle/>
          <a:p>
            <a:r>
              <a:rPr lang="en-US" dirty="0"/>
              <a:t>Deductions in the PVS are detailed by Gov’t Code §403.302(d)</a:t>
            </a:r>
          </a:p>
          <a:p>
            <a:r>
              <a:rPr lang="en-US" dirty="0"/>
              <a:t>Deductions represent measurable reductions in </a:t>
            </a:r>
            <a:r>
              <a:rPr lang="en-US" i="1" dirty="0"/>
              <a:t>taxable value </a:t>
            </a:r>
            <a:r>
              <a:rPr lang="en-US" dirty="0"/>
              <a:t>of property, not changes to the market value of property</a:t>
            </a:r>
          </a:p>
          <a:p>
            <a:pPr lvl="1"/>
            <a:r>
              <a:rPr lang="en-US" dirty="0"/>
              <a:t>Homestead exemptions</a:t>
            </a:r>
          </a:p>
          <a:p>
            <a:pPr lvl="1"/>
            <a:r>
              <a:rPr lang="en-US" dirty="0"/>
              <a:t>Tax limitations (ceilings, abatements)</a:t>
            </a:r>
          </a:p>
          <a:p>
            <a:r>
              <a:rPr lang="en-US" dirty="0"/>
              <a:t>Deductions are made to the assigned values for the purpose of school finance and do not impact a valid or invalid finding in the study.</a:t>
            </a:r>
          </a:p>
          <a:p>
            <a:endParaRPr lang="en-US" dirty="0"/>
          </a:p>
        </p:txBody>
      </p:sp>
      <p:sp>
        <p:nvSpPr>
          <p:cNvPr id="5" name="Footer Placeholder 4">
            <a:extLst>
              <a:ext uri="{FF2B5EF4-FFF2-40B4-BE49-F238E27FC236}">
                <a16:creationId xmlns:a16="http://schemas.microsoft.com/office/drawing/2014/main" id="{A7F0076F-568E-4BC8-9819-AF3B4C97C1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3809B-056C-4E55-B9DB-DD30C9D6FD4A}"/>
              </a:ext>
            </a:extLst>
          </p:cNvPr>
          <p:cNvSpPr>
            <a:spLocks noGrp="1"/>
          </p:cNvSpPr>
          <p:nvPr>
            <p:ph type="sldNum" sz="quarter" idx="12"/>
          </p:nvPr>
        </p:nvSpPr>
        <p:spPr/>
        <p:txBody>
          <a:bodyPr/>
          <a:lstStyle/>
          <a:p>
            <a:pPr>
              <a:defRPr/>
            </a:pPr>
            <a:fld id="{8660415E-9B32-4802-8783-7CB0570D4A69}" type="slidenum">
              <a:rPr lang="en-US" smtClean="0"/>
              <a:pPr>
                <a:defRPr/>
              </a:pPr>
              <a:t>49</a:t>
            </a:fld>
            <a:endParaRPr lang="en-US" dirty="0"/>
          </a:p>
        </p:txBody>
      </p:sp>
    </p:spTree>
    <p:extLst>
      <p:ext uri="{BB962C8B-B14F-4D97-AF65-F5344CB8AC3E}">
        <p14:creationId xmlns:p14="http://schemas.microsoft.com/office/powerpoint/2010/main" val="3629054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PVS Purpose – State Funding</a:t>
            </a:r>
          </a:p>
        </p:txBody>
      </p:sp>
      <p:sp>
        <p:nvSpPr>
          <p:cNvPr id="2" name="Content Placeholder 1">
            <a:extLst>
              <a:ext uri="{FF2B5EF4-FFF2-40B4-BE49-F238E27FC236}">
                <a16:creationId xmlns:a16="http://schemas.microsoft.com/office/drawing/2014/main" id="{5B5A7CF4-65E3-454C-91F3-115ACB40AF11}"/>
              </a:ext>
            </a:extLst>
          </p:cNvPr>
          <p:cNvSpPr>
            <a:spLocks noGrp="1"/>
          </p:cNvSpPr>
          <p:nvPr>
            <p:ph idx="1"/>
          </p:nvPr>
        </p:nvSpPr>
        <p:spPr>
          <a:xfrm>
            <a:off x="628650" y="1825625"/>
            <a:ext cx="8058150" cy="4351338"/>
          </a:xfrm>
        </p:spPr>
        <p:txBody>
          <a:bodyPr>
            <a:normAutofit/>
          </a:bodyPr>
          <a:lstStyle/>
          <a:p>
            <a:r>
              <a:rPr lang="en-US" dirty="0"/>
              <a:t>PVS is a type of </a:t>
            </a:r>
            <a:r>
              <a:rPr lang="en-US" b="1" dirty="0"/>
              <a:t>indirect equalization </a:t>
            </a:r>
            <a:r>
              <a:rPr lang="en-US" dirty="0"/>
              <a:t>that</a:t>
            </a:r>
            <a:r>
              <a:rPr lang="en-US" b="1" dirty="0"/>
              <a:t> </a:t>
            </a:r>
            <a:r>
              <a:rPr lang="en-US" dirty="0"/>
              <a:t>estimates the proper tax base for school funding</a:t>
            </a:r>
          </a:p>
          <a:p>
            <a:r>
              <a:rPr lang="en-US" dirty="0"/>
              <a:t>PVS does NOT directly equalize (change) local values</a:t>
            </a:r>
          </a:p>
        </p:txBody>
      </p:sp>
      <p:sp>
        <p:nvSpPr>
          <p:cNvPr id="4100" name="Slide Number Placeholder 5"/>
          <p:cNvSpPr>
            <a:spLocks noGrp="1"/>
          </p:cNvSpPr>
          <p:nvPr>
            <p:ph type="sldNum" sz="quarter" idx="12"/>
          </p:nvPr>
        </p:nvSpPr>
        <p:spPr/>
        <p:txBody>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fld id="{59E23D92-8836-4BF3-9E89-572BA98B69C9}" type="slidenum">
              <a:rPr lang="en-US" altLang="en-US" sz="1200" smtClean="0">
                <a:latin typeface="+mn-lt"/>
              </a:rPr>
              <a:pPr/>
              <a:t>5</a:t>
            </a:fld>
            <a:endParaRPr lang="en-US" altLang="en-US" sz="1200" dirty="0">
              <a:latin typeface="+mn-lt"/>
            </a:endParaRPr>
          </a:p>
        </p:txBody>
      </p:sp>
    </p:spTree>
    <p:custDataLst>
      <p:tags r:id="rId1"/>
    </p:custDataLst>
    <p:extLst>
      <p:ext uri="{BB962C8B-B14F-4D97-AF65-F5344CB8AC3E}">
        <p14:creationId xmlns:p14="http://schemas.microsoft.com/office/powerpoint/2010/main" val="22607547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5EBC4-27BE-4D4C-B42F-7320A68FB1F0}"/>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A12C8408-EBF8-45F5-89DE-C2B69873824B}"/>
              </a:ext>
            </a:extLst>
          </p:cNvPr>
          <p:cNvPicPr>
            <a:picLocks noGrp="1" noChangeAspect="1"/>
          </p:cNvPicPr>
          <p:nvPr>
            <p:ph idx="1"/>
          </p:nvPr>
        </p:nvPicPr>
        <p:blipFill>
          <a:blip r:embed="rId2"/>
          <a:stretch>
            <a:fillRect/>
          </a:stretch>
        </p:blipFill>
        <p:spPr>
          <a:xfrm>
            <a:off x="92195" y="408780"/>
            <a:ext cx="5644462" cy="6040439"/>
          </a:xfrm>
          <a:prstGeom prst="rect">
            <a:avLst/>
          </a:prstGeom>
        </p:spPr>
      </p:pic>
      <p:sp>
        <p:nvSpPr>
          <p:cNvPr id="5" name="Footer Placeholder 4">
            <a:extLst>
              <a:ext uri="{FF2B5EF4-FFF2-40B4-BE49-F238E27FC236}">
                <a16:creationId xmlns:a16="http://schemas.microsoft.com/office/drawing/2014/main" id="{A400187C-E3BB-4758-A67C-B8419CE64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D0ED7-2A09-4898-8246-91666028A661}"/>
              </a:ext>
            </a:extLst>
          </p:cNvPr>
          <p:cNvSpPr>
            <a:spLocks noGrp="1"/>
          </p:cNvSpPr>
          <p:nvPr>
            <p:ph type="sldNum" sz="quarter" idx="12"/>
          </p:nvPr>
        </p:nvSpPr>
        <p:spPr/>
        <p:txBody>
          <a:bodyPr/>
          <a:lstStyle/>
          <a:p>
            <a:pPr>
              <a:defRPr/>
            </a:pPr>
            <a:fld id="{8660415E-9B32-4802-8783-7CB0570D4A69}" type="slidenum">
              <a:rPr lang="en-US" smtClean="0"/>
              <a:pPr>
                <a:defRPr/>
              </a:pPr>
              <a:t>50</a:t>
            </a:fld>
            <a:endParaRPr lang="en-US" dirty="0"/>
          </a:p>
        </p:txBody>
      </p:sp>
      <p:cxnSp>
        <p:nvCxnSpPr>
          <p:cNvPr id="9" name="Straight Arrow Connector 8">
            <a:extLst>
              <a:ext uri="{FF2B5EF4-FFF2-40B4-BE49-F238E27FC236}">
                <a16:creationId xmlns:a16="http://schemas.microsoft.com/office/drawing/2014/main" id="{C163E166-CC9D-476C-84CE-52340941909F}"/>
              </a:ext>
            </a:extLst>
          </p:cNvPr>
          <p:cNvCxnSpPr>
            <a:cxnSpLocks/>
          </p:cNvCxnSpPr>
          <p:nvPr/>
        </p:nvCxnSpPr>
        <p:spPr>
          <a:xfrm flipH="1">
            <a:off x="5778845" y="6248400"/>
            <a:ext cx="130775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20639B9-0541-47B2-9B4C-304A7F38D18F}"/>
              </a:ext>
            </a:extLst>
          </p:cNvPr>
          <p:cNvSpPr txBox="1"/>
          <p:nvPr/>
        </p:nvSpPr>
        <p:spPr>
          <a:xfrm>
            <a:off x="6115050" y="1027907"/>
            <a:ext cx="2495551" cy="2677656"/>
          </a:xfrm>
          <a:prstGeom prst="rect">
            <a:avLst/>
          </a:prstGeom>
          <a:noFill/>
        </p:spPr>
        <p:txBody>
          <a:bodyPr wrap="square" rtlCol="0">
            <a:spAutoFit/>
          </a:bodyPr>
          <a:lstStyle/>
          <a:p>
            <a:pPr algn="ctr"/>
            <a:r>
              <a:rPr lang="en-US" sz="2800" dirty="0"/>
              <a:t>Deductions are made after the determination of value under Gov’t Code </a:t>
            </a:r>
            <a:endParaRPr lang="en-US" dirty="0"/>
          </a:p>
          <a:p>
            <a:pPr algn="ctr"/>
            <a:r>
              <a:rPr lang="en-US" sz="2800" dirty="0"/>
              <a:t>§403.302(c)</a:t>
            </a:r>
          </a:p>
        </p:txBody>
      </p:sp>
      <p:cxnSp>
        <p:nvCxnSpPr>
          <p:cNvPr id="12" name="Straight Arrow Connector 11">
            <a:extLst>
              <a:ext uri="{FF2B5EF4-FFF2-40B4-BE49-F238E27FC236}">
                <a16:creationId xmlns:a16="http://schemas.microsoft.com/office/drawing/2014/main" id="{26F184FB-92DF-43C2-80BC-7B7EF3B63C1C}"/>
              </a:ext>
            </a:extLst>
          </p:cNvPr>
          <p:cNvCxnSpPr>
            <a:cxnSpLocks/>
          </p:cNvCxnSpPr>
          <p:nvPr/>
        </p:nvCxnSpPr>
        <p:spPr>
          <a:xfrm flipH="1">
            <a:off x="5778845" y="5715000"/>
            <a:ext cx="130775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60543F9-F740-484D-BF5A-1BE9002B420B}"/>
              </a:ext>
            </a:extLst>
          </p:cNvPr>
          <p:cNvSpPr txBox="1"/>
          <p:nvPr/>
        </p:nvSpPr>
        <p:spPr>
          <a:xfrm>
            <a:off x="7208583" y="5530334"/>
            <a:ext cx="1298753" cy="369332"/>
          </a:xfrm>
          <a:prstGeom prst="rect">
            <a:avLst/>
          </a:prstGeom>
          <a:noFill/>
        </p:spPr>
        <p:txBody>
          <a:bodyPr wrap="none" rtlCol="0">
            <a:spAutoFit/>
          </a:bodyPr>
          <a:lstStyle/>
          <a:p>
            <a:r>
              <a:rPr lang="en-US" dirty="0"/>
              <a:t>§403.302(c)</a:t>
            </a:r>
          </a:p>
        </p:txBody>
      </p:sp>
      <p:sp>
        <p:nvSpPr>
          <p:cNvPr id="16" name="TextBox 15">
            <a:extLst>
              <a:ext uri="{FF2B5EF4-FFF2-40B4-BE49-F238E27FC236}">
                <a16:creationId xmlns:a16="http://schemas.microsoft.com/office/drawing/2014/main" id="{5686B091-DBEE-46AD-B08D-A60564D66A46}"/>
              </a:ext>
            </a:extLst>
          </p:cNvPr>
          <p:cNvSpPr txBox="1"/>
          <p:nvPr/>
        </p:nvSpPr>
        <p:spPr>
          <a:xfrm>
            <a:off x="7208583" y="6063734"/>
            <a:ext cx="1322798" cy="369332"/>
          </a:xfrm>
          <a:prstGeom prst="rect">
            <a:avLst/>
          </a:prstGeom>
          <a:noFill/>
        </p:spPr>
        <p:txBody>
          <a:bodyPr wrap="none" rtlCol="0">
            <a:spAutoFit/>
          </a:bodyPr>
          <a:lstStyle/>
          <a:p>
            <a:r>
              <a:rPr lang="en-US" dirty="0"/>
              <a:t>§403.302(d)</a:t>
            </a:r>
          </a:p>
        </p:txBody>
      </p:sp>
    </p:spTree>
    <p:extLst>
      <p:ext uri="{BB962C8B-B14F-4D97-AF65-F5344CB8AC3E}">
        <p14:creationId xmlns:p14="http://schemas.microsoft.com/office/powerpoint/2010/main" val="41876689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Deductions Detail</a:t>
            </a:r>
            <a:endParaRPr lang="en-US" altLang="en-US" dirty="0"/>
          </a:p>
        </p:txBody>
      </p:sp>
      <p:sp>
        <p:nvSpPr>
          <p:cNvPr id="3" name="Slide Number Placeholder 2"/>
          <p:cNvSpPr>
            <a:spLocks noGrp="1"/>
          </p:cNvSpPr>
          <p:nvPr>
            <p:ph type="sldNum" sz="quarter" idx="12"/>
          </p:nvPr>
        </p:nvSpPr>
        <p:spPr/>
        <p:txBody>
          <a:bodyPr/>
          <a:lstStyle/>
          <a:p>
            <a:pPr>
              <a:defRPr/>
            </a:pPr>
            <a:fld id="{DA7D864E-D3DE-4142-ADB4-4E981F8BF2EA}" type="slidenum">
              <a:rPr lang="en-US" smtClean="0"/>
              <a:pPr>
                <a:defRPr/>
              </a:pPr>
              <a:t>51</a:t>
            </a:fld>
            <a:endParaRPr lang="en-US"/>
          </a:p>
        </p:txBody>
      </p:sp>
      <p:pic>
        <p:nvPicPr>
          <p:cNvPr id="4" name="Content Placeholder 3">
            <a:extLst>
              <a:ext uri="{FF2B5EF4-FFF2-40B4-BE49-F238E27FC236}">
                <a16:creationId xmlns:a16="http://schemas.microsoft.com/office/drawing/2014/main" id="{1C6F0AEB-5B5C-4C5A-98D9-C7E20CD60136}"/>
              </a:ext>
            </a:extLst>
          </p:cNvPr>
          <p:cNvPicPr>
            <a:picLocks noGrp="1" noChangeAspect="1"/>
          </p:cNvPicPr>
          <p:nvPr>
            <p:ph idx="1"/>
          </p:nvPr>
        </p:nvPicPr>
        <p:blipFill rotWithShape="1">
          <a:blip r:embed="rId4"/>
          <a:srcRect t="17111"/>
          <a:stretch/>
        </p:blipFill>
        <p:spPr>
          <a:xfrm>
            <a:off x="628650" y="1524000"/>
            <a:ext cx="7944142" cy="4503211"/>
          </a:xfrm>
          <a:prstGeom prst="rect">
            <a:avLst/>
          </a:prstGeom>
        </p:spPr>
      </p:pic>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253B1-F767-4693-8C10-91E4365AD6A9}"/>
              </a:ext>
            </a:extLst>
          </p:cNvPr>
          <p:cNvSpPr>
            <a:spLocks noGrp="1"/>
          </p:cNvSpPr>
          <p:nvPr>
            <p:ph type="title"/>
          </p:nvPr>
        </p:nvSpPr>
        <p:spPr/>
        <p:txBody>
          <a:bodyPr/>
          <a:lstStyle/>
          <a:p>
            <a:r>
              <a:rPr lang="en-US" dirty="0"/>
              <a:t>T-Values in the PVS</a:t>
            </a:r>
          </a:p>
        </p:txBody>
      </p:sp>
      <p:sp>
        <p:nvSpPr>
          <p:cNvPr id="3" name="Content Placeholder 2">
            <a:extLst>
              <a:ext uri="{FF2B5EF4-FFF2-40B4-BE49-F238E27FC236}">
                <a16:creationId xmlns:a16="http://schemas.microsoft.com/office/drawing/2014/main" id="{F7250FAC-B45B-42F5-A039-F53AFD9B8C4F}"/>
              </a:ext>
            </a:extLst>
          </p:cNvPr>
          <p:cNvSpPr>
            <a:spLocks noGrp="1"/>
          </p:cNvSpPr>
          <p:nvPr>
            <p:ph idx="1"/>
          </p:nvPr>
        </p:nvSpPr>
        <p:spPr/>
        <p:txBody>
          <a:bodyPr>
            <a:normAutofit fontScale="92500"/>
          </a:bodyPr>
          <a:lstStyle/>
          <a:p>
            <a:r>
              <a:rPr lang="en-US" dirty="0"/>
              <a:t>Gov’t Code §403.302(j), (j-1) and (k) require PTAD to certify alternative measures of school district value related to school funding to the TEA Commissioner. </a:t>
            </a:r>
          </a:p>
          <a:p>
            <a:r>
              <a:rPr lang="en-US" dirty="0"/>
              <a:t>PTAD reports eight taxable values to capture these measures,  commonly called “T-values”.</a:t>
            </a:r>
          </a:p>
          <a:p>
            <a:r>
              <a:rPr lang="en-US" dirty="0"/>
              <a:t>These values differ from the property values maintained by the appraisal districts as they are calculated for specific purposes within the school finance formulas. </a:t>
            </a:r>
          </a:p>
          <a:p>
            <a:pPr lvl="1"/>
            <a:r>
              <a:rPr lang="en-US" dirty="0"/>
              <a:t>e.g. Determining the hold harmless amount caused by raising the homestead exemption from $15,000 to $25,000</a:t>
            </a:r>
          </a:p>
          <a:p>
            <a:endParaRPr lang="en-US" dirty="0"/>
          </a:p>
        </p:txBody>
      </p:sp>
      <p:sp>
        <p:nvSpPr>
          <p:cNvPr id="5" name="Footer Placeholder 4">
            <a:extLst>
              <a:ext uri="{FF2B5EF4-FFF2-40B4-BE49-F238E27FC236}">
                <a16:creationId xmlns:a16="http://schemas.microsoft.com/office/drawing/2014/main" id="{4BD79BD4-2488-4FCE-98D9-913BE52225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FFEBB-BC0B-4574-80B6-62D1CA0BDC9A}"/>
              </a:ext>
            </a:extLst>
          </p:cNvPr>
          <p:cNvSpPr>
            <a:spLocks noGrp="1"/>
          </p:cNvSpPr>
          <p:nvPr>
            <p:ph type="sldNum" sz="quarter" idx="12"/>
          </p:nvPr>
        </p:nvSpPr>
        <p:spPr/>
        <p:txBody>
          <a:bodyPr/>
          <a:lstStyle/>
          <a:p>
            <a:pPr>
              <a:defRPr/>
            </a:pPr>
            <a:fld id="{8660415E-9B32-4802-8783-7CB0570D4A69}" type="slidenum">
              <a:rPr lang="en-US" smtClean="0"/>
              <a:pPr>
                <a:defRPr/>
              </a:pPr>
              <a:t>52</a:t>
            </a:fld>
            <a:endParaRPr lang="en-US" dirty="0"/>
          </a:p>
        </p:txBody>
      </p:sp>
    </p:spTree>
    <p:extLst>
      <p:ext uri="{BB962C8B-B14F-4D97-AF65-F5344CB8AC3E}">
        <p14:creationId xmlns:p14="http://schemas.microsoft.com/office/powerpoint/2010/main" val="37206662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AC94E-2CC5-420E-AE00-AD851976E1D8}"/>
              </a:ext>
            </a:extLst>
          </p:cNvPr>
          <p:cNvSpPr>
            <a:spLocks noGrp="1"/>
          </p:cNvSpPr>
          <p:nvPr>
            <p:ph type="title"/>
          </p:nvPr>
        </p:nvSpPr>
        <p:spPr/>
        <p:txBody>
          <a:bodyPr/>
          <a:lstStyle/>
          <a:p>
            <a:r>
              <a:rPr lang="en-US" dirty="0"/>
              <a:t>T-Values in the PVS</a:t>
            </a:r>
          </a:p>
        </p:txBody>
      </p:sp>
      <p:graphicFrame>
        <p:nvGraphicFramePr>
          <p:cNvPr id="7" name="Content Placeholder 6">
            <a:extLst>
              <a:ext uri="{FF2B5EF4-FFF2-40B4-BE49-F238E27FC236}">
                <a16:creationId xmlns:a16="http://schemas.microsoft.com/office/drawing/2014/main" id="{03C497CB-32D5-4CF5-81DD-5B5617288C5F}"/>
              </a:ext>
            </a:extLst>
          </p:cNvPr>
          <p:cNvGraphicFramePr>
            <a:graphicFrameLocks noGrp="1"/>
          </p:cNvGraphicFramePr>
          <p:nvPr>
            <p:ph idx="1"/>
            <p:extLst>
              <p:ext uri="{D42A27DB-BD31-4B8C-83A1-F6EECF244321}">
                <p14:modId xmlns:p14="http://schemas.microsoft.com/office/powerpoint/2010/main" val="493761248"/>
              </p:ext>
            </p:extLst>
          </p:nvPr>
        </p:nvGraphicFramePr>
        <p:xfrm>
          <a:off x="466725" y="1524000"/>
          <a:ext cx="8210549" cy="4675392"/>
        </p:xfrm>
        <a:graphic>
          <a:graphicData uri="http://schemas.openxmlformats.org/drawingml/2006/table">
            <a:tbl>
              <a:tblPr firstRow="1" firstCol="1" bandRow="1">
                <a:tableStyleId>{5C22544A-7EE6-4342-B048-85BDC9FD1C3A}</a:tableStyleId>
              </a:tblPr>
              <a:tblGrid>
                <a:gridCol w="1600200">
                  <a:extLst>
                    <a:ext uri="{9D8B030D-6E8A-4147-A177-3AD203B41FA5}">
                      <a16:colId xmlns:a16="http://schemas.microsoft.com/office/drawing/2014/main" val="2053761867"/>
                    </a:ext>
                  </a:extLst>
                </a:gridCol>
                <a:gridCol w="1295400">
                  <a:extLst>
                    <a:ext uri="{9D8B030D-6E8A-4147-A177-3AD203B41FA5}">
                      <a16:colId xmlns:a16="http://schemas.microsoft.com/office/drawing/2014/main" val="941653005"/>
                    </a:ext>
                  </a:extLst>
                </a:gridCol>
                <a:gridCol w="5314949">
                  <a:extLst>
                    <a:ext uri="{9D8B030D-6E8A-4147-A177-3AD203B41FA5}">
                      <a16:colId xmlns:a16="http://schemas.microsoft.com/office/drawing/2014/main" val="2954231417"/>
                    </a:ext>
                  </a:extLst>
                </a:gridCol>
              </a:tblGrid>
              <a:tr h="316069">
                <a:tc>
                  <a:txBody>
                    <a:bodyPr/>
                    <a:lstStyle/>
                    <a:p>
                      <a:pPr marL="0" marR="0">
                        <a:spcBef>
                          <a:spcPts val="0"/>
                        </a:spcBef>
                        <a:spcAft>
                          <a:spcPts val="0"/>
                        </a:spcAft>
                      </a:pPr>
                      <a:r>
                        <a:rPr lang="en-US" sz="2000" dirty="0">
                          <a:effectLst/>
                        </a:rPr>
                        <a:t>Purpose</a:t>
                      </a:r>
                      <a:endParaRPr lang="en-US" sz="2400" dirty="0">
                        <a:effectLst/>
                        <a:latin typeface="Times New Roman" panose="02020603050405020304" pitchFamily="18" charset="0"/>
                        <a:ea typeface="Calibri" panose="020F0502020204030204" pitchFamily="34" charset="0"/>
                      </a:endParaRPr>
                    </a:p>
                  </a:txBody>
                  <a:tcPr marL="55628" marR="55628" marT="0" marB="0"/>
                </a:tc>
                <a:tc>
                  <a:txBody>
                    <a:bodyPr/>
                    <a:lstStyle/>
                    <a:p>
                      <a:pPr marL="0" marR="0">
                        <a:spcBef>
                          <a:spcPts val="0"/>
                        </a:spcBef>
                        <a:spcAft>
                          <a:spcPts val="0"/>
                        </a:spcAft>
                      </a:pPr>
                      <a:r>
                        <a:rPr lang="en-US" sz="2000">
                          <a:effectLst/>
                        </a:rPr>
                        <a:t>Value</a:t>
                      </a:r>
                      <a:endParaRPr lang="en-US" sz="2400">
                        <a:effectLst/>
                        <a:latin typeface="Times New Roman" panose="02020603050405020304" pitchFamily="18" charset="0"/>
                        <a:ea typeface="Calibri" panose="020F0502020204030204" pitchFamily="34" charset="0"/>
                      </a:endParaRPr>
                    </a:p>
                  </a:txBody>
                  <a:tcPr marL="55628" marR="55628" marT="0" marB="0"/>
                </a:tc>
                <a:tc>
                  <a:txBody>
                    <a:bodyPr/>
                    <a:lstStyle/>
                    <a:p>
                      <a:pPr marL="0" marR="0">
                        <a:spcBef>
                          <a:spcPts val="0"/>
                        </a:spcBef>
                        <a:spcAft>
                          <a:spcPts val="0"/>
                        </a:spcAft>
                      </a:pPr>
                      <a:r>
                        <a:rPr lang="en-US" sz="2000" dirty="0">
                          <a:effectLst/>
                        </a:rPr>
                        <a:t>Description</a:t>
                      </a:r>
                      <a:endParaRPr lang="en-US" sz="2400" dirty="0">
                        <a:effectLst/>
                        <a:latin typeface="Times New Roman" panose="02020603050405020304" pitchFamily="18" charset="0"/>
                        <a:ea typeface="Calibri" panose="020F0502020204030204" pitchFamily="34" charset="0"/>
                      </a:endParaRPr>
                    </a:p>
                  </a:txBody>
                  <a:tcPr marL="55628" marR="55628" marT="0" marB="0"/>
                </a:tc>
                <a:extLst>
                  <a:ext uri="{0D108BD9-81ED-4DB2-BD59-A6C34878D82A}">
                    <a16:rowId xmlns:a16="http://schemas.microsoft.com/office/drawing/2014/main" val="3755115760"/>
                  </a:ext>
                </a:extLst>
              </a:tr>
              <a:tr h="1264274">
                <a:tc rowSpan="4">
                  <a:txBody>
                    <a:bodyPr/>
                    <a:lstStyle/>
                    <a:p>
                      <a:pPr marL="0" marR="0" algn="ctr">
                        <a:spcBef>
                          <a:spcPts val="0"/>
                        </a:spcBef>
                        <a:spcAft>
                          <a:spcPts val="0"/>
                        </a:spcAft>
                      </a:pPr>
                      <a:r>
                        <a:rPr lang="en-US" sz="2000" dirty="0">
                          <a:effectLst/>
                        </a:rPr>
                        <a:t>M&amp;O Purposes</a:t>
                      </a:r>
                      <a:endParaRPr lang="en-US" sz="2400" dirty="0">
                        <a:effectLst/>
                        <a:latin typeface="Times New Roman" panose="02020603050405020304" pitchFamily="18" charset="0"/>
                        <a:ea typeface="Calibri" panose="020F0502020204030204" pitchFamily="34" charset="0"/>
                      </a:endParaRPr>
                    </a:p>
                  </a:txBody>
                  <a:tcPr marL="55628" marR="55628" marT="0" marB="0" anchor="ctr"/>
                </a:tc>
                <a:tc>
                  <a:txBody>
                    <a:bodyPr/>
                    <a:lstStyle/>
                    <a:p>
                      <a:pPr marL="0" marR="0" algn="ctr">
                        <a:spcBef>
                          <a:spcPts val="0"/>
                        </a:spcBef>
                        <a:spcAft>
                          <a:spcPts val="0"/>
                        </a:spcAft>
                      </a:pPr>
                      <a:r>
                        <a:rPr lang="en-US" sz="2000" dirty="0">
                          <a:effectLst/>
                        </a:rPr>
                        <a:t>T1</a:t>
                      </a:r>
                      <a:endParaRPr lang="en-US" sz="2400" dirty="0">
                        <a:effectLst/>
                        <a:latin typeface="Times New Roman" panose="02020603050405020304" pitchFamily="18" charset="0"/>
                        <a:ea typeface="Calibri" panose="020F0502020204030204" pitchFamily="34" charset="0"/>
                      </a:endParaRPr>
                    </a:p>
                  </a:txBody>
                  <a:tcPr marL="55628" marR="55628" marT="0" marB="0" anchor="ctr"/>
                </a:tc>
                <a:tc>
                  <a:txBody>
                    <a:bodyPr/>
                    <a:lstStyle/>
                    <a:p>
                      <a:pPr marL="0" marR="0">
                        <a:spcBef>
                          <a:spcPts val="0"/>
                        </a:spcBef>
                        <a:spcAft>
                          <a:spcPts val="0"/>
                        </a:spcAft>
                      </a:pPr>
                      <a:r>
                        <a:rPr lang="en-US" sz="2000" dirty="0">
                          <a:effectLst/>
                        </a:rPr>
                        <a:t>School district taxable value before the loss to the additional $10,000 homestead exemption and the corresponding adjustment to the tax ceiling </a:t>
                      </a:r>
                      <a:endParaRPr lang="en-US" sz="2400" dirty="0">
                        <a:effectLst/>
                        <a:latin typeface="Times New Roman" panose="02020603050405020304" pitchFamily="18" charset="0"/>
                        <a:ea typeface="Calibri" panose="020F0502020204030204" pitchFamily="34" charset="0"/>
                      </a:endParaRPr>
                    </a:p>
                  </a:txBody>
                  <a:tcPr marL="55628" marR="55628" marT="0" marB="0" anchor="ctr"/>
                </a:tc>
                <a:extLst>
                  <a:ext uri="{0D108BD9-81ED-4DB2-BD59-A6C34878D82A}">
                    <a16:rowId xmlns:a16="http://schemas.microsoft.com/office/drawing/2014/main" val="2297661274"/>
                  </a:ext>
                </a:extLst>
              </a:tr>
              <a:tr h="1238019">
                <a:tc vMerge="1">
                  <a:txBody>
                    <a:bodyPr/>
                    <a:lstStyle/>
                    <a:p>
                      <a:endParaRPr lang="en-US"/>
                    </a:p>
                  </a:txBody>
                  <a:tcPr/>
                </a:tc>
                <a:tc>
                  <a:txBody>
                    <a:bodyPr/>
                    <a:lstStyle/>
                    <a:p>
                      <a:pPr marL="0" marR="0" algn="ctr">
                        <a:spcBef>
                          <a:spcPts val="0"/>
                        </a:spcBef>
                        <a:spcAft>
                          <a:spcPts val="0"/>
                        </a:spcAft>
                      </a:pPr>
                      <a:r>
                        <a:rPr lang="en-US" sz="2000" dirty="0">
                          <a:effectLst/>
                        </a:rPr>
                        <a:t>T2</a:t>
                      </a:r>
                      <a:endParaRPr lang="en-US" sz="2400" dirty="0">
                        <a:effectLst/>
                        <a:latin typeface="Times New Roman" panose="02020603050405020304" pitchFamily="18" charset="0"/>
                        <a:ea typeface="Calibri" panose="020F0502020204030204" pitchFamily="34" charset="0"/>
                      </a:endParaRPr>
                    </a:p>
                  </a:txBody>
                  <a:tcPr marL="55628" marR="55628" marT="0" marB="0" anchor="ctr"/>
                </a:tc>
                <a:tc>
                  <a:txBody>
                    <a:bodyPr/>
                    <a:lstStyle/>
                    <a:p>
                      <a:pPr marL="0" marR="0">
                        <a:spcBef>
                          <a:spcPts val="0"/>
                        </a:spcBef>
                        <a:spcAft>
                          <a:spcPts val="0"/>
                        </a:spcAft>
                      </a:pPr>
                      <a:r>
                        <a:rPr lang="en-US" sz="2000" dirty="0">
                          <a:effectLst/>
                        </a:rPr>
                        <a:t>School district taxable value after the loss to the additional $10,000 homestead exemption and the tax ceiling reduction</a:t>
                      </a:r>
                      <a:endParaRPr lang="en-US" sz="2400" dirty="0">
                        <a:effectLst/>
                        <a:latin typeface="Times New Roman" panose="02020603050405020304" pitchFamily="18" charset="0"/>
                        <a:ea typeface="Calibri" panose="020F0502020204030204" pitchFamily="34" charset="0"/>
                      </a:endParaRPr>
                    </a:p>
                  </a:txBody>
                  <a:tcPr marL="55628" marR="55628" marT="0" marB="0" anchor="ctr"/>
                </a:tc>
                <a:extLst>
                  <a:ext uri="{0D108BD9-81ED-4DB2-BD59-A6C34878D82A}">
                    <a16:rowId xmlns:a16="http://schemas.microsoft.com/office/drawing/2014/main" val="3385590111"/>
                  </a:ext>
                </a:extLst>
              </a:tr>
              <a:tr h="928515">
                <a:tc vMerge="1">
                  <a:txBody>
                    <a:bodyPr/>
                    <a:lstStyle/>
                    <a:p>
                      <a:endParaRPr lang="en-US"/>
                    </a:p>
                  </a:txBody>
                  <a:tcPr/>
                </a:tc>
                <a:tc>
                  <a:txBody>
                    <a:bodyPr/>
                    <a:lstStyle/>
                    <a:p>
                      <a:pPr marL="0" marR="0" algn="ctr">
                        <a:spcBef>
                          <a:spcPts val="0"/>
                        </a:spcBef>
                        <a:spcAft>
                          <a:spcPts val="0"/>
                        </a:spcAft>
                      </a:pPr>
                      <a:r>
                        <a:rPr lang="en-US" sz="2000" dirty="0">
                          <a:effectLst/>
                        </a:rPr>
                        <a:t>T3</a:t>
                      </a:r>
                      <a:endParaRPr lang="en-US" sz="2400" dirty="0">
                        <a:effectLst/>
                        <a:latin typeface="Times New Roman" panose="02020603050405020304" pitchFamily="18" charset="0"/>
                        <a:ea typeface="Calibri" panose="020F0502020204030204" pitchFamily="34" charset="0"/>
                      </a:endParaRPr>
                    </a:p>
                  </a:txBody>
                  <a:tcPr marL="55628" marR="55628" marT="0" marB="0" anchor="ctr"/>
                </a:tc>
                <a:tc>
                  <a:txBody>
                    <a:bodyPr/>
                    <a:lstStyle/>
                    <a:p>
                      <a:pPr marL="0" marR="0">
                        <a:spcBef>
                          <a:spcPts val="0"/>
                        </a:spcBef>
                        <a:spcAft>
                          <a:spcPts val="0"/>
                        </a:spcAft>
                      </a:pPr>
                      <a:r>
                        <a:rPr lang="en-US" sz="2000" dirty="0">
                          <a:effectLst/>
                        </a:rPr>
                        <a:t>T1 minus 50% of the loss to the local optional percentage homestead exemption</a:t>
                      </a:r>
                      <a:endParaRPr lang="en-US" sz="2400" dirty="0">
                        <a:effectLst/>
                        <a:latin typeface="Times New Roman" panose="02020603050405020304" pitchFamily="18" charset="0"/>
                        <a:ea typeface="Calibri" panose="020F0502020204030204" pitchFamily="34" charset="0"/>
                      </a:endParaRPr>
                    </a:p>
                  </a:txBody>
                  <a:tcPr marL="55628" marR="55628" marT="0" marB="0" anchor="ctr"/>
                </a:tc>
                <a:extLst>
                  <a:ext uri="{0D108BD9-81ED-4DB2-BD59-A6C34878D82A}">
                    <a16:rowId xmlns:a16="http://schemas.microsoft.com/office/drawing/2014/main" val="2439096136"/>
                  </a:ext>
                </a:extLst>
              </a:tr>
              <a:tr h="928515">
                <a:tc vMerge="1">
                  <a:txBody>
                    <a:bodyPr/>
                    <a:lstStyle/>
                    <a:p>
                      <a:endParaRPr lang="en-US"/>
                    </a:p>
                  </a:txBody>
                  <a:tcPr/>
                </a:tc>
                <a:tc>
                  <a:txBody>
                    <a:bodyPr/>
                    <a:lstStyle/>
                    <a:p>
                      <a:pPr marL="0" marR="0" algn="ctr">
                        <a:spcBef>
                          <a:spcPts val="0"/>
                        </a:spcBef>
                        <a:spcAft>
                          <a:spcPts val="0"/>
                        </a:spcAft>
                      </a:pPr>
                      <a:r>
                        <a:rPr lang="en-US" sz="2000" dirty="0">
                          <a:effectLst/>
                        </a:rPr>
                        <a:t>T4</a:t>
                      </a:r>
                      <a:endParaRPr lang="en-US" sz="2400" dirty="0">
                        <a:effectLst/>
                        <a:latin typeface="Times New Roman" panose="02020603050405020304" pitchFamily="18" charset="0"/>
                        <a:ea typeface="Calibri" panose="020F0502020204030204" pitchFamily="34" charset="0"/>
                      </a:endParaRPr>
                    </a:p>
                  </a:txBody>
                  <a:tcPr marL="55628" marR="55628" marT="0" marB="0" anchor="ctr"/>
                </a:tc>
                <a:tc>
                  <a:txBody>
                    <a:bodyPr/>
                    <a:lstStyle/>
                    <a:p>
                      <a:pPr marL="0" marR="0">
                        <a:spcBef>
                          <a:spcPts val="0"/>
                        </a:spcBef>
                        <a:spcAft>
                          <a:spcPts val="0"/>
                        </a:spcAft>
                      </a:pPr>
                      <a:r>
                        <a:rPr lang="en-US" sz="2000" dirty="0">
                          <a:effectLst/>
                        </a:rPr>
                        <a:t>T2 minus 50% of the loss to the local optional percentage homestead exemption</a:t>
                      </a:r>
                      <a:endParaRPr lang="en-US" sz="2400" dirty="0">
                        <a:effectLst/>
                        <a:latin typeface="Times New Roman" panose="02020603050405020304" pitchFamily="18" charset="0"/>
                        <a:ea typeface="Calibri" panose="020F0502020204030204" pitchFamily="34" charset="0"/>
                      </a:endParaRPr>
                    </a:p>
                  </a:txBody>
                  <a:tcPr marL="55628" marR="55628" marT="0" marB="0" anchor="ctr"/>
                </a:tc>
                <a:extLst>
                  <a:ext uri="{0D108BD9-81ED-4DB2-BD59-A6C34878D82A}">
                    <a16:rowId xmlns:a16="http://schemas.microsoft.com/office/drawing/2014/main" val="170127286"/>
                  </a:ext>
                </a:extLst>
              </a:tr>
            </a:tbl>
          </a:graphicData>
        </a:graphic>
      </p:graphicFrame>
      <p:sp>
        <p:nvSpPr>
          <p:cNvPr id="5" name="Footer Placeholder 4">
            <a:extLst>
              <a:ext uri="{FF2B5EF4-FFF2-40B4-BE49-F238E27FC236}">
                <a16:creationId xmlns:a16="http://schemas.microsoft.com/office/drawing/2014/main" id="{EFF49D00-2CE1-4926-8ADA-48A9339420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925FD-184A-45AE-B14E-CD1805F7370B}"/>
              </a:ext>
            </a:extLst>
          </p:cNvPr>
          <p:cNvSpPr>
            <a:spLocks noGrp="1"/>
          </p:cNvSpPr>
          <p:nvPr>
            <p:ph type="sldNum" sz="quarter" idx="12"/>
          </p:nvPr>
        </p:nvSpPr>
        <p:spPr/>
        <p:txBody>
          <a:bodyPr/>
          <a:lstStyle/>
          <a:p>
            <a:pPr>
              <a:defRPr/>
            </a:pPr>
            <a:fld id="{8660415E-9B32-4802-8783-7CB0570D4A69}" type="slidenum">
              <a:rPr lang="en-US" smtClean="0"/>
              <a:pPr>
                <a:defRPr/>
              </a:pPr>
              <a:t>53</a:t>
            </a:fld>
            <a:endParaRPr lang="en-US" dirty="0"/>
          </a:p>
        </p:txBody>
      </p:sp>
    </p:spTree>
    <p:extLst>
      <p:ext uri="{BB962C8B-B14F-4D97-AF65-F5344CB8AC3E}">
        <p14:creationId xmlns:p14="http://schemas.microsoft.com/office/powerpoint/2010/main" val="39686122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ISD Summary Worksheet T-Values</a:t>
            </a:r>
          </a:p>
        </p:txBody>
      </p:sp>
      <p:sp>
        <p:nvSpPr>
          <p:cNvPr id="6" name="Slide Number Placeholder 5"/>
          <p:cNvSpPr>
            <a:spLocks noGrp="1"/>
          </p:cNvSpPr>
          <p:nvPr>
            <p:ph type="sldNum" sz="quarter" idx="12"/>
          </p:nvPr>
        </p:nvSpPr>
        <p:spPr/>
        <p:txBody>
          <a:bodyPr/>
          <a:lstStyle/>
          <a:p>
            <a:pPr>
              <a:defRPr/>
            </a:pPr>
            <a:fld id="{DA7D864E-D3DE-4142-ADB4-4E981F8BF2EA}" type="slidenum">
              <a:rPr lang="en-US" smtClean="0"/>
              <a:pPr>
                <a:defRPr/>
              </a:pPr>
              <a:t>54</a:t>
            </a:fld>
            <a:endParaRPr lang="en-US"/>
          </a:p>
        </p:txBody>
      </p:sp>
      <p:pic>
        <p:nvPicPr>
          <p:cNvPr id="8" name="Content Placeholder 7">
            <a:extLst>
              <a:ext uri="{FF2B5EF4-FFF2-40B4-BE49-F238E27FC236}">
                <a16:creationId xmlns:a16="http://schemas.microsoft.com/office/drawing/2014/main" id="{786F19EB-D226-4F9C-946A-2164285338F4}"/>
              </a:ext>
            </a:extLst>
          </p:cNvPr>
          <p:cNvPicPr>
            <a:picLocks noGrp="1" noChangeAspect="1"/>
          </p:cNvPicPr>
          <p:nvPr>
            <p:ph idx="1"/>
          </p:nvPr>
        </p:nvPicPr>
        <p:blipFill>
          <a:blip r:embed="rId4"/>
          <a:stretch>
            <a:fillRect/>
          </a:stretch>
        </p:blipFill>
        <p:spPr>
          <a:xfrm>
            <a:off x="264326" y="1362985"/>
            <a:ext cx="8615347" cy="5269075"/>
          </a:xfrm>
          <a:prstGeom prst="rect">
            <a:avLst/>
          </a:prstGeom>
        </p:spPr>
      </p:pic>
      <p:sp>
        <p:nvSpPr>
          <p:cNvPr id="2" name="Oval 1">
            <a:extLst>
              <a:ext uri="{FF2B5EF4-FFF2-40B4-BE49-F238E27FC236}">
                <a16:creationId xmlns:a16="http://schemas.microsoft.com/office/drawing/2014/main" id="{B96F1886-3B74-4D05-BDAC-188819F91268}"/>
              </a:ext>
            </a:extLst>
          </p:cNvPr>
          <p:cNvSpPr/>
          <p:nvPr/>
        </p:nvSpPr>
        <p:spPr>
          <a:xfrm>
            <a:off x="2971800" y="2231348"/>
            <a:ext cx="914400" cy="74045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2F0B0-63E8-4327-AE4C-5C03B400AD3D}"/>
              </a:ext>
            </a:extLst>
          </p:cNvPr>
          <p:cNvSpPr>
            <a:spLocks noGrp="1"/>
          </p:cNvSpPr>
          <p:nvPr>
            <p:ph type="title"/>
          </p:nvPr>
        </p:nvSpPr>
        <p:spPr/>
        <p:txBody>
          <a:bodyPr/>
          <a:lstStyle/>
          <a:p>
            <a:r>
              <a:rPr lang="en-US" dirty="0"/>
              <a:t>In Summary</a:t>
            </a:r>
          </a:p>
        </p:txBody>
      </p:sp>
      <p:sp>
        <p:nvSpPr>
          <p:cNvPr id="3" name="Content Placeholder 2">
            <a:extLst>
              <a:ext uri="{FF2B5EF4-FFF2-40B4-BE49-F238E27FC236}">
                <a16:creationId xmlns:a16="http://schemas.microsoft.com/office/drawing/2014/main" id="{DF367785-52C6-4375-B401-8FE55EC0CE50}"/>
              </a:ext>
            </a:extLst>
          </p:cNvPr>
          <p:cNvSpPr>
            <a:spLocks noGrp="1"/>
          </p:cNvSpPr>
          <p:nvPr>
            <p:ph idx="1"/>
          </p:nvPr>
        </p:nvSpPr>
        <p:spPr/>
        <p:txBody>
          <a:bodyPr/>
          <a:lstStyle/>
          <a:p>
            <a:r>
              <a:rPr lang="en-US" dirty="0"/>
              <a:t>PVS is a statistical study that relies on representative samples to estimate values used in state funding for public schools.</a:t>
            </a:r>
          </a:p>
          <a:p>
            <a:r>
              <a:rPr lang="en-US" dirty="0"/>
              <a:t>Margin of error and confidence interval are statistical measures based on </a:t>
            </a:r>
            <a:r>
              <a:rPr lang="en-US"/>
              <a:t>the study sample </a:t>
            </a:r>
            <a:r>
              <a:rPr lang="en-US" dirty="0"/>
              <a:t>and indicate study accuracy. </a:t>
            </a:r>
          </a:p>
          <a:p>
            <a:r>
              <a:rPr lang="en-US" dirty="0"/>
              <a:t>PVS findings indicate whether there is statistical confidence that local values are representative of market value.</a:t>
            </a:r>
          </a:p>
        </p:txBody>
      </p:sp>
      <p:sp>
        <p:nvSpPr>
          <p:cNvPr id="5" name="Footer Placeholder 4">
            <a:extLst>
              <a:ext uri="{FF2B5EF4-FFF2-40B4-BE49-F238E27FC236}">
                <a16:creationId xmlns:a16="http://schemas.microsoft.com/office/drawing/2014/main" id="{46FB6C47-D983-4828-80CE-A99C2FD1D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AB5E5-D61D-4CAC-8250-98288ED83CD5}"/>
              </a:ext>
            </a:extLst>
          </p:cNvPr>
          <p:cNvSpPr>
            <a:spLocks noGrp="1"/>
          </p:cNvSpPr>
          <p:nvPr>
            <p:ph type="sldNum" sz="quarter" idx="12"/>
          </p:nvPr>
        </p:nvSpPr>
        <p:spPr/>
        <p:txBody>
          <a:bodyPr/>
          <a:lstStyle/>
          <a:p>
            <a:pPr>
              <a:defRPr/>
            </a:pPr>
            <a:fld id="{8660415E-9B32-4802-8783-7CB0570D4A69}" type="slidenum">
              <a:rPr lang="en-US" smtClean="0"/>
              <a:pPr>
                <a:defRPr/>
              </a:pPr>
              <a:t>55</a:t>
            </a:fld>
            <a:endParaRPr lang="en-US" dirty="0"/>
          </a:p>
        </p:txBody>
      </p:sp>
    </p:spTree>
    <p:extLst>
      <p:ext uri="{BB962C8B-B14F-4D97-AF65-F5344CB8AC3E}">
        <p14:creationId xmlns:p14="http://schemas.microsoft.com/office/powerpoint/2010/main" val="33099068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DC1097C9-77CA-4E8F-BB14-4F35F705AF31}"/>
              </a:ext>
            </a:extLst>
          </p:cNvPr>
          <p:cNvSpPr>
            <a:spLocks noGrp="1"/>
          </p:cNvSpPr>
          <p:nvPr>
            <p:ph type="title"/>
          </p:nvPr>
        </p:nvSpPr>
        <p:spPr>
          <a:xfrm>
            <a:off x="482600" y="1698171"/>
            <a:ext cx="2971546" cy="4516360"/>
          </a:xfrm>
        </p:spPr>
        <p:txBody>
          <a:bodyPr anchor="t">
            <a:normAutofit/>
          </a:bodyPr>
          <a:lstStyle/>
          <a:p>
            <a:r>
              <a:rPr lang="en-US" dirty="0"/>
              <a:t>Thank you!</a:t>
            </a:r>
          </a:p>
        </p:txBody>
      </p:sp>
      <p:sp>
        <p:nvSpPr>
          <p:cNvPr id="75" name="Rectangle 74">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25642" y="741074"/>
            <a:ext cx="687472" cy="51560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12651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826041" y="-81546"/>
            <a:ext cx="1827638" cy="1032742"/>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Rectangle 80">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909679" y="502817"/>
            <a:ext cx="645368" cy="484026"/>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555" name="Content Placeholder 2"/>
          <p:cNvSpPr>
            <a:spLocks noGrp="1"/>
          </p:cNvSpPr>
          <p:nvPr>
            <p:ph idx="1"/>
          </p:nvPr>
        </p:nvSpPr>
        <p:spPr>
          <a:xfrm>
            <a:off x="3802515" y="1698170"/>
            <a:ext cx="4858884" cy="4516361"/>
          </a:xfrm>
        </p:spPr>
        <p:txBody>
          <a:bodyPr>
            <a:normAutofit/>
          </a:bodyPr>
          <a:lstStyle/>
          <a:p>
            <a:pPr marL="0" indent="0">
              <a:spcBef>
                <a:spcPts val="0"/>
              </a:spcBef>
              <a:spcAft>
                <a:spcPts val="600"/>
              </a:spcAft>
              <a:buNone/>
            </a:pPr>
            <a:r>
              <a:rPr lang="en-US" altLang="en-US" dirty="0"/>
              <a:t>Korry Castillo</a:t>
            </a:r>
          </a:p>
          <a:p>
            <a:pPr marL="0" indent="0">
              <a:spcBef>
                <a:spcPts val="0"/>
              </a:spcBef>
              <a:spcAft>
                <a:spcPts val="600"/>
              </a:spcAft>
              <a:buNone/>
            </a:pPr>
            <a:r>
              <a:rPr lang="en-US" altLang="en-US" dirty="0"/>
              <a:t>korry.castillo@cpa.texas.gov</a:t>
            </a:r>
          </a:p>
          <a:p>
            <a:pPr marL="0" indent="0">
              <a:spcBef>
                <a:spcPts val="0"/>
              </a:spcBef>
              <a:spcAft>
                <a:spcPts val="600"/>
              </a:spcAft>
              <a:buNone/>
            </a:pPr>
            <a:endParaRPr lang="en-US" altLang="en-US" dirty="0"/>
          </a:p>
          <a:p>
            <a:pPr marL="0" indent="0">
              <a:spcBef>
                <a:spcPts val="0"/>
              </a:spcBef>
              <a:spcAft>
                <a:spcPts val="600"/>
              </a:spcAft>
              <a:buNone/>
            </a:pPr>
            <a:r>
              <a:rPr lang="en-US" altLang="en-US" dirty="0"/>
              <a:t>Lorraine Miller</a:t>
            </a:r>
          </a:p>
          <a:p>
            <a:pPr marL="0" indent="0">
              <a:spcBef>
                <a:spcPts val="0"/>
              </a:spcBef>
              <a:spcAft>
                <a:spcPts val="600"/>
              </a:spcAft>
              <a:buNone/>
            </a:pPr>
            <a:r>
              <a:rPr lang="en-US" altLang="en-US" dirty="0"/>
              <a:t>lorraine.miller@cpa.texas.gov</a:t>
            </a:r>
          </a:p>
          <a:p>
            <a:pPr marL="0" indent="0">
              <a:spcBef>
                <a:spcPts val="0"/>
              </a:spcBef>
              <a:spcAft>
                <a:spcPts val="600"/>
              </a:spcAft>
              <a:buNone/>
            </a:pPr>
            <a:endParaRPr lang="en-US" altLang="en-US" dirty="0"/>
          </a:p>
          <a:p>
            <a:pPr marL="0" indent="0">
              <a:spcBef>
                <a:spcPts val="0"/>
              </a:spcBef>
              <a:spcAft>
                <a:spcPts val="600"/>
              </a:spcAft>
              <a:buNone/>
            </a:pPr>
            <a:r>
              <a:rPr lang="en-US" altLang="en-US" dirty="0"/>
              <a:t>Rick Parker</a:t>
            </a:r>
          </a:p>
          <a:p>
            <a:pPr marL="0" indent="0">
              <a:spcBef>
                <a:spcPts val="0"/>
              </a:spcBef>
              <a:spcAft>
                <a:spcPts val="600"/>
              </a:spcAft>
              <a:buNone/>
            </a:pPr>
            <a:r>
              <a:rPr lang="en-US" altLang="en-US" dirty="0"/>
              <a:t>rick.parker@cpa.texas.gov</a:t>
            </a:r>
          </a:p>
          <a:p>
            <a:pPr marL="0" indent="0">
              <a:spcBef>
                <a:spcPts val="0"/>
              </a:spcBef>
              <a:spcAft>
                <a:spcPts val="600"/>
              </a:spcAft>
              <a:buNone/>
            </a:pPr>
            <a:endParaRPr lang="en-US" altLang="en-US" sz="1700" u="sng" dirty="0"/>
          </a:p>
        </p:txBody>
      </p:sp>
      <p:sp>
        <p:nvSpPr>
          <p:cNvPr id="23556" name="Slide Number Placeholder 5"/>
          <p:cNvSpPr>
            <a:spLocks noGrp="1"/>
          </p:cNvSpPr>
          <p:nvPr>
            <p:ph type="sldNum" sz="quarter" idx="12"/>
          </p:nvPr>
        </p:nvSpPr>
        <p:spPr>
          <a:xfrm>
            <a:off x="6603999" y="6356350"/>
            <a:ext cx="2057400" cy="365125"/>
          </a:xfrm>
        </p:spPr>
        <p:txBody>
          <a:bodyPr>
            <a:normAutofit/>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pPr>
              <a:lnSpc>
                <a:spcPct val="90000"/>
              </a:lnSpc>
              <a:spcAft>
                <a:spcPts val="600"/>
              </a:spcAft>
            </a:pPr>
            <a:fld id="{25EEEF9A-AA2D-4C0D-ABDF-9140AF02C565}" type="slidenum">
              <a:rPr lang="en-US" altLang="en-US" sz="1900" smtClean="0"/>
              <a:pPr>
                <a:lnSpc>
                  <a:spcPct val="90000"/>
                </a:lnSpc>
                <a:spcAft>
                  <a:spcPts val="600"/>
                </a:spcAft>
              </a:pPr>
              <a:t>56</a:t>
            </a:fld>
            <a:endParaRPr lang="en-US" altLang="en-US" sz="1900"/>
          </a:p>
        </p:txBody>
      </p:sp>
      <p:sp>
        <p:nvSpPr>
          <p:cNvPr id="83" name="Isosceles Triangle 82">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6567" y="6115501"/>
            <a:ext cx="1120885"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5" name="Isosceles Triangle 84">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5472" y="6453143"/>
            <a:ext cx="611178"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ustDataLst>
      <p:tags r:id="rId1"/>
    </p:custDataLst>
    <p:extLst>
      <p:ext uri="{BB962C8B-B14F-4D97-AF65-F5344CB8AC3E}">
        <p14:creationId xmlns:p14="http://schemas.microsoft.com/office/powerpoint/2010/main" val="1142881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Direct Equalization</a:t>
            </a:r>
          </a:p>
        </p:txBody>
      </p:sp>
      <p:sp>
        <p:nvSpPr>
          <p:cNvPr id="2" name="Content Placeholder 1">
            <a:extLst>
              <a:ext uri="{FF2B5EF4-FFF2-40B4-BE49-F238E27FC236}">
                <a16:creationId xmlns:a16="http://schemas.microsoft.com/office/drawing/2014/main" id="{5B5A7CF4-65E3-454C-91F3-115ACB40AF11}"/>
              </a:ext>
            </a:extLst>
          </p:cNvPr>
          <p:cNvSpPr>
            <a:spLocks noGrp="1"/>
          </p:cNvSpPr>
          <p:nvPr>
            <p:ph idx="1"/>
          </p:nvPr>
        </p:nvSpPr>
        <p:spPr>
          <a:xfrm>
            <a:off x="628650" y="1825625"/>
            <a:ext cx="8058150" cy="4351338"/>
          </a:xfrm>
        </p:spPr>
        <p:txBody>
          <a:bodyPr>
            <a:normAutofit/>
          </a:bodyPr>
          <a:lstStyle/>
          <a:p>
            <a:r>
              <a:rPr lang="en-US" dirty="0"/>
              <a:t>The process of converting ratio study results into adjustment factors (trends) and </a:t>
            </a:r>
            <a:r>
              <a:rPr lang="en-US" b="1" dirty="0"/>
              <a:t>changing locally determined appraised or assessed values </a:t>
            </a:r>
            <a:r>
              <a:rPr lang="en-US" dirty="0"/>
              <a:t>to more nearly reflect market value or the legally required level of assessment.</a:t>
            </a:r>
          </a:p>
          <a:p>
            <a:r>
              <a:rPr lang="en-US" dirty="0"/>
              <a:t>In Texas, required level of assessment is 100 percent of market value.</a:t>
            </a:r>
          </a:p>
          <a:p>
            <a:r>
              <a:rPr lang="en-US" dirty="0"/>
              <a:t>Only CADs and ARBs can directly equalize values.</a:t>
            </a:r>
          </a:p>
        </p:txBody>
      </p:sp>
      <p:sp>
        <p:nvSpPr>
          <p:cNvPr id="4100" name="Slide Number Placeholder 5"/>
          <p:cNvSpPr>
            <a:spLocks noGrp="1"/>
          </p:cNvSpPr>
          <p:nvPr>
            <p:ph type="sldNum" sz="quarter" idx="12"/>
          </p:nvPr>
        </p:nvSpPr>
        <p:spPr/>
        <p:txBody>
          <a:bodyPr/>
          <a:lstStyle>
            <a:lvl1pPr>
              <a:defRPr sz="2400">
                <a:solidFill>
                  <a:schemeClr val="tx1"/>
                </a:solidFill>
                <a:latin typeface="Arial" charset="0"/>
                <a:ea typeface="ＭＳ Ｐゴシック" pitchFamily="1" charset="-128"/>
              </a:defRPr>
            </a:lvl1pPr>
            <a:lvl2pPr marL="742950" indent="-285750">
              <a:defRPr sz="2400">
                <a:solidFill>
                  <a:schemeClr val="tx1"/>
                </a:solidFill>
                <a:latin typeface="Arial" charset="0"/>
                <a:ea typeface="ＭＳ Ｐゴシック" pitchFamily="1" charset="-128"/>
              </a:defRPr>
            </a:lvl2pPr>
            <a:lvl3pPr marL="1143000" indent="-228600">
              <a:defRPr sz="2400">
                <a:solidFill>
                  <a:schemeClr val="tx1"/>
                </a:solidFill>
                <a:latin typeface="Arial" charset="0"/>
                <a:ea typeface="ＭＳ Ｐゴシック" pitchFamily="1" charset="-128"/>
              </a:defRPr>
            </a:lvl3pPr>
            <a:lvl4pPr marL="1600200" indent="-228600">
              <a:defRPr sz="2400">
                <a:solidFill>
                  <a:schemeClr val="tx1"/>
                </a:solidFill>
                <a:latin typeface="Arial" charset="0"/>
                <a:ea typeface="ＭＳ Ｐゴシック" pitchFamily="1" charset="-128"/>
              </a:defRPr>
            </a:lvl4pPr>
            <a:lvl5pPr marL="2057400" indent="-228600">
              <a:defRPr sz="2400">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 charset="-128"/>
              </a:defRPr>
            </a:lvl9pPr>
          </a:lstStyle>
          <a:p>
            <a:fld id="{59E23D92-8836-4BF3-9E89-572BA98B69C9}" type="slidenum">
              <a:rPr lang="en-US" altLang="en-US" sz="1200" smtClean="0">
                <a:latin typeface="+mn-lt"/>
              </a:rPr>
              <a:pPr/>
              <a:t>6</a:t>
            </a:fld>
            <a:endParaRPr lang="en-US" altLang="en-US" sz="1200" dirty="0">
              <a:latin typeface="+mn-lt"/>
            </a:endParaRPr>
          </a:p>
        </p:txBody>
      </p:sp>
    </p:spTree>
    <p:custDataLst>
      <p:tags r:id="rId1"/>
    </p:custDataLst>
    <p:extLst>
      <p:ext uri="{BB962C8B-B14F-4D97-AF65-F5344CB8AC3E}">
        <p14:creationId xmlns:p14="http://schemas.microsoft.com/office/powerpoint/2010/main" val="3504763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56E9-702A-4334-A362-708E0E6978F7}"/>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ACF3C4F1-DD0E-4E50-975C-A9F1527BBAA9}"/>
              </a:ext>
            </a:extLst>
          </p:cNvPr>
          <p:cNvSpPr>
            <a:spLocks noGrp="1"/>
          </p:cNvSpPr>
          <p:nvPr>
            <p:ph type="dt" sz="half" idx="10"/>
          </p:nvPr>
        </p:nvSpPr>
        <p:spPr>
          <a:xfrm>
            <a:off x="685800" y="6303011"/>
            <a:ext cx="2057400" cy="365125"/>
          </a:xfrm>
        </p:spPr>
        <p:txBody>
          <a:bodyPr/>
          <a:lstStyle/>
          <a:p>
            <a:fld id="{D29B8753-649B-4466-9701-9E8BEDEA7905}" type="datetime1">
              <a:rPr lang="en-US" smtClean="0"/>
              <a:t>12/14/2021</a:t>
            </a:fld>
            <a:endParaRPr lang="en-US"/>
          </a:p>
        </p:txBody>
      </p:sp>
      <p:sp>
        <p:nvSpPr>
          <p:cNvPr id="5" name="Footer Placeholder 4">
            <a:extLst>
              <a:ext uri="{FF2B5EF4-FFF2-40B4-BE49-F238E27FC236}">
                <a16:creationId xmlns:a16="http://schemas.microsoft.com/office/drawing/2014/main" id="{D505519E-D5DC-4FDD-B72F-FD39E57B94E4}"/>
              </a:ext>
            </a:extLst>
          </p:cNvPr>
          <p:cNvSpPr>
            <a:spLocks noGrp="1"/>
          </p:cNvSpPr>
          <p:nvPr>
            <p:ph type="ftr" sz="quarter" idx="11"/>
          </p:nvPr>
        </p:nvSpPr>
        <p:spPr>
          <a:xfrm>
            <a:off x="3086100" y="6303011"/>
            <a:ext cx="3086100" cy="365125"/>
          </a:xfrm>
        </p:spPr>
        <p:txBody>
          <a:bodyPr/>
          <a:lstStyle/>
          <a:p>
            <a:endParaRPr lang="en-US"/>
          </a:p>
        </p:txBody>
      </p:sp>
      <p:sp>
        <p:nvSpPr>
          <p:cNvPr id="6" name="Slide Number Placeholder 5">
            <a:extLst>
              <a:ext uri="{FF2B5EF4-FFF2-40B4-BE49-F238E27FC236}">
                <a16:creationId xmlns:a16="http://schemas.microsoft.com/office/drawing/2014/main" id="{833E070D-705C-4A62-9811-B29C17D1E59B}"/>
              </a:ext>
            </a:extLst>
          </p:cNvPr>
          <p:cNvSpPr>
            <a:spLocks noGrp="1"/>
          </p:cNvSpPr>
          <p:nvPr>
            <p:ph type="sldNum" sz="quarter" idx="12"/>
          </p:nvPr>
        </p:nvSpPr>
        <p:spPr/>
        <p:txBody>
          <a:bodyPr/>
          <a:lstStyle/>
          <a:p>
            <a:pPr>
              <a:defRPr/>
            </a:pPr>
            <a:fld id="{8660415E-9B32-4802-8783-7CB0570D4A69}" type="slidenum">
              <a:rPr lang="en-US" smtClean="0"/>
              <a:pPr>
                <a:defRPr/>
              </a:pPr>
              <a:t>7</a:t>
            </a:fld>
            <a:endParaRPr lang="en-US" dirty="0"/>
          </a:p>
        </p:txBody>
      </p:sp>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2953" y="-3419"/>
            <a:ext cx="10309903" cy="6861419"/>
          </a:xfrm>
        </p:spPr>
      </p:pic>
      <p:sp>
        <p:nvSpPr>
          <p:cNvPr id="38" name="Not Equal 37">
            <a:extLst>
              <a:ext uri="{FF2B5EF4-FFF2-40B4-BE49-F238E27FC236}">
                <a16:creationId xmlns:a16="http://schemas.microsoft.com/office/drawing/2014/main" id="{94AEF1BA-5D8A-4A81-968F-DAE16685CBF5}"/>
              </a:ext>
            </a:extLst>
          </p:cNvPr>
          <p:cNvSpPr/>
          <p:nvPr/>
        </p:nvSpPr>
        <p:spPr>
          <a:xfrm>
            <a:off x="1443990" y="1364456"/>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9" name="Not Equal 38">
            <a:extLst>
              <a:ext uri="{FF2B5EF4-FFF2-40B4-BE49-F238E27FC236}">
                <a16:creationId xmlns:a16="http://schemas.microsoft.com/office/drawing/2014/main" id="{B7148E0A-703B-4BB1-B2C1-71A486D29E83}"/>
              </a:ext>
            </a:extLst>
          </p:cNvPr>
          <p:cNvSpPr/>
          <p:nvPr/>
        </p:nvSpPr>
        <p:spPr>
          <a:xfrm>
            <a:off x="5730302" y="1390174"/>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0" name="Not Equal 39">
            <a:extLst>
              <a:ext uri="{FF2B5EF4-FFF2-40B4-BE49-F238E27FC236}">
                <a16:creationId xmlns:a16="http://schemas.microsoft.com/office/drawing/2014/main" id="{E4E5509C-3C1C-47F8-B4ED-1FC5D102D787}"/>
              </a:ext>
            </a:extLst>
          </p:cNvPr>
          <p:cNvSpPr/>
          <p:nvPr/>
        </p:nvSpPr>
        <p:spPr>
          <a:xfrm>
            <a:off x="7109460" y="1417003"/>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1" name="Not Equal 40">
            <a:extLst>
              <a:ext uri="{FF2B5EF4-FFF2-40B4-BE49-F238E27FC236}">
                <a16:creationId xmlns:a16="http://schemas.microsoft.com/office/drawing/2014/main" id="{76462F99-3526-41F8-8093-69366C595FCF}"/>
              </a:ext>
            </a:extLst>
          </p:cNvPr>
          <p:cNvSpPr/>
          <p:nvPr/>
        </p:nvSpPr>
        <p:spPr>
          <a:xfrm>
            <a:off x="2590800" y="2609997"/>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2" name="Not Equal 41">
            <a:extLst>
              <a:ext uri="{FF2B5EF4-FFF2-40B4-BE49-F238E27FC236}">
                <a16:creationId xmlns:a16="http://schemas.microsoft.com/office/drawing/2014/main" id="{A529E919-904C-4A54-BD42-F9F3C6906E79}"/>
              </a:ext>
            </a:extLst>
          </p:cNvPr>
          <p:cNvSpPr/>
          <p:nvPr/>
        </p:nvSpPr>
        <p:spPr>
          <a:xfrm>
            <a:off x="5867400" y="2609998"/>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3" name="Not Equal 42">
            <a:extLst>
              <a:ext uri="{FF2B5EF4-FFF2-40B4-BE49-F238E27FC236}">
                <a16:creationId xmlns:a16="http://schemas.microsoft.com/office/drawing/2014/main" id="{DE74AB1C-FA6F-4DAF-A492-678CB8DCC0FF}"/>
              </a:ext>
            </a:extLst>
          </p:cNvPr>
          <p:cNvSpPr/>
          <p:nvPr/>
        </p:nvSpPr>
        <p:spPr>
          <a:xfrm>
            <a:off x="1596390" y="5176516"/>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4" name="Not Equal 43">
            <a:extLst>
              <a:ext uri="{FF2B5EF4-FFF2-40B4-BE49-F238E27FC236}">
                <a16:creationId xmlns:a16="http://schemas.microsoft.com/office/drawing/2014/main" id="{888CA6A4-D3DF-454A-B070-61A5327655A0}"/>
              </a:ext>
            </a:extLst>
          </p:cNvPr>
          <p:cNvSpPr/>
          <p:nvPr/>
        </p:nvSpPr>
        <p:spPr>
          <a:xfrm>
            <a:off x="3718622" y="3800378"/>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5" name="Not Equal 44">
            <a:extLst>
              <a:ext uri="{FF2B5EF4-FFF2-40B4-BE49-F238E27FC236}">
                <a16:creationId xmlns:a16="http://schemas.microsoft.com/office/drawing/2014/main" id="{662AF424-410A-4E58-8666-EDE2941F4685}"/>
              </a:ext>
            </a:extLst>
          </p:cNvPr>
          <p:cNvSpPr/>
          <p:nvPr/>
        </p:nvSpPr>
        <p:spPr>
          <a:xfrm>
            <a:off x="6069330" y="5180813"/>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6" name="Not Equal 45">
            <a:extLst>
              <a:ext uri="{FF2B5EF4-FFF2-40B4-BE49-F238E27FC236}">
                <a16:creationId xmlns:a16="http://schemas.microsoft.com/office/drawing/2014/main" id="{768F946F-5D9F-4F97-B078-630CBA7FDB34}"/>
              </a:ext>
            </a:extLst>
          </p:cNvPr>
          <p:cNvSpPr/>
          <p:nvPr/>
        </p:nvSpPr>
        <p:spPr>
          <a:xfrm>
            <a:off x="7038975" y="5180814"/>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7" name="Not Equal 46">
            <a:extLst>
              <a:ext uri="{FF2B5EF4-FFF2-40B4-BE49-F238E27FC236}">
                <a16:creationId xmlns:a16="http://schemas.microsoft.com/office/drawing/2014/main" id="{5B7E657C-9401-46BC-81D8-3A706A7E7CAE}"/>
              </a:ext>
            </a:extLst>
          </p:cNvPr>
          <p:cNvSpPr/>
          <p:nvPr/>
        </p:nvSpPr>
        <p:spPr>
          <a:xfrm>
            <a:off x="3650003" y="6360793"/>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48" name="Not Equal 47">
            <a:extLst>
              <a:ext uri="{FF2B5EF4-FFF2-40B4-BE49-F238E27FC236}">
                <a16:creationId xmlns:a16="http://schemas.microsoft.com/office/drawing/2014/main" id="{30409E95-BF35-4B72-B376-EAEFC7E1DFC6}"/>
              </a:ext>
            </a:extLst>
          </p:cNvPr>
          <p:cNvSpPr/>
          <p:nvPr/>
        </p:nvSpPr>
        <p:spPr>
          <a:xfrm>
            <a:off x="4827207" y="6367144"/>
            <a:ext cx="304800" cy="242889"/>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49640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250" fill="hold"/>
                                        <p:tgtEl>
                                          <p:spTgt spid="38"/>
                                        </p:tgtEl>
                                        <p:attrNameLst>
                                          <p:attrName>ppt_w</p:attrName>
                                        </p:attrNameLst>
                                      </p:cBhvr>
                                      <p:tavLst>
                                        <p:tav tm="0">
                                          <p:val>
                                            <p:fltVal val="0"/>
                                          </p:val>
                                        </p:tav>
                                        <p:tav tm="100000">
                                          <p:val>
                                            <p:strVal val="#ppt_w"/>
                                          </p:val>
                                        </p:tav>
                                      </p:tavLst>
                                    </p:anim>
                                    <p:anim calcmode="lin" valueType="num">
                                      <p:cBhvr>
                                        <p:cTn id="8" dur="250" fill="hold"/>
                                        <p:tgtEl>
                                          <p:spTgt spid="38"/>
                                        </p:tgtEl>
                                        <p:attrNameLst>
                                          <p:attrName>ppt_h</p:attrName>
                                        </p:attrNameLst>
                                      </p:cBhvr>
                                      <p:tavLst>
                                        <p:tav tm="0">
                                          <p:val>
                                            <p:fltVal val="0"/>
                                          </p:val>
                                        </p:tav>
                                        <p:tav tm="100000">
                                          <p:val>
                                            <p:strVal val="#ppt_h"/>
                                          </p:val>
                                        </p:tav>
                                      </p:tavLst>
                                    </p:anim>
                                    <p:animEffect transition="in" filter="fade">
                                      <p:cBhvr>
                                        <p:cTn id="9" dur="250"/>
                                        <p:tgtEl>
                                          <p:spTgt spid="38"/>
                                        </p:tgtEl>
                                      </p:cBhvr>
                                    </p:animEffect>
                                  </p:childTnLst>
                                </p:cTn>
                              </p:par>
                            </p:childTnLst>
                          </p:cTn>
                        </p:par>
                        <p:par>
                          <p:cTn id="10" fill="hold">
                            <p:stCondLst>
                              <p:cond delay="250"/>
                            </p:stCondLst>
                            <p:childTnLst>
                              <p:par>
                                <p:cTn id="11" presetID="53" presetClass="entr" presetSubtype="16" fill="hold" grpId="0" nodeType="after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p:cTn id="13" dur="250" fill="hold"/>
                                        <p:tgtEl>
                                          <p:spTgt spid="39"/>
                                        </p:tgtEl>
                                        <p:attrNameLst>
                                          <p:attrName>ppt_w</p:attrName>
                                        </p:attrNameLst>
                                      </p:cBhvr>
                                      <p:tavLst>
                                        <p:tav tm="0">
                                          <p:val>
                                            <p:fltVal val="0"/>
                                          </p:val>
                                        </p:tav>
                                        <p:tav tm="100000">
                                          <p:val>
                                            <p:strVal val="#ppt_w"/>
                                          </p:val>
                                        </p:tav>
                                      </p:tavLst>
                                    </p:anim>
                                    <p:anim calcmode="lin" valueType="num">
                                      <p:cBhvr>
                                        <p:cTn id="14" dur="250" fill="hold"/>
                                        <p:tgtEl>
                                          <p:spTgt spid="39"/>
                                        </p:tgtEl>
                                        <p:attrNameLst>
                                          <p:attrName>ppt_h</p:attrName>
                                        </p:attrNameLst>
                                      </p:cBhvr>
                                      <p:tavLst>
                                        <p:tav tm="0">
                                          <p:val>
                                            <p:fltVal val="0"/>
                                          </p:val>
                                        </p:tav>
                                        <p:tav tm="100000">
                                          <p:val>
                                            <p:strVal val="#ppt_h"/>
                                          </p:val>
                                        </p:tav>
                                      </p:tavLst>
                                    </p:anim>
                                    <p:animEffect transition="in" filter="fade">
                                      <p:cBhvr>
                                        <p:cTn id="15" dur="250"/>
                                        <p:tgtEl>
                                          <p:spTgt spid="39"/>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p:cTn id="19" dur="250" fill="hold"/>
                                        <p:tgtEl>
                                          <p:spTgt spid="40"/>
                                        </p:tgtEl>
                                        <p:attrNameLst>
                                          <p:attrName>ppt_w</p:attrName>
                                        </p:attrNameLst>
                                      </p:cBhvr>
                                      <p:tavLst>
                                        <p:tav tm="0">
                                          <p:val>
                                            <p:fltVal val="0"/>
                                          </p:val>
                                        </p:tav>
                                        <p:tav tm="100000">
                                          <p:val>
                                            <p:strVal val="#ppt_w"/>
                                          </p:val>
                                        </p:tav>
                                      </p:tavLst>
                                    </p:anim>
                                    <p:anim calcmode="lin" valueType="num">
                                      <p:cBhvr>
                                        <p:cTn id="20" dur="250" fill="hold"/>
                                        <p:tgtEl>
                                          <p:spTgt spid="40"/>
                                        </p:tgtEl>
                                        <p:attrNameLst>
                                          <p:attrName>ppt_h</p:attrName>
                                        </p:attrNameLst>
                                      </p:cBhvr>
                                      <p:tavLst>
                                        <p:tav tm="0">
                                          <p:val>
                                            <p:fltVal val="0"/>
                                          </p:val>
                                        </p:tav>
                                        <p:tav tm="100000">
                                          <p:val>
                                            <p:strVal val="#ppt_h"/>
                                          </p:val>
                                        </p:tav>
                                      </p:tavLst>
                                    </p:anim>
                                    <p:animEffect transition="in" filter="fade">
                                      <p:cBhvr>
                                        <p:cTn id="21" dur="250"/>
                                        <p:tgtEl>
                                          <p:spTgt spid="40"/>
                                        </p:tgtEl>
                                      </p:cBhvr>
                                    </p:animEffect>
                                  </p:childTnLst>
                                </p:cTn>
                              </p:par>
                            </p:childTnLst>
                          </p:cTn>
                        </p:par>
                        <p:par>
                          <p:cTn id="22" fill="hold">
                            <p:stCondLst>
                              <p:cond delay="750"/>
                            </p:stCondLst>
                            <p:childTnLst>
                              <p:par>
                                <p:cTn id="23" presetID="53" presetClass="entr" presetSubtype="16"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anim calcmode="lin" valueType="num">
                                      <p:cBhvr>
                                        <p:cTn id="25" dur="250" fill="hold"/>
                                        <p:tgtEl>
                                          <p:spTgt spid="41"/>
                                        </p:tgtEl>
                                        <p:attrNameLst>
                                          <p:attrName>ppt_w</p:attrName>
                                        </p:attrNameLst>
                                      </p:cBhvr>
                                      <p:tavLst>
                                        <p:tav tm="0">
                                          <p:val>
                                            <p:fltVal val="0"/>
                                          </p:val>
                                        </p:tav>
                                        <p:tav tm="100000">
                                          <p:val>
                                            <p:strVal val="#ppt_w"/>
                                          </p:val>
                                        </p:tav>
                                      </p:tavLst>
                                    </p:anim>
                                    <p:anim calcmode="lin" valueType="num">
                                      <p:cBhvr>
                                        <p:cTn id="26" dur="250" fill="hold"/>
                                        <p:tgtEl>
                                          <p:spTgt spid="41"/>
                                        </p:tgtEl>
                                        <p:attrNameLst>
                                          <p:attrName>ppt_h</p:attrName>
                                        </p:attrNameLst>
                                      </p:cBhvr>
                                      <p:tavLst>
                                        <p:tav tm="0">
                                          <p:val>
                                            <p:fltVal val="0"/>
                                          </p:val>
                                        </p:tav>
                                        <p:tav tm="100000">
                                          <p:val>
                                            <p:strVal val="#ppt_h"/>
                                          </p:val>
                                        </p:tav>
                                      </p:tavLst>
                                    </p:anim>
                                    <p:animEffect transition="in" filter="fade">
                                      <p:cBhvr>
                                        <p:cTn id="27" dur="250"/>
                                        <p:tgtEl>
                                          <p:spTgt spid="41"/>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p:cTn id="31" dur="250" fill="hold"/>
                                        <p:tgtEl>
                                          <p:spTgt spid="42"/>
                                        </p:tgtEl>
                                        <p:attrNameLst>
                                          <p:attrName>ppt_w</p:attrName>
                                        </p:attrNameLst>
                                      </p:cBhvr>
                                      <p:tavLst>
                                        <p:tav tm="0">
                                          <p:val>
                                            <p:fltVal val="0"/>
                                          </p:val>
                                        </p:tav>
                                        <p:tav tm="100000">
                                          <p:val>
                                            <p:strVal val="#ppt_w"/>
                                          </p:val>
                                        </p:tav>
                                      </p:tavLst>
                                    </p:anim>
                                    <p:anim calcmode="lin" valueType="num">
                                      <p:cBhvr>
                                        <p:cTn id="32" dur="250" fill="hold"/>
                                        <p:tgtEl>
                                          <p:spTgt spid="42"/>
                                        </p:tgtEl>
                                        <p:attrNameLst>
                                          <p:attrName>ppt_h</p:attrName>
                                        </p:attrNameLst>
                                      </p:cBhvr>
                                      <p:tavLst>
                                        <p:tav tm="0">
                                          <p:val>
                                            <p:fltVal val="0"/>
                                          </p:val>
                                        </p:tav>
                                        <p:tav tm="100000">
                                          <p:val>
                                            <p:strVal val="#ppt_h"/>
                                          </p:val>
                                        </p:tav>
                                      </p:tavLst>
                                    </p:anim>
                                    <p:animEffect transition="in" filter="fade">
                                      <p:cBhvr>
                                        <p:cTn id="33" dur="250"/>
                                        <p:tgtEl>
                                          <p:spTgt spid="42"/>
                                        </p:tgtEl>
                                      </p:cBhvr>
                                    </p:animEffect>
                                  </p:childTnLst>
                                </p:cTn>
                              </p:par>
                            </p:childTnLst>
                          </p:cTn>
                        </p:par>
                        <p:par>
                          <p:cTn id="34" fill="hold">
                            <p:stCondLst>
                              <p:cond delay="12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250" fill="hold"/>
                                        <p:tgtEl>
                                          <p:spTgt spid="44"/>
                                        </p:tgtEl>
                                        <p:attrNameLst>
                                          <p:attrName>ppt_w</p:attrName>
                                        </p:attrNameLst>
                                      </p:cBhvr>
                                      <p:tavLst>
                                        <p:tav tm="0">
                                          <p:val>
                                            <p:fltVal val="0"/>
                                          </p:val>
                                        </p:tav>
                                        <p:tav tm="100000">
                                          <p:val>
                                            <p:strVal val="#ppt_w"/>
                                          </p:val>
                                        </p:tav>
                                      </p:tavLst>
                                    </p:anim>
                                    <p:anim calcmode="lin" valueType="num">
                                      <p:cBhvr>
                                        <p:cTn id="38" dur="250" fill="hold"/>
                                        <p:tgtEl>
                                          <p:spTgt spid="44"/>
                                        </p:tgtEl>
                                        <p:attrNameLst>
                                          <p:attrName>ppt_h</p:attrName>
                                        </p:attrNameLst>
                                      </p:cBhvr>
                                      <p:tavLst>
                                        <p:tav tm="0">
                                          <p:val>
                                            <p:fltVal val="0"/>
                                          </p:val>
                                        </p:tav>
                                        <p:tav tm="100000">
                                          <p:val>
                                            <p:strVal val="#ppt_h"/>
                                          </p:val>
                                        </p:tav>
                                      </p:tavLst>
                                    </p:anim>
                                    <p:animEffect transition="in" filter="fade">
                                      <p:cBhvr>
                                        <p:cTn id="39" dur="250"/>
                                        <p:tgtEl>
                                          <p:spTgt spid="44"/>
                                        </p:tgtEl>
                                      </p:cBhvr>
                                    </p:animEffect>
                                  </p:childTnLst>
                                </p:cTn>
                              </p:par>
                            </p:childTnLst>
                          </p:cTn>
                        </p:par>
                        <p:par>
                          <p:cTn id="40" fill="hold">
                            <p:stCondLst>
                              <p:cond delay="1500"/>
                            </p:stCondLst>
                            <p:childTnLst>
                              <p:par>
                                <p:cTn id="41" presetID="53" presetClass="entr" presetSubtype="16" fill="hold" grpId="0"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250" fill="hold"/>
                                        <p:tgtEl>
                                          <p:spTgt spid="43"/>
                                        </p:tgtEl>
                                        <p:attrNameLst>
                                          <p:attrName>ppt_w</p:attrName>
                                        </p:attrNameLst>
                                      </p:cBhvr>
                                      <p:tavLst>
                                        <p:tav tm="0">
                                          <p:val>
                                            <p:fltVal val="0"/>
                                          </p:val>
                                        </p:tav>
                                        <p:tav tm="100000">
                                          <p:val>
                                            <p:strVal val="#ppt_w"/>
                                          </p:val>
                                        </p:tav>
                                      </p:tavLst>
                                    </p:anim>
                                    <p:anim calcmode="lin" valueType="num">
                                      <p:cBhvr>
                                        <p:cTn id="44" dur="250" fill="hold"/>
                                        <p:tgtEl>
                                          <p:spTgt spid="43"/>
                                        </p:tgtEl>
                                        <p:attrNameLst>
                                          <p:attrName>ppt_h</p:attrName>
                                        </p:attrNameLst>
                                      </p:cBhvr>
                                      <p:tavLst>
                                        <p:tav tm="0">
                                          <p:val>
                                            <p:fltVal val="0"/>
                                          </p:val>
                                        </p:tav>
                                        <p:tav tm="100000">
                                          <p:val>
                                            <p:strVal val="#ppt_h"/>
                                          </p:val>
                                        </p:tav>
                                      </p:tavLst>
                                    </p:anim>
                                    <p:animEffect transition="in" filter="fade">
                                      <p:cBhvr>
                                        <p:cTn id="45" dur="250"/>
                                        <p:tgtEl>
                                          <p:spTgt spid="43"/>
                                        </p:tgtEl>
                                      </p:cBhvr>
                                    </p:animEffect>
                                  </p:childTnLst>
                                </p:cTn>
                              </p:par>
                            </p:childTnLst>
                          </p:cTn>
                        </p:par>
                        <p:par>
                          <p:cTn id="46" fill="hold">
                            <p:stCondLst>
                              <p:cond delay="175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250" fill="hold"/>
                                        <p:tgtEl>
                                          <p:spTgt spid="45"/>
                                        </p:tgtEl>
                                        <p:attrNameLst>
                                          <p:attrName>ppt_w</p:attrName>
                                        </p:attrNameLst>
                                      </p:cBhvr>
                                      <p:tavLst>
                                        <p:tav tm="0">
                                          <p:val>
                                            <p:fltVal val="0"/>
                                          </p:val>
                                        </p:tav>
                                        <p:tav tm="100000">
                                          <p:val>
                                            <p:strVal val="#ppt_w"/>
                                          </p:val>
                                        </p:tav>
                                      </p:tavLst>
                                    </p:anim>
                                    <p:anim calcmode="lin" valueType="num">
                                      <p:cBhvr>
                                        <p:cTn id="50" dur="250" fill="hold"/>
                                        <p:tgtEl>
                                          <p:spTgt spid="45"/>
                                        </p:tgtEl>
                                        <p:attrNameLst>
                                          <p:attrName>ppt_h</p:attrName>
                                        </p:attrNameLst>
                                      </p:cBhvr>
                                      <p:tavLst>
                                        <p:tav tm="0">
                                          <p:val>
                                            <p:fltVal val="0"/>
                                          </p:val>
                                        </p:tav>
                                        <p:tav tm="100000">
                                          <p:val>
                                            <p:strVal val="#ppt_h"/>
                                          </p:val>
                                        </p:tav>
                                      </p:tavLst>
                                    </p:anim>
                                    <p:animEffect transition="in" filter="fade">
                                      <p:cBhvr>
                                        <p:cTn id="51" dur="250"/>
                                        <p:tgtEl>
                                          <p:spTgt spid="45"/>
                                        </p:tgtEl>
                                      </p:cBhvr>
                                    </p:animEffect>
                                  </p:childTnLst>
                                </p:cTn>
                              </p:par>
                            </p:childTnLst>
                          </p:cTn>
                        </p:par>
                        <p:par>
                          <p:cTn id="52" fill="hold">
                            <p:stCondLst>
                              <p:cond delay="2000"/>
                            </p:stCondLst>
                            <p:childTnLst>
                              <p:par>
                                <p:cTn id="53" presetID="53" presetClass="entr" presetSubtype="16" fill="hold" grpId="0" nodeType="afterEffect">
                                  <p:stCondLst>
                                    <p:cond delay="0"/>
                                  </p:stCondLst>
                                  <p:childTnLst>
                                    <p:set>
                                      <p:cBhvr>
                                        <p:cTn id="54" dur="1" fill="hold">
                                          <p:stCondLst>
                                            <p:cond delay="0"/>
                                          </p:stCondLst>
                                        </p:cTn>
                                        <p:tgtEl>
                                          <p:spTgt spid="46"/>
                                        </p:tgtEl>
                                        <p:attrNameLst>
                                          <p:attrName>style.visibility</p:attrName>
                                        </p:attrNameLst>
                                      </p:cBhvr>
                                      <p:to>
                                        <p:strVal val="visible"/>
                                      </p:to>
                                    </p:set>
                                    <p:anim calcmode="lin" valueType="num">
                                      <p:cBhvr>
                                        <p:cTn id="55" dur="250" fill="hold"/>
                                        <p:tgtEl>
                                          <p:spTgt spid="46"/>
                                        </p:tgtEl>
                                        <p:attrNameLst>
                                          <p:attrName>ppt_w</p:attrName>
                                        </p:attrNameLst>
                                      </p:cBhvr>
                                      <p:tavLst>
                                        <p:tav tm="0">
                                          <p:val>
                                            <p:fltVal val="0"/>
                                          </p:val>
                                        </p:tav>
                                        <p:tav tm="100000">
                                          <p:val>
                                            <p:strVal val="#ppt_w"/>
                                          </p:val>
                                        </p:tav>
                                      </p:tavLst>
                                    </p:anim>
                                    <p:anim calcmode="lin" valueType="num">
                                      <p:cBhvr>
                                        <p:cTn id="56" dur="250" fill="hold"/>
                                        <p:tgtEl>
                                          <p:spTgt spid="46"/>
                                        </p:tgtEl>
                                        <p:attrNameLst>
                                          <p:attrName>ppt_h</p:attrName>
                                        </p:attrNameLst>
                                      </p:cBhvr>
                                      <p:tavLst>
                                        <p:tav tm="0">
                                          <p:val>
                                            <p:fltVal val="0"/>
                                          </p:val>
                                        </p:tav>
                                        <p:tav tm="100000">
                                          <p:val>
                                            <p:strVal val="#ppt_h"/>
                                          </p:val>
                                        </p:tav>
                                      </p:tavLst>
                                    </p:anim>
                                    <p:animEffect transition="in" filter="fade">
                                      <p:cBhvr>
                                        <p:cTn id="57" dur="250"/>
                                        <p:tgtEl>
                                          <p:spTgt spid="46"/>
                                        </p:tgtEl>
                                      </p:cBhvr>
                                    </p:animEffect>
                                  </p:childTnLst>
                                </p:cTn>
                              </p:par>
                            </p:childTnLst>
                          </p:cTn>
                        </p:par>
                        <p:par>
                          <p:cTn id="58" fill="hold">
                            <p:stCondLst>
                              <p:cond delay="2250"/>
                            </p:stCondLst>
                            <p:childTnLst>
                              <p:par>
                                <p:cTn id="59" presetID="53" presetClass="entr" presetSubtype="16" fill="hold" grpId="0" nodeType="after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p:cTn id="61" dur="250" fill="hold"/>
                                        <p:tgtEl>
                                          <p:spTgt spid="47"/>
                                        </p:tgtEl>
                                        <p:attrNameLst>
                                          <p:attrName>ppt_w</p:attrName>
                                        </p:attrNameLst>
                                      </p:cBhvr>
                                      <p:tavLst>
                                        <p:tav tm="0">
                                          <p:val>
                                            <p:fltVal val="0"/>
                                          </p:val>
                                        </p:tav>
                                        <p:tav tm="100000">
                                          <p:val>
                                            <p:strVal val="#ppt_w"/>
                                          </p:val>
                                        </p:tav>
                                      </p:tavLst>
                                    </p:anim>
                                    <p:anim calcmode="lin" valueType="num">
                                      <p:cBhvr>
                                        <p:cTn id="62" dur="250" fill="hold"/>
                                        <p:tgtEl>
                                          <p:spTgt spid="47"/>
                                        </p:tgtEl>
                                        <p:attrNameLst>
                                          <p:attrName>ppt_h</p:attrName>
                                        </p:attrNameLst>
                                      </p:cBhvr>
                                      <p:tavLst>
                                        <p:tav tm="0">
                                          <p:val>
                                            <p:fltVal val="0"/>
                                          </p:val>
                                        </p:tav>
                                        <p:tav tm="100000">
                                          <p:val>
                                            <p:strVal val="#ppt_h"/>
                                          </p:val>
                                        </p:tav>
                                      </p:tavLst>
                                    </p:anim>
                                    <p:animEffect transition="in" filter="fade">
                                      <p:cBhvr>
                                        <p:cTn id="63" dur="250"/>
                                        <p:tgtEl>
                                          <p:spTgt spid="47"/>
                                        </p:tgtEl>
                                      </p:cBhvr>
                                    </p:animEffect>
                                  </p:childTnLst>
                                </p:cTn>
                              </p:par>
                            </p:childTnLst>
                          </p:cTn>
                        </p:par>
                        <p:par>
                          <p:cTn id="64" fill="hold">
                            <p:stCondLst>
                              <p:cond delay="2500"/>
                            </p:stCondLst>
                            <p:childTnLst>
                              <p:par>
                                <p:cTn id="65" presetID="53" presetClass="entr" presetSubtype="16"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 calcmode="lin" valueType="num">
                                      <p:cBhvr>
                                        <p:cTn id="67" dur="250" fill="hold"/>
                                        <p:tgtEl>
                                          <p:spTgt spid="48"/>
                                        </p:tgtEl>
                                        <p:attrNameLst>
                                          <p:attrName>ppt_w</p:attrName>
                                        </p:attrNameLst>
                                      </p:cBhvr>
                                      <p:tavLst>
                                        <p:tav tm="0">
                                          <p:val>
                                            <p:fltVal val="0"/>
                                          </p:val>
                                        </p:tav>
                                        <p:tav tm="100000">
                                          <p:val>
                                            <p:strVal val="#ppt_w"/>
                                          </p:val>
                                        </p:tav>
                                      </p:tavLst>
                                    </p:anim>
                                    <p:anim calcmode="lin" valueType="num">
                                      <p:cBhvr>
                                        <p:cTn id="68" dur="250" fill="hold"/>
                                        <p:tgtEl>
                                          <p:spTgt spid="48"/>
                                        </p:tgtEl>
                                        <p:attrNameLst>
                                          <p:attrName>ppt_h</p:attrName>
                                        </p:attrNameLst>
                                      </p:cBhvr>
                                      <p:tavLst>
                                        <p:tav tm="0">
                                          <p:val>
                                            <p:fltVal val="0"/>
                                          </p:val>
                                        </p:tav>
                                        <p:tav tm="100000">
                                          <p:val>
                                            <p:strVal val="#ppt_h"/>
                                          </p:val>
                                        </p:tav>
                                      </p:tavLst>
                                    </p:anim>
                                    <p:animEffect transition="in" filter="fade">
                                      <p:cBhvr>
                                        <p:cTn id="69" dur="25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56E9-702A-4334-A362-708E0E6978F7}"/>
              </a:ext>
            </a:extLst>
          </p:cNvPr>
          <p:cNvSpPr>
            <a:spLocks noGrp="1"/>
          </p:cNvSpPr>
          <p:nvPr>
            <p:ph type="title"/>
          </p:nvPr>
        </p:nvSpPr>
        <p:spPr/>
        <p:txBody>
          <a:bodyPr/>
          <a:lstStyle/>
          <a:p>
            <a:endParaRPr lang="en-US"/>
          </a:p>
        </p:txBody>
      </p:sp>
      <p:sp>
        <p:nvSpPr>
          <p:cNvPr id="5" name="Footer Placeholder 4">
            <a:extLst>
              <a:ext uri="{FF2B5EF4-FFF2-40B4-BE49-F238E27FC236}">
                <a16:creationId xmlns:a16="http://schemas.microsoft.com/office/drawing/2014/main" id="{D505519E-D5DC-4FDD-B72F-FD39E57B94E4}"/>
              </a:ext>
            </a:extLst>
          </p:cNvPr>
          <p:cNvSpPr>
            <a:spLocks noGrp="1"/>
          </p:cNvSpPr>
          <p:nvPr>
            <p:ph type="ftr" sz="quarter" idx="11"/>
          </p:nvPr>
        </p:nvSpPr>
        <p:spPr>
          <a:xfrm>
            <a:off x="3086100" y="6303011"/>
            <a:ext cx="3086100" cy="365125"/>
          </a:xfrm>
        </p:spPr>
        <p:txBody>
          <a:bodyPr/>
          <a:lstStyle/>
          <a:p>
            <a:endParaRPr lang="en-US"/>
          </a:p>
        </p:txBody>
      </p:sp>
      <p:sp>
        <p:nvSpPr>
          <p:cNvPr id="6" name="Slide Number Placeholder 5">
            <a:extLst>
              <a:ext uri="{FF2B5EF4-FFF2-40B4-BE49-F238E27FC236}">
                <a16:creationId xmlns:a16="http://schemas.microsoft.com/office/drawing/2014/main" id="{833E070D-705C-4A62-9811-B29C17D1E59B}"/>
              </a:ext>
            </a:extLst>
          </p:cNvPr>
          <p:cNvSpPr>
            <a:spLocks noGrp="1"/>
          </p:cNvSpPr>
          <p:nvPr>
            <p:ph type="sldNum" sz="quarter" idx="12"/>
          </p:nvPr>
        </p:nvSpPr>
        <p:spPr/>
        <p:txBody>
          <a:bodyPr/>
          <a:lstStyle/>
          <a:p>
            <a:pPr>
              <a:defRPr/>
            </a:pPr>
            <a:fld id="{8660415E-9B32-4802-8783-7CB0570D4A69}" type="slidenum">
              <a:rPr lang="en-US" smtClean="0"/>
              <a:pPr>
                <a:defRPr/>
              </a:pPr>
              <a:t>8</a:t>
            </a:fld>
            <a:endParaRPr lang="en-US" dirty="0"/>
          </a:p>
        </p:txBody>
      </p:sp>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2953" y="-3419"/>
            <a:ext cx="10309903" cy="6861419"/>
          </a:xfrm>
        </p:spPr>
      </p:pic>
      <p:sp>
        <p:nvSpPr>
          <p:cNvPr id="17" name="Plus Sign 16">
            <a:extLst>
              <a:ext uri="{FF2B5EF4-FFF2-40B4-BE49-F238E27FC236}">
                <a16:creationId xmlns:a16="http://schemas.microsoft.com/office/drawing/2014/main" id="{663C5B46-63AF-44B6-B466-24F4A02B25FB}"/>
              </a:ext>
            </a:extLst>
          </p:cNvPr>
          <p:cNvSpPr/>
          <p:nvPr/>
        </p:nvSpPr>
        <p:spPr>
          <a:xfrm>
            <a:off x="1485900" y="1355891"/>
            <a:ext cx="228600" cy="24288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lus Sign 17">
            <a:extLst>
              <a:ext uri="{FF2B5EF4-FFF2-40B4-BE49-F238E27FC236}">
                <a16:creationId xmlns:a16="http://schemas.microsoft.com/office/drawing/2014/main" id="{766CC389-B689-4C07-AC77-D5E66FEAA0B2}"/>
              </a:ext>
            </a:extLst>
          </p:cNvPr>
          <p:cNvSpPr/>
          <p:nvPr/>
        </p:nvSpPr>
        <p:spPr>
          <a:xfrm>
            <a:off x="7067550" y="1355891"/>
            <a:ext cx="228600" cy="24288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lus Sign 18">
            <a:extLst>
              <a:ext uri="{FF2B5EF4-FFF2-40B4-BE49-F238E27FC236}">
                <a16:creationId xmlns:a16="http://schemas.microsoft.com/office/drawing/2014/main" id="{E2A783C9-4E78-409C-9EC1-B767539B66FA}"/>
              </a:ext>
            </a:extLst>
          </p:cNvPr>
          <p:cNvSpPr/>
          <p:nvPr/>
        </p:nvSpPr>
        <p:spPr>
          <a:xfrm>
            <a:off x="3687997" y="6292534"/>
            <a:ext cx="228600" cy="24288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lus Sign 19">
            <a:extLst>
              <a:ext uri="{FF2B5EF4-FFF2-40B4-BE49-F238E27FC236}">
                <a16:creationId xmlns:a16="http://schemas.microsoft.com/office/drawing/2014/main" id="{52108688-6EB3-42D0-8ED5-E999F21158F0}"/>
              </a:ext>
            </a:extLst>
          </p:cNvPr>
          <p:cNvSpPr/>
          <p:nvPr/>
        </p:nvSpPr>
        <p:spPr>
          <a:xfrm>
            <a:off x="1615440" y="5137774"/>
            <a:ext cx="228600" cy="24288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lus Sign 21">
            <a:extLst>
              <a:ext uri="{FF2B5EF4-FFF2-40B4-BE49-F238E27FC236}">
                <a16:creationId xmlns:a16="http://schemas.microsoft.com/office/drawing/2014/main" id="{B8224322-6086-4313-B340-5819E22DC920}"/>
              </a:ext>
            </a:extLst>
          </p:cNvPr>
          <p:cNvSpPr/>
          <p:nvPr/>
        </p:nvSpPr>
        <p:spPr>
          <a:xfrm>
            <a:off x="5913151" y="2622395"/>
            <a:ext cx="228600" cy="24288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Sign 24">
            <a:extLst>
              <a:ext uri="{FF2B5EF4-FFF2-40B4-BE49-F238E27FC236}">
                <a16:creationId xmlns:a16="http://schemas.microsoft.com/office/drawing/2014/main" id="{B8797A55-C19D-4318-A5A5-364A8C39497A}"/>
              </a:ext>
            </a:extLst>
          </p:cNvPr>
          <p:cNvSpPr/>
          <p:nvPr/>
        </p:nvSpPr>
        <p:spPr>
          <a:xfrm>
            <a:off x="3760470" y="3753960"/>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6" name="Minus Sign 25">
            <a:extLst>
              <a:ext uri="{FF2B5EF4-FFF2-40B4-BE49-F238E27FC236}">
                <a16:creationId xmlns:a16="http://schemas.microsoft.com/office/drawing/2014/main" id="{3CDF3301-F5AB-49C4-9FEF-0D07BF30CD53}"/>
              </a:ext>
            </a:extLst>
          </p:cNvPr>
          <p:cNvSpPr/>
          <p:nvPr/>
        </p:nvSpPr>
        <p:spPr>
          <a:xfrm>
            <a:off x="7067550" y="5137775"/>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Minus Sign 26">
            <a:extLst>
              <a:ext uri="{FF2B5EF4-FFF2-40B4-BE49-F238E27FC236}">
                <a16:creationId xmlns:a16="http://schemas.microsoft.com/office/drawing/2014/main" id="{CED98DF1-3EDB-4378-A1ED-CC20B1194A5F}"/>
              </a:ext>
            </a:extLst>
          </p:cNvPr>
          <p:cNvSpPr/>
          <p:nvPr/>
        </p:nvSpPr>
        <p:spPr>
          <a:xfrm>
            <a:off x="4861394" y="6286976"/>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8" name="Minus Sign 27">
            <a:extLst>
              <a:ext uri="{FF2B5EF4-FFF2-40B4-BE49-F238E27FC236}">
                <a16:creationId xmlns:a16="http://schemas.microsoft.com/office/drawing/2014/main" id="{ACEC153A-B060-4DD5-B0AB-CB0A2BBCC4CE}"/>
              </a:ext>
            </a:extLst>
          </p:cNvPr>
          <p:cNvSpPr/>
          <p:nvPr/>
        </p:nvSpPr>
        <p:spPr>
          <a:xfrm>
            <a:off x="5798851" y="1366363"/>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9" name="Minus Sign 28">
            <a:extLst>
              <a:ext uri="{FF2B5EF4-FFF2-40B4-BE49-F238E27FC236}">
                <a16:creationId xmlns:a16="http://schemas.microsoft.com/office/drawing/2014/main" id="{195A4D42-46DE-4432-ABDD-9C933310C799}"/>
              </a:ext>
            </a:extLst>
          </p:cNvPr>
          <p:cNvSpPr/>
          <p:nvPr/>
        </p:nvSpPr>
        <p:spPr>
          <a:xfrm>
            <a:off x="2651729" y="2618421"/>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30" name="Minus Sign 29">
            <a:extLst>
              <a:ext uri="{FF2B5EF4-FFF2-40B4-BE49-F238E27FC236}">
                <a16:creationId xmlns:a16="http://schemas.microsoft.com/office/drawing/2014/main" id="{BB7D5EDB-AB04-4203-B0F5-E5C220ABE73A}"/>
              </a:ext>
            </a:extLst>
          </p:cNvPr>
          <p:cNvSpPr/>
          <p:nvPr/>
        </p:nvSpPr>
        <p:spPr>
          <a:xfrm>
            <a:off x="6141751" y="5137775"/>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C7ABDA1C-A17D-4BF9-B698-E130D92B2F15}"/>
              </a:ext>
            </a:extLst>
          </p:cNvPr>
          <p:cNvSpPr txBox="1"/>
          <p:nvPr/>
        </p:nvSpPr>
        <p:spPr>
          <a:xfrm>
            <a:off x="-582953" y="103379"/>
            <a:ext cx="10309902" cy="523220"/>
          </a:xfrm>
          <a:prstGeom prst="rect">
            <a:avLst/>
          </a:prstGeom>
          <a:noFill/>
        </p:spPr>
        <p:txBody>
          <a:bodyPr wrap="square" rtlCol="0">
            <a:spAutoFit/>
          </a:bodyPr>
          <a:lstStyle/>
          <a:p>
            <a:pPr algn="ctr"/>
            <a:r>
              <a:rPr lang="en-US" sz="2800" dirty="0">
                <a:latin typeface="+mj-lt"/>
              </a:rPr>
              <a:t>Direct Equalization by Appraisal District</a:t>
            </a:r>
          </a:p>
        </p:txBody>
      </p:sp>
    </p:spTree>
    <p:extLst>
      <p:ext uri="{BB962C8B-B14F-4D97-AF65-F5344CB8AC3E}">
        <p14:creationId xmlns:p14="http://schemas.microsoft.com/office/powerpoint/2010/main" val="26107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56E9-702A-4334-A362-708E0E6978F7}"/>
              </a:ext>
            </a:extLst>
          </p:cNvPr>
          <p:cNvSpPr>
            <a:spLocks noGrp="1"/>
          </p:cNvSpPr>
          <p:nvPr>
            <p:ph type="title"/>
          </p:nvPr>
        </p:nvSpPr>
        <p:spPr/>
        <p:txBody>
          <a:bodyPr/>
          <a:lstStyle/>
          <a:p>
            <a:endParaRPr lang="en-US"/>
          </a:p>
        </p:txBody>
      </p:sp>
      <p:sp>
        <p:nvSpPr>
          <p:cNvPr id="5" name="Footer Placeholder 4">
            <a:extLst>
              <a:ext uri="{FF2B5EF4-FFF2-40B4-BE49-F238E27FC236}">
                <a16:creationId xmlns:a16="http://schemas.microsoft.com/office/drawing/2014/main" id="{D505519E-D5DC-4FDD-B72F-FD39E57B94E4}"/>
              </a:ext>
            </a:extLst>
          </p:cNvPr>
          <p:cNvSpPr>
            <a:spLocks noGrp="1"/>
          </p:cNvSpPr>
          <p:nvPr>
            <p:ph type="ftr" sz="quarter" idx="11"/>
          </p:nvPr>
        </p:nvSpPr>
        <p:spPr>
          <a:xfrm>
            <a:off x="3086100" y="6303011"/>
            <a:ext cx="3086100" cy="365125"/>
          </a:xfrm>
        </p:spPr>
        <p:txBody>
          <a:bodyPr/>
          <a:lstStyle/>
          <a:p>
            <a:endParaRPr lang="en-US"/>
          </a:p>
        </p:txBody>
      </p:sp>
      <p:sp>
        <p:nvSpPr>
          <p:cNvPr id="6" name="Slide Number Placeholder 5">
            <a:extLst>
              <a:ext uri="{FF2B5EF4-FFF2-40B4-BE49-F238E27FC236}">
                <a16:creationId xmlns:a16="http://schemas.microsoft.com/office/drawing/2014/main" id="{833E070D-705C-4A62-9811-B29C17D1E59B}"/>
              </a:ext>
            </a:extLst>
          </p:cNvPr>
          <p:cNvSpPr>
            <a:spLocks noGrp="1"/>
          </p:cNvSpPr>
          <p:nvPr>
            <p:ph type="sldNum" sz="quarter" idx="12"/>
          </p:nvPr>
        </p:nvSpPr>
        <p:spPr/>
        <p:txBody>
          <a:bodyPr/>
          <a:lstStyle/>
          <a:p>
            <a:pPr>
              <a:defRPr/>
            </a:pPr>
            <a:fld id="{8660415E-9B32-4802-8783-7CB0570D4A69}" type="slidenum">
              <a:rPr lang="en-US" smtClean="0"/>
              <a:pPr>
                <a:defRPr/>
              </a:pPr>
              <a:t>9</a:t>
            </a:fld>
            <a:endParaRPr lang="en-US" dirty="0"/>
          </a:p>
        </p:txBody>
      </p:sp>
      <p:pic>
        <p:nvPicPr>
          <p:cNvPr id="16" name="Content Placeholder 15" descr="Diagram, icon&#10;&#10;Description automatically generated">
            <a:extLst>
              <a:ext uri="{FF2B5EF4-FFF2-40B4-BE49-F238E27FC236}">
                <a16:creationId xmlns:a16="http://schemas.microsoft.com/office/drawing/2014/main" id="{2097DD18-07D4-49ED-9F19-34010275F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2953" y="-3419"/>
            <a:ext cx="10309903" cy="6861419"/>
          </a:xfrm>
        </p:spPr>
      </p:pic>
      <p:sp>
        <p:nvSpPr>
          <p:cNvPr id="25" name="Minus Sign 24">
            <a:extLst>
              <a:ext uri="{FF2B5EF4-FFF2-40B4-BE49-F238E27FC236}">
                <a16:creationId xmlns:a16="http://schemas.microsoft.com/office/drawing/2014/main" id="{B8797A55-C19D-4318-A5A5-364A8C39497A}"/>
              </a:ext>
            </a:extLst>
          </p:cNvPr>
          <p:cNvSpPr/>
          <p:nvPr/>
        </p:nvSpPr>
        <p:spPr>
          <a:xfrm>
            <a:off x="3760470" y="3753960"/>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6" name="Minus Sign 25">
            <a:extLst>
              <a:ext uri="{FF2B5EF4-FFF2-40B4-BE49-F238E27FC236}">
                <a16:creationId xmlns:a16="http://schemas.microsoft.com/office/drawing/2014/main" id="{3CDF3301-F5AB-49C4-9FEF-0D07BF30CD53}"/>
              </a:ext>
            </a:extLst>
          </p:cNvPr>
          <p:cNvSpPr/>
          <p:nvPr/>
        </p:nvSpPr>
        <p:spPr>
          <a:xfrm>
            <a:off x="7067550" y="5137775"/>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7" name="Minus Sign 26">
            <a:extLst>
              <a:ext uri="{FF2B5EF4-FFF2-40B4-BE49-F238E27FC236}">
                <a16:creationId xmlns:a16="http://schemas.microsoft.com/office/drawing/2014/main" id="{CED98DF1-3EDB-4378-A1ED-CC20B1194A5F}"/>
              </a:ext>
            </a:extLst>
          </p:cNvPr>
          <p:cNvSpPr/>
          <p:nvPr/>
        </p:nvSpPr>
        <p:spPr>
          <a:xfrm>
            <a:off x="4861394" y="6286976"/>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8" name="Minus Sign 27">
            <a:extLst>
              <a:ext uri="{FF2B5EF4-FFF2-40B4-BE49-F238E27FC236}">
                <a16:creationId xmlns:a16="http://schemas.microsoft.com/office/drawing/2014/main" id="{ACEC153A-B060-4DD5-B0AB-CB0A2BBCC4CE}"/>
              </a:ext>
            </a:extLst>
          </p:cNvPr>
          <p:cNvSpPr/>
          <p:nvPr/>
        </p:nvSpPr>
        <p:spPr>
          <a:xfrm>
            <a:off x="5798851" y="1366363"/>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9" name="Minus Sign 28">
            <a:extLst>
              <a:ext uri="{FF2B5EF4-FFF2-40B4-BE49-F238E27FC236}">
                <a16:creationId xmlns:a16="http://schemas.microsoft.com/office/drawing/2014/main" id="{195A4D42-46DE-4432-ABDD-9C933310C799}"/>
              </a:ext>
            </a:extLst>
          </p:cNvPr>
          <p:cNvSpPr/>
          <p:nvPr/>
        </p:nvSpPr>
        <p:spPr>
          <a:xfrm>
            <a:off x="2651729" y="2618421"/>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30" name="Minus Sign 29">
            <a:extLst>
              <a:ext uri="{FF2B5EF4-FFF2-40B4-BE49-F238E27FC236}">
                <a16:creationId xmlns:a16="http://schemas.microsoft.com/office/drawing/2014/main" id="{BB7D5EDB-AB04-4203-B0F5-E5C220ABE73A}"/>
              </a:ext>
            </a:extLst>
          </p:cNvPr>
          <p:cNvSpPr/>
          <p:nvPr/>
        </p:nvSpPr>
        <p:spPr>
          <a:xfrm>
            <a:off x="6141751" y="5137775"/>
            <a:ext cx="228600" cy="242889"/>
          </a:xfrm>
          <a:prstGeom prst="mathMinu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C7ABDA1C-A17D-4BF9-B698-E130D92B2F15}"/>
              </a:ext>
            </a:extLst>
          </p:cNvPr>
          <p:cNvSpPr txBox="1"/>
          <p:nvPr/>
        </p:nvSpPr>
        <p:spPr>
          <a:xfrm>
            <a:off x="-582953" y="103379"/>
            <a:ext cx="10309903" cy="523220"/>
          </a:xfrm>
          <a:prstGeom prst="rect">
            <a:avLst/>
          </a:prstGeom>
          <a:noFill/>
        </p:spPr>
        <p:txBody>
          <a:bodyPr wrap="square" rtlCol="0">
            <a:spAutoFit/>
          </a:bodyPr>
          <a:lstStyle/>
          <a:p>
            <a:pPr algn="ctr"/>
            <a:r>
              <a:rPr lang="en-US" sz="2800" dirty="0">
                <a:latin typeface="+mj-lt"/>
              </a:rPr>
              <a:t>Direct Equalization by Appraisal Review Board</a:t>
            </a:r>
          </a:p>
        </p:txBody>
      </p:sp>
    </p:spTree>
    <p:extLst>
      <p:ext uri="{BB962C8B-B14F-4D97-AF65-F5344CB8AC3E}">
        <p14:creationId xmlns:p14="http://schemas.microsoft.com/office/powerpoint/2010/main" val="95118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6200"/>
  <p:tag name="AQP_FAIL_ACTION_URL_1" val="http://www.window.state.tx.us/taxinfo/proptax/"/>
  <p:tag name="ARTICULATE_PROJECT_CHECK" val="0"/>
  <p:tag name="ARTICULATE_AUDIO_TEMP" val="C:\Users\lalv348\AppData\Local\Temp\articulate\presenter\ae\audio\20140707145607\"/>
  <p:tag name="AQP_PASS_ACTION_URL_1" val="http://www.window.state.tx.us/taxinfo/proptax/tnt/"/>
  <p:tag name="ARTICULATE_LOGO" val="(None selected)"/>
  <p:tag name="ARTICULATE_PRESENTER" val="(None selected)"/>
  <p:tag name="ARTICULATE_PRESENTER_GUID" val="9869030842"/>
  <p:tag name="ARTICULATE_LMS" val="0"/>
  <p:tag name="ARTICULATE_TEMPLATE" val="2014 Water Districts"/>
  <p:tag name="ARTICULATE_TEMPLATE_GUID" val="e83dd111-f9bb-498d-ae7d-5747846c64c6"/>
  <p:tag name="PRESENTER_PREVIEW_MODE" val="0"/>
  <p:tag name="PRESENTER_PREVIEW_START" val="1"/>
  <p:tag name="LAUNCHINNEWWINDOW" val="0"/>
  <p:tag name="LASTPUBLISHED" val="G:\COMMON\Communications\Projects\Videos\TNT\2014\Water Districts\2014 TNT Water Districts\player.html"/>
  <p:tag name="ARTICULATE_META_COURSE_VERSION_SET" val="True"/>
  <p:tag name="ARTICULATE_META_NAME_SET" val="True"/>
  <p:tag name="ENGAGE_INTERACTION_TITLE_1" val="2015 TNT - Water Districts"/>
  <p:tag name="ENGAGE_INTERACTION_FILENAME_1" val="G:\COMMON\Communications\Projects\Videos\TNT\2015\Water Districts\2015 TNT - Water Districts.quiz"/>
  <p:tag name="ENGAGE_INTERACTION_PAUSE_1" val="1"/>
  <p:tag name="ENGAGE_INTERACTION_ID_1" val="af592"/>
  <p:tag name="ENGAGE_INTERACTION_TABNAME_1" val="2015 TNT - Water Districts"/>
  <p:tag name="ENGAGE_LAST_MODIFY_DATE_1" val="42212.4749305556"/>
  <p:tag name="EMBEDDEDCONTENT_LASTWRITETIMEUTC_&amp; CSTR(INDEX)" val="2015-07-27 16:23:54Z"/>
  <p:tag name="AQP_PASS_ACTION_1" val="0"/>
  <p:tag name="AQP_FAIL_ACTION_1" val="0"/>
  <p:tag name="AQP_PASS_SCORE_1" val="80"/>
  <p:tag name="ARTICULATE_REFERENCE_ID" val="5afbe8bc-1982-41a9-8d20-4fe04792148e"/>
  <p:tag name="ARTICULATE_SLIDE_COUNT" val="26"/>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OJECT_OPEN" val="1"/>
  <p:tag name="TAG_BACKING_FORM_KEY" val="328980-g:\common\education and customer service\videos and webinars\videos\tnt\2019\water districts\2019 tnt - water districts.pptx"/>
  <p:tag name="ARTICULATE_PRESENTER_VERSION" val="7"/>
  <p:tag name="ARTICULATE_USED_PAGE_ORIENTATION" val="1"/>
  <p:tag name="ARTICULATE_USED_PAGE_SIZE" val="1"/>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7c00fb45-0d3a-4a54-af95-94f11197385f"/>
  <p:tag name="AUDIO_ID" val="315"/>
  <p:tag name="ARTICULATE_SLIDE_NAV" val="30"/>
  <p:tag name="ORIGINAL_AUDIO_FILEPATH" val="G:\COMMON\Communications\Recordings\Basics of the Property Value Study\Slide 30.mp3"/>
  <p:tag name="ELAPSEDTIME" val="299.26"/>
  <p:tag name="ARTICULATE_NAV_LEVEL" val="1"/>
  <p:tag name="ARTICULATE_SLIDE_PRESENTER_GUID" val="00fdb458-f75b-4e91-8827-4fd72e2207e8"/>
  <p:tag name="ARTICULATE_SLIDE_PAUSE" val="0"/>
  <p:tag name="ARTICULATE_LOCK_SLIDE" val="0"/>
  <p:tag name="ARTICULATE_HIDE_SLIDE" val="0"/>
  <p:tag name="ARTICULATE_PLAYER_CONTROL_PREVIOUS" val="True"/>
  <p:tag name="ARTICULATE_PLAYER_CONTROL_NEXT" val="True"/>
  <p:tag name="ARTICULATE_USED_LAYOUT" val="2"/>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2e05f8f0-1810-4665-a71e-7cac7e205343"/>
  <p:tag name="AUDIO_ID" val="314"/>
  <p:tag name="ARTICULATE_SLIDE_NAV" val="29"/>
  <p:tag name="ORIGINAL_AUDIO_FILEPATH" val="G:\COMMON\Communications\Recordings\Basics of the Property Value Study\Slide 29.mp3"/>
  <p:tag name="ELAPSEDTIME" val="57.99"/>
  <p:tag name="ARTICULATE_NAV_LEVEL" val="1"/>
  <p:tag name="ARTICULATE_SLIDE_PRESENTER_GUID" val="00fdb458-f75b-4e91-8827-4fd72e2207e8"/>
  <p:tag name="ARTICULATE_SLIDE_PAUSE" val="0"/>
  <p:tag name="ARTICULATE_LOCK_SLIDE" val="0"/>
  <p:tag name="ARTICULATE_HIDE_SLIDE" val="0"/>
  <p:tag name="ARTICULATE_PLAYER_CONTROL_PREVIOUS" val="True"/>
  <p:tag name="ARTICULATE_PLAYER_CONTROL_NEXT" val="True"/>
  <p:tag name="ARTICULATE_USED_LAYOUT" val="2"/>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7580085d-e7b9-416a-a744-17515088f951"/>
  <p:tag name="AUDIO_ID" val="312"/>
  <p:tag name="ARTICULATE_SLIDE_NAV" val="28"/>
  <p:tag name="ORIGINAL_AUDIO_FILEPATH" val="G:\COMMON\Communications\Recordings\Basics of the Property Value Study\Slide 28.mp3"/>
  <p:tag name="ELAPSEDTIME" val="185.60"/>
  <p:tag name="ARTICULATE_NAV_LEVEL" val="1"/>
  <p:tag name="ARTICULATE_SLIDE_PRESENTER_GUID" val="00fdb458-f75b-4e91-8827-4fd72e2207e8"/>
  <p:tag name="ARTICULATE_SLIDE_PAUSE" val="0"/>
  <p:tag name="ARTICULATE_LOCK_SLIDE" val="0"/>
  <p:tag name="ARTICULATE_HIDE_SLIDE" val="0"/>
  <p:tag name="ARTICULATE_PLAYER_CONTROL_PREVIOUS" val="True"/>
  <p:tag name="ARTICULATE_PLAYER_CONTROL_NEXT" val="True"/>
  <p:tag name="ARTICULATE_USED_LAYOUT" val="2"/>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494e3192-722d-4c73-ba63-2abe2065e75c"/>
  <p:tag name="ARTICULATE_SLIDE_NAV" val="40"/>
  <p:tag name="ARTICULATE_TITLE_TAG" val="PTAD Contact Information"/>
  <p:tag name="AUDIO_ID" val="354"/>
  <p:tag name="ORIGINAL_AUDIO_FILEPATH" val="G:\COMMON\Education and Customer Service\Videos and Webinars\Recordings\TNT\TNT 2019\Water Districts\Slide 25.mp3"/>
  <p:tag name="ELAPSEDTIME" val="36.65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7"/>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fb42749c-f3c8-49b1-9867-d534a88ae426"/>
  <p:tag name="AUDIO_ID" val="270"/>
  <p:tag name="ARTICULATE_SLIDE_NAV" val="1"/>
  <p:tag name="ORIGINAL_AUDIO_FILEPATH" val="G:\COMMON\Education and Customer Service\Videos and Webinars\Recordings\TNT\TNT 2019\Water Districts\Slide 1.mp3"/>
  <p:tag name="ELAPSEDTIME" val="30.44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1"/>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bdd27f0b-1017-4652-bd6f-65fc65569cae"/>
  <p:tag name="ARTICULATE_PLAYLIST_ID" val="-1"/>
  <p:tag name="AUDIO_ID" val="327"/>
  <p:tag name="ARTICULATE_SLIDE_NAV" val="2"/>
  <p:tag name="ORIGINAL_AUDIO_FILEPATH" val="G:\COMMON\Education and Customer Service\Videos and Webinars\Recordings\TNT\TNT 2019\Water Districts\Slide 2.mp3"/>
  <p:tag name="ELAPSEDTIME" val="49.81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2"/>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bdd27f0b-1017-4652-bd6f-65fc65569cae"/>
  <p:tag name="ARTICULATE_PLAYLIST_ID" val="-1"/>
  <p:tag name="AUDIO_ID" val="327"/>
  <p:tag name="ARTICULATE_SLIDE_NAV" val="2"/>
  <p:tag name="ORIGINAL_AUDIO_FILEPATH" val="G:\COMMON\Education and Customer Service\Videos and Webinars\Recordings\TNT\TNT 2019\Water Districts\Slide 2.mp3"/>
  <p:tag name="ELAPSEDTIME" val="49.81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2"/>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bdd27f0b-1017-4652-bd6f-65fc65569cae"/>
  <p:tag name="ARTICULATE_PLAYLIST_ID" val="-1"/>
  <p:tag name="AUDIO_ID" val="327"/>
  <p:tag name="ARTICULATE_SLIDE_NAV" val="2"/>
  <p:tag name="ORIGINAL_AUDIO_FILEPATH" val="G:\COMMON\Education and Customer Service\Videos and Webinars\Recordings\TNT\TNT 2019\Water Districts\Slide 2.mp3"/>
  <p:tag name="ELAPSEDTIME" val="49.81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2"/>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bdd27f0b-1017-4652-bd6f-65fc65569cae"/>
  <p:tag name="ARTICULATE_PLAYLIST_ID" val="-1"/>
  <p:tag name="AUDIO_ID" val="327"/>
  <p:tag name="ARTICULATE_SLIDE_NAV" val="2"/>
  <p:tag name="ORIGINAL_AUDIO_FILEPATH" val="G:\COMMON\Education and Customer Service\Videos and Webinars\Recordings\TNT\TNT 2019\Water Districts\Slide 2.mp3"/>
  <p:tag name="ELAPSEDTIME" val="49.81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bdd27f0b-1017-4652-bd6f-65fc65569cae"/>
  <p:tag name="ARTICULATE_PLAYLIST_ID" val="-1"/>
  <p:tag name="AUDIO_ID" val="327"/>
  <p:tag name="ARTICULATE_SLIDE_NAV" val="2"/>
  <p:tag name="ORIGINAL_AUDIO_FILEPATH" val="G:\COMMON\Education and Customer Service\Videos and Webinars\Recordings\TNT\TNT 2019\Water Districts\Slide 2.mp3"/>
  <p:tag name="ELAPSEDTIME" val="49.81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2"/>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bdd27f0b-1017-4652-bd6f-65fc65569cae"/>
  <p:tag name="ARTICULATE_PLAYLIST_ID" val="-1"/>
  <p:tag name="AUDIO_ID" val="327"/>
  <p:tag name="ARTICULATE_SLIDE_NAV" val="2"/>
  <p:tag name="ORIGINAL_AUDIO_FILEPATH" val="G:\COMMON\Education and Customer Service\Videos and Webinars\Recordings\TNT\TNT 2019\Water Districts\Slide 2.mp3"/>
  <p:tag name="ELAPSEDTIME" val="49.812"/>
  <p:tag name="ARTICULATE_NAV_LEVEL" val="1"/>
  <p:tag name="ARTICULATE_SLIDE_PRESENTER_GUID" val="7a179833-5c17-44e9-8148-535084bb083e"/>
  <p:tag name="ARTICULATE_SLIDE_PAUSE" val="0"/>
  <p:tag name="ARTICULATE_LOCK_SLIDE" val="0"/>
  <p:tag name="ARTICULATE_HIDE_SLIDE" val="0"/>
  <p:tag name="ARTICULATE_PLAYER_CONTROL_PREVIOUS" val="True"/>
  <p:tag name="ARTICULATE_PLAYER_CONTROL_NEXT" val="True"/>
  <p:tag name="ARTICULATE_USED_LAYOUT" val="2"/>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7c00fb45-0d3a-4a54-af95-94f11197385f"/>
  <p:tag name="AUDIO_ID" val="315"/>
  <p:tag name="ARTICULATE_SLIDE_NAV" val="30"/>
  <p:tag name="ORIGINAL_AUDIO_FILEPATH" val="G:\COMMON\Communications\Recordings\Basics of the Property Value Study\Slide 30.mp3"/>
  <p:tag name="ELAPSEDTIME" val="299.26"/>
  <p:tag name="ARTICULATE_NAV_LEVEL" val="1"/>
  <p:tag name="ARTICULATE_SLIDE_PRESENTER_GUID" val="00fdb458-f75b-4e91-8827-4fd72e2207e8"/>
  <p:tag name="ARTICULATE_SLIDE_PAUSE" val="0"/>
  <p:tag name="ARTICULATE_LOCK_SLIDE" val="0"/>
  <p:tag name="ARTICULATE_HIDE_SLIDE" val="0"/>
  <p:tag name="ARTICULATE_PLAYER_CONTROL_PREVIOUS" val="True"/>
  <p:tag name="ARTICULATE_PLAYER_CONTROL_NEXT" val="True"/>
  <p:tag name="ARTICULATE_USED_LAYOUT"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AE6BF0282BA54FBA39456E28793397" ma:contentTypeVersion="13" ma:contentTypeDescription="Create a new document." ma:contentTypeScope="" ma:versionID="f6c20380235777e50b1658012001387a">
  <xsd:schema xmlns:xsd="http://www.w3.org/2001/XMLSchema" xmlns:xs="http://www.w3.org/2001/XMLSchema" xmlns:p="http://schemas.microsoft.com/office/2006/metadata/properties" xmlns:ns2="e2880697-2bec-4e03-b837-fe5388ce9f99" xmlns:ns3="d902411c-329d-4ca8-93b0-a814687329f5" targetNamespace="http://schemas.microsoft.com/office/2006/metadata/properties" ma:root="true" ma:fieldsID="51e794457920be849d1a4da1cf18160f" ns2:_="" ns3:_="">
    <xsd:import namespace="e2880697-2bec-4e03-b837-fe5388ce9f99"/>
    <xsd:import namespace="d902411c-329d-4ca8-93b0-a814687329f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880697-2bec-4e03-b837-fe5388ce9f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02411c-329d-4ca8-93b0-a814687329f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EBB561-24DA-4173-9257-D2415B9D133C}"/>
</file>

<file path=customXml/itemProps2.xml><?xml version="1.0" encoding="utf-8"?>
<ds:datastoreItem xmlns:ds="http://schemas.openxmlformats.org/officeDocument/2006/customXml" ds:itemID="{7A2A35C3-21E5-44A8-AA2A-D47285CF4311}"/>
</file>

<file path=customXml/itemProps3.xml><?xml version="1.0" encoding="utf-8"?>
<ds:datastoreItem xmlns:ds="http://schemas.openxmlformats.org/officeDocument/2006/customXml" ds:itemID="{0ACF69BA-C7B2-43C5-85A3-031658295C8F}"/>
</file>

<file path=docProps/app.xml><?xml version="1.0" encoding="utf-8"?>
<Properties xmlns="http://schemas.openxmlformats.org/officeDocument/2006/extended-properties" xmlns:vt="http://schemas.openxmlformats.org/officeDocument/2006/docPropsVTypes">
  <Template>Office Theme</Template>
  <TotalTime>24687</TotalTime>
  <Words>4708</Words>
  <Application>Microsoft Office PowerPoint</Application>
  <PresentationFormat>On-screen Show (4:3)</PresentationFormat>
  <Paragraphs>516</Paragraphs>
  <Slides>56</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Arial</vt:lpstr>
      <vt:lpstr>Calibri</vt:lpstr>
      <vt:lpstr>Calibri Light</vt:lpstr>
      <vt:lpstr>Segoe Print</vt:lpstr>
      <vt:lpstr>Times New Roman</vt:lpstr>
      <vt:lpstr>Office Theme</vt:lpstr>
      <vt:lpstr>School District  Property Value Study</vt:lpstr>
      <vt:lpstr>Topics We Will Cover</vt:lpstr>
      <vt:lpstr>What is the PVS?</vt:lpstr>
      <vt:lpstr>PVS Definition and Purpose</vt:lpstr>
      <vt:lpstr>PVS Purpose – State Funding</vt:lpstr>
      <vt:lpstr>Direct Equalization</vt:lpstr>
      <vt:lpstr>PowerPoint Presentation</vt:lpstr>
      <vt:lpstr>PowerPoint Presentation</vt:lpstr>
      <vt:lpstr>PowerPoint Presentation</vt:lpstr>
      <vt:lpstr>Indirect Equalization</vt:lpstr>
      <vt:lpstr>PowerPoint Presentation</vt:lpstr>
      <vt:lpstr>PowerPoint Presentation</vt:lpstr>
      <vt:lpstr>PVS Purpose – State Funding</vt:lpstr>
      <vt:lpstr>State Share of School Funding</vt:lpstr>
      <vt:lpstr>Share of School Funding</vt:lpstr>
      <vt:lpstr>(Really) Basic Funding Mechanics</vt:lpstr>
      <vt:lpstr>Equalizing Values for School Funding</vt:lpstr>
      <vt:lpstr>Equalizing Values for School Funding</vt:lpstr>
      <vt:lpstr>PVS Purpose – State Funding</vt:lpstr>
      <vt:lpstr>How is the PVS conducted?</vt:lpstr>
      <vt:lpstr>Property Value Study Cycle</vt:lpstr>
      <vt:lpstr>Electronic Appraisal Roll Submission</vt:lpstr>
      <vt:lpstr>Property Categories in the PVS</vt:lpstr>
      <vt:lpstr>PVS Margin of Error</vt:lpstr>
      <vt:lpstr>No Margin of Error</vt:lpstr>
      <vt:lpstr>High Margin of Error</vt:lpstr>
      <vt:lpstr>PVS Margin of Error</vt:lpstr>
      <vt:lpstr>PVS Sampling</vt:lpstr>
      <vt:lpstr>Field Studies</vt:lpstr>
      <vt:lpstr>Field Studies</vt:lpstr>
      <vt:lpstr>Sample Sizes &amp; Stratification</vt:lpstr>
      <vt:lpstr>Sales Samples</vt:lpstr>
      <vt:lpstr>Sources for Sales Data</vt:lpstr>
      <vt:lpstr>PTAD Appraisals</vt:lpstr>
      <vt:lpstr>Sources for Appraisal Data</vt:lpstr>
      <vt:lpstr>Outliers in PVS Data</vt:lpstr>
      <vt:lpstr>Time Adjustments in PVS Data</vt:lpstr>
      <vt:lpstr>Multi-County Appraisal Team</vt:lpstr>
      <vt:lpstr>Multi-County Appraisal Team</vt:lpstr>
      <vt:lpstr>Utility Property Sample</vt:lpstr>
      <vt:lpstr>Mineral Property Sample</vt:lpstr>
      <vt:lpstr>Agricultural Property Sample</vt:lpstr>
      <vt:lpstr>PVS Findings</vt:lpstr>
      <vt:lpstr>Possible PVS Findings</vt:lpstr>
      <vt:lpstr>Confidence Interval Detail</vt:lpstr>
      <vt:lpstr>Confidence Interval Detail</vt:lpstr>
      <vt:lpstr>Confidence Interval Detail</vt:lpstr>
      <vt:lpstr>Deductions and T-Values</vt:lpstr>
      <vt:lpstr>Deductions in the PVS</vt:lpstr>
      <vt:lpstr>PowerPoint Presentation</vt:lpstr>
      <vt:lpstr>Deductions Detail</vt:lpstr>
      <vt:lpstr>T-Values in the PVS</vt:lpstr>
      <vt:lpstr>T-Values in the PVS</vt:lpstr>
      <vt:lpstr>ISD Summary Worksheet T-Values</vt:lpstr>
      <vt:lpstr>In Summary</vt:lpstr>
      <vt:lpstr>Thank you!</vt:lpstr>
    </vt:vector>
  </TitlesOfParts>
  <Company>Texas Comptroller of Public Accounts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63rd Texas County Auditor’s Annual Conference</dc:title>
  <dc:creator>Jack Reynolds</dc:creator>
  <cp:lastModifiedBy>Jennifer Baldwin</cp:lastModifiedBy>
  <cp:revision>1665</cp:revision>
  <cp:lastPrinted>2015-07-13T18:11:22Z</cp:lastPrinted>
  <dcterms:created xsi:type="dcterms:W3CDTF">2008-10-02T16:00:27Z</dcterms:created>
  <dcterms:modified xsi:type="dcterms:W3CDTF">2021-12-14T12:26:29Z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2012 - OTSD Basics &amp; Overview - articulate video</vt:lpwstr>
  </property>
  <property fmtid="{D5CDD505-2E9C-101B-9397-08002B2CF9AE}" pid="4" name="ArticulateProjectVersion">
    <vt:lpwstr>7</vt:lpwstr>
  </property>
  <property fmtid="{D5CDD505-2E9C-101B-9397-08002B2CF9AE}" pid="5" name="ArticulateGUID">
    <vt:lpwstr>0B1330F5-6D63-4B0B-83A6-1285183E3E8E</vt:lpwstr>
  </property>
  <property fmtid="{D5CDD505-2E9C-101B-9397-08002B2CF9AE}" pid="6" name="ArticulateProjectFull">
    <vt:lpwstr>G:\COMMON\Education and Customer Service\Videos and Webinars\Videos\TNT\2019\Water Districts\2019 TNT - Water Districts.ppta</vt:lpwstr>
  </property>
  <property fmtid="{D5CDD505-2E9C-101B-9397-08002B2CF9AE}" pid="7" name="ContentTypeId">
    <vt:lpwstr>0x010100ADAE6BF0282BA54FBA39456E28793397</vt:lpwstr>
  </property>
</Properties>
</file>