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4"/>
  </p:sldMasterIdLst>
  <p:notesMasterIdLst>
    <p:notesMasterId r:id="rId22"/>
  </p:notesMasterIdLst>
  <p:handoutMasterIdLst>
    <p:handoutMasterId r:id="rId23"/>
  </p:handoutMasterIdLst>
  <p:sldIdLst>
    <p:sldId id="256" r:id="rId5"/>
    <p:sldId id="629" r:id="rId6"/>
    <p:sldId id="631" r:id="rId7"/>
    <p:sldId id="892" r:id="rId8"/>
    <p:sldId id="899" r:id="rId9"/>
    <p:sldId id="904" r:id="rId10"/>
    <p:sldId id="622" r:id="rId11"/>
    <p:sldId id="897" r:id="rId12"/>
    <p:sldId id="905" r:id="rId13"/>
    <p:sldId id="906" r:id="rId14"/>
    <p:sldId id="893" r:id="rId15"/>
    <p:sldId id="894" r:id="rId16"/>
    <p:sldId id="898" r:id="rId17"/>
    <p:sldId id="901" r:id="rId18"/>
    <p:sldId id="903" r:id="rId19"/>
    <p:sldId id="895" r:id="rId20"/>
    <p:sldId id="896" r:id="rId21"/>
  </p:sldIdLst>
  <p:sldSz cx="9144000" cy="6858000" type="screen4x3"/>
  <p:notesSz cx="7086600" cy="93726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2">
          <p15:clr>
            <a:srgbClr val="A4A3A4"/>
          </p15:clr>
        </p15:guide>
        <p15:guide id="2" pos="223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ose" initials="c" lastIdx="0" clrIdx="0"/>
  <p:cmAuthor id="1" name="ptecadmin@gmail.com" initials="p" lastIdx="18" clrIdx="1">
    <p:extLst>
      <p:ext uri="{19B8F6BF-5375-455C-9EA6-DF929625EA0E}">
        <p15:presenceInfo xmlns:p15="http://schemas.microsoft.com/office/powerpoint/2012/main" userId="402bb6a9ba182b00" providerId="Windows Live"/>
      </p:ext>
    </p:extLst>
  </p:cmAuthor>
  <p:cmAuthor id="2" name="Craig Williams" initials="CW" lastIdx="7" clrIdx="2">
    <p:extLst>
      <p:ext uri="{19B8F6BF-5375-455C-9EA6-DF929625EA0E}">
        <p15:presenceInfo xmlns:p15="http://schemas.microsoft.com/office/powerpoint/2012/main" userId="S::Craig.Williams@cpa.texas.gov::0c383cda-4837-4763-b509-5da3778582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11" autoAdjust="0"/>
    <p:restoredTop sz="86599" autoAdjust="0"/>
  </p:normalViewPr>
  <p:slideViewPr>
    <p:cSldViewPr>
      <p:cViewPr varScale="1">
        <p:scale>
          <a:sx n="64" d="100"/>
          <a:sy n="64" d="100"/>
        </p:scale>
        <p:origin x="1374" y="60"/>
      </p:cViewPr>
      <p:guideLst>
        <p:guide orient="horz" pos="2160"/>
        <p:guide pos="2880"/>
      </p:guideLst>
    </p:cSldViewPr>
  </p:slideViewPr>
  <p:notesTextViewPr>
    <p:cViewPr>
      <p:scale>
        <a:sx n="100" d="100"/>
        <a:sy n="100" d="100"/>
      </p:scale>
      <p:origin x="0" y="0"/>
    </p:cViewPr>
  </p:notesTextViewPr>
  <p:sorterViewPr>
    <p:cViewPr>
      <p:scale>
        <a:sx n="74" d="100"/>
        <a:sy n="74" d="100"/>
      </p:scale>
      <p:origin x="0" y="0"/>
    </p:cViewPr>
  </p:sorterViewPr>
  <p:notesViewPr>
    <p:cSldViewPr>
      <p:cViewPr varScale="1">
        <p:scale>
          <a:sx n="67" d="100"/>
          <a:sy n="67" d="100"/>
        </p:scale>
        <p:origin x="-3216" y="-96"/>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0861" cy="468630"/>
          </a:xfrm>
          <a:prstGeom prst="rect">
            <a:avLst/>
          </a:prstGeom>
        </p:spPr>
        <p:txBody>
          <a:bodyPr vert="horz" lIns="94039" tIns="47020" rIns="94039" bIns="47020" rtlCol="0"/>
          <a:lstStyle>
            <a:lvl1pPr algn="l">
              <a:defRPr sz="1200"/>
            </a:lvl1pPr>
          </a:lstStyle>
          <a:p>
            <a:endParaRPr lang="en-US" dirty="0"/>
          </a:p>
        </p:txBody>
      </p:sp>
      <p:sp>
        <p:nvSpPr>
          <p:cNvPr id="3" name="Date Placeholder 2"/>
          <p:cNvSpPr>
            <a:spLocks noGrp="1"/>
          </p:cNvSpPr>
          <p:nvPr>
            <p:ph type="dt" sz="quarter" idx="1"/>
          </p:nvPr>
        </p:nvSpPr>
        <p:spPr>
          <a:xfrm>
            <a:off x="4014101" y="1"/>
            <a:ext cx="3070861" cy="468630"/>
          </a:xfrm>
          <a:prstGeom prst="rect">
            <a:avLst/>
          </a:prstGeom>
        </p:spPr>
        <p:txBody>
          <a:bodyPr vert="horz" lIns="94039" tIns="47020" rIns="94039" bIns="47020" rtlCol="0"/>
          <a:lstStyle>
            <a:lvl1pPr algn="r">
              <a:defRPr sz="1200"/>
            </a:lvl1pPr>
          </a:lstStyle>
          <a:p>
            <a:fld id="{CDE31EE0-4B67-4BB2-B4A8-477955602E4F}" type="datetimeFigureOut">
              <a:rPr lang="en-US" smtClean="0"/>
              <a:pPr/>
              <a:t>12/13/2021</a:t>
            </a:fld>
            <a:endParaRPr lang="en-US" dirty="0"/>
          </a:p>
        </p:txBody>
      </p:sp>
      <p:sp>
        <p:nvSpPr>
          <p:cNvPr id="4" name="Footer Placeholder 3"/>
          <p:cNvSpPr>
            <a:spLocks noGrp="1"/>
          </p:cNvSpPr>
          <p:nvPr>
            <p:ph type="ftr" sz="quarter" idx="2"/>
          </p:nvPr>
        </p:nvSpPr>
        <p:spPr>
          <a:xfrm>
            <a:off x="0" y="8902343"/>
            <a:ext cx="3070861" cy="468630"/>
          </a:xfrm>
          <a:prstGeom prst="rect">
            <a:avLst/>
          </a:prstGeom>
        </p:spPr>
        <p:txBody>
          <a:bodyPr vert="horz" lIns="94039" tIns="47020" rIns="94039" bIns="470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14101" y="8902343"/>
            <a:ext cx="3070861" cy="468630"/>
          </a:xfrm>
          <a:prstGeom prst="rect">
            <a:avLst/>
          </a:prstGeom>
        </p:spPr>
        <p:txBody>
          <a:bodyPr vert="horz" lIns="94039" tIns="47020" rIns="94039" bIns="47020" rtlCol="0" anchor="b"/>
          <a:lstStyle>
            <a:lvl1pPr algn="r">
              <a:defRPr sz="1200"/>
            </a:lvl1pPr>
          </a:lstStyle>
          <a:p>
            <a:fld id="{CF9A2909-E424-438D-BB57-48BD5B73B731}" type="slidenum">
              <a:rPr lang="en-US" smtClean="0"/>
              <a:pPr/>
              <a:t>‹#›</a:t>
            </a:fld>
            <a:endParaRPr lang="en-US" dirty="0"/>
          </a:p>
        </p:txBody>
      </p:sp>
    </p:spTree>
    <p:extLst>
      <p:ext uri="{BB962C8B-B14F-4D97-AF65-F5344CB8AC3E}">
        <p14:creationId xmlns:p14="http://schemas.microsoft.com/office/powerpoint/2010/main" val="2582132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0861" cy="468630"/>
          </a:xfrm>
          <a:prstGeom prst="rect">
            <a:avLst/>
          </a:prstGeom>
        </p:spPr>
        <p:txBody>
          <a:bodyPr vert="horz" lIns="94039" tIns="47020" rIns="94039" bIns="47020" rtlCol="0"/>
          <a:lstStyle>
            <a:lvl1pPr algn="l">
              <a:defRPr sz="1200"/>
            </a:lvl1pPr>
          </a:lstStyle>
          <a:p>
            <a:endParaRPr lang="en-US" dirty="0"/>
          </a:p>
        </p:txBody>
      </p:sp>
      <p:sp>
        <p:nvSpPr>
          <p:cNvPr id="3" name="Date Placeholder 2"/>
          <p:cNvSpPr>
            <a:spLocks noGrp="1"/>
          </p:cNvSpPr>
          <p:nvPr>
            <p:ph type="dt" idx="1"/>
          </p:nvPr>
        </p:nvSpPr>
        <p:spPr>
          <a:xfrm>
            <a:off x="4014101" y="1"/>
            <a:ext cx="3070861" cy="468630"/>
          </a:xfrm>
          <a:prstGeom prst="rect">
            <a:avLst/>
          </a:prstGeom>
        </p:spPr>
        <p:txBody>
          <a:bodyPr vert="horz" lIns="94039" tIns="47020" rIns="94039" bIns="47020" rtlCol="0"/>
          <a:lstStyle>
            <a:lvl1pPr algn="r">
              <a:defRPr sz="1200"/>
            </a:lvl1pPr>
          </a:lstStyle>
          <a:p>
            <a:fld id="{94EB2325-9EBB-4193-8A5A-78D056A91854}" type="datetimeFigureOut">
              <a:rPr lang="en-US" smtClean="0"/>
              <a:pPr/>
              <a:t>12/13/2021</a:t>
            </a:fld>
            <a:endParaRPr lang="en-US" dirty="0"/>
          </a:p>
        </p:txBody>
      </p:sp>
      <p:sp>
        <p:nvSpPr>
          <p:cNvPr id="4" name="Slide Image Placeholder 3"/>
          <p:cNvSpPr>
            <a:spLocks noGrp="1" noRot="1" noChangeAspect="1"/>
          </p:cNvSpPr>
          <p:nvPr>
            <p:ph type="sldImg" idx="2"/>
          </p:nvPr>
        </p:nvSpPr>
        <p:spPr>
          <a:xfrm>
            <a:off x="1198563" y="701675"/>
            <a:ext cx="4689475" cy="3516313"/>
          </a:xfrm>
          <a:prstGeom prst="rect">
            <a:avLst/>
          </a:prstGeom>
          <a:noFill/>
          <a:ln w="12700">
            <a:solidFill>
              <a:prstClr val="black"/>
            </a:solidFill>
          </a:ln>
        </p:spPr>
        <p:txBody>
          <a:bodyPr vert="horz" lIns="94039" tIns="47020" rIns="94039" bIns="47020" rtlCol="0" anchor="ctr"/>
          <a:lstStyle/>
          <a:p>
            <a:endParaRPr lang="en-US" dirty="0"/>
          </a:p>
        </p:txBody>
      </p:sp>
      <p:sp>
        <p:nvSpPr>
          <p:cNvPr id="5" name="Notes Placeholder 4"/>
          <p:cNvSpPr>
            <a:spLocks noGrp="1"/>
          </p:cNvSpPr>
          <p:nvPr>
            <p:ph type="body" sz="quarter" idx="3"/>
          </p:nvPr>
        </p:nvSpPr>
        <p:spPr>
          <a:xfrm>
            <a:off x="708661" y="4451987"/>
            <a:ext cx="5669280" cy="4217670"/>
          </a:xfrm>
          <a:prstGeom prst="rect">
            <a:avLst/>
          </a:prstGeom>
        </p:spPr>
        <p:txBody>
          <a:bodyPr vert="horz" lIns="94039" tIns="47020" rIns="94039" bIns="470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3"/>
            <a:ext cx="3070861" cy="468630"/>
          </a:xfrm>
          <a:prstGeom prst="rect">
            <a:avLst/>
          </a:prstGeom>
        </p:spPr>
        <p:txBody>
          <a:bodyPr vert="horz" lIns="94039" tIns="47020" rIns="94039" bIns="470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4101" y="8902343"/>
            <a:ext cx="3070861" cy="468630"/>
          </a:xfrm>
          <a:prstGeom prst="rect">
            <a:avLst/>
          </a:prstGeom>
        </p:spPr>
        <p:txBody>
          <a:bodyPr vert="horz" lIns="94039" tIns="47020" rIns="94039" bIns="47020" rtlCol="0" anchor="b"/>
          <a:lstStyle>
            <a:lvl1pPr algn="r">
              <a:defRPr sz="1200"/>
            </a:lvl1pPr>
          </a:lstStyle>
          <a:p>
            <a:fld id="{A1718C9A-9781-4D30-B89F-503CC902083F}" type="slidenum">
              <a:rPr lang="en-US" smtClean="0"/>
              <a:pPr/>
              <a:t>‹#›</a:t>
            </a:fld>
            <a:endParaRPr lang="en-US" dirty="0"/>
          </a:p>
        </p:txBody>
      </p:sp>
    </p:spTree>
    <p:extLst>
      <p:ext uri="{BB962C8B-B14F-4D97-AF65-F5344CB8AC3E}">
        <p14:creationId xmlns:p14="http://schemas.microsoft.com/office/powerpoint/2010/main" val="1417647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18C9A-9781-4D30-B89F-503CC902083F}" type="slidenum">
              <a:rPr lang="en-US" smtClean="0"/>
              <a:pPr/>
              <a:t>1</a:t>
            </a:fld>
            <a:endParaRPr lang="en-US" dirty="0"/>
          </a:p>
        </p:txBody>
      </p:sp>
    </p:spTree>
    <p:extLst>
      <p:ext uri="{BB962C8B-B14F-4D97-AF65-F5344CB8AC3E}">
        <p14:creationId xmlns:p14="http://schemas.microsoft.com/office/powerpoint/2010/main" val="2269354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1675"/>
            <a:ext cx="4686300" cy="3516313"/>
          </a:xfrm>
        </p:spPr>
      </p:sp>
      <p:sp>
        <p:nvSpPr>
          <p:cNvPr id="3" name="Notes Placeholder 2"/>
          <p:cNvSpPr>
            <a:spLocks noGrp="1"/>
          </p:cNvSpPr>
          <p:nvPr>
            <p:ph type="body" idx="1"/>
          </p:nvPr>
        </p:nvSpPr>
        <p:spPr/>
        <p:txBody>
          <a:bodyPr/>
          <a:lstStyle/>
          <a:p>
            <a:r>
              <a:rPr lang="en-US" dirty="0"/>
              <a:t>Cover your contact information.</a:t>
            </a:r>
          </a:p>
        </p:txBody>
      </p:sp>
      <p:sp>
        <p:nvSpPr>
          <p:cNvPr id="4" name="Slide Number Placeholder 3"/>
          <p:cNvSpPr>
            <a:spLocks noGrp="1"/>
          </p:cNvSpPr>
          <p:nvPr>
            <p:ph type="sldNum" sz="quarter" idx="10"/>
          </p:nvPr>
        </p:nvSpPr>
        <p:spPr/>
        <p:txBody>
          <a:bodyPr/>
          <a:lstStyle/>
          <a:p>
            <a:pPr>
              <a:defRPr/>
            </a:pPr>
            <a:fld id="{C4D3625E-C0E8-43BA-942E-1C7023D524F5}" type="slidenum">
              <a:rPr lang="en-US" smtClean="0"/>
              <a:pPr>
                <a:defRPr/>
              </a:pPr>
              <a:t>2</a:t>
            </a:fld>
            <a:endParaRPr lang="en-US" dirty="0"/>
          </a:p>
        </p:txBody>
      </p:sp>
    </p:spTree>
    <p:extLst>
      <p:ext uri="{BB962C8B-B14F-4D97-AF65-F5344CB8AC3E}">
        <p14:creationId xmlns:p14="http://schemas.microsoft.com/office/powerpoint/2010/main" val="1319658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1675"/>
            <a:ext cx="4686300" cy="3516313"/>
          </a:xfrm>
        </p:spPr>
      </p:sp>
      <p:sp>
        <p:nvSpPr>
          <p:cNvPr id="3" name="Notes Placeholder 2"/>
          <p:cNvSpPr>
            <a:spLocks noGrp="1"/>
          </p:cNvSpPr>
          <p:nvPr>
            <p:ph type="body" idx="1"/>
          </p:nvPr>
        </p:nvSpPr>
        <p:spPr/>
        <p:txBody>
          <a:bodyPr/>
          <a:lstStyle/>
          <a:p>
            <a:r>
              <a:rPr lang="en-US" dirty="0"/>
              <a:t>Go over the content of</a:t>
            </a:r>
            <a:r>
              <a:rPr lang="en-US" baseline="0" dirty="0"/>
              <a:t> the material.  Explain that they will be given some class time to read the material before discussion. Learning activities are provided to reinforce the concepts in the lecture.</a:t>
            </a:r>
            <a:endParaRPr lang="en-US" dirty="0"/>
          </a:p>
        </p:txBody>
      </p:sp>
      <p:sp>
        <p:nvSpPr>
          <p:cNvPr id="4" name="Slide Number Placeholder 3"/>
          <p:cNvSpPr>
            <a:spLocks noGrp="1"/>
          </p:cNvSpPr>
          <p:nvPr>
            <p:ph type="sldNum" sz="quarter" idx="10"/>
          </p:nvPr>
        </p:nvSpPr>
        <p:spPr/>
        <p:txBody>
          <a:bodyPr/>
          <a:lstStyle/>
          <a:p>
            <a:pPr>
              <a:defRPr/>
            </a:pPr>
            <a:fld id="{C4D3625E-C0E8-43BA-942E-1C7023D524F5}" type="slidenum">
              <a:rPr lang="en-US" smtClean="0"/>
              <a:pPr>
                <a:defRPr/>
              </a:pPr>
              <a:t>3</a:t>
            </a:fld>
            <a:endParaRPr lang="en-US" dirty="0"/>
          </a:p>
        </p:txBody>
      </p:sp>
    </p:spTree>
    <p:extLst>
      <p:ext uri="{BB962C8B-B14F-4D97-AF65-F5344CB8AC3E}">
        <p14:creationId xmlns:p14="http://schemas.microsoft.com/office/powerpoint/2010/main" val="142069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1675"/>
            <a:ext cx="4686300" cy="3516313"/>
          </a:xfrm>
        </p:spPr>
      </p:sp>
      <p:sp>
        <p:nvSpPr>
          <p:cNvPr id="3" name="Notes Placeholder 2"/>
          <p:cNvSpPr>
            <a:spLocks noGrp="1"/>
          </p:cNvSpPr>
          <p:nvPr>
            <p:ph type="body" idx="1"/>
          </p:nvPr>
        </p:nvSpPr>
        <p:spPr/>
        <p:txBody>
          <a:bodyPr/>
          <a:lstStyle/>
          <a:p>
            <a:r>
              <a:rPr lang="en-US" b="1" dirty="0"/>
              <a:t>TNT Process:</a:t>
            </a:r>
            <a:r>
              <a:rPr lang="en-US" b="0" baseline="0" dirty="0"/>
              <a:t> Begin by reviewing some concepts and basics that students should remember from Course 8 if they have taken that course.  The next few slides will assist in the review.  This is not part of the manual, but it’s important to reinforce these points before moving into the material for this course.</a:t>
            </a:r>
            <a:endParaRPr lang="en-US" dirty="0"/>
          </a:p>
        </p:txBody>
      </p:sp>
      <p:sp>
        <p:nvSpPr>
          <p:cNvPr id="4" name="Slide Number Placeholder 3"/>
          <p:cNvSpPr>
            <a:spLocks noGrp="1"/>
          </p:cNvSpPr>
          <p:nvPr>
            <p:ph type="sldNum" sz="quarter" idx="10"/>
          </p:nvPr>
        </p:nvSpPr>
        <p:spPr/>
        <p:txBody>
          <a:bodyPr/>
          <a:lstStyle/>
          <a:p>
            <a:fld id="{A1718C9A-9781-4D30-B89F-503CC902083F}" type="slidenum">
              <a:rPr lang="en-US" smtClean="0"/>
              <a:pPr/>
              <a:t>4</a:t>
            </a:fld>
            <a:endParaRPr lang="en-US" dirty="0"/>
          </a:p>
        </p:txBody>
      </p:sp>
    </p:spTree>
    <p:extLst>
      <p:ext uri="{BB962C8B-B14F-4D97-AF65-F5344CB8AC3E}">
        <p14:creationId xmlns:p14="http://schemas.microsoft.com/office/powerpoint/2010/main" val="2468947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1675"/>
            <a:ext cx="4686300" cy="3516313"/>
          </a:xfrm>
        </p:spPr>
      </p:sp>
      <p:sp>
        <p:nvSpPr>
          <p:cNvPr id="3" name="Notes Placeholder 2"/>
          <p:cNvSpPr>
            <a:spLocks noGrp="1"/>
          </p:cNvSpPr>
          <p:nvPr>
            <p:ph type="body" idx="1"/>
          </p:nvPr>
        </p:nvSpPr>
        <p:spPr/>
        <p:txBody>
          <a:bodyPr/>
          <a:lstStyle/>
          <a:p>
            <a:r>
              <a:rPr lang="en-US" b="1" dirty="0"/>
              <a:t>TNT Process:</a:t>
            </a:r>
            <a:r>
              <a:rPr lang="en-US" b="0" baseline="0" dirty="0"/>
              <a:t> Begin by reviewing some concepts and basics that students should remember from Course 8 if they have taken that course. The next few slides will assist in the review.  This is not part of the manual, but it’s important to reinforce these points before moving into the material for this course.</a:t>
            </a:r>
            <a:endParaRPr lang="en-US" dirty="0"/>
          </a:p>
        </p:txBody>
      </p:sp>
      <p:sp>
        <p:nvSpPr>
          <p:cNvPr id="4" name="Slide Number Placeholder 3"/>
          <p:cNvSpPr>
            <a:spLocks noGrp="1"/>
          </p:cNvSpPr>
          <p:nvPr>
            <p:ph type="sldNum" sz="quarter" idx="10"/>
          </p:nvPr>
        </p:nvSpPr>
        <p:spPr/>
        <p:txBody>
          <a:bodyPr/>
          <a:lstStyle/>
          <a:p>
            <a:fld id="{A1718C9A-9781-4D30-B89F-503CC902083F}" type="slidenum">
              <a:rPr lang="en-US" smtClean="0"/>
              <a:pPr/>
              <a:t>6</a:t>
            </a:fld>
            <a:endParaRPr lang="en-US" dirty="0"/>
          </a:p>
        </p:txBody>
      </p:sp>
    </p:spTree>
    <p:extLst>
      <p:ext uri="{BB962C8B-B14F-4D97-AF65-F5344CB8AC3E}">
        <p14:creationId xmlns:p14="http://schemas.microsoft.com/office/powerpoint/2010/main" val="4155313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1675"/>
            <a:ext cx="4686300" cy="3516313"/>
          </a:xfrm>
        </p:spPr>
      </p:sp>
      <p:sp>
        <p:nvSpPr>
          <p:cNvPr id="3" name="Notes Placeholder 2"/>
          <p:cNvSpPr>
            <a:spLocks noGrp="1"/>
          </p:cNvSpPr>
          <p:nvPr>
            <p:ph type="body" idx="1"/>
          </p:nvPr>
        </p:nvSpPr>
        <p:spPr/>
        <p:txBody>
          <a:bodyPr/>
          <a:lstStyle/>
          <a:p>
            <a:r>
              <a:rPr lang="en-US" b="1" dirty="0"/>
              <a:t>TNT Process:</a:t>
            </a:r>
            <a:r>
              <a:rPr lang="en-US" b="0" baseline="0" dirty="0"/>
              <a:t> Begin by reviewing some concepts and basics that students should remember from Course 8 if they have taken that course.  The next few slides will assist in the review.  This is not part of the manual, but it’s important to reinforce these points before moving into the material for this course.</a:t>
            </a:r>
            <a:endParaRPr lang="en-US" dirty="0"/>
          </a:p>
        </p:txBody>
      </p:sp>
      <p:sp>
        <p:nvSpPr>
          <p:cNvPr id="4" name="Slide Number Placeholder 3"/>
          <p:cNvSpPr>
            <a:spLocks noGrp="1"/>
          </p:cNvSpPr>
          <p:nvPr>
            <p:ph type="sldNum" sz="quarter" idx="10"/>
          </p:nvPr>
        </p:nvSpPr>
        <p:spPr/>
        <p:txBody>
          <a:bodyPr/>
          <a:lstStyle/>
          <a:p>
            <a:fld id="{A1718C9A-9781-4D30-B89F-503CC902083F}" type="slidenum">
              <a:rPr lang="en-US" smtClean="0"/>
              <a:pPr/>
              <a:t>7</a:t>
            </a:fld>
            <a:endParaRPr lang="en-US" dirty="0"/>
          </a:p>
        </p:txBody>
      </p:sp>
    </p:spTree>
    <p:extLst>
      <p:ext uri="{BB962C8B-B14F-4D97-AF65-F5344CB8AC3E}">
        <p14:creationId xmlns:p14="http://schemas.microsoft.com/office/powerpoint/2010/main" val="866437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C7A3A2D-CF28-4798-9B01-A4B771756BF2}" type="datetime1">
              <a:rPr lang="en-US" smtClean="0"/>
              <a:t>12/13/2021</a:t>
            </a:fld>
            <a:endParaRPr lang="en-US" sz="2000" dirty="0">
              <a:solidFill>
                <a:srgbClr val="FFFFFF"/>
              </a:solidFill>
            </a:endParaRPr>
          </a:p>
        </p:txBody>
      </p:sp>
      <p:sp>
        <p:nvSpPr>
          <p:cNvPr id="17" name="Footer Placeholder 16"/>
          <p:cNvSpPr>
            <a:spLocks noGrp="1"/>
          </p:cNvSpPr>
          <p:nvPr>
            <p:ph type="ftr" sz="quarter" idx="11"/>
          </p:nvPr>
        </p:nvSpPr>
        <p:spPr>
          <a:xfrm>
            <a:off x="2085393" y="236539"/>
            <a:ext cx="5867400" cy="365125"/>
          </a:xfrm>
        </p:spPr>
        <p:txBody>
          <a:bodyPr/>
          <a:lstStyle>
            <a:lvl1pPr algn="r">
              <a:defRPr>
                <a:solidFill>
                  <a:schemeClr val="tx2"/>
                </a:solidFill>
              </a:defRPr>
            </a:lvl1pPr>
          </a:lstStyle>
          <a:p>
            <a:pPr algn="r" eaLnBrk="1" latinLnBrk="0" hangingPunct="1"/>
            <a:r>
              <a:rPr kumimoji="0" lang="en-US">
                <a:solidFill>
                  <a:schemeClr val="tx2"/>
                </a:solidFill>
              </a:rPr>
              <a:t>December 2021</a:t>
            </a:r>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3330A7-5A77-4455-91D7-A73D74CE8BFE}" type="datetime1">
              <a:rPr lang="en-US" smtClean="0"/>
              <a:t>12/13/2021</a:t>
            </a:fld>
            <a:endParaRPr lang="en-US" dirty="0"/>
          </a:p>
        </p:txBody>
      </p:sp>
      <p:sp>
        <p:nvSpPr>
          <p:cNvPr id="5" name="Footer Placeholder 4"/>
          <p:cNvSpPr>
            <a:spLocks noGrp="1"/>
          </p:cNvSpPr>
          <p:nvPr>
            <p:ph type="ftr" sz="quarter" idx="11"/>
          </p:nvPr>
        </p:nvSpPr>
        <p:spPr/>
        <p:txBody>
          <a:bodyPr/>
          <a:lstStyle/>
          <a:p>
            <a:r>
              <a:rPr kumimoji="0" lang="en-US"/>
              <a:t>December 2021</a:t>
            </a:r>
            <a:endParaRPr kumimoji="0" lang="en-US" dirty="0"/>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1"/>
            <a:ext cx="2057400" cy="55165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1"/>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53200" y="6248403"/>
            <a:ext cx="2209800" cy="365125"/>
          </a:xfrm>
        </p:spPr>
        <p:txBody>
          <a:bodyPr/>
          <a:lstStyle/>
          <a:p>
            <a:fld id="{0326C7FA-741E-41A3-9875-CC2F87506E3B}" type="datetime1">
              <a:rPr lang="en-US" smtClean="0"/>
              <a:t>12/13/2021</a:t>
            </a:fld>
            <a:endParaRPr lang="en-US" dirty="0"/>
          </a:p>
        </p:txBody>
      </p:sp>
      <p:sp>
        <p:nvSpPr>
          <p:cNvPr id="5" name="Footer Placeholder 4"/>
          <p:cNvSpPr>
            <a:spLocks noGrp="1"/>
          </p:cNvSpPr>
          <p:nvPr>
            <p:ph type="ftr" sz="quarter" idx="11"/>
          </p:nvPr>
        </p:nvSpPr>
        <p:spPr>
          <a:xfrm>
            <a:off x="457201" y="6248208"/>
            <a:ext cx="5573483" cy="365125"/>
          </a:xfrm>
        </p:spPr>
        <p:txBody>
          <a:bodyPr/>
          <a:lstStyle/>
          <a:p>
            <a:r>
              <a:rPr kumimoji="0" lang="en-US"/>
              <a:t>December 2021</a:t>
            </a:r>
            <a:endParaRPr kumimoji="0" lang="en-US" dirty="0"/>
          </a:p>
        </p:txBody>
      </p:sp>
      <p:sp>
        <p:nvSpPr>
          <p:cNvPr id="7" name="Rectangle 6"/>
          <p:cNvSpPr/>
          <p:nvPr/>
        </p:nvSpPr>
        <p:spPr bwMode="white">
          <a:xfrm>
            <a:off x="6096319"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142039"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142039"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rot="5400000">
            <a:off x="5989639" y="144463"/>
            <a:ext cx="533400" cy="244476"/>
          </a:xfrm>
        </p:spPr>
        <p:txBody>
          <a:bodyPr/>
          <a:lstStyle/>
          <a:p>
            <a:fld id="{F0C94032-CD4C-4C25-B0C2-CEC720522D92}"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F4760F7B-3C5B-4402-A422-5C2EBB1A6BDC}" type="datetime1">
              <a:rPr lang="en-US" smtClean="0"/>
              <a:t>12/13/2021</a:t>
            </a:fld>
            <a:endParaRPr lang="en-US" dirty="0"/>
          </a:p>
        </p:txBody>
      </p:sp>
      <p:sp>
        <p:nvSpPr>
          <p:cNvPr id="5" name="Footer Placeholder 4"/>
          <p:cNvSpPr>
            <a:spLocks noGrp="1"/>
          </p:cNvSpPr>
          <p:nvPr>
            <p:ph type="ftr" sz="quarter" idx="11"/>
          </p:nvPr>
        </p:nvSpPr>
        <p:spPr/>
        <p:txBody>
          <a:bodyPr/>
          <a:lstStyle/>
          <a:p>
            <a:r>
              <a:rPr kumimoji="0" lang="en-US"/>
              <a:t>December 2021</a:t>
            </a:r>
            <a:endParaRPr kumimoji="0"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1"/>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endParaRPr lang="en-US" dirty="0"/>
          </a:p>
        </p:txBody>
      </p:sp>
      <p:sp>
        <p:nvSpPr>
          <p:cNvPr id="12" name="Date Placeholder 11"/>
          <p:cNvSpPr>
            <a:spLocks noGrp="1"/>
          </p:cNvSpPr>
          <p:nvPr>
            <p:ph type="dt" sz="half" idx="10"/>
          </p:nvPr>
        </p:nvSpPr>
        <p:spPr/>
        <p:txBody>
          <a:bodyPr/>
          <a:lstStyle/>
          <a:p>
            <a:fld id="{4F923F4E-2BFD-48D3-816C-35EB6B3F56AB}" type="datetime1">
              <a:rPr lang="en-US" smtClean="0"/>
              <a:t>12/13/2021</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r>
              <a:rPr kumimoji="0" lang="en-US"/>
              <a:t>December 2021</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5"/>
          </p:nvPr>
        </p:nvSpPr>
        <p:spPr/>
        <p:txBody>
          <a:bodyPr rtlCol="0"/>
          <a:lstStyle/>
          <a:p>
            <a:fld id="{5CFC99A0-91D8-4B93-9BCA-1762FEBAF3B1}" type="datetime1">
              <a:rPr lang="en-US" smtClean="0"/>
              <a:t>12/13/2021</a:t>
            </a:fld>
            <a:endParaRPr lang="en-US" dirty="0"/>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dirty="0"/>
          </a:p>
        </p:txBody>
      </p:sp>
      <p:sp>
        <p:nvSpPr>
          <p:cNvPr id="12" name="Footer Placeholder 11"/>
          <p:cNvSpPr>
            <a:spLocks noGrp="1"/>
          </p:cNvSpPr>
          <p:nvPr>
            <p:ph type="ftr" sz="quarter" idx="17"/>
          </p:nvPr>
        </p:nvSpPr>
        <p:spPr/>
        <p:txBody>
          <a:bodyPr rtlCol="0"/>
          <a:lstStyle/>
          <a:p>
            <a:r>
              <a:rPr kumimoji="0" lang="en-US"/>
              <a:t>December 2021</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1"/>
            <a:ext cx="8153400" cy="869950"/>
          </a:xfrm>
        </p:spPr>
        <p:txBody>
          <a:bodyPr anchor="ctr"/>
          <a:lstStyle>
            <a:lvl1pPr>
              <a:defRPr/>
            </a:lvl1pPr>
          </a:lstStyle>
          <a:p>
            <a:r>
              <a:rPr lang="en-US"/>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5"/>
          </p:nvPr>
        </p:nvSpPr>
        <p:spPr/>
        <p:txBody>
          <a:bodyPr rtlCol="0"/>
          <a:lstStyle/>
          <a:p>
            <a:fld id="{351026DC-E9DD-4FDC-9437-1A84FC98F027}" type="datetime1">
              <a:rPr lang="en-US" smtClean="0"/>
              <a:t>12/13/2021</a:t>
            </a:fld>
            <a:endParaRPr lang="en-US" dirty="0"/>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dirty="0"/>
          </a:p>
        </p:txBody>
      </p:sp>
      <p:sp>
        <p:nvSpPr>
          <p:cNvPr id="14" name="Footer Placeholder 13"/>
          <p:cNvSpPr>
            <a:spLocks noGrp="1"/>
          </p:cNvSpPr>
          <p:nvPr>
            <p:ph type="ftr" sz="quarter" idx="17"/>
          </p:nvPr>
        </p:nvSpPr>
        <p:spPr/>
        <p:txBody>
          <a:bodyPr rtlCol="0"/>
          <a:lstStyle/>
          <a:p>
            <a:r>
              <a:rPr kumimoji="0" lang="en-US"/>
              <a:t>December 2021</a:t>
            </a:r>
            <a:endParaRPr kumimoji="0"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49A036-4E23-43CE-B96F-BF24C964F938}" type="datetime1">
              <a:rPr lang="en-US" smtClean="0"/>
              <a:t>12/13/2021</a:t>
            </a:fld>
            <a:endParaRPr lang="en-US" dirty="0"/>
          </a:p>
        </p:txBody>
      </p:sp>
      <p:sp>
        <p:nvSpPr>
          <p:cNvPr id="4" name="Footer Placeholder 3"/>
          <p:cNvSpPr>
            <a:spLocks noGrp="1"/>
          </p:cNvSpPr>
          <p:nvPr>
            <p:ph type="ftr" sz="quarter" idx="11"/>
          </p:nvPr>
        </p:nvSpPr>
        <p:spPr/>
        <p:txBody>
          <a:bodyPr/>
          <a:lstStyle/>
          <a:p>
            <a:r>
              <a:rPr kumimoji="0" lang="en-US"/>
              <a:t>December 2021</a:t>
            </a:r>
            <a:endParaRPr kumimoji="0"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7DF12-FD9F-45C2-8E24-493839BD91CB}" type="datetime1">
              <a:rPr lang="en-US" smtClean="0"/>
              <a:t>12/13/2021</a:t>
            </a:fld>
            <a:endParaRPr lang="en-US" dirty="0"/>
          </a:p>
        </p:txBody>
      </p:sp>
      <p:sp>
        <p:nvSpPr>
          <p:cNvPr id="3" name="Footer Placeholder 2"/>
          <p:cNvSpPr>
            <a:spLocks noGrp="1"/>
          </p:cNvSpPr>
          <p:nvPr>
            <p:ph type="ftr" sz="quarter" idx="11"/>
          </p:nvPr>
        </p:nvSpPr>
        <p:spPr/>
        <p:txBody>
          <a:bodyPr/>
          <a:lstStyle/>
          <a:p>
            <a:r>
              <a:rPr kumimoji="0" lang="en-US"/>
              <a:t>December 2021</a:t>
            </a:r>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8077200" cy="869950"/>
          </a:xfrm>
        </p:spPr>
        <p:txBody>
          <a:bodyPr anchor="ctr"/>
          <a:lstStyle>
            <a:lvl1pPr algn="l">
              <a:buNone/>
              <a:defRPr sz="4400" b="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9A4F0D34-79DA-4E3F-8727-CD90A45D83D1}" type="datetime1">
              <a:rPr lang="en-US" smtClean="0"/>
              <a:t>12/13/2021</a:t>
            </a:fld>
            <a:endParaRPr lang="en-US" sz="14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r>
              <a:rPr kumimoji="0" lang="en-US" sz="1400">
                <a:solidFill>
                  <a:schemeClr val="tx2"/>
                </a:solidFill>
              </a:rPr>
              <a:t>December 2021</a:t>
            </a:r>
            <a:endParaRPr kumimoji="0" lang="en-US" sz="1400" dirty="0">
              <a:solidFill>
                <a:schemeClr val="tx2"/>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sm_book.png"/>
          <p:cNvPicPr>
            <a:picLocks noChangeAspect="1"/>
          </p:cNvPicPr>
          <p:nvPr/>
        </p:nvPicPr>
        <p:blipFill>
          <a:blip r:embed="rId2" cstate="print"/>
          <a:stretch>
            <a:fillRect/>
          </a:stretch>
        </p:blipFill>
        <p:spPr>
          <a:xfrm>
            <a:off x="612649" y="1755649"/>
            <a:ext cx="1615307" cy="1688453"/>
          </a:xfrm>
          <a:prstGeom prst="rect">
            <a:avLst/>
          </a:prstGeom>
          <a:ln w="50800" cap="sq" cmpd="dbl">
            <a:solidFill>
              <a:schemeClr val="accent2"/>
            </a:solidFill>
            <a:miter lim="800000"/>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2" name="Date Placeholder 11"/>
          <p:cNvSpPr>
            <a:spLocks noGrp="1"/>
          </p:cNvSpPr>
          <p:nvPr>
            <p:ph type="dt" sz="half" idx="10"/>
          </p:nvPr>
        </p:nvSpPr>
        <p:spPr>
          <a:xfrm>
            <a:off x="6248400" y="6248401"/>
            <a:ext cx="2667000" cy="365125"/>
          </a:xfrm>
        </p:spPr>
        <p:txBody>
          <a:bodyPr rtlCol="0"/>
          <a:lstStyle/>
          <a:p>
            <a:fld id="{91CA2E8E-0956-4735-952A-93504A5DCEF5}" type="datetime1">
              <a:rPr lang="en-US" smtClean="0"/>
              <a:t>12/13/2021</a:t>
            </a:fld>
            <a:endParaRPr lang="en-US" dirty="0"/>
          </a:p>
        </p:txBody>
      </p:sp>
      <p:sp>
        <p:nvSpPr>
          <p:cNvPr id="13" name="Slide Number Placeholder 12"/>
          <p:cNvSpPr>
            <a:spLocks noGrp="1"/>
          </p:cNvSpPr>
          <p:nvPr>
            <p:ph type="sldNum" sz="quarter" idx="11"/>
          </p:nvPr>
        </p:nvSpPr>
        <p:spPr>
          <a:xfrm>
            <a:off x="0" y="4667250"/>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7"/>
            <a:ext cx="4572000" cy="365125"/>
          </a:xfrm>
        </p:spPr>
        <p:txBody>
          <a:bodyPr rtlCol="0"/>
          <a:lstStyle/>
          <a:p>
            <a:r>
              <a:rPr kumimoji="0" lang="en-US"/>
              <a:t>December 2021</a:t>
            </a:r>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2"/>
          </p:nvPr>
        </p:nvSpPr>
        <p:spPr>
          <a:xfrm>
            <a:off x="6096000" y="6248401"/>
            <a:ext cx="2667000" cy="365125"/>
          </a:xfrm>
          <a:prstGeom prst="rect">
            <a:avLst/>
          </a:prstGeom>
        </p:spPr>
        <p:txBody>
          <a:bodyPr vert="horz" anchor="ctr" anchorCtr="0"/>
          <a:lstStyle>
            <a:lvl1pPr algn="l">
              <a:defRPr sz="1400">
                <a:solidFill>
                  <a:schemeClr val="tx2"/>
                </a:solidFill>
              </a:defRPr>
            </a:lvl1pPr>
          </a:lstStyle>
          <a:p>
            <a:fld id="{BBA6C6F1-7C5A-43B3-A79F-9DC657AEB0EB}" type="datetime1">
              <a:rPr lang="en-US" smtClean="0"/>
              <a:t>12/13/2021</a:t>
            </a:fld>
            <a:endParaRPr lang="en-US" sz="1400" dirty="0">
              <a:solidFill>
                <a:schemeClr val="tx2"/>
              </a:solidFill>
            </a:endParaRPr>
          </a:p>
        </p:txBody>
      </p:sp>
      <p:sp>
        <p:nvSpPr>
          <p:cNvPr id="3" name="Footer Placeholder 2"/>
          <p:cNvSpPr>
            <a:spLocks noGrp="1"/>
          </p:cNvSpPr>
          <p:nvPr>
            <p:ph type="ftr" sz="quarter" idx="3"/>
          </p:nvPr>
        </p:nvSpPr>
        <p:spPr>
          <a:xfrm>
            <a:off x="609601" y="6248207"/>
            <a:ext cx="5421083" cy="365125"/>
          </a:xfrm>
          <a:prstGeom prst="rect">
            <a:avLst/>
          </a:prstGeom>
        </p:spPr>
        <p:txBody>
          <a:bodyPr vert="horz" anchor="ctr"/>
          <a:lstStyle>
            <a:lvl1pPr algn="r">
              <a:defRPr sz="1400">
                <a:solidFill>
                  <a:schemeClr val="tx2"/>
                </a:solidFill>
              </a:defRPr>
            </a:lvl1pPr>
          </a:lstStyle>
          <a:p>
            <a:pPr algn="r" eaLnBrk="1" latinLnBrk="0" hangingPunct="1"/>
            <a:r>
              <a:rPr kumimoji="0" lang="en-US" sz="1400">
                <a:solidFill>
                  <a:schemeClr val="tx2"/>
                </a:solidFill>
              </a:rPr>
              <a:t>December 2021</a:t>
            </a:r>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Rectangle 8"/>
          <p:cNvSpPr/>
          <p:nvPr/>
        </p:nvSpPr>
        <p:spPr>
          <a:xfrm>
            <a:off x="590549" y="1280160"/>
            <a:ext cx="8553451"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dt="0"/>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ngall.com/meeting-png" TargetMode="Externa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ursingmama.blogspot.com/2011/03/liars-half-truths-and-lying-all-in.html" TargetMode="External"/><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pngall.com/feedback-png"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mailto:craig.williams@cpa.texas.gov"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www.thebluediamondgallery.com/wooden-tile/l/law.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emf"/><Relationship Id="rId4" Type="http://schemas.openxmlformats.org/officeDocument/2006/relationships/hyperlink" Target="https://www.maxpixel.net/Virus-Police-3d-Corona-Flu-Mask-Cartoon-Officer-512801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7924800" cy="2286000"/>
          </a:xfrm>
        </p:spPr>
        <p:txBody>
          <a:bodyPr>
            <a:normAutofit/>
          </a:bodyPr>
          <a:lstStyle/>
          <a:p>
            <a:pPr algn="ctr"/>
            <a:r>
              <a:rPr lang="en-US" sz="6000" b="1" dirty="0"/>
              <a:t> </a:t>
            </a:r>
            <a:r>
              <a:rPr lang="en-US" sz="4800" b="1" dirty="0">
                <a:latin typeface="Cambria" panose="02040503050406030204" pitchFamily="18" charset="0"/>
              </a:rPr>
              <a:t>Truth IN Taxation</a:t>
            </a:r>
            <a:br>
              <a:rPr lang="en-US" sz="4800" b="1" dirty="0">
                <a:latin typeface="Cambria" panose="02040503050406030204" pitchFamily="18" charset="0"/>
              </a:rPr>
            </a:br>
            <a:endParaRPr lang="en-US" sz="4800" b="1" dirty="0">
              <a:latin typeface="Cambria" panose="02040503050406030204" pitchFamily="18" charset="0"/>
            </a:endParaRPr>
          </a:p>
        </p:txBody>
      </p:sp>
      <p:sp>
        <p:nvSpPr>
          <p:cNvPr id="3" name="Subtitle 2"/>
          <p:cNvSpPr>
            <a:spLocks noGrp="1"/>
          </p:cNvSpPr>
          <p:nvPr>
            <p:ph type="subTitle" idx="1"/>
          </p:nvPr>
        </p:nvSpPr>
        <p:spPr>
          <a:xfrm>
            <a:off x="2438400" y="6096000"/>
            <a:ext cx="6705600" cy="685800"/>
          </a:xfrm>
        </p:spPr>
        <p:txBody>
          <a:bodyPr>
            <a:normAutofit fontScale="77500" lnSpcReduction="20000"/>
          </a:bodyPr>
          <a:lstStyle/>
          <a:p>
            <a:r>
              <a:rPr lang="en-US" dirty="0"/>
              <a:t>Property Tax Institute</a:t>
            </a:r>
          </a:p>
          <a:p>
            <a:r>
              <a:rPr lang="en-US" dirty="0"/>
              <a:t>December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197A-6907-4DBA-9F44-727A04CAE84F}"/>
              </a:ext>
            </a:extLst>
          </p:cNvPr>
          <p:cNvSpPr>
            <a:spLocks noGrp="1"/>
          </p:cNvSpPr>
          <p:nvPr>
            <p:ph type="title"/>
          </p:nvPr>
        </p:nvSpPr>
        <p:spPr/>
        <p:txBody>
          <a:bodyPr>
            <a:normAutofit fontScale="90000"/>
          </a:bodyPr>
          <a:lstStyle/>
          <a:p>
            <a:r>
              <a:rPr lang="en-US" dirty="0"/>
              <a:t>VATR Adjustment for </a:t>
            </a:r>
            <a:br>
              <a:rPr lang="en-US" dirty="0"/>
            </a:br>
            <a:r>
              <a:rPr lang="en-US" dirty="0"/>
              <a:t>Emergency Revenue Rate</a:t>
            </a:r>
          </a:p>
        </p:txBody>
      </p:sp>
      <p:sp>
        <p:nvSpPr>
          <p:cNvPr id="3" name="Footer Placeholder 2">
            <a:extLst>
              <a:ext uri="{FF2B5EF4-FFF2-40B4-BE49-F238E27FC236}">
                <a16:creationId xmlns:a16="http://schemas.microsoft.com/office/drawing/2014/main" id="{93A82750-BF32-4199-88A7-2E5EEC2399F0}"/>
              </a:ext>
            </a:extLst>
          </p:cNvPr>
          <p:cNvSpPr>
            <a:spLocks noGrp="1"/>
          </p:cNvSpPr>
          <p:nvPr>
            <p:ph type="ftr" sz="quarter" idx="11"/>
          </p:nvPr>
        </p:nvSpPr>
        <p:spPr/>
        <p:txBody>
          <a:bodyPr/>
          <a:lstStyle/>
          <a:p>
            <a:r>
              <a:rPr kumimoji="0" lang="en-US"/>
              <a:t>December 2021</a:t>
            </a:r>
            <a:endParaRPr kumimoji="0" lang="en-US" dirty="0"/>
          </a:p>
        </p:txBody>
      </p:sp>
      <p:pic>
        <p:nvPicPr>
          <p:cNvPr id="5" name="Picture 4">
            <a:extLst>
              <a:ext uri="{FF2B5EF4-FFF2-40B4-BE49-F238E27FC236}">
                <a16:creationId xmlns:a16="http://schemas.microsoft.com/office/drawing/2014/main" id="{477BE4D5-6CE1-4CE8-A94B-B0A6B9DB74B5}"/>
              </a:ext>
            </a:extLst>
          </p:cNvPr>
          <p:cNvPicPr>
            <a:picLocks noChangeAspect="1"/>
          </p:cNvPicPr>
          <p:nvPr/>
        </p:nvPicPr>
        <p:blipFill>
          <a:blip r:embed="rId2"/>
          <a:stretch>
            <a:fillRect/>
          </a:stretch>
        </p:blipFill>
        <p:spPr>
          <a:xfrm>
            <a:off x="304800" y="1752601"/>
            <a:ext cx="8416413" cy="2846438"/>
          </a:xfrm>
          <a:prstGeom prst="rect">
            <a:avLst/>
          </a:prstGeom>
        </p:spPr>
      </p:pic>
      <p:pic>
        <p:nvPicPr>
          <p:cNvPr id="6" name="Picture 5">
            <a:extLst>
              <a:ext uri="{FF2B5EF4-FFF2-40B4-BE49-F238E27FC236}">
                <a16:creationId xmlns:a16="http://schemas.microsoft.com/office/drawing/2014/main" id="{ABC314E7-E07B-4193-9619-C9BE6CF715D8}"/>
              </a:ext>
            </a:extLst>
          </p:cNvPr>
          <p:cNvPicPr>
            <a:picLocks noChangeAspect="1"/>
          </p:cNvPicPr>
          <p:nvPr/>
        </p:nvPicPr>
        <p:blipFill>
          <a:blip r:embed="rId3"/>
          <a:stretch>
            <a:fillRect/>
          </a:stretch>
        </p:blipFill>
        <p:spPr>
          <a:xfrm>
            <a:off x="278080" y="4724400"/>
            <a:ext cx="8713519" cy="1523807"/>
          </a:xfrm>
          <a:prstGeom prst="rect">
            <a:avLst/>
          </a:prstGeom>
        </p:spPr>
      </p:pic>
    </p:spTree>
    <p:extLst>
      <p:ext uri="{BB962C8B-B14F-4D97-AF65-F5344CB8AC3E}">
        <p14:creationId xmlns:p14="http://schemas.microsoft.com/office/powerpoint/2010/main" val="2520920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5B27FC-2FA6-4052-89C1-0418C8447FCA}"/>
              </a:ext>
            </a:extLst>
          </p:cNvPr>
          <p:cNvSpPr>
            <a:spLocks noGrp="1"/>
          </p:cNvSpPr>
          <p:nvPr>
            <p:ph type="title"/>
          </p:nvPr>
        </p:nvSpPr>
        <p:spPr/>
        <p:txBody>
          <a:bodyPr/>
          <a:lstStyle/>
          <a:p>
            <a:r>
              <a:rPr lang="en-US" dirty="0"/>
              <a:t>New Forms Committee</a:t>
            </a:r>
          </a:p>
        </p:txBody>
      </p:sp>
      <p:sp>
        <p:nvSpPr>
          <p:cNvPr id="4" name="Footer Placeholder 3">
            <a:extLst>
              <a:ext uri="{FF2B5EF4-FFF2-40B4-BE49-F238E27FC236}">
                <a16:creationId xmlns:a16="http://schemas.microsoft.com/office/drawing/2014/main" id="{A55C96AE-F0F4-482D-A89D-38289FEF19B6}"/>
              </a:ext>
            </a:extLst>
          </p:cNvPr>
          <p:cNvSpPr>
            <a:spLocks noGrp="1"/>
          </p:cNvSpPr>
          <p:nvPr>
            <p:ph type="ftr" sz="quarter" idx="12"/>
          </p:nvPr>
        </p:nvSpPr>
        <p:spPr/>
        <p:txBody>
          <a:bodyPr/>
          <a:lstStyle/>
          <a:p>
            <a:r>
              <a:rPr kumimoji="0" lang="en-US"/>
              <a:t>December 2021</a:t>
            </a:r>
            <a:endParaRPr kumimoji="0" lang="en-US" dirty="0"/>
          </a:p>
        </p:txBody>
      </p:sp>
      <p:pic>
        <p:nvPicPr>
          <p:cNvPr id="6" name="Picture 5">
            <a:extLst>
              <a:ext uri="{FF2B5EF4-FFF2-40B4-BE49-F238E27FC236}">
                <a16:creationId xmlns:a16="http://schemas.microsoft.com/office/drawing/2014/main" id="{FC59711E-29A4-4A2C-973D-08F68BCF2BB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14599" y="2895601"/>
            <a:ext cx="4583373" cy="2362200"/>
          </a:xfrm>
          <a:prstGeom prst="rect">
            <a:avLst/>
          </a:prstGeom>
        </p:spPr>
      </p:pic>
    </p:spTree>
    <p:extLst>
      <p:ext uri="{BB962C8B-B14F-4D97-AF65-F5344CB8AC3E}">
        <p14:creationId xmlns:p14="http://schemas.microsoft.com/office/powerpoint/2010/main" val="2915172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5B27FC-2FA6-4052-89C1-0418C8447FCA}"/>
              </a:ext>
            </a:extLst>
          </p:cNvPr>
          <p:cNvSpPr>
            <a:spLocks noGrp="1"/>
          </p:cNvSpPr>
          <p:nvPr>
            <p:ph type="title"/>
          </p:nvPr>
        </p:nvSpPr>
        <p:spPr/>
        <p:txBody>
          <a:bodyPr>
            <a:normAutofit fontScale="90000"/>
          </a:bodyPr>
          <a:lstStyle/>
          <a:p>
            <a:r>
              <a:rPr lang="en-US" dirty="0"/>
              <a:t>PTAD  Forms &amp; Technical Resources</a:t>
            </a:r>
          </a:p>
        </p:txBody>
      </p:sp>
      <p:sp>
        <p:nvSpPr>
          <p:cNvPr id="4" name="Footer Placeholder 3">
            <a:extLst>
              <a:ext uri="{FF2B5EF4-FFF2-40B4-BE49-F238E27FC236}">
                <a16:creationId xmlns:a16="http://schemas.microsoft.com/office/drawing/2014/main" id="{A55C96AE-F0F4-482D-A89D-38289FEF19B6}"/>
              </a:ext>
            </a:extLst>
          </p:cNvPr>
          <p:cNvSpPr>
            <a:spLocks noGrp="1"/>
          </p:cNvSpPr>
          <p:nvPr>
            <p:ph type="ftr" sz="quarter" idx="12"/>
          </p:nvPr>
        </p:nvSpPr>
        <p:spPr/>
        <p:txBody>
          <a:bodyPr/>
          <a:lstStyle/>
          <a:p>
            <a:r>
              <a:rPr kumimoji="0" lang="en-US"/>
              <a:t>December 2021</a:t>
            </a:r>
            <a:endParaRPr kumimoji="0" lang="en-US" dirty="0"/>
          </a:p>
        </p:txBody>
      </p:sp>
      <p:pic>
        <p:nvPicPr>
          <p:cNvPr id="5" name="Picture 3">
            <a:extLst>
              <a:ext uri="{FF2B5EF4-FFF2-40B4-BE49-F238E27FC236}">
                <a16:creationId xmlns:a16="http://schemas.microsoft.com/office/drawing/2014/main" id="{13326B6D-9DD2-4A14-85BA-B4FEEC8066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819400"/>
            <a:ext cx="4800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558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92669-5A09-4FC5-A008-7BB2CD288CCF}"/>
              </a:ext>
            </a:extLst>
          </p:cNvPr>
          <p:cNvSpPr>
            <a:spLocks noGrp="1"/>
          </p:cNvSpPr>
          <p:nvPr>
            <p:ph type="title"/>
          </p:nvPr>
        </p:nvSpPr>
        <p:spPr>
          <a:ln>
            <a:solidFill>
              <a:schemeClr val="accent1"/>
            </a:solidFill>
          </a:ln>
        </p:spPr>
        <p:txBody>
          <a:bodyPr/>
          <a:lstStyle/>
          <a:p>
            <a:r>
              <a:rPr lang="en-US" dirty="0"/>
              <a:t>Review Question</a:t>
            </a:r>
          </a:p>
        </p:txBody>
      </p:sp>
      <p:sp>
        <p:nvSpPr>
          <p:cNvPr id="3" name="Footer Placeholder 2">
            <a:extLst>
              <a:ext uri="{FF2B5EF4-FFF2-40B4-BE49-F238E27FC236}">
                <a16:creationId xmlns:a16="http://schemas.microsoft.com/office/drawing/2014/main" id="{CD954B58-EB33-44D9-8999-44D7DCAF8DBD}"/>
              </a:ext>
            </a:extLst>
          </p:cNvPr>
          <p:cNvSpPr>
            <a:spLocks noGrp="1"/>
          </p:cNvSpPr>
          <p:nvPr>
            <p:ph type="ftr" sz="quarter" idx="11"/>
          </p:nvPr>
        </p:nvSpPr>
        <p:spPr/>
        <p:txBody>
          <a:bodyPr/>
          <a:lstStyle/>
          <a:p>
            <a:r>
              <a:rPr kumimoji="0" lang="en-US"/>
              <a:t>December 2021</a:t>
            </a:r>
            <a:endParaRPr kumimoji="0" lang="en-US" dirty="0"/>
          </a:p>
        </p:txBody>
      </p:sp>
      <p:sp>
        <p:nvSpPr>
          <p:cNvPr id="5" name="Content Placeholder 4">
            <a:extLst>
              <a:ext uri="{FF2B5EF4-FFF2-40B4-BE49-F238E27FC236}">
                <a16:creationId xmlns:a16="http://schemas.microsoft.com/office/drawing/2014/main" id="{60E23D5D-31A8-4B74-965F-62D5BA54B846}"/>
              </a:ext>
            </a:extLst>
          </p:cNvPr>
          <p:cNvSpPr>
            <a:spLocks noGrp="1"/>
          </p:cNvSpPr>
          <p:nvPr>
            <p:ph sz="quarter" idx="1"/>
          </p:nvPr>
        </p:nvSpPr>
        <p:spPr>
          <a:ln>
            <a:solidFill>
              <a:schemeClr val="accent1"/>
            </a:solidFill>
          </a:ln>
        </p:spPr>
        <p:txBody>
          <a:bodyPr/>
          <a:lstStyle/>
          <a:p>
            <a:r>
              <a:rPr lang="en-US" dirty="0"/>
              <a:t>What is the state agency that provides technical  </a:t>
            </a:r>
          </a:p>
          <a:p>
            <a:pPr marL="0" indent="0">
              <a:buNone/>
            </a:pPr>
            <a:r>
              <a:rPr lang="en-US" dirty="0"/>
              <a:t>    assistance to taxing units regarding Truth in    </a:t>
            </a:r>
          </a:p>
          <a:p>
            <a:pPr marL="0" indent="0">
              <a:buNone/>
            </a:pPr>
            <a:r>
              <a:rPr lang="en-US" dirty="0"/>
              <a:t>    Taxation?</a:t>
            </a:r>
          </a:p>
          <a:p>
            <a:pPr lvl="1"/>
            <a:r>
              <a:rPr lang="en-US" b="1" dirty="0"/>
              <a:t>Comptroller of Public Accounts – Property Tax Assistance Division </a:t>
            </a:r>
            <a:endParaRPr lang="en-US" dirty="0"/>
          </a:p>
          <a:p>
            <a:endParaRPr lang="en-US" dirty="0"/>
          </a:p>
        </p:txBody>
      </p:sp>
    </p:spTree>
    <p:extLst>
      <p:ext uri="{BB962C8B-B14F-4D97-AF65-F5344CB8AC3E}">
        <p14:creationId xmlns:p14="http://schemas.microsoft.com/office/powerpoint/2010/main" val="2338332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92669-5A09-4FC5-A008-7BB2CD288CCF}"/>
              </a:ext>
            </a:extLst>
          </p:cNvPr>
          <p:cNvSpPr>
            <a:spLocks noGrp="1"/>
          </p:cNvSpPr>
          <p:nvPr>
            <p:ph type="title"/>
          </p:nvPr>
        </p:nvSpPr>
        <p:spPr>
          <a:ln>
            <a:solidFill>
              <a:schemeClr val="accent1"/>
            </a:solidFill>
          </a:ln>
        </p:spPr>
        <p:txBody>
          <a:bodyPr>
            <a:normAutofit fontScale="90000"/>
          </a:bodyPr>
          <a:lstStyle/>
          <a:p>
            <a:r>
              <a:rPr lang="en-US" dirty="0"/>
              <a:t>PTAD – Forms &amp; Technical Resources</a:t>
            </a:r>
          </a:p>
        </p:txBody>
      </p:sp>
      <p:sp>
        <p:nvSpPr>
          <p:cNvPr id="3" name="Footer Placeholder 2">
            <a:extLst>
              <a:ext uri="{FF2B5EF4-FFF2-40B4-BE49-F238E27FC236}">
                <a16:creationId xmlns:a16="http://schemas.microsoft.com/office/drawing/2014/main" id="{CD954B58-EB33-44D9-8999-44D7DCAF8DBD}"/>
              </a:ext>
            </a:extLst>
          </p:cNvPr>
          <p:cNvSpPr>
            <a:spLocks noGrp="1"/>
          </p:cNvSpPr>
          <p:nvPr>
            <p:ph type="ftr" sz="quarter" idx="11"/>
          </p:nvPr>
        </p:nvSpPr>
        <p:spPr/>
        <p:txBody>
          <a:bodyPr/>
          <a:lstStyle/>
          <a:p>
            <a:r>
              <a:rPr kumimoji="0" lang="en-US"/>
              <a:t>December 2021</a:t>
            </a:r>
            <a:endParaRPr kumimoji="0" lang="en-US" dirty="0"/>
          </a:p>
        </p:txBody>
      </p:sp>
      <p:sp>
        <p:nvSpPr>
          <p:cNvPr id="5" name="Content Placeholder 4">
            <a:extLst>
              <a:ext uri="{FF2B5EF4-FFF2-40B4-BE49-F238E27FC236}">
                <a16:creationId xmlns:a16="http://schemas.microsoft.com/office/drawing/2014/main" id="{60E23D5D-31A8-4B74-965F-62D5BA54B846}"/>
              </a:ext>
            </a:extLst>
          </p:cNvPr>
          <p:cNvSpPr>
            <a:spLocks noGrp="1"/>
          </p:cNvSpPr>
          <p:nvPr>
            <p:ph sz="quarter" idx="1"/>
          </p:nvPr>
        </p:nvSpPr>
        <p:spPr>
          <a:ln>
            <a:solidFill>
              <a:schemeClr val="accent1"/>
            </a:solidFill>
          </a:ln>
        </p:spPr>
        <p:txBody>
          <a:bodyPr/>
          <a:lstStyle/>
          <a:p>
            <a:r>
              <a:rPr lang="en-US" dirty="0"/>
              <a:t>One-pagers</a:t>
            </a:r>
          </a:p>
          <a:p>
            <a:pPr lvl="1">
              <a:buFont typeface="Wingdings" panose="05000000000000000000" pitchFamily="2" charset="2"/>
              <a:buChar char="Ø"/>
            </a:pPr>
            <a:r>
              <a:rPr lang="en-US" dirty="0"/>
              <a:t>TNT Basics</a:t>
            </a:r>
          </a:p>
          <a:p>
            <a:pPr lvl="1">
              <a:buFont typeface="Wingdings" panose="05000000000000000000" pitchFamily="2" charset="2"/>
              <a:buChar char="Ø"/>
            </a:pPr>
            <a:r>
              <a:rPr lang="en-US" dirty="0"/>
              <a:t>Notices, Hearings, Petitions &amp; Elections</a:t>
            </a:r>
          </a:p>
          <a:p>
            <a:pPr lvl="1">
              <a:buFont typeface="Wingdings" panose="05000000000000000000" pitchFamily="2" charset="2"/>
              <a:buChar char="Ø"/>
            </a:pPr>
            <a:r>
              <a:rPr lang="en-US" dirty="0"/>
              <a:t>De Minimis Rate</a:t>
            </a:r>
          </a:p>
          <a:p>
            <a:pPr lvl="1">
              <a:buFont typeface="Wingdings" panose="05000000000000000000" pitchFamily="2" charset="2"/>
              <a:buChar char="Ø"/>
            </a:pPr>
            <a:r>
              <a:rPr lang="en-US" dirty="0"/>
              <a:t>Unused Increment Rate</a:t>
            </a:r>
          </a:p>
          <a:p>
            <a:r>
              <a:rPr lang="en-US" dirty="0"/>
              <a:t>Website </a:t>
            </a:r>
          </a:p>
          <a:p>
            <a:r>
              <a:rPr lang="en-US" dirty="0"/>
              <a:t>Videos</a:t>
            </a:r>
          </a:p>
          <a:p>
            <a:r>
              <a:rPr lang="en-US" dirty="0"/>
              <a:t>Outreach, conferences &amp; seminars</a:t>
            </a:r>
          </a:p>
          <a:p>
            <a:pPr marL="0" indent="0">
              <a:buNone/>
            </a:pPr>
            <a:endParaRPr lang="en-US" dirty="0"/>
          </a:p>
        </p:txBody>
      </p:sp>
    </p:spTree>
    <p:extLst>
      <p:ext uri="{BB962C8B-B14F-4D97-AF65-F5344CB8AC3E}">
        <p14:creationId xmlns:p14="http://schemas.microsoft.com/office/powerpoint/2010/main" val="748057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5B27FC-2FA6-4052-89C1-0418C8447FCA}"/>
              </a:ext>
            </a:extLst>
          </p:cNvPr>
          <p:cNvSpPr>
            <a:spLocks noGrp="1"/>
          </p:cNvSpPr>
          <p:nvPr>
            <p:ph type="title"/>
          </p:nvPr>
        </p:nvSpPr>
        <p:spPr/>
        <p:txBody>
          <a:bodyPr/>
          <a:lstStyle/>
          <a:p>
            <a:r>
              <a:rPr lang="en-US"/>
              <a:t> Spring </a:t>
            </a:r>
            <a:r>
              <a:rPr lang="en-US" dirty="0"/>
              <a:t>/ Summer 2022</a:t>
            </a:r>
          </a:p>
        </p:txBody>
      </p:sp>
      <p:sp>
        <p:nvSpPr>
          <p:cNvPr id="4" name="Footer Placeholder 3">
            <a:extLst>
              <a:ext uri="{FF2B5EF4-FFF2-40B4-BE49-F238E27FC236}">
                <a16:creationId xmlns:a16="http://schemas.microsoft.com/office/drawing/2014/main" id="{A55C96AE-F0F4-482D-A89D-38289FEF19B6}"/>
              </a:ext>
            </a:extLst>
          </p:cNvPr>
          <p:cNvSpPr>
            <a:spLocks noGrp="1"/>
          </p:cNvSpPr>
          <p:nvPr>
            <p:ph type="ftr" sz="quarter" idx="12"/>
          </p:nvPr>
        </p:nvSpPr>
        <p:spPr/>
        <p:txBody>
          <a:bodyPr/>
          <a:lstStyle/>
          <a:p>
            <a:r>
              <a:rPr kumimoji="0" lang="en-US"/>
              <a:t>December 2021</a:t>
            </a:r>
            <a:endParaRPr kumimoji="0" lang="en-US" dirty="0"/>
          </a:p>
        </p:txBody>
      </p:sp>
      <p:pic>
        <p:nvPicPr>
          <p:cNvPr id="5" name="Picture 4" descr="A picture containing circle&#10;&#10;Description automatically generated">
            <a:extLst>
              <a:ext uri="{FF2B5EF4-FFF2-40B4-BE49-F238E27FC236}">
                <a16:creationId xmlns:a16="http://schemas.microsoft.com/office/drawing/2014/main" id="{F1A1C894-B196-43C7-B4E0-497C05B5468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00400" y="2852416"/>
            <a:ext cx="3567112" cy="3216719"/>
          </a:xfrm>
          <a:prstGeom prst="rect">
            <a:avLst/>
          </a:prstGeom>
        </p:spPr>
      </p:pic>
    </p:spTree>
    <p:extLst>
      <p:ext uri="{BB962C8B-B14F-4D97-AF65-F5344CB8AC3E}">
        <p14:creationId xmlns:p14="http://schemas.microsoft.com/office/powerpoint/2010/main" val="244923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5B27FC-2FA6-4052-89C1-0418C8447FCA}"/>
              </a:ext>
            </a:extLst>
          </p:cNvPr>
          <p:cNvSpPr>
            <a:spLocks noGrp="1"/>
          </p:cNvSpPr>
          <p:nvPr>
            <p:ph type="title"/>
          </p:nvPr>
        </p:nvSpPr>
        <p:spPr/>
        <p:txBody>
          <a:bodyPr/>
          <a:lstStyle/>
          <a:p>
            <a:r>
              <a:rPr lang="en-US" dirty="0"/>
              <a:t>    Industry Feedback</a:t>
            </a:r>
          </a:p>
        </p:txBody>
      </p:sp>
      <p:sp>
        <p:nvSpPr>
          <p:cNvPr id="4" name="Footer Placeholder 3">
            <a:extLst>
              <a:ext uri="{FF2B5EF4-FFF2-40B4-BE49-F238E27FC236}">
                <a16:creationId xmlns:a16="http://schemas.microsoft.com/office/drawing/2014/main" id="{A55C96AE-F0F4-482D-A89D-38289FEF19B6}"/>
              </a:ext>
            </a:extLst>
          </p:cNvPr>
          <p:cNvSpPr>
            <a:spLocks noGrp="1"/>
          </p:cNvSpPr>
          <p:nvPr>
            <p:ph type="ftr" sz="quarter" idx="12"/>
          </p:nvPr>
        </p:nvSpPr>
        <p:spPr/>
        <p:txBody>
          <a:bodyPr/>
          <a:lstStyle/>
          <a:p>
            <a:r>
              <a:rPr kumimoji="0" lang="en-US"/>
              <a:t>December 2021</a:t>
            </a:r>
            <a:endParaRPr kumimoji="0" lang="en-US" dirty="0"/>
          </a:p>
        </p:txBody>
      </p:sp>
      <p:pic>
        <p:nvPicPr>
          <p:cNvPr id="7" name="Picture 6" descr="Icon&#10;&#10;Description automatically generated">
            <a:extLst>
              <a:ext uri="{FF2B5EF4-FFF2-40B4-BE49-F238E27FC236}">
                <a16:creationId xmlns:a16="http://schemas.microsoft.com/office/drawing/2014/main" id="{C5821BAE-A0BF-4374-8DC1-CC45E004E8A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76394" y="3151628"/>
            <a:ext cx="5791212" cy="2106172"/>
          </a:xfrm>
          <a:prstGeom prst="rect">
            <a:avLst/>
          </a:prstGeom>
        </p:spPr>
      </p:pic>
    </p:spTree>
    <p:extLst>
      <p:ext uri="{BB962C8B-B14F-4D97-AF65-F5344CB8AC3E}">
        <p14:creationId xmlns:p14="http://schemas.microsoft.com/office/powerpoint/2010/main" val="709565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5B27FC-2FA6-4052-89C1-0418C8447FCA}"/>
              </a:ext>
            </a:extLst>
          </p:cNvPr>
          <p:cNvSpPr>
            <a:spLocks noGrp="1"/>
          </p:cNvSpPr>
          <p:nvPr>
            <p:ph type="title"/>
          </p:nvPr>
        </p:nvSpPr>
        <p:spPr/>
        <p:txBody>
          <a:bodyPr/>
          <a:lstStyle/>
          <a:p>
            <a:r>
              <a:rPr lang="en-US" dirty="0"/>
              <a:t>Contact Information</a:t>
            </a:r>
          </a:p>
        </p:txBody>
      </p:sp>
      <p:sp>
        <p:nvSpPr>
          <p:cNvPr id="4" name="Footer Placeholder 3">
            <a:extLst>
              <a:ext uri="{FF2B5EF4-FFF2-40B4-BE49-F238E27FC236}">
                <a16:creationId xmlns:a16="http://schemas.microsoft.com/office/drawing/2014/main" id="{A55C96AE-F0F4-482D-A89D-38289FEF19B6}"/>
              </a:ext>
            </a:extLst>
          </p:cNvPr>
          <p:cNvSpPr>
            <a:spLocks noGrp="1"/>
          </p:cNvSpPr>
          <p:nvPr>
            <p:ph type="ftr" sz="quarter" idx="12"/>
          </p:nvPr>
        </p:nvSpPr>
        <p:spPr/>
        <p:txBody>
          <a:bodyPr/>
          <a:lstStyle/>
          <a:p>
            <a:r>
              <a:rPr kumimoji="0" lang="en-US"/>
              <a:t>December 2021</a:t>
            </a:r>
            <a:endParaRPr kumimoji="0" lang="en-US" dirty="0"/>
          </a:p>
        </p:txBody>
      </p:sp>
      <p:sp>
        <p:nvSpPr>
          <p:cNvPr id="2" name="Rectangle 1">
            <a:extLst>
              <a:ext uri="{FF2B5EF4-FFF2-40B4-BE49-F238E27FC236}">
                <a16:creationId xmlns:a16="http://schemas.microsoft.com/office/drawing/2014/main" id="{43A625B4-A8F0-4E92-B391-BF784F35D851}"/>
              </a:ext>
            </a:extLst>
          </p:cNvPr>
          <p:cNvSpPr/>
          <p:nvPr/>
        </p:nvSpPr>
        <p:spPr>
          <a:xfrm>
            <a:off x="1219200" y="2865232"/>
            <a:ext cx="7010399" cy="3108543"/>
          </a:xfrm>
          <a:prstGeom prst="rect">
            <a:avLst/>
          </a:prstGeom>
        </p:spPr>
        <p:txBody>
          <a:bodyPr wrap="square">
            <a:spAutoFit/>
          </a:bodyPr>
          <a:lstStyle/>
          <a:p>
            <a:pPr algn="ctr"/>
            <a:r>
              <a:rPr lang="en-US" altLang="en-US" sz="2800" dirty="0">
                <a:solidFill>
                  <a:schemeClr val="tx2"/>
                </a:solidFill>
                <a:ea typeface="ＭＳ Ｐゴシック" pitchFamily="34" charset="-128"/>
              </a:rPr>
              <a:t>Connie Rose </a:t>
            </a:r>
          </a:p>
          <a:p>
            <a:pPr algn="ctr"/>
            <a:r>
              <a:rPr lang="en-US" altLang="en-US" sz="2800" u="sng" dirty="0">
                <a:solidFill>
                  <a:srgbClr val="FF0000"/>
                </a:solidFill>
                <a:ea typeface="ＭＳ Ｐゴシック" pitchFamily="34" charset="-128"/>
              </a:rPr>
              <a:t>connie.rose@mvbalaw.com</a:t>
            </a:r>
          </a:p>
          <a:p>
            <a:pPr algn="ctr"/>
            <a:r>
              <a:rPr lang="en-US" altLang="en-US" sz="2800" dirty="0">
                <a:solidFill>
                  <a:schemeClr val="tx2"/>
                </a:solidFill>
                <a:ea typeface="ＭＳ Ｐゴシック" pitchFamily="34" charset="-128"/>
              </a:rPr>
              <a:t>(512) 323-3242</a:t>
            </a:r>
          </a:p>
          <a:p>
            <a:pPr algn="ctr"/>
            <a:endParaRPr lang="en-US" altLang="en-US" sz="2800" dirty="0">
              <a:solidFill>
                <a:schemeClr val="tx2"/>
              </a:solidFill>
              <a:ea typeface="ＭＳ Ｐゴシック" pitchFamily="34" charset="-128"/>
            </a:endParaRPr>
          </a:p>
          <a:p>
            <a:pPr algn="ctr"/>
            <a:r>
              <a:rPr lang="en-US" altLang="en-US" sz="2800" dirty="0">
                <a:solidFill>
                  <a:schemeClr val="tx2"/>
                </a:solidFill>
                <a:ea typeface="ＭＳ Ｐゴシック" pitchFamily="34" charset="-128"/>
              </a:rPr>
              <a:t>Craig Williams – PTAD</a:t>
            </a:r>
          </a:p>
          <a:p>
            <a:pPr algn="ctr"/>
            <a:r>
              <a:rPr lang="en-US" sz="2800" dirty="0">
                <a:solidFill>
                  <a:schemeClr val="tx2"/>
                </a:solidFill>
                <a:hlinkClick r:id="rId2"/>
              </a:rPr>
              <a:t>craig.williams@cpa.texas.gov</a:t>
            </a:r>
            <a:endParaRPr lang="en-US" sz="2800" dirty="0">
              <a:solidFill>
                <a:schemeClr val="tx2"/>
              </a:solidFill>
            </a:endParaRPr>
          </a:p>
          <a:p>
            <a:pPr algn="ctr"/>
            <a:r>
              <a:rPr lang="en-US" sz="2800" dirty="0">
                <a:solidFill>
                  <a:schemeClr val="tx2"/>
                </a:solidFill>
              </a:rPr>
              <a:t>(512) 936-2826</a:t>
            </a:r>
          </a:p>
        </p:txBody>
      </p:sp>
    </p:spTree>
    <p:extLst>
      <p:ext uri="{BB962C8B-B14F-4D97-AF65-F5344CB8AC3E}">
        <p14:creationId xmlns:p14="http://schemas.microsoft.com/office/powerpoint/2010/main" val="242798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990600"/>
          </a:xfrm>
          <a:ln>
            <a:solidFill>
              <a:schemeClr val="accent1"/>
            </a:solidFill>
          </a:ln>
        </p:spPr>
        <p:txBody>
          <a:bodyPr/>
          <a:lstStyle/>
          <a:p>
            <a:pPr algn="ctr" eaLnBrk="1" hangingPunct="1"/>
            <a:r>
              <a:rPr lang="en-US" altLang="en-US" dirty="0">
                <a:ea typeface="ＭＳ Ｐゴシック" pitchFamily="34" charset="-128"/>
              </a:rPr>
              <a:t>Truth-In-Taxation Panelists</a:t>
            </a:r>
          </a:p>
        </p:txBody>
      </p:sp>
      <p:sp>
        <p:nvSpPr>
          <p:cNvPr id="11268" name="Content Placeholder 2"/>
          <p:cNvSpPr>
            <a:spLocks noGrp="1"/>
          </p:cNvSpPr>
          <p:nvPr>
            <p:ph sz="quarter" idx="1"/>
          </p:nvPr>
        </p:nvSpPr>
        <p:spPr>
          <a:xfrm>
            <a:off x="612775" y="1600200"/>
            <a:ext cx="8153400" cy="4495800"/>
          </a:xfrm>
          <a:ln>
            <a:solidFill>
              <a:schemeClr val="accent1"/>
            </a:solidFill>
          </a:ln>
        </p:spPr>
        <p:txBody>
          <a:bodyPr>
            <a:normAutofit/>
          </a:bodyPr>
          <a:lstStyle/>
          <a:p>
            <a:pPr marL="0" indent="0" algn="ctr">
              <a:buNone/>
            </a:pPr>
            <a:endParaRPr lang="en-US" altLang="en-US" sz="4400" dirty="0">
              <a:solidFill>
                <a:schemeClr val="tx2"/>
              </a:solidFill>
              <a:ea typeface="ＭＳ Ｐゴシック" pitchFamily="34" charset="-128"/>
            </a:endParaRPr>
          </a:p>
          <a:p>
            <a:pPr marL="0" indent="0" algn="ctr">
              <a:buNone/>
            </a:pPr>
            <a:r>
              <a:rPr lang="en-US" altLang="en-US" sz="4400" dirty="0">
                <a:solidFill>
                  <a:schemeClr val="tx2"/>
                </a:solidFill>
                <a:ea typeface="ＭＳ Ｐゴシック" pitchFamily="34" charset="-128"/>
              </a:rPr>
              <a:t>Connie Rose</a:t>
            </a:r>
          </a:p>
          <a:p>
            <a:pPr marL="0" indent="0" algn="ctr">
              <a:buNone/>
            </a:pPr>
            <a:r>
              <a:rPr lang="en-US" altLang="en-US" sz="3600" dirty="0">
                <a:solidFill>
                  <a:schemeClr val="tx2"/>
                </a:solidFill>
                <a:ea typeface="ＭＳ Ｐゴシック" pitchFamily="34" charset="-128"/>
              </a:rPr>
              <a:t>McCreary </a:t>
            </a:r>
            <a:r>
              <a:rPr lang="en-US" altLang="en-US" sz="3600" dirty="0" err="1">
                <a:solidFill>
                  <a:schemeClr val="tx2"/>
                </a:solidFill>
                <a:ea typeface="ＭＳ Ｐゴシック" pitchFamily="34" charset="-128"/>
              </a:rPr>
              <a:t>Veselka</a:t>
            </a:r>
            <a:r>
              <a:rPr lang="en-US" altLang="en-US" sz="3600" dirty="0">
                <a:solidFill>
                  <a:schemeClr val="tx2"/>
                </a:solidFill>
                <a:ea typeface="ＭＳ Ｐゴシック" pitchFamily="34" charset="-128"/>
              </a:rPr>
              <a:t> Bragg &amp; Allen Law Firm</a:t>
            </a:r>
          </a:p>
          <a:p>
            <a:pPr marL="0" indent="0" algn="ctr">
              <a:buNone/>
            </a:pPr>
            <a:endParaRPr lang="en-US" altLang="en-US" sz="4400" dirty="0">
              <a:solidFill>
                <a:schemeClr val="tx2"/>
              </a:solidFill>
              <a:ea typeface="ＭＳ Ｐゴシック" pitchFamily="34" charset="-128"/>
            </a:endParaRPr>
          </a:p>
          <a:p>
            <a:pPr marL="0" indent="0" algn="ctr">
              <a:buNone/>
            </a:pPr>
            <a:r>
              <a:rPr lang="en-US" altLang="en-US" sz="4400" dirty="0">
                <a:solidFill>
                  <a:schemeClr val="tx2"/>
                </a:solidFill>
                <a:ea typeface="ＭＳ Ｐゴシック" pitchFamily="34" charset="-128"/>
              </a:rPr>
              <a:t>Craig Williams – PTAD</a:t>
            </a:r>
          </a:p>
          <a:p>
            <a:pPr marL="0" indent="0" algn="ctr">
              <a:buNone/>
            </a:pPr>
            <a:r>
              <a:rPr lang="en-US" altLang="en-US" sz="3600" dirty="0">
                <a:solidFill>
                  <a:schemeClr val="tx2"/>
                </a:solidFill>
                <a:ea typeface="ＭＳ Ｐゴシック" pitchFamily="34" charset="-128"/>
              </a:rPr>
              <a:t>Texas Comptroller of Public Accounts</a:t>
            </a:r>
          </a:p>
        </p:txBody>
      </p:sp>
      <p:sp>
        <p:nvSpPr>
          <p:cNvPr id="2" name="Footer Placeholder 1"/>
          <p:cNvSpPr>
            <a:spLocks noGrp="1"/>
          </p:cNvSpPr>
          <p:nvPr>
            <p:ph type="ftr" sz="quarter" idx="11"/>
          </p:nvPr>
        </p:nvSpPr>
        <p:spPr/>
        <p:txBody>
          <a:bodyPr/>
          <a:lstStyle/>
          <a:p>
            <a:pPr>
              <a:defRPr/>
            </a:pPr>
            <a:r>
              <a:rPr lang="en-US"/>
              <a:t>December 2021</a:t>
            </a:r>
            <a:endParaRPr lang="en-US" dirty="0"/>
          </a:p>
        </p:txBody>
      </p:sp>
    </p:spTree>
    <p:extLst>
      <p:ext uri="{BB962C8B-B14F-4D97-AF65-F5344CB8AC3E}">
        <p14:creationId xmlns:p14="http://schemas.microsoft.com/office/powerpoint/2010/main" val="398955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612775" y="228600"/>
            <a:ext cx="8153400" cy="990600"/>
          </a:xfrm>
          <a:ln>
            <a:solidFill>
              <a:schemeClr val="accent1"/>
            </a:solidFill>
          </a:ln>
        </p:spPr>
        <p:txBody>
          <a:bodyPr/>
          <a:lstStyle/>
          <a:p>
            <a:pPr eaLnBrk="1" hangingPunct="1"/>
            <a:r>
              <a:rPr lang="en-US" altLang="en-US" dirty="0">
                <a:ea typeface="ＭＳ Ｐゴシック" pitchFamily="34" charset="-128"/>
              </a:rPr>
              <a:t>Agenda Topics</a:t>
            </a:r>
          </a:p>
        </p:txBody>
      </p:sp>
      <p:sp>
        <p:nvSpPr>
          <p:cNvPr id="13316" name="Content Placeholder 1"/>
          <p:cNvSpPr>
            <a:spLocks noGrp="1"/>
          </p:cNvSpPr>
          <p:nvPr>
            <p:ph sz="quarter" idx="1"/>
          </p:nvPr>
        </p:nvSpPr>
        <p:spPr>
          <a:xfrm>
            <a:off x="685801" y="1905000"/>
            <a:ext cx="8337551" cy="4191000"/>
          </a:xfrm>
          <a:ln>
            <a:solidFill>
              <a:schemeClr val="accent1"/>
            </a:solidFill>
          </a:ln>
        </p:spPr>
        <p:txBody>
          <a:bodyPr/>
          <a:lstStyle/>
          <a:p>
            <a:pPr eaLnBrk="1" hangingPunct="1"/>
            <a:r>
              <a:rPr lang="en-US" altLang="en-US" sz="2800" dirty="0">
                <a:ea typeface="ＭＳ Ｐゴシック" pitchFamily="34" charset="-128"/>
              </a:rPr>
              <a:t>2021- Law Changes</a:t>
            </a:r>
          </a:p>
          <a:p>
            <a:pPr eaLnBrk="1" hangingPunct="1"/>
            <a:r>
              <a:rPr lang="en-US" altLang="en-US" sz="2800" dirty="0">
                <a:ea typeface="ＭＳ Ｐゴシック" pitchFamily="34" charset="-128"/>
              </a:rPr>
              <a:t>Disaster Tax Rate</a:t>
            </a:r>
          </a:p>
          <a:p>
            <a:pPr eaLnBrk="1" hangingPunct="1"/>
            <a:r>
              <a:rPr lang="en-US" altLang="en-US" sz="2800" dirty="0">
                <a:ea typeface="ＭＳ Ｐゴシック" pitchFamily="34" charset="-128"/>
              </a:rPr>
              <a:t>New Forms Committee</a:t>
            </a:r>
          </a:p>
          <a:p>
            <a:pPr eaLnBrk="1" hangingPunct="1"/>
            <a:r>
              <a:rPr lang="en-US" altLang="en-US" sz="2800" dirty="0">
                <a:ea typeface="ＭＳ Ｐゴシック" pitchFamily="34" charset="-128"/>
              </a:rPr>
              <a:t>PTAD Forms &amp; Technical Resources </a:t>
            </a:r>
          </a:p>
          <a:p>
            <a:r>
              <a:rPr lang="en-US" altLang="en-US" sz="2800" dirty="0">
                <a:ea typeface="ＭＳ Ｐゴシック" pitchFamily="34" charset="-128"/>
              </a:rPr>
              <a:t>Spring / Summer 2022</a:t>
            </a:r>
          </a:p>
          <a:p>
            <a:r>
              <a:rPr lang="en-US" altLang="en-US" sz="2800" dirty="0">
                <a:ea typeface="ＭＳ Ｐゴシック" pitchFamily="34" charset="-128"/>
              </a:rPr>
              <a:t>Industry Feedback </a:t>
            </a:r>
          </a:p>
          <a:p>
            <a:pPr eaLnBrk="1" hangingPunct="1"/>
            <a:endParaRPr lang="en-US" altLang="en-US" dirty="0">
              <a:ea typeface="ＭＳ Ｐゴシック" pitchFamily="34" charset="-128"/>
            </a:endParaRPr>
          </a:p>
          <a:p>
            <a:pPr eaLnBrk="1" hangingPunct="1"/>
            <a:endParaRPr lang="en-US" altLang="en-US" dirty="0">
              <a:ea typeface="ＭＳ Ｐゴシック" pitchFamily="34" charset="-128"/>
            </a:endParaRPr>
          </a:p>
        </p:txBody>
      </p:sp>
      <p:sp>
        <p:nvSpPr>
          <p:cNvPr id="2" name="Footer Placeholder 1"/>
          <p:cNvSpPr>
            <a:spLocks noGrp="1"/>
          </p:cNvSpPr>
          <p:nvPr>
            <p:ph type="ftr" sz="quarter" idx="11"/>
          </p:nvPr>
        </p:nvSpPr>
        <p:spPr/>
        <p:txBody>
          <a:bodyPr/>
          <a:lstStyle/>
          <a:p>
            <a:pPr>
              <a:defRPr/>
            </a:pPr>
            <a:r>
              <a:rPr lang="en-US" dirty="0"/>
              <a:t>December 2021</a:t>
            </a:r>
          </a:p>
        </p:txBody>
      </p:sp>
    </p:spTree>
    <p:extLst>
      <p:ext uri="{BB962C8B-B14F-4D97-AF65-F5344CB8AC3E}">
        <p14:creationId xmlns:p14="http://schemas.microsoft.com/office/powerpoint/2010/main" val="385488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2021 – Law Changes </a:t>
            </a:r>
          </a:p>
        </p:txBody>
      </p:sp>
      <p:sp>
        <p:nvSpPr>
          <p:cNvPr id="5" name="Footer Placeholder 4"/>
          <p:cNvSpPr>
            <a:spLocks noGrp="1"/>
          </p:cNvSpPr>
          <p:nvPr>
            <p:ph type="ftr" sz="quarter" idx="12"/>
          </p:nvPr>
        </p:nvSpPr>
        <p:spPr/>
        <p:txBody>
          <a:bodyPr/>
          <a:lstStyle/>
          <a:p>
            <a:r>
              <a:rPr kumimoji="0" lang="en-US"/>
              <a:t>December 2021</a:t>
            </a:r>
            <a:endParaRPr kumimoji="0" lang="en-US" dirty="0"/>
          </a:p>
        </p:txBody>
      </p:sp>
      <p:pic>
        <p:nvPicPr>
          <p:cNvPr id="4" name="Picture 3" descr="Calendar&#10;&#10;Description automatically generated">
            <a:extLst>
              <a:ext uri="{FF2B5EF4-FFF2-40B4-BE49-F238E27FC236}">
                <a16:creationId xmlns:a16="http://schemas.microsoft.com/office/drawing/2014/main" id="{F3EC6AB2-E53A-42ED-8FB7-B24810A7BF6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71750" y="2933700"/>
            <a:ext cx="4000500" cy="2667000"/>
          </a:xfrm>
          <a:prstGeom prst="rect">
            <a:avLst/>
          </a:prstGeom>
        </p:spPr>
      </p:pic>
    </p:spTree>
    <p:extLst>
      <p:ext uri="{BB962C8B-B14F-4D97-AF65-F5344CB8AC3E}">
        <p14:creationId xmlns:p14="http://schemas.microsoft.com/office/powerpoint/2010/main" val="2881360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92669-5A09-4FC5-A008-7BB2CD288CCF}"/>
              </a:ext>
            </a:extLst>
          </p:cNvPr>
          <p:cNvSpPr>
            <a:spLocks noGrp="1"/>
          </p:cNvSpPr>
          <p:nvPr>
            <p:ph type="title"/>
          </p:nvPr>
        </p:nvSpPr>
        <p:spPr>
          <a:ln>
            <a:solidFill>
              <a:schemeClr val="accent1"/>
            </a:solidFill>
          </a:ln>
        </p:spPr>
        <p:txBody>
          <a:bodyPr/>
          <a:lstStyle/>
          <a:p>
            <a:r>
              <a:rPr lang="en-US" dirty="0"/>
              <a:t>2021 Law Changes -TNT</a:t>
            </a:r>
          </a:p>
        </p:txBody>
      </p:sp>
      <p:sp>
        <p:nvSpPr>
          <p:cNvPr id="3" name="Footer Placeholder 2">
            <a:extLst>
              <a:ext uri="{FF2B5EF4-FFF2-40B4-BE49-F238E27FC236}">
                <a16:creationId xmlns:a16="http://schemas.microsoft.com/office/drawing/2014/main" id="{CD954B58-EB33-44D9-8999-44D7DCAF8DBD}"/>
              </a:ext>
            </a:extLst>
          </p:cNvPr>
          <p:cNvSpPr>
            <a:spLocks noGrp="1"/>
          </p:cNvSpPr>
          <p:nvPr>
            <p:ph type="ftr" sz="quarter" idx="11"/>
          </p:nvPr>
        </p:nvSpPr>
        <p:spPr/>
        <p:txBody>
          <a:bodyPr/>
          <a:lstStyle/>
          <a:p>
            <a:r>
              <a:rPr kumimoji="0" lang="en-US"/>
              <a:t>December 2021</a:t>
            </a:r>
            <a:endParaRPr kumimoji="0" lang="en-US" dirty="0"/>
          </a:p>
        </p:txBody>
      </p:sp>
      <p:sp>
        <p:nvSpPr>
          <p:cNvPr id="5" name="Content Placeholder 4">
            <a:extLst>
              <a:ext uri="{FF2B5EF4-FFF2-40B4-BE49-F238E27FC236}">
                <a16:creationId xmlns:a16="http://schemas.microsoft.com/office/drawing/2014/main" id="{60E23D5D-31A8-4B74-965F-62D5BA54B846}"/>
              </a:ext>
            </a:extLst>
          </p:cNvPr>
          <p:cNvSpPr>
            <a:spLocks noGrp="1"/>
          </p:cNvSpPr>
          <p:nvPr>
            <p:ph sz="quarter" idx="1"/>
          </p:nvPr>
        </p:nvSpPr>
        <p:spPr>
          <a:ln>
            <a:solidFill>
              <a:schemeClr val="accent1"/>
            </a:solidFill>
          </a:ln>
        </p:spPr>
        <p:txBody>
          <a:bodyPr/>
          <a:lstStyle/>
          <a:p>
            <a:r>
              <a:rPr lang="en-US" dirty="0">
                <a:solidFill>
                  <a:schemeClr val="bg1">
                    <a:lumMod val="75000"/>
                  </a:schemeClr>
                </a:solidFill>
              </a:rPr>
              <a:t>Debt </a:t>
            </a:r>
          </a:p>
          <a:p>
            <a:pPr marL="0" indent="0">
              <a:buNone/>
            </a:pPr>
            <a:r>
              <a:rPr lang="en-US" dirty="0">
                <a:solidFill>
                  <a:schemeClr val="bg1">
                    <a:lumMod val="75000"/>
                  </a:schemeClr>
                </a:solidFill>
              </a:rPr>
              <a:t>    </a:t>
            </a:r>
          </a:p>
          <a:p>
            <a:r>
              <a:rPr lang="en-US" dirty="0">
                <a:solidFill>
                  <a:schemeClr val="bg1">
                    <a:lumMod val="75000"/>
                  </a:schemeClr>
                </a:solidFill>
              </a:rPr>
              <a:t>VisitTexas.gov  </a:t>
            </a:r>
          </a:p>
          <a:p>
            <a:pPr marL="0" indent="0">
              <a:buNone/>
            </a:pPr>
            <a:r>
              <a:rPr lang="en-US" dirty="0"/>
              <a:t>    </a:t>
            </a:r>
          </a:p>
          <a:p>
            <a:r>
              <a:rPr lang="en-US" dirty="0">
                <a:highlight>
                  <a:srgbClr val="FFFF00"/>
                </a:highlight>
              </a:rPr>
              <a:t>Defunding Municipality</a:t>
            </a:r>
          </a:p>
          <a:p>
            <a:endParaRPr lang="en-US" dirty="0"/>
          </a:p>
          <a:p>
            <a:r>
              <a:rPr lang="en-US" dirty="0">
                <a:highlight>
                  <a:srgbClr val="FFFF00"/>
                </a:highlight>
              </a:rPr>
              <a:t>Disaster Tax Rate</a:t>
            </a:r>
          </a:p>
        </p:txBody>
      </p:sp>
    </p:spTree>
    <p:extLst>
      <p:ext uri="{BB962C8B-B14F-4D97-AF65-F5344CB8AC3E}">
        <p14:creationId xmlns:p14="http://schemas.microsoft.com/office/powerpoint/2010/main" val="2775851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Defunding Municipality </a:t>
            </a:r>
          </a:p>
        </p:txBody>
      </p:sp>
      <p:sp>
        <p:nvSpPr>
          <p:cNvPr id="5" name="Footer Placeholder 4"/>
          <p:cNvSpPr>
            <a:spLocks noGrp="1"/>
          </p:cNvSpPr>
          <p:nvPr>
            <p:ph type="ftr" sz="quarter" idx="12"/>
          </p:nvPr>
        </p:nvSpPr>
        <p:spPr/>
        <p:txBody>
          <a:bodyPr/>
          <a:lstStyle/>
          <a:p>
            <a:r>
              <a:rPr kumimoji="0" lang="en-US"/>
              <a:t>December 2021</a:t>
            </a:r>
            <a:endParaRPr kumimoji="0" lang="en-US" dirty="0"/>
          </a:p>
        </p:txBody>
      </p:sp>
      <p:pic>
        <p:nvPicPr>
          <p:cNvPr id="4" name="Picture 3" descr="A picture containing protective garment&#10;&#10;Description automatically generated">
            <a:extLst>
              <a:ext uri="{FF2B5EF4-FFF2-40B4-BE49-F238E27FC236}">
                <a16:creationId xmlns:a16="http://schemas.microsoft.com/office/drawing/2014/main" id="{98D644C1-6781-4994-83DA-322A204C6BC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18814" y="461352"/>
            <a:ext cx="1615470" cy="1995948"/>
          </a:xfrm>
          <a:prstGeom prst="rect">
            <a:avLst/>
          </a:prstGeom>
        </p:spPr>
      </p:pic>
      <p:pic>
        <p:nvPicPr>
          <p:cNvPr id="6" name="Picture 5">
            <a:extLst>
              <a:ext uri="{FF2B5EF4-FFF2-40B4-BE49-F238E27FC236}">
                <a16:creationId xmlns:a16="http://schemas.microsoft.com/office/drawing/2014/main" id="{820B0E2A-B6A3-40AA-A366-7CA055E3A475}"/>
              </a:ext>
            </a:extLst>
          </p:cNvPr>
          <p:cNvPicPr>
            <a:picLocks noChangeAspect="1"/>
          </p:cNvPicPr>
          <p:nvPr/>
        </p:nvPicPr>
        <p:blipFill>
          <a:blip r:embed="rId5"/>
          <a:stretch>
            <a:fillRect/>
          </a:stretch>
        </p:blipFill>
        <p:spPr>
          <a:xfrm>
            <a:off x="228600" y="2971800"/>
            <a:ext cx="8605684" cy="2971800"/>
          </a:xfrm>
          <a:prstGeom prst="rect">
            <a:avLst/>
          </a:prstGeom>
        </p:spPr>
      </p:pic>
    </p:spTree>
    <p:extLst>
      <p:ext uri="{BB962C8B-B14F-4D97-AF65-F5344CB8AC3E}">
        <p14:creationId xmlns:p14="http://schemas.microsoft.com/office/powerpoint/2010/main" val="1905379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Disaster Tax Rate </a:t>
            </a:r>
          </a:p>
        </p:txBody>
      </p:sp>
      <p:sp>
        <p:nvSpPr>
          <p:cNvPr id="5" name="Footer Placeholder 4"/>
          <p:cNvSpPr>
            <a:spLocks noGrp="1"/>
          </p:cNvSpPr>
          <p:nvPr>
            <p:ph type="ftr" sz="quarter" idx="12"/>
          </p:nvPr>
        </p:nvSpPr>
        <p:spPr/>
        <p:txBody>
          <a:bodyPr/>
          <a:lstStyle/>
          <a:p>
            <a:r>
              <a:rPr kumimoji="0" lang="en-US"/>
              <a:t>December 2021</a:t>
            </a:r>
            <a:endParaRPr kumimoji="0" lang="en-US" dirty="0"/>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200400"/>
            <a:ext cx="42672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994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78E0B-F790-4816-A526-6C8AC400BEAF}"/>
              </a:ext>
            </a:extLst>
          </p:cNvPr>
          <p:cNvSpPr>
            <a:spLocks noGrp="1"/>
          </p:cNvSpPr>
          <p:nvPr>
            <p:ph type="title"/>
          </p:nvPr>
        </p:nvSpPr>
        <p:spPr>
          <a:ln>
            <a:solidFill>
              <a:schemeClr val="accent1"/>
            </a:solidFill>
          </a:ln>
        </p:spPr>
        <p:txBody>
          <a:bodyPr/>
          <a:lstStyle/>
          <a:p>
            <a:r>
              <a:rPr lang="en-US" dirty="0"/>
              <a:t>Review Question</a:t>
            </a:r>
          </a:p>
        </p:txBody>
      </p:sp>
      <p:sp>
        <p:nvSpPr>
          <p:cNvPr id="3" name="Footer Placeholder 2">
            <a:extLst>
              <a:ext uri="{FF2B5EF4-FFF2-40B4-BE49-F238E27FC236}">
                <a16:creationId xmlns:a16="http://schemas.microsoft.com/office/drawing/2014/main" id="{8A7EC568-47F3-4127-AD1C-CE7CBE1D0E35}"/>
              </a:ext>
            </a:extLst>
          </p:cNvPr>
          <p:cNvSpPr>
            <a:spLocks noGrp="1"/>
          </p:cNvSpPr>
          <p:nvPr>
            <p:ph type="ftr" sz="quarter" idx="11"/>
          </p:nvPr>
        </p:nvSpPr>
        <p:spPr/>
        <p:txBody>
          <a:bodyPr/>
          <a:lstStyle/>
          <a:p>
            <a:r>
              <a:rPr kumimoji="0" lang="en-US"/>
              <a:t>December 2021</a:t>
            </a:r>
            <a:endParaRPr kumimoji="0" lang="en-US" dirty="0"/>
          </a:p>
        </p:txBody>
      </p:sp>
      <p:sp>
        <p:nvSpPr>
          <p:cNvPr id="5" name="Content Placeholder 4">
            <a:extLst>
              <a:ext uri="{FF2B5EF4-FFF2-40B4-BE49-F238E27FC236}">
                <a16:creationId xmlns:a16="http://schemas.microsoft.com/office/drawing/2014/main" id="{98FD13D3-4B7D-4038-8328-B5648CB5ECEA}"/>
              </a:ext>
            </a:extLst>
          </p:cNvPr>
          <p:cNvSpPr>
            <a:spLocks noGrp="1"/>
          </p:cNvSpPr>
          <p:nvPr>
            <p:ph sz="quarter" idx="1"/>
          </p:nvPr>
        </p:nvSpPr>
        <p:spPr>
          <a:ln>
            <a:solidFill>
              <a:schemeClr val="accent1"/>
            </a:solidFill>
          </a:ln>
        </p:spPr>
        <p:txBody>
          <a:bodyPr/>
          <a:lstStyle/>
          <a:p>
            <a:r>
              <a:rPr lang="en-US" dirty="0"/>
              <a:t>What governor declared disaster is NOT considered when adopting a tax rate that is higher than the voter-approval rate?</a:t>
            </a:r>
          </a:p>
          <a:p>
            <a:r>
              <a:rPr lang="en-US" b="1" dirty="0"/>
              <a:t>Drought, Epidemic and Pandemic</a:t>
            </a:r>
          </a:p>
        </p:txBody>
      </p:sp>
    </p:spTree>
    <p:extLst>
      <p:ext uri="{BB962C8B-B14F-4D97-AF65-F5344CB8AC3E}">
        <p14:creationId xmlns:p14="http://schemas.microsoft.com/office/powerpoint/2010/main" val="1470042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1389-6664-4F59-B21E-DED5FAD42AB6}"/>
              </a:ext>
            </a:extLst>
          </p:cNvPr>
          <p:cNvSpPr>
            <a:spLocks noGrp="1"/>
          </p:cNvSpPr>
          <p:nvPr>
            <p:ph type="title"/>
          </p:nvPr>
        </p:nvSpPr>
        <p:spPr/>
        <p:txBody>
          <a:bodyPr/>
          <a:lstStyle/>
          <a:p>
            <a:r>
              <a:rPr lang="en-US" dirty="0"/>
              <a:t>Disaster Declaration</a:t>
            </a:r>
          </a:p>
        </p:txBody>
      </p:sp>
      <p:sp>
        <p:nvSpPr>
          <p:cNvPr id="3" name="Footer Placeholder 2">
            <a:extLst>
              <a:ext uri="{FF2B5EF4-FFF2-40B4-BE49-F238E27FC236}">
                <a16:creationId xmlns:a16="http://schemas.microsoft.com/office/drawing/2014/main" id="{F319465D-DC33-46CC-84DB-096B125D769D}"/>
              </a:ext>
            </a:extLst>
          </p:cNvPr>
          <p:cNvSpPr>
            <a:spLocks noGrp="1"/>
          </p:cNvSpPr>
          <p:nvPr>
            <p:ph type="ftr" sz="quarter" idx="11"/>
          </p:nvPr>
        </p:nvSpPr>
        <p:spPr/>
        <p:txBody>
          <a:bodyPr/>
          <a:lstStyle/>
          <a:p>
            <a:r>
              <a:rPr kumimoji="0" lang="en-US"/>
              <a:t>December 2021</a:t>
            </a:r>
            <a:endParaRPr kumimoji="0" lang="en-US" dirty="0"/>
          </a:p>
        </p:txBody>
      </p:sp>
      <p:pic>
        <p:nvPicPr>
          <p:cNvPr id="5" name="Picture 4">
            <a:extLst>
              <a:ext uri="{FF2B5EF4-FFF2-40B4-BE49-F238E27FC236}">
                <a16:creationId xmlns:a16="http://schemas.microsoft.com/office/drawing/2014/main" id="{F1972B3A-4958-4829-82D6-2517D515E117}"/>
              </a:ext>
            </a:extLst>
          </p:cNvPr>
          <p:cNvPicPr>
            <a:picLocks noChangeAspect="1"/>
          </p:cNvPicPr>
          <p:nvPr/>
        </p:nvPicPr>
        <p:blipFill>
          <a:blip r:embed="rId2"/>
          <a:stretch>
            <a:fillRect/>
          </a:stretch>
        </p:blipFill>
        <p:spPr>
          <a:xfrm>
            <a:off x="152400" y="1600200"/>
            <a:ext cx="8613648" cy="1234141"/>
          </a:xfrm>
          <a:prstGeom prst="rect">
            <a:avLst/>
          </a:prstGeom>
        </p:spPr>
      </p:pic>
      <p:pic>
        <p:nvPicPr>
          <p:cNvPr id="6" name="Picture 5">
            <a:extLst>
              <a:ext uri="{FF2B5EF4-FFF2-40B4-BE49-F238E27FC236}">
                <a16:creationId xmlns:a16="http://schemas.microsoft.com/office/drawing/2014/main" id="{FB71B862-08A6-452D-91B5-28041390A7B3}"/>
              </a:ext>
            </a:extLst>
          </p:cNvPr>
          <p:cNvPicPr>
            <a:picLocks noChangeAspect="1"/>
          </p:cNvPicPr>
          <p:nvPr/>
        </p:nvPicPr>
        <p:blipFill>
          <a:blip r:embed="rId3"/>
          <a:stretch>
            <a:fillRect/>
          </a:stretch>
        </p:blipFill>
        <p:spPr>
          <a:xfrm>
            <a:off x="130629" y="2774787"/>
            <a:ext cx="8781165" cy="2285362"/>
          </a:xfrm>
          <a:prstGeom prst="rect">
            <a:avLst/>
          </a:prstGeom>
        </p:spPr>
      </p:pic>
      <p:pic>
        <p:nvPicPr>
          <p:cNvPr id="7" name="Picture 6">
            <a:extLst>
              <a:ext uri="{FF2B5EF4-FFF2-40B4-BE49-F238E27FC236}">
                <a16:creationId xmlns:a16="http://schemas.microsoft.com/office/drawing/2014/main" id="{6A86056B-1D6F-4CCD-BB2D-D1DC9FE34CC5}"/>
              </a:ext>
            </a:extLst>
          </p:cNvPr>
          <p:cNvPicPr>
            <a:picLocks noChangeAspect="1"/>
          </p:cNvPicPr>
          <p:nvPr/>
        </p:nvPicPr>
        <p:blipFill>
          <a:blip r:embed="rId4"/>
          <a:stretch>
            <a:fillRect/>
          </a:stretch>
        </p:blipFill>
        <p:spPr>
          <a:xfrm>
            <a:off x="152400" y="5060149"/>
            <a:ext cx="8759394" cy="877336"/>
          </a:xfrm>
          <a:prstGeom prst="rect">
            <a:avLst/>
          </a:prstGeom>
        </p:spPr>
      </p:pic>
    </p:spTree>
    <p:extLst>
      <p:ext uri="{BB962C8B-B14F-4D97-AF65-F5344CB8AC3E}">
        <p14:creationId xmlns:p14="http://schemas.microsoft.com/office/powerpoint/2010/main" val="36971337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cademicPre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AE6BF0282BA54FBA39456E28793397" ma:contentTypeVersion="13" ma:contentTypeDescription="Create a new document." ma:contentTypeScope="" ma:versionID="f6c20380235777e50b1658012001387a">
  <xsd:schema xmlns:xsd="http://www.w3.org/2001/XMLSchema" xmlns:xs="http://www.w3.org/2001/XMLSchema" xmlns:p="http://schemas.microsoft.com/office/2006/metadata/properties" xmlns:ns2="e2880697-2bec-4e03-b837-fe5388ce9f99" xmlns:ns3="d902411c-329d-4ca8-93b0-a814687329f5" targetNamespace="http://schemas.microsoft.com/office/2006/metadata/properties" ma:root="true" ma:fieldsID="51e794457920be849d1a4da1cf18160f" ns2:_="" ns3:_="">
    <xsd:import namespace="e2880697-2bec-4e03-b837-fe5388ce9f99"/>
    <xsd:import namespace="d902411c-329d-4ca8-93b0-a814687329f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880697-2bec-4e03-b837-fe5388ce9f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02411c-329d-4ca8-93b0-a814687329f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1F5759-F345-4DB2-913E-144D549D9540}">
  <ds:schemaRefs>
    <ds:schemaRef ds:uri="http://schemas.microsoft.com/office/infopath/2007/PartnerControls"/>
    <ds:schemaRef ds:uri="http://purl.org/dc/dcmitype/"/>
    <ds:schemaRef ds:uri="http://purl.org/dc/terms/"/>
    <ds:schemaRef ds:uri="http://schemas.openxmlformats.org/package/2006/metadata/core-properties"/>
    <ds:schemaRef ds:uri="fd588ece-b564-454a-99c7-4f795cd5fe7c"/>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8CD67F60-E250-4084-BD3D-28517427211C}">
  <ds:schemaRefs>
    <ds:schemaRef ds:uri="http://schemas.microsoft.com/sharepoint/v3/contenttype/forms"/>
  </ds:schemaRefs>
</ds:datastoreItem>
</file>

<file path=customXml/itemProps3.xml><?xml version="1.0" encoding="utf-8"?>
<ds:datastoreItem xmlns:ds="http://schemas.openxmlformats.org/officeDocument/2006/customXml" ds:itemID="{A4A17C1B-15B1-45A1-827C-125E6C82C86C}"/>
</file>

<file path=docProps/app.xml><?xml version="1.0" encoding="utf-8"?>
<Properties xmlns="http://schemas.openxmlformats.org/officeDocument/2006/extended-properties" xmlns:vt="http://schemas.openxmlformats.org/officeDocument/2006/docPropsVTypes">
  <Template>TNT overheads 2012 final</Template>
  <TotalTime>18299</TotalTime>
  <Words>473</Words>
  <Application>Microsoft Office PowerPoint</Application>
  <PresentationFormat>On-screen Show (4:3)</PresentationFormat>
  <Paragraphs>86</Paragraphs>
  <Slides>17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Cambria</vt:lpstr>
      <vt:lpstr>Tw Cen MT</vt:lpstr>
      <vt:lpstr>Wingdings</vt:lpstr>
      <vt:lpstr>Wingdings 2</vt:lpstr>
      <vt:lpstr>AcademicPresentation2</vt:lpstr>
      <vt:lpstr> Truth IN Taxation </vt:lpstr>
      <vt:lpstr>Truth-In-Taxation Panelists</vt:lpstr>
      <vt:lpstr>Agenda Topics</vt:lpstr>
      <vt:lpstr>2021 – Law Changes </vt:lpstr>
      <vt:lpstr>2021 Law Changes -TNT</vt:lpstr>
      <vt:lpstr>Defunding Municipality </vt:lpstr>
      <vt:lpstr>Disaster Tax Rate </vt:lpstr>
      <vt:lpstr>Review Question</vt:lpstr>
      <vt:lpstr>Disaster Declaration</vt:lpstr>
      <vt:lpstr>VATR Adjustment for  Emergency Revenue Rate</vt:lpstr>
      <vt:lpstr>New Forms Committee</vt:lpstr>
      <vt:lpstr>PTAD  Forms &amp; Technical Resources</vt:lpstr>
      <vt:lpstr>Review Question</vt:lpstr>
      <vt:lpstr>PTAD – Forms &amp; Technical Resources</vt:lpstr>
      <vt:lpstr> Spring / Summer 2022</vt:lpstr>
      <vt:lpstr>    Industry Feedback</vt:lpstr>
      <vt:lpstr>Contact Information</vt:lpstr>
    </vt:vector>
  </TitlesOfParts>
  <Company>PTEC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28 TNT</dc:title>
  <dc:creator>E Hand</dc:creator>
  <cp:lastModifiedBy>Jennifer Baldwin</cp:lastModifiedBy>
  <cp:revision>1116</cp:revision>
  <cp:lastPrinted>2013-10-12T02:04:24Z</cp:lastPrinted>
  <dcterms:created xsi:type="dcterms:W3CDTF">2009-07-24T15:19:07Z</dcterms:created>
  <dcterms:modified xsi:type="dcterms:W3CDTF">2021-12-13T15:20:09Z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0x010100ADAE6BF0282BA54FBA39456E28793397</vt:lpwstr>
  </property>
</Properties>
</file>