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6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5CC09-C9D3-469A-916E-082B4342256E}" v="1544" dt="2021-12-10T02:45:55.933"/>
    <p1510:client id="{B628409C-9192-4FA8-82ED-5D8E1C98C500}" v="31" dt="2021-12-10T02:47:54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TIME TO PAY THE PIPER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Tepper</a:t>
            </a:r>
          </a:p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Mccreary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veselka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bragg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7016"/>
            <a:ext cx="4635315" cy="75368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D90E0E4-DB11-4BE4-8BDF-DCF0DD73B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F458-3332-4BDE-8086-FDE793A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Tax Code, Sec. 31.031 – </a:t>
            </a:r>
            <a:br>
              <a:rPr lang="en-US" dirty="0"/>
            </a:br>
            <a:r>
              <a:rPr lang="en-US" dirty="0"/>
              <a:t>Quarter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3329-2CE5-489E-866F-2D5CA2F76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Who Qualifies: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Disabled Person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O65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Disabled Veteran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Surviving Spouses of DV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Must qualify under 11.13(c); 11.132; or 11.22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900" dirty="0"/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900" dirty="0"/>
              <a:t>Works like 31.032 except that the payment schedule shifts if the delinquency date is delayed under 31.031.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900" dirty="0"/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900" dirty="0"/>
              <a:t>Unpaid amounts incur a penalty of 6%.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Content Placeholder 5" descr="A coin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4D9B537B-F13E-42CA-B8B6-119DBDAEBA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4" r="-3" b="2299"/>
          <a:stretch/>
        </p:blipFill>
        <p:spPr>
          <a:xfrm>
            <a:off x="6515944" y="2120900"/>
            <a:ext cx="4639736" cy="3748194"/>
          </a:xfrm>
          <a:noFill/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19665B-1E35-48A6-AE68-93B6C9B0B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9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D6CE-76D9-43D7-99F0-7FA30542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Tax Code, Sec. 31.03 –</a:t>
            </a:r>
            <a:br>
              <a:rPr lang="en-US" dirty="0"/>
            </a:br>
            <a:r>
              <a:rPr lang="en-US" dirty="0"/>
              <a:t>Split Payment of Taxes</a:t>
            </a:r>
          </a:p>
        </p:txBody>
      </p:sp>
      <p:pic>
        <p:nvPicPr>
          <p:cNvPr id="6" name="Content Placeholder 5" descr="A group of stuffed animals&#10;&#10;Description automatically generated">
            <a:extLst>
              <a:ext uri="{FF2B5EF4-FFF2-40B4-BE49-F238E27FC236}">
                <a16:creationId xmlns:a16="http://schemas.microsoft.com/office/drawing/2014/main" id="{2386A2CB-AD92-4963-8BF7-563F232C6B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25" y="2120900"/>
            <a:ext cx="4422646" cy="3748193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5ECE9-8EE7-43F1-826C-E9F2C88E0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dirty="0"/>
              <a:t>Local option to allow property owners to pay half their taxes before December 1, and the other half of their taxes before July 1 without any penalty or interest.</a:t>
            </a:r>
          </a:p>
          <a:p>
            <a:r>
              <a:rPr lang="en-US" dirty="0"/>
              <a:t>Applies to all taxes for which the adopting taxing unit collects.</a:t>
            </a:r>
          </a:p>
          <a:p>
            <a:r>
              <a:rPr lang="en-US" dirty="0"/>
              <a:t>Requires resolutions from a majority of an appraisal district’s collecting entities to adopt in an appraisal district that collects.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7E0FFD7-1EA2-4B0E-B717-B5EDC5798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4BE8-39AD-451B-8636-0AB1E4E6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3600" dirty="0"/>
              <a:t>Tax Code, Sec. 33.02 – </a:t>
            </a:r>
            <a:br>
              <a:rPr lang="en-US" sz="3600" dirty="0"/>
            </a:br>
            <a:r>
              <a:rPr lang="en-US" sz="3600" dirty="0"/>
              <a:t>Installment Payments of Delinquent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F7F2-19B2-4553-AA4E-DDCE411B6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en-US" dirty="0"/>
              <a:t>The collector is required to enter into an installment agreement for the payment of delinquent taxes if the property is the property owner's residence Homestead.</a:t>
            </a:r>
          </a:p>
          <a:p>
            <a:r>
              <a:rPr lang="en-US" dirty="0"/>
              <a:t>Unless the property owner has entered into an installment agreement with the collector in the preceding 24 moths. </a:t>
            </a:r>
          </a:p>
          <a:p>
            <a:r>
              <a:rPr lang="en-US" dirty="0"/>
              <a:t>Otherwise, an installment payment agreement for delinquent taxes is optional.</a:t>
            </a:r>
          </a:p>
        </p:txBody>
      </p:sp>
      <p:pic>
        <p:nvPicPr>
          <p:cNvPr id="10" name="Content Placeholder 9" descr="Text&#10;&#10;Description automatically generated with medium confidence">
            <a:extLst>
              <a:ext uri="{FF2B5EF4-FFF2-40B4-BE49-F238E27FC236}">
                <a16:creationId xmlns:a16="http://schemas.microsoft.com/office/drawing/2014/main" id="{66C88176-F406-4D61-B490-6977BCF901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904659"/>
            <a:ext cx="4639736" cy="2180675"/>
          </a:xfrm>
          <a:noFill/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35720DA-F99C-42F1-8DC3-58B12A53F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9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E62743-E5DF-4139-A7FA-D2012633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3600"/>
              <a:t>Tax Code, Sec. 33.02 – </a:t>
            </a:r>
            <a:br>
              <a:rPr lang="en-US" sz="3600"/>
            </a:br>
            <a:r>
              <a:rPr lang="en-US" sz="3600"/>
              <a:t>Installment Payments of Delinquent Taxes</a:t>
            </a:r>
            <a:endParaRPr lang="en-US" sz="3600" dirty="0"/>
          </a:p>
        </p:txBody>
      </p:sp>
      <p:pic>
        <p:nvPicPr>
          <p:cNvPr id="6" name="Content Placeholder 5" descr="A hand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A5D64974-AD76-4D3D-999D-CA1A141FD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71089"/>
            <a:ext cx="4639736" cy="3247815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95923-0907-4CB9-9F58-6FDAE1EB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dirty="0"/>
              <a:t>An installment agreement must:</a:t>
            </a:r>
          </a:p>
          <a:p>
            <a:pPr lvl="1"/>
            <a:r>
              <a:rPr lang="en-US" sz="1900" dirty="0"/>
              <a:t>Be in writing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Provide for monthly installment payments (no longer requires equal installments).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Extend at least 12 months, if a residence homestead.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May not extend longer than 36 months.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E65CDC-ED04-44CB-BCAF-BC0F82CF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41C8-0A1A-4AD6-B85C-FCC8BFED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3600" dirty="0"/>
              <a:t>Tax Code, Sec. 33.02 – </a:t>
            </a:r>
            <a:br>
              <a:rPr lang="en-US" sz="3600" dirty="0"/>
            </a:br>
            <a:r>
              <a:rPr lang="en-US" sz="3600" dirty="0"/>
              <a:t>Installment Payments of Delinquent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47B6-FCC0-41DA-88E2-109FD4540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en-US" dirty="0"/>
              <a:t>No 33.01(a) penalty accrues on a residence homestead that is the subject of an installment agreement.</a:t>
            </a:r>
          </a:p>
          <a:p>
            <a:r>
              <a:rPr lang="en-US" dirty="0"/>
              <a:t>If a property owner fails to make a payment as required by the agreement, the 33.01(a) penalty accrues from the original delinquency date.</a:t>
            </a:r>
          </a:p>
          <a:p>
            <a:r>
              <a:rPr lang="en-US" dirty="0"/>
              <a:t>Non-residence homestead properties accrue normal penalty and interest.</a:t>
            </a:r>
          </a:p>
          <a:p>
            <a:endParaRPr lang="en-US" dirty="0"/>
          </a:p>
        </p:txBody>
      </p:sp>
      <p:pic>
        <p:nvPicPr>
          <p:cNvPr id="6" name="Content Placeholder 5" descr="A picture containing grass, toy, blacktop&#10;&#10;Description automatically generated">
            <a:extLst>
              <a:ext uri="{FF2B5EF4-FFF2-40B4-BE49-F238E27FC236}">
                <a16:creationId xmlns:a16="http://schemas.microsoft.com/office/drawing/2014/main" id="{FD87D2F9-E38D-4EE5-9C6D-4CFBD503F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6605" b="-1"/>
          <a:stretch/>
        </p:blipFill>
        <p:spPr>
          <a:xfrm>
            <a:off x="6515944" y="2120900"/>
            <a:ext cx="4639736" cy="3748194"/>
          </a:xfrm>
          <a:noFill/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9CBD54-146D-4478-BA55-9BF35CE53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A7BC908-D9AA-495C-BF10-FA7929DE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Tax Code, Sec. 33.02 – </a:t>
            </a:r>
            <a:br>
              <a:rPr lang="en-US" sz="3600" dirty="0"/>
            </a:br>
            <a:r>
              <a:rPr lang="en-US" sz="3600" dirty="0"/>
              <a:t>Installment Payments of Delinquent Taxes</a:t>
            </a:r>
          </a:p>
        </p:txBody>
      </p:sp>
      <p:pic>
        <p:nvPicPr>
          <p:cNvPr id="6" name="Content Placeholder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B2721655-64E5-4455-BCCC-8BBBD58DB1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81" y="2120900"/>
            <a:ext cx="3731534" cy="3748193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ED946-4FF3-45C8-B509-A3C7C07D4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dirty="0"/>
              <a:t>Notice of default is required to all owners of the property on the delinquent tax roll before the property may be seized or sold, or a suit to collect a delinquent tax can be filed.</a:t>
            </a:r>
          </a:p>
          <a:p>
            <a:r>
              <a:rPr lang="en-US" dirty="0"/>
              <a:t>A judgment in an existing suit can still be taken.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C484776-C4B9-45F2-86F7-622681B0A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F50A4-4471-4026-94B9-65E190E21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2E2128C-0B60-45DF-A0D2-5CE097E32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Delinquent collections</a:t>
            </a:r>
          </a:p>
        </p:txBody>
      </p:sp>
      <p:pic>
        <p:nvPicPr>
          <p:cNvPr id="8" name="Picture 7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1E87588-1827-4B24-87CC-05CA6789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47" y="850392"/>
            <a:ext cx="5167866" cy="338328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7D2C71D-8C54-4833-ACD6-F55BAF800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7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81AB-C617-486F-81F7-D3F53CF8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Notices of Delinquency</a:t>
            </a:r>
          </a:p>
        </p:txBody>
      </p:sp>
      <p:pic>
        <p:nvPicPr>
          <p:cNvPr id="6" name="Content Placeholder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00679F6A-E9F3-44CE-B974-1A9FE16982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7" y="2120900"/>
            <a:ext cx="2765113" cy="374808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04EC4-83AB-4D9F-AAE3-342DDC7A6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1500"/>
              <a:t>Notices Sent To Property Owner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Tax Bill – October 1 – Texas Tax Code, section 31.01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February Notice – After Delinquency Date – Optional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Notice Of Delinquency – Once A Year – Texas Tax Code, section 33.04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May Notice – May – Texas Tax Code, section 33.07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Notice of Intent To File Suite – After July 1 – Optional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600"/>
              <a:t>Served With Lawsuit/Notice of Trial/Notice of Sale</a:t>
            </a:r>
          </a:p>
          <a:p>
            <a:pPr>
              <a:lnSpc>
                <a:spcPct val="100000"/>
              </a:lnSpc>
            </a:pPr>
            <a:endParaRPr lang="en-US" sz="15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88A3BE4-331F-4921-9217-686D54A08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9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6811-8606-4315-9769-B6D51E76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8C87-E258-4E7D-9BD8-CC47A368F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Lawsuits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Tax Warrants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Service of Process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Court Date/Notice of Trial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Notice of Judgment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Notice of Sale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/>
              <a:t>Redemption Period</a:t>
            </a:r>
          </a:p>
        </p:txBody>
      </p:sp>
      <p:pic>
        <p:nvPicPr>
          <p:cNvPr id="6" name="Content Placeholder 5" descr="A picture containing text, metalware, screw&#10;&#10;Description automatically generated">
            <a:extLst>
              <a:ext uri="{FF2B5EF4-FFF2-40B4-BE49-F238E27FC236}">
                <a16:creationId xmlns:a16="http://schemas.microsoft.com/office/drawing/2014/main" id="{362FD0E8-4E62-44DC-8F86-1147612EB9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2286794"/>
            <a:ext cx="4559300" cy="34163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374DEF1-D0FE-47F9-9369-E8FE352A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9452-DD27-44A8-84E5-FA517855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Order of Distribution</a:t>
            </a:r>
          </a:p>
        </p:txBody>
      </p:sp>
      <p:pic>
        <p:nvPicPr>
          <p:cNvPr id="6" name="Content Placeholder 5" descr="A hand holding a handful of money&#10;&#10;Description automatically generated with low confidence">
            <a:extLst>
              <a:ext uri="{FF2B5EF4-FFF2-40B4-BE49-F238E27FC236}">
                <a16:creationId xmlns:a16="http://schemas.microsoft.com/office/drawing/2014/main" id="{31A68301-3023-4370-A705-417B78CDE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46485"/>
            <a:ext cx="4639736" cy="3097023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6AE99-31B5-4FB8-B2A1-90D4C687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1500"/>
              <a:t>The Proceeds of A Tax Sale Shall Be Applied In The Following Order: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Costs of Advertising the Tax Sale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Attorney Ad Litem Fees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Original Court Costs Payable To the Clerk Of The Court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Fees Payable The Officer Conducting The Sale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Abstract Fees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Tax, Penalties, Interest and Attorney’s Fees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sz="1500"/>
              <a:t>Any Other Amount Awarded Under The Judgment</a:t>
            </a:r>
          </a:p>
          <a:p>
            <a:pPr>
              <a:lnSpc>
                <a:spcPct val="100000"/>
              </a:lnSpc>
            </a:pPr>
            <a:endParaRPr lang="en-US" sz="15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3EBB4CC-7F4A-4383-AB7E-8EA83C3EC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02B62-35DD-44DB-BCEE-8D530B6B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C4DFD-70B2-4FE1-A341-1B5CB928D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NEW COLLECTIONS LAWS</a:t>
            </a:r>
          </a:p>
        </p:txBody>
      </p:sp>
      <p:pic>
        <p:nvPicPr>
          <p:cNvPr id="7" name="Picture 6" descr="A gavel and a gavel&#10;&#10;Description automatically generated with low confidence">
            <a:extLst>
              <a:ext uri="{FF2B5EF4-FFF2-40B4-BE49-F238E27FC236}">
                <a16:creationId xmlns:a16="http://schemas.microsoft.com/office/drawing/2014/main" id="{7ADCE748-C552-4DE2-A59B-3C3AE16EC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941832"/>
            <a:ext cx="6014720" cy="338328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F88A1F-0906-4A37-BF51-B38C5F72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8C9F-84A0-4652-961C-21F24906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Excess Proceeds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DA79-CAC6-49A9-9E2E-42F210708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The Officer Conducting A Sale Shall Pay Any Excess Proceeds To The Clerk Of The Court Issuing The Order Of Sale.</a:t>
            </a:r>
          </a:p>
          <a:p>
            <a:pPr>
              <a:lnSpc>
                <a:spcPct val="100000"/>
              </a:lnSpc>
            </a:pPr>
            <a:r>
              <a:rPr lang="en-US"/>
              <a:t>District Clerk Must Send Notice of Excess Proceeds To All Parties To the Judgment.</a:t>
            </a:r>
          </a:p>
          <a:p>
            <a:pPr>
              <a:lnSpc>
                <a:spcPct val="100000"/>
              </a:lnSpc>
            </a:pPr>
            <a:r>
              <a:rPr lang="en-US"/>
              <a:t>People Have Two Years To File A Petition Claiming Excess Proceeds with The Court.</a:t>
            </a:r>
          </a:p>
          <a:p>
            <a:pPr>
              <a:lnSpc>
                <a:spcPct val="100000"/>
              </a:lnSpc>
            </a:pPr>
            <a:r>
              <a:rPr lang="en-US"/>
              <a:t>After Two Years Any Remaining Excess Proceeds Are Distributed To The Taxing Units.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9723BF-93AB-4C6B-8905-C961AA173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695871"/>
            <a:ext cx="4639736" cy="2598252"/>
          </a:xfrm>
          <a:noFill/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47EDCD0-5CF2-4119-81BE-B35CB052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TIME TO PAY THE PIPER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Tepper</a:t>
            </a:r>
          </a:p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Mccreary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veselka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bragg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7016"/>
            <a:ext cx="4635315" cy="75368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DBEA1B9-3213-4CA4-BBC6-45A92649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3B82-5E27-46A6-B9BB-721A9E78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3833 – Rollback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10D-2F73-4FED-AF75-0EF376AD71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rollback tax on 1-d-1 land or timberland will not include interest.</a:t>
            </a:r>
          </a:p>
          <a:p>
            <a:r>
              <a:rPr lang="en-US" dirty="0"/>
              <a:t>Recreational, park or scenic land; airport property; and restricted use timberland changes of use are now subject to a three-year (not five-year) rollback with no interest.</a:t>
            </a:r>
          </a:p>
          <a:p>
            <a:r>
              <a:rPr lang="en-US" dirty="0"/>
              <a:t>Applies to a change of use that occurred before June 15, 2021.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88B9BC59-54E6-4E78-A75A-B098F8F490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450265"/>
            <a:ext cx="4638675" cy="3089357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78531B4-F4E0-421B-AC1F-D959F4276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3E21-DAD1-4CFE-8C6A-5632D117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3629 – Deferral Notices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D835E483-399D-47EC-B216-AC11A2C27E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96" y="3251890"/>
            <a:ext cx="4267796" cy="14861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D8340-7FFE-41E3-8A59-EFFFB2E0B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collector will have to deliver a notice of delinquency in order to trigger the beginning of the 180-day period before collection activities can begin.</a:t>
            </a:r>
          </a:p>
          <a:p>
            <a:r>
              <a:rPr lang="en-US" dirty="0"/>
              <a:t>Effective September 1, 2021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866013-768F-41EE-9E89-6A26243E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5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E023-BDDD-4B52-80CF-E2FF59E7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1764 – Payments Before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E591-21F3-4084-AA43-0E7DB8B1D4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collector is no longer required to accept a personal check to get property pulled from a court ordered sale.</a:t>
            </a:r>
          </a:p>
          <a:p>
            <a:r>
              <a:rPr lang="en-US" dirty="0"/>
              <a:t>The collector may adopt by written policy to only accept:</a:t>
            </a:r>
          </a:p>
          <a:p>
            <a:pPr lvl="1"/>
            <a:r>
              <a:rPr lang="en-US" dirty="0"/>
              <a:t>Cash</a:t>
            </a:r>
          </a:p>
          <a:p>
            <a:pPr lvl="1"/>
            <a:r>
              <a:rPr lang="en-US" dirty="0"/>
              <a:t>Cashiers Check</a:t>
            </a:r>
          </a:p>
          <a:p>
            <a:pPr lvl="1"/>
            <a:r>
              <a:rPr lang="en-US" dirty="0"/>
              <a:t>Electronic Funds Transfer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Effective June 16, 2021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45ED87-C812-4C24-BB9E-31DD2286D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07" y="2394796"/>
            <a:ext cx="3412190" cy="3200400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C024E1-8A38-4991-BC0E-D182180B6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3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02E1-6AC9-41C3-813F-4464EEF7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12 – Second Special Session</a:t>
            </a:r>
            <a:br>
              <a:rPr lang="en-US" dirty="0"/>
            </a:br>
            <a:r>
              <a:rPr lang="en-US" dirty="0"/>
              <a:t>School Tax Ceiling Compression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77A126-3AC9-4E4B-B857-A868AE4F39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9" y="2897717"/>
            <a:ext cx="5105711" cy="21945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E9E1-A5CA-4CA1-9F5F-442B2155C6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School Tax Ceilings Are Compressed to Account for the 2019 School Tax Rate Compression</a:t>
            </a:r>
          </a:p>
          <a:p>
            <a:r>
              <a:rPr lang="en-US" dirty="0"/>
              <a:t>Multiply 2018 Value by Difference Between 2018 and 2019 Maximum Compressed Rate.</a:t>
            </a:r>
          </a:p>
          <a:p>
            <a:r>
              <a:rPr lang="en-US" dirty="0"/>
              <a:t>Subtract that amount from the actual tax imposed in 2019</a:t>
            </a:r>
          </a:p>
          <a:p>
            <a:r>
              <a:rPr lang="en-US" dirty="0"/>
              <a:t>Add In Taxes Attributable to New Improvements for 2019.</a:t>
            </a:r>
          </a:p>
          <a:p>
            <a:r>
              <a:rPr lang="en-US" dirty="0"/>
              <a:t>Repeat for 2020, 2021, 2022 and 2023.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BE73BD-095E-4D70-B1BF-BA4B8653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02B62-35DD-44DB-BCEE-8D530B6B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C4DFD-70B2-4FE1-A341-1B5CB928D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Installment payments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9A6EBC-84B8-4FD7-9C3D-63744EB2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94" y="667512"/>
            <a:ext cx="7014572" cy="36576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C559BB7-41FB-4D66-BCBE-0A30E3D8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CFEE4-5499-4935-85F7-B3D4585D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SB 742 – </a:t>
            </a:r>
            <a:br>
              <a:rPr lang="en-US" dirty="0"/>
            </a:br>
            <a:r>
              <a:rPr lang="en-US" dirty="0"/>
              <a:t>Disaster Installment Payments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EC90E-3E9E-40C0-9E9F-00CB13678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Certain Properties located in a disaster area, or an emergency area are entitled to quarter pay.</a:t>
            </a:r>
          </a:p>
          <a:p>
            <a:r>
              <a:rPr lang="en-US" dirty="0"/>
              <a:t>Damaged property is state mandated.</a:t>
            </a:r>
          </a:p>
          <a:p>
            <a:r>
              <a:rPr lang="en-US" dirty="0"/>
              <a:t>Non-damaged property is local option.</a:t>
            </a:r>
          </a:p>
          <a:p>
            <a:r>
              <a:rPr lang="en-US" dirty="0"/>
              <a:t>Applies to taxes imposed before the first anniversary of the disaster or emergency.</a:t>
            </a:r>
          </a:p>
        </p:txBody>
      </p:sp>
      <p:pic>
        <p:nvPicPr>
          <p:cNvPr id="8" name="Content Placeholder 7" descr="Chart, pie chart&#10;&#10;Description automatically generated">
            <a:extLst>
              <a:ext uri="{FF2B5EF4-FFF2-40B4-BE49-F238E27FC236}">
                <a16:creationId xmlns:a16="http://schemas.microsoft.com/office/drawing/2014/main" id="{A3C2B8FB-D1FB-4884-98E4-3A4F13B99C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8" y="2120900"/>
            <a:ext cx="3764927" cy="3748194"/>
          </a:xfrm>
          <a:noFill/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788C224-3E16-4BC2-BEA7-0552E7BA4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CFEE4-5499-4935-85F7-B3D4585D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Tax Code, Sec. 31.032 – </a:t>
            </a:r>
            <a:br>
              <a:rPr lang="en-US" dirty="0"/>
            </a:br>
            <a:r>
              <a:rPr lang="en-US" dirty="0"/>
              <a:t>Disaster Installment Payments</a:t>
            </a:r>
          </a:p>
        </p:txBody>
      </p:sp>
      <p:pic>
        <p:nvPicPr>
          <p:cNvPr id="12" name="Content Placeholder 11" descr="Text, letter, whiteboard&#10;&#10;Description automatically generated">
            <a:extLst>
              <a:ext uri="{FF2B5EF4-FFF2-40B4-BE49-F238E27FC236}">
                <a16:creationId xmlns:a16="http://schemas.microsoft.com/office/drawing/2014/main" id="{2469E65A-43C0-40FD-863B-83FBB06924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2284"/>
            <a:ext cx="4639736" cy="3085424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73EE-B064-4BB6-96F3-3E2E21993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Must pay first ¼ payment of taxes and provide notice of ¼ by February 1.</a:t>
            </a:r>
          </a:p>
          <a:p>
            <a:r>
              <a:rPr lang="en-US" dirty="0"/>
              <a:t>Late payments and notice accepted until March 1.</a:t>
            </a:r>
          </a:p>
          <a:p>
            <a:r>
              <a:rPr lang="en-US" dirty="0"/>
              <a:t>Other ¼ payments are due before April 1, June 1, and August 1.</a:t>
            </a:r>
          </a:p>
          <a:p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C2D9990-5B2D-40E3-B6D7-6A785BE81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7" y="6001798"/>
            <a:ext cx="24750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204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3" ma:contentTypeDescription="Create a new document." ma:contentTypeScope="" ma:versionID="f6c20380235777e50b1658012001387a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51e794457920be849d1a4da1cf18160f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F5D8B-A7F4-4CC9-94C1-69451D1BEF5F}"/>
</file>

<file path=customXml/itemProps2.xml><?xml version="1.0" encoding="utf-8"?>
<ds:datastoreItem xmlns:ds="http://schemas.openxmlformats.org/officeDocument/2006/customXml" ds:itemID="{26DEEAB1-DEF1-4C98-9BFE-2332839D1729}"/>
</file>

<file path=customXml/itemProps3.xml><?xml version="1.0" encoding="utf-8"?>
<ds:datastoreItem xmlns:ds="http://schemas.openxmlformats.org/officeDocument/2006/customXml" ds:itemID="{930265B4-3612-49F8-B0D8-9719A9542689}"/>
</file>

<file path=docProps/app.xml><?xml version="1.0" encoding="utf-8"?>
<Properties xmlns="http://schemas.openxmlformats.org/officeDocument/2006/extended-properties" xmlns:vt="http://schemas.openxmlformats.org/officeDocument/2006/docPropsVTypes">
  <Template>{613E5500-D14B-404E-9870-ACB45B613405}tf56160789_win32</Template>
  <TotalTime>124</TotalTime>
  <Words>969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Bookman Old Style</vt:lpstr>
      <vt:lpstr>Calibri</vt:lpstr>
      <vt:lpstr>Franklin Gothic Book</vt:lpstr>
      <vt:lpstr>Wingdings</vt:lpstr>
      <vt:lpstr>1_RetrospectVTI</vt:lpstr>
      <vt:lpstr>TIME TO PAY THE PIPER</vt:lpstr>
      <vt:lpstr>PowerPoint Presentation</vt:lpstr>
      <vt:lpstr>HB 3833 – Rollback Taxes</vt:lpstr>
      <vt:lpstr>HB 3629 – Deferral Notices</vt:lpstr>
      <vt:lpstr>SB 1764 – Payments Before Sale</vt:lpstr>
      <vt:lpstr>SB 12 – Second Special Session School Tax Ceiling Compression</vt:lpstr>
      <vt:lpstr>PowerPoint Presentation</vt:lpstr>
      <vt:lpstr>SB 742 –  Disaster Installment Payments</vt:lpstr>
      <vt:lpstr>Tax Code, Sec. 31.032 –  Disaster Installment Payments</vt:lpstr>
      <vt:lpstr>Tax Code, Sec. 31.031 –  Quarter Payments</vt:lpstr>
      <vt:lpstr>Tax Code, Sec. 31.03 – Split Payment of Taxes</vt:lpstr>
      <vt:lpstr>Tax Code, Sec. 33.02 –  Installment Payments of Delinquent Taxes</vt:lpstr>
      <vt:lpstr>Tax Code, Sec. 33.02 –  Installment Payments of Delinquent Taxes</vt:lpstr>
      <vt:lpstr>Tax Code, Sec. 33.02 –  Installment Payments of Delinquent Taxes</vt:lpstr>
      <vt:lpstr>Tax Code, Sec. 33.02 –  Installment Payments of Delinquent Taxes</vt:lpstr>
      <vt:lpstr>PowerPoint Presentation</vt:lpstr>
      <vt:lpstr>Notices of Delinquency</vt:lpstr>
      <vt:lpstr>Collection Process</vt:lpstr>
      <vt:lpstr>Order of Distribution</vt:lpstr>
      <vt:lpstr>Excess Proceeds</vt:lpstr>
      <vt:lpstr>TIME TO PAY THE PIPER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PAY THE PIPER</dc:title>
  <dc:creator>Matthew Tepper</dc:creator>
  <cp:lastModifiedBy>Jennifer Baldwin</cp:lastModifiedBy>
  <cp:revision>9</cp:revision>
  <dcterms:created xsi:type="dcterms:W3CDTF">2021-12-09T20:56:59Z</dcterms:created>
  <dcterms:modified xsi:type="dcterms:W3CDTF">2021-12-10T14:04:55Z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