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0" r:id="rId2"/>
  </p:sldMasterIdLst>
  <p:notesMasterIdLst>
    <p:notesMasterId r:id="rId34"/>
  </p:notesMasterIdLst>
  <p:handoutMasterIdLst>
    <p:handoutMasterId r:id="rId35"/>
  </p:handoutMasterIdLst>
  <p:sldIdLst>
    <p:sldId id="298" r:id="rId3"/>
    <p:sldId id="362" r:id="rId4"/>
    <p:sldId id="264" r:id="rId5"/>
    <p:sldId id="265" r:id="rId6"/>
    <p:sldId id="267" r:id="rId7"/>
    <p:sldId id="268" r:id="rId8"/>
    <p:sldId id="269" r:id="rId9"/>
    <p:sldId id="355" r:id="rId10"/>
    <p:sldId id="275" r:id="rId11"/>
    <p:sldId id="276" r:id="rId12"/>
    <p:sldId id="359" r:id="rId13"/>
    <p:sldId id="363" r:id="rId14"/>
    <p:sldId id="285" r:id="rId15"/>
    <p:sldId id="299" r:id="rId16"/>
    <p:sldId id="294" r:id="rId17"/>
    <p:sldId id="296" r:id="rId18"/>
    <p:sldId id="297" r:id="rId19"/>
    <p:sldId id="348" r:id="rId20"/>
    <p:sldId id="357" r:id="rId21"/>
    <p:sldId id="360" r:id="rId22"/>
    <p:sldId id="361" r:id="rId23"/>
    <p:sldId id="259" r:id="rId24"/>
    <p:sldId id="300" r:id="rId25"/>
    <p:sldId id="349" r:id="rId26"/>
    <p:sldId id="350" r:id="rId27"/>
    <p:sldId id="352" r:id="rId28"/>
    <p:sldId id="353" r:id="rId29"/>
    <p:sldId id="272" r:id="rId30"/>
    <p:sldId id="273" r:id="rId31"/>
    <p:sldId id="354" r:id="rId32"/>
    <p:sldId id="356" r:id="rId33"/>
  </p:sldIdLst>
  <p:sldSz cx="9144000" cy="6858000" type="screen4x3"/>
  <p:notesSz cx="7315200" cy="96012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7907" autoAdjust="0"/>
  </p:normalViewPr>
  <p:slideViewPr>
    <p:cSldViewPr>
      <p:cViewPr varScale="1">
        <p:scale>
          <a:sx n="54" d="100"/>
          <a:sy n="54" d="100"/>
        </p:scale>
        <p:origin x="3264"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0" d="100"/>
          <a:sy n="80" d="100"/>
        </p:scale>
        <p:origin x="38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800" b="1" dirty="0"/>
              <a:t>Fatalities in Work Zone Crashes</a:t>
            </a:r>
          </a:p>
          <a:p>
            <a:pPr>
              <a:defRPr sz="2800" b="1"/>
            </a:pPr>
            <a:r>
              <a:rPr lang="en-US" sz="2800" b="1" dirty="0"/>
              <a:t>Texas, 2010 - 2017</a:t>
            </a:r>
          </a:p>
        </c:rich>
      </c:tx>
      <c:layout>
        <c:manualLayout>
          <c:xMode val="edge"/>
          <c:yMode val="edge"/>
          <c:x val="0.21234617796669222"/>
          <c:y val="1.2444669078527346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13390517157577525"/>
          <c:y val="1.6266936227566149E-2"/>
          <c:w val="0.92543319237873045"/>
          <c:h val="0.76775005320280909"/>
        </c:manualLayout>
      </c:layout>
      <c:barChart>
        <c:barDir val="col"/>
        <c:grouping val="clustered"/>
        <c:varyColors val="0"/>
        <c:ser>
          <c:idx val="0"/>
          <c:order val="0"/>
          <c:tx>
            <c:strRef>
              <c:f>Sheet1!$B$1</c:f>
              <c:strCache>
                <c:ptCount val="1"/>
                <c:pt idx="0">
                  <c:v>On-System</c:v>
                </c:pt>
              </c:strCache>
            </c:strRef>
          </c:tx>
          <c:spPr>
            <a:solidFill>
              <a:schemeClr val="tx2">
                <a:lumMod val="60000"/>
                <a:lumOff val="40000"/>
              </a:schemeClr>
            </a:solidFill>
            <a:ln>
              <a:solidFill>
                <a:prstClr val="black"/>
              </a:solidFill>
            </a:ln>
            <a:effectLst/>
          </c:spPr>
          <c:invertIfNegative val="0"/>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Sheet1!$B$2:$B$9</c:f>
              <c:numCache>
                <c:formatCode>General</c:formatCode>
                <c:ptCount val="8"/>
                <c:pt idx="0">
                  <c:v>95</c:v>
                </c:pt>
                <c:pt idx="1">
                  <c:v>102</c:v>
                </c:pt>
                <c:pt idx="2">
                  <c:v>120</c:v>
                </c:pt>
                <c:pt idx="3">
                  <c:v>111</c:v>
                </c:pt>
                <c:pt idx="4">
                  <c:v>138</c:v>
                </c:pt>
                <c:pt idx="5">
                  <c:v>135</c:v>
                </c:pt>
                <c:pt idx="6">
                  <c:v>172</c:v>
                </c:pt>
                <c:pt idx="7">
                  <c:v>188</c:v>
                </c:pt>
              </c:numCache>
            </c:numRef>
          </c:val>
          <c:extLst>
            <c:ext xmlns:c16="http://schemas.microsoft.com/office/drawing/2014/chart" uri="{C3380CC4-5D6E-409C-BE32-E72D297353CC}">
              <c16:uniqueId val="{00000000-7854-4821-9D24-B3A1035104AF}"/>
            </c:ext>
          </c:extLst>
        </c:ser>
        <c:ser>
          <c:idx val="1"/>
          <c:order val="1"/>
          <c:tx>
            <c:strRef>
              <c:f>Sheet1!$C$1</c:f>
              <c:strCache>
                <c:ptCount val="1"/>
                <c:pt idx="0">
                  <c:v>Off-System</c:v>
                </c:pt>
              </c:strCache>
            </c:strRef>
          </c:tx>
          <c:spPr>
            <a:solidFill>
              <a:srgbClr val="22518A"/>
            </a:solidFill>
            <a:ln>
              <a:solidFill>
                <a:prstClr val="black"/>
              </a:solidFill>
            </a:ln>
            <a:effectLst/>
          </c:spPr>
          <c:invertIfNegative val="0"/>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Sheet1!$C$2:$C$9</c:f>
              <c:numCache>
                <c:formatCode>General</c:formatCode>
                <c:ptCount val="8"/>
                <c:pt idx="0">
                  <c:v>7</c:v>
                </c:pt>
                <c:pt idx="1">
                  <c:v>16</c:v>
                </c:pt>
                <c:pt idx="2">
                  <c:v>12</c:v>
                </c:pt>
                <c:pt idx="3">
                  <c:v>9</c:v>
                </c:pt>
                <c:pt idx="4">
                  <c:v>10</c:v>
                </c:pt>
                <c:pt idx="5">
                  <c:v>9</c:v>
                </c:pt>
                <c:pt idx="6">
                  <c:v>9</c:v>
                </c:pt>
                <c:pt idx="7">
                  <c:v>14</c:v>
                </c:pt>
              </c:numCache>
            </c:numRef>
          </c:val>
          <c:extLst>
            <c:ext xmlns:c16="http://schemas.microsoft.com/office/drawing/2014/chart" uri="{C3380CC4-5D6E-409C-BE32-E72D297353CC}">
              <c16:uniqueId val="{00000001-7854-4821-9D24-B3A1035104AF}"/>
            </c:ext>
          </c:extLst>
        </c:ser>
        <c:ser>
          <c:idx val="2"/>
          <c:order val="2"/>
          <c:tx>
            <c:strRef>
              <c:f>Sheet1!$D$1</c:f>
              <c:strCache>
                <c:ptCount val="1"/>
                <c:pt idx="0">
                  <c:v>Total</c:v>
                </c:pt>
              </c:strCache>
            </c:strRef>
          </c:tx>
          <c:spPr>
            <a:solidFill>
              <a:srgbClr val="FF0000"/>
            </a:solidFill>
            <a:ln>
              <a:solidFill>
                <a:prstClr val="black"/>
              </a:solidFill>
            </a:ln>
            <a:effectLst/>
          </c:spPr>
          <c:invertIfNegative val="0"/>
          <c:cat>
            <c:numRef>
              <c:f>Sheet1!$A$2:$A$9</c:f>
              <c:numCache>
                <c:formatCode>General</c:formatCode>
                <c:ptCount val="8"/>
                <c:pt idx="0">
                  <c:v>2010</c:v>
                </c:pt>
                <c:pt idx="1">
                  <c:v>2011</c:v>
                </c:pt>
                <c:pt idx="2">
                  <c:v>2012</c:v>
                </c:pt>
                <c:pt idx="3">
                  <c:v>2013</c:v>
                </c:pt>
                <c:pt idx="4">
                  <c:v>2014</c:v>
                </c:pt>
                <c:pt idx="5">
                  <c:v>2015</c:v>
                </c:pt>
                <c:pt idx="6">
                  <c:v>2016</c:v>
                </c:pt>
                <c:pt idx="7">
                  <c:v>2017</c:v>
                </c:pt>
              </c:numCache>
            </c:numRef>
          </c:cat>
          <c:val>
            <c:numRef>
              <c:f>Sheet1!$D$2:$D$9</c:f>
              <c:numCache>
                <c:formatCode>General</c:formatCode>
                <c:ptCount val="8"/>
                <c:pt idx="0">
                  <c:v>102</c:v>
                </c:pt>
                <c:pt idx="1">
                  <c:v>118</c:v>
                </c:pt>
                <c:pt idx="2">
                  <c:v>132</c:v>
                </c:pt>
                <c:pt idx="3">
                  <c:v>120</c:v>
                </c:pt>
                <c:pt idx="4">
                  <c:v>148</c:v>
                </c:pt>
                <c:pt idx="5">
                  <c:v>144</c:v>
                </c:pt>
                <c:pt idx="6">
                  <c:v>181</c:v>
                </c:pt>
                <c:pt idx="7">
                  <c:v>202</c:v>
                </c:pt>
              </c:numCache>
            </c:numRef>
          </c:val>
          <c:extLst>
            <c:ext xmlns:c16="http://schemas.microsoft.com/office/drawing/2014/chart" uri="{C3380CC4-5D6E-409C-BE32-E72D297353CC}">
              <c16:uniqueId val="{00000002-7854-4821-9D24-B3A1035104AF}"/>
            </c:ext>
          </c:extLst>
        </c:ser>
        <c:dLbls>
          <c:showLegendKey val="0"/>
          <c:showVal val="0"/>
          <c:showCatName val="0"/>
          <c:showSerName val="0"/>
          <c:showPercent val="0"/>
          <c:showBubbleSize val="0"/>
        </c:dLbls>
        <c:gapWidth val="219"/>
        <c:overlap val="-27"/>
        <c:axId val="1394579408"/>
        <c:axId val="1394579824"/>
      </c:barChart>
      <c:catAx>
        <c:axId val="139457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94579824"/>
        <c:crosses val="autoZero"/>
        <c:auto val="1"/>
        <c:lblAlgn val="ctr"/>
        <c:lblOffset val="100"/>
        <c:noMultiLvlLbl val="0"/>
      </c:catAx>
      <c:valAx>
        <c:axId val="139457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394579408"/>
        <c:crosses val="autoZero"/>
        <c:crossBetween val="between"/>
      </c:valAx>
      <c:dTable>
        <c:showHorzBorder val="1"/>
        <c:showVertBorder val="1"/>
        <c:showOutline val="1"/>
        <c:showKeys val="1"/>
        <c:spPr>
          <a:noFill/>
          <a:ln w="9525" cap="flat" cmpd="sng" algn="ctr">
            <a:solidFill>
              <a:schemeClr val="accent1"/>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Table>
      <c:spPr>
        <a:noFill/>
        <a:ln>
          <a:noFill/>
        </a:ln>
        <a:effectLst/>
      </c:spPr>
    </c:plotArea>
    <c:plotVisOnly val="1"/>
    <c:dispBlanksAs val="gap"/>
    <c:showDLblsOverMax val="0"/>
  </c:chart>
  <c:spPr>
    <a:noFill/>
    <a:ln>
      <a:noFill/>
    </a:ln>
    <a:effectLst/>
  </c:spPr>
  <c:txPr>
    <a:bodyPr/>
    <a:lstStyle/>
    <a:p>
      <a:pPr>
        <a:defRPr>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sz="2400" b="1" dirty="0">
                <a:latin typeface="Tahoma" panose="020B0604030504040204" pitchFamily="34" charset="0"/>
                <a:ea typeface="Tahoma" panose="020B0604030504040204" pitchFamily="34" charset="0"/>
                <a:cs typeface="Tahoma" panose="020B0604030504040204" pitchFamily="34" charset="0"/>
              </a:rPr>
              <a:t>First Contributing Cause of a Crash</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manualLayout>
          <c:layoutTarget val="inner"/>
          <c:xMode val="edge"/>
          <c:yMode val="edge"/>
          <c:x val="0.243611521216098"/>
          <c:y val="0.16657838224767357"/>
          <c:w val="0.48326320538057743"/>
          <c:h val="0.70292829873538532"/>
        </c:manualLayout>
      </c:layout>
      <c:pieChart>
        <c:varyColors val="1"/>
        <c:ser>
          <c:idx val="0"/>
          <c:order val="0"/>
          <c:tx>
            <c:strRef>
              <c:f>Sheet1!$B$1</c:f>
              <c:strCache>
                <c:ptCount val="1"/>
                <c:pt idx="0">
                  <c:v>Sales</c:v>
                </c:pt>
              </c:strCache>
            </c:strRef>
          </c:tx>
          <c:dPt>
            <c:idx val="0"/>
            <c:bubble3D val="0"/>
            <c:spPr>
              <a:solidFill>
                <a:srgbClr val="335885"/>
              </a:solidFill>
              <a:ln w="19050">
                <a:solidFill>
                  <a:prstClr val="black"/>
                </a:solidFill>
              </a:ln>
              <a:effectLst/>
            </c:spPr>
            <c:extLst>
              <c:ext xmlns:c16="http://schemas.microsoft.com/office/drawing/2014/chart" uri="{C3380CC4-5D6E-409C-BE32-E72D297353CC}">
                <c16:uniqueId val="{00000001-78D2-470E-A7E0-3B4DB6AC1FDF}"/>
              </c:ext>
            </c:extLst>
          </c:dPt>
          <c:dPt>
            <c:idx val="1"/>
            <c:bubble3D val="0"/>
            <c:spPr>
              <a:solidFill>
                <a:prstClr val="white"/>
              </a:solidFill>
              <a:ln w="19050">
                <a:solidFill>
                  <a:prstClr val="black"/>
                </a:solidFill>
              </a:ln>
              <a:effectLst/>
            </c:spPr>
            <c:extLst>
              <c:ext xmlns:c16="http://schemas.microsoft.com/office/drawing/2014/chart" uri="{C3380CC4-5D6E-409C-BE32-E72D297353CC}">
                <c16:uniqueId val="{00000003-78D2-470E-A7E0-3B4DB6AC1FDF}"/>
              </c:ext>
            </c:extLst>
          </c:dPt>
          <c:dPt>
            <c:idx val="2"/>
            <c:bubble3D val="0"/>
            <c:spPr>
              <a:solidFill>
                <a:schemeClr val="bg1">
                  <a:lumMod val="75000"/>
                </a:schemeClr>
              </a:solidFill>
              <a:ln w="19050">
                <a:solidFill>
                  <a:prstClr val="black"/>
                </a:solidFill>
              </a:ln>
              <a:effectLst/>
            </c:spPr>
            <c:extLst>
              <c:ext xmlns:c16="http://schemas.microsoft.com/office/drawing/2014/chart" uri="{C3380CC4-5D6E-409C-BE32-E72D297353CC}">
                <c16:uniqueId val="{00000005-78D2-470E-A7E0-3B4DB6AC1FDF}"/>
              </c:ext>
            </c:extLst>
          </c:dPt>
          <c:dPt>
            <c:idx val="3"/>
            <c:bubble3D val="0"/>
            <c:spPr>
              <a:pattFill prst="pct75">
                <a:fgClr>
                  <a:prstClr val="black"/>
                </a:fgClr>
                <a:bgClr>
                  <a:prstClr val="white"/>
                </a:bgClr>
              </a:pattFill>
              <a:ln w="19050">
                <a:solidFill>
                  <a:prstClr val="black"/>
                </a:solidFill>
              </a:ln>
              <a:effectLst/>
            </c:spPr>
            <c:extLst>
              <c:ext xmlns:c16="http://schemas.microsoft.com/office/drawing/2014/chart" uri="{C3380CC4-5D6E-409C-BE32-E72D297353CC}">
                <c16:uniqueId val="{00000007-78D2-470E-A7E0-3B4DB6AC1FDF}"/>
              </c:ext>
            </c:extLst>
          </c:dPt>
          <c:cat>
            <c:strRef>
              <c:f>Sheet1!$A$2:$A$5</c:f>
              <c:strCache>
                <c:ptCount val="3"/>
                <c:pt idx="0">
                  <c:v>Driver</c:v>
                </c:pt>
                <c:pt idx="1">
                  <c:v>Vehicle</c:v>
                </c:pt>
                <c:pt idx="2">
                  <c:v>Road</c:v>
                </c:pt>
              </c:strCache>
            </c:strRef>
          </c:cat>
          <c:val>
            <c:numRef>
              <c:f>Sheet1!$B$2:$B$5</c:f>
              <c:numCache>
                <c:formatCode>General</c:formatCode>
                <c:ptCount val="4"/>
                <c:pt idx="0">
                  <c:v>85</c:v>
                </c:pt>
                <c:pt idx="1">
                  <c:v>7</c:v>
                </c:pt>
                <c:pt idx="2">
                  <c:v>8</c:v>
                </c:pt>
              </c:numCache>
            </c:numRef>
          </c:val>
          <c:extLst>
            <c:ext xmlns:c16="http://schemas.microsoft.com/office/drawing/2014/chart" uri="{C3380CC4-5D6E-409C-BE32-E72D297353CC}">
              <c16:uniqueId val="{00000000-A90A-4852-BE31-8C67904BF0B5}"/>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6/22/2021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143375" y="1"/>
            <a:ext cx="3170238" cy="304800"/>
          </a:xfrm>
          <a:prstGeom prst="rect">
            <a:avLst/>
          </a:prstGeom>
        </p:spPr>
        <p:txBody>
          <a:bodyPr vert="horz" lIns="91440" tIns="45720" rIns="91440" bIns="45720" rtlCol="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6/22/2021</a:t>
            </a:fld>
            <a:endParaRPr lang="en-US" dirty="0"/>
          </a:p>
        </p:txBody>
      </p:sp>
      <p:sp>
        <p:nvSpPr>
          <p:cNvPr id="4" name="Slide Image Placeholder 3"/>
          <p:cNvSpPr>
            <a:spLocks noGrp="1" noRot="1" noChangeAspect="1"/>
          </p:cNvSpPr>
          <p:nvPr>
            <p:ph type="sldImg" idx="2"/>
          </p:nvPr>
        </p:nvSpPr>
        <p:spPr>
          <a:xfrm>
            <a:off x="1524000" y="334028"/>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733800"/>
            <a:ext cx="6400800" cy="5562599"/>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opub/ted/2017/fatal-injuries-at-road-work-zone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bls.gov/opub/ted/2017/fatal-injuries-at-road-work-zones.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7271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pPr rtl="0"/>
            <a:r>
              <a:rPr lang="en-US" dirty="0"/>
              <a:t>In the development of the 2014 Texas Specifications for Roadway Construction, </a:t>
            </a:r>
            <a:r>
              <a:rPr lang="en-US" dirty="0" err="1"/>
              <a:t>TxDOT</a:t>
            </a:r>
            <a:r>
              <a:rPr lang="en-US" dirty="0"/>
              <a:t> and the Federal Highway Administration (FHWA) wanted greater emphasis on:</a:t>
            </a:r>
          </a:p>
          <a:p>
            <a:pPr marL="149699" lvl="0" indent="-165518">
              <a:buFont typeface="Arial" panose="020B0604020202020204" pitchFamily="34" charset="0"/>
              <a:buChar char="•"/>
            </a:pPr>
            <a:r>
              <a:rPr lang="en-US" dirty="0"/>
              <a:t>Temporary traffic control training to address worker safety;</a:t>
            </a:r>
          </a:p>
          <a:p>
            <a:pPr marL="149699" lvl="0" indent="-165518">
              <a:buFont typeface="Arial" panose="020B0604020202020204" pitchFamily="34" charset="0"/>
              <a:buChar char="•"/>
            </a:pPr>
            <a:r>
              <a:rPr lang="en-US" dirty="0"/>
              <a:t>Road user mobility through the temporary traffic control zone; </a:t>
            </a:r>
          </a:p>
          <a:p>
            <a:pPr marL="149699" lvl="0" indent="-165518">
              <a:buFont typeface="Arial" panose="020B0604020202020204" pitchFamily="34" charset="0"/>
              <a:buChar char="•"/>
            </a:pPr>
            <a:r>
              <a:rPr lang="en-US" dirty="0"/>
              <a:t>Pedestrian and bicyclist mobility including American Disability Act (ADA) compliance;</a:t>
            </a:r>
          </a:p>
          <a:p>
            <a:pPr marL="149699" lvl="0" indent="-165518">
              <a:buFont typeface="Arial" panose="020B0604020202020204" pitchFamily="34" charset="0"/>
              <a:buChar char="•"/>
            </a:pPr>
            <a:r>
              <a:rPr lang="en-US" dirty="0"/>
              <a:t>Inspection of the temporary traffic control zone; and</a:t>
            </a:r>
          </a:p>
          <a:p>
            <a:pPr marL="149699" lvl="0" indent="-165518">
              <a:buFont typeface="Arial" panose="020B0604020202020204" pitchFamily="34" charset="0"/>
              <a:buChar char="•"/>
            </a:pPr>
            <a:r>
              <a:rPr lang="en-US" dirty="0"/>
              <a:t>Improved public relations to inform road users of work activities and potential delays which may be incurred. </a:t>
            </a:r>
          </a:p>
        </p:txBody>
      </p:sp>
    </p:spTree>
    <p:extLst>
      <p:ext uri="{BB962C8B-B14F-4D97-AF65-F5344CB8AC3E}">
        <p14:creationId xmlns:p14="http://schemas.microsoft.com/office/powerpoint/2010/main" val="232790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334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 y="304800"/>
            <a:ext cx="4321175" cy="3240088"/>
          </a:xfrm>
        </p:spPr>
      </p:sp>
      <p:sp>
        <p:nvSpPr>
          <p:cNvPr id="3" name="Notes Placeholder 2"/>
          <p:cNvSpPr>
            <a:spLocks noGrp="1"/>
          </p:cNvSpPr>
          <p:nvPr>
            <p:ph type="body" idx="1"/>
          </p:nvPr>
        </p:nvSpPr>
        <p:spPr/>
        <p:txBody>
          <a:bodyPr/>
          <a:lstStyle/>
          <a:p>
            <a:r>
              <a:rPr lang="en-US" dirty="0"/>
              <a:t>According to the </a:t>
            </a:r>
            <a:r>
              <a:rPr lang="en-US" i="1" dirty="0"/>
              <a:t>TMUTCD</a:t>
            </a:r>
            <a:r>
              <a:rPr lang="en-US" dirty="0"/>
              <a:t> (2014):</a:t>
            </a:r>
          </a:p>
          <a:p>
            <a:pPr lvl="1"/>
            <a:r>
              <a:rPr lang="en-US" dirty="0"/>
              <a:t>The primary function of TTC is to provide for the reasonably safe and effective movement of road users through or around TTC zones while reasonably protecting road users, workers, responders to traffic incidents, and equipment.</a:t>
            </a:r>
          </a:p>
          <a:p>
            <a:pPr lvl="1"/>
            <a:r>
              <a:rPr lang="en-US" dirty="0"/>
              <a:t>Of equal importance to the public traveling through the TTC zone is the safety of workers performing the many varied tasks within the work space. </a:t>
            </a:r>
            <a:br>
              <a:rPr lang="en-US" dirty="0"/>
            </a:br>
            <a:r>
              <a:rPr lang="en-US" dirty="0"/>
              <a:t>TTC zones present constantly changing conditions that are unexpected by the road user. </a:t>
            </a:r>
          </a:p>
        </p:txBody>
      </p:sp>
    </p:spTree>
    <p:extLst>
      <p:ext uri="{BB962C8B-B14F-4D97-AF65-F5344CB8AC3E}">
        <p14:creationId xmlns:p14="http://schemas.microsoft.com/office/powerpoint/2010/main" val="176590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b="0" i="1" dirty="0"/>
              <a:t>TMUTCD</a:t>
            </a:r>
            <a:r>
              <a:rPr lang="en-US" b="0" dirty="0"/>
              <a:t>, pg. 569, Sect. 6A.01.08</a:t>
            </a:r>
          </a:p>
          <a:p>
            <a:r>
              <a:rPr lang="en-US" b="0" dirty="0"/>
              <a:t>“No one set of TTC devices can satisfy all conditions for a given project or incident. At the same time, defining details that would be adequate to cover all applications is not practical. Instead, Part 6 displays typical applications that depict common applications of TTC devices. The TTC selected for each situation depends on type of highway, road user conditions, duration of operation, physical constraints, and the nearness of the work space or incident management activity to road users.” </a:t>
            </a:r>
          </a:p>
          <a:p>
            <a:endParaRPr lang="en-US" dirty="0"/>
          </a:p>
        </p:txBody>
      </p:sp>
    </p:spTree>
    <p:extLst>
      <p:ext uri="{BB962C8B-B14F-4D97-AF65-F5344CB8AC3E}">
        <p14:creationId xmlns:p14="http://schemas.microsoft.com/office/powerpoint/2010/main" val="344255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304800"/>
            <a:ext cx="4321175" cy="3240088"/>
          </a:xfrm>
        </p:spPr>
      </p:sp>
      <p:sp>
        <p:nvSpPr>
          <p:cNvPr id="3" name="Notes Placeholder 2"/>
          <p:cNvSpPr>
            <a:spLocks noGrp="1"/>
          </p:cNvSpPr>
          <p:nvPr>
            <p:ph type="body" idx="1"/>
          </p:nvPr>
        </p:nvSpPr>
        <p:spPr>
          <a:xfrm>
            <a:off x="304800" y="3657600"/>
            <a:ext cx="6781800" cy="5638799"/>
          </a:xfrm>
        </p:spPr>
        <p:txBody>
          <a:bodyPr/>
          <a:lstStyle/>
          <a:p>
            <a:pPr marL="0" indent="0">
              <a:buNone/>
            </a:pPr>
            <a:r>
              <a:rPr lang="en-US" dirty="0"/>
              <a:t>Guidance:  pg. 572</a:t>
            </a:r>
          </a:p>
          <a:p>
            <a:pPr marL="0" indent="0">
              <a:buNone/>
            </a:pPr>
            <a:r>
              <a:rPr lang="en-US" dirty="0"/>
              <a:t>07 The following are the seven fundamental principles of TTC: </a:t>
            </a:r>
            <a:br>
              <a:rPr lang="en-US" dirty="0"/>
            </a:br>
            <a:endParaRPr lang="en-US" sz="800" dirty="0"/>
          </a:p>
          <a:p>
            <a:pPr marL="0" indent="0">
              <a:buFont typeface="+mj-lt"/>
              <a:buNone/>
            </a:pPr>
            <a:r>
              <a:rPr lang="en-US" dirty="0"/>
              <a:t>1.  General plans or guidelines should be developed to provide safety for motorists, bicyclists, </a:t>
            </a:r>
            <a:br>
              <a:rPr lang="en-US" dirty="0"/>
            </a:br>
            <a:r>
              <a:rPr lang="en-US" dirty="0"/>
              <a:t>     pedestrians, workers, enforcement/emergency officials, and equipment, with the following </a:t>
            </a:r>
            <a:br>
              <a:rPr lang="en-US" dirty="0"/>
            </a:br>
            <a:r>
              <a:rPr lang="en-US" dirty="0"/>
              <a:t>     factors being considered: </a:t>
            </a:r>
          </a:p>
          <a:p>
            <a:pPr marL="685800" lvl="1" indent="-228600">
              <a:buFont typeface="+mj-lt"/>
              <a:buAutoNum type="alphaUcPeriod"/>
            </a:pPr>
            <a:r>
              <a:rPr lang="en-US" dirty="0"/>
              <a:t>The basic safety principles governing the design of permanent roadways and roadsides should also govern the design of TTC zones. The goal should be to route road users through such zones using roadway geometrics, roadside features, and TTC devices as nearly as possible comparable to those for normal highway situations. </a:t>
            </a:r>
          </a:p>
          <a:p>
            <a:pPr marL="685800" lvl="1" indent="-228600">
              <a:buFont typeface="+mj-lt"/>
              <a:buAutoNum type="alphaUcPeriod"/>
            </a:pPr>
            <a:r>
              <a:rPr lang="en-US" dirty="0"/>
              <a:t>A TTC plan, in detail appropriate to the complexity of the work project or incident, should be prepared and understood by all responsible parties before the site is occupied. Any changes in the TTC plan should be approved by an official who is knowledgeable (for example, trained and/or certified) in proper TTC practices. </a:t>
            </a:r>
            <a:br>
              <a:rPr lang="en-US" dirty="0"/>
            </a:br>
            <a:endParaRPr lang="en-US" dirty="0"/>
          </a:p>
          <a:p>
            <a:pPr marL="0" indent="0">
              <a:buFont typeface="+mj-lt"/>
              <a:buNone/>
            </a:pPr>
            <a:r>
              <a:rPr lang="en-US" dirty="0"/>
              <a:t>2.  Road user movement should be inhibited as little as practical, based on the following </a:t>
            </a:r>
            <a:br>
              <a:rPr lang="en-US" dirty="0"/>
            </a:br>
            <a:r>
              <a:rPr lang="en-US" dirty="0"/>
              <a:t>     considerations: </a:t>
            </a:r>
          </a:p>
          <a:p>
            <a:pPr marL="685800" lvl="1" indent="-228600">
              <a:buFont typeface="+mj-lt"/>
              <a:buAutoNum type="alphaUcPeriod"/>
            </a:pPr>
            <a:r>
              <a:rPr lang="en-US" dirty="0"/>
              <a:t>TTC at work and incident sites should be designed on the assumption that drivers will only reduce their speeds if they clearly perceive a need to do so (see Section 6C.01). </a:t>
            </a:r>
          </a:p>
          <a:p>
            <a:pPr marL="685800" lvl="1" indent="-228600">
              <a:buFont typeface="+mj-lt"/>
              <a:buAutoNum type="alphaUcPeriod"/>
            </a:pPr>
            <a:r>
              <a:rPr lang="en-US" dirty="0"/>
              <a:t>Frequent and abrupt changes in geometrics such as lane narrowing, dropped lanes, or main roadway transitions that require rapid maneuvers, should be avoided. </a:t>
            </a:r>
          </a:p>
          <a:p>
            <a:pPr marL="685800" lvl="1" indent="-228600">
              <a:buFont typeface="+mj-lt"/>
              <a:buAutoNum type="alphaUcPeriod"/>
            </a:pPr>
            <a:r>
              <a:rPr lang="en-US" dirty="0"/>
              <a:t>Work should be scheduled in a manner that minimizes the need for lane closures or alternate routes, while still getting the work completed quickly and the lanes or roadway open to traffic as soon as possible. </a:t>
            </a:r>
          </a:p>
          <a:p>
            <a:pPr marL="685800" lvl="1" indent="-228600">
              <a:buFont typeface="+mj-lt"/>
              <a:buAutoNum type="alphaUcPeriod"/>
            </a:pPr>
            <a:r>
              <a:rPr lang="en-US" dirty="0"/>
              <a:t>Attempts should be made to reduce the volume of traffic using the roadway or freeway to match the restricted capacity conditions. Road users should be encouraged to use alternative routes. For high-volume roadways and freeways, the closure of selected entrance ramps or other access points and the use of signed diversion routes should be evaluated. </a:t>
            </a:r>
          </a:p>
          <a:p>
            <a:pPr marL="685800" lvl="1" indent="-228600">
              <a:buFont typeface="+mj-lt"/>
              <a:buAutoNum type="alphaUcPeriod"/>
            </a:pPr>
            <a:r>
              <a:rPr lang="en-US" dirty="0"/>
              <a:t>Bicyclists and pedestrians, including those with disabilities, should be provided with access and reasonably safe passage through the TTC zone. </a:t>
            </a:r>
          </a:p>
          <a:p>
            <a:pPr marL="685800" lvl="1" indent="-228600">
              <a:buFont typeface="+mj-lt"/>
              <a:buAutoNum type="alphaUcPeriod"/>
            </a:pPr>
            <a:r>
              <a:rPr lang="en-US" dirty="0"/>
              <a:t>If work operations permit, lane closures on high-volume streets and highways should be scheduled during off-peak hours. Night work should be considered if the work can be accomplished with a series of short-term operations. </a:t>
            </a:r>
          </a:p>
          <a:p>
            <a:pPr marL="685800" lvl="1" indent="-228600">
              <a:buFont typeface="+mj-lt"/>
              <a:buAutoNum type="alphaUcPeriod"/>
            </a:pPr>
            <a:r>
              <a:rPr lang="en-US" dirty="0"/>
              <a:t>Early coordination with officials having jurisdiction over the affected cross streets and providing emergency services should occur if significant impacts to roadway operations are anticipated. </a:t>
            </a:r>
            <a:br>
              <a:rPr lang="en-US" dirty="0"/>
            </a:br>
            <a:endParaRPr lang="en-US" dirty="0"/>
          </a:p>
          <a:p>
            <a:pPr marL="0" indent="0">
              <a:buFont typeface="+mj-lt"/>
              <a:buNone/>
            </a:pPr>
            <a:r>
              <a:rPr lang="en-US" dirty="0"/>
              <a:t>3.  Motorists, bicyclists, and pedestrians should be guided in a clear and positive manner while </a:t>
            </a:r>
            <a:br>
              <a:rPr lang="en-US" dirty="0"/>
            </a:br>
            <a:r>
              <a:rPr lang="en-US" dirty="0"/>
              <a:t>     approaching and traversing TTC zones and incident sites. The following principles should be </a:t>
            </a:r>
            <a:br>
              <a:rPr lang="en-US" dirty="0"/>
            </a:br>
            <a:r>
              <a:rPr lang="en-US" dirty="0"/>
              <a:t>     applied: </a:t>
            </a:r>
          </a:p>
          <a:p>
            <a:pPr marL="685800" lvl="1" indent="-228600">
              <a:buFont typeface="+mj-lt"/>
              <a:buAutoNum type="alphaUcPeriod"/>
            </a:pPr>
            <a:r>
              <a:rPr lang="en-US" dirty="0"/>
              <a:t>Adequate warning, delineation, and channelization should be provided to assist in guiding road users in advance of and through the TTC zone or incident site by using proper pavement marking, signing, or other devices that are effective under varying conditions. Providing information that is in usable formats by pedestrians with visual disabilities should also be considered. </a:t>
            </a:r>
          </a:p>
          <a:p>
            <a:pPr marL="685800" lvl="1" indent="-228600">
              <a:buFont typeface="+mj-lt"/>
              <a:buAutoNum type="alphaUcPeriod"/>
            </a:pPr>
            <a:r>
              <a:rPr lang="en-US" dirty="0"/>
              <a:t>TTC devices inconsistent with intended travel paths through TTC zones should be removed or covered. However, in intermediate-term stationary, short-term, and mobile operations, where visible permanent devices are inconsistent with intended travel paths, devices that highlight or emphasize the appropriate path should be used. Providing traffic control devices that are accessible to and usable by pedestrians with disabilities should be considered. </a:t>
            </a:r>
          </a:p>
          <a:p>
            <a:pPr marL="685800" lvl="1" indent="-228600">
              <a:buFont typeface="+mj-lt"/>
              <a:buAutoNum type="alphaUcPeriod"/>
            </a:pPr>
            <a:r>
              <a:rPr lang="en-US" dirty="0"/>
              <a:t>Flagging procedures, when used, should provide positive guidance to road users traversing the TTC zone. </a:t>
            </a:r>
            <a:br>
              <a:rPr lang="en-US" dirty="0"/>
            </a:br>
            <a:endParaRPr lang="en-US" dirty="0"/>
          </a:p>
          <a:p>
            <a:pPr marL="0" indent="0">
              <a:buFont typeface="+mj-lt"/>
              <a:buNone/>
            </a:pPr>
            <a:r>
              <a:rPr lang="en-US" dirty="0"/>
              <a:t>4.  To provide acceptable levels of operations, routine day and night inspections of TTC elements </a:t>
            </a:r>
            <a:br>
              <a:rPr lang="en-US" dirty="0"/>
            </a:br>
            <a:r>
              <a:rPr lang="en-US" dirty="0"/>
              <a:t>     should be performed as follows: </a:t>
            </a:r>
          </a:p>
          <a:p>
            <a:pPr marL="685800" lvl="1" indent="-228600">
              <a:buFont typeface="+mj-lt"/>
              <a:buAutoNum type="alphaUcPeriod"/>
            </a:pPr>
            <a:r>
              <a:rPr lang="en-US" dirty="0"/>
              <a:t>Individuals who are knowledgeable (for example, trained and/or certified) in the principles of proper TTC should be assigned responsibility for safety in TTC zones. The most important duty of these individuals should be to check that all TTC devices of the project are consistent with the TTC plan and are effective for motorists, bicyclists, pedestrians, and workers. </a:t>
            </a:r>
          </a:p>
          <a:p>
            <a:pPr marL="685800" lvl="1" indent="-228600">
              <a:buFont typeface="+mj-lt"/>
              <a:buAutoNum type="alphaUcPeriod"/>
            </a:pPr>
            <a:r>
              <a:rPr lang="en-US" dirty="0"/>
              <a:t>As the work progresses, temporary traffic controls and/or working conditions should be modified, if appropriate, in order to provide mobility and positive guidance to the road user and to provide worker safety. The individual responsible for TTC should have the authority to halt work until applicable or remedial safety measures are taken. </a:t>
            </a:r>
          </a:p>
          <a:p>
            <a:pPr marL="685800" lvl="1" indent="-228600">
              <a:buFont typeface="+mj-lt"/>
              <a:buAutoNum type="alphaUcPeriod"/>
            </a:pPr>
            <a:r>
              <a:rPr lang="en-US" dirty="0"/>
              <a:t>TTC zones should be carefully monitored under varying conditions of road user volumes, light, and weather to check that applicable TTC devices are effective, clearly visible, clean, and in compliance with the TTC plan. </a:t>
            </a:r>
          </a:p>
          <a:p>
            <a:pPr marL="685800" lvl="1" indent="-228600">
              <a:buFont typeface="+mj-lt"/>
              <a:buAutoNum type="alphaUcPeriod"/>
            </a:pPr>
            <a:r>
              <a:rPr lang="en-US" dirty="0"/>
              <a:t>When warranted, an engineering study should be made (in cooperation with law enforcement officials) of reported crashes occurring within the TTC zone. Crash records in TTC zones should be monitored to identify the need for changes in the TTC zone. </a:t>
            </a:r>
            <a:br>
              <a:rPr lang="en-US" dirty="0"/>
            </a:br>
            <a:endParaRPr lang="en-US" dirty="0"/>
          </a:p>
          <a:p>
            <a:pPr marL="0" indent="0">
              <a:buFont typeface="+mj-lt"/>
              <a:buNone/>
            </a:pPr>
            <a:r>
              <a:rPr lang="en-US" dirty="0"/>
              <a:t>5.  Attention should be given to the maintenance of roadside safety during the life of the TTC </a:t>
            </a:r>
            <a:br>
              <a:rPr lang="en-US" dirty="0"/>
            </a:br>
            <a:r>
              <a:rPr lang="en-US" dirty="0"/>
              <a:t>     zone by applying the following principles: </a:t>
            </a:r>
          </a:p>
          <a:p>
            <a:pPr marL="685800" lvl="1" indent="-228600">
              <a:buFont typeface="+mj-lt"/>
              <a:buAutoNum type="alphaUcPeriod"/>
            </a:pPr>
            <a:r>
              <a:rPr lang="en-US" dirty="0"/>
              <a:t>To accommodate run-off-the-road incidents, disabled vehicles, or emergency situations, unencumbered roadside recovery areas or clear zones should be provided where practical. </a:t>
            </a:r>
          </a:p>
          <a:p>
            <a:pPr marL="685800" lvl="1" indent="-228600">
              <a:buFont typeface="+mj-lt"/>
              <a:buAutoNum type="alphaUcPeriod"/>
            </a:pPr>
            <a:r>
              <a:rPr lang="en-US" dirty="0"/>
              <a:t>Channelization of road users should be accomplished by the use of pavement markings, signing, and crashworthy, detectable channelizing devices. </a:t>
            </a:r>
          </a:p>
          <a:p>
            <a:pPr marL="685800" lvl="1" indent="-228600">
              <a:buFont typeface="+mj-lt"/>
              <a:buAutoNum type="alphaUcPeriod"/>
            </a:pPr>
            <a:r>
              <a:rPr lang="en-US" dirty="0"/>
              <a:t>Work equipment, workers’ private vehicles, materials, and debris should be stored in such a manner to reduce the probability of being impacted by run-off-the-road vehicles. </a:t>
            </a:r>
            <a:br>
              <a:rPr lang="en-US" dirty="0"/>
            </a:br>
            <a:endParaRPr lang="en-US" dirty="0"/>
          </a:p>
          <a:p>
            <a:pPr marL="0" indent="0">
              <a:buFont typeface="+mj-lt"/>
              <a:buNone/>
            </a:pPr>
            <a:r>
              <a:rPr lang="en-US" dirty="0"/>
              <a:t>6.  Each person whose actions affect TTC zone safety, from the upper-level management through </a:t>
            </a:r>
            <a:br>
              <a:rPr lang="en-US" dirty="0"/>
            </a:br>
            <a:r>
              <a:rPr lang="en-US" dirty="0"/>
              <a:t>     the field workers, should receive training appropriate to the job decisions each individual is </a:t>
            </a:r>
            <a:br>
              <a:rPr lang="en-US" dirty="0"/>
            </a:br>
            <a:r>
              <a:rPr lang="en-US" dirty="0"/>
              <a:t>     required to make. Only those individuals who are trained in proper TTC practices and have </a:t>
            </a:r>
            <a:r>
              <a:rPr lang="en-US"/>
              <a:t>a </a:t>
            </a:r>
            <a:br>
              <a:rPr lang="en-US"/>
            </a:br>
            <a:r>
              <a:rPr lang="en-US"/>
              <a:t>     basic </a:t>
            </a:r>
            <a:r>
              <a:rPr lang="en-US" dirty="0"/>
              <a:t>understanding of the principles (established by applicable standards and guidelines</a:t>
            </a:r>
            <a:r>
              <a:rPr lang="en-US"/>
              <a:t>, </a:t>
            </a:r>
            <a:br>
              <a:rPr lang="en-US"/>
            </a:br>
            <a:r>
              <a:rPr lang="en-US"/>
              <a:t>     including </a:t>
            </a:r>
            <a:r>
              <a:rPr lang="en-US" dirty="0"/>
              <a:t>those of this Manual) should supervise the selection, placement, and </a:t>
            </a:r>
            <a:r>
              <a:rPr lang="en-US"/>
              <a:t>maintenance </a:t>
            </a:r>
            <a:br>
              <a:rPr lang="en-US"/>
            </a:br>
            <a:r>
              <a:rPr lang="en-US"/>
              <a:t>     of </a:t>
            </a:r>
            <a:r>
              <a:rPr lang="en-US" dirty="0"/>
              <a:t>TTC devices used for TTC zones and for incident management. </a:t>
            </a:r>
            <a:br>
              <a:rPr lang="en-US" dirty="0"/>
            </a:br>
            <a:endParaRPr lang="en-US" dirty="0"/>
          </a:p>
          <a:p>
            <a:pPr marL="0" indent="0">
              <a:buFont typeface="+mj-lt"/>
              <a:buNone/>
            </a:pPr>
            <a:r>
              <a:rPr lang="en-US" dirty="0"/>
              <a:t>7.  Good public relations should be maintained by applying the following principles: </a:t>
            </a:r>
          </a:p>
          <a:p>
            <a:pPr marL="685800" lvl="1" indent="-228600">
              <a:buFont typeface="+mj-lt"/>
              <a:buAutoNum type="alphaUcPeriod"/>
            </a:pPr>
            <a:r>
              <a:rPr lang="en-US" dirty="0"/>
              <a:t>The needs of all road users should be assessed such that appropriate advance notice is given and clearly defined alternative paths are provided. </a:t>
            </a:r>
          </a:p>
          <a:p>
            <a:pPr marL="685800" lvl="1" indent="-228600">
              <a:buFont typeface="+mj-lt"/>
              <a:buAutoNum type="alphaUcPeriod"/>
            </a:pPr>
            <a:r>
              <a:rPr lang="en-US" dirty="0"/>
              <a:t>The cooperation of the various news media should be sought in publicizing the existence of and reasons for TTC zones because news releases can assist in keeping the road users well informed. </a:t>
            </a:r>
          </a:p>
          <a:p>
            <a:pPr marL="685800" lvl="1" indent="-228600">
              <a:buFont typeface="+mj-lt"/>
              <a:buAutoNum type="alphaUcPeriod"/>
            </a:pPr>
            <a:r>
              <a:rPr lang="en-US" dirty="0"/>
              <a:t>The needs of abutting property owners, residents, and businesses should be assessed and appropriate accommodations made. </a:t>
            </a:r>
          </a:p>
          <a:p>
            <a:pPr marL="685800" lvl="1" indent="-228600">
              <a:buFont typeface="+mj-lt"/>
              <a:buAutoNum type="alphaUcPeriod"/>
            </a:pPr>
            <a:r>
              <a:rPr lang="en-US" dirty="0"/>
              <a:t>The needs of emergency service providers (law enforcement, fire, and medical) should be assessed and appropriate coordination and accommodations made. </a:t>
            </a:r>
          </a:p>
          <a:p>
            <a:pPr marL="685800" lvl="1" indent="-228600">
              <a:buFont typeface="+mj-lt"/>
              <a:buAutoNum type="alphaUcPeriod"/>
            </a:pPr>
            <a:r>
              <a:rPr lang="en-US" dirty="0"/>
              <a:t>The needs of railroads and transit should be assessed and appropriate coordination and accommodations made. </a:t>
            </a:r>
          </a:p>
          <a:p>
            <a:pPr marL="685800" lvl="1" indent="-228600">
              <a:buFont typeface="+mj-lt"/>
              <a:buAutoNum type="alphaUcPeriod"/>
            </a:pPr>
            <a:r>
              <a:rPr lang="en-US" dirty="0"/>
              <a:t>The needs of operators of commercial vehicles such as buses and large trucks should be assessed and appropriate accommodations made. </a:t>
            </a:r>
          </a:p>
          <a:p>
            <a:pPr marL="441381" lvl="1" indent="0">
              <a:buFont typeface="Arial" panose="020B0604020202020204" pitchFamily="34" charset="0"/>
              <a:buNone/>
            </a:pPr>
            <a:endParaRPr lang="en-US" dirty="0"/>
          </a:p>
          <a:p>
            <a:r>
              <a:rPr lang="en-US" dirty="0"/>
              <a:t>This course will provide information and guidance on how to successfully implement these seven fundamental principles in a variety of different projects.</a:t>
            </a:r>
          </a:p>
        </p:txBody>
      </p:sp>
    </p:spTree>
    <p:extLst>
      <p:ext uri="{BB962C8B-B14F-4D97-AF65-F5344CB8AC3E}">
        <p14:creationId xmlns:p14="http://schemas.microsoft.com/office/powerpoint/2010/main" val="2982437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59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04800"/>
            <a:ext cx="43211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5175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rPr>
              <a:t>All construction activities within the right-of-way along a public roadway must have a traffic control plan (TCP). Properly designed and installed temporary traffic control (TTC) zones alert, guide, and separate road users from the work area and protect workers and their equipment.</a:t>
            </a:r>
          </a:p>
          <a:p>
            <a:pPr rtl="0"/>
            <a:r>
              <a:rPr lang="en-US" sz="1200" b="0" i="0" u="none" strike="noStrike" kern="1200" baseline="0" dirty="0">
                <a:solidFill>
                  <a:schemeClr val="tx1"/>
                </a:solidFill>
              </a:rPr>
              <a:t>The TxDOT </a:t>
            </a:r>
            <a:r>
              <a:rPr lang="en-US" sz="1200" b="0" i="1" u="none" strike="noStrike" kern="1200" baseline="0" dirty="0">
                <a:solidFill>
                  <a:schemeClr val="tx1"/>
                </a:solidFill>
              </a:rPr>
              <a:t>Construction Contract Administration Manual </a:t>
            </a:r>
            <a:r>
              <a:rPr lang="en-US" sz="1200" b="0" i="0" u="none" strike="noStrike" kern="1200" baseline="0" dirty="0">
                <a:solidFill>
                  <a:schemeClr val="tx1"/>
                </a:solidFill>
              </a:rPr>
              <a:t>along with Item 502 “Barricades, Signs, and Traffic Handling” provide guidance on the installation and maintenance of the TTC devices, as well as their inspection and documentation.</a:t>
            </a:r>
            <a:endParaRPr lang="en-US" sz="1200" b="0" i="1" u="none" strike="noStrike" kern="1200" baseline="0" dirty="0">
              <a:solidFill>
                <a:schemeClr val="tx1"/>
              </a:solidFill>
            </a:endParaRPr>
          </a:p>
          <a:p>
            <a:pPr rtl="0"/>
            <a:r>
              <a:rPr lang="en-US" sz="1200" b="0" i="1" u="none" strike="noStrike" kern="1200" baseline="0" dirty="0">
                <a:solidFill>
                  <a:schemeClr val="tx1"/>
                </a:solidFill>
              </a:rPr>
              <a:t>Retro-reflective</a:t>
            </a:r>
            <a:r>
              <a:rPr lang="en-US" sz="1200" b="0" i="0" u="none" strike="noStrike" kern="1200" baseline="0" dirty="0">
                <a:solidFill>
                  <a:schemeClr val="tx1"/>
                </a:solidFill>
              </a:rPr>
              <a:t> means that light-scattering is reduced which results in highly visible devices at night and with oncoming headlights.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rPr>
              <a:t>All TTC devices, such as signs, barricades, drums, and cones, must be in good condition to provide clear and understandable warning and notices to the road users. Item 502 requires devices to be cleaned and installed straight and plumb and to meet retro-reflectivity requirements for day or night in all weather conditions.</a:t>
            </a:r>
          </a:p>
          <a:p>
            <a:pPr rtl="0"/>
            <a:endParaRPr lang="en-US" sz="1200" b="0" i="0" u="none" strike="noStrike" kern="1200" baseline="0" dirty="0">
              <a:solidFill>
                <a:schemeClr val="tx1"/>
              </a:solidFill>
            </a:endParaRPr>
          </a:p>
        </p:txBody>
      </p:sp>
    </p:spTree>
    <p:extLst>
      <p:ext uri="{BB962C8B-B14F-4D97-AF65-F5344CB8AC3E}">
        <p14:creationId xmlns:p14="http://schemas.microsoft.com/office/powerpoint/2010/main" val="2936513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04800"/>
            <a:ext cx="4321175" cy="3240088"/>
          </a:xfrm>
        </p:spPr>
      </p:sp>
      <p:sp>
        <p:nvSpPr>
          <p:cNvPr id="3" name="Notes Placeholder 2"/>
          <p:cNvSpPr>
            <a:spLocks noGrp="1"/>
          </p:cNvSpPr>
          <p:nvPr>
            <p:ph type="body"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Answer</a:t>
            </a:r>
            <a:r>
              <a:rPr lang="en-US" dirty="0">
                <a:latin typeface="Tahoma" panose="020B0604030504040204" pitchFamily="34" charset="0"/>
                <a:ea typeface="Tahoma" panose="020B0604030504040204" pitchFamily="34" charset="0"/>
                <a:cs typeface="Tahoma" panose="020B0604030504040204" pitchFamily="34" charset="0"/>
              </a:rPr>
              <a:t>: Dirty—impaired </a:t>
            </a:r>
            <a:r>
              <a:rPr lang="en-US" dirty="0" err="1">
                <a:latin typeface="Tahoma" panose="020B0604030504040204" pitchFamily="34" charset="0"/>
                <a:ea typeface="Tahoma" panose="020B0604030504040204" pitchFamily="34" charset="0"/>
                <a:cs typeface="Tahoma" panose="020B0604030504040204" pitchFamily="34" charset="0"/>
              </a:rPr>
              <a:t>retroreflectivity</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9058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228600"/>
            <a:ext cx="4321175" cy="3240088"/>
          </a:xfrm>
        </p:spPr>
      </p:sp>
      <p:sp>
        <p:nvSpPr>
          <p:cNvPr id="3" name="Notes Placeholder 2"/>
          <p:cNvSpPr>
            <a:spLocks noGrp="1"/>
          </p:cNvSpPr>
          <p:nvPr>
            <p:ph type="body" idx="1"/>
          </p:nvPr>
        </p:nvSpPr>
        <p:spPr/>
        <p:txBody>
          <a:bodyPr/>
          <a:lstStyle/>
          <a:p>
            <a:pPr rtl="0"/>
            <a:r>
              <a:rPr lang="en-US" sz="1200" b="0" i="0" u="none" strike="noStrike" kern="1200" baseline="0" dirty="0">
                <a:solidFill>
                  <a:schemeClr val="tx1"/>
                </a:solidFill>
              </a:rPr>
              <a:t>The District Responsible Person (DRP) will perform formal inspections of all traffic control devices twice a month at approximately 2-week intervals. </a:t>
            </a:r>
          </a:p>
          <a:p>
            <a:pPr rtl="0"/>
            <a:r>
              <a:rPr lang="en-US" sz="1200" b="0" i="0" u="none" strike="noStrike" kern="1200" baseline="0" dirty="0">
                <a:solidFill>
                  <a:schemeClr val="tx1"/>
                </a:solidFill>
              </a:rPr>
              <a:t>At least one of these inspections should be done at night as soon as possible after the initial project set-up with overnight traffic control. </a:t>
            </a:r>
          </a:p>
          <a:p>
            <a:pPr rtl="0"/>
            <a:r>
              <a:rPr lang="en-US" sz="1200" b="0" i="0" u="none" strike="noStrike" kern="1200" baseline="0" dirty="0">
                <a:solidFill>
                  <a:schemeClr val="tx1"/>
                </a:solidFill>
              </a:rPr>
              <a:t>It is good practice to have the Contractor Responsible Person (CRP) accompany the DRP on the inspections.</a:t>
            </a:r>
          </a:p>
          <a:p>
            <a:pPr rtl="0"/>
            <a:endParaRPr lang="en-US" sz="1200" b="0" i="0" u="none" strike="noStrike" kern="1200" baseline="0" dirty="0">
              <a:solidFill>
                <a:schemeClr val="tx1"/>
              </a:solidFill>
            </a:endParaRPr>
          </a:p>
          <a:p>
            <a:pPr rtl="0"/>
            <a:endParaRPr lang="en-US" sz="1200" b="0" i="0" u="none" strike="noStrike" kern="1200" baseline="0" dirty="0">
              <a:solidFill>
                <a:schemeClr val="tx1"/>
              </a:solidFill>
            </a:endParaRPr>
          </a:p>
        </p:txBody>
      </p:sp>
    </p:spTree>
    <p:extLst>
      <p:ext uri="{BB962C8B-B14F-4D97-AF65-F5344CB8AC3E}">
        <p14:creationId xmlns:p14="http://schemas.microsoft.com/office/powerpoint/2010/main" val="334898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pPr defTabSz="882762"/>
            <a:r>
              <a:rPr lang="en-US" dirty="0"/>
              <a:t>Texas' continued economic and population growth has put stress on the roadway infrastructure. Growing traffic demands and the necessary rehabilitation of roadways has resulted in the increase in road work projects throughout Texas.</a:t>
            </a:r>
          </a:p>
          <a:p>
            <a:pPr defTabSz="882762"/>
            <a:endParaRPr lang="en-US" dirty="0"/>
          </a:p>
          <a:p>
            <a:pPr defTabSz="882762"/>
            <a:r>
              <a:rPr lang="en-US" dirty="0"/>
              <a:t>In 2017, there were 202 fatalities in Texas work zones,</a:t>
            </a:r>
            <a:r>
              <a:rPr lang="en-US" baseline="0" dirty="0"/>
              <a:t> continuing an upward trend in work zone fatalities over the last eight years. </a:t>
            </a:r>
            <a:r>
              <a:rPr lang="en-US" dirty="0"/>
              <a:t>(</a:t>
            </a:r>
            <a:r>
              <a:rPr lang="en-US" dirty="0" err="1"/>
              <a:t>TxDOT</a:t>
            </a:r>
            <a:r>
              <a:rPr lang="en-US" dirty="0"/>
              <a:t> Traffic Operations Division, 2018).</a:t>
            </a:r>
          </a:p>
          <a:p>
            <a:pPr defTabSz="882762"/>
            <a:endParaRPr lang="en-US" dirty="0"/>
          </a:p>
          <a:p>
            <a:endParaRPr lang="en-US" dirty="0">
              <a:solidFill>
                <a:srgbClr val="FF0000"/>
              </a:solidFill>
            </a:endParaRPr>
          </a:p>
        </p:txBody>
      </p:sp>
    </p:spTree>
    <p:extLst>
      <p:ext uri="{BB962C8B-B14F-4D97-AF65-F5344CB8AC3E}">
        <p14:creationId xmlns:p14="http://schemas.microsoft.com/office/powerpoint/2010/main" val="1902887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36558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rPr>
              <a:t>In addition to formal inspections, the CRP should conduct informal inspections at the beginning and end of each work period to ensure all devices are in the correct place and in acceptable condition.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rPr>
              <a:t>For the safety of everyone involved, all workers should try to be aware of the condition of the work zone and report any problems to the appropriate supervisor.</a:t>
            </a:r>
          </a:p>
          <a:p>
            <a:endParaRPr lang="en-US" dirty="0"/>
          </a:p>
        </p:txBody>
      </p:sp>
    </p:spTree>
    <p:extLst>
      <p:ext uri="{BB962C8B-B14F-4D97-AF65-F5344CB8AC3E}">
        <p14:creationId xmlns:p14="http://schemas.microsoft.com/office/powerpoint/2010/main" val="426475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dirty="0"/>
              <a:t>Weather</a:t>
            </a:r>
            <a:r>
              <a:rPr lang="en-US" baseline="0" dirty="0"/>
              <a:t>-related disruptions</a:t>
            </a:r>
            <a:endParaRPr lang="en-US" dirty="0"/>
          </a:p>
        </p:txBody>
      </p:sp>
    </p:spTree>
    <p:extLst>
      <p:ext uri="{BB962C8B-B14F-4D97-AF65-F5344CB8AC3E}">
        <p14:creationId xmlns:p14="http://schemas.microsoft.com/office/powerpoint/2010/main" val="114752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dirty="0"/>
              <a:t>Tree is blocking visibility. </a:t>
            </a:r>
          </a:p>
          <a:p>
            <a:r>
              <a:rPr lang="en-US" b="1" dirty="0"/>
              <a:t>Any sign that has lost nighttime visibility/retro-reflectivity should be replaced as well.</a:t>
            </a:r>
          </a:p>
        </p:txBody>
      </p:sp>
    </p:spTree>
    <p:extLst>
      <p:ext uri="{BB962C8B-B14F-4D97-AF65-F5344CB8AC3E}">
        <p14:creationId xmlns:p14="http://schemas.microsoft.com/office/powerpoint/2010/main" val="401890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381000"/>
            <a:ext cx="4321175" cy="3240088"/>
          </a:xfrm>
        </p:spPr>
      </p:sp>
      <p:sp>
        <p:nvSpPr>
          <p:cNvPr id="3" name="Notes Placeholder 2"/>
          <p:cNvSpPr>
            <a:spLocks noGrp="1"/>
          </p:cNvSpPr>
          <p:nvPr>
            <p:ph type="body" idx="1"/>
          </p:nvPr>
        </p:nvSpPr>
        <p:spPr>
          <a:xfrm>
            <a:off x="444843" y="3810000"/>
            <a:ext cx="6413157" cy="5486399"/>
          </a:xfrm>
        </p:spPr>
        <p:txBody>
          <a:bodyPr/>
          <a:lstStyle/>
          <a:p>
            <a:r>
              <a:rPr lang="en-US" b="0" i="0" dirty="0">
                <a:latin typeface="Tahoma" panose="020B0604030504040204" pitchFamily="34" charset="0"/>
                <a:ea typeface="Tahoma" panose="020B0604030504040204" pitchFamily="34" charset="0"/>
                <a:cs typeface="Tahoma" panose="020B0604030504040204" pitchFamily="34" charset="0"/>
              </a:rPr>
              <a:t>What is the difference</a:t>
            </a:r>
            <a:r>
              <a:rPr lang="en-US" b="0" i="0" baseline="0" dirty="0">
                <a:latin typeface="Tahoma" panose="020B0604030504040204" pitchFamily="34" charset="0"/>
                <a:ea typeface="Tahoma" panose="020B0604030504040204" pitchFamily="34" charset="0"/>
                <a:cs typeface="Tahoma" panose="020B0604030504040204" pitchFamily="34" charset="0"/>
              </a:rPr>
              <a:t> between</a:t>
            </a:r>
            <a:r>
              <a:rPr lang="en-US" b="0" i="0" dirty="0">
                <a:latin typeface="Tahoma" panose="020B0604030504040204" pitchFamily="34" charset="0"/>
                <a:ea typeface="Tahoma" panose="020B0604030504040204" pitchFamily="34" charset="0"/>
                <a:cs typeface="Tahoma" panose="020B0604030504040204" pitchFamily="34" charset="0"/>
              </a:rPr>
              <a:t> On-System vs. Off-System?</a:t>
            </a:r>
          </a:p>
          <a:p>
            <a:r>
              <a:rPr lang="en-US" b="0" i="0" dirty="0">
                <a:latin typeface="Tahoma" panose="020B0604030504040204" pitchFamily="34" charset="0"/>
                <a:ea typeface="Tahoma" panose="020B0604030504040204" pitchFamily="34" charset="0"/>
                <a:cs typeface="Tahoma" panose="020B0604030504040204" pitchFamily="34" charset="0"/>
              </a:rPr>
              <a:t>“On-system” means </a:t>
            </a:r>
            <a:r>
              <a:rPr lang="en-US" b="0" i="0" dirty="0" err="1">
                <a:latin typeface="Tahoma" panose="020B0604030504040204" pitchFamily="34" charset="0"/>
                <a:ea typeface="Tahoma" panose="020B0604030504040204" pitchFamily="34" charset="0"/>
                <a:cs typeface="Tahoma" panose="020B0604030504040204" pitchFamily="34" charset="0"/>
              </a:rPr>
              <a:t>TxDOT</a:t>
            </a:r>
            <a:r>
              <a:rPr lang="en-US" b="0" i="0" dirty="0">
                <a:latin typeface="Tahoma" panose="020B0604030504040204" pitchFamily="34" charset="0"/>
                <a:ea typeface="Tahoma" panose="020B0604030504040204" pitchFamily="34" charset="0"/>
                <a:cs typeface="Tahoma" panose="020B0604030504040204" pitchFamily="34" charset="0"/>
              </a:rPr>
              <a:t> maintained.</a:t>
            </a:r>
            <a:br>
              <a:rPr lang="en-US" b="0" i="0" dirty="0">
                <a:latin typeface="Tahoma" panose="020B0604030504040204" pitchFamily="34" charset="0"/>
                <a:ea typeface="Tahoma" panose="020B0604030504040204" pitchFamily="34" charset="0"/>
                <a:cs typeface="Tahoma" panose="020B0604030504040204" pitchFamily="34" charset="0"/>
              </a:rPr>
            </a:br>
            <a:r>
              <a:rPr lang="en-US" b="0" i="0" dirty="0">
                <a:latin typeface="Tahoma" panose="020B0604030504040204" pitchFamily="34" charset="0"/>
                <a:ea typeface="Tahoma" panose="020B0604030504040204" pitchFamily="34" charset="0"/>
                <a:cs typeface="Tahoma" panose="020B0604030504040204" pitchFamily="34" charset="0"/>
              </a:rPr>
              <a:t>“Off-system” means city/county maintained.</a:t>
            </a:r>
          </a:p>
        </p:txBody>
      </p:sp>
    </p:spTree>
    <p:extLst>
      <p:ext uri="{BB962C8B-B14F-4D97-AF65-F5344CB8AC3E}">
        <p14:creationId xmlns:p14="http://schemas.microsoft.com/office/powerpoint/2010/main" val="165496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pPr defTabSz="882762">
              <a:defRPr/>
            </a:pPr>
            <a:r>
              <a:rPr lang="en-US" dirty="0"/>
              <a:t>Unfortunately, work zone crashes and fatalities have escalated. </a:t>
            </a:r>
          </a:p>
          <a:p>
            <a:pPr defTabSz="882762">
              <a:defRPr/>
            </a:pPr>
            <a:r>
              <a:rPr lang="en-US" dirty="0"/>
              <a:t>Many factors may contribute to these statistics, most notably the increase in distracted driving. </a:t>
            </a:r>
          </a:p>
          <a:p>
            <a:pPr defTabSz="882762">
              <a:defRPr/>
            </a:pPr>
            <a:r>
              <a:rPr lang="en-US" dirty="0"/>
              <a:t>Another factor is poorly implemented and maintained temporary traffic control. </a:t>
            </a:r>
          </a:p>
          <a:p>
            <a:pPr defTabSz="882762">
              <a:defRPr/>
            </a:pPr>
            <a:r>
              <a:rPr lang="en-US" dirty="0"/>
              <a:t>By knowing and following temporary traffic control regulations, workers can have a positive impact on the safety of work zones.</a:t>
            </a:r>
          </a:p>
          <a:p>
            <a:endParaRPr lang="en-US" dirty="0">
              <a:solidFill>
                <a:srgbClr val="FF0000"/>
              </a:solidFill>
            </a:endParaRPr>
          </a:p>
        </p:txBody>
      </p:sp>
    </p:spTree>
    <p:extLst>
      <p:ext uri="{BB962C8B-B14F-4D97-AF65-F5344CB8AC3E}">
        <p14:creationId xmlns:p14="http://schemas.microsoft.com/office/powerpoint/2010/main" val="3184761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dirty="0"/>
              <a:t>According to U.S. Bureau of Labor Statistics (April</a:t>
            </a:r>
            <a:r>
              <a:rPr lang="en-US" baseline="0" dirty="0"/>
              <a:t> 5, 2017)</a:t>
            </a:r>
            <a:r>
              <a:rPr lang="en-US" dirty="0"/>
              <a:t>:</a:t>
            </a:r>
          </a:p>
          <a:p>
            <a:r>
              <a:rPr lang="en-US" sz="1200" u="none" strike="noStrike" kern="1200" dirty="0">
                <a:solidFill>
                  <a:schemeClr val="tx1"/>
                </a:solidFill>
                <a:effectLst/>
              </a:rPr>
              <a:t>“From 2011 to 2015, 609 workers were killed from injuries at road work zones in the United States. These work zones include construction, maintenance, or utility work on a road, street, or highway. Workers in Texas, Florida, Pennsylvania, and California incurred the most fatal injuries at road construction sites during the 5-year period.”</a:t>
            </a:r>
          </a:p>
          <a:p>
            <a:endParaRPr lang="en-US" sz="1200" u="none" strike="noStrike" kern="1200" dirty="0">
              <a:solidFill>
                <a:schemeClr val="tx1"/>
              </a:solidFill>
              <a:effectLst/>
            </a:endParaRPr>
          </a:p>
          <a:p>
            <a:r>
              <a:rPr lang="en-US" sz="1200" u="none" strike="noStrike" kern="1200" dirty="0">
                <a:solidFill>
                  <a:schemeClr val="tx1"/>
                </a:solidFill>
                <a:effectLst/>
              </a:rPr>
              <a:t>Bureau of Labor Statistics, U.S. Department of Labor, </a:t>
            </a:r>
            <a:r>
              <a:rPr lang="en-US" sz="1200" i="1" u="none" strike="noStrike" kern="1200" dirty="0">
                <a:solidFill>
                  <a:schemeClr val="tx1"/>
                </a:solidFill>
                <a:effectLst/>
              </a:rPr>
              <a:t>The Economics Daily</a:t>
            </a:r>
            <a:r>
              <a:rPr lang="en-US" sz="1200" u="none" strike="noStrike" kern="1200" dirty="0">
                <a:solidFill>
                  <a:schemeClr val="tx1"/>
                </a:solidFill>
                <a:effectLst/>
              </a:rPr>
              <a:t>, “Fatal </a:t>
            </a:r>
            <a:r>
              <a:rPr lang="en-US" dirty="0"/>
              <a:t>I</a:t>
            </a:r>
            <a:r>
              <a:rPr lang="en-US" sz="1200" u="none" strike="noStrike" kern="1200" dirty="0">
                <a:solidFill>
                  <a:schemeClr val="tx1"/>
                </a:solidFill>
                <a:effectLst/>
              </a:rPr>
              <a:t>njuries at Road </a:t>
            </a:r>
            <a:r>
              <a:rPr lang="en-US" dirty="0"/>
              <a:t>W</a:t>
            </a:r>
            <a:r>
              <a:rPr lang="en-US" sz="1200" u="none" strike="noStrike" kern="1200" dirty="0">
                <a:solidFill>
                  <a:schemeClr val="tx1"/>
                </a:solidFill>
                <a:effectLst/>
              </a:rPr>
              <a:t>ork </a:t>
            </a:r>
            <a:r>
              <a:rPr lang="en-US" dirty="0"/>
              <a:t>Z</a:t>
            </a:r>
            <a:r>
              <a:rPr lang="en-US" sz="1200" u="none" strike="noStrike" kern="1200" dirty="0">
                <a:solidFill>
                  <a:schemeClr val="tx1"/>
                </a:solidFill>
                <a:effectLst/>
              </a:rPr>
              <a:t>ones,” on the Internet at </a:t>
            </a:r>
            <a:r>
              <a:rPr lang="en-US" sz="1200" u="none" strike="noStrike" kern="1200" dirty="0">
                <a:solidFill>
                  <a:schemeClr val="tx1"/>
                </a:solidFill>
                <a:effectLst/>
                <a:hlinkClick r:id="rId3" tooltip="Fatal injuries at road work zones"/>
              </a:rPr>
              <a:t>http://www.bls.gov/opub/ted/2017/fatal-injuries-at-road-work-zones.htm</a:t>
            </a:r>
            <a:r>
              <a:rPr lang="en-US" sz="1200" u="none" strike="noStrike" kern="1200" dirty="0">
                <a:solidFill>
                  <a:schemeClr val="tx1"/>
                </a:solidFill>
                <a:effectLst/>
              </a:rPr>
              <a:t> (visited </a:t>
            </a:r>
            <a:r>
              <a:rPr lang="en-US" sz="1200" i="1" u="none" strike="noStrike" kern="1200" dirty="0">
                <a:solidFill>
                  <a:schemeClr val="tx1"/>
                </a:solidFill>
                <a:effectLst/>
              </a:rPr>
              <a:t>November 06, 2018</a:t>
            </a:r>
            <a:r>
              <a:rPr lang="en-US" sz="1200" u="none" strike="noStrike" kern="1200" dirty="0">
                <a:solidFill>
                  <a:schemeClr val="tx1"/>
                </a:solidFill>
                <a:effectLst/>
              </a:rPr>
              <a:t>).</a:t>
            </a:r>
            <a:endParaRPr lang="en-US" dirty="0"/>
          </a:p>
        </p:txBody>
      </p:sp>
    </p:spTree>
    <p:extLst>
      <p:ext uri="{BB962C8B-B14F-4D97-AF65-F5344CB8AC3E}">
        <p14:creationId xmlns:p14="http://schemas.microsoft.com/office/powerpoint/2010/main" val="3876140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sz="1200" u="none" strike="noStrike" kern="1200" dirty="0">
                <a:solidFill>
                  <a:schemeClr val="tx1"/>
                </a:solidFill>
                <a:effectLst/>
              </a:rPr>
              <a:t>About 46 percent of these [609 fatalities] workers were killed in pedestrian vehicular incidents, which include being struck by a vehicle or mobile equipment. Workers were most frequently struck by automobiles or dump trucks. Of the 79 workers struck by an automobile, the automobile was moving forward in 72 cases. Of the 49 workers struck by a dump truck, the dump truck was backing up in 40 cases.”</a:t>
            </a:r>
          </a:p>
          <a:p>
            <a:endParaRPr lang="en-US" sz="1200" u="none" strike="noStrike" kern="1200" dirty="0">
              <a:solidFill>
                <a:schemeClr val="tx1"/>
              </a:solidFill>
              <a:effectLst/>
            </a:endParaRPr>
          </a:p>
          <a:p>
            <a:r>
              <a:rPr lang="en-US" dirty="0"/>
              <a:t>Bureau of Labor Statistics, U.S. Department of Labor, </a:t>
            </a:r>
            <a:r>
              <a:rPr lang="en-US" i="1" dirty="0"/>
              <a:t>The Economics Daily</a:t>
            </a:r>
            <a:r>
              <a:rPr lang="en-US" dirty="0"/>
              <a:t>, “Fatal Injuries at Road Work Zones,” on the Internet at </a:t>
            </a:r>
            <a:r>
              <a:rPr lang="en-US" dirty="0">
                <a:hlinkClick r:id="rId3" tooltip="Fatal injuries at road work zones"/>
              </a:rPr>
              <a:t>http://www.bls.gov/opub/ted/2017/fatal-injuries-at-road-work-zones.htm</a:t>
            </a:r>
            <a:r>
              <a:rPr lang="en-US" dirty="0"/>
              <a:t> (visited </a:t>
            </a:r>
            <a:r>
              <a:rPr lang="en-US" i="1" dirty="0"/>
              <a:t>November 06, 2018</a:t>
            </a:r>
            <a:r>
              <a:rPr lang="en-US" dirty="0"/>
              <a:t>).</a:t>
            </a:r>
          </a:p>
        </p:txBody>
      </p:sp>
    </p:spTree>
    <p:extLst>
      <p:ext uri="{BB962C8B-B14F-4D97-AF65-F5344CB8AC3E}">
        <p14:creationId xmlns:p14="http://schemas.microsoft.com/office/powerpoint/2010/main" val="9332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333375"/>
            <a:ext cx="4321175" cy="3240088"/>
          </a:xfrm>
        </p:spPr>
      </p:sp>
      <p:sp>
        <p:nvSpPr>
          <p:cNvPr id="3" name="Notes Placeholder 2"/>
          <p:cNvSpPr>
            <a:spLocks noGrp="1"/>
          </p:cNvSpPr>
          <p:nvPr>
            <p:ph type="body" idx="1"/>
          </p:nvPr>
        </p:nvSpPr>
        <p:spPr/>
        <p:txBody>
          <a:bodyPr/>
          <a:lstStyle/>
          <a:p>
            <a:r>
              <a:rPr lang="en-US" dirty="0"/>
              <a:t>Cones need to be adjusted.</a:t>
            </a:r>
          </a:p>
        </p:txBody>
      </p:sp>
    </p:spTree>
    <p:extLst>
      <p:ext uri="{BB962C8B-B14F-4D97-AF65-F5344CB8AC3E}">
        <p14:creationId xmlns:p14="http://schemas.microsoft.com/office/powerpoint/2010/main" val="21855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8113" y="304800"/>
            <a:ext cx="4321175" cy="3240088"/>
          </a:xfrm>
        </p:spPr>
      </p:sp>
      <p:sp>
        <p:nvSpPr>
          <p:cNvPr id="3" name="Notes Placeholder 2"/>
          <p:cNvSpPr>
            <a:spLocks noGrp="1"/>
          </p:cNvSpPr>
          <p:nvPr>
            <p:ph type="body" idx="1"/>
          </p:nvPr>
        </p:nvSpPr>
        <p:spPr/>
        <p:txBody>
          <a:bodyPr/>
          <a:lstStyle/>
          <a:p>
            <a:r>
              <a:rPr lang="en-US" baseline="0" dirty="0">
                <a:effectLst/>
              </a:rPr>
              <a:t>Of the  27,148 work zone crashes that occurred in Texas in 2017, “t</a:t>
            </a:r>
            <a:r>
              <a:rPr lang="en-US" dirty="0">
                <a:effectLst/>
              </a:rPr>
              <a:t>he leading causes of work zone crashes statewide—speeding and driver inattention—are entirely preventable.” </a:t>
            </a:r>
            <a:r>
              <a:rPr lang="en-US" b="1" dirty="0">
                <a:effectLst/>
              </a:rPr>
              <a:t>https://www.txdot.gov/driver/share-road/work-zones.html </a:t>
            </a:r>
          </a:p>
          <a:p>
            <a:endParaRPr lang="en-US" dirty="0">
              <a:effectLst/>
            </a:endParaRPr>
          </a:p>
          <a:p>
            <a:r>
              <a:rPr lang="en-US" dirty="0">
                <a:effectLst/>
              </a:rPr>
              <a:t>“Rear-end crashes are the</a:t>
            </a:r>
            <a:r>
              <a:rPr lang="en-US" baseline="0" dirty="0">
                <a:effectLst/>
              </a:rPr>
              <a:t> most common type of work zone crash.” </a:t>
            </a:r>
            <a:r>
              <a:rPr lang="en-US" b="1" baseline="0" dirty="0">
                <a:effectLst/>
              </a:rPr>
              <a:t>https://safety.fhwa.dot.gov/wz/resources/fhwasa03012/ </a:t>
            </a:r>
          </a:p>
          <a:p>
            <a:endParaRPr lang="en-US" b="1" baseline="0" dirty="0">
              <a:effectLst/>
            </a:endParaRPr>
          </a:p>
          <a:p>
            <a:r>
              <a:rPr lang="en-US" b="1" baseline="0" dirty="0">
                <a:effectLst/>
              </a:rPr>
              <a:t>Note</a:t>
            </a:r>
            <a:r>
              <a:rPr lang="en-US" baseline="0" dirty="0">
                <a:effectLst/>
              </a:rPr>
              <a:t>: if all vehicles in the U.S. were equipped with lane departure sensing and automatic breaking to prevent rear-end crashes, driver contributing crashes would be significantly reduced. </a:t>
            </a:r>
          </a:p>
          <a:p>
            <a:pPr marL="171450" indent="-171450">
              <a:buFont typeface="Arial" panose="020B0604020202020204" pitchFamily="34" charset="0"/>
              <a:buChar char="•"/>
            </a:pPr>
            <a:r>
              <a:rPr lang="en-US" baseline="0" dirty="0">
                <a:effectLst/>
              </a:rPr>
              <a:t>“</a:t>
            </a:r>
            <a:r>
              <a:rPr lang="en-US" dirty="0">
                <a:effectLst/>
              </a:rPr>
              <a:t>Crash avoidance technologies have shown to decrease crashes and can reduce occurrences of driver injury and fatalities by up to 57 percent.” </a:t>
            </a:r>
            <a:r>
              <a:rPr lang="en-US" baseline="0" dirty="0">
                <a:effectLst/>
              </a:rPr>
              <a:t>(U.S. Department of Transportation 2018, https://www.itsknowledgeresources.its.dot.gov/its/bcllupdate/</a:t>
            </a:r>
            <a:br>
              <a:rPr lang="en-US" baseline="0" dirty="0">
                <a:effectLst/>
              </a:rPr>
            </a:br>
            <a:r>
              <a:rPr lang="en-US" baseline="0" dirty="0" err="1">
                <a:effectLst/>
              </a:rPr>
              <a:t>CrashPrevention</a:t>
            </a:r>
            <a:r>
              <a:rPr lang="en-US" baseline="0" dirty="0">
                <a:effectLst/>
              </a:rPr>
              <a:t>/) </a:t>
            </a:r>
          </a:p>
          <a:p>
            <a:pPr marL="171450" indent="-171450">
              <a:buFont typeface="Arial" panose="020B0604020202020204" pitchFamily="34" charset="0"/>
              <a:buChar char="•"/>
            </a:pPr>
            <a:r>
              <a:rPr lang="en-US" dirty="0"/>
              <a:t>Study</a:t>
            </a:r>
            <a:r>
              <a:rPr lang="en-US" baseline="0" dirty="0"/>
              <a:t> shows that with a 90% market share of autonomous vehicles, there would be 4,220,000 fewer crashers and 21,700 lives saved per year. </a:t>
            </a:r>
            <a:r>
              <a:rPr lang="en-US" baseline="0" dirty="0">
                <a:effectLst/>
              </a:rPr>
              <a:t>(U.S. Department of Transportation 2017, https://www.itsknowledgeresources.its.dot.gov/its/bcllupdate/pdf/</a:t>
            </a:r>
            <a:br>
              <a:rPr lang="en-US" baseline="0" dirty="0">
                <a:effectLst/>
              </a:rPr>
            </a:br>
            <a:r>
              <a:rPr lang="en-US" baseline="0" dirty="0">
                <a:effectLst/>
              </a:rPr>
              <a:t>BCLL_Automation_2017_FINAL.pdf)</a:t>
            </a:r>
            <a:endParaRPr lang="en-US" dirty="0"/>
          </a:p>
        </p:txBody>
      </p:sp>
    </p:spTree>
    <p:extLst>
      <p:ext uri="{BB962C8B-B14F-4D97-AF65-F5344CB8AC3E}">
        <p14:creationId xmlns:p14="http://schemas.microsoft.com/office/powerpoint/2010/main" val="1520534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304800"/>
            <a:ext cx="4321175" cy="324008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336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76174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457200" y="1447800"/>
            <a:ext cx="8229600" cy="4495801"/>
          </a:xfrm>
          <a:prstGeom prst="rect">
            <a:avLst/>
          </a:prstGeom>
        </p:spPr>
        <p:txBody>
          <a:bodyPr/>
          <a:lstStyle>
            <a:lvl1pPr>
              <a:defRPr sz="2800" b="0">
                <a:latin typeface="Tahoma" pitchFamily="34" charset="0"/>
                <a:cs typeface="Tahoma" pitchFamily="34" charset="0"/>
              </a:defRPr>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476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Next topic:</a:t>
            </a:r>
          </a:p>
        </p:txBody>
      </p:sp>
    </p:spTree>
    <p:extLst>
      <p:ext uri="{BB962C8B-B14F-4D97-AF65-F5344CB8AC3E}">
        <p14:creationId xmlns:p14="http://schemas.microsoft.com/office/powerpoint/2010/main" val="396531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a:t>Click to edit Master title style</a:t>
            </a:r>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894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Connected">
    <p:bg>
      <p:bgPr>
        <a:solidFill>
          <a:srgbClr val="500000"/>
        </a:solidFill>
        <a:effectLst/>
      </p:bgPr>
    </p:bg>
    <p:spTree>
      <p:nvGrpSpPr>
        <p:cNvPr id="1" name=""/>
        <p:cNvGrpSpPr/>
        <p:nvPr/>
      </p:nvGrpSpPr>
      <p:grpSpPr>
        <a:xfrm>
          <a:off x="0" y="0"/>
          <a:ext cx="0" cy="0"/>
          <a:chOff x="0" y="0"/>
          <a:chExt cx="0" cy="0"/>
        </a:xfrm>
      </p:grpSpPr>
      <p:sp>
        <p:nvSpPr>
          <p:cNvPr id="6" name="Rectangle 5"/>
          <p:cNvSpPr/>
          <p:nvPr userDrawn="1"/>
        </p:nvSpPr>
        <p:spPr>
          <a:xfrm>
            <a:off x="3886200" y="3810000"/>
            <a:ext cx="5486400" cy="3124200"/>
          </a:xfrm>
          <a:prstGeom prst="rect">
            <a:avLst/>
          </a:prstGeom>
          <a:solidFill>
            <a:schemeClr val="bg1">
              <a:lumMod val="85000"/>
            </a:schemeClr>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userDrawn="1"/>
        </p:nvCxnSpPr>
        <p:spPr>
          <a:xfrm>
            <a:off x="3886200" y="4575448"/>
            <a:ext cx="0" cy="251115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ular Callout 2"/>
          <p:cNvSpPr/>
          <p:nvPr userDrawn="1"/>
        </p:nvSpPr>
        <p:spPr>
          <a:xfrm>
            <a:off x="-152400" y="639423"/>
            <a:ext cx="9525000" cy="4096707"/>
          </a:xfrm>
          <a:custGeom>
            <a:avLst/>
            <a:gdLst>
              <a:gd name="connsiteX0" fmla="*/ 0 w 9525000"/>
              <a:gd name="connsiteY0" fmla="*/ 0 h 3332224"/>
              <a:gd name="connsiteX1" fmla="*/ 1587500 w 9525000"/>
              <a:gd name="connsiteY1" fmla="*/ 0 h 3332224"/>
              <a:gd name="connsiteX2" fmla="*/ 1587500 w 9525000"/>
              <a:gd name="connsiteY2" fmla="*/ 0 h 3332224"/>
              <a:gd name="connsiteX3" fmla="*/ 3968750 w 9525000"/>
              <a:gd name="connsiteY3" fmla="*/ 0 h 3332224"/>
              <a:gd name="connsiteX4" fmla="*/ 9525000 w 9525000"/>
              <a:gd name="connsiteY4" fmla="*/ 0 h 3332224"/>
              <a:gd name="connsiteX5" fmla="*/ 9525000 w 9525000"/>
              <a:gd name="connsiteY5" fmla="*/ 1943797 h 3332224"/>
              <a:gd name="connsiteX6" fmla="*/ 9525000 w 9525000"/>
              <a:gd name="connsiteY6" fmla="*/ 1943797 h 3332224"/>
              <a:gd name="connsiteX7" fmla="*/ 9525000 w 9525000"/>
              <a:gd name="connsiteY7" fmla="*/ 2776853 h 3332224"/>
              <a:gd name="connsiteX8" fmla="*/ 9525000 w 9525000"/>
              <a:gd name="connsiteY8" fmla="*/ 3332224 h 3332224"/>
              <a:gd name="connsiteX9" fmla="*/ 3968750 w 9525000"/>
              <a:gd name="connsiteY9" fmla="*/ 3332224 h 3332224"/>
              <a:gd name="connsiteX10" fmla="*/ 2822162 w 9525000"/>
              <a:gd name="connsiteY10" fmla="*/ 4160715 h 3332224"/>
              <a:gd name="connsiteX11" fmla="*/ 1587500 w 9525000"/>
              <a:gd name="connsiteY11" fmla="*/ 3332224 h 3332224"/>
              <a:gd name="connsiteX12" fmla="*/ 0 w 9525000"/>
              <a:gd name="connsiteY12" fmla="*/ 3332224 h 3332224"/>
              <a:gd name="connsiteX13" fmla="*/ 0 w 9525000"/>
              <a:gd name="connsiteY13" fmla="*/ 2776853 h 3332224"/>
              <a:gd name="connsiteX14" fmla="*/ 0 w 9525000"/>
              <a:gd name="connsiteY14" fmla="*/ 1943797 h 3332224"/>
              <a:gd name="connsiteX15" fmla="*/ 0 w 9525000"/>
              <a:gd name="connsiteY15" fmla="*/ 1943797 h 3332224"/>
              <a:gd name="connsiteX16" fmla="*/ 0 w 9525000"/>
              <a:gd name="connsiteY16" fmla="*/ 0 h 3332224"/>
              <a:gd name="connsiteX0" fmla="*/ 0 w 9525000"/>
              <a:gd name="connsiteY0" fmla="*/ 0 h 4160715"/>
              <a:gd name="connsiteX1" fmla="*/ 1587500 w 9525000"/>
              <a:gd name="connsiteY1" fmla="*/ 0 h 4160715"/>
              <a:gd name="connsiteX2" fmla="*/ 1587500 w 9525000"/>
              <a:gd name="connsiteY2" fmla="*/ 0 h 4160715"/>
              <a:gd name="connsiteX3" fmla="*/ 3968750 w 9525000"/>
              <a:gd name="connsiteY3" fmla="*/ 0 h 4160715"/>
              <a:gd name="connsiteX4" fmla="*/ 9525000 w 9525000"/>
              <a:gd name="connsiteY4" fmla="*/ 0 h 4160715"/>
              <a:gd name="connsiteX5" fmla="*/ 9525000 w 9525000"/>
              <a:gd name="connsiteY5" fmla="*/ 1943797 h 4160715"/>
              <a:gd name="connsiteX6" fmla="*/ 9525000 w 9525000"/>
              <a:gd name="connsiteY6" fmla="*/ 1943797 h 4160715"/>
              <a:gd name="connsiteX7" fmla="*/ 9525000 w 9525000"/>
              <a:gd name="connsiteY7" fmla="*/ 2776853 h 4160715"/>
              <a:gd name="connsiteX8" fmla="*/ 9525000 w 9525000"/>
              <a:gd name="connsiteY8" fmla="*/ 3332224 h 4160715"/>
              <a:gd name="connsiteX9" fmla="*/ 4636262 w 9525000"/>
              <a:gd name="connsiteY9" fmla="*/ 3332224 h 4160715"/>
              <a:gd name="connsiteX10" fmla="*/ 2822162 w 9525000"/>
              <a:gd name="connsiteY10" fmla="*/ 4160715 h 4160715"/>
              <a:gd name="connsiteX11" fmla="*/ 1587500 w 9525000"/>
              <a:gd name="connsiteY11" fmla="*/ 3332224 h 4160715"/>
              <a:gd name="connsiteX12" fmla="*/ 0 w 9525000"/>
              <a:gd name="connsiteY12" fmla="*/ 3332224 h 4160715"/>
              <a:gd name="connsiteX13" fmla="*/ 0 w 9525000"/>
              <a:gd name="connsiteY13" fmla="*/ 2776853 h 4160715"/>
              <a:gd name="connsiteX14" fmla="*/ 0 w 9525000"/>
              <a:gd name="connsiteY14" fmla="*/ 1943797 h 4160715"/>
              <a:gd name="connsiteX15" fmla="*/ 0 w 9525000"/>
              <a:gd name="connsiteY15" fmla="*/ 1943797 h 4160715"/>
              <a:gd name="connsiteX16" fmla="*/ 0 w 9525000"/>
              <a:gd name="connsiteY16" fmla="*/ 0 h 4160715"/>
              <a:gd name="connsiteX0" fmla="*/ 0 w 9525000"/>
              <a:gd name="connsiteY0" fmla="*/ 0 h 4160715"/>
              <a:gd name="connsiteX1" fmla="*/ 1587500 w 9525000"/>
              <a:gd name="connsiteY1" fmla="*/ 0 h 4160715"/>
              <a:gd name="connsiteX2" fmla="*/ 1587500 w 9525000"/>
              <a:gd name="connsiteY2" fmla="*/ 0 h 4160715"/>
              <a:gd name="connsiteX3" fmla="*/ 3968750 w 9525000"/>
              <a:gd name="connsiteY3" fmla="*/ 0 h 4160715"/>
              <a:gd name="connsiteX4" fmla="*/ 9525000 w 9525000"/>
              <a:gd name="connsiteY4" fmla="*/ 0 h 4160715"/>
              <a:gd name="connsiteX5" fmla="*/ 9525000 w 9525000"/>
              <a:gd name="connsiteY5" fmla="*/ 1943797 h 4160715"/>
              <a:gd name="connsiteX6" fmla="*/ 9525000 w 9525000"/>
              <a:gd name="connsiteY6" fmla="*/ 1943797 h 4160715"/>
              <a:gd name="connsiteX7" fmla="*/ 9525000 w 9525000"/>
              <a:gd name="connsiteY7" fmla="*/ 2776853 h 4160715"/>
              <a:gd name="connsiteX8" fmla="*/ 9525000 w 9525000"/>
              <a:gd name="connsiteY8" fmla="*/ 3332224 h 4160715"/>
              <a:gd name="connsiteX9" fmla="*/ 4636262 w 9525000"/>
              <a:gd name="connsiteY9" fmla="*/ 3332224 h 4160715"/>
              <a:gd name="connsiteX10" fmla="*/ 2822162 w 9525000"/>
              <a:gd name="connsiteY10" fmla="*/ 4160715 h 4160715"/>
              <a:gd name="connsiteX11" fmla="*/ 2529332 w 9525000"/>
              <a:gd name="connsiteY11" fmla="*/ 3341368 h 4160715"/>
              <a:gd name="connsiteX12" fmla="*/ 0 w 9525000"/>
              <a:gd name="connsiteY12" fmla="*/ 3332224 h 4160715"/>
              <a:gd name="connsiteX13" fmla="*/ 0 w 9525000"/>
              <a:gd name="connsiteY13" fmla="*/ 2776853 h 4160715"/>
              <a:gd name="connsiteX14" fmla="*/ 0 w 9525000"/>
              <a:gd name="connsiteY14" fmla="*/ 1943797 h 4160715"/>
              <a:gd name="connsiteX15" fmla="*/ 0 w 9525000"/>
              <a:gd name="connsiteY15" fmla="*/ 1943797 h 4160715"/>
              <a:gd name="connsiteX16" fmla="*/ 0 w 9525000"/>
              <a:gd name="connsiteY16" fmla="*/ 0 h 4160715"/>
              <a:gd name="connsiteX0" fmla="*/ 0 w 9525000"/>
              <a:gd name="connsiteY0" fmla="*/ 0 h 4114995"/>
              <a:gd name="connsiteX1" fmla="*/ 1587500 w 9525000"/>
              <a:gd name="connsiteY1" fmla="*/ 0 h 4114995"/>
              <a:gd name="connsiteX2" fmla="*/ 1587500 w 9525000"/>
              <a:gd name="connsiteY2" fmla="*/ 0 h 4114995"/>
              <a:gd name="connsiteX3" fmla="*/ 3968750 w 9525000"/>
              <a:gd name="connsiteY3" fmla="*/ 0 h 4114995"/>
              <a:gd name="connsiteX4" fmla="*/ 9525000 w 9525000"/>
              <a:gd name="connsiteY4" fmla="*/ 0 h 4114995"/>
              <a:gd name="connsiteX5" fmla="*/ 9525000 w 9525000"/>
              <a:gd name="connsiteY5" fmla="*/ 1943797 h 4114995"/>
              <a:gd name="connsiteX6" fmla="*/ 9525000 w 9525000"/>
              <a:gd name="connsiteY6" fmla="*/ 1943797 h 4114995"/>
              <a:gd name="connsiteX7" fmla="*/ 9525000 w 9525000"/>
              <a:gd name="connsiteY7" fmla="*/ 2776853 h 4114995"/>
              <a:gd name="connsiteX8" fmla="*/ 9525000 w 9525000"/>
              <a:gd name="connsiteY8" fmla="*/ 3332224 h 4114995"/>
              <a:gd name="connsiteX9" fmla="*/ 4636262 w 9525000"/>
              <a:gd name="connsiteY9" fmla="*/ 3332224 h 4114995"/>
              <a:gd name="connsiteX10" fmla="*/ 3553682 w 9525000"/>
              <a:gd name="connsiteY10" fmla="*/ 4114995 h 4114995"/>
              <a:gd name="connsiteX11" fmla="*/ 2529332 w 9525000"/>
              <a:gd name="connsiteY11" fmla="*/ 3341368 h 4114995"/>
              <a:gd name="connsiteX12" fmla="*/ 0 w 9525000"/>
              <a:gd name="connsiteY12" fmla="*/ 3332224 h 4114995"/>
              <a:gd name="connsiteX13" fmla="*/ 0 w 9525000"/>
              <a:gd name="connsiteY13" fmla="*/ 2776853 h 4114995"/>
              <a:gd name="connsiteX14" fmla="*/ 0 w 9525000"/>
              <a:gd name="connsiteY14" fmla="*/ 1943797 h 4114995"/>
              <a:gd name="connsiteX15" fmla="*/ 0 w 9525000"/>
              <a:gd name="connsiteY15" fmla="*/ 1943797 h 4114995"/>
              <a:gd name="connsiteX16" fmla="*/ 0 w 9525000"/>
              <a:gd name="connsiteY16" fmla="*/ 0 h 4114995"/>
              <a:gd name="connsiteX0" fmla="*/ 0 w 9525000"/>
              <a:gd name="connsiteY0" fmla="*/ 0 h 4114995"/>
              <a:gd name="connsiteX1" fmla="*/ 1587500 w 9525000"/>
              <a:gd name="connsiteY1" fmla="*/ 0 h 4114995"/>
              <a:gd name="connsiteX2" fmla="*/ 1587500 w 9525000"/>
              <a:gd name="connsiteY2" fmla="*/ 0 h 4114995"/>
              <a:gd name="connsiteX3" fmla="*/ 3968750 w 9525000"/>
              <a:gd name="connsiteY3" fmla="*/ 0 h 4114995"/>
              <a:gd name="connsiteX4" fmla="*/ 9525000 w 9525000"/>
              <a:gd name="connsiteY4" fmla="*/ 0 h 4114995"/>
              <a:gd name="connsiteX5" fmla="*/ 9525000 w 9525000"/>
              <a:gd name="connsiteY5" fmla="*/ 1943797 h 4114995"/>
              <a:gd name="connsiteX6" fmla="*/ 9525000 w 9525000"/>
              <a:gd name="connsiteY6" fmla="*/ 1943797 h 4114995"/>
              <a:gd name="connsiteX7" fmla="*/ 9525000 w 9525000"/>
              <a:gd name="connsiteY7" fmla="*/ 2776853 h 4114995"/>
              <a:gd name="connsiteX8" fmla="*/ 9525000 w 9525000"/>
              <a:gd name="connsiteY8" fmla="*/ 3332224 h 4114995"/>
              <a:gd name="connsiteX9" fmla="*/ 5139182 w 9525000"/>
              <a:gd name="connsiteY9" fmla="*/ 3332224 h 4114995"/>
              <a:gd name="connsiteX10" fmla="*/ 3553682 w 9525000"/>
              <a:gd name="connsiteY10" fmla="*/ 4114995 h 4114995"/>
              <a:gd name="connsiteX11" fmla="*/ 2529332 w 9525000"/>
              <a:gd name="connsiteY11" fmla="*/ 3341368 h 4114995"/>
              <a:gd name="connsiteX12" fmla="*/ 0 w 9525000"/>
              <a:gd name="connsiteY12" fmla="*/ 3332224 h 4114995"/>
              <a:gd name="connsiteX13" fmla="*/ 0 w 9525000"/>
              <a:gd name="connsiteY13" fmla="*/ 2776853 h 4114995"/>
              <a:gd name="connsiteX14" fmla="*/ 0 w 9525000"/>
              <a:gd name="connsiteY14" fmla="*/ 1943797 h 4114995"/>
              <a:gd name="connsiteX15" fmla="*/ 0 w 9525000"/>
              <a:gd name="connsiteY15" fmla="*/ 1943797 h 4114995"/>
              <a:gd name="connsiteX16" fmla="*/ 0 w 9525000"/>
              <a:gd name="connsiteY16" fmla="*/ 0 h 4114995"/>
              <a:gd name="connsiteX0" fmla="*/ 0 w 9525000"/>
              <a:gd name="connsiteY0" fmla="*/ 0 h 4114995"/>
              <a:gd name="connsiteX1" fmla="*/ 1587500 w 9525000"/>
              <a:gd name="connsiteY1" fmla="*/ 0 h 4114995"/>
              <a:gd name="connsiteX2" fmla="*/ 1587500 w 9525000"/>
              <a:gd name="connsiteY2" fmla="*/ 0 h 4114995"/>
              <a:gd name="connsiteX3" fmla="*/ 3968750 w 9525000"/>
              <a:gd name="connsiteY3" fmla="*/ 0 h 4114995"/>
              <a:gd name="connsiteX4" fmla="*/ 9525000 w 9525000"/>
              <a:gd name="connsiteY4" fmla="*/ 0 h 4114995"/>
              <a:gd name="connsiteX5" fmla="*/ 9525000 w 9525000"/>
              <a:gd name="connsiteY5" fmla="*/ 1943797 h 4114995"/>
              <a:gd name="connsiteX6" fmla="*/ 9525000 w 9525000"/>
              <a:gd name="connsiteY6" fmla="*/ 1943797 h 4114995"/>
              <a:gd name="connsiteX7" fmla="*/ 9525000 w 9525000"/>
              <a:gd name="connsiteY7" fmla="*/ 2776853 h 4114995"/>
              <a:gd name="connsiteX8" fmla="*/ 9525000 w 9525000"/>
              <a:gd name="connsiteY8" fmla="*/ 3332224 h 4114995"/>
              <a:gd name="connsiteX9" fmla="*/ 5139182 w 9525000"/>
              <a:gd name="connsiteY9" fmla="*/ 3332224 h 4114995"/>
              <a:gd name="connsiteX10" fmla="*/ 3553682 w 9525000"/>
              <a:gd name="connsiteY10" fmla="*/ 4114995 h 4114995"/>
              <a:gd name="connsiteX11" fmla="*/ 3050540 w 9525000"/>
              <a:gd name="connsiteY11" fmla="*/ 3332224 h 4114995"/>
              <a:gd name="connsiteX12" fmla="*/ 0 w 9525000"/>
              <a:gd name="connsiteY12" fmla="*/ 3332224 h 4114995"/>
              <a:gd name="connsiteX13" fmla="*/ 0 w 9525000"/>
              <a:gd name="connsiteY13" fmla="*/ 2776853 h 4114995"/>
              <a:gd name="connsiteX14" fmla="*/ 0 w 9525000"/>
              <a:gd name="connsiteY14" fmla="*/ 1943797 h 4114995"/>
              <a:gd name="connsiteX15" fmla="*/ 0 w 9525000"/>
              <a:gd name="connsiteY15" fmla="*/ 1943797 h 4114995"/>
              <a:gd name="connsiteX16" fmla="*/ 0 w 9525000"/>
              <a:gd name="connsiteY16" fmla="*/ 0 h 4114995"/>
              <a:gd name="connsiteX0" fmla="*/ 0 w 9525000"/>
              <a:gd name="connsiteY0" fmla="*/ 0 h 4096707"/>
              <a:gd name="connsiteX1" fmla="*/ 1587500 w 9525000"/>
              <a:gd name="connsiteY1" fmla="*/ 0 h 4096707"/>
              <a:gd name="connsiteX2" fmla="*/ 1587500 w 9525000"/>
              <a:gd name="connsiteY2" fmla="*/ 0 h 4096707"/>
              <a:gd name="connsiteX3" fmla="*/ 3968750 w 9525000"/>
              <a:gd name="connsiteY3" fmla="*/ 0 h 4096707"/>
              <a:gd name="connsiteX4" fmla="*/ 9525000 w 9525000"/>
              <a:gd name="connsiteY4" fmla="*/ 0 h 4096707"/>
              <a:gd name="connsiteX5" fmla="*/ 9525000 w 9525000"/>
              <a:gd name="connsiteY5" fmla="*/ 1943797 h 4096707"/>
              <a:gd name="connsiteX6" fmla="*/ 9525000 w 9525000"/>
              <a:gd name="connsiteY6" fmla="*/ 1943797 h 4096707"/>
              <a:gd name="connsiteX7" fmla="*/ 9525000 w 9525000"/>
              <a:gd name="connsiteY7" fmla="*/ 2776853 h 4096707"/>
              <a:gd name="connsiteX8" fmla="*/ 9525000 w 9525000"/>
              <a:gd name="connsiteY8" fmla="*/ 3332224 h 4096707"/>
              <a:gd name="connsiteX9" fmla="*/ 5139182 w 9525000"/>
              <a:gd name="connsiteY9" fmla="*/ 3332224 h 4096707"/>
              <a:gd name="connsiteX10" fmla="*/ 4047458 w 9525000"/>
              <a:gd name="connsiteY10" fmla="*/ 4096707 h 4096707"/>
              <a:gd name="connsiteX11" fmla="*/ 3050540 w 9525000"/>
              <a:gd name="connsiteY11" fmla="*/ 3332224 h 4096707"/>
              <a:gd name="connsiteX12" fmla="*/ 0 w 9525000"/>
              <a:gd name="connsiteY12" fmla="*/ 3332224 h 4096707"/>
              <a:gd name="connsiteX13" fmla="*/ 0 w 9525000"/>
              <a:gd name="connsiteY13" fmla="*/ 2776853 h 4096707"/>
              <a:gd name="connsiteX14" fmla="*/ 0 w 9525000"/>
              <a:gd name="connsiteY14" fmla="*/ 1943797 h 4096707"/>
              <a:gd name="connsiteX15" fmla="*/ 0 w 9525000"/>
              <a:gd name="connsiteY15" fmla="*/ 1943797 h 4096707"/>
              <a:gd name="connsiteX16" fmla="*/ 0 w 9525000"/>
              <a:gd name="connsiteY16" fmla="*/ 0 h 409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00" h="4096707">
                <a:moveTo>
                  <a:pt x="0" y="0"/>
                </a:moveTo>
                <a:lnTo>
                  <a:pt x="1587500" y="0"/>
                </a:lnTo>
                <a:lnTo>
                  <a:pt x="1587500" y="0"/>
                </a:lnTo>
                <a:lnTo>
                  <a:pt x="3968750" y="0"/>
                </a:lnTo>
                <a:lnTo>
                  <a:pt x="9525000" y="0"/>
                </a:lnTo>
                <a:lnTo>
                  <a:pt x="9525000" y="1943797"/>
                </a:lnTo>
                <a:lnTo>
                  <a:pt x="9525000" y="1943797"/>
                </a:lnTo>
                <a:lnTo>
                  <a:pt x="9525000" y="2776853"/>
                </a:lnTo>
                <a:lnTo>
                  <a:pt x="9525000" y="3332224"/>
                </a:lnTo>
                <a:lnTo>
                  <a:pt x="5139182" y="3332224"/>
                </a:lnTo>
                <a:lnTo>
                  <a:pt x="4047458" y="4096707"/>
                </a:lnTo>
                <a:lnTo>
                  <a:pt x="3050540" y="3332224"/>
                </a:lnTo>
                <a:lnTo>
                  <a:pt x="0" y="3332224"/>
                </a:lnTo>
                <a:lnTo>
                  <a:pt x="0" y="2776853"/>
                </a:lnTo>
                <a:lnTo>
                  <a:pt x="0" y="1943797"/>
                </a:lnTo>
                <a:lnTo>
                  <a:pt x="0" y="1943797"/>
                </a:lnTo>
                <a:lnTo>
                  <a:pt x="0" y="0"/>
                </a:lnTo>
                <a:close/>
              </a:path>
            </a:pathLst>
          </a:custGeom>
          <a:solidFill>
            <a:srgbClr val="7F7F7F"/>
          </a:solidFill>
          <a:ln w="381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06919" y="4879290"/>
            <a:ext cx="539921" cy="539921"/>
          </a:xfrm>
          <a:prstGeom prst="rect">
            <a:avLst/>
          </a:prstGeom>
        </p:spPr>
      </p:pic>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06918" y="6210696"/>
            <a:ext cx="539921" cy="539921"/>
          </a:xfrm>
          <a:prstGeom prst="rect">
            <a:avLst/>
          </a:prstGeom>
        </p:spPr>
      </p:pic>
      <p:sp>
        <p:nvSpPr>
          <p:cNvPr id="30" name="Text Placeholder 2"/>
          <p:cNvSpPr txBox="1">
            <a:spLocks/>
          </p:cNvSpPr>
          <p:nvPr userDrawn="1"/>
        </p:nvSpPr>
        <p:spPr>
          <a:xfrm>
            <a:off x="5974453" y="4997318"/>
            <a:ext cx="2781300" cy="283464"/>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US" sz="1600" dirty="0">
                <a:solidFill>
                  <a:schemeClr val="tx1">
                    <a:lumMod val="65000"/>
                    <a:lumOff val="35000"/>
                  </a:schemeClr>
                </a:solidFill>
                <a:latin typeface="Arial" panose="020B0604020202020204" pitchFamily="34" charset="0"/>
                <a:cs typeface="Arial" panose="020B0604020202020204" pitchFamily="34" charset="0"/>
              </a:rPr>
              <a:t>Facebook.com/</a:t>
            </a:r>
            <a:r>
              <a:rPr lang="en-US" sz="1600" dirty="0" err="1">
                <a:solidFill>
                  <a:schemeClr val="tx1">
                    <a:lumMod val="65000"/>
                    <a:lumOff val="35000"/>
                  </a:schemeClr>
                </a:solidFill>
                <a:latin typeface="Arial" panose="020B0604020202020204" pitchFamily="34" charset="0"/>
                <a:cs typeface="Arial" panose="020B0604020202020204" pitchFamily="34" charset="0"/>
              </a:rPr>
              <a:t>TEEXitsi</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gn="l"/>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algn="l"/>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31" name="Text Placeholder 2"/>
          <p:cNvSpPr txBox="1">
            <a:spLocks/>
          </p:cNvSpPr>
          <p:nvPr userDrawn="1"/>
        </p:nvSpPr>
        <p:spPr>
          <a:xfrm>
            <a:off x="5933895" y="6317662"/>
            <a:ext cx="2819400" cy="287329"/>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lumMod val="65000"/>
                    <a:lumOff val="35000"/>
                  </a:schemeClr>
                </a:solidFill>
                <a:latin typeface="Arial" panose="020B0604020202020204" pitchFamily="34" charset="0"/>
                <a:cs typeface="Arial" panose="020B0604020202020204" pitchFamily="34" charset="0"/>
              </a:rPr>
              <a:t>Twitter.com/</a:t>
            </a:r>
            <a:r>
              <a:rPr lang="en-US" sz="1600" dirty="0" err="1">
                <a:solidFill>
                  <a:schemeClr val="tx1">
                    <a:lumMod val="65000"/>
                    <a:lumOff val="35000"/>
                  </a:schemeClr>
                </a:solidFill>
                <a:latin typeface="Arial" panose="020B0604020202020204" pitchFamily="34" charset="0"/>
                <a:cs typeface="Arial" panose="020B0604020202020204" pitchFamily="34" charset="0"/>
              </a:rPr>
              <a:t>TEEXsafety</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      </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sp>
        <p:nvSpPr>
          <p:cNvPr id="29" name="Text Placeholder 2"/>
          <p:cNvSpPr txBox="1">
            <a:spLocks/>
          </p:cNvSpPr>
          <p:nvPr userDrawn="1"/>
        </p:nvSpPr>
        <p:spPr>
          <a:xfrm>
            <a:off x="5970487" y="4330861"/>
            <a:ext cx="2209800" cy="28732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lumMod val="65000"/>
                    <a:lumOff val="35000"/>
                  </a:schemeClr>
                </a:solidFill>
                <a:latin typeface="Arial" panose="020B0604020202020204" pitchFamily="34" charset="0"/>
                <a:cs typeface="Arial" panose="020B0604020202020204" pitchFamily="34" charset="0"/>
              </a:rPr>
              <a:t>TEEX.org/Videos</a:t>
            </a: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34" name="Picture 3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769609" y="4236110"/>
            <a:ext cx="1200878" cy="500941"/>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3190" y="4575448"/>
            <a:ext cx="3062534" cy="1687045"/>
          </a:xfrm>
          <a:prstGeom prst="rect">
            <a:avLst/>
          </a:prstGeom>
        </p:spPr>
      </p:pic>
      <p:sp>
        <p:nvSpPr>
          <p:cNvPr id="26" name="TextBox 25"/>
          <p:cNvSpPr txBox="1"/>
          <p:nvPr userDrawn="1"/>
        </p:nvSpPr>
        <p:spPr>
          <a:xfrm>
            <a:off x="137253" y="1254882"/>
            <a:ext cx="8737092" cy="1370568"/>
          </a:xfrm>
          <a:prstGeom prst="rect">
            <a:avLst/>
          </a:prstGeom>
          <a:noFill/>
        </p:spPr>
        <p:txBody>
          <a:bodyPr wrap="square" rtlCol="0">
            <a:spAutoFit/>
          </a:bodyPr>
          <a:lstStyle/>
          <a:p>
            <a:pPr>
              <a:lnSpc>
                <a:spcPts val="9800"/>
              </a:lnSpc>
            </a:pPr>
            <a:r>
              <a:rPr lang="en-US" sz="11500" b="0" spc="0" dirty="0">
                <a:solidFill>
                  <a:schemeClr val="bg1"/>
                </a:solidFill>
                <a:latin typeface="Arial" panose="020B0604020202020204" pitchFamily="34" charset="0"/>
                <a:cs typeface="Arial" panose="020B0604020202020204" pitchFamily="34" charset="0"/>
              </a:rPr>
              <a:t>CONNECT</a:t>
            </a:r>
            <a:endParaRPr lang="en-US" sz="11500" b="0" spc="0" baseline="0" dirty="0">
              <a:solidFill>
                <a:schemeClr val="bg1"/>
              </a:solidFill>
              <a:latin typeface="Arial" panose="020B0604020202020204" pitchFamily="34" charset="0"/>
              <a:cs typeface="Arial" panose="020B0604020202020204" pitchFamily="34" charset="0"/>
            </a:endParaRPr>
          </a:p>
        </p:txBody>
      </p:sp>
      <p:sp>
        <p:nvSpPr>
          <p:cNvPr id="5" name="Rectangle 4"/>
          <p:cNvSpPr/>
          <p:nvPr userDrawn="1"/>
        </p:nvSpPr>
        <p:spPr>
          <a:xfrm>
            <a:off x="273190" y="2526846"/>
            <a:ext cx="6706730" cy="1370568"/>
          </a:xfrm>
          <a:prstGeom prst="rect">
            <a:avLst/>
          </a:prstGeom>
        </p:spPr>
        <p:txBody>
          <a:bodyPr wrap="square">
            <a:spAutoFit/>
          </a:bodyPr>
          <a:lstStyle/>
          <a:p>
            <a:pPr>
              <a:lnSpc>
                <a:spcPts val="9800"/>
              </a:lnSpc>
            </a:pPr>
            <a:r>
              <a:rPr lang="en-US" sz="11500" b="1" spc="-300" baseline="0" dirty="0">
                <a:solidFill>
                  <a:schemeClr val="bg1"/>
                </a:solidFill>
                <a:latin typeface="Arial" panose="020B0604020202020204" pitchFamily="34" charset="0"/>
                <a:cs typeface="Arial" panose="020B0604020202020204" pitchFamily="34" charset="0"/>
              </a:rPr>
              <a:t>WITH US!</a:t>
            </a:r>
            <a:endParaRPr lang="en-US" sz="11500" b="1" spc="-300" dirty="0">
              <a:solidFill>
                <a:schemeClr val="bg1"/>
              </a:solidFill>
              <a:latin typeface="Arial" panose="020B0604020202020204" pitchFamily="34" charset="0"/>
              <a:cs typeface="Arial" panose="020B0604020202020204" pitchFamily="34" charset="0"/>
            </a:endParaRPr>
          </a:p>
        </p:txBody>
      </p:sp>
      <p:sp>
        <p:nvSpPr>
          <p:cNvPr id="11" name="Rectangle 10"/>
          <p:cNvSpPr/>
          <p:nvPr userDrawn="1"/>
        </p:nvSpPr>
        <p:spPr>
          <a:xfrm>
            <a:off x="-152400" y="258023"/>
            <a:ext cx="9525000" cy="11213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2"/>
          <p:cNvSpPr txBox="1">
            <a:spLocks/>
          </p:cNvSpPr>
          <p:nvPr userDrawn="1"/>
        </p:nvSpPr>
        <p:spPr>
          <a:xfrm>
            <a:off x="5970487" y="5655069"/>
            <a:ext cx="2940729" cy="28732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schemeClr val="tx1">
                    <a:lumMod val="65000"/>
                    <a:lumOff val="35000"/>
                  </a:schemeClr>
                </a:solidFill>
                <a:latin typeface="Arial" panose="020B0604020202020204" pitchFamily="34" charset="0"/>
                <a:cs typeface="Arial" panose="020B0604020202020204" pitchFamily="34" charset="0"/>
              </a:rPr>
              <a:t>Instagram.com/</a:t>
            </a:r>
            <a:r>
              <a:rPr lang="en-US" sz="1600" dirty="0" err="1">
                <a:solidFill>
                  <a:schemeClr val="tx1">
                    <a:lumMod val="65000"/>
                    <a:lumOff val="35000"/>
                  </a:schemeClr>
                </a:solidFill>
                <a:latin typeface="Arial" panose="020B0604020202020204" pitchFamily="34" charset="0"/>
                <a:cs typeface="Arial" panose="020B0604020202020204" pitchFamily="34" charset="0"/>
              </a:rPr>
              <a:t>TEEXsafety</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endParaRPr lang="en-US" sz="1600" dirty="0">
              <a:solidFill>
                <a:schemeClr val="tx1">
                  <a:lumMod val="65000"/>
                  <a:lumOff val="35000"/>
                </a:schemeClr>
              </a:solidFill>
              <a:latin typeface="Arial" panose="020B0604020202020204" pitchFamily="34" charset="0"/>
              <a:cs typeface="Arial" panose="020B0604020202020204" pitchFamily="34" charset="0"/>
            </a:endParaRPr>
          </a:p>
          <a:p>
            <a:r>
              <a:rPr lang="en-US" sz="16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268776" y="5405235"/>
            <a:ext cx="816206" cy="816206"/>
          </a:xfrm>
          <a:prstGeom prst="rect">
            <a:avLst/>
          </a:prstGeom>
        </p:spPr>
      </p:pic>
    </p:spTree>
    <p:custDataLst>
      <p:tags r:id="rId1"/>
    </p:custDataLst>
    <p:extLst>
      <p:ext uri="{BB962C8B-B14F-4D97-AF65-F5344CB8AC3E}">
        <p14:creationId xmlns:p14="http://schemas.microsoft.com/office/powerpoint/2010/main" val="190056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2.xml"/><Relationship Id="rId1" Type="http://schemas.openxmlformats.org/officeDocument/2006/relationships/slideLayout" Target="../slideLayouts/slideLayout7.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50000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7"/>
          <p:cNvSpPr txBox="1">
            <a:spLocks/>
          </p:cNvSpPr>
          <p:nvPr/>
        </p:nvSpPr>
        <p:spPr>
          <a:xfrm>
            <a:off x="6946712" y="637403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10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0" y="6170612"/>
            <a:ext cx="9144000" cy="158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black">
          <a:xfrm>
            <a:off x="280416" y="6311369"/>
            <a:ext cx="786384" cy="431584"/>
          </a:xfrm>
          <a:prstGeom prst="rect">
            <a:avLst/>
          </a:prstGeom>
        </p:spPr>
      </p:pic>
      <p:sp>
        <p:nvSpPr>
          <p:cNvPr id="10" name="Course Number Placeholder 1"/>
          <p:cNvSpPr txBox="1"/>
          <p:nvPr/>
        </p:nvSpPr>
        <p:spPr>
          <a:xfrm>
            <a:off x="3778156" y="6414680"/>
            <a:ext cx="1524000" cy="276999"/>
          </a:xfrm>
          <a:prstGeom prst="rect">
            <a:avLst/>
          </a:prstGeom>
          <a:noFill/>
        </p:spPr>
        <p:txBody>
          <a:bodyPr wrap="square">
            <a:spAutoFit/>
          </a:bodyPr>
          <a:lstStyle/>
          <a:p>
            <a:pPr algn="ctr">
              <a:defRPr/>
            </a:pPr>
            <a:r>
              <a:rPr lang="en-US" sz="1200" b="1" dirty="0">
                <a:solidFill>
                  <a:schemeClr val="bg1"/>
                </a:solidFill>
                <a:effectLst>
                  <a:outerShdw blurRad="50800" dist="38100" dir="2700000" algn="t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HWS410</a:t>
            </a:r>
          </a:p>
        </p:txBody>
      </p:sp>
      <p:sp>
        <p:nvSpPr>
          <p:cNvPr id="11" name="Slide Number Placeholder 7"/>
          <p:cNvSpPr txBox="1">
            <a:spLocks/>
          </p:cNvSpPr>
          <p:nvPr/>
        </p:nvSpPr>
        <p:spPr>
          <a:xfrm>
            <a:off x="1048471" y="6349357"/>
            <a:ext cx="663677"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©2019</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a:t>OSH7510</a:t>
            </a:r>
            <a:endParaRPr lang="en-US" dirty="0"/>
          </a:p>
        </p:txBody>
      </p:sp>
      <p:sp>
        <p:nvSpPr>
          <p:cNvPr id="9" name="Rectangle 8"/>
          <p:cNvSpPr/>
          <p:nvPr/>
        </p:nvSpPr>
        <p:spPr>
          <a:xfrm>
            <a:off x="0" y="6172200"/>
            <a:ext cx="9144000" cy="685800"/>
          </a:xfrm>
          <a:prstGeom prst="rect">
            <a:avLst/>
          </a:prstGeom>
          <a:solidFill>
            <a:srgbClr val="50000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Slide Number Placeholder 7"/>
          <p:cNvSpPr txBox="1">
            <a:spLocks/>
          </p:cNvSpPr>
          <p:nvPr/>
        </p:nvSpPr>
        <p:spPr>
          <a:xfrm>
            <a:off x="6946712" y="637403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p:txBody>
      </p:sp>
      <p:cxnSp>
        <p:nvCxnSpPr>
          <p:cNvPr id="14" name="Straight Connector 13"/>
          <p:cNvCxnSpPr/>
          <p:nvPr/>
        </p:nvCxnSpPr>
        <p:spPr>
          <a:xfrm>
            <a:off x="0" y="6170612"/>
            <a:ext cx="9144000" cy="158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black">
          <a:xfrm>
            <a:off x="280416" y="6311369"/>
            <a:ext cx="786384" cy="431584"/>
          </a:xfrm>
          <a:prstGeom prst="rect">
            <a:avLst/>
          </a:prstGeom>
        </p:spPr>
      </p:pic>
      <p:sp>
        <p:nvSpPr>
          <p:cNvPr id="11" name="Slide Number Placeholder 7"/>
          <p:cNvSpPr txBox="1">
            <a:spLocks/>
          </p:cNvSpPr>
          <p:nvPr/>
        </p:nvSpPr>
        <p:spPr>
          <a:xfrm>
            <a:off x="1066800" y="6344598"/>
            <a:ext cx="663677"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©2018</a:t>
            </a:r>
          </a:p>
        </p:txBody>
      </p:sp>
    </p:spTree>
    <p:custDataLst>
      <p:tags r:id="rId3"/>
    </p:custDataLst>
    <p:extLst>
      <p:ext uri="{BB962C8B-B14F-4D97-AF65-F5344CB8AC3E}">
        <p14:creationId xmlns:p14="http://schemas.microsoft.com/office/powerpoint/2010/main" val="2989908217"/>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t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A61A9-9229-486C-AB0D-DE04F915C183}"/>
              </a:ext>
            </a:extLst>
          </p:cNvPr>
          <p:cNvSpPr>
            <a:spLocks noGrp="1"/>
          </p:cNvSpPr>
          <p:nvPr>
            <p:ph type="ctrTitle"/>
          </p:nvPr>
        </p:nvSpPr>
        <p:spPr>
          <a:xfrm>
            <a:off x="685800" y="1482725"/>
            <a:ext cx="7772400" cy="1470025"/>
          </a:xfrm>
        </p:spPr>
        <p:txBody>
          <a:bodyPr/>
          <a:lstStyle/>
          <a:p>
            <a:r>
              <a:rPr lang="en-US" dirty="0"/>
              <a:t>VG Young Presentation</a:t>
            </a:r>
            <a:br>
              <a:rPr lang="en-US" dirty="0"/>
            </a:br>
            <a:r>
              <a:rPr lang="en-US" dirty="0"/>
              <a:t>Transportation Safety &amp; Tort Liability</a:t>
            </a:r>
          </a:p>
        </p:txBody>
      </p:sp>
      <p:sp>
        <p:nvSpPr>
          <p:cNvPr id="3" name="Subtitle 2">
            <a:extLst>
              <a:ext uri="{FF2B5EF4-FFF2-40B4-BE49-F238E27FC236}">
                <a16:creationId xmlns:a16="http://schemas.microsoft.com/office/drawing/2014/main" id="{C99A70BF-ACB4-4ECF-9A3C-E215E8C19665}"/>
              </a:ext>
            </a:extLst>
          </p:cNvPr>
          <p:cNvSpPr>
            <a:spLocks noGrp="1"/>
          </p:cNvSpPr>
          <p:nvPr>
            <p:ph type="subTitle" idx="1"/>
          </p:nvPr>
        </p:nvSpPr>
        <p:spPr/>
        <p:txBody>
          <a:bodyPr/>
          <a:lstStyle/>
          <a:p>
            <a:r>
              <a:rPr lang="en-US" dirty="0"/>
              <a:t>Greg </a:t>
            </a:r>
            <a:r>
              <a:rPr lang="en-US" dirty="0" err="1"/>
              <a:t>Brinkmeyer</a:t>
            </a:r>
            <a:r>
              <a:rPr lang="en-US" dirty="0"/>
              <a:t>, P.E.</a:t>
            </a:r>
          </a:p>
          <a:p>
            <a:r>
              <a:rPr lang="en-US" dirty="0"/>
              <a:t>TEEX</a:t>
            </a:r>
          </a:p>
        </p:txBody>
      </p:sp>
    </p:spTree>
    <p:extLst>
      <p:ext uri="{BB962C8B-B14F-4D97-AF65-F5344CB8AC3E}">
        <p14:creationId xmlns:p14="http://schemas.microsoft.com/office/powerpoint/2010/main" val="3016868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Management</a:t>
            </a:r>
          </a:p>
        </p:txBody>
      </p:sp>
      <p:sp>
        <p:nvSpPr>
          <p:cNvPr id="2" name="Flowchart: Decision 1"/>
          <p:cNvSpPr/>
          <p:nvPr/>
        </p:nvSpPr>
        <p:spPr>
          <a:xfrm>
            <a:off x="3352800" y="2362200"/>
            <a:ext cx="2465797" cy="2286000"/>
          </a:xfrm>
          <a:prstGeom prst="flowChartDecis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n w="3175">
                  <a:noFill/>
                </a:ln>
                <a:latin typeface="Tahoma" panose="020B0604030504040204" pitchFamily="34" charset="0"/>
                <a:ea typeface="Tahoma" panose="020B0604030504040204" pitchFamily="34" charset="0"/>
                <a:cs typeface="Tahoma" panose="020B0604030504040204" pitchFamily="34" charset="0"/>
              </a:rPr>
              <a:t>Safety</a:t>
            </a:r>
          </a:p>
        </p:txBody>
      </p:sp>
      <p:pic>
        <p:nvPicPr>
          <p:cNvPr id="16" name="Picture 15"/>
          <p:cNvPicPr>
            <a:picLocks noChangeAspect="1"/>
          </p:cNvPicPr>
          <p:nvPr/>
        </p:nvPicPr>
        <p:blipFill>
          <a:blip r:embed="rId3"/>
          <a:stretch>
            <a:fillRect/>
          </a:stretch>
        </p:blipFill>
        <p:spPr>
          <a:xfrm>
            <a:off x="3657520" y="1065423"/>
            <a:ext cx="1828959" cy="1188823"/>
          </a:xfrm>
          <a:prstGeom prst="rect">
            <a:avLst/>
          </a:prstGeom>
        </p:spPr>
      </p:pic>
      <p:pic>
        <p:nvPicPr>
          <p:cNvPr id="18" name="Picture 17"/>
          <p:cNvPicPr>
            <a:picLocks noChangeAspect="1"/>
          </p:cNvPicPr>
          <p:nvPr/>
        </p:nvPicPr>
        <p:blipFill>
          <a:blip r:embed="rId4"/>
          <a:stretch>
            <a:fillRect/>
          </a:stretch>
        </p:blipFill>
        <p:spPr>
          <a:xfrm>
            <a:off x="3671218" y="4783991"/>
            <a:ext cx="1828959" cy="1188823"/>
          </a:xfrm>
          <a:prstGeom prst="rect">
            <a:avLst/>
          </a:prstGeom>
        </p:spPr>
      </p:pic>
      <p:pic>
        <p:nvPicPr>
          <p:cNvPr id="19" name="Picture 18"/>
          <p:cNvPicPr>
            <a:picLocks noChangeAspect="1"/>
          </p:cNvPicPr>
          <p:nvPr/>
        </p:nvPicPr>
        <p:blipFill>
          <a:blip r:embed="rId5"/>
          <a:stretch>
            <a:fillRect/>
          </a:stretch>
        </p:blipFill>
        <p:spPr>
          <a:xfrm>
            <a:off x="1246438" y="2910788"/>
            <a:ext cx="1828959" cy="1188823"/>
          </a:xfrm>
          <a:prstGeom prst="rect">
            <a:avLst/>
          </a:prstGeom>
        </p:spPr>
      </p:pic>
      <p:grpSp>
        <p:nvGrpSpPr>
          <p:cNvPr id="20" name="Group 19"/>
          <p:cNvGrpSpPr/>
          <p:nvPr/>
        </p:nvGrpSpPr>
        <p:grpSpPr>
          <a:xfrm>
            <a:off x="6096000" y="2819402"/>
            <a:ext cx="1824074" cy="1371593"/>
            <a:chOff x="5638803" y="1905000"/>
            <a:chExt cx="1824074" cy="1371593"/>
          </a:xfrm>
        </p:grpSpPr>
        <p:sp>
          <p:nvSpPr>
            <p:cNvPr id="21" name="Rounded Rectangle 20"/>
            <p:cNvSpPr/>
            <p:nvPr/>
          </p:nvSpPr>
          <p:spPr>
            <a:xfrm>
              <a:off x="5638803" y="1905000"/>
              <a:ext cx="1824074" cy="1371593"/>
            </a:xfrm>
            <a:prstGeom prst="roundRect">
              <a:avLst/>
            </a:prstGeom>
            <a:solidFill>
              <a:srgbClr val="1C437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txBox="1"/>
            <p:nvPr/>
          </p:nvSpPr>
          <p:spPr>
            <a:xfrm>
              <a:off x="5705759" y="1971956"/>
              <a:ext cx="1690162" cy="1237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latin typeface="Tahoma" panose="020B0604030504040204" pitchFamily="34" charset="0"/>
                  <a:ea typeface="Tahoma" panose="020B0604030504040204" pitchFamily="34" charset="0"/>
                  <a:cs typeface="Tahoma" panose="020B0604030504040204" pitchFamily="34" charset="0"/>
                </a:rPr>
                <a:t>Identify potential counter-measures</a:t>
              </a:r>
            </a:p>
          </p:txBody>
        </p:sp>
      </p:grpSp>
      <p:sp>
        <p:nvSpPr>
          <p:cNvPr id="25" name="Bent Arrow 24"/>
          <p:cNvSpPr/>
          <p:nvPr/>
        </p:nvSpPr>
        <p:spPr>
          <a:xfrm>
            <a:off x="2068231" y="1639957"/>
            <a:ext cx="1311886" cy="1027043"/>
          </a:xfrm>
          <a:prstGeom prst="bentArrow">
            <a:avLst>
              <a:gd name="adj1" fmla="val 15132"/>
              <a:gd name="adj2" fmla="val 19573"/>
              <a:gd name="adj3" fmla="val 24013"/>
              <a:gd name="adj4" fmla="val 3585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25"/>
          <p:cNvSpPr/>
          <p:nvPr/>
        </p:nvSpPr>
        <p:spPr>
          <a:xfrm rot="5400000">
            <a:off x="5913469" y="1647940"/>
            <a:ext cx="982317" cy="1226697"/>
          </a:xfrm>
          <a:prstGeom prst="bentArrow">
            <a:avLst>
              <a:gd name="adj1" fmla="val 15132"/>
              <a:gd name="adj2" fmla="val 19573"/>
              <a:gd name="adj3" fmla="val 24013"/>
              <a:gd name="adj4" fmla="val 3585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26"/>
          <p:cNvSpPr/>
          <p:nvPr/>
        </p:nvSpPr>
        <p:spPr>
          <a:xfrm rot="10800000">
            <a:off x="5791280" y="4495800"/>
            <a:ext cx="1226696" cy="1007166"/>
          </a:xfrm>
          <a:prstGeom prst="bentArrow">
            <a:avLst>
              <a:gd name="adj1" fmla="val 15132"/>
              <a:gd name="adj2" fmla="val 19573"/>
              <a:gd name="adj3" fmla="val 24013"/>
              <a:gd name="adj4" fmla="val 3585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rot="16200000">
            <a:off x="2139015" y="4272614"/>
            <a:ext cx="1143000" cy="1284569"/>
          </a:xfrm>
          <a:prstGeom prst="bentArrow">
            <a:avLst>
              <a:gd name="adj1" fmla="val 15132"/>
              <a:gd name="adj2" fmla="val 19573"/>
              <a:gd name="adj3" fmla="val 24013"/>
              <a:gd name="adj4" fmla="val 35855"/>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5645388" y="5867392"/>
            <a:ext cx="716863" cy="215444"/>
          </a:xfrm>
          <a:prstGeom prst="rect">
            <a:avLst/>
          </a:prstGeom>
          <a:noFill/>
        </p:spPr>
        <p:txBody>
          <a:bodyPr wrap="none" rtlCol="0">
            <a:spAutoFit/>
          </a:bodyPr>
          <a:lstStyle/>
          <a:p>
            <a:r>
              <a:rPr lang="en-US" sz="800" i="1" dirty="0"/>
              <a:t>Source: TEEX</a:t>
            </a:r>
          </a:p>
        </p:txBody>
      </p:sp>
    </p:spTree>
    <p:extLst>
      <p:ext uri="{BB962C8B-B14F-4D97-AF65-F5344CB8AC3E}">
        <p14:creationId xmlns:p14="http://schemas.microsoft.com/office/powerpoint/2010/main" val="112152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A3D43-D5A5-47C0-81B0-3EE4EF6B90C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4B0DC7A-9C33-4B3B-8C43-47562946FC8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01609" y="-606410"/>
            <a:ext cx="8235979" cy="9448801"/>
          </a:xfrm>
        </p:spPr>
      </p:pic>
    </p:spTree>
    <p:extLst>
      <p:ext uri="{BB962C8B-B14F-4D97-AF65-F5344CB8AC3E}">
        <p14:creationId xmlns:p14="http://schemas.microsoft.com/office/powerpoint/2010/main" val="266925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6E20F5-0360-4A4E-B09D-6D40BFD28D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562100" y="-114300"/>
            <a:ext cx="6019800" cy="6248400"/>
          </a:xfrm>
          <a:prstGeom prst="rect">
            <a:avLst/>
          </a:prstGeom>
        </p:spPr>
      </p:pic>
    </p:spTree>
    <p:extLst>
      <p:ext uri="{BB962C8B-B14F-4D97-AF65-F5344CB8AC3E}">
        <p14:creationId xmlns:p14="http://schemas.microsoft.com/office/powerpoint/2010/main" val="1225631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14400"/>
          </a:xfrm>
        </p:spPr>
        <p:txBody>
          <a:bodyPr>
            <a:normAutofit/>
          </a:bodyPr>
          <a:lstStyle/>
          <a:p>
            <a:r>
              <a:rPr lang="en-US" dirty="0"/>
              <a:t>TTC Regulations</a:t>
            </a:r>
          </a:p>
        </p:txBody>
      </p:sp>
      <p:sp>
        <p:nvSpPr>
          <p:cNvPr id="2" name="Content Placeholder 1"/>
          <p:cNvSpPr>
            <a:spLocks noGrp="1"/>
          </p:cNvSpPr>
          <p:nvPr>
            <p:ph idx="1"/>
          </p:nvPr>
        </p:nvSpPr>
        <p:spPr>
          <a:xfrm>
            <a:off x="914400" y="1089837"/>
            <a:ext cx="7315200" cy="4038601"/>
          </a:xfrm>
        </p:spPr>
        <p:txBody>
          <a:bodyPr/>
          <a:lstStyle/>
          <a:p>
            <a:pPr marL="0" indent="0">
              <a:buNone/>
            </a:pPr>
            <a:r>
              <a:rPr lang="en-US" sz="3200" dirty="0"/>
              <a:t>TMUTCD requires emphasis on:</a:t>
            </a:r>
          </a:p>
          <a:p>
            <a:r>
              <a:rPr lang="en-US" sz="2800" dirty="0"/>
              <a:t>TTC training to address worker safety</a:t>
            </a:r>
          </a:p>
          <a:p>
            <a:r>
              <a:rPr lang="en-US" sz="2800" dirty="0"/>
              <a:t>Road-user mobility through TTC zone </a:t>
            </a:r>
          </a:p>
          <a:p>
            <a:r>
              <a:rPr lang="en-US" sz="2800" dirty="0"/>
              <a:t>Pedestrian/bicyclist mobility; Americans with Disabilities Act (ADA) compliance</a:t>
            </a:r>
          </a:p>
          <a:p>
            <a:r>
              <a:rPr lang="en-US" sz="2800" dirty="0"/>
              <a:t>Inspection TTC zone</a:t>
            </a:r>
          </a:p>
          <a:p>
            <a:r>
              <a:rPr lang="en-US" sz="2800" dirty="0"/>
              <a:t>Improved public relations</a:t>
            </a:r>
          </a:p>
          <a:p>
            <a:pPr marL="0" indent="0">
              <a:buNone/>
            </a:pPr>
            <a:endParaRPr lang="en-US" dirty="0"/>
          </a:p>
        </p:txBody>
      </p:sp>
    </p:spTree>
    <p:extLst>
      <p:ext uri="{BB962C8B-B14F-4D97-AF65-F5344CB8AC3E}">
        <p14:creationId xmlns:p14="http://schemas.microsoft.com/office/powerpoint/2010/main" val="399999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A78A-58A4-421F-B6A5-73D61CEF7C28}"/>
              </a:ext>
            </a:extLst>
          </p:cNvPr>
          <p:cNvSpPr>
            <a:spLocks noGrp="1"/>
          </p:cNvSpPr>
          <p:nvPr>
            <p:ph type="title"/>
          </p:nvPr>
        </p:nvSpPr>
        <p:spPr>
          <a:xfrm>
            <a:off x="457200" y="2057400"/>
            <a:ext cx="8229600" cy="1371599"/>
          </a:xfrm>
        </p:spPr>
        <p:txBody>
          <a:bodyPr/>
          <a:lstStyle/>
          <a:p>
            <a:r>
              <a:rPr lang="en-US" dirty="0"/>
              <a:t>	PRINCIPLES OF TRAFFIC CONTROL DEVICES</a:t>
            </a:r>
          </a:p>
        </p:txBody>
      </p:sp>
      <p:sp>
        <p:nvSpPr>
          <p:cNvPr id="3" name="Content Placeholder 2">
            <a:extLst>
              <a:ext uri="{FF2B5EF4-FFF2-40B4-BE49-F238E27FC236}">
                <a16:creationId xmlns:a16="http://schemas.microsoft.com/office/drawing/2014/main" id="{674DDB9E-E4FF-4A54-AC28-4DD50C14D235}"/>
              </a:ext>
            </a:extLst>
          </p:cNvPr>
          <p:cNvSpPr>
            <a:spLocks noGrp="1"/>
          </p:cNvSpPr>
          <p:nvPr>
            <p:ph idx="1"/>
          </p:nvPr>
        </p:nvSpPr>
        <p:spPr/>
        <p:txBody>
          <a:bodyPr/>
          <a:lstStyle/>
          <a:p>
            <a:pPr marL="0" indent="0">
              <a:buNone/>
            </a:pPr>
            <a:endParaRPr lang="en-US" sz="2970" dirty="0"/>
          </a:p>
        </p:txBody>
      </p:sp>
    </p:spTree>
    <p:extLst>
      <p:ext uri="{BB962C8B-B14F-4D97-AF65-F5344CB8AC3E}">
        <p14:creationId xmlns:p14="http://schemas.microsoft.com/office/powerpoint/2010/main" val="89280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Fundamental Principles of TTC</a:t>
            </a:r>
          </a:p>
        </p:txBody>
      </p:sp>
      <p:sp>
        <p:nvSpPr>
          <p:cNvPr id="2" name="Content Placeholder 1"/>
          <p:cNvSpPr>
            <a:spLocks noGrp="1"/>
          </p:cNvSpPr>
          <p:nvPr>
            <p:ph idx="1"/>
          </p:nvPr>
        </p:nvSpPr>
        <p:spPr>
          <a:xfrm>
            <a:off x="914400" y="1143000"/>
            <a:ext cx="7315200" cy="4419600"/>
          </a:xfrm>
        </p:spPr>
        <p:txBody>
          <a:bodyPr/>
          <a:lstStyle/>
          <a:p>
            <a:pPr marL="0" indent="0">
              <a:buNone/>
            </a:pPr>
            <a:r>
              <a:rPr lang="en-US" sz="3200" dirty="0"/>
              <a:t>Primary function of TTC </a:t>
            </a:r>
            <a:br>
              <a:rPr lang="en-US" sz="3200" dirty="0"/>
            </a:br>
            <a:r>
              <a:rPr lang="en-US" sz="3200" dirty="0"/>
              <a:t>(Section 6A.05.</a:t>
            </a:r>
            <a:r>
              <a:rPr lang="en-US" sz="3200" i="1" dirty="0"/>
              <a:t>TMUTCD</a:t>
            </a:r>
            <a:r>
              <a:rPr lang="en-US" sz="3200" dirty="0"/>
              <a:t> )</a:t>
            </a:r>
          </a:p>
          <a:p>
            <a:r>
              <a:rPr lang="en-US" sz="2800" dirty="0"/>
              <a:t>Provide for the reasonably </a:t>
            </a:r>
            <a:br>
              <a:rPr lang="en-US" sz="2800" dirty="0"/>
            </a:br>
            <a:r>
              <a:rPr lang="en-US" sz="2800" dirty="0"/>
              <a:t>safe and effective movement </a:t>
            </a:r>
            <a:br>
              <a:rPr lang="en-US" sz="2800" dirty="0"/>
            </a:br>
            <a:r>
              <a:rPr lang="en-US" sz="2800" dirty="0"/>
              <a:t>of road users through or </a:t>
            </a:r>
            <a:br>
              <a:rPr lang="en-US" sz="2800" dirty="0"/>
            </a:br>
            <a:r>
              <a:rPr lang="en-US" sz="2800" dirty="0"/>
              <a:t>around TTC zones</a:t>
            </a:r>
          </a:p>
          <a:p>
            <a:r>
              <a:rPr lang="en-US" sz="2800" dirty="0"/>
              <a:t>Reasonably protect road users, </a:t>
            </a:r>
            <a:br>
              <a:rPr lang="en-US" sz="2800" dirty="0"/>
            </a:br>
            <a:r>
              <a:rPr lang="en-US" sz="2800" dirty="0"/>
              <a:t>workers, responders to traffic incidents, </a:t>
            </a:r>
            <a:br>
              <a:rPr lang="en-US" sz="2800" dirty="0"/>
            </a:br>
            <a:r>
              <a:rPr lang="en-US" sz="2800" dirty="0"/>
              <a:t>and equipment </a:t>
            </a:r>
          </a:p>
        </p:txBody>
      </p:sp>
      <p:graphicFrame>
        <p:nvGraphicFramePr>
          <p:cNvPr id="4" name="Object 3"/>
          <p:cNvGraphicFramePr>
            <a:graphicFrameLocks noChangeAspect="1"/>
          </p:cNvGraphicFramePr>
          <p:nvPr/>
        </p:nvGraphicFramePr>
        <p:xfrm>
          <a:off x="6458783" y="1295400"/>
          <a:ext cx="2016502" cy="2609831"/>
        </p:xfrm>
        <a:graphic>
          <a:graphicData uri="http://schemas.openxmlformats.org/presentationml/2006/ole">
            <mc:AlternateContent xmlns:mc="http://schemas.openxmlformats.org/markup-compatibility/2006">
              <mc:Choice xmlns:v="urn:schemas-microsoft-com:vml" Requires="v">
                <p:oleObj name="Acrobat Document" r:id="rId3" imgW="5829210" imgH="7543561" progId="AcroExch.Document.DC">
                  <p:embed/>
                </p:oleObj>
              </mc:Choice>
              <mc:Fallback>
                <p:oleObj name="Acrobat Document" r:id="rId3" imgW="5829210" imgH="7543561" progId="AcroExch.Document.DC">
                  <p:embed/>
                  <p:pic>
                    <p:nvPicPr>
                      <p:cNvPr id="4" name="Object 3"/>
                      <p:cNvPicPr/>
                      <p:nvPr/>
                    </p:nvPicPr>
                    <p:blipFill>
                      <a:blip r:embed="rId4"/>
                      <a:stretch>
                        <a:fillRect/>
                      </a:stretch>
                    </p:blipFill>
                    <p:spPr>
                      <a:xfrm>
                        <a:off x="6458783" y="1295400"/>
                        <a:ext cx="2016502" cy="2609831"/>
                      </a:xfrm>
                      <a:prstGeom prst="rect">
                        <a:avLst/>
                      </a:prstGeom>
                      <a:ln>
                        <a:solidFill>
                          <a:schemeClr val="tx1"/>
                        </a:solidFill>
                      </a:ln>
                    </p:spPr>
                  </p:pic>
                </p:oleObj>
              </mc:Fallback>
            </mc:AlternateContent>
          </a:graphicData>
        </a:graphic>
      </p:graphicFrame>
      <p:sp>
        <p:nvSpPr>
          <p:cNvPr id="5" name="TextBox 4"/>
          <p:cNvSpPr txBox="1"/>
          <p:nvPr/>
        </p:nvSpPr>
        <p:spPr>
          <a:xfrm>
            <a:off x="7505950" y="3901225"/>
            <a:ext cx="990600" cy="215444"/>
          </a:xfrm>
          <a:prstGeom prst="rect">
            <a:avLst/>
          </a:prstGeom>
          <a:noFill/>
        </p:spPr>
        <p:txBody>
          <a:bodyPr wrap="square" rtlCol="0">
            <a:spAutoFit/>
          </a:bodyPr>
          <a:lstStyle/>
          <a:p>
            <a:pPr algn="r"/>
            <a:r>
              <a:rPr lang="en-US" sz="800" i="1" dirty="0"/>
              <a:t>Source: ©</a:t>
            </a:r>
            <a:r>
              <a:rPr lang="en-US" sz="800" i="1" dirty="0" err="1"/>
              <a:t>TxDOT</a:t>
            </a:r>
            <a:endParaRPr lang="en-US" sz="800" i="1" dirty="0"/>
          </a:p>
        </p:txBody>
      </p:sp>
    </p:spTree>
    <p:extLst>
      <p:ext uri="{BB962C8B-B14F-4D97-AF65-F5344CB8AC3E}">
        <p14:creationId xmlns:p14="http://schemas.microsoft.com/office/powerpoint/2010/main" val="1875822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Fundamental Principles of TTC</a:t>
            </a:r>
          </a:p>
        </p:txBody>
      </p:sp>
      <p:sp>
        <p:nvSpPr>
          <p:cNvPr id="2" name="Content Placeholder 1"/>
          <p:cNvSpPr>
            <a:spLocks noGrp="1"/>
          </p:cNvSpPr>
          <p:nvPr>
            <p:ph idx="1"/>
          </p:nvPr>
        </p:nvSpPr>
        <p:spPr>
          <a:xfrm>
            <a:off x="914400" y="1143000"/>
            <a:ext cx="7315200" cy="4038601"/>
          </a:xfrm>
        </p:spPr>
        <p:txBody>
          <a:bodyPr/>
          <a:lstStyle/>
          <a:p>
            <a:pPr marL="0" indent="0">
              <a:buNone/>
            </a:pPr>
            <a:r>
              <a:rPr lang="en-US" sz="3200" dirty="0"/>
              <a:t>TTC selection depends on</a:t>
            </a:r>
          </a:p>
          <a:p>
            <a:r>
              <a:rPr lang="en-US" sz="2800" dirty="0"/>
              <a:t>Type of highway</a:t>
            </a:r>
          </a:p>
          <a:p>
            <a:r>
              <a:rPr lang="en-US" sz="2800" dirty="0"/>
              <a:t>Road user conditions</a:t>
            </a:r>
          </a:p>
          <a:p>
            <a:r>
              <a:rPr lang="en-US" sz="2800" dirty="0"/>
              <a:t>Duration of operation</a:t>
            </a:r>
          </a:p>
          <a:p>
            <a:r>
              <a:rPr lang="en-US" sz="2800" dirty="0"/>
              <a:t>Physical constraints</a:t>
            </a:r>
          </a:p>
          <a:p>
            <a:r>
              <a:rPr lang="en-US" sz="2800" dirty="0"/>
              <a:t>Nearness of work space to road users</a:t>
            </a:r>
          </a:p>
          <a:p>
            <a:endParaRPr lang="en-US" sz="2800" dirty="0"/>
          </a:p>
        </p:txBody>
      </p:sp>
    </p:spTree>
    <p:extLst>
      <p:ext uri="{BB962C8B-B14F-4D97-AF65-F5344CB8AC3E}">
        <p14:creationId xmlns:p14="http://schemas.microsoft.com/office/powerpoint/2010/main" val="278077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Fundamental Principles of TTC</a:t>
            </a:r>
          </a:p>
        </p:txBody>
      </p:sp>
      <p:sp>
        <p:nvSpPr>
          <p:cNvPr id="2" name="Content Placeholder 1"/>
          <p:cNvSpPr>
            <a:spLocks noGrp="1"/>
          </p:cNvSpPr>
          <p:nvPr>
            <p:ph idx="1"/>
          </p:nvPr>
        </p:nvSpPr>
        <p:spPr>
          <a:xfrm>
            <a:off x="914400" y="1143000"/>
            <a:ext cx="6096000" cy="4343400"/>
          </a:xfrm>
        </p:spPr>
        <p:txBody>
          <a:bodyPr/>
          <a:lstStyle/>
          <a:p>
            <a:pPr marL="0" indent="0">
              <a:buNone/>
            </a:pPr>
            <a:r>
              <a:rPr lang="en-US" sz="3200" dirty="0"/>
              <a:t>Seven Fundamental Principles</a:t>
            </a:r>
          </a:p>
          <a:p>
            <a:pPr marL="571500" indent="-514350">
              <a:buFont typeface="+mj-lt"/>
              <a:buAutoNum type="arabicPeriod"/>
            </a:pPr>
            <a:r>
              <a:rPr lang="en-US" sz="2800" dirty="0"/>
              <a:t>General plans</a:t>
            </a:r>
          </a:p>
          <a:p>
            <a:pPr marL="571500" indent="-514350">
              <a:buFont typeface="+mj-lt"/>
              <a:buAutoNum type="arabicPeriod"/>
            </a:pPr>
            <a:r>
              <a:rPr lang="en-US" sz="2800" dirty="0"/>
              <a:t>Road-user movement</a:t>
            </a:r>
          </a:p>
          <a:p>
            <a:pPr marL="571500" indent="-514350">
              <a:buFont typeface="+mj-lt"/>
              <a:buAutoNum type="arabicPeriod"/>
            </a:pPr>
            <a:r>
              <a:rPr lang="en-US" sz="2800" dirty="0"/>
              <a:t>Clear, positive guidance</a:t>
            </a:r>
          </a:p>
          <a:p>
            <a:pPr marL="571500" indent="-514350">
              <a:buFont typeface="+mj-lt"/>
              <a:buAutoNum type="arabicPeriod"/>
            </a:pPr>
            <a:r>
              <a:rPr lang="en-US" sz="2800" dirty="0"/>
              <a:t>Inspections</a:t>
            </a:r>
          </a:p>
          <a:p>
            <a:pPr marL="571500" indent="-514350">
              <a:buFont typeface="+mj-lt"/>
              <a:buAutoNum type="arabicPeriod"/>
            </a:pPr>
            <a:r>
              <a:rPr lang="en-US" sz="2800" dirty="0"/>
              <a:t>Maintenance</a:t>
            </a:r>
          </a:p>
          <a:p>
            <a:pPr marL="571500" indent="-514350">
              <a:buFont typeface="+mj-lt"/>
              <a:buAutoNum type="arabicPeriod"/>
            </a:pPr>
            <a:r>
              <a:rPr lang="en-US" sz="2800" dirty="0"/>
              <a:t>Training</a:t>
            </a:r>
          </a:p>
          <a:p>
            <a:pPr marL="571500" indent="-514350">
              <a:buFont typeface="+mj-lt"/>
              <a:buAutoNum type="arabicPeriod"/>
            </a:pPr>
            <a:r>
              <a:rPr lang="en-US" sz="2800" dirty="0"/>
              <a:t>Public relations/communications</a:t>
            </a:r>
          </a:p>
        </p:txBody>
      </p:sp>
      <p:graphicFrame>
        <p:nvGraphicFramePr>
          <p:cNvPr id="4" name="Object 3"/>
          <p:cNvGraphicFramePr>
            <a:graphicFrameLocks noChangeAspect="1"/>
          </p:cNvGraphicFramePr>
          <p:nvPr/>
        </p:nvGraphicFramePr>
        <p:xfrm>
          <a:off x="6477000" y="1828800"/>
          <a:ext cx="2016502" cy="2609831"/>
        </p:xfrm>
        <a:graphic>
          <a:graphicData uri="http://schemas.openxmlformats.org/presentationml/2006/ole">
            <mc:AlternateContent xmlns:mc="http://schemas.openxmlformats.org/markup-compatibility/2006">
              <mc:Choice xmlns:v="urn:schemas-microsoft-com:vml" Requires="v">
                <p:oleObj name="Acrobat Document" r:id="rId3" imgW="5829210" imgH="7543561" progId="AcroExch.Document.DC">
                  <p:embed/>
                </p:oleObj>
              </mc:Choice>
              <mc:Fallback>
                <p:oleObj name="Acrobat Document" r:id="rId3" imgW="5829210" imgH="7543561" progId="AcroExch.Document.DC">
                  <p:embed/>
                  <p:pic>
                    <p:nvPicPr>
                      <p:cNvPr id="4" name="Object 3"/>
                      <p:cNvPicPr/>
                      <p:nvPr/>
                    </p:nvPicPr>
                    <p:blipFill>
                      <a:blip r:embed="rId4"/>
                      <a:stretch>
                        <a:fillRect/>
                      </a:stretch>
                    </p:blipFill>
                    <p:spPr>
                      <a:xfrm>
                        <a:off x="6477000" y="1828800"/>
                        <a:ext cx="2016502" cy="2609831"/>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63854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2908"/>
          <a:stretch/>
        </p:blipFill>
        <p:spPr>
          <a:xfrm>
            <a:off x="4800600" y="265938"/>
            <a:ext cx="3846617" cy="5791732"/>
          </a:xfrm>
          <a:prstGeom prst="rect">
            <a:avLst/>
          </a:prstGeom>
          <a:ln>
            <a:solidFill>
              <a:schemeClr val="tx1"/>
            </a:solidFill>
          </a:ln>
        </p:spPr>
      </p:pic>
      <p:sp>
        <p:nvSpPr>
          <p:cNvPr id="3" name="Title 2"/>
          <p:cNvSpPr>
            <a:spLocks noGrp="1"/>
          </p:cNvSpPr>
          <p:nvPr>
            <p:ph type="title"/>
          </p:nvPr>
        </p:nvSpPr>
        <p:spPr>
          <a:xfrm>
            <a:off x="152400" y="152400"/>
            <a:ext cx="4495800" cy="1371600"/>
          </a:xfrm>
        </p:spPr>
        <p:txBody>
          <a:bodyPr/>
          <a:lstStyle/>
          <a:p>
            <a:r>
              <a:rPr lang="en-US" dirty="0"/>
              <a:t>Flagger Operations</a:t>
            </a:r>
          </a:p>
        </p:txBody>
      </p:sp>
      <p:sp>
        <p:nvSpPr>
          <p:cNvPr id="6" name="TextBox 5"/>
          <p:cNvSpPr txBox="1"/>
          <p:nvPr/>
        </p:nvSpPr>
        <p:spPr>
          <a:xfrm>
            <a:off x="7956647" y="5842226"/>
            <a:ext cx="721672"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TEEX</a:t>
            </a:r>
          </a:p>
        </p:txBody>
      </p:sp>
    </p:spTree>
    <p:extLst>
      <p:ext uri="{BB962C8B-B14F-4D97-AF65-F5344CB8AC3E}">
        <p14:creationId xmlns:p14="http://schemas.microsoft.com/office/powerpoint/2010/main" val="2075207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2A62-F828-4C8D-B0F4-43FC635DCCC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7F38BF9-069F-42CF-BF63-0DA956FD5A4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4800" y="1447800"/>
            <a:ext cx="5994400" cy="4495800"/>
          </a:xfrm>
        </p:spPr>
      </p:pic>
    </p:spTree>
    <p:extLst>
      <p:ext uri="{BB962C8B-B14F-4D97-AF65-F5344CB8AC3E}">
        <p14:creationId xmlns:p14="http://schemas.microsoft.com/office/powerpoint/2010/main" val="1780239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92003-FCB3-489A-8BD3-9EC6DAB21057}"/>
              </a:ext>
            </a:extLst>
          </p:cNvPr>
          <p:cNvSpPr>
            <a:spLocks noGrp="1"/>
          </p:cNvSpPr>
          <p:nvPr>
            <p:ph type="title"/>
          </p:nvPr>
        </p:nvSpPr>
        <p:spPr/>
        <p:txBody>
          <a:bodyPr/>
          <a:lstStyle/>
          <a:p>
            <a:r>
              <a:rPr lang="en-US" dirty="0"/>
              <a:t>Overall Texas Statistics</a:t>
            </a:r>
          </a:p>
        </p:txBody>
      </p:sp>
      <p:sp>
        <p:nvSpPr>
          <p:cNvPr id="3" name="Content Placeholder 2">
            <a:extLst>
              <a:ext uri="{FF2B5EF4-FFF2-40B4-BE49-F238E27FC236}">
                <a16:creationId xmlns:a16="http://schemas.microsoft.com/office/drawing/2014/main" id="{44779B25-34AF-4683-BC20-8F3655817996}"/>
              </a:ext>
            </a:extLst>
          </p:cNvPr>
          <p:cNvSpPr>
            <a:spLocks noGrp="1"/>
          </p:cNvSpPr>
          <p:nvPr>
            <p:ph idx="1"/>
          </p:nvPr>
        </p:nvSpPr>
        <p:spPr/>
        <p:txBody>
          <a:bodyPr/>
          <a:lstStyle/>
          <a:p>
            <a:r>
              <a:rPr lang="en-US" dirty="0"/>
              <a:t>Average of 10 Deaths/Day on Texas Roadways for the last 20 years</a:t>
            </a:r>
          </a:p>
          <a:p>
            <a:pPr marL="0" indent="0">
              <a:buNone/>
            </a:pPr>
            <a:endParaRPr lang="en-US" dirty="0"/>
          </a:p>
          <a:p>
            <a:r>
              <a:rPr lang="en-US" dirty="0"/>
              <a:t>Last Deathless Day on Texas Roadways- November 7, 2000</a:t>
            </a:r>
          </a:p>
        </p:txBody>
      </p:sp>
    </p:spTree>
    <p:extLst>
      <p:ext uri="{BB962C8B-B14F-4D97-AF65-F5344CB8AC3E}">
        <p14:creationId xmlns:p14="http://schemas.microsoft.com/office/powerpoint/2010/main" val="449826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C02BD-CE99-48BC-A731-AA0543FE505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7238C88-2E16-45C1-A2F3-8B45A7AFD56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24100" y="2009775"/>
            <a:ext cx="4495800" cy="3371850"/>
          </a:xfrm>
        </p:spPr>
      </p:pic>
    </p:spTree>
    <p:extLst>
      <p:ext uri="{BB962C8B-B14F-4D97-AF65-F5344CB8AC3E}">
        <p14:creationId xmlns:p14="http://schemas.microsoft.com/office/powerpoint/2010/main" val="3029401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1C2C-B41F-4463-890D-30847BB6AB5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F46BD36-D797-4826-8C71-104BFB7D50F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74800" y="1447800"/>
            <a:ext cx="5994400" cy="4495800"/>
          </a:xfrm>
        </p:spPr>
      </p:pic>
    </p:spTree>
    <p:extLst>
      <p:ext uri="{BB962C8B-B14F-4D97-AF65-F5344CB8AC3E}">
        <p14:creationId xmlns:p14="http://schemas.microsoft.com/office/powerpoint/2010/main" val="138165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85800" y="1905000"/>
            <a:ext cx="7772400" cy="3352800"/>
          </a:xfrm>
        </p:spPr>
        <p:txBody>
          <a:bodyPr/>
          <a:lstStyle/>
          <a:p>
            <a:r>
              <a:rPr lang="en-US" dirty="0">
                <a:solidFill>
                  <a:schemeClr val="tx1">
                    <a:lumMod val="65000"/>
                    <a:lumOff val="35000"/>
                  </a:schemeClr>
                </a:solidFill>
              </a:rPr>
              <a:t>Roadway Inspection</a:t>
            </a:r>
          </a:p>
        </p:txBody>
      </p:sp>
      <p:sp>
        <p:nvSpPr>
          <p:cNvPr id="2" name="Title 1">
            <a:extLst>
              <a:ext uri="{FF2B5EF4-FFF2-40B4-BE49-F238E27FC236}">
                <a16:creationId xmlns:a16="http://schemas.microsoft.com/office/drawing/2014/main" id="{6A0EFD56-8CCF-48D6-A54D-EF667DA46B85}"/>
              </a:ext>
            </a:extLst>
          </p:cNvPr>
          <p:cNvSpPr>
            <a:spLocks noGrp="1"/>
          </p:cNvSpPr>
          <p:nvPr>
            <p:ph type="ctrTitle"/>
          </p:nvPr>
        </p:nvSpPr>
        <p:spPr>
          <a:xfrm flipV="1">
            <a:off x="1371600" y="3581400"/>
            <a:ext cx="7772400" cy="1371600"/>
          </a:xfrm>
        </p:spPr>
        <p:txBody>
          <a:bodyPr/>
          <a:lstStyle/>
          <a:p>
            <a:endParaRPr lang="en-US" dirty="0"/>
          </a:p>
        </p:txBody>
      </p:sp>
    </p:spTree>
    <p:extLst>
      <p:ext uri="{BB962C8B-B14F-4D97-AF65-F5344CB8AC3E}">
        <p14:creationId xmlns:p14="http://schemas.microsoft.com/office/powerpoint/2010/main" val="441613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5BC03-AA07-4CCC-9951-D7F3AAE3020F}"/>
              </a:ext>
            </a:extLst>
          </p:cNvPr>
          <p:cNvSpPr>
            <a:spLocks noGrp="1"/>
          </p:cNvSpPr>
          <p:nvPr>
            <p:ph type="title"/>
          </p:nvPr>
        </p:nvSpPr>
        <p:spPr>
          <a:xfrm>
            <a:off x="457200" y="228600"/>
            <a:ext cx="8229600" cy="1143000"/>
          </a:xfrm>
        </p:spPr>
        <p:txBody>
          <a:bodyPr/>
          <a:lstStyle/>
          <a:p>
            <a:r>
              <a:rPr lang="en-US" dirty="0"/>
              <a:t>TO BE EFFECTIVE DEVICES SHOULD:</a:t>
            </a:r>
          </a:p>
        </p:txBody>
      </p:sp>
      <p:sp>
        <p:nvSpPr>
          <p:cNvPr id="3" name="Content Placeholder 2">
            <a:extLst>
              <a:ext uri="{FF2B5EF4-FFF2-40B4-BE49-F238E27FC236}">
                <a16:creationId xmlns:a16="http://schemas.microsoft.com/office/drawing/2014/main" id="{257844CB-C532-4F6C-92DD-0D80826CE8A1}"/>
              </a:ext>
            </a:extLst>
          </p:cNvPr>
          <p:cNvSpPr>
            <a:spLocks noGrp="1"/>
          </p:cNvSpPr>
          <p:nvPr>
            <p:ph idx="1"/>
          </p:nvPr>
        </p:nvSpPr>
        <p:spPr>
          <a:xfrm>
            <a:off x="457200" y="1905000"/>
            <a:ext cx="8229600" cy="4038601"/>
          </a:xfrm>
        </p:spPr>
        <p:txBody>
          <a:bodyPr/>
          <a:lstStyle/>
          <a:p>
            <a:r>
              <a:rPr lang="en-US" dirty="0"/>
              <a:t>FULL A NEED</a:t>
            </a:r>
          </a:p>
          <a:p>
            <a:r>
              <a:rPr lang="en-US" dirty="0"/>
              <a:t>COMMAND ATTENTION</a:t>
            </a:r>
          </a:p>
          <a:p>
            <a:r>
              <a:rPr lang="en-US" dirty="0"/>
              <a:t>COMMAND RESPECT</a:t>
            </a:r>
          </a:p>
          <a:p>
            <a:r>
              <a:rPr lang="en-US" dirty="0"/>
              <a:t>CONVEY A CLEAR, SIMPLE MEANING</a:t>
            </a:r>
          </a:p>
          <a:p>
            <a:r>
              <a:rPr lang="en-US" dirty="0"/>
              <a:t>COMMAND RESPECT FROM ROAD USERS</a:t>
            </a:r>
          </a:p>
          <a:p>
            <a:r>
              <a:rPr lang="en-US" dirty="0"/>
              <a:t>GIVE ADEQUATE TIME FOR PROPER RESPONSE</a:t>
            </a:r>
          </a:p>
        </p:txBody>
      </p:sp>
    </p:spTree>
    <p:extLst>
      <p:ext uri="{BB962C8B-B14F-4D97-AF65-F5344CB8AC3E}">
        <p14:creationId xmlns:p14="http://schemas.microsoft.com/office/powerpoint/2010/main" val="338815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914400"/>
          </a:xfrm>
        </p:spPr>
        <p:txBody>
          <a:bodyPr>
            <a:normAutofit/>
          </a:bodyPr>
          <a:lstStyle/>
          <a:p>
            <a:r>
              <a:rPr lang="en-US" dirty="0"/>
              <a:t>Recognizing Deficiencies in TCDs</a:t>
            </a:r>
          </a:p>
        </p:txBody>
      </p:sp>
      <p:sp>
        <p:nvSpPr>
          <p:cNvPr id="2" name="Content Placeholder 1"/>
          <p:cNvSpPr>
            <a:spLocks noGrp="1"/>
          </p:cNvSpPr>
          <p:nvPr>
            <p:ph idx="1"/>
          </p:nvPr>
        </p:nvSpPr>
        <p:spPr>
          <a:xfrm>
            <a:off x="914400" y="1219200"/>
            <a:ext cx="7315200" cy="3429000"/>
          </a:xfrm>
        </p:spPr>
        <p:txBody>
          <a:bodyPr/>
          <a:lstStyle/>
          <a:p>
            <a:pPr marL="0" indent="0">
              <a:buNone/>
            </a:pPr>
            <a:r>
              <a:rPr lang="en-US" dirty="0"/>
              <a:t>All items must</a:t>
            </a:r>
          </a:p>
          <a:p>
            <a:r>
              <a:rPr lang="en-US" sz="2800" dirty="0"/>
              <a:t>Be clean</a:t>
            </a:r>
          </a:p>
          <a:p>
            <a:r>
              <a:rPr lang="en-US" sz="2800" dirty="0"/>
              <a:t>Be installed straight and plumb</a:t>
            </a:r>
          </a:p>
          <a:p>
            <a:r>
              <a:rPr lang="en-US" sz="2800" dirty="0"/>
              <a:t>Meet retro-reflectivity requirements</a:t>
            </a:r>
          </a:p>
        </p:txBody>
      </p:sp>
    </p:spTree>
    <p:extLst>
      <p:ext uri="{BB962C8B-B14F-4D97-AF65-F5344CB8AC3E}">
        <p14:creationId xmlns:p14="http://schemas.microsoft.com/office/powerpoint/2010/main" val="15668137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152400"/>
            <a:ext cx="8915400" cy="1143000"/>
          </a:xfrm>
        </p:spPr>
        <p:txBody>
          <a:bodyPr>
            <a:noAutofit/>
          </a:bodyPr>
          <a:lstStyle/>
          <a:p>
            <a:r>
              <a:rPr lang="en-US" dirty="0"/>
              <a:t>Recognizing Deficiencies in TCDs</a:t>
            </a:r>
          </a:p>
        </p:txBody>
      </p:sp>
      <p:pic>
        <p:nvPicPr>
          <p:cNvPr id="3" name="Content Placeholder 2"/>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38800" y="1272358"/>
            <a:ext cx="2373284" cy="4493029"/>
          </a:xfrm>
          <a:ln>
            <a:solidFill>
              <a:schemeClr val="tx1"/>
            </a:solidFill>
          </a:ln>
        </p:spPr>
      </p:pic>
      <p:sp>
        <p:nvSpPr>
          <p:cNvPr id="2" name="Content Placeholder 1"/>
          <p:cNvSpPr>
            <a:spLocks noGrp="1"/>
          </p:cNvSpPr>
          <p:nvPr>
            <p:ph sz="half" idx="2"/>
          </p:nvPr>
        </p:nvSpPr>
        <p:spPr>
          <a:xfrm>
            <a:off x="1007409" y="1272358"/>
            <a:ext cx="3886200" cy="1084017"/>
          </a:xfrm>
        </p:spPr>
        <p:txBody>
          <a:bodyPr/>
          <a:lstStyle/>
          <a:p>
            <a:pPr marL="0" indent="0">
              <a:buNone/>
            </a:pPr>
            <a:r>
              <a:rPr lang="en-US" sz="3200" dirty="0"/>
              <a:t>Deficiencies?</a:t>
            </a:r>
          </a:p>
        </p:txBody>
      </p:sp>
      <p:sp>
        <p:nvSpPr>
          <p:cNvPr id="6" name="TextBox 5"/>
          <p:cNvSpPr txBox="1"/>
          <p:nvPr/>
        </p:nvSpPr>
        <p:spPr>
          <a:xfrm>
            <a:off x="7391400" y="5765387"/>
            <a:ext cx="721672"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TEEX</a:t>
            </a:r>
          </a:p>
        </p:txBody>
      </p:sp>
      <p:sp>
        <p:nvSpPr>
          <p:cNvPr id="5" name="&quot;No&quot; Symbol 4"/>
          <p:cNvSpPr/>
          <p:nvPr/>
        </p:nvSpPr>
        <p:spPr>
          <a:xfrm>
            <a:off x="5568325" y="2133600"/>
            <a:ext cx="2514233" cy="2290746"/>
          </a:xfrm>
          <a:prstGeom prst="noSmoking">
            <a:avLst>
              <a:gd name="adj" fmla="val 29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385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Performing Inspections</a:t>
            </a:r>
          </a:p>
        </p:txBody>
      </p:sp>
      <p:sp>
        <p:nvSpPr>
          <p:cNvPr id="2" name="Content Placeholder 1"/>
          <p:cNvSpPr>
            <a:spLocks noGrp="1"/>
          </p:cNvSpPr>
          <p:nvPr>
            <p:ph idx="1"/>
          </p:nvPr>
        </p:nvSpPr>
        <p:spPr>
          <a:xfrm>
            <a:off x="914400" y="1143000"/>
            <a:ext cx="7391400" cy="3657600"/>
          </a:xfrm>
        </p:spPr>
        <p:txBody>
          <a:bodyPr/>
          <a:lstStyle/>
          <a:p>
            <a:pPr marL="0" indent="0">
              <a:buNone/>
            </a:pPr>
            <a:r>
              <a:rPr lang="en-US" dirty="0"/>
              <a:t>Inspections should be performed after:</a:t>
            </a:r>
          </a:p>
          <a:p>
            <a:r>
              <a:rPr lang="en-US" sz="2800" dirty="0"/>
              <a:t>Initial traffic control installation</a:t>
            </a:r>
          </a:p>
          <a:p>
            <a:r>
              <a:rPr lang="en-US" sz="2800" dirty="0"/>
              <a:t>Traffic alignment changes</a:t>
            </a:r>
          </a:p>
          <a:p>
            <a:r>
              <a:rPr lang="en-US" sz="2800" dirty="0"/>
              <a:t>Implementation of major traffic control phases</a:t>
            </a:r>
          </a:p>
        </p:txBody>
      </p:sp>
    </p:spTree>
    <p:extLst>
      <p:ext uri="{BB962C8B-B14F-4D97-AF65-F5344CB8AC3E}">
        <p14:creationId xmlns:p14="http://schemas.microsoft.com/office/powerpoint/2010/main" val="2304220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Performing Inspections</a:t>
            </a:r>
          </a:p>
        </p:txBody>
      </p:sp>
      <p:sp>
        <p:nvSpPr>
          <p:cNvPr id="2" name="Content Placeholder 1"/>
          <p:cNvSpPr>
            <a:spLocks noGrp="1"/>
          </p:cNvSpPr>
          <p:nvPr>
            <p:ph idx="1"/>
          </p:nvPr>
        </p:nvSpPr>
        <p:spPr>
          <a:xfrm>
            <a:off x="896112" y="1219200"/>
            <a:ext cx="7333488" cy="3810000"/>
          </a:xfrm>
        </p:spPr>
        <p:txBody>
          <a:bodyPr/>
          <a:lstStyle/>
          <a:p>
            <a:pPr marL="0" indent="0">
              <a:buNone/>
            </a:pPr>
            <a:r>
              <a:rPr lang="en-US" dirty="0"/>
              <a:t>Inspections should also occur after:</a:t>
            </a:r>
          </a:p>
          <a:p>
            <a:r>
              <a:rPr lang="en-US" sz="2800" dirty="0"/>
              <a:t>High winds or </a:t>
            </a:r>
            <a:r>
              <a:rPr lang="en-US" dirty="0"/>
              <a:t>storms</a:t>
            </a:r>
            <a:endParaRPr lang="en-US" sz="2800" dirty="0"/>
          </a:p>
          <a:p>
            <a:r>
              <a:rPr lang="en-US" sz="2800" dirty="0"/>
              <a:t>A traffic incident, device movement to accommodate construction activities, or other activities that could cause the displacement</a:t>
            </a:r>
          </a:p>
          <a:p>
            <a:endParaRPr lang="en-US" dirty="0"/>
          </a:p>
        </p:txBody>
      </p:sp>
    </p:spTree>
    <p:extLst>
      <p:ext uri="{BB962C8B-B14F-4D97-AF65-F5344CB8AC3E}">
        <p14:creationId xmlns:p14="http://schemas.microsoft.com/office/powerpoint/2010/main" val="880284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Performing Inspections</a:t>
            </a:r>
          </a:p>
        </p:txBody>
      </p:sp>
      <p:sp>
        <p:nvSpPr>
          <p:cNvPr id="2" name="Content Placeholder 1"/>
          <p:cNvSpPr>
            <a:spLocks noGrp="1"/>
          </p:cNvSpPr>
          <p:nvPr>
            <p:ph idx="1"/>
          </p:nvPr>
        </p:nvSpPr>
        <p:spPr>
          <a:xfrm>
            <a:off x="914400" y="1447801"/>
            <a:ext cx="7315200" cy="3352800"/>
          </a:xfrm>
        </p:spPr>
        <p:txBody>
          <a:bodyPr/>
          <a:lstStyle/>
          <a:p>
            <a:pPr marL="0" indent="0">
              <a:buNone/>
            </a:pPr>
            <a:r>
              <a:rPr lang="en-US" dirty="0"/>
              <a:t>Perform informal inspections </a:t>
            </a:r>
          </a:p>
          <a:p>
            <a:r>
              <a:rPr lang="en-US" sz="2800" dirty="0"/>
              <a:t>At the: </a:t>
            </a:r>
          </a:p>
          <a:p>
            <a:pPr lvl="1"/>
            <a:r>
              <a:rPr lang="en-US" sz="2400" dirty="0"/>
              <a:t>Beginning of each work period</a:t>
            </a:r>
          </a:p>
          <a:p>
            <a:pPr lvl="1"/>
            <a:r>
              <a:rPr lang="en-US" sz="2400" dirty="0"/>
              <a:t>End of each work period</a:t>
            </a:r>
          </a:p>
          <a:p>
            <a:r>
              <a:rPr lang="en-US" sz="2800" dirty="0"/>
              <a:t>When deficiencies are found, take immediate corrective action</a:t>
            </a:r>
          </a:p>
        </p:txBody>
      </p:sp>
    </p:spTree>
    <p:extLst>
      <p:ext uri="{BB962C8B-B14F-4D97-AF65-F5344CB8AC3E}">
        <p14:creationId xmlns:p14="http://schemas.microsoft.com/office/powerpoint/2010/main" val="378634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Performing Inspections</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 y="1752600"/>
            <a:ext cx="4800600" cy="3200400"/>
          </a:xfrm>
          <a:ln>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1749287"/>
            <a:ext cx="3744402" cy="3203713"/>
          </a:xfrm>
          <a:prstGeom prst="rect">
            <a:avLst/>
          </a:prstGeom>
          <a:ln>
            <a:solidFill>
              <a:schemeClr val="tx1"/>
            </a:solidFill>
          </a:ln>
        </p:spPr>
      </p:pic>
      <p:sp>
        <p:nvSpPr>
          <p:cNvPr id="6" name="TextBox 5"/>
          <p:cNvSpPr txBox="1"/>
          <p:nvPr/>
        </p:nvSpPr>
        <p:spPr>
          <a:xfrm>
            <a:off x="4706091" y="4953000"/>
            <a:ext cx="721672"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TEEX</a:t>
            </a:r>
          </a:p>
        </p:txBody>
      </p:sp>
      <p:sp>
        <p:nvSpPr>
          <p:cNvPr id="7" name="&quot;No&quot; Symbol 6"/>
          <p:cNvSpPr/>
          <p:nvPr/>
        </p:nvSpPr>
        <p:spPr>
          <a:xfrm>
            <a:off x="2438400" y="2542044"/>
            <a:ext cx="1939047" cy="1757346"/>
          </a:xfrm>
          <a:prstGeom prst="noSmoking">
            <a:avLst>
              <a:gd name="adj" fmla="val 29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6330084" y="3351143"/>
            <a:ext cx="1599833" cy="1479322"/>
          </a:xfrm>
          <a:prstGeom prst="noSmoking">
            <a:avLst>
              <a:gd name="adj" fmla="val 29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9934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Work Zone Statistics</a:t>
            </a:r>
          </a:p>
        </p:txBody>
      </p:sp>
      <p:sp>
        <p:nvSpPr>
          <p:cNvPr id="6" name="Content Placeholder 5"/>
          <p:cNvSpPr>
            <a:spLocks noGrp="1"/>
          </p:cNvSpPr>
          <p:nvPr>
            <p:ph idx="1"/>
          </p:nvPr>
        </p:nvSpPr>
        <p:spPr>
          <a:xfrm>
            <a:off x="935664" y="1130642"/>
            <a:ext cx="7293935" cy="2438400"/>
          </a:xfrm>
        </p:spPr>
        <p:txBody>
          <a:bodyPr/>
          <a:lstStyle/>
          <a:p>
            <a:pPr marL="0" indent="0">
              <a:buNone/>
            </a:pPr>
            <a:r>
              <a:rPr lang="en-US" sz="3200" dirty="0"/>
              <a:t>Trends in Texas</a:t>
            </a:r>
          </a:p>
          <a:p>
            <a:r>
              <a:rPr lang="en-US" sz="2800" dirty="0"/>
              <a:t>Increase in work zone fatalities</a:t>
            </a:r>
          </a:p>
          <a:p>
            <a:r>
              <a:rPr lang="en-US" sz="2800" dirty="0"/>
              <a:t>Economic and population growths increase road work projects </a:t>
            </a:r>
          </a:p>
          <a:p>
            <a:pPr marL="457200" lvl="1" indent="0" algn="r">
              <a:buNone/>
            </a:pPr>
            <a:endParaRPr lang="en-US" sz="800" i="1"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1885" y="3273057"/>
            <a:ext cx="4077515" cy="2719702"/>
          </a:xfrm>
          <a:prstGeom prst="rect">
            <a:avLst/>
          </a:prstGeom>
          <a:ln>
            <a:solidFill>
              <a:schemeClr val="tx1"/>
            </a:solidFill>
          </a:ln>
        </p:spPr>
      </p:pic>
      <p:sp>
        <p:nvSpPr>
          <p:cNvPr id="7" name="TextBox 6"/>
          <p:cNvSpPr txBox="1"/>
          <p:nvPr/>
        </p:nvSpPr>
        <p:spPr>
          <a:xfrm>
            <a:off x="6629400" y="5795036"/>
            <a:ext cx="1035861" cy="215444"/>
          </a:xfrm>
          <a:prstGeom prst="rect">
            <a:avLst/>
          </a:prstGeom>
          <a:noFill/>
        </p:spPr>
        <p:txBody>
          <a:bodyPr wrap="none" rtlCol="0">
            <a:spAutoFit/>
          </a:bodyPr>
          <a:lstStyle/>
          <a:p>
            <a:r>
              <a:rPr lang="en-US" sz="800" i="1" dirty="0"/>
              <a:t>Source: </a:t>
            </a:r>
            <a:r>
              <a:rPr lang="en-US" sz="800" i="1" dirty="0" err="1"/>
              <a:t>Shutterstock</a:t>
            </a:r>
            <a:endParaRPr lang="en-US" sz="800" i="1" dirty="0"/>
          </a:p>
        </p:txBody>
      </p:sp>
    </p:spTree>
    <p:extLst>
      <p:ext uri="{BB962C8B-B14F-4D97-AF65-F5344CB8AC3E}">
        <p14:creationId xmlns:p14="http://schemas.microsoft.com/office/powerpoint/2010/main" val="1449463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Performing Inspections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74800" y="1219200"/>
            <a:ext cx="5994400" cy="4495800"/>
          </a:xfrm>
          <a:ln>
            <a:solidFill>
              <a:schemeClr val="tx1"/>
            </a:solidFill>
          </a:ln>
        </p:spPr>
      </p:pic>
      <p:sp>
        <p:nvSpPr>
          <p:cNvPr id="5" name="TextBox 4"/>
          <p:cNvSpPr txBox="1"/>
          <p:nvPr/>
        </p:nvSpPr>
        <p:spPr>
          <a:xfrm>
            <a:off x="6934200" y="5715000"/>
            <a:ext cx="721672"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TEEX</a:t>
            </a:r>
          </a:p>
        </p:txBody>
      </p:sp>
      <p:sp>
        <p:nvSpPr>
          <p:cNvPr id="6" name="&quot;No&quot; Symbol 5"/>
          <p:cNvSpPr/>
          <p:nvPr/>
        </p:nvSpPr>
        <p:spPr>
          <a:xfrm>
            <a:off x="3429000" y="2321727"/>
            <a:ext cx="2514233" cy="2290746"/>
          </a:xfrm>
          <a:prstGeom prst="noSmoking">
            <a:avLst>
              <a:gd name="adj" fmla="val 29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691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4D01-4449-4DE2-BBAF-A6D481799B40}"/>
              </a:ext>
            </a:extLst>
          </p:cNvPr>
          <p:cNvSpPr>
            <a:spLocks noGrp="1"/>
          </p:cNvSpPr>
          <p:nvPr>
            <p:ph type="title"/>
          </p:nvPr>
        </p:nvSpPr>
        <p:spPr/>
        <p:txBody>
          <a:bodyPr/>
          <a:lstStyle/>
          <a:p>
            <a:r>
              <a:rPr lang="en-US" dirty="0"/>
              <a:t>Thank You</a:t>
            </a:r>
          </a:p>
        </p:txBody>
      </p:sp>
      <p:sp>
        <p:nvSpPr>
          <p:cNvPr id="3" name="TextBox 2">
            <a:extLst>
              <a:ext uri="{FF2B5EF4-FFF2-40B4-BE49-F238E27FC236}">
                <a16:creationId xmlns:a16="http://schemas.microsoft.com/office/drawing/2014/main" id="{C88EA0A3-2ACC-4AE2-8BCD-2C7F72FCAE91}"/>
              </a:ext>
            </a:extLst>
          </p:cNvPr>
          <p:cNvSpPr txBox="1"/>
          <p:nvPr/>
        </p:nvSpPr>
        <p:spPr>
          <a:xfrm>
            <a:off x="1143000" y="1981200"/>
            <a:ext cx="6934200" cy="1200329"/>
          </a:xfrm>
          <a:prstGeom prst="rect">
            <a:avLst/>
          </a:prstGeom>
          <a:noFill/>
        </p:spPr>
        <p:txBody>
          <a:bodyPr wrap="square" rtlCol="0">
            <a:spAutoFit/>
          </a:bodyPr>
          <a:lstStyle/>
          <a:p>
            <a:r>
              <a:rPr lang="en-US" sz="3600" b="1" dirty="0"/>
              <a:t>TEEX Appreciates the Opportunity to be a part of this Event</a:t>
            </a:r>
          </a:p>
        </p:txBody>
      </p:sp>
    </p:spTree>
    <p:extLst>
      <p:ext uri="{BB962C8B-B14F-4D97-AF65-F5344CB8AC3E}">
        <p14:creationId xmlns:p14="http://schemas.microsoft.com/office/powerpoint/2010/main" val="1879615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28600" y="381000"/>
          <a:ext cx="86106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051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143000"/>
          </a:xfrm>
        </p:spPr>
        <p:txBody>
          <a:bodyPr/>
          <a:lstStyle/>
          <a:p>
            <a:r>
              <a:rPr lang="en-US" dirty="0"/>
              <a:t>Work Zone Statistics</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137005" y="2247428"/>
            <a:ext cx="4686301" cy="2636044"/>
          </a:xfrm>
          <a:ln>
            <a:solidFill>
              <a:schemeClr val="tx1"/>
            </a:solidFill>
          </a:ln>
        </p:spPr>
      </p:pic>
      <p:sp>
        <p:nvSpPr>
          <p:cNvPr id="2" name="Rectangle 1"/>
          <p:cNvSpPr/>
          <p:nvPr/>
        </p:nvSpPr>
        <p:spPr>
          <a:xfrm>
            <a:off x="3733800" y="1371600"/>
            <a:ext cx="5181600" cy="2911566"/>
          </a:xfrm>
          <a:prstGeom prst="rect">
            <a:avLst/>
          </a:prstGeom>
        </p:spPr>
        <p:txBody>
          <a:bodyPr wrap="square">
            <a:spAutoFit/>
          </a:bodyPr>
          <a:lstStyle/>
          <a:p>
            <a:pPr lvl="0">
              <a:spcBef>
                <a:spcPct val="20000"/>
              </a:spcBef>
            </a:pPr>
            <a:r>
              <a:rPr lang="en-US" sz="3200" dirty="0">
                <a:solidFill>
                  <a:prstClr val="black"/>
                </a:solidFill>
                <a:latin typeface="Tahoma" pitchFamily="34" charset="0"/>
                <a:cs typeface="Tahoma" pitchFamily="34" charset="0"/>
              </a:rPr>
              <a:t>Contributing factors:</a:t>
            </a:r>
          </a:p>
          <a:p>
            <a:pPr marL="342900" lvl="0" indent="-342900">
              <a:spcBef>
                <a:spcPct val="20000"/>
              </a:spcBef>
              <a:buFont typeface="Arial" pitchFamily="34" charset="0"/>
              <a:buChar char="•"/>
            </a:pPr>
            <a:r>
              <a:rPr lang="en-US" sz="2800" dirty="0">
                <a:solidFill>
                  <a:prstClr val="black"/>
                </a:solidFill>
                <a:latin typeface="Tahoma" pitchFamily="34" charset="0"/>
                <a:cs typeface="Tahoma" pitchFamily="34" charset="0"/>
              </a:rPr>
              <a:t>Distracted driving</a:t>
            </a:r>
          </a:p>
          <a:p>
            <a:pPr marL="342900" lvl="0" indent="-342900">
              <a:spcBef>
                <a:spcPct val="20000"/>
              </a:spcBef>
              <a:buFont typeface="Arial" pitchFamily="34" charset="0"/>
              <a:buChar char="•"/>
            </a:pPr>
            <a:r>
              <a:rPr lang="en-US" sz="2800" dirty="0">
                <a:solidFill>
                  <a:prstClr val="black"/>
                </a:solidFill>
                <a:latin typeface="Tahoma" pitchFamily="34" charset="0"/>
                <a:cs typeface="Tahoma" pitchFamily="34" charset="0"/>
              </a:rPr>
              <a:t>Poorly implemented/maintained temporary traffic control (TTC)</a:t>
            </a:r>
          </a:p>
        </p:txBody>
      </p:sp>
      <p:sp>
        <p:nvSpPr>
          <p:cNvPr id="6" name="TextBox 5"/>
          <p:cNvSpPr txBox="1"/>
          <p:nvPr/>
        </p:nvSpPr>
        <p:spPr>
          <a:xfrm>
            <a:off x="874871" y="5873388"/>
            <a:ext cx="716863" cy="215444"/>
          </a:xfrm>
          <a:prstGeom prst="rect">
            <a:avLst/>
          </a:prstGeom>
          <a:noFill/>
        </p:spPr>
        <p:txBody>
          <a:bodyPr wrap="none" rtlCol="0">
            <a:spAutoFit/>
          </a:bodyPr>
          <a:lstStyle/>
          <a:p>
            <a:pPr marL="0" lvl="1"/>
            <a:r>
              <a:rPr lang="en-US" sz="800" i="1" dirty="0"/>
              <a:t>Source: TEEX</a:t>
            </a:r>
          </a:p>
        </p:txBody>
      </p:sp>
    </p:spTree>
    <p:extLst>
      <p:ext uri="{BB962C8B-B14F-4D97-AF65-F5344CB8AC3E}">
        <p14:creationId xmlns:p14="http://schemas.microsoft.com/office/powerpoint/2010/main" val="2514789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242" y="-18656"/>
            <a:ext cx="8229600" cy="682511"/>
          </a:xfrm>
        </p:spPr>
        <p:txBody>
          <a:bodyPr/>
          <a:lstStyle/>
          <a:p>
            <a:r>
              <a:rPr lang="en-US" dirty="0"/>
              <a:t>Work Zone Statistics</a:t>
            </a:r>
          </a:p>
        </p:txBody>
      </p:sp>
      <p:pic>
        <p:nvPicPr>
          <p:cNvPr id="6" name="Content Placeholder 5"/>
          <p:cNvPicPr>
            <a:picLocks noGrp="1" noChangeAspect="1"/>
          </p:cNvPicPr>
          <p:nvPr>
            <p:ph sz="half" idx="1"/>
          </p:nvPr>
        </p:nvPicPr>
        <p:blipFill rotWithShape="1">
          <a:blip r:embed="rId3"/>
          <a:srcRect t="6376" b="10184"/>
          <a:stretch/>
        </p:blipFill>
        <p:spPr>
          <a:xfrm>
            <a:off x="1228141" y="1219200"/>
            <a:ext cx="6856215" cy="4776240"/>
          </a:xfrm>
          <a:prstGeom prst="rect">
            <a:avLst/>
          </a:prstGeom>
          <a:ln>
            <a:noFill/>
          </a:ln>
        </p:spPr>
      </p:pic>
      <p:sp>
        <p:nvSpPr>
          <p:cNvPr id="21" name="Content Placeholder 20"/>
          <p:cNvSpPr>
            <a:spLocks noGrp="1"/>
          </p:cNvSpPr>
          <p:nvPr>
            <p:ph sz="half" idx="2"/>
          </p:nvPr>
        </p:nvSpPr>
        <p:spPr>
          <a:xfrm>
            <a:off x="288640" y="728596"/>
            <a:ext cx="8626760" cy="417783"/>
          </a:xfrm>
        </p:spPr>
        <p:txBody>
          <a:bodyPr/>
          <a:lstStyle/>
          <a:p>
            <a:pPr marL="0" indent="0">
              <a:buNone/>
            </a:pPr>
            <a:r>
              <a:rPr lang="en-US" dirty="0"/>
              <a:t>Workers killed at road work zones in U.S., 2011–2015 </a:t>
            </a:r>
          </a:p>
        </p:txBody>
      </p:sp>
      <p:grpSp>
        <p:nvGrpSpPr>
          <p:cNvPr id="20" name="Group 19"/>
          <p:cNvGrpSpPr/>
          <p:nvPr/>
        </p:nvGrpSpPr>
        <p:grpSpPr>
          <a:xfrm>
            <a:off x="2089822" y="2478059"/>
            <a:ext cx="5058440" cy="2288791"/>
            <a:chOff x="1371600" y="2451035"/>
            <a:chExt cx="4953000" cy="2288791"/>
          </a:xfrm>
        </p:grpSpPr>
        <p:sp>
          <p:nvSpPr>
            <p:cNvPr id="7" name="TextBox 6"/>
            <p:cNvSpPr txBox="1"/>
            <p:nvPr/>
          </p:nvSpPr>
          <p:spPr>
            <a:xfrm>
              <a:off x="3467100" y="4014969"/>
              <a:ext cx="685801" cy="461665"/>
            </a:xfrm>
            <a:prstGeom prst="rect">
              <a:avLst/>
            </a:prstGeom>
            <a:noFill/>
          </p:spPr>
          <p:txBody>
            <a:bodyPr wrap="square" rtlCol="0">
              <a:spAutoFit/>
            </a:bodyPr>
            <a:lstStyle/>
            <a:p>
              <a:pPr algn="ctr"/>
              <a:r>
                <a:rPr lang="en-US" sz="2400" b="1" dirty="0">
                  <a:solidFill>
                    <a:schemeClr val="bg1"/>
                  </a:solidFill>
                </a:rPr>
                <a:t>67</a:t>
              </a:r>
            </a:p>
          </p:txBody>
        </p:sp>
        <p:sp>
          <p:nvSpPr>
            <p:cNvPr id="8" name="TextBox 7"/>
            <p:cNvSpPr txBox="1"/>
            <p:nvPr/>
          </p:nvSpPr>
          <p:spPr>
            <a:xfrm>
              <a:off x="2819400" y="3477674"/>
              <a:ext cx="457200" cy="338554"/>
            </a:xfrm>
            <a:prstGeom prst="rect">
              <a:avLst/>
            </a:prstGeom>
            <a:noFill/>
          </p:spPr>
          <p:txBody>
            <a:bodyPr wrap="square" rtlCol="0">
              <a:spAutoFit/>
            </a:bodyPr>
            <a:lstStyle/>
            <a:p>
              <a:pPr algn="ctr"/>
              <a:r>
                <a:rPr lang="en-US" sz="1600" dirty="0">
                  <a:solidFill>
                    <a:schemeClr val="bg1"/>
                  </a:solidFill>
                </a:rPr>
                <a:t>7</a:t>
              </a:r>
            </a:p>
          </p:txBody>
        </p:sp>
        <p:sp>
          <p:nvSpPr>
            <p:cNvPr id="9" name="TextBox 8"/>
            <p:cNvSpPr txBox="1"/>
            <p:nvPr/>
          </p:nvSpPr>
          <p:spPr>
            <a:xfrm>
              <a:off x="3810000" y="3434834"/>
              <a:ext cx="457200" cy="338554"/>
            </a:xfrm>
            <a:prstGeom prst="rect">
              <a:avLst/>
            </a:prstGeom>
            <a:noFill/>
          </p:spPr>
          <p:txBody>
            <a:bodyPr wrap="square" rtlCol="0">
              <a:spAutoFit/>
            </a:bodyPr>
            <a:lstStyle/>
            <a:p>
              <a:pPr algn="ctr"/>
              <a:r>
                <a:rPr lang="en-US" sz="1600" dirty="0">
                  <a:solidFill>
                    <a:schemeClr val="bg1"/>
                  </a:solidFill>
                </a:rPr>
                <a:t>16</a:t>
              </a:r>
            </a:p>
          </p:txBody>
        </p:sp>
        <p:sp>
          <p:nvSpPr>
            <p:cNvPr id="10" name="TextBox 9"/>
            <p:cNvSpPr txBox="1"/>
            <p:nvPr/>
          </p:nvSpPr>
          <p:spPr>
            <a:xfrm>
              <a:off x="4343400" y="3505200"/>
              <a:ext cx="457200" cy="338554"/>
            </a:xfrm>
            <a:prstGeom prst="rect">
              <a:avLst/>
            </a:prstGeom>
            <a:noFill/>
          </p:spPr>
          <p:txBody>
            <a:bodyPr wrap="square" rtlCol="0">
              <a:spAutoFit/>
            </a:bodyPr>
            <a:lstStyle/>
            <a:p>
              <a:pPr algn="ctr"/>
              <a:r>
                <a:rPr lang="en-US" sz="1600" dirty="0">
                  <a:solidFill>
                    <a:schemeClr val="bg1"/>
                  </a:solidFill>
                </a:rPr>
                <a:t>18</a:t>
              </a:r>
            </a:p>
          </p:txBody>
        </p:sp>
        <p:sp>
          <p:nvSpPr>
            <p:cNvPr id="11" name="TextBox 10"/>
            <p:cNvSpPr txBox="1"/>
            <p:nvPr/>
          </p:nvSpPr>
          <p:spPr>
            <a:xfrm>
              <a:off x="4362893" y="4019475"/>
              <a:ext cx="457200" cy="338554"/>
            </a:xfrm>
            <a:prstGeom prst="rect">
              <a:avLst/>
            </a:prstGeom>
            <a:noFill/>
          </p:spPr>
          <p:txBody>
            <a:bodyPr wrap="square" rtlCol="0">
              <a:spAutoFit/>
            </a:bodyPr>
            <a:lstStyle/>
            <a:p>
              <a:pPr algn="ctr"/>
              <a:r>
                <a:rPr lang="en-US" sz="1600" dirty="0">
                  <a:solidFill>
                    <a:schemeClr val="bg1"/>
                  </a:solidFill>
                </a:rPr>
                <a:t>16</a:t>
              </a:r>
            </a:p>
          </p:txBody>
        </p:sp>
        <p:sp>
          <p:nvSpPr>
            <p:cNvPr id="12" name="TextBox 11"/>
            <p:cNvSpPr txBox="1"/>
            <p:nvPr/>
          </p:nvSpPr>
          <p:spPr>
            <a:xfrm>
              <a:off x="1371600" y="2999876"/>
              <a:ext cx="457200" cy="338554"/>
            </a:xfrm>
            <a:prstGeom prst="rect">
              <a:avLst/>
            </a:prstGeom>
            <a:noFill/>
          </p:spPr>
          <p:txBody>
            <a:bodyPr wrap="square" rtlCol="0">
              <a:spAutoFit/>
            </a:bodyPr>
            <a:lstStyle/>
            <a:p>
              <a:pPr algn="ctr"/>
              <a:r>
                <a:rPr lang="en-US" sz="1600" dirty="0">
                  <a:solidFill>
                    <a:schemeClr val="bg1"/>
                  </a:solidFill>
                </a:rPr>
                <a:t>32</a:t>
              </a:r>
            </a:p>
          </p:txBody>
        </p:sp>
        <p:sp>
          <p:nvSpPr>
            <p:cNvPr id="13" name="TextBox 12"/>
            <p:cNvSpPr txBox="1"/>
            <p:nvPr/>
          </p:nvSpPr>
          <p:spPr>
            <a:xfrm>
              <a:off x="4591493" y="2716768"/>
              <a:ext cx="457200" cy="338554"/>
            </a:xfrm>
            <a:prstGeom prst="rect">
              <a:avLst/>
            </a:prstGeom>
            <a:noFill/>
          </p:spPr>
          <p:txBody>
            <a:bodyPr wrap="square" rtlCol="0">
              <a:spAutoFit/>
            </a:bodyPr>
            <a:lstStyle/>
            <a:p>
              <a:pPr algn="ctr"/>
              <a:r>
                <a:rPr lang="en-US" sz="1600" dirty="0">
                  <a:solidFill>
                    <a:schemeClr val="bg1"/>
                  </a:solidFill>
                </a:rPr>
                <a:t>21</a:t>
              </a:r>
            </a:p>
          </p:txBody>
        </p:sp>
        <p:sp>
          <p:nvSpPr>
            <p:cNvPr id="14" name="TextBox 13"/>
            <p:cNvSpPr txBox="1"/>
            <p:nvPr/>
          </p:nvSpPr>
          <p:spPr>
            <a:xfrm>
              <a:off x="4972493" y="2789589"/>
              <a:ext cx="457200" cy="338554"/>
            </a:xfrm>
            <a:prstGeom prst="rect">
              <a:avLst/>
            </a:prstGeom>
            <a:noFill/>
          </p:spPr>
          <p:txBody>
            <a:bodyPr wrap="square" rtlCol="0">
              <a:spAutoFit/>
            </a:bodyPr>
            <a:lstStyle/>
            <a:p>
              <a:pPr algn="ctr"/>
              <a:r>
                <a:rPr lang="en-US" sz="1600" dirty="0">
                  <a:solidFill>
                    <a:schemeClr val="bg1"/>
                  </a:solidFill>
                </a:rPr>
                <a:t>25</a:t>
              </a:r>
            </a:p>
          </p:txBody>
        </p:sp>
        <p:sp>
          <p:nvSpPr>
            <p:cNvPr id="15" name="TextBox 14"/>
            <p:cNvSpPr txBox="1"/>
            <p:nvPr/>
          </p:nvSpPr>
          <p:spPr>
            <a:xfrm>
              <a:off x="5349949" y="2630544"/>
              <a:ext cx="457200" cy="338554"/>
            </a:xfrm>
            <a:prstGeom prst="rect">
              <a:avLst/>
            </a:prstGeom>
            <a:noFill/>
          </p:spPr>
          <p:txBody>
            <a:bodyPr wrap="square" rtlCol="0">
              <a:spAutoFit/>
            </a:bodyPr>
            <a:lstStyle/>
            <a:p>
              <a:pPr algn="ctr"/>
              <a:r>
                <a:rPr lang="en-US" sz="1600" dirty="0">
                  <a:solidFill>
                    <a:schemeClr val="bg1"/>
                  </a:solidFill>
                </a:rPr>
                <a:t>19</a:t>
              </a:r>
            </a:p>
          </p:txBody>
        </p:sp>
        <p:sp>
          <p:nvSpPr>
            <p:cNvPr id="16" name="TextBox 15"/>
            <p:cNvSpPr txBox="1"/>
            <p:nvPr/>
          </p:nvSpPr>
          <p:spPr>
            <a:xfrm>
              <a:off x="5807150" y="2451035"/>
              <a:ext cx="457200" cy="338554"/>
            </a:xfrm>
            <a:prstGeom prst="rect">
              <a:avLst/>
            </a:prstGeom>
            <a:noFill/>
          </p:spPr>
          <p:txBody>
            <a:bodyPr wrap="square" rtlCol="0">
              <a:spAutoFit/>
            </a:bodyPr>
            <a:lstStyle/>
            <a:p>
              <a:pPr algn="ctr"/>
              <a:r>
                <a:rPr lang="en-US" sz="1600" dirty="0">
                  <a:solidFill>
                    <a:schemeClr val="bg1"/>
                  </a:solidFill>
                </a:rPr>
                <a:t>38</a:t>
              </a:r>
            </a:p>
          </p:txBody>
        </p:sp>
        <p:sp>
          <p:nvSpPr>
            <p:cNvPr id="17" name="TextBox 16"/>
            <p:cNvSpPr txBox="1"/>
            <p:nvPr/>
          </p:nvSpPr>
          <p:spPr>
            <a:xfrm>
              <a:off x="4991100" y="3317966"/>
              <a:ext cx="457200" cy="338554"/>
            </a:xfrm>
            <a:prstGeom prst="rect">
              <a:avLst/>
            </a:prstGeom>
            <a:noFill/>
          </p:spPr>
          <p:txBody>
            <a:bodyPr wrap="square" rtlCol="0">
              <a:spAutoFit/>
            </a:bodyPr>
            <a:lstStyle/>
            <a:p>
              <a:pPr algn="ctr"/>
              <a:r>
                <a:rPr lang="en-US" sz="1600" dirty="0">
                  <a:solidFill>
                    <a:schemeClr val="bg1"/>
                  </a:solidFill>
                </a:rPr>
                <a:t>25</a:t>
              </a:r>
            </a:p>
          </p:txBody>
        </p:sp>
        <p:sp>
          <p:nvSpPr>
            <p:cNvPr id="18" name="TextBox 17"/>
            <p:cNvSpPr txBox="1"/>
            <p:nvPr/>
          </p:nvSpPr>
          <p:spPr>
            <a:xfrm>
              <a:off x="5867400" y="3229287"/>
              <a:ext cx="457200" cy="338554"/>
            </a:xfrm>
            <a:prstGeom prst="rect">
              <a:avLst/>
            </a:prstGeom>
            <a:noFill/>
          </p:spPr>
          <p:txBody>
            <a:bodyPr wrap="square" rtlCol="0">
              <a:spAutoFit/>
            </a:bodyPr>
            <a:lstStyle/>
            <a:p>
              <a:pPr algn="ctr"/>
              <a:r>
                <a:rPr lang="en-US" sz="1600" dirty="0">
                  <a:solidFill>
                    <a:schemeClr val="bg1"/>
                  </a:solidFill>
                </a:rPr>
                <a:t>22</a:t>
              </a:r>
            </a:p>
          </p:txBody>
        </p:sp>
        <p:sp>
          <p:nvSpPr>
            <p:cNvPr id="19" name="TextBox 18"/>
            <p:cNvSpPr txBox="1"/>
            <p:nvPr/>
          </p:nvSpPr>
          <p:spPr>
            <a:xfrm>
              <a:off x="5800736" y="4401272"/>
              <a:ext cx="409354" cy="338554"/>
            </a:xfrm>
            <a:prstGeom prst="rect">
              <a:avLst/>
            </a:prstGeom>
            <a:noFill/>
          </p:spPr>
          <p:txBody>
            <a:bodyPr wrap="square" rtlCol="0">
              <a:spAutoFit/>
            </a:bodyPr>
            <a:lstStyle/>
            <a:p>
              <a:pPr algn="ctr"/>
              <a:r>
                <a:rPr lang="en-US" sz="1600" dirty="0">
                  <a:solidFill>
                    <a:schemeClr val="bg1"/>
                  </a:solidFill>
                </a:rPr>
                <a:t>38</a:t>
              </a:r>
            </a:p>
          </p:txBody>
        </p:sp>
      </p:grpSp>
      <p:sp>
        <p:nvSpPr>
          <p:cNvPr id="22" name="TextBox 21"/>
          <p:cNvSpPr txBox="1"/>
          <p:nvPr/>
        </p:nvSpPr>
        <p:spPr>
          <a:xfrm>
            <a:off x="1218616" y="5779996"/>
            <a:ext cx="2015095" cy="215444"/>
          </a:xfrm>
          <a:prstGeom prst="rect">
            <a:avLst/>
          </a:prstGeom>
          <a:noFill/>
        </p:spPr>
        <p:txBody>
          <a:bodyPr wrap="square" rtlCol="0">
            <a:spAutoFit/>
          </a:bodyPr>
          <a:lstStyle/>
          <a:p>
            <a:pPr marL="0" lvl="1"/>
            <a:r>
              <a:rPr lang="en-US" sz="800" dirty="0"/>
              <a:t>Source: U.S. Bureau of Labor Statistics, 2017</a:t>
            </a:r>
          </a:p>
        </p:txBody>
      </p:sp>
      <p:sp>
        <p:nvSpPr>
          <p:cNvPr id="23" name="TextBox 22"/>
          <p:cNvSpPr txBox="1"/>
          <p:nvPr/>
        </p:nvSpPr>
        <p:spPr>
          <a:xfrm>
            <a:off x="5626619" y="5230949"/>
            <a:ext cx="2457737" cy="369332"/>
          </a:xfrm>
          <a:prstGeom prst="rect">
            <a:avLst/>
          </a:prstGeom>
          <a:noFill/>
        </p:spPr>
        <p:txBody>
          <a:bodyPr wrap="square" rtlCol="0">
            <a:spAutoFit/>
          </a:bodyPr>
          <a:lstStyle/>
          <a:p>
            <a:r>
              <a:rPr lang="en-US" dirty="0"/>
              <a:t>Total for all of U.S.: </a:t>
            </a:r>
            <a:r>
              <a:rPr lang="en-US" b="1" dirty="0"/>
              <a:t>609</a:t>
            </a:r>
          </a:p>
        </p:txBody>
      </p:sp>
    </p:spTree>
    <p:extLst>
      <p:ext uri="{BB962C8B-B14F-4D97-AF65-F5344CB8AC3E}">
        <p14:creationId xmlns:p14="http://schemas.microsoft.com/office/powerpoint/2010/main" val="4231012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0"/>
            <a:ext cx="8229600" cy="1143000"/>
          </a:xfrm>
        </p:spPr>
        <p:txBody>
          <a:bodyPr/>
          <a:lstStyle/>
          <a:p>
            <a:r>
              <a:rPr lang="en-US" dirty="0"/>
              <a:t>Work Zone Statistics</a:t>
            </a:r>
          </a:p>
        </p:txBody>
      </p:sp>
      <p:sp>
        <p:nvSpPr>
          <p:cNvPr id="5" name="Content Placeholder 4"/>
          <p:cNvSpPr>
            <a:spLocks noGrp="1"/>
          </p:cNvSpPr>
          <p:nvPr>
            <p:ph sz="half" idx="2"/>
          </p:nvPr>
        </p:nvSpPr>
        <p:spPr>
          <a:xfrm>
            <a:off x="228600" y="1125302"/>
            <a:ext cx="2895600" cy="2227497"/>
          </a:xfrm>
        </p:spPr>
        <p:txBody>
          <a:bodyPr/>
          <a:lstStyle/>
          <a:p>
            <a:pPr marL="0" indent="0" algn="ctr">
              <a:buNone/>
            </a:pPr>
            <a:r>
              <a:rPr lang="en-US" sz="3200" dirty="0"/>
              <a:t>Workers killed </a:t>
            </a:r>
            <a:br>
              <a:rPr lang="en-US" sz="3200" dirty="0"/>
            </a:br>
            <a:r>
              <a:rPr lang="en-US" sz="3200" dirty="0"/>
              <a:t>in pedestrian vehicular incidents, 2011–2015</a:t>
            </a:r>
          </a:p>
        </p:txBody>
      </p:sp>
      <p:sp>
        <p:nvSpPr>
          <p:cNvPr id="7" name="TextBox 6"/>
          <p:cNvSpPr txBox="1"/>
          <p:nvPr/>
        </p:nvSpPr>
        <p:spPr>
          <a:xfrm>
            <a:off x="1981200" y="5562600"/>
            <a:ext cx="1295400" cy="338554"/>
          </a:xfrm>
          <a:prstGeom prst="rect">
            <a:avLst/>
          </a:prstGeom>
          <a:noFill/>
        </p:spPr>
        <p:txBody>
          <a:bodyPr wrap="square" rtlCol="0">
            <a:spAutoFit/>
          </a:bodyPr>
          <a:lstStyle/>
          <a:p>
            <a:pPr marL="0" lvl="1"/>
            <a:r>
              <a:rPr lang="en-US" sz="800" dirty="0"/>
              <a:t>Source: U.S. Bureau of Labor Statistics, 2017</a:t>
            </a:r>
          </a:p>
        </p:txBody>
      </p:sp>
      <p:graphicFrame>
        <p:nvGraphicFramePr>
          <p:cNvPr id="11" name="Content Placeholder 10"/>
          <p:cNvGraphicFramePr>
            <a:graphicFrameLocks noGrp="1"/>
          </p:cNvGraphicFramePr>
          <p:nvPr>
            <p:ph sz="half" idx="1"/>
          </p:nvPr>
        </p:nvGraphicFramePr>
        <p:xfrm>
          <a:off x="3227070" y="1126177"/>
          <a:ext cx="5394960" cy="4719681"/>
        </p:xfrm>
        <a:graphic>
          <a:graphicData uri="http://schemas.openxmlformats.org/drawingml/2006/table">
            <a:tbl>
              <a:tblPr firstRow="1" bandRow="1">
                <a:tableStyleId>{B301B821-A1FF-4177-AEE7-76D212191A09}</a:tableStyleId>
              </a:tblPr>
              <a:tblGrid>
                <a:gridCol w="4192035">
                  <a:extLst>
                    <a:ext uri="{9D8B030D-6E8A-4147-A177-3AD203B41FA5}">
                      <a16:colId xmlns:a16="http://schemas.microsoft.com/office/drawing/2014/main" val="2971868347"/>
                    </a:ext>
                  </a:extLst>
                </a:gridCol>
                <a:gridCol w="1202925">
                  <a:extLst>
                    <a:ext uri="{9D8B030D-6E8A-4147-A177-3AD203B41FA5}">
                      <a16:colId xmlns:a16="http://schemas.microsoft.com/office/drawing/2014/main" val="1159957842"/>
                    </a:ext>
                  </a:extLst>
                </a:gridCol>
              </a:tblGrid>
              <a:tr h="361041">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Vehicle or Mobile Equipment</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8E"/>
                    </a:solidFill>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Fatalities</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18E"/>
                    </a:solidFill>
                  </a:tcPr>
                </a:tc>
                <a:extLst>
                  <a:ext uri="{0D108BD9-81ED-4DB2-BD59-A6C34878D82A}">
                    <a16:rowId xmlns:a16="http://schemas.microsoft.com/office/drawing/2014/main" val="2455399621"/>
                  </a:ext>
                </a:extLst>
              </a:tr>
              <a:tr h="330954">
                <a:tc>
                  <a:txBody>
                    <a:bodyPr/>
                    <a:lstStyle/>
                    <a:p>
                      <a:r>
                        <a:rPr lang="en-US" sz="1600" b="1" dirty="0">
                          <a:latin typeface="Tahoma" panose="020B0604030504040204" pitchFamily="34" charset="0"/>
                          <a:ea typeface="Tahoma" panose="020B0604030504040204" pitchFamily="34" charset="0"/>
                          <a:cs typeface="Tahoma" panose="020B0604030504040204" pitchFamily="34" charset="0"/>
                        </a:rPr>
                        <a:t>Total number of</a:t>
                      </a:r>
                      <a:r>
                        <a:rPr lang="en-US" sz="1600" b="1" baseline="0" dirty="0">
                          <a:latin typeface="Tahoma" panose="020B0604030504040204" pitchFamily="34" charset="0"/>
                          <a:ea typeface="Tahoma" panose="020B0604030504040204" pitchFamily="34" charset="0"/>
                          <a:cs typeface="Tahoma" panose="020B0604030504040204" pitchFamily="34" charset="0"/>
                        </a:rPr>
                        <a:t> fatalities</a:t>
                      </a:r>
                      <a:endParaRPr lang="en-US" sz="1600" b="1"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a:latin typeface="Tahoma" panose="020B0604030504040204" pitchFamily="34" charset="0"/>
                          <a:ea typeface="Tahoma" panose="020B0604030504040204" pitchFamily="34" charset="0"/>
                          <a:cs typeface="Tahoma" panose="020B0604030504040204" pitchFamily="34" charset="0"/>
                        </a:rPr>
                        <a:t>279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766664"/>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Automobile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361883"/>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Dump truck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5617217"/>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Pickup truck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018650"/>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Semi, tractor-trailer, tanker truck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3897340"/>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SUV, sports utility vehicle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3789139"/>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Passenger 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227170"/>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Delivery truck or van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3575097"/>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Backhoes, </a:t>
                      </a:r>
                      <a:r>
                        <a:rPr lang="en-US" sz="1600" dirty="0" err="1">
                          <a:latin typeface="Tahoma" panose="020B0604030504040204" pitchFamily="34" charset="0"/>
                          <a:ea typeface="Tahoma" panose="020B0604030504040204" pitchFamily="34" charset="0"/>
                          <a:cs typeface="Tahoma" panose="020B0604030504040204" pitchFamily="34" charset="0"/>
                        </a:rPr>
                        <a:t>trackhoes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6695454"/>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Rollers, compactors – construction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0183012"/>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Skid steer loaders,</a:t>
                      </a:r>
                      <a:r>
                        <a:rPr lang="en-US" sz="1600" baseline="0" dirty="0">
                          <a:latin typeface="Tahoma" panose="020B0604030504040204" pitchFamily="34" charset="0"/>
                          <a:ea typeface="Tahoma" panose="020B0604030504040204" pitchFamily="34" charset="0"/>
                          <a:cs typeface="Tahoma" panose="020B0604030504040204" pitchFamily="34" charset="0"/>
                        </a:rPr>
                        <a:t> mini loaders</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0156780"/>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Street</a:t>
                      </a:r>
                      <a:r>
                        <a:rPr lang="en-US" sz="1600" baseline="0" dirty="0">
                          <a:latin typeface="Tahoma" panose="020B0604030504040204" pitchFamily="34" charset="0"/>
                          <a:ea typeface="Tahoma" panose="020B0604030504040204" pitchFamily="34" charset="0"/>
                          <a:cs typeface="Tahoma" panose="020B0604030504040204" pitchFamily="34" charset="0"/>
                        </a:rPr>
                        <a:t> sweeping and cleaning machinery</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567185"/>
                  </a:ext>
                </a:extLst>
              </a:tr>
              <a:tr h="330954">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   All other vehicles and mobile</a:t>
                      </a:r>
                      <a:r>
                        <a:rPr lang="en-US" sz="1600" baseline="0" dirty="0">
                          <a:latin typeface="Tahoma" panose="020B0604030504040204" pitchFamily="34" charset="0"/>
                          <a:ea typeface="Tahoma" panose="020B0604030504040204" pitchFamily="34" charset="0"/>
                          <a:cs typeface="Tahoma" panose="020B0604030504040204" pitchFamily="34" charset="0"/>
                        </a:rPr>
                        <a:t> equipment</a:t>
                      </a:r>
                      <a:endParaRPr lang="en-US" sz="16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ahoma" panose="020B0604030504040204" pitchFamily="34" charset="0"/>
                          <a:ea typeface="Tahoma" panose="020B0604030504040204" pitchFamily="34" charset="0"/>
                          <a:cs typeface="Tahoma" panose="020B0604030504040204" pitchFamily="34" charset="0"/>
                        </a:rPr>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5591991"/>
                  </a:ext>
                </a:extLst>
              </a:tr>
            </a:tbl>
          </a:graphicData>
        </a:graphic>
      </p:graphicFrame>
    </p:spTree>
    <p:extLst>
      <p:ext uri="{BB962C8B-B14F-4D97-AF65-F5344CB8AC3E}">
        <p14:creationId xmlns:p14="http://schemas.microsoft.com/office/powerpoint/2010/main" val="1681583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152400"/>
            <a:ext cx="9144000" cy="838200"/>
          </a:xfrm>
        </p:spPr>
        <p:txBody>
          <a:bodyPr>
            <a:normAutofit/>
          </a:bodyPr>
          <a:lstStyle/>
          <a:p>
            <a:r>
              <a:rPr lang="en-US" dirty="0"/>
              <a:t>Work Area Awareness</a:t>
            </a: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16175" y="1219200"/>
            <a:ext cx="7111650" cy="4495800"/>
          </a:xfrm>
          <a:ln>
            <a:solidFill>
              <a:schemeClr val="tx1"/>
            </a:solidFill>
          </a:ln>
        </p:spPr>
      </p:pic>
      <p:sp>
        <p:nvSpPr>
          <p:cNvPr id="6" name="TextBox 5"/>
          <p:cNvSpPr txBox="1"/>
          <p:nvPr/>
        </p:nvSpPr>
        <p:spPr>
          <a:xfrm>
            <a:off x="7467600" y="5715000"/>
            <a:ext cx="721672" cy="215444"/>
          </a:xfrm>
          <a:prstGeom prst="rect">
            <a:avLst/>
          </a:prstGeom>
          <a:noFill/>
        </p:spPr>
        <p:txBody>
          <a:bodyPr wrap="none" rtlCol="0">
            <a:spAutoFit/>
          </a:bodyPr>
          <a:lstStyle/>
          <a:p>
            <a:r>
              <a:rPr lang="en-US" sz="800" dirty="0">
                <a:ea typeface="Tahoma" panose="020B0604030504040204" pitchFamily="34" charset="0"/>
                <a:cs typeface="Tahoma" panose="020B0604030504040204" pitchFamily="34" charset="0"/>
              </a:rPr>
              <a:t>Source: TEEX</a:t>
            </a:r>
          </a:p>
        </p:txBody>
      </p:sp>
      <p:sp>
        <p:nvSpPr>
          <p:cNvPr id="5" name="&quot;No&quot; Symbol 4"/>
          <p:cNvSpPr/>
          <p:nvPr/>
        </p:nvSpPr>
        <p:spPr>
          <a:xfrm>
            <a:off x="4572000" y="3467100"/>
            <a:ext cx="1638116" cy="1376346"/>
          </a:xfrm>
          <a:prstGeom prst="noSmoking">
            <a:avLst>
              <a:gd name="adj" fmla="val 29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63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Management</a:t>
            </a:r>
          </a:p>
        </p:txBody>
      </p:sp>
      <p:graphicFrame>
        <p:nvGraphicFramePr>
          <p:cNvPr id="9" name="Content Placeholder 8"/>
          <p:cNvGraphicFramePr>
            <a:graphicFrameLocks noGrp="1"/>
          </p:cNvGraphicFramePr>
          <p:nvPr>
            <p:ph idx="1"/>
          </p:nvPr>
        </p:nvGraphicFramePr>
        <p:xfrm>
          <a:off x="914400" y="914400"/>
          <a:ext cx="7315200"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1981201" y="1394160"/>
            <a:ext cx="5050604" cy="3925428"/>
            <a:chOff x="2965370" y="1775693"/>
            <a:chExt cx="2411467" cy="2405926"/>
          </a:xfrm>
        </p:grpSpPr>
        <p:sp>
          <p:nvSpPr>
            <p:cNvPr id="10" name="TextBox 9"/>
            <p:cNvSpPr txBox="1"/>
            <p:nvPr/>
          </p:nvSpPr>
          <p:spPr>
            <a:xfrm>
              <a:off x="4386237" y="3863527"/>
              <a:ext cx="990600" cy="318092"/>
            </a:xfrm>
            <a:prstGeom prst="rect">
              <a:avLst/>
            </a:prstGeom>
            <a:noFill/>
          </p:spPr>
          <p:txBody>
            <a:bodyPr wrap="square" rtlCol="0">
              <a:spAutoFit/>
            </a:bodyPr>
            <a:lstStyle/>
            <a:p>
              <a:pPr algn="ctr"/>
              <a:r>
                <a:rPr lang="en-US" sz="2400" b="1" dirty="0">
                  <a:latin typeface="Tahoma" panose="020B0604030504040204" pitchFamily="34" charset="0"/>
                  <a:ea typeface="Tahoma" panose="020B0604030504040204" pitchFamily="34" charset="0"/>
                  <a:cs typeface="Tahoma" panose="020B0604030504040204" pitchFamily="34" charset="0"/>
                </a:rPr>
                <a:t>85%</a:t>
              </a:r>
            </a:p>
          </p:txBody>
        </p:sp>
        <p:sp>
          <p:nvSpPr>
            <p:cNvPr id="11" name="TextBox 10"/>
            <p:cNvSpPr txBox="1"/>
            <p:nvPr/>
          </p:nvSpPr>
          <p:spPr>
            <a:xfrm>
              <a:off x="2965370" y="2017856"/>
              <a:ext cx="990600" cy="418574"/>
            </a:xfrm>
            <a:prstGeom prst="rect">
              <a:avLst/>
            </a:prstGeom>
            <a:noFill/>
          </p:spPr>
          <p:txBody>
            <a:bodyPr wrap="square" rtlCol="0">
              <a:spAutoFit/>
            </a:bodyPr>
            <a:lstStyle/>
            <a:p>
              <a:pPr algn="ctr"/>
              <a:r>
                <a:rPr lang="en-US"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7%</a:t>
              </a:r>
            </a:p>
          </p:txBody>
        </p:sp>
        <p:sp>
          <p:nvSpPr>
            <p:cNvPr id="12" name="TextBox 11"/>
            <p:cNvSpPr txBox="1"/>
            <p:nvPr/>
          </p:nvSpPr>
          <p:spPr>
            <a:xfrm>
              <a:off x="3409127" y="1775693"/>
              <a:ext cx="990600" cy="418574"/>
            </a:xfrm>
            <a:prstGeom prst="rect">
              <a:avLst/>
            </a:prstGeom>
            <a:noFill/>
          </p:spPr>
          <p:txBody>
            <a:bodyPr wrap="square" rtlCol="0">
              <a:spAutoFit/>
            </a:bodyPr>
            <a:lstStyle/>
            <a:p>
              <a:pPr algn="ctr"/>
              <a:r>
                <a:rPr lang="en-US" sz="24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8%</a:t>
              </a:r>
            </a:p>
          </p:txBody>
        </p:sp>
      </p:grpSp>
    </p:spTree>
    <p:extLst>
      <p:ext uri="{BB962C8B-B14F-4D97-AF65-F5344CB8AC3E}">
        <p14:creationId xmlns:p14="http://schemas.microsoft.com/office/powerpoint/2010/main" val="1964700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3071</TotalTime>
  <Words>3092</Words>
  <Application>Microsoft Office PowerPoint</Application>
  <PresentationFormat>On-screen Show (4:3)</PresentationFormat>
  <Paragraphs>231</Paragraphs>
  <Slides>31</Slides>
  <Notes>23</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7" baseType="lpstr">
      <vt:lpstr>Arial</vt:lpstr>
      <vt:lpstr>Calibri</vt:lpstr>
      <vt:lpstr>Tahoma</vt:lpstr>
      <vt:lpstr>1_ppt53C6.tmp</vt:lpstr>
      <vt:lpstr>2_ppt53C6.tmp</vt:lpstr>
      <vt:lpstr>Acrobat Document</vt:lpstr>
      <vt:lpstr>VG Young Presentation Transportation Safety &amp; Tort Liability</vt:lpstr>
      <vt:lpstr>Overall Texas Statistics</vt:lpstr>
      <vt:lpstr>Work Zone Statistics</vt:lpstr>
      <vt:lpstr>PowerPoint Presentation</vt:lpstr>
      <vt:lpstr>Work Zone Statistics</vt:lpstr>
      <vt:lpstr>Work Zone Statistics</vt:lpstr>
      <vt:lpstr>Work Zone Statistics</vt:lpstr>
      <vt:lpstr>Work Area Awareness</vt:lpstr>
      <vt:lpstr>Risk Management</vt:lpstr>
      <vt:lpstr>Risk Management</vt:lpstr>
      <vt:lpstr>PowerPoint Presentation</vt:lpstr>
      <vt:lpstr>PowerPoint Presentation</vt:lpstr>
      <vt:lpstr>TTC Regulations</vt:lpstr>
      <vt:lpstr> PRINCIPLES OF TRAFFIC CONTROL DEVICES</vt:lpstr>
      <vt:lpstr>Fundamental Principles of TTC</vt:lpstr>
      <vt:lpstr>Fundamental Principles of TTC</vt:lpstr>
      <vt:lpstr>Fundamental Principles of TTC</vt:lpstr>
      <vt:lpstr>Flagger Operations</vt:lpstr>
      <vt:lpstr>PowerPoint Presentation</vt:lpstr>
      <vt:lpstr>PowerPoint Presentation</vt:lpstr>
      <vt:lpstr>PowerPoint Presentation</vt:lpstr>
      <vt:lpstr>PowerPoint Presentation</vt:lpstr>
      <vt:lpstr>TO BE EFFECTIVE DEVICES SHOULD:</vt:lpstr>
      <vt:lpstr>Recognizing Deficiencies in TCDs</vt:lpstr>
      <vt:lpstr>Recognizing Deficiencies in TCDs</vt:lpstr>
      <vt:lpstr>Performing Inspections</vt:lpstr>
      <vt:lpstr>Performing Inspections</vt:lpstr>
      <vt:lpstr>Performing Inspections</vt:lpstr>
      <vt:lpstr>Performing Inspections</vt:lpstr>
      <vt:lpstr>Performing Inspections</vt:lpstr>
      <vt:lpstr>Thank You</vt:lpstr>
    </vt:vector>
  </TitlesOfParts>
  <Company>TEEX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ITSI Curriculum Services</dc:creator>
  <cp:lastModifiedBy>Katy M. Gottwald</cp:lastModifiedBy>
  <cp:revision>178</cp:revision>
  <cp:lastPrinted>2019-02-19T17:49:55Z</cp:lastPrinted>
  <dcterms:created xsi:type="dcterms:W3CDTF">2009-02-10T20:09:14Z</dcterms:created>
  <dcterms:modified xsi:type="dcterms:W3CDTF">2021-06-22T14:43:41Z</dcterms:modified>
</cp:coreProperties>
</file>