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70" r:id="rId2"/>
    <p:sldId id="261" r:id="rId3"/>
    <p:sldId id="262" r:id="rId4"/>
    <p:sldId id="269" r:id="rId5"/>
    <p:sldId id="271" r:id="rId6"/>
    <p:sldId id="272" r:id="rId7"/>
    <p:sldId id="273" r:id="rId8"/>
    <p:sldId id="274" r:id="rId9"/>
    <p:sldId id="275" r:id="rId10"/>
    <p:sldId id="276" r:id="rId11"/>
    <p:sldId id="267" r:id="rId12"/>
    <p:sldId id="268" r:id="rId13"/>
    <p:sldId id="265" r:id="rId14"/>
    <p:sldId id="266" r:id="rId15"/>
    <p:sldId id="259" r:id="rId16"/>
    <p:sldId id="278" r:id="rId17"/>
    <p:sldId id="279" r:id="rId18"/>
    <p:sldId id="27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4" d="100"/>
          <a:sy n="114" d="100"/>
        </p:scale>
        <p:origin x="186" y="186"/>
      </p:cViewPr>
      <p:guideLst/>
    </p:cSldViewPr>
  </p:slideViewPr>
  <p:notesTextViewPr>
    <p:cViewPr>
      <p:scale>
        <a:sx n="1" d="1"/>
        <a:sy n="1" d="1"/>
      </p:scale>
      <p:origin x="0" y="0"/>
    </p:cViewPr>
  </p:notesTextViewPr>
  <p:sorterViewPr>
    <p:cViewPr varScale="1">
      <p:scale>
        <a:sx n="100" d="100"/>
        <a:sy n="100" d="100"/>
      </p:scale>
      <p:origin x="0" y="-30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7DE84E-C959-40B7-89A9-BCE21D8780A8}" type="datetimeFigureOut">
              <a:rPr lang="en-US" smtClean="0"/>
              <a:t>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A496B2-A8CC-434F-85E1-CA7F57DF2127}" type="slidenum">
              <a:rPr lang="en-US" smtClean="0"/>
              <a:t>‹#›</a:t>
            </a:fld>
            <a:endParaRPr lang="en-US" dirty="0"/>
          </a:p>
        </p:txBody>
      </p:sp>
    </p:spTree>
    <p:extLst>
      <p:ext uri="{BB962C8B-B14F-4D97-AF65-F5344CB8AC3E}">
        <p14:creationId xmlns:p14="http://schemas.microsoft.com/office/powerpoint/2010/main" val="998764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60E797-C78B-4649-831D-7E259A0E13EA}" type="slidenum">
              <a:rPr lang="en-US" altLang="en-US">
                <a:latin typeface="Times New Roman" panose="02020603050405020304" pitchFamily="18" charset="0"/>
              </a:rPr>
              <a:pPr/>
              <a:t>4</a:t>
            </a:fld>
            <a:endParaRPr lang="en-US" altLang="en-US" dirty="0">
              <a:latin typeface="Times New Roman" panose="02020603050405020304" pitchFamily="18"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dirty="0"/>
          </a:p>
        </p:txBody>
      </p:sp>
    </p:spTree>
    <p:extLst>
      <p:ext uri="{BB962C8B-B14F-4D97-AF65-F5344CB8AC3E}">
        <p14:creationId xmlns:p14="http://schemas.microsoft.com/office/powerpoint/2010/main" val="1232335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2EBEFA-C2B2-47B7-BD85-716F52D0D146}" type="slidenum">
              <a:rPr lang="en-US" altLang="en-US">
                <a:latin typeface="Times New Roman" panose="02020603050405020304" pitchFamily="18" charset="0"/>
              </a:rPr>
              <a:pPr/>
              <a:t>12</a:t>
            </a:fld>
            <a:endParaRPr lang="en-US" altLang="en-US" dirty="0">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dirty="0"/>
          </a:p>
        </p:txBody>
      </p:sp>
    </p:spTree>
    <p:extLst>
      <p:ext uri="{BB962C8B-B14F-4D97-AF65-F5344CB8AC3E}">
        <p14:creationId xmlns:p14="http://schemas.microsoft.com/office/powerpoint/2010/main" val="1942586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dirty="0"/>
          </a:p>
        </p:txBody>
      </p:sp>
      <p:sp>
        <p:nvSpPr>
          <p:cNvPr id="604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E67B55-CA46-4B83-ADC3-18172F313D5E}" type="slidenum">
              <a:rPr lang="en-US" altLang="en-US">
                <a:latin typeface="Times New Roman" panose="02020603050405020304" pitchFamily="18" charset="0"/>
              </a:rPr>
              <a:pPr/>
              <a:t>13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91810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dirty="0"/>
          </a:p>
        </p:txBody>
      </p:sp>
      <p:sp>
        <p:nvSpPr>
          <p:cNvPr id="614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E39031-83FA-4276-A59D-4301CDA34E4A}" type="slidenum">
              <a:rPr lang="en-US" altLang="en-US">
                <a:latin typeface="Times New Roman" panose="02020603050405020304" pitchFamily="18" charset="0"/>
              </a:rPr>
              <a:pPr/>
              <a:t>14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247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650230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390942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75921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76906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62587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337169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1346460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346164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86669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315813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373642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448766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151365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3393238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124641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18A384B-FCDF-41C3-80CA-C540C4021EA0}"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FFE772-4544-4E48-8561-7D440AB3831B}" type="slidenum">
              <a:rPr lang="en-US" smtClean="0"/>
              <a:t>‹#›</a:t>
            </a:fld>
            <a:endParaRPr lang="en-US" dirty="0"/>
          </a:p>
        </p:txBody>
      </p:sp>
    </p:spTree>
    <p:extLst>
      <p:ext uri="{BB962C8B-B14F-4D97-AF65-F5344CB8AC3E}">
        <p14:creationId xmlns:p14="http://schemas.microsoft.com/office/powerpoint/2010/main" val="131135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8A384B-FCDF-41C3-80CA-C540C4021EA0}" type="datetimeFigureOut">
              <a:rPr lang="en-US" smtClean="0"/>
              <a:t>1/7/2021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FFE772-4544-4E48-8561-7D440AB3831B}" type="slidenum">
              <a:rPr lang="en-US" smtClean="0"/>
              <a:t>‹#›</a:t>
            </a:fld>
            <a:endParaRPr lang="en-US" dirty="0"/>
          </a:p>
        </p:txBody>
      </p:sp>
    </p:spTree>
    <p:extLst>
      <p:ext uri="{BB962C8B-B14F-4D97-AF65-F5344CB8AC3E}">
        <p14:creationId xmlns:p14="http://schemas.microsoft.com/office/powerpoint/2010/main" val="129512460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5" descr="... new residential subdivision in north Issaquah under construction"/>
          <p:cNvPicPr>
            <a:picLocks noChangeAspect="1"/>
          </p:cNvPicPr>
          <p:nvPr/>
        </p:nvPicPr>
        <p:blipFill rotWithShape="1">
          <a:blip r:embed="rId2"/>
          <a:srcRect r="10593" b="-3"/>
          <a:stretch/>
        </p:blipFill>
        <p:spPr>
          <a:xfrm>
            <a:off x="677334" y="1716066"/>
            <a:ext cx="8717187" cy="4325627"/>
          </a:xfrm>
          <a:prstGeom prst="rect">
            <a:avLst/>
          </a:prstGeom>
        </p:spPr>
      </p:pic>
      <p:sp>
        <p:nvSpPr>
          <p:cNvPr id="4" name="Title 3"/>
          <p:cNvSpPr>
            <a:spLocks noGrp="1"/>
          </p:cNvSpPr>
          <p:nvPr>
            <p:ph type="title"/>
          </p:nvPr>
        </p:nvSpPr>
        <p:spPr>
          <a:xfrm>
            <a:off x="677334" y="609600"/>
            <a:ext cx="8596668" cy="1320800"/>
          </a:xfrm>
        </p:spPr>
        <p:txBody>
          <a:bodyPr anchor="t">
            <a:normAutofit/>
          </a:bodyPr>
          <a:lstStyle/>
          <a:p>
            <a:pPr algn="ctr">
              <a:lnSpc>
                <a:spcPct val="80000"/>
              </a:lnSpc>
            </a:pPr>
            <a:r>
              <a:rPr lang="en-US" sz="3300" dirty="0"/>
              <a:t>Subdivision Regulations</a:t>
            </a:r>
            <a:br>
              <a:rPr lang="en-US" sz="3300" dirty="0"/>
            </a:br>
            <a:r>
              <a:rPr lang="en-US" sz="3300" dirty="0"/>
              <a:t>		</a:t>
            </a:r>
            <a:r>
              <a:rPr lang="en-US" sz="2400" dirty="0"/>
              <a:t>Presented by Allison, Bass &amp; Magee, LLP, Austin, Texas</a:t>
            </a:r>
          </a:p>
        </p:txBody>
      </p:sp>
      <p:sp>
        <p:nvSpPr>
          <p:cNvPr id="15" name="Content Placeholder 9"/>
          <p:cNvSpPr>
            <a:spLocks noGrp="1"/>
          </p:cNvSpPr>
          <p:nvPr>
            <p:ph idx="1"/>
          </p:nvPr>
        </p:nvSpPr>
        <p:spPr>
          <a:xfrm>
            <a:off x="6336287" y="2160589"/>
            <a:ext cx="2934714" cy="3880773"/>
          </a:xfrm>
        </p:spPr>
        <p:txBody>
          <a:bodyPr>
            <a:normAutofit/>
          </a:bodyPr>
          <a:lstStyle/>
          <a:p>
            <a:pPr marL="0" indent="0" fontAlgn="base">
              <a:buNone/>
            </a:pPr>
            <a:endParaRPr lang="fr-FR" dirty="0"/>
          </a:p>
          <a:p>
            <a:endParaRPr lang="en-US" dirty="0"/>
          </a:p>
          <a:p>
            <a:endParaRPr lang="en-US" dirty="0"/>
          </a:p>
        </p:txBody>
      </p:sp>
    </p:spTree>
    <p:extLst>
      <p:ext uri="{BB962C8B-B14F-4D97-AF65-F5344CB8AC3E}">
        <p14:creationId xmlns:p14="http://schemas.microsoft.com/office/powerpoint/2010/main" val="2703644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Once you Have a Draft Ordinance</a:t>
            </a:r>
          </a:p>
        </p:txBody>
      </p:sp>
      <p:sp>
        <p:nvSpPr>
          <p:cNvPr id="3" name="Content Placeholder 2"/>
          <p:cNvSpPr>
            <a:spLocks noGrp="1"/>
          </p:cNvSpPr>
          <p:nvPr>
            <p:ph idx="1"/>
          </p:nvPr>
        </p:nvSpPr>
        <p:spPr>
          <a:xfrm>
            <a:off x="677334" y="1534287"/>
            <a:ext cx="8596668" cy="4778831"/>
          </a:xfrm>
        </p:spPr>
        <p:txBody>
          <a:bodyPr>
            <a:normAutofit fontScale="70000" lnSpcReduction="20000"/>
          </a:bodyPr>
          <a:lstStyle/>
          <a:p>
            <a:r>
              <a:rPr lang="en-US" sz="2600" dirty="0"/>
              <a:t>Conduct a TIA Assessment, and file of record.</a:t>
            </a:r>
          </a:p>
          <a:p>
            <a:r>
              <a:rPr lang="en-US" sz="2600" dirty="0"/>
              <a:t>Establish a reasonable fee for copies of both TIA and Draft Ordinance, and proposed fees for permitting, etc.</a:t>
            </a:r>
          </a:p>
          <a:p>
            <a:r>
              <a:rPr lang="en-US" sz="2600" dirty="0"/>
              <a:t>Publish Notice of a Public Hearing at least 30 days  in advance, and inform public of TIA and Draft Ordinance, and intention to take up for consideration and possible action on subdivision regulation, including fees for copies.</a:t>
            </a:r>
          </a:p>
          <a:p>
            <a:r>
              <a:rPr lang="en-US" sz="2600" dirty="0"/>
              <a:t>Open public hearing.  Explain the need for subdivision regulation.  Present the contents of the proposed Regulation in summary form, but with enough detail that interested persons can understand what will be required.  </a:t>
            </a:r>
          </a:p>
          <a:p>
            <a:r>
              <a:rPr lang="en-US" sz="2600" dirty="0"/>
              <a:t>Receive public comment.  Use speaker forms to identify speakers, or to record those in favor or opposition.</a:t>
            </a:r>
          </a:p>
          <a:p>
            <a:r>
              <a:rPr lang="en-US" sz="2600" dirty="0"/>
              <a:t>Close the public hearing.  Take up the matter for action, either following the public hearing, or at a later date, but if to a later date, give separate notice of that date.  Does not have to be 30 additional days.</a:t>
            </a:r>
          </a:p>
          <a:p>
            <a:endParaRPr lang="en-US" dirty="0"/>
          </a:p>
          <a:p>
            <a:endParaRPr lang="en-US" dirty="0"/>
          </a:p>
        </p:txBody>
      </p:sp>
    </p:spTree>
    <p:extLst>
      <p:ext uri="{BB962C8B-B14F-4D97-AF65-F5344CB8AC3E}">
        <p14:creationId xmlns:p14="http://schemas.microsoft.com/office/powerpoint/2010/main" val="4205440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61063" y="653595"/>
            <a:ext cx="8229600" cy="1322387"/>
          </a:xfrm>
        </p:spPr>
        <p:txBody>
          <a:bodyPr>
            <a:normAutofit/>
          </a:bodyPr>
          <a:lstStyle/>
          <a:p>
            <a:pPr algn="ctr"/>
            <a:r>
              <a:rPr lang="en-US" altLang="en-US" dirty="0"/>
              <a:t>County Has Authority to Discontinue Maintenance, Close or Vacate Road</a:t>
            </a:r>
          </a:p>
        </p:txBody>
      </p:sp>
      <p:sp>
        <p:nvSpPr>
          <p:cNvPr id="43011" name="Content Placeholder 2"/>
          <p:cNvSpPr>
            <a:spLocks noGrp="1"/>
          </p:cNvSpPr>
          <p:nvPr>
            <p:ph idx="1"/>
          </p:nvPr>
        </p:nvSpPr>
        <p:spPr/>
        <p:txBody>
          <a:bodyPr>
            <a:normAutofit/>
          </a:bodyPr>
          <a:lstStyle/>
          <a:p>
            <a:r>
              <a:rPr lang="en-US" altLang="en-US" sz="2400" dirty="0"/>
              <a:t>Road must be a “county road”, i.e. under the County’s jurisdiction.</a:t>
            </a:r>
          </a:p>
          <a:p>
            <a:r>
              <a:rPr lang="en-US" altLang="en-US" sz="2400" dirty="0"/>
              <a:t>County has limited authority to amend plats, thereby giving authority over platted, but never opened roads in private subdivision.</a:t>
            </a:r>
          </a:p>
          <a:p>
            <a:r>
              <a:rPr lang="en-US" altLang="en-US" sz="2400" dirty="0"/>
              <a:t>Chapter 251, Transportation Code, for provisions on discontinuance, closure and vacating roads in county maintenance system.  </a:t>
            </a:r>
          </a:p>
        </p:txBody>
      </p:sp>
      <p:sp>
        <p:nvSpPr>
          <p:cNvPr id="4" name="Date Placeholder 3"/>
          <p:cNvSpPr>
            <a:spLocks noGrp="1"/>
          </p:cNvSpPr>
          <p:nvPr>
            <p:ph type="dt" sz="half" idx="10"/>
          </p:nvPr>
        </p:nvSpPr>
        <p:spPr/>
        <p:txBody>
          <a:bodyPr/>
          <a:lstStyle/>
          <a:p>
            <a:pPr>
              <a:defRPr/>
            </a:pPr>
            <a:fld id="{03F5C0D4-A389-40BB-BC4A-4B5FCA0D08AF}" type="datetime1">
              <a:rPr lang="en-US" smtClean="0"/>
              <a:pPr>
                <a:defRPr/>
              </a:pPr>
              <a:t>1/7/2021</a:t>
            </a:fld>
            <a:endParaRPr lang="en-US" alt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D9C2B3-EE85-4597-83CF-1F85EDBC6B91}" type="slidenum">
              <a:rPr lang="en-US" altLang="en-US">
                <a:latin typeface="Garamond" panose="02020404030301010803" pitchFamily="18" charset="0"/>
              </a:rPr>
              <a:pPr eaLnBrk="1" hangingPunct="1"/>
              <a:t>11</a:t>
            </a:fld>
            <a:endParaRPr lang="en-US" altLang="en-US" dirty="0">
              <a:latin typeface="Garamond" panose="02020404030301010803" pitchFamily="18" charset="0"/>
            </a:endParaRPr>
          </a:p>
        </p:txBody>
      </p:sp>
    </p:spTree>
    <p:extLst>
      <p:ext uri="{BB962C8B-B14F-4D97-AF65-F5344CB8AC3E}">
        <p14:creationId xmlns:p14="http://schemas.microsoft.com/office/powerpoint/2010/main" val="3242489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solidFill>
                  <a:srgbClr val="7B9899"/>
                </a:solidFill>
              </a:rPr>
              <a:t>Caution:</a:t>
            </a:r>
          </a:p>
        </p:txBody>
      </p:sp>
      <p:sp>
        <p:nvSpPr>
          <p:cNvPr id="28677" name="Rectangle 3"/>
          <p:cNvSpPr>
            <a:spLocks noGrp="1" noChangeArrowheads="1"/>
          </p:cNvSpPr>
          <p:nvPr>
            <p:ph idx="1"/>
          </p:nvPr>
        </p:nvSpPr>
        <p:spPr>
          <a:xfrm>
            <a:off x="892002" y="1469362"/>
            <a:ext cx="8382000" cy="4572000"/>
          </a:xfrm>
        </p:spPr>
        <p:txBody>
          <a:bodyPr>
            <a:normAutofit fontScale="92500" lnSpcReduction="20000"/>
          </a:bodyPr>
          <a:lstStyle/>
          <a:p>
            <a:pPr marL="274320" indent="-274320">
              <a:buFont typeface="Wingdings 2"/>
              <a:buChar char=""/>
              <a:defRPr/>
            </a:pPr>
            <a:r>
              <a:rPr lang="en-US" sz="2000" dirty="0"/>
              <a:t>Mere dedication in plat imposes no duty to maintain streets upon County.</a:t>
            </a:r>
          </a:p>
          <a:p>
            <a:pPr marL="548640" lvl="1" indent="-274320">
              <a:buFont typeface="Wingdings"/>
              <a:buChar char=""/>
              <a:defRPr/>
            </a:pPr>
            <a:r>
              <a:rPr lang="en-US" sz="2000" i="1" dirty="0"/>
              <a:t>Langford v. Kraft</a:t>
            </a:r>
            <a:r>
              <a:rPr lang="en-US" sz="2000" dirty="0"/>
              <a:t>, 498 S.W.2d 42, (Tex.App.—Ft. Worth, 1973), </a:t>
            </a:r>
            <a:r>
              <a:rPr lang="en-US" sz="2000" i="1" dirty="0"/>
              <a:t>Comm. Ct. v. Jester</a:t>
            </a:r>
            <a:r>
              <a:rPr lang="en-US" sz="2000" dirty="0"/>
              <a:t>, 199 S.W.2d 1004 (Tex.App.-Dallas, 1948).</a:t>
            </a:r>
          </a:p>
          <a:p>
            <a:pPr marL="274320" indent="-274320">
              <a:buFont typeface="Wingdings 2"/>
              <a:buChar char=""/>
              <a:defRPr/>
            </a:pPr>
            <a:r>
              <a:rPr lang="en-US" sz="2000" dirty="0"/>
              <a:t>Acceptance of road(s) should be reflected in an Order which specifically describes the road to be accepted for public maintenance.</a:t>
            </a:r>
          </a:p>
          <a:p>
            <a:pPr marL="274320" indent="-274320">
              <a:buFont typeface="Wingdings 2"/>
              <a:buChar char=""/>
              <a:defRPr/>
            </a:pPr>
            <a:r>
              <a:rPr lang="en-US" sz="2000" dirty="0"/>
              <a:t>Beware of </a:t>
            </a:r>
            <a:r>
              <a:rPr lang="en-US" sz="2000" i="1" dirty="0"/>
              <a:t>Kunefke v. Calhoun County</a:t>
            </a:r>
            <a:r>
              <a:rPr lang="en-US" sz="2000" dirty="0"/>
              <a:t>, 2006 WL 1553261, where the Commissioners Court accepted the dedication of roads for public use, but not for maintenance until such time as the roads were actually constructed and placed into use.  Court held this was acceptance for all purposes.  </a:t>
            </a:r>
          </a:p>
          <a:p>
            <a:pPr marL="274320" indent="-274320">
              <a:buFont typeface="Wingdings 2"/>
              <a:buChar char=""/>
              <a:defRPr/>
            </a:pPr>
            <a:r>
              <a:rPr lang="en-US" sz="2000" dirty="0"/>
              <a:t>When reviewing Subdivision Plats, use term “Approve the Plat for filing purposes only.”  </a:t>
            </a:r>
          </a:p>
          <a:p>
            <a:pPr marL="274320" indent="-274320">
              <a:buFont typeface="Wingdings 2"/>
              <a:buChar char=""/>
              <a:defRPr/>
            </a:pPr>
            <a:r>
              <a:rPr lang="en-US" sz="2000" dirty="0"/>
              <a:t>Use separate order/language to specifically accept roads for maintenance.</a:t>
            </a:r>
          </a:p>
          <a:p>
            <a:pPr marL="274320" indent="-274320">
              <a:buNone/>
              <a:defRPr/>
            </a:pPr>
            <a:endParaRPr lang="en-US" dirty="0"/>
          </a:p>
        </p:txBody>
      </p:sp>
      <p:sp>
        <p:nvSpPr>
          <p:cNvPr id="23555" name="Date Placeholder 3"/>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3CD140-59EC-44EF-A84C-EE8C37FAD641}" type="datetime1">
              <a:rPr lang="en-US" altLang="en-US" smtClean="0">
                <a:solidFill>
                  <a:srgbClr val="FFFFFF"/>
                </a:solidFill>
              </a:rPr>
              <a:pPr eaLnBrk="1" hangingPunct="1"/>
              <a:t>1/7/2021</a:t>
            </a:fld>
            <a:endParaRPr lang="en-US" altLang="en-US" dirty="0">
              <a:solidFill>
                <a:srgbClr val="FFFFFF"/>
              </a:solidFill>
            </a:endParaRPr>
          </a:p>
        </p:txBody>
      </p:sp>
      <p:sp>
        <p:nvSpPr>
          <p:cNvPr id="28675"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99395E-ACE3-4546-9B17-1632338BAAF9}" type="slidenum">
              <a:rPr lang="en-US" altLang="en-US">
                <a:solidFill>
                  <a:srgbClr val="7B9899"/>
                </a:solidFill>
              </a:rPr>
              <a:pPr eaLnBrk="1" hangingPunct="1"/>
              <a:t>12</a:t>
            </a:fld>
            <a:endParaRPr lang="en-US" altLang="en-US" dirty="0">
              <a:solidFill>
                <a:srgbClr val="7B9899"/>
              </a:solidFill>
            </a:endParaRPr>
          </a:p>
        </p:txBody>
      </p:sp>
    </p:spTree>
    <p:extLst>
      <p:ext uri="{BB962C8B-B14F-4D97-AF65-F5344CB8AC3E}">
        <p14:creationId xmlns:p14="http://schemas.microsoft.com/office/powerpoint/2010/main" val="2750933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D7AA7D97-66DE-4032-B1C0-D907D4BBB66F}" type="datetime1">
              <a:rPr lang="en-US"/>
              <a:pPr>
                <a:defRPr/>
              </a:pPr>
              <a:t>1/7/2021</a:t>
            </a:fld>
            <a:endParaRPr 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1D2D99-5BA5-4713-BD43-ADA1458824C2}" type="slidenum">
              <a:rPr lang="en-US" altLang="en-US">
                <a:latin typeface="Garamond" panose="02020404030301010803" pitchFamily="18" charset="0"/>
              </a:rPr>
              <a:pPr eaLnBrk="1" hangingPunct="1"/>
              <a:t>13</a:t>
            </a:fld>
            <a:endParaRPr lang="en-US" altLang="en-US" dirty="0">
              <a:latin typeface="Garamond" panose="02020404030301010803" pitchFamily="18" charset="0"/>
            </a:endParaRPr>
          </a:p>
        </p:txBody>
      </p:sp>
      <p:sp>
        <p:nvSpPr>
          <p:cNvPr id="35844" name="Rectangle 5"/>
          <p:cNvSpPr>
            <a:spLocks noChangeArrowheads="1"/>
          </p:cNvSpPr>
          <p:nvPr/>
        </p:nvSpPr>
        <p:spPr bwMode="auto">
          <a:xfrm>
            <a:off x="688931" y="469236"/>
            <a:ext cx="8458200" cy="575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300" dirty="0"/>
              <a:t>I move that the Commissioners Court of ____ County, Texas, pursuant to §232.002 of the Texas Local Government Code, approve for filing purposes only, a plat of the _________________ subdivision, upon the following condition:  </a:t>
            </a:r>
          </a:p>
          <a:p>
            <a:pPr algn="just" eaLnBrk="1" hangingPunct="1"/>
            <a:endParaRPr lang="en-US" altLang="en-US" sz="2300" dirty="0"/>
          </a:p>
          <a:p>
            <a:pPr algn="just" eaLnBrk="1" hangingPunct="1"/>
            <a:r>
              <a:rPr lang="en-US" altLang="en-US" sz="2300" dirty="0"/>
              <a:t>In accordance with </a:t>
            </a:r>
            <a:r>
              <a:rPr lang="en-US" altLang="en-US" sz="2300" i="1" dirty="0"/>
              <a:t>Langford v. Kraft</a:t>
            </a:r>
            <a:r>
              <a:rPr lang="en-US" altLang="en-US" sz="2300" dirty="0"/>
              <a:t>, 498 S.W.2d 42, </a:t>
            </a:r>
            <a:r>
              <a:rPr lang="en-US" altLang="en-US" sz="2300" i="1" dirty="0"/>
              <a:t>Commissioners Court v. Jester Development Co</a:t>
            </a:r>
            <a:r>
              <a:rPr lang="en-US" altLang="en-US" sz="2300" dirty="0"/>
              <a:t>, 199 S.W.2d 1004, and </a:t>
            </a:r>
            <a:r>
              <a:rPr lang="en-US" altLang="en-US" sz="2300" i="1" dirty="0"/>
              <a:t>Miller v. Elliott</a:t>
            </a:r>
            <a:r>
              <a:rPr lang="en-US" altLang="en-US" sz="2300" dirty="0"/>
              <a:t>, 94 S.W.3d 38, that the filing and approval of a plat which dedicates streets and roads does not make them county roads subject to county maintenance, since the dedication is a mere offer and the filing of a plat for  approval by the County Commissioners Court does not constitute an acceptance of any dedication contained in the plat, I hereby move that the Court expressly approve the filing of the plat of the _________ subdivision, with the following Note inserted upon the face of the Plat:</a:t>
            </a:r>
          </a:p>
        </p:txBody>
      </p:sp>
    </p:spTree>
    <p:extLst>
      <p:ext uri="{BB962C8B-B14F-4D97-AF65-F5344CB8AC3E}">
        <p14:creationId xmlns:p14="http://schemas.microsoft.com/office/powerpoint/2010/main" val="64296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p:txBody>
          <a:bodyPr/>
          <a:lstStyle/>
          <a:p>
            <a:pPr algn="ctr"/>
            <a:r>
              <a:rPr lang="en-US" altLang="en-US" dirty="0"/>
              <a:t>Notation on Plat</a:t>
            </a:r>
          </a:p>
        </p:txBody>
      </p:sp>
      <p:sp>
        <p:nvSpPr>
          <p:cNvPr id="2" name="Date Placeholder 1"/>
          <p:cNvSpPr>
            <a:spLocks noGrp="1"/>
          </p:cNvSpPr>
          <p:nvPr>
            <p:ph type="dt" sz="half" idx="10"/>
          </p:nvPr>
        </p:nvSpPr>
        <p:spPr/>
        <p:txBody>
          <a:bodyPr/>
          <a:lstStyle/>
          <a:p>
            <a:pPr>
              <a:defRPr/>
            </a:pPr>
            <a:fld id="{46A0A537-30EC-4D27-8B6F-603AB4CBD41B}" type="datetime1">
              <a:rPr lang="en-US"/>
              <a:pPr>
                <a:defRPr/>
              </a:pPr>
              <a:t>1/7/2021</a:t>
            </a:fld>
            <a:endParaRPr lang="en-US" dirty="0"/>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8FFC4E-6A21-413B-A6D7-A749A7AB55B4}" type="slidenum">
              <a:rPr lang="en-US" altLang="en-US">
                <a:latin typeface="Garamond" panose="02020404030301010803" pitchFamily="18" charset="0"/>
              </a:rPr>
              <a:pPr eaLnBrk="1" hangingPunct="1"/>
              <a:t>14</a:t>
            </a:fld>
            <a:endParaRPr lang="en-US" altLang="en-US" dirty="0">
              <a:latin typeface="Garamond" panose="02020404030301010803" pitchFamily="18" charset="0"/>
            </a:endParaRPr>
          </a:p>
        </p:txBody>
      </p:sp>
      <p:sp>
        <p:nvSpPr>
          <p:cNvPr id="36869" name="Rectangle 3"/>
          <p:cNvSpPr>
            <a:spLocks noChangeArrowheads="1"/>
          </p:cNvSpPr>
          <p:nvPr/>
        </p:nvSpPr>
        <p:spPr bwMode="auto">
          <a:xfrm>
            <a:off x="970663" y="1464502"/>
            <a:ext cx="7620000"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p>
          <a:p>
            <a:pPr algn="just" eaLnBrk="1" hangingPunct="1"/>
            <a:r>
              <a:rPr lang="en-US" altLang="en-US" sz="2800" dirty="0"/>
              <a:t>"No road, street or passageway set aside in this Plat shall be maintained by __________ County, Texas in the absence of an express Order of the Commissioners Court entered of record in the minutes of the Commissioners Court of _______ County, Texas specifically identifying any such road, street or passageway and specifically accepting such road, street or passageway for county maintenance."</a:t>
            </a:r>
          </a:p>
        </p:txBody>
      </p:sp>
    </p:spTree>
    <p:extLst>
      <p:ext uri="{BB962C8B-B14F-4D97-AF65-F5344CB8AC3E}">
        <p14:creationId xmlns:p14="http://schemas.microsoft.com/office/powerpoint/2010/main" val="380452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algn="ctr" eaLnBrk="1" hangingPunct="1"/>
            <a:r>
              <a:rPr lang="en-US" altLang="en-US" dirty="0"/>
              <a:t>Pre-existing Sub-Standard </a:t>
            </a:r>
            <a:br>
              <a:rPr lang="en-US" altLang="en-US" dirty="0"/>
            </a:br>
            <a:r>
              <a:rPr lang="en-US" altLang="en-US" dirty="0"/>
              <a:t>Subdivisions</a:t>
            </a:r>
          </a:p>
        </p:txBody>
      </p:sp>
      <p:sp>
        <p:nvSpPr>
          <p:cNvPr id="29701" name="Rectangle 3"/>
          <p:cNvSpPr>
            <a:spLocks noGrp="1" noChangeArrowheads="1"/>
          </p:cNvSpPr>
          <p:nvPr>
            <p:ph idx="1"/>
          </p:nvPr>
        </p:nvSpPr>
        <p:spPr>
          <a:xfrm>
            <a:off x="702732" y="2118987"/>
            <a:ext cx="8229600" cy="4530725"/>
          </a:xfrm>
        </p:spPr>
        <p:txBody>
          <a:bodyPr>
            <a:normAutofit/>
          </a:bodyPr>
          <a:lstStyle/>
          <a:p>
            <a:pPr eaLnBrk="1" hangingPunct="1"/>
            <a:r>
              <a:rPr lang="en-US" altLang="en-US" sz="2800" dirty="0"/>
              <a:t>Chapter 253 of Transportation Code provides for County authority to improve roads in sub-division.</a:t>
            </a:r>
          </a:p>
          <a:p>
            <a:pPr lvl="1" eaLnBrk="1" hangingPunct="1"/>
            <a:r>
              <a:rPr lang="en-US" altLang="en-US" sz="2800" dirty="0"/>
              <a:t>Election of Property Owners required.</a:t>
            </a:r>
          </a:p>
          <a:p>
            <a:pPr lvl="1" eaLnBrk="1" hangingPunct="1"/>
            <a:r>
              <a:rPr lang="en-US" altLang="en-US" sz="2800" dirty="0"/>
              <a:t>Owners can be assessed for initial costs.</a:t>
            </a:r>
          </a:p>
          <a:p>
            <a:pPr lvl="1" eaLnBrk="1" hangingPunct="1"/>
            <a:r>
              <a:rPr lang="en-US" altLang="en-US" sz="2800" b="1" u="sng" dirty="0"/>
              <a:t>But</a:t>
            </a:r>
            <a:r>
              <a:rPr lang="en-US" altLang="en-US" sz="2800" dirty="0"/>
              <a:t>, County thereafter responsible for road maintenance.</a:t>
            </a:r>
          </a:p>
        </p:txBody>
      </p:sp>
      <p:sp>
        <p:nvSpPr>
          <p:cNvPr id="4" name="Date Placeholder 3"/>
          <p:cNvSpPr>
            <a:spLocks noGrp="1"/>
          </p:cNvSpPr>
          <p:nvPr>
            <p:ph type="dt" sz="half" idx="10"/>
          </p:nvPr>
        </p:nvSpPr>
        <p:spPr/>
        <p:txBody>
          <a:bodyPr/>
          <a:lstStyle/>
          <a:p>
            <a:pPr>
              <a:defRPr/>
            </a:pPr>
            <a:fld id="{A05A8100-ABE9-4FCF-901D-C92ED8E65F1A}" type="datetime1">
              <a:rPr lang="en-US"/>
              <a:pPr>
                <a:defRPr/>
              </a:pPr>
              <a:t>1/7/2021</a:t>
            </a:fld>
            <a:endParaRPr lang="en-US" altLang="en-US" dirty="0"/>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0D2E90-F243-4D7C-8D3E-43F70A871D56}" type="slidenum">
              <a:rPr lang="en-US" altLang="en-US">
                <a:latin typeface="Garamond" panose="02020404030301010803" pitchFamily="18" charset="0"/>
              </a:rPr>
              <a:pPr eaLnBrk="1" hangingPunct="1"/>
              <a:t>15</a:t>
            </a:fld>
            <a:endParaRPr lang="en-US" altLang="en-US" dirty="0">
              <a:latin typeface="Garamond" panose="02020404030301010803" pitchFamily="18" charset="0"/>
            </a:endParaRPr>
          </a:p>
        </p:txBody>
      </p:sp>
    </p:spTree>
    <p:extLst>
      <p:ext uri="{BB962C8B-B14F-4D97-AF65-F5344CB8AC3E}">
        <p14:creationId xmlns:p14="http://schemas.microsoft.com/office/powerpoint/2010/main" val="3445226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88CD1-DFD4-4061-935E-B86F842ADAC1}"/>
              </a:ext>
            </a:extLst>
          </p:cNvPr>
          <p:cNvSpPr>
            <a:spLocks noGrp="1"/>
          </p:cNvSpPr>
          <p:nvPr>
            <p:ph type="title"/>
          </p:nvPr>
        </p:nvSpPr>
        <p:spPr/>
        <p:txBody>
          <a:bodyPr/>
          <a:lstStyle/>
          <a:p>
            <a:pPr algn="ctr"/>
            <a:r>
              <a:rPr lang="en-US" dirty="0"/>
              <a:t>Substantial Revisions to Chapter 232, Effective 9/1/2019	</a:t>
            </a:r>
          </a:p>
        </p:txBody>
      </p:sp>
      <p:sp>
        <p:nvSpPr>
          <p:cNvPr id="3" name="TextBox 2">
            <a:extLst>
              <a:ext uri="{FF2B5EF4-FFF2-40B4-BE49-F238E27FC236}">
                <a16:creationId xmlns:a16="http://schemas.microsoft.com/office/drawing/2014/main" id="{090A79AE-1534-4154-993E-397210BC7DB4}"/>
              </a:ext>
            </a:extLst>
          </p:cNvPr>
          <p:cNvSpPr txBox="1"/>
          <p:nvPr/>
        </p:nvSpPr>
        <p:spPr>
          <a:xfrm>
            <a:off x="520117" y="2399251"/>
            <a:ext cx="9649012" cy="3970318"/>
          </a:xfrm>
          <a:prstGeom prst="rect">
            <a:avLst/>
          </a:prstGeom>
          <a:noFill/>
        </p:spPr>
        <p:txBody>
          <a:bodyPr wrap="square" rtlCol="0">
            <a:spAutoFit/>
          </a:bodyPr>
          <a:lstStyle/>
          <a:p>
            <a:pPr marL="342900" indent="-342900">
              <a:buAutoNum type="arabicPeriod"/>
            </a:pPr>
            <a:r>
              <a:rPr lang="en-US" dirty="0"/>
              <a:t>Timeline for review and action on a plat application reduced from 60 to 30 days.</a:t>
            </a:r>
          </a:p>
          <a:p>
            <a:pPr marL="342900" indent="-342900">
              <a:buAutoNum type="arabicPeriod"/>
            </a:pPr>
            <a:r>
              <a:rPr lang="en-US" dirty="0"/>
              <a:t>A written list of the documentation and other information required must be prepared, and the requirements must related to a requirement under “applicable law”.</a:t>
            </a:r>
          </a:p>
          <a:p>
            <a:pPr marL="342900" indent="-342900">
              <a:buAutoNum type="arabicPeriod"/>
            </a:pPr>
            <a:r>
              <a:rPr lang="en-US" dirty="0"/>
              <a:t>Any missing information must be identified within 10 days by the County, and notification to the applicant with cited section of regulation must be given within 10 days.</a:t>
            </a:r>
          </a:p>
          <a:p>
            <a:pPr marL="342900" indent="-342900">
              <a:buAutoNum type="arabicPeriod"/>
            </a:pPr>
            <a:r>
              <a:rPr lang="en-US" dirty="0"/>
              <a:t>Options for action:  	(a)  Approve if in compliance with regulation</a:t>
            </a:r>
          </a:p>
          <a:p>
            <a:pPr lvl="4"/>
            <a:r>
              <a:rPr lang="en-US" dirty="0"/>
              <a:t>		(b)  Approve with conditions (articulate the conditions)</a:t>
            </a:r>
          </a:p>
          <a:p>
            <a:pPr lvl="4"/>
            <a:r>
              <a:rPr lang="en-US" dirty="0"/>
              <a:t>		(c)  Disapprove.  Again if the plat application complies with </a:t>
            </a:r>
          </a:p>
          <a:p>
            <a:pPr lvl="4"/>
            <a:r>
              <a:rPr lang="en-US" dirty="0"/>
              <a:t>		County Subdivision Regulation, you cannot disapprove.</a:t>
            </a:r>
          </a:p>
          <a:p>
            <a:pPr marL="342900" indent="-342900">
              <a:buAutoNum type="arabicPeriod" startAt="5"/>
            </a:pPr>
            <a:r>
              <a:rPr lang="en-US" dirty="0"/>
              <a:t>30 day deadline can only be extended if requested by the applicant and agreed to</a:t>
            </a:r>
          </a:p>
          <a:p>
            <a:r>
              <a:rPr lang="en-US" dirty="0"/>
              <a:t>	in writing and approved by Commissioners court or designee.</a:t>
            </a:r>
          </a:p>
          <a:p>
            <a:r>
              <a:rPr lang="en-US" dirty="0"/>
              <a:t>6.  Failure to meet the 30 day deadline by county results in approval of plat.</a:t>
            </a:r>
          </a:p>
          <a:p>
            <a:r>
              <a:rPr lang="en-US" dirty="0"/>
              <a:t>						</a:t>
            </a:r>
          </a:p>
        </p:txBody>
      </p:sp>
    </p:spTree>
    <p:extLst>
      <p:ext uri="{BB962C8B-B14F-4D97-AF65-F5344CB8AC3E}">
        <p14:creationId xmlns:p14="http://schemas.microsoft.com/office/powerpoint/2010/main" val="10365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F9D68-B4F5-4022-87E7-316BE3DC5B7A}"/>
              </a:ext>
            </a:extLst>
          </p:cNvPr>
          <p:cNvSpPr>
            <a:spLocks noGrp="1"/>
          </p:cNvSpPr>
          <p:nvPr>
            <p:ph type="title"/>
          </p:nvPr>
        </p:nvSpPr>
        <p:spPr/>
        <p:txBody>
          <a:bodyPr>
            <a:normAutofit fontScale="90000"/>
          </a:bodyPr>
          <a:lstStyle/>
          <a:p>
            <a:pPr algn="ctr"/>
            <a:r>
              <a:rPr lang="en-US" dirty="0"/>
              <a:t>Catch 22 contained in 232.00285 </a:t>
            </a:r>
            <a:br>
              <a:rPr lang="en-US" dirty="0"/>
            </a:br>
            <a:r>
              <a:rPr lang="en-US" dirty="0"/>
              <a:t>Texas Local Government Code</a:t>
            </a:r>
            <a:br>
              <a:rPr lang="en-US" dirty="0"/>
            </a:br>
            <a:endParaRPr lang="en-US" dirty="0"/>
          </a:p>
        </p:txBody>
      </p:sp>
      <p:sp>
        <p:nvSpPr>
          <p:cNvPr id="4" name="Rectangle 1">
            <a:extLst>
              <a:ext uri="{FF2B5EF4-FFF2-40B4-BE49-F238E27FC236}">
                <a16:creationId xmlns:a16="http://schemas.microsoft.com/office/drawing/2014/main" id="{B7EAD1E0-7A2C-4174-BD8C-9C3E5BFBC4DA}"/>
              </a:ext>
            </a:extLst>
          </p:cNvPr>
          <p:cNvSpPr>
            <a:spLocks noChangeArrowheads="1"/>
          </p:cNvSpPr>
          <p:nvPr/>
        </p:nvSpPr>
        <p:spPr bwMode="auto">
          <a:xfrm>
            <a:off x="0" y="-13849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253F7A86-C9D8-43E1-B417-38AA09648359}"/>
              </a:ext>
            </a:extLst>
          </p:cNvPr>
          <p:cNvSpPr txBox="1"/>
          <p:nvPr/>
        </p:nvSpPr>
        <p:spPr>
          <a:xfrm>
            <a:off x="855678" y="2055303"/>
            <a:ext cx="7633981" cy="480131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(a) In this section, “development plan” includes a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preliminary</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 plat,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preliminary subdivision plan</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 subdivision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construction plan</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site plan,</a:t>
            </a:r>
            <a:r>
              <a:rPr kumimoji="0" lang="en-US" altLang="en-US" sz="2400" b="0" i="0"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general plan</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land development application</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 or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site development plan.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(b) Unless explicitly authorized by another law of this state, a county </a:t>
            </a:r>
            <a:r>
              <a:rPr kumimoji="0" lang="en-US" altLang="en-US" sz="2400" b="0" i="0" u="none" strike="noStrike" cap="none" normalizeH="0" baseline="0" dirty="0">
                <a:ln>
                  <a:noFill/>
                </a:ln>
                <a:solidFill>
                  <a:srgbClr val="3D3D3D"/>
                </a:solidFill>
                <a:effectLst/>
                <a:highlight>
                  <a:srgbClr val="FFFF00"/>
                </a:highlight>
                <a:latin typeface="Adobe Devanagari" panose="02040503050201020203" pitchFamily="18" charset="0"/>
                <a:cs typeface="Adobe Devanagari" panose="02040503050201020203" pitchFamily="18" charset="0"/>
              </a:rPr>
              <a:t>may not </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require a person to submit a </a:t>
            </a:r>
            <a:r>
              <a:rPr kumimoji="0" lang="en-US" altLang="en-US" sz="2400" b="0" i="0" u="sng"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development plan </a:t>
            </a:r>
            <a:r>
              <a:rPr kumimoji="0" lang="en-US" altLang="en-US" sz="2400" b="0" i="0" u="none" strike="noStrike" cap="none" normalizeH="0" baseline="0" dirty="0">
                <a:ln>
                  <a:noFill/>
                </a:ln>
                <a:solidFill>
                  <a:srgbClr val="3D3D3D"/>
                </a:solidFill>
                <a:effectLst/>
                <a:latin typeface="Adobe Devanagari" panose="02040503050201020203" pitchFamily="18" charset="0"/>
                <a:cs typeface="Adobe Devanagari" panose="02040503050201020203" pitchFamily="18" charset="0"/>
              </a:rPr>
              <a:t>during the plat approval process required by this subchapter. If a county is authorized under another law of this state to require approval of a development plan, the county must comply with the approval procedures under this subchapter during the approval process.</a:t>
            </a:r>
            <a:endParaRPr kumimoji="0" lang="en-US" altLang="en-US" sz="2400" b="0" i="0" u="none" strike="noStrike" cap="none" normalizeH="0" baseline="0" dirty="0">
              <a:ln>
                <a:noFill/>
              </a:ln>
              <a:solidFill>
                <a:schemeClr val="tx1"/>
              </a:solidFill>
              <a:effectLst/>
              <a:latin typeface="Adobe Devanagari" panose="02040503050201020203" pitchFamily="18" charset="0"/>
              <a:cs typeface="Adobe Devanagari" panose="020405030502010202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3D3D3D"/>
              </a:solidFill>
              <a:effectLst/>
              <a:latin typeface="inherit"/>
            </a:endParaRPr>
          </a:p>
        </p:txBody>
      </p:sp>
    </p:spTree>
    <p:extLst>
      <p:ext uri="{BB962C8B-B14F-4D97-AF65-F5344CB8AC3E}">
        <p14:creationId xmlns:p14="http://schemas.microsoft.com/office/powerpoint/2010/main" val="2494377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More Information:</a:t>
            </a:r>
          </a:p>
        </p:txBody>
      </p:sp>
      <p:sp>
        <p:nvSpPr>
          <p:cNvPr id="3" name="Content Placeholder 2"/>
          <p:cNvSpPr>
            <a:spLocks noGrp="1"/>
          </p:cNvSpPr>
          <p:nvPr>
            <p:ph idx="1"/>
          </p:nvPr>
        </p:nvSpPr>
        <p:spPr/>
        <p:txBody>
          <a:bodyPr/>
          <a:lstStyle/>
          <a:p>
            <a:r>
              <a:rPr lang="en-US" dirty="0"/>
              <a:t>Texas Association of Counties-Publications-County Subdivision Regulation Sourcebook, 2010.</a:t>
            </a:r>
          </a:p>
          <a:p>
            <a:r>
              <a:rPr lang="en-US" dirty="0"/>
              <a:t>Allison, Bass &amp; Magee, LLP</a:t>
            </a:r>
          </a:p>
          <a:p>
            <a:pPr lvl="1"/>
            <a:r>
              <a:rPr lang="en-US" sz="1800" dirty="0"/>
              <a:t>402 West 12</a:t>
            </a:r>
            <a:r>
              <a:rPr lang="en-US" sz="1800" baseline="30000" dirty="0"/>
              <a:t>th</a:t>
            </a:r>
            <a:r>
              <a:rPr lang="en-US" sz="1800" dirty="0"/>
              <a:t> Street</a:t>
            </a:r>
          </a:p>
          <a:p>
            <a:pPr lvl="1"/>
            <a:r>
              <a:rPr lang="en-US" sz="1800" dirty="0"/>
              <a:t>Austin, Texas  78701</a:t>
            </a:r>
          </a:p>
          <a:p>
            <a:pPr lvl="1"/>
            <a:r>
              <a:rPr lang="en-US" sz="1800" dirty="0"/>
              <a:t>512/482-0701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3812" y="3030019"/>
            <a:ext cx="5020190" cy="3345365"/>
          </a:xfrm>
          <a:prstGeom prst="rect">
            <a:avLst/>
          </a:prstGeom>
        </p:spPr>
      </p:pic>
    </p:spTree>
    <p:extLst>
      <p:ext uri="{BB962C8B-B14F-4D97-AF65-F5344CB8AC3E}">
        <p14:creationId xmlns:p14="http://schemas.microsoft.com/office/powerpoint/2010/main" val="2101236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algn="ctr" eaLnBrk="1" hangingPunct="1"/>
            <a:r>
              <a:rPr lang="en-US" altLang="en-US" dirty="0"/>
              <a:t>Chapter 232, Local Government Code</a:t>
            </a:r>
          </a:p>
        </p:txBody>
      </p:sp>
      <p:sp>
        <p:nvSpPr>
          <p:cNvPr id="31749" name="Rectangle 3"/>
          <p:cNvSpPr>
            <a:spLocks noGrp="1" noChangeArrowheads="1"/>
          </p:cNvSpPr>
          <p:nvPr>
            <p:ph idx="1"/>
          </p:nvPr>
        </p:nvSpPr>
        <p:spPr/>
        <p:txBody>
          <a:bodyPr/>
          <a:lstStyle/>
          <a:p>
            <a:pPr eaLnBrk="1" hangingPunct="1"/>
            <a:r>
              <a:rPr lang="en-US" altLang="en-US" sz="3200" dirty="0"/>
              <a:t>Plat required if:</a:t>
            </a:r>
          </a:p>
          <a:p>
            <a:pPr lvl="1" eaLnBrk="1" hangingPunct="1"/>
            <a:r>
              <a:rPr lang="en-US" altLang="en-US" sz="2400" dirty="0"/>
              <a:t>Land is outside of municipality.</a:t>
            </a:r>
          </a:p>
          <a:p>
            <a:pPr lvl="1" eaLnBrk="1" hangingPunct="1"/>
            <a:r>
              <a:rPr lang="en-US" altLang="en-US" sz="2400" dirty="0"/>
              <a:t>Divided into two or more parts.</a:t>
            </a:r>
          </a:p>
          <a:p>
            <a:pPr lvl="1" eaLnBrk="1" hangingPunct="1"/>
            <a:r>
              <a:rPr lang="en-US" altLang="en-US" sz="2400" dirty="0"/>
              <a:t>If a subdivision of the tract or lots provides for streets, alleys, squares, parks, or other parts of the tract intended to be used by the public, or for the use of purchasers of the lots.</a:t>
            </a:r>
          </a:p>
          <a:p>
            <a:pPr lvl="1" eaLnBrk="1" hangingPunct="1"/>
            <a:r>
              <a:rPr lang="en-US" altLang="en-US" sz="2400" dirty="0"/>
              <a:t>Plat must be filed of record in accord with law.</a:t>
            </a:r>
          </a:p>
        </p:txBody>
      </p:sp>
      <p:sp>
        <p:nvSpPr>
          <p:cNvPr id="4" name="Date Placeholder 3"/>
          <p:cNvSpPr>
            <a:spLocks noGrp="1"/>
          </p:cNvSpPr>
          <p:nvPr>
            <p:ph type="dt" sz="half" idx="10"/>
          </p:nvPr>
        </p:nvSpPr>
        <p:spPr/>
        <p:txBody>
          <a:bodyPr/>
          <a:lstStyle/>
          <a:p>
            <a:pPr>
              <a:defRPr/>
            </a:pPr>
            <a:fld id="{9CEDCBE5-471C-453C-8802-287FEAF86DDB}" type="datetime1">
              <a:rPr lang="en-US"/>
              <a:pPr>
                <a:defRPr/>
              </a:pPr>
              <a:t>1/7/2021</a:t>
            </a:fld>
            <a:endParaRPr lang="en-US" altLang="en-US" dirty="0"/>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87BF52-149F-4B37-BF28-959F3BE52B8E}" type="slidenum">
              <a:rPr lang="en-US" altLang="en-US">
                <a:latin typeface="Garamond" panose="02020404030301010803" pitchFamily="18" charset="0"/>
              </a:rPr>
              <a:pPr eaLnBrk="1" hangingPunct="1"/>
              <a:t>2</a:t>
            </a:fld>
            <a:endParaRPr lang="en-US" altLang="en-US" dirty="0">
              <a:latin typeface="Garamond" panose="02020404030301010803" pitchFamily="18" charset="0"/>
            </a:endParaRPr>
          </a:p>
        </p:txBody>
      </p:sp>
    </p:spTree>
    <p:extLst>
      <p:ext uri="{BB962C8B-B14F-4D97-AF65-F5344CB8AC3E}">
        <p14:creationId xmlns:p14="http://schemas.microsoft.com/office/powerpoint/2010/main" val="4041641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pPr algn="ctr" eaLnBrk="1" hangingPunct="1"/>
            <a:r>
              <a:rPr lang="en-US" altLang="en-US" dirty="0"/>
              <a:t>Exceptions to Plat Requirements</a:t>
            </a:r>
          </a:p>
        </p:txBody>
      </p:sp>
      <p:sp>
        <p:nvSpPr>
          <p:cNvPr id="32773" name="Rectangle 3"/>
          <p:cNvSpPr>
            <a:spLocks noGrp="1" noChangeArrowheads="1"/>
          </p:cNvSpPr>
          <p:nvPr>
            <p:ph idx="1"/>
          </p:nvPr>
        </p:nvSpPr>
        <p:spPr/>
        <p:txBody>
          <a:bodyPr>
            <a:normAutofit/>
          </a:bodyPr>
          <a:lstStyle/>
          <a:p>
            <a:pPr eaLnBrk="1" hangingPunct="1">
              <a:lnSpc>
                <a:spcPct val="90000"/>
              </a:lnSpc>
            </a:pPr>
            <a:r>
              <a:rPr lang="en-US" altLang="en-US" sz="2400" u="sng" dirty="0"/>
              <a:t>Land does not provide for streets or other common areas</a:t>
            </a:r>
            <a:r>
              <a:rPr lang="en-US" altLang="en-US" sz="2400" dirty="0"/>
              <a:t>.</a:t>
            </a:r>
          </a:p>
          <a:p>
            <a:pPr eaLnBrk="1" hangingPunct="1">
              <a:lnSpc>
                <a:spcPct val="90000"/>
              </a:lnSpc>
            </a:pPr>
            <a:r>
              <a:rPr lang="en-US" altLang="en-US" sz="2400" dirty="0"/>
              <a:t>Land use for agricultural purposes as defined by Article VIII, Section 1-d, Texas Constitution.</a:t>
            </a:r>
          </a:p>
          <a:p>
            <a:pPr eaLnBrk="1" hangingPunct="1">
              <a:lnSpc>
                <a:spcPct val="90000"/>
              </a:lnSpc>
            </a:pPr>
            <a:r>
              <a:rPr lang="en-US" altLang="en-US" sz="2400" dirty="0"/>
              <a:t>Land is sold to family members.</a:t>
            </a:r>
          </a:p>
          <a:p>
            <a:pPr eaLnBrk="1" hangingPunct="1">
              <a:lnSpc>
                <a:spcPct val="90000"/>
              </a:lnSpc>
            </a:pPr>
            <a:r>
              <a:rPr lang="en-US" altLang="en-US" sz="2400" dirty="0"/>
              <a:t>Land contains more than ten (10) acres, and contains no streets, etc.</a:t>
            </a:r>
          </a:p>
          <a:p>
            <a:pPr eaLnBrk="1" hangingPunct="1">
              <a:lnSpc>
                <a:spcPct val="90000"/>
              </a:lnSpc>
            </a:pPr>
            <a:r>
              <a:rPr lang="en-US" altLang="en-US" sz="2400" dirty="0"/>
              <a:t>All lots are sold to veterans.</a:t>
            </a:r>
          </a:p>
        </p:txBody>
      </p:sp>
      <p:sp>
        <p:nvSpPr>
          <p:cNvPr id="4" name="Date Placeholder 3"/>
          <p:cNvSpPr>
            <a:spLocks noGrp="1"/>
          </p:cNvSpPr>
          <p:nvPr>
            <p:ph type="dt" sz="half" idx="10"/>
          </p:nvPr>
        </p:nvSpPr>
        <p:spPr/>
        <p:txBody>
          <a:bodyPr/>
          <a:lstStyle/>
          <a:p>
            <a:pPr>
              <a:defRPr/>
            </a:pPr>
            <a:fld id="{A699BF53-8DAE-43E5-98B4-8FB56D5000AE}" type="datetime1">
              <a:rPr lang="en-US"/>
              <a:pPr>
                <a:defRPr/>
              </a:pPr>
              <a:t>1/7/2021</a:t>
            </a:fld>
            <a:endParaRPr lang="en-US" altLang="en-US" dirty="0"/>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65D065-179F-4D07-829B-A6D76989103F}" type="slidenum">
              <a:rPr lang="en-US" altLang="en-US">
                <a:latin typeface="Garamond" panose="02020404030301010803" pitchFamily="18" charset="0"/>
              </a:rPr>
              <a:pPr eaLnBrk="1" hangingPunct="1"/>
              <a:t>3</a:t>
            </a:fld>
            <a:endParaRPr lang="en-US" altLang="en-US" dirty="0">
              <a:latin typeface="Garamond" panose="02020404030301010803" pitchFamily="18" charset="0"/>
            </a:endParaRPr>
          </a:p>
        </p:txBody>
      </p:sp>
    </p:spTree>
    <p:extLst>
      <p:ext uri="{BB962C8B-B14F-4D97-AF65-F5344CB8AC3E}">
        <p14:creationId xmlns:p14="http://schemas.microsoft.com/office/powerpoint/2010/main" val="666178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752600" y="381001"/>
            <a:ext cx="8534400" cy="1322539"/>
          </a:xfrm>
        </p:spPr>
        <p:txBody>
          <a:bodyPr>
            <a:noAutofit/>
          </a:bodyPr>
          <a:lstStyle/>
          <a:p>
            <a:pPr eaLnBrk="1" hangingPunct="1"/>
            <a:r>
              <a:rPr lang="en-US" altLang="en-US" dirty="0">
                <a:solidFill>
                  <a:srgbClr val="7B9899"/>
                </a:solidFill>
              </a:rPr>
              <a:t>General Powers under</a:t>
            </a:r>
            <a:br>
              <a:rPr lang="en-US" altLang="en-US" dirty="0">
                <a:solidFill>
                  <a:srgbClr val="7B9899"/>
                </a:solidFill>
              </a:rPr>
            </a:br>
            <a:r>
              <a:rPr lang="en-US" altLang="en-US" dirty="0">
                <a:solidFill>
                  <a:srgbClr val="7B9899"/>
                </a:solidFill>
              </a:rPr>
              <a:t>Subdivision Regulations</a:t>
            </a:r>
          </a:p>
        </p:txBody>
      </p:sp>
      <p:sp>
        <p:nvSpPr>
          <p:cNvPr id="33797" name="Rectangle 3"/>
          <p:cNvSpPr>
            <a:spLocks noGrp="1" noChangeArrowheads="1"/>
          </p:cNvSpPr>
          <p:nvPr>
            <p:ph idx="1"/>
          </p:nvPr>
        </p:nvSpPr>
        <p:spPr>
          <a:xfrm>
            <a:off x="973855" y="1651924"/>
            <a:ext cx="8504238" cy="4572000"/>
          </a:xfrm>
        </p:spPr>
        <p:txBody>
          <a:bodyPr>
            <a:normAutofit/>
          </a:bodyPr>
          <a:lstStyle/>
          <a:p>
            <a:pPr marL="274320" indent="-274320">
              <a:buFont typeface="Wingdings 2"/>
              <a:buChar char=""/>
              <a:defRPr/>
            </a:pPr>
            <a:endParaRPr lang="en-US" dirty="0"/>
          </a:p>
          <a:p>
            <a:pPr marL="274320" indent="-274320">
              <a:buFont typeface="Wingdings 2"/>
              <a:buChar char=""/>
              <a:defRPr/>
            </a:pPr>
            <a:r>
              <a:rPr lang="en-US" sz="2400" dirty="0"/>
              <a:t>May require standards for roads and drainage.</a:t>
            </a:r>
          </a:p>
          <a:p>
            <a:pPr marL="274320" indent="-274320">
              <a:buFont typeface="Wingdings 2"/>
              <a:buChar char=""/>
              <a:defRPr/>
            </a:pPr>
            <a:r>
              <a:rPr lang="en-US" sz="2400" dirty="0"/>
              <a:t>May require a bond to insure compliance.</a:t>
            </a:r>
          </a:p>
          <a:p>
            <a:pPr marL="274320" indent="-274320">
              <a:buFont typeface="Wingdings 2"/>
              <a:buChar char=""/>
              <a:defRPr/>
            </a:pPr>
            <a:r>
              <a:rPr lang="en-US" sz="2400" dirty="0"/>
              <a:t>May not require a higher standard than standards county imposes upon itself in the “construction” of </a:t>
            </a:r>
            <a:r>
              <a:rPr lang="en-US" sz="2400" u="sng" dirty="0"/>
              <a:t>new roads</a:t>
            </a:r>
            <a:r>
              <a:rPr lang="en-US" sz="2400" dirty="0"/>
              <a:t>.</a:t>
            </a:r>
          </a:p>
          <a:p>
            <a:pPr marL="274320" indent="-274320">
              <a:buFont typeface="Wingdings 2"/>
              <a:buChar char=""/>
              <a:defRPr/>
            </a:pPr>
            <a:r>
              <a:rPr lang="en-US" sz="2400" dirty="0"/>
              <a:t>May require groundwater standards if ordinance is already in place.</a:t>
            </a:r>
          </a:p>
          <a:p>
            <a:pPr marL="274320" indent="-274320">
              <a:buFont typeface="Wingdings 2"/>
              <a:buChar char=""/>
              <a:defRPr/>
            </a:pPr>
            <a:r>
              <a:rPr lang="en-US" sz="2400" dirty="0"/>
              <a:t>Under separate authority, if qualified, may regulate waste water infrastructure</a:t>
            </a:r>
            <a:r>
              <a:rPr lang="en-US" dirty="0"/>
              <a:t>.</a:t>
            </a:r>
          </a:p>
        </p:txBody>
      </p:sp>
      <p:sp>
        <p:nvSpPr>
          <p:cNvPr id="50179" name="Date Placeholder 3"/>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048E6A-721C-4458-A1BC-597F3E720055}" type="datetime1">
              <a:rPr lang="en-US" altLang="en-US" smtClean="0">
                <a:solidFill>
                  <a:srgbClr val="FFFFFF"/>
                </a:solidFill>
              </a:rPr>
              <a:pPr eaLnBrk="1" hangingPunct="1"/>
              <a:t>1/7/2021</a:t>
            </a:fld>
            <a:endParaRPr lang="en-US" altLang="en-US" dirty="0">
              <a:solidFill>
                <a:srgbClr val="FFFFFF"/>
              </a:solidFill>
            </a:endParaRPr>
          </a:p>
        </p:txBody>
      </p:sp>
      <p:sp>
        <p:nvSpPr>
          <p:cNvPr id="33795"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6447B0-0CF1-4A10-8ACE-5A3D7F273CC7}" type="slidenum">
              <a:rPr lang="en-US" altLang="en-US">
                <a:solidFill>
                  <a:srgbClr val="7B9899"/>
                </a:solidFill>
              </a:rPr>
              <a:pPr eaLnBrk="1" hangingPunct="1"/>
              <a:t>4</a:t>
            </a:fld>
            <a:endParaRPr lang="en-US" altLang="en-US" dirty="0">
              <a:solidFill>
                <a:srgbClr val="7B9899"/>
              </a:solidFill>
            </a:endParaRPr>
          </a:p>
        </p:txBody>
      </p:sp>
    </p:spTree>
    <p:extLst>
      <p:ext uri="{BB962C8B-B14F-4D97-AF65-F5344CB8AC3E}">
        <p14:creationId xmlns:p14="http://schemas.microsoft.com/office/powerpoint/2010/main" val="141687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County Must Adopt a Subdivision Regulation to Impose Additional Requirements</a:t>
            </a:r>
          </a:p>
        </p:txBody>
      </p:sp>
      <p:sp>
        <p:nvSpPr>
          <p:cNvPr id="3" name="Content Placeholder 2"/>
          <p:cNvSpPr>
            <a:spLocks noGrp="1"/>
          </p:cNvSpPr>
          <p:nvPr>
            <p:ph idx="1"/>
          </p:nvPr>
        </p:nvSpPr>
        <p:spPr/>
        <p:txBody>
          <a:bodyPr>
            <a:normAutofit lnSpcReduction="10000"/>
          </a:bodyPr>
          <a:lstStyle/>
          <a:p>
            <a:r>
              <a:rPr lang="en-US" sz="2400" dirty="0"/>
              <a:t>232.003-An Order adopting a subdivision regulation requires a public hearing, after notice in a newspaper of General Circulation.</a:t>
            </a:r>
          </a:p>
          <a:p>
            <a:pPr lvl="1"/>
            <a:r>
              <a:rPr lang="en-US" sz="2400" dirty="0"/>
              <a:t>As a rule that may impose requirements that affect private property, a “Takings Impact Assessment” is required.  See 2007.003, Texas Government Code.  This section waives sovereign immunity, so caution is warranted.</a:t>
            </a:r>
          </a:p>
          <a:p>
            <a:pPr lvl="1"/>
            <a:r>
              <a:rPr lang="en-US" sz="2400" dirty="0"/>
              <a:t>Requires at least 30 days notice of Intention to adopt a proposed action subject to the act.</a:t>
            </a:r>
          </a:p>
          <a:p>
            <a:pPr lvl="1"/>
            <a:endParaRPr lang="en-US" dirty="0"/>
          </a:p>
        </p:txBody>
      </p:sp>
    </p:spTree>
    <p:extLst>
      <p:ext uri="{BB962C8B-B14F-4D97-AF65-F5344CB8AC3E}">
        <p14:creationId xmlns:p14="http://schemas.microsoft.com/office/powerpoint/2010/main" val="767862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Areas Within Scope of County Authority</a:t>
            </a:r>
          </a:p>
        </p:txBody>
      </p:sp>
      <p:sp>
        <p:nvSpPr>
          <p:cNvPr id="3" name="Content Placeholder 2"/>
          <p:cNvSpPr>
            <a:spLocks noGrp="1"/>
          </p:cNvSpPr>
          <p:nvPr>
            <p:ph idx="1"/>
          </p:nvPr>
        </p:nvSpPr>
        <p:spPr>
          <a:xfrm>
            <a:off x="677334" y="1672074"/>
            <a:ext cx="8596668" cy="4315367"/>
          </a:xfrm>
        </p:spPr>
        <p:txBody>
          <a:bodyPr>
            <a:noAutofit/>
          </a:bodyPr>
          <a:lstStyle/>
          <a:p>
            <a:r>
              <a:rPr lang="en-US" sz="2000" dirty="0"/>
              <a:t>Standards for Roads and Streets within Subdivision</a:t>
            </a:r>
          </a:p>
          <a:p>
            <a:pPr lvl="1"/>
            <a:r>
              <a:rPr lang="en-US" sz="2000" dirty="0"/>
              <a:t>Provisions for Transportation Corridors</a:t>
            </a:r>
          </a:p>
          <a:p>
            <a:pPr lvl="1"/>
            <a:r>
              <a:rPr lang="en-US" sz="2000" dirty="0"/>
              <a:t>Require Access by Emergency Vehicles (in subdivisions of 1000 lots or more, two ingress/egress).</a:t>
            </a:r>
          </a:p>
          <a:p>
            <a:r>
              <a:rPr lang="en-US" sz="2000" dirty="0"/>
              <a:t>Requirements for use of sub-surface Groundwater </a:t>
            </a:r>
          </a:p>
          <a:p>
            <a:r>
              <a:rPr lang="en-US" sz="2000" dirty="0"/>
              <a:t>Impose Construction/Performance Bonds to assure compliance with regulation.</a:t>
            </a:r>
          </a:p>
          <a:p>
            <a:r>
              <a:rPr lang="en-US" sz="2000" dirty="0"/>
              <a:t>Additional powers for counties near an International Border, (Subchapter B) or in Economically Distressed Counties (Subchapter C), </a:t>
            </a:r>
          </a:p>
          <a:p>
            <a:r>
              <a:rPr lang="en-US" sz="2000" dirty="0"/>
              <a:t>Subchapter E allows for broad powers designed to promote “health, safety, morals, or general welfare of the County…”</a:t>
            </a:r>
          </a:p>
        </p:txBody>
      </p:sp>
    </p:spTree>
    <p:extLst>
      <p:ext uri="{BB962C8B-B14F-4D97-AF65-F5344CB8AC3E}">
        <p14:creationId xmlns:p14="http://schemas.microsoft.com/office/powerpoint/2010/main" val="201941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Areas Where County Has Authority to Regulate Subdivisions</a:t>
            </a:r>
          </a:p>
        </p:txBody>
      </p:sp>
      <p:sp>
        <p:nvSpPr>
          <p:cNvPr id="3" name="Content Placeholder 2"/>
          <p:cNvSpPr>
            <a:spLocks noGrp="1"/>
          </p:cNvSpPr>
          <p:nvPr>
            <p:ph idx="1"/>
          </p:nvPr>
        </p:nvSpPr>
        <p:spPr/>
        <p:txBody>
          <a:bodyPr/>
          <a:lstStyle/>
          <a:p>
            <a:r>
              <a:rPr lang="en-US" dirty="0"/>
              <a:t>Chapter 251, Transportation Code grants authority over roads that are within the County maintenance program (but subdivision roads may be taken into system optionally).</a:t>
            </a:r>
          </a:p>
          <a:p>
            <a:r>
              <a:rPr lang="en-US" dirty="0"/>
              <a:t>Chapter 364, Health and Safety Code-Solid waste disposal.</a:t>
            </a:r>
          </a:p>
          <a:p>
            <a:r>
              <a:rPr lang="en-US" dirty="0"/>
              <a:t>Chapter 181, Utilities Code-Utilities in street right-of-ways.</a:t>
            </a:r>
          </a:p>
          <a:p>
            <a:r>
              <a:rPr lang="en-US" dirty="0"/>
              <a:t>Chapter 366, Health and Safety Code-On-Site Sewerage Facilities</a:t>
            </a:r>
          </a:p>
          <a:p>
            <a:r>
              <a:rPr lang="en-US" dirty="0"/>
              <a:t>Chapter 365, Health and Safety Code-Litter and public nuisance</a:t>
            </a:r>
          </a:p>
          <a:p>
            <a:r>
              <a:rPr lang="en-US" dirty="0"/>
              <a:t>Chapter 122, Health and Safety Code-Public health regulations.</a:t>
            </a:r>
          </a:p>
          <a:p>
            <a:r>
              <a:rPr lang="en-US" dirty="0"/>
              <a:t>Chapter 16,26 and 54, Texas Water Code-Floodplain and Model Subdivision rules, Water Quality Control, and Municipal Utility Districts</a:t>
            </a:r>
          </a:p>
          <a:p>
            <a:endParaRPr lang="en-US" dirty="0"/>
          </a:p>
        </p:txBody>
      </p:sp>
    </p:spTree>
    <p:extLst>
      <p:ext uri="{BB962C8B-B14F-4D97-AF65-F5344CB8AC3E}">
        <p14:creationId xmlns:p14="http://schemas.microsoft.com/office/powerpoint/2010/main" val="3472031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Areas of Limited Authority</a:t>
            </a:r>
          </a:p>
        </p:txBody>
      </p:sp>
      <p:sp>
        <p:nvSpPr>
          <p:cNvPr id="3" name="Content Placeholder 2"/>
          <p:cNvSpPr>
            <a:spLocks noGrp="1"/>
          </p:cNvSpPr>
          <p:nvPr>
            <p:ph idx="1"/>
          </p:nvPr>
        </p:nvSpPr>
        <p:spPr>
          <a:xfrm>
            <a:off x="677334" y="2160589"/>
            <a:ext cx="8596668" cy="4290315"/>
          </a:xfrm>
        </p:spPr>
        <p:txBody>
          <a:bodyPr>
            <a:noAutofit/>
          </a:bodyPr>
          <a:lstStyle/>
          <a:p>
            <a:r>
              <a:rPr lang="en-US" sz="2400" dirty="0"/>
              <a:t>Within the Exterritorial Jurisdiction of an Incorporated Town or City (unless there is an agreement with that town or city for authority or joint authority).</a:t>
            </a:r>
          </a:p>
          <a:p>
            <a:r>
              <a:rPr lang="en-US" sz="2400" dirty="0"/>
              <a:t>Where TCEQ has primary responsibility for septic regulation.</a:t>
            </a:r>
          </a:p>
          <a:p>
            <a:r>
              <a:rPr lang="en-US" sz="2400" dirty="0"/>
              <a:t>Where County has a subdivision regulation, and the County decides to open up a new road on virgin ground, the County should use the same standards for the new road with a similar type and amount of traffic at least equal to the subdivision standards for developers.  See Section 251.0031 Local Government Code</a:t>
            </a:r>
          </a:p>
        </p:txBody>
      </p:sp>
    </p:spTree>
    <p:extLst>
      <p:ext uri="{BB962C8B-B14F-4D97-AF65-F5344CB8AC3E}">
        <p14:creationId xmlns:p14="http://schemas.microsoft.com/office/powerpoint/2010/main" val="2944983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Logical Steps toward Adoption of Subdivision Regulation</a:t>
            </a:r>
          </a:p>
        </p:txBody>
      </p:sp>
      <p:sp>
        <p:nvSpPr>
          <p:cNvPr id="3" name="Content Placeholder 2"/>
          <p:cNvSpPr>
            <a:spLocks noGrp="1"/>
          </p:cNvSpPr>
          <p:nvPr>
            <p:ph idx="1"/>
          </p:nvPr>
        </p:nvSpPr>
        <p:spPr/>
        <p:txBody>
          <a:bodyPr/>
          <a:lstStyle/>
          <a:p>
            <a:r>
              <a:rPr lang="en-US" dirty="0"/>
              <a:t>Gather existing regulations from similarly sized or situated counties.</a:t>
            </a:r>
          </a:p>
          <a:p>
            <a:r>
              <a:rPr lang="en-US" dirty="0"/>
              <a:t>Carefully review all aspects of your local circumstances, and try to look into the future as far as reasonable.</a:t>
            </a:r>
          </a:p>
          <a:p>
            <a:r>
              <a:rPr lang="en-US" dirty="0"/>
              <a:t>Retain qualified assistance to provide counsel and guidance, identify required expertise for plat review.</a:t>
            </a:r>
          </a:p>
          <a:p>
            <a:r>
              <a:rPr lang="en-US" dirty="0"/>
              <a:t>Hold workshops to seek out and receive comments from interested parties, i.e. developers, lending institutions, city and regional governments affected by regulation.</a:t>
            </a:r>
          </a:p>
          <a:p>
            <a:r>
              <a:rPr lang="en-US" dirty="0"/>
              <a:t>Draft and carefully review any proposed regulation, including any specifications or standards in light of TIA and property rights concerns.</a:t>
            </a:r>
          </a:p>
          <a:p>
            <a:r>
              <a:rPr lang="en-US" dirty="0"/>
              <a:t>Base all regulations on well reasoned, easily explained factual grounds.</a:t>
            </a:r>
          </a:p>
        </p:txBody>
      </p:sp>
    </p:spTree>
    <p:extLst>
      <p:ext uri="{BB962C8B-B14F-4D97-AF65-F5344CB8AC3E}">
        <p14:creationId xmlns:p14="http://schemas.microsoft.com/office/powerpoint/2010/main" val="28313120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136</TotalTime>
  <Words>1784</Words>
  <Application>Microsoft Office PowerPoint</Application>
  <PresentationFormat>Widescreen</PresentationFormat>
  <Paragraphs>123</Paragraphs>
  <Slides>18</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Adobe Devanagari</vt:lpstr>
      <vt:lpstr>Arial</vt:lpstr>
      <vt:lpstr>Calibri</vt:lpstr>
      <vt:lpstr>Garamond</vt:lpstr>
      <vt:lpstr>inherit</vt:lpstr>
      <vt:lpstr>Times New Roman</vt:lpstr>
      <vt:lpstr>Trebuchet MS</vt:lpstr>
      <vt:lpstr>Wingdings</vt:lpstr>
      <vt:lpstr>Wingdings 2</vt:lpstr>
      <vt:lpstr>Wingdings 3</vt:lpstr>
      <vt:lpstr>Facet</vt:lpstr>
      <vt:lpstr>Subdivision Regulations   Presented by Allison, Bass &amp; Magee, LLP, Austin, Texas</vt:lpstr>
      <vt:lpstr>Chapter 232, Local Government Code</vt:lpstr>
      <vt:lpstr>Exceptions to Plat Requirements</vt:lpstr>
      <vt:lpstr>General Powers under Subdivision Regulations</vt:lpstr>
      <vt:lpstr>County Must Adopt a Subdivision Regulation to Impose Additional Requirements</vt:lpstr>
      <vt:lpstr>Areas Within Scope of County Authority</vt:lpstr>
      <vt:lpstr>Additional Areas Where County Has Authority to Regulate Subdivisions</vt:lpstr>
      <vt:lpstr>Areas of Limited Authority</vt:lpstr>
      <vt:lpstr>Logical Steps toward Adoption of Subdivision Regulation</vt:lpstr>
      <vt:lpstr>Once you Have a Draft Ordinance</vt:lpstr>
      <vt:lpstr>County Has Authority to Discontinue Maintenance, Close or Vacate Road</vt:lpstr>
      <vt:lpstr>Caution:</vt:lpstr>
      <vt:lpstr>PowerPoint Presentation</vt:lpstr>
      <vt:lpstr>Notation on Plat</vt:lpstr>
      <vt:lpstr>Pre-existing Sub-Standard  Subdivisions</vt:lpstr>
      <vt:lpstr>Substantial Revisions to Chapter 232, Effective 9/1/2019 </vt:lpstr>
      <vt:lpstr>Catch 22 contained in 232.00285  Texas Local Government Code </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Additional Comments Regarding Commissioners Court Authority</dc:title>
  <dc:creator>Bob Bass</dc:creator>
  <cp:lastModifiedBy>Bob Bass</cp:lastModifiedBy>
  <cp:revision>17</cp:revision>
  <dcterms:created xsi:type="dcterms:W3CDTF">2016-12-15T23:21:36Z</dcterms:created>
  <dcterms:modified xsi:type="dcterms:W3CDTF">2021-01-07T21:46:39Z</dcterms:modified>
</cp:coreProperties>
</file>