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41"/>
  </p:notesMasterIdLst>
  <p:sldIdLst>
    <p:sldId id="256" r:id="rId2"/>
    <p:sldId id="322" r:id="rId3"/>
    <p:sldId id="327" r:id="rId4"/>
    <p:sldId id="323" r:id="rId5"/>
    <p:sldId id="321" r:id="rId6"/>
    <p:sldId id="310" r:id="rId7"/>
    <p:sldId id="270" r:id="rId8"/>
    <p:sldId id="272" r:id="rId9"/>
    <p:sldId id="319" r:id="rId10"/>
    <p:sldId id="273" r:id="rId11"/>
    <p:sldId id="318" r:id="rId12"/>
    <p:sldId id="320" r:id="rId13"/>
    <p:sldId id="328" r:id="rId14"/>
    <p:sldId id="312" r:id="rId15"/>
    <p:sldId id="313" r:id="rId16"/>
    <p:sldId id="314" r:id="rId17"/>
    <p:sldId id="315" r:id="rId18"/>
    <p:sldId id="316" r:id="rId19"/>
    <p:sldId id="330" r:id="rId20"/>
    <p:sldId id="331" r:id="rId21"/>
    <p:sldId id="332" r:id="rId22"/>
    <p:sldId id="333" r:id="rId23"/>
    <p:sldId id="274" r:id="rId24"/>
    <p:sldId id="269" r:id="rId25"/>
    <p:sldId id="281" r:id="rId26"/>
    <p:sldId id="295" r:id="rId27"/>
    <p:sldId id="285" r:id="rId28"/>
    <p:sldId id="297" r:id="rId29"/>
    <p:sldId id="298" r:id="rId30"/>
    <p:sldId id="299" r:id="rId31"/>
    <p:sldId id="309" r:id="rId32"/>
    <p:sldId id="282" r:id="rId33"/>
    <p:sldId id="300" r:id="rId34"/>
    <p:sldId id="280" r:id="rId35"/>
    <p:sldId id="283" r:id="rId36"/>
    <p:sldId id="329" r:id="rId37"/>
    <p:sldId id="334" r:id="rId38"/>
    <p:sldId id="258" r:id="rId39"/>
    <p:sldId id="308"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densing, Rebekka M" userId="87743f5f-fbde-4ce8-aa14-a142c8d29a28" providerId="ADAL" clId="{34D39467-3933-429D-A03D-FC20B588A32C}"/>
    <pc:docChg chg="undo custSel modSld">
      <pc:chgData name="Dudensing, Rebekka M" userId="87743f5f-fbde-4ce8-aa14-a142c8d29a28" providerId="ADAL" clId="{34D39467-3933-429D-A03D-FC20B588A32C}" dt="2021-06-21T17:24:42.533" v="59" actId="20577"/>
      <pc:docMkLst>
        <pc:docMk/>
      </pc:docMkLst>
      <pc:sldChg chg="modSp mod">
        <pc:chgData name="Dudensing, Rebekka M" userId="87743f5f-fbde-4ce8-aa14-a142c8d29a28" providerId="ADAL" clId="{34D39467-3933-429D-A03D-FC20B588A32C}" dt="2021-06-21T17:24:42.533" v="59" actId="20577"/>
        <pc:sldMkLst>
          <pc:docMk/>
          <pc:sldMk cId="91755523" sldId="256"/>
        </pc:sldMkLst>
        <pc:spChg chg="mod">
          <ac:chgData name="Dudensing, Rebekka M" userId="87743f5f-fbde-4ce8-aa14-a142c8d29a28" providerId="ADAL" clId="{34D39467-3933-429D-A03D-FC20B588A32C}" dt="2021-06-21T17:24:42.533" v="59" actId="20577"/>
          <ac:spMkLst>
            <pc:docMk/>
            <pc:sldMk cId="91755523" sldId="256"/>
            <ac:spMk id="2" creationId="{00000000-0000-0000-0000-000000000000}"/>
          </ac:spMkLst>
        </pc:spChg>
        <pc:spChg chg="mod">
          <ac:chgData name="Dudensing, Rebekka M" userId="87743f5f-fbde-4ce8-aa14-a142c8d29a28" providerId="ADAL" clId="{34D39467-3933-429D-A03D-FC20B588A32C}" dt="2021-06-21T17:21:43.886" v="27" actId="20577"/>
          <ac:spMkLst>
            <pc:docMk/>
            <pc:sldMk cId="91755523" sldId="256"/>
            <ac:spMk id="3" creationId="{00000000-0000-0000-0000-000000000000}"/>
          </ac:spMkLst>
        </pc:spChg>
      </pc:sldChg>
      <pc:sldChg chg="modSp mod">
        <pc:chgData name="Dudensing, Rebekka M" userId="87743f5f-fbde-4ce8-aa14-a142c8d29a28" providerId="ADAL" clId="{34D39467-3933-429D-A03D-FC20B588A32C}" dt="2021-06-21T17:22:34.705" v="46" actId="20577"/>
        <pc:sldMkLst>
          <pc:docMk/>
          <pc:sldMk cId="1498357722" sldId="327"/>
        </pc:sldMkLst>
        <pc:spChg chg="mod">
          <ac:chgData name="Dudensing, Rebekka M" userId="87743f5f-fbde-4ce8-aa14-a142c8d29a28" providerId="ADAL" clId="{34D39467-3933-429D-A03D-FC20B588A32C}" dt="2021-06-21T17:22:34.705" v="46" actId="20577"/>
          <ac:spMkLst>
            <pc:docMk/>
            <pc:sldMk cId="1498357722" sldId="327"/>
            <ac:spMk id="5" creationId="{00000000-0000-0000-0000-000000000000}"/>
          </ac:spMkLst>
        </pc:spChg>
      </pc:sldChg>
      <pc:sldChg chg="modSp mod">
        <pc:chgData name="Dudensing, Rebekka M" userId="87743f5f-fbde-4ce8-aa14-a142c8d29a28" providerId="ADAL" clId="{34D39467-3933-429D-A03D-FC20B588A32C}" dt="2021-06-21T17:22:41.870" v="47" actId="20577"/>
        <pc:sldMkLst>
          <pc:docMk/>
          <pc:sldMk cId="539250965" sldId="331"/>
        </pc:sldMkLst>
        <pc:spChg chg="mod">
          <ac:chgData name="Dudensing, Rebekka M" userId="87743f5f-fbde-4ce8-aa14-a142c8d29a28" providerId="ADAL" clId="{34D39467-3933-429D-A03D-FC20B588A32C}" dt="2021-06-21T17:22:41.870" v="47" actId="20577"/>
          <ac:spMkLst>
            <pc:docMk/>
            <pc:sldMk cId="539250965" sldId="331"/>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395E1-E54F-47D7-8D15-1AF1003CD74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BDD998B-C6A5-46E6-9C24-7C02349A20FA}">
      <dgm:prSet phldrT="[Text]" custT="1"/>
      <dgm:spPr/>
      <dgm:t>
        <a:bodyPr/>
        <a:lstStyle/>
        <a:p>
          <a:pPr algn="l"/>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S</a:t>
          </a:r>
          <a:r>
            <a:rPr lang="en-US" sz="2800" b="1" dirty="0">
              <a:solidFill>
                <a:schemeClr val="bg1"/>
              </a:solidFill>
            </a:rPr>
            <a:t>pecific </a:t>
          </a:r>
        </a:p>
      </dgm:t>
    </dgm:pt>
    <dgm:pt modelId="{31F41B1C-1EB2-436C-9C83-73F58922C595}" type="parTrans" cxnId="{E6BC0AA7-9807-42A2-B778-023B4C6E34FE}">
      <dgm:prSet/>
      <dgm:spPr/>
      <dgm:t>
        <a:bodyPr/>
        <a:lstStyle/>
        <a:p>
          <a:endParaRPr lang="en-US"/>
        </a:p>
      </dgm:t>
    </dgm:pt>
    <dgm:pt modelId="{2AEDE0A1-2C2E-419D-A345-213E32E0F795}" type="sibTrans" cxnId="{E6BC0AA7-9807-42A2-B778-023B4C6E34FE}">
      <dgm:prSet/>
      <dgm:spPr/>
      <dgm:t>
        <a:bodyPr/>
        <a:lstStyle/>
        <a:p>
          <a:endParaRPr lang="en-US"/>
        </a:p>
      </dgm:t>
    </dgm:pt>
    <dgm:pt modelId="{078614E8-C3FF-4F40-8A10-80424922D2AE}">
      <dgm:prSet phldrT="[Text]" custT="1"/>
      <dgm:spPr/>
      <dgm:t>
        <a:bodyPr anchor="ctr"/>
        <a:lstStyle/>
        <a:p>
          <a:pPr marL="171450" indent="-114300"/>
          <a:r>
            <a:rPr lang="en-US" sz="1600" b="0" dirty="0"/>
            <a:t>How do you plan to measure progress toward the goal?</a:t>
          </a:r>
        </a:p>
      </dgm:t>
    </dgm:pt>
    <dgm:pt modelId="{89F84D7A-631F-4382-90B3-A2E41354D703}" type="parTrans" cxnId="{ABD023FF-DD62-433F-A7E0-97E032F104A1}">
      <dgm:prSet/>
      <dgm:spPr/>
      <dgm:t>
        <a:bodyPr/>
        <a:lstStyle/>
        <a:p>
          <a:endParaRPr lang="en-US"/>
        </a:p>
      </dgm:t>
    </dgm:pt>
    <dgm:pt modelId="{DE179C56-A29A-48B1-841F-1E55B6DBC0F2}" type="sibTrans" cxnId="{ABD023FF-DD62-433F-A7E0-97E032F104A1}">
      <dgm:prSet/>
      <dgm:spPr/>
      <dgm:t>
        <a:bodyPr/>
        <a:lstStyle/>
        <a:p>
          <a:endParaRPr lang="en-US"/>
        </a:p>
      </dgm:t>
    </dgm:pt>
    <dgm:pt modelId="{6BBDD007-577F-4A8B-A4C4-86EDC0430AEA}">
      <dgm:prSet phldrT="[Text]" custT="1"/>
      <dgm:spPr/>
      <dgm:t>
        <a:bodyPr anchor="ctr"/>
        <a:lstStyle/>
        <a:p>
          <a:pPr marL="171450" indent="-114300"/>
          <a:r>
            <a:rPr lang="en-US" sz="1600" b="0" dirty="0"/>
            <a:t>What is the end result and milestones along the way?</a:t>
          </a:r>
        </a:p>
      </dgm:t>
    </dgm:pt>
    <dgm:pt modelId="{B3F30E0F-4BEC-44FF-B286-3EA542DFE675}" type="parTrans" cxnId="{FD6C3F26-D746-4F02-B742-0CE16F03EFCF}">
      <dgm:prSet/>
      <dgm:spPr/>
      <dgm:t>
        <a:bodyPr/>
        <a:lstStyle/>
        <a:p>
          <a:endParaRPr lang="en-US"/>
        </a:p>
      </dgm:t>
    </dgm:pt>
    <dgm:pt modelId="{2DEB1D63-91FC-432C-A931-E678954EB8B4}" type="sibTrans" cxnId="{FD6C3F26-D746-4F02-B742-0CE16F03EFCF}">
      <dgm:prSet/>
      <dgm:spPr/>
      <dgm:t>
        <a:bodyPr/>
        <a:lstStyle/>
        <a:p>
          <a:endParaRPr lang="en-US"/>
        </a:p>
      </dgm:t>
    </dgm:pt>
    <dgm:pt modelId="{A54489F3-DE3C-49F0-9639-B3AD3B6913FF}">
      <dgm:prSet phldrT="[Text]" custT="1"/>
      <dgm:spPr/>
      <dgm:t>
        <a:bodyPr/>
        <a:lstStyle/>
        <a:p>
          <a:pPr algn="l"/>
          <a:r>
            <a:rPr lang="en-US"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en-US" sz="2800" b="1" dirty="0">
              <a:solidFill>
                <a:schemeClr val="bg1"/>
              </a:solidFill>
            </a:rPr>
            <a:t>ttainable</a:t>
          </a:r>
        </a:p>
      </dgm:t>
    </dgm:pt>
    <dgm:pt modelId="{2F83C7B9-E382-4081-84E0-0F53407C0159}" type="parTrans" cxnId="{26413859-7F33-4AA8-9E4B-893BCBCA6CEE}">
      <dgm:prSet/>
      <dgm:spPr/>
      <dgm:t>
        <a:bodyPr/>
        <a:lstStyle/>
        <a:p>
          <a:endParaRPr lang="en-US"/>
        </a:p>
      </dgm:t>
    </dgm:pt>
    <dgm:pt modelId="{FA015FB0-82CB-49F7-83BC-4C3A7CFB39A7}" type="sibTrans" cxnId="{26413859-7F33-4AA8-9E4B-893BCBCA6CEE}">
      <dgm:prSet/>
      <dgm:spPr/>
      <dgm:t>
        <a:bodyPr/>
        <a:lstStyle/>
        <a:p>
          <a:endParaRPr lang="en-US"/>
        </a:p>
      </dgm:t>
    </dgm:pt>
    <dgm:pt modelId="{B6B67A0D-1567-4F4D-BB54-C0F331F022CB}">
      <dgm:prSet phldrT="[Text]" custT="1"/>
      <dgm:spPr/>
      <dgm:t>
        <a:bodyPr/>
        <a:lstStyle/>
        <a:p>
          <a:pPr algn="l"/>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R</a:t>
          </a:r>
          <a:r>
            <a:rPr lang="en-US" sz="2800" b="1" dirty="0">
              <a:solidFill>
                <a:schemeClr val="bg1"/>
              </a:solidFill>
            </a:rPr>
            <a:t>elevant</a:t>
          </a:r>
        </a:p>
      </dgm:t>
    </dgm:pt>
    <dgm:pt modelId="{702B5E13-9A23-44FB-A5A3-98FE80171B02}" type="parTrans" cxnId="{2C336BE0-13C3-468B-AF03-9F1E9CE18C39}">
      <dgm:prSet/>
      <dgm:spPr/>
      <dgm:t>
        <a:bodyPr/>
        <a:lstStyle/>
        <a:p>
          <a:endParaRPr lang="en-US"/>
        </a:p>
      </dgm:t>
    </dgm:pt>
    <dgm:pt modelId="{324F6945-D2A8-4C75-88EC-2308BFDA2426}" type="sibTrans" cxnId="{2C336BE0-13C3-468B-AF03-9F1E9CE18C39}">
      <dgm:prSet/>
      <dgm:spPr/>
      <dgm:t>
        <a:bodyPr/>
        <a:lstStyle/>
        <a:p>
          <a:endParaRPr lang="en-US"/>
        </a:p>
      </dgm:t>
    </dgm:pt>
    <dgm:pt modelId="{914662C8-686A-4A69-B10C-DE2AA52BFCD2}">
      <dgm:prSet phldrT="[Text]" custT="1"/>
      <dgm:spPr/>
      <dgm:t>
        <a:bodyPr/>
        <a:lstStyle/>
        <a:p>
          <a:pPr algn="l"/>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T</a:t>
          </a:r>
          <a:r>
            <a:rPr lang="en-US" sz="2800" b="1" dirty="0">
              <a:solidFill>
                <a:schemeClr val="bg1"/>
              </a:solidFill>
            </a:rPr>
            <a:t>ime Framed</a:t>
          </a:r>
        </a:p>
      </dgm:t>
    </dgm:pt>
    <dgm:pt modelId="{7E3CD7F7-F5FB-4DFC-A232-B6F78B0719AF}" type="parTrans" cxnId="{BF3D4EE1-30E4-41BA-A412-FA6DBDCD7EB5}">
      <dgm:prSet/>
      <dgm:spPr/>
      <dgm:t>
        <a:bodyPr/>
        <a:lstStyle/>
        <a:p>
          <a:endParaRPr lang="en-US"/>
        </a:p>
      </dgm:t>
    </dgm:pt>
    <dgm:pt modelId="{932A7F1C-E8DD-4A5F-A5E5-D2EC67BE1132}" type="sibTrans" cxnId="{BF3D4EE1-30E4-41BA-A412-FA6DBDCD7EB5}">
      <dgm:prSet/>
      <dgm:spPr/>
      <dgm:t>
        <a:bodyPr/>
        <a:lstStyle/>
        <a:p>
          <a:endParaRPr lang="en-US"/>
        </a:p>
      </dgm:t>
    </dgm:pt>
    <dgm:pt modelId="{7C4388D3-93C9-4226-8568-F1413E5F1659}">
      <dgm:prSet phldrT="[Text]" custT="1"/>
      <dgm:spPr/>
      <dgm:t>
        <a:bodyPr anchor="ctr"/>
        <a:lstStyle/>
        <a:p>
          <a:pPr marL="171450" indent="-114300"/>
          <a:r>
            <a:rPr lang="en-US" sz="1600" b="0" dirty="0"/>
            <a:t>When d</a:t>
          </a:r>
          <a:r>
            <a:rPr lang="en-US" sz="1600" dirty="0"/>
            <a:t>o you want to achieve your goal?</a:t>
          </a:r>
        </a:p>
      </dgm:t>
    </dgm:pt>
    <dgm:pt modelId="{50CCA829-2E5E-4F5B-B50D-44AD7F711699}" type="parTrans" cxnId="{ABA5DE6D-8DD5-4839-86C6-4DEB8B6F5E8B}">
      <dgm:prSet/>
      <dgm:spPr/>
      <dgm:t>
        <a:bodyPr/>
        <a:lstStyle/>
        <a:p>
          <a:endParaRPr lang="en-US"/>
        </a:p>
      </dgm:t>
    </dgm:pt>
    <dgm:pt modelId="{9614EC63-FF74-42F4-A247-5A2F3C143731}" type="sibTrans" cxnId="{ABA5DE6D-8DD5-4839-86C6-4DEB8B6F5E8B}">
      <dgm:prSet/>
      <dgm:spPr/>
      <dgm:t>
        <a:bodyPr/>
        <a:lstStyle/>
        <a:p>
          <a:endParaRPr lang="en-US"/>
        </a:p>
      </dgm:t>
    </dgm:pt>
    <dgm:pt modelId="{84823078-8BFD-4D46-926D-6624B9CA3D0F}">
      <dgm:prSet phldrT="[Text]" custT="1"/>
      <dgm:spPr/>
      <dgm:t>
        <a:bodyPr anchor="ctr"/>
        <a:lstStyle/>
        <a:p>
          <a:pPr marL="171450" indent="-114300"/>
          <a:r>
            <a:rPr lang="en-US" sz="1600" dirty="0"/>
            <a:t>What is the target date for accomplishing the goal? </a:t>
          </a:r>
        </a:p>
      </dgm:t>
    </dgm:pt>
    <dgm:pt modelId="{848EB1DD-8D58-43DA-BACD-67E389CF3DE6}" type="parTrans" cxnId="{6A0D563F-2001-4582-96E0-441E9BB54A6A}">
      <dgm:prSet/>
      <dgm:spPr/>
      <dgm:t>
        <a:bodyPr/>
        <a:lstStyle/>
        <a:p>
          <a:endParaRPr lang="en-US"/>
        </a:p>
      </dgm:t>
    </dgm:pt>
    <dgm:pt modelId="{C7C3D153-9364-47DE-B6F9-B32C9456D761}" type="sibTrans" cxnId="{6A0D563F-2001-4582-96E0-441E9BB54A6A}">
      <dgm:prSet/>
      <dgm:spPr/>
      <dgm:t>
        <a:bodyPr/>
        <a:lstStyle/>
        <a:p>
          <a:endParaRPr lang="en-US"/>
        </a:p>
      </dgm:t>
    </dgm:pt>
    <dgm:pt modelId="{50FA1552-8770-4902-8640-934D12EC524B}">
      <dgm:prSet phldrT="[Text]" custT="1"/>
      <dgm:spPr/>
      <dgm:t>
        <a:bodyPr anchor="ctr"/>
        <a:lstStyle/>
        <a:p>
          <a:pPr marL="168275" indent="-109538" algn="l">
            <a:tabLst>
              <a:tab pos="168275" algn="l"/>
            </a:tabLst>
          </a:pPr>
          <a:r>
            <a:rPr lang="en-US" sz="1600" b="0" dirty="0"/>
            <a:t>What do you want to achieve?</a:t>
          </a:r>
        </a:p>
      </dgm:t>
    </dgm:pt>
    <dgm:pt modelId="{5BABE93F-4747-4436-AA39-B81AFF946364}" type="parTrans" cxnId="{9DCBF2AC-C274-4F97-BAB8-45DF4AD5D980}">
      <dgm:prSet/>
      <dgm:spPr/>
      <dgm:t>
        <a:bodyPr/>
        <a:lstStyle/>
        <a:p>
          <a:endParaRPr lang="en-US"/>
        </a:p>
      </dgm:t>
    </dgm:pt>
    <dgm:pt modelId="{57915523-6308-4A07-A5DD-830407A17DD9}" type="sibTrans" cxnId="{9DCBF2AC-C274-4F97-BAB8-45DF4AD5D980}">
      <dgm:prSet/>
      <dgm:spPr/>
      <dgm:t>
        <a:bodyPr/>
        <a:lstStyle/>
        <a:p>
          <a:endParaRPr lang="en-US"/>
        </a:p>
      </dgm:t>
    </dgm:pt>
    <dgm:pt modelId="{8E4B559E-2073-4AE3-845E-DC83DA04B545}">
      <dgm:prSet custT="1"/>
      <dgm:spPr/>
      <dgm:t>
        <a:bodyPr anchor="ctr"/>
        <a:lstStyle/>
        <a:p>
          <a:pPr marL="168275" indent="-109538"/>
          <a:r>
            <a:rPr lang="en-US" sz="1600" b="0" dirty="0"/>
            <a:t>Where will you focus your efforts? </a:t>
          </a:r>
        </a:p>
      </dgm:t>
    </dgm:pt>
    <dgm:pt modelId="{A0E0AE17-DB1B-43C2-9FD8-9C5646BD7C52}" type="parTrans" cxnId="{5622A4B3-5577-4211-95CA-231262773F93}">
      <dgm:prSet/>
      <dgm:spPr/>
      <dgm:t>
        <a:bodyPr/>
        <a:lstStyle/>
        <a:p>
          <a:endParaRPr lang="en-US"/>
        </a:p>
      </dgm:t>
    </dgm:pt>
    <dgm:pt modelId="{6F0F6C55-EBA0-4A8F-B7F6-563E4FCFFC9A}" type="sibTrans" cxnId="{5622A4B3-5577-4211-95CA-231262773F93}">
      <dgm:prSet/>
      <dgm:spPr/>
      <dgm:t>
        <a:bodyPr/>
        <a:lstStyle/>
        <a:p>
          <a:endParaRPr lang="en-US"/>
        </a:p>
      </dgm:t>
    </dgm:pt>
    <dgm:pt modelId="{F4FB609B-4B4F-4DE3-915E-469A080E2AD0}">
      <dgm:prSet phldrT="[Text]" custT="1"/>
      <dgm:spPr/>
      <dgm:t>
        <a:bodyPr anchor="ctr"/>
        <a:lstStyle/>
        <a:p>
          <a:pPr marL="171450" indent="-114300" algn="l"/>
          <a:r>
            <a:rPr lang="en-US" sz="1600" b="0" dirty="0"/>
            <a:t>Do you have the resources to achieve the goal? </a:t>
          </a:r>
        </a:p>
      </dgm:t>
    </dgm:pt>
    <dgm:pt modelId="{38D295D9-2912-4183-90B7-96AAB67826F9}" type="parTrans" cxnId="{10EB098A-9490-413D-A919-468472FA054E}">
      <dgm:prSet/>
      <dgm:spPr/>
      <dgm:t>
        <a:bodyPr/>
        <a:lstStyle/>
        <a:p>
          <a:endParaRPr lang="en-US"/>
        </a:p>
      </dgm:t>
    </dgm:pt>
    <dgm:pt modelId="{19C9F401-E8E1-4222-99DA-39B82816315F}" type="sibTrans" cxnId="{10EB098A-9490-413D-A919-468472FA054E}">
      <dgm:prSet/>
      <dgm:spPr/>
      <dgm:t>
        <a:bodyPr/>
        <a:lstStyle/>
        <a:p>
          <a:endParaRPr lang="en-US"/>
        </a:p>
      </dgm:t>
    </dgm:pt>
    <dgm:pt modelId="{F58FAAA1-0137-48D3-B513-CB3D2ADAD2C6}">
      <dgm:prSet phldrT="[Text]" custT="1"/>
      <dgm:spPr/>
      <dgm:t>
        <a:bodyPr anchor="ctr"/>
        <a:lstStyle/>
        <a:p>
          <a:pPr marL="171450" indent="-114300" algn="l"/>
          <a:r>
            <a:rPr lang="en-US" sz="1600" b="0" dirty="0"/>
            <a:t>Is this important for your region?  </a:t>
          </a:r>
        </a:p>
      </dgm:t>
    </dgm:pt>
    <dgm:pt modelId="{269AA2DF-E908-46D0-8717-17AC13D86A35}" type="parTrans" cxnId="{A9EEC199-6E65-4443-B6D2-3207F13D8922}">
      <dgm:prSet/>
      <dgm:spPr/>
      <dgm:t>
        <a:bodyPr/>
        <a:lstStyle/>
        <a:p>
          <a:endParaRPr lang="en-US"/>
        </a:p>
      </dgm:t>
    </dgm:pt>
    <dgm:pt modelId="{19F0A3D5-A011-43B1-82EC-7B949F8DAC8A}" type="sibTrans" cxnId="{A9EEC199-6E65-4443-B6D2-3207F13D8922}">
      <dgm:prSet/>
      <dgm:spPr/>
      <dgm:t>
        <a:bodyPr/>
        <a:lstStyle/>
        <a:p>
          <a:endParaRPr lang="en-US"/>
        </a:p>
      </dgm:t>
    </dgm:pt>
    <dgm:pt modelId="{31BB9D45-DEE7-4FB1-9B45-73601A7AC3BF}">
      <dgm:prSet custT="1"/>
      <dgm:spPr/>
      <dgm:t>
        <a:bodyPr anchor="ctr"/>
        <a:lstStyle/>
        <a:p>
          <a:pPr marL="171450" indent="-114300"/>
          <a:r>
            <a:rPr lang="en-US" sz="1600" b="0" dirty="0"/>
            <a:t>Does this matter or bring benefit to the region?</a:t>
          </a:r>
        </a:p>
      </dgm:t>
    </dgm:pt>
    <dgm:pt modelId="{33C616D6-0CCC-4626-B59E-415D619981C9}" type="parTrans" cxnId="{FA11AE78-7C8D-437D-AC5C-10612CC2739C}">
      <dgm:prSet/>
      <dgm:spPr/>
      <dgm:t>
        <a:bodyPr/>
        <a:lstStyle/>
        <a:p>
          <a:endParaRPr lang="en-US"/>
        </a:p>
      </dgm:t>
    </dgm:pt>
    <dgm:pt modelId="{6C725A59-BE89-4F67-84A5-D1A410A96457}" type="sibTrans" cxnId="{FA11AE78-7C8D-437D-AC5C-10612CC2739C}">
      <dgm:prSet/>
      <dgm:spPr/>
      <dgm:t>
        <a:bodyPr/>
        <a:lstStyle/>
        <a:p>
          <a:endParaRPr lang="en-US"/>
        </a:p>
      </dgm:t>
    </dgm:pt>
    <dgm:pt modelId="{B247BFB0-B5B5-44E8-91D1-DEC925DBC610}">
      <dgm:prSet custT="1"/>
      <dgm:spPr/>
      <dgm:t>
        <a:bodyPr/>
        <a:lstStyle/>
        <a:p>
          <a:pPr marL="168275" indent="-109538" algn="l"/>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t>
          </a:r>
          <a:r>
            <a:rPr lang="en-US" sz="2800" b="1" dirty="0">
              <a:solidFill>
                <a:schemeClr val="bg1"/>
              </a:solidFill>
            </a:rPr>
            <a:t>easurable</a:t>
          </a:r>
          <a:endParaRPr lang="en-US" sz="2800" b="0" dirty="0">
            <a:solidFill>
              <a:schemeClr val="bg1"/>
            </a:solidFill>
          </a:endParaRPr>
        </a:p>
      </dgm:t>
    </dgm:pt>
    <dgm:pt modelId="{AE47E990-AA6A-4CEC-A712-05357F069A4D}" type="parTrans" cxnId="{83066C1D-A6D1-4510-A613-8AED66DF7B3A}">
      <dgm:prSet/>
      <dgm:spPr/>
      <dgm:t>
        <a:bodyPr/>
        <a:lstStyle/>
        <a:p>
          <a:endParaRPr lang="en-US"/>
        </a:p>
      </dgm:t>
    </dgm:pt>
    <dgm:pt modelId="{2DA78F3D-C032-42DA-9FAC-89DED1EE3E0A}" type="sibTrans" cxnId="{83066C1D-A6D1-4510-A613-8AED66DF7B3A}">
      <dgm:prSet/>
      <dgm:spPr/>
      <dgm:t>
        <a:bodyPr/>
        <a:lstStyle/>
        <a:p>
          <a:endParaRPr lang="en-US"/>
        </a:p>
      </dgm:t>
    </dgm:pt>
    <dgm:pt modelId="{766DCDC9-5FBA-47BC-A6BE-24BC1D070743}">
      <dgm:prSet phldrT="[Text]" custT="1"/>
      <dgm:spPr/>
      <dgm:t>
        <a:bodyPr anchor="ctr"/>
        <a:lstStyle/>
        <a:p>
          <a:pPr marL="171450" indent="-114300" algn="l"/>
          <a:r>
            <a:rPr lang="en-US" sz="1600" b="0" dirty="0"/>
            <a:t>What factors might prevent achieving these goals?</a:t>
          </a:r>
        </a:p>
      </dgm:t>
    </dgm:pt>
    <dgm:pt modelId="{C113C0EB-67A6-4267-B8A5-8BA6566FB76E}" type="parTrans" cxnId="{1427FC48-52DE-4021-9D8C-8415F4224D2E}">
      <dgm:prSet/>
      <dgm:spPr/>
      <dgm:t>
        <a:bodyPr/>
        <a:lstStyle/>
        <a:p>
          <a:endParaRPr lang="en-US"/>
        </a:p>
      </dgm:t>
    </dgm:pt>
    <dgm:pt modelId="{2AAE3B47-AEB9-48B4-A4C6-FCA2FBAAAEEE}" type="sibTrans" cxnId="{1427FC48-52DE-4021-9D8C-8415F4224D2E}">
      <dgm:prSet/>
      <dgm:spPr/>
      <dgm:t>
        <a:bodyPr/>
        <a:lstStyle/>
        <a:p>
          <a:endParaRPr lang="en-US"/>
        </a:p>
      </dgm:t>
    </dgm:pt>
    <dgm:pt modelId="{CACB7796-557F-4882-80C2-DCFEEA7CA65B}" type="pres">
      <dgm:prSet presAssocID="{983395E1-E54F-47D7-8D15-1AF1003CD740}" presName="Name0" presStyleCnt="0">
        <dgm:presLayoutVars>
          <dgm:dir/>
          <dgm:animLvl val="lvl"/>
          <dgm:resizeHandles/>
        </dgm:presLayoutVars>
      </dgm:prSet>
      <dgm:spPr/>
    </dgm:pt>
    <dgm:pt modelId="{C2B7D9E5-7CD2-4E2B-A89E-BE186CDD96F3}" type="pres">
      <dgm:prSet presAssocID="{8BDD998B-C6A5-46E6-9C24-7C02349A20FA}" presName="linNode" presStyleCnt="0"/>
      <dgm:spPr/>
    </dgm:pt>
    <dgm:pt modelId="{C25130F4-D09C-440B-8EE1-1ADEF1918D9C}" type="pres">
      <dgm:prSet presAssocID="{8BDD998B-C6A5-46E6-9C24-7C02349A20FA}" presName="parentShp" presStyleLbl="node1" presStyleIdx="0" presStyleCnt="5" custScaleX="74107" custLinFactNeighborX="-3869" custLinFactNeighborY="-7487">
        <dgm:presLayoutVars>
          <dgm:bulletEnabled val="1"/>
        </dgm:presLayoutVars>
      </dgm:prSet>
      <dgm:spPr/>
    </dgm:pt>
    <dgm:pt modelId="{D3DFEF07-1199-42F8-800F-AEFB0593611B}" type="pres">
      <dgm:prSet presAssocID="{8BDD998B-C6A5-46E6-9C24-7C02349A20FA}" presName="childShp" presStyleLbl="bgAccFollowNode1" presStyleIdx="0" presStyleCnt="5" custScaleX="109523" custScaleY="99468" custLinFactNeighborX="446" custLinFactNeighborY="-7753">
        <dgm:presLayoutVars>
          <dgm:bulletEnabled val="1"/>
        </dgm:presLayoutVars>
      </dgm:prSet>
      <dgm:spPr/>
    </dgm:pt>
    <dgm:pt modelId="{BCCF2E46-D9FF-417A-A34E-4F5CD522A7E2}" type="pres">
      <dgm:prSet presAssocID="{2AEDE0A1-2C2E-419D-A345-213E32E0F795}" presName="spacing" presStyleCnt="0"/>
      <dgm:spPr/>
    </dgm:pt>
    <dgm:pt modelId="{CDA0B726-B050-4697-A7D9-1F2186C5E129}" type="pres">
      <dgm:prSet presAssocID="{B247BFB0-B5B5-44E8-91D1-DEC925DBC610}" presName="linNode" presStyleCnt="0"/>
      <dgm:spPr/>
    </dgm:pt>
    <dgm:pt modelId="{9AFA48B9-E6D0-4E67-A045-99CB52F7ADA6}" type="pres">
      <dgm:prSet presAssocID="{B247BFB0-B5B5-44E8-91D1-DEC925DBC610}" presName="parentShp" presStyleLbl="node1" presStyleIdx="1" presStyleCnt="5" custScaleX="74107" custLinFactNeighborX="-4167" custLinFactNeighborY="-2818">
        <dgm:presLayoutVars>
          <dgm:bulletEnabled val="1"/>
        </dgm:presLayoutVars>
      </dgm:prSet>
      <dgm:spPr/>
    </dgm:pt>
    <dgm:pt modelId="{88070189-DA31-4EDE-9183-23899ADAD374}" type="pres">
      <dgm:prSet presAssocID="{B247BFB0-B5B5-44E8-91D1-DEC925DBC610}" presName="childShp" presStyleLbl="bgAccFollowNode1" presStyleIdx="1" presStyleCnt="5" custScaleX="108928" custLinFactNeighborY="-2482">
        <dgm:presLayoutVars>
          <dgm:bulletEnabled val="1"/>
        </dgm:presLayoutVars>
      </dgm:prSet>
      <dgm:spPr/>
    </dgm:pt>
    <dgm:pt modelId="{49FFC06B-B38E-49D1-A8D4-E5517D881F30}" type="pres">
      <dgm:prSet presAssocID="{2DA78F3D-C032-42DA-9FAC-89DED1EE3E0A}" presName="spacing" presStyleCnt="0"/>
      <dgm:spPr/>
    </dgm:pt>
    <dgm:pt modelId="{9DB00B2C-F9B6-430B-85B6-7BA6329614A7}" type="pres">
      <dgm:prSet presAssocID="{A54489F3-DE3C-49F0-9639-B3AD3B6913FF}" presName="linNode" presStyleCnt="0"/>
      <dgm:spPr/>
    </dgm:pt>
    <dgm:pt modelId="{A60926B1-A55E-42FB-B164-DD0B8191365C}" type="pres">
      <dgm:prSet presAssocID="{A54489F3-DE3C-49F0-9639-B3AD3B6913FF}" presName="parentShp" presStyleLbl="node1" presStyleIdx="2" presStyleCnt="5" custScaleX="74107" custLinFactNeighborX="-7396" custLinFactNeighborY="-7509">
        <dgm:presLayoutVars>
          <dgm:bulletEnabled val="1"/>
        </dgm:presLayoutVars>
      </dgm:prSet>
      <dgm:spPr/>
    </dgm:pt>
    <dgm:pt modelId="{AD883331-ED1D-4740-8B95-DCDB172121C5}" type="pres">
      <dgm:prSet presAssocID="{A54489F3-DE3C-49F0-9639-B3AD3B6913FF}" presName="childShp" presStyleLbl="bgAccFollowNode1" presStyleIdx="2" presStyleCnt="5" custScaleX="108987" custScaleY="104040" custLinFactNeighborY="-9359">
        <dgm:presLayoutVars>
          <dgm:bulletEnabled val="1"/>
        </dgm:presLayoutVars>
      </dgm:prSet>
      <dgm:spPr/>
    </dgm:pt>
    <dgm:pt modelId="{E918012C-D102-4249-9C5F-068AC21C3C1A}" type="pres">
      <dgm:prSet presAssocID="{FA015FB0-82CB-49F7-83BC-4C3A7CFB39A7}" presName="spacing" presStyleCnt="0"/>
      <dgm:spPr/>
    </dgm:pt>
    <dgm:pt modelId="{14AF2D38-AA48-41DA-A671-8A1B96DAF892}" type="pres">
      <dgm:prSet presAssocID="{B6B67A0D-1567-4F4D-BB54-C0F331F022CB}" presName="linNode" presStyleCnt="0"/>
      <dgm:spPr/>
    </dgm:pt>
    <dgm:pt modelId="{919B7605-74F1-441A-BC10-CE0DE9E9AA4D}" type="pres">
      <dgm:prSet presAssocID="{B6B67A0D-1567-4F4D-BB54-C0F331F022CB}" presName="parentShp" presStyleLbl="node1" presStyleIdx="3" presStyleCnt="5" custScaleX="74107" custLinFactNeighborX="-7143" custLinFactNeighborY="-12962">
        <dgm:presLayoutVars>
          <dgm:bulletEnabled val="1"/>
        </dgm:presLayoutVars>
      </dgm:prSet>
      <dgm:spPr/>
    </dgm:pt>
    <dgm:pt modelId="{C7A6568F-DFC2-47B9-8AD7-7D11EBB7242E}" type="pres">
      <dgm:prSet presAssocID="{B6B67A0D-1567-4F4D-BB54-C0F331F022CB}" presName="childShp" presStyleLbl="bgAccFollowNode1" presStyleIdx="3" presStyleCnt="5" custScaleX="108928" custLinFactNeighborY="-11516">
        <dgm:presLayoutVars>
          <dgm:bulletEnabled val="1"/>
        </dgm:presLayoutVars>
      </dgm:prSet>
      <dgm:spPr/>
    </dgm:pt>
    <dgm:pt modelId="{7C20B8AB-F0D9-4D27-82AF-81259080377F}" type="pres">
      <dgm:prSet presAssocID="{324F6945-D2A8-4C75-88EC-2308BFDA2426}" presName="spacing" presStyleCnt="0"/>
      <dgm:spPr/>
    </dgm:pt>
    <dgm:pt modelId="{6E30F0F6-9DA4-4061-B56F-991DC1E2A733}" type="pres">
      <dgm:prSet presAssocID="{914662C8-686A-4A69-B10C-DE2AA52BFCD2}" presName="linNode" presStyleCnt="0"/>
      <dgm:spPr/>
    </dgm:pt>
    <dgm:pt modelId="{22A650EF-E86A-4450-A4E5-4430A14FC6F2}" type="pres">
      <dgm:prSet presAssocID="{914662C8-686A-4A69-B10C-DE2AA52BFCD2}" presName="parentShp" presStyleLbl="node1" presStyleIdx="4" presStyleCnt="5" custScaleX="74107" custLinFactNeighborX="-7143" custLinFactNeighborY="-15484">
        <dgm:presLayoutVars>
          <dgm:bulletEnabled val="1"/>
        </dgm:presLayoutVars>
      </dgm:prSet>
      <dgm:spPr/>
    </dgm:pt>
    <dgm:pt modelId="{DBF23985-1E39-4363-97E6-1E3920E439D1}" type="pres">
      <dgm:prSet presAssocID="{914662C8-686A-4A69-B10C-DE2AA52BFCD2}" presName="childShp" presStyleLbl="bgAccFollowNode1" presStyleIdx="4" presStyleCnt="5" custScaleX="108928" custLinFactNeighborY="-14013">
        <dgm:presLayoutVars>
          <dgm:bulletEnabled val="1"/>
        </dgm:presLayoutVars>
      </dgm:prSet>
      <dgm:spPr/>
    </dgm:pt>
  </dgm:ptLst>
  <dgm:cxnLst>
    <dgm:cxn modelId="{83066C1D-A6D1-4510-A613-8AED66DF7B3A}" srcId="{983395E1-E54F-47D7-8D15-1AF1003CD740}" destId="{B247BFB0-B5B5-44E8-91D1-DEC925DBC610}" srcOrd="1" destOrd="0" parTransId="{AE47E990-AA6A-4CEC-A712-05357F069A4D}" sibTransId="{2DA78F3D-C032-42DA-9FAC-89DED1EE3E0A}"/>
    <dgm:cxn modelId="{DE76281F-1DA8-469A-AFEB-A513DEB5F248}" type="presOf" srcId="{8BDD998B-C6A5-46E6-9C24-7C02349A20FA}" destId="{C25130F4-D09C-440B-8EE1-1ADEF1918D9C}" srcOrd="0" destOrd="0" presId="urn:microsoft.com/office/officeart/2005/8/layout/vList6"/>
    <dgm:cxn modelId="{2D9F3326-0874-4435-8430-FDE0C32D085C}" type="presOf" srcId="{50FA1552-8770-4902-8640-934D12EC524B}" destId="{D3DFEF07-1199-42F8-800F-AEFB0593611B}" srcOrd="0" destOrd="0" presId="urn:microsoft.com/office/officeart/2005/8/layout/vList6"/>
    <dgm:cxn modelId="{FD6C3F26-D746-4F02-B742-0CE16F03EFCF}" srcId="{B247BFB0-B5B5-44E8-91D1-DEC925DBC610}" destId="{6BBDD007-577F-4A8B-A4C4-86EDC0430AEA}" srcOrd="1" destOrd="0" parTransId="{B3F30E0F-4BEC-44FF-B286-3EA542DFE675}" sibTransId="{2DEB1D63-91FC-432C-A931-E678954EB8B4}"/>
    <dgm:cxn modelId="{27811C33-3E77-4037-97E7-6FD0E930F845}" type="presOf" srcId="{914662C8-686A-4A69-B10C-DE2AA52BFCD2}" destId="{22A650EF-E86A-4450-A4E5-4430A14FC6F2}" srcOrd="0" destOrd="0" presId="urn:microsoft.com/office/officeart/2005/8/layout/vList6"/>
    <dgm:cxn modelId="{904E6538-D0BC-41EB-93C2-2D96DAF5A27E}" type="presOf" srcId="{766DCDC9-5FBA-47BC-A6BE-24BC1D070743}" destId="{AD883331-ED1D-4740-8B95-DCDB172121C5}" srcOrd="0" destOrd="1" presId="urn:microsoft.com/office/officeart/2005/8/layout/vList6"/>
    <dgm:cxn modelId="{6A0D563F-2001-4582-96E0-441E9BB54A6A}" srcId="{914662C8-686A-4A69-B10C-DE2AA52BFCD2}" destId="{84823078-8BFD-4D46-926D-6624B9CA3D0F}" srcOrd="1" destOrd="0" parTransId="{848EB1DD-8D58-43DA-BACD-67E389CF3DE6}" sibTransId="{C7C3D153-9364-47DE-B6F9-B32C9456D761}"/>
    <dgm:cxn modelId="{80A78740-DD43-490F-8B79-60F6F8B94D85}" type="presOf" srcId="{B247BFB0-B5B5-44E8-91D1-DEC925DBC610}" destId="{9AFA48B9-E6D0-4E67-A045-99CB52F7ADA6}" srcOrd="0" destOrd="0" presId="urn:microsoft.com/office/officeart/2005/8/layout/vList6"/>
    <dgm:cxn modelId="{9D773061-58DE-4458-BFF8-C2DE2DBACC4E}" type="presOf" srcId="{078614E8-C3FF-4F40-8A10-80424922D2AE}" destId="{88070189-DA31-4EDE-9183-23899ADAD374}" srcOrd="0" destOrd="0" presId="urn:microsoft.com/office/officeart/2005/8/layout/vList6"/>
    <dgm:cxn modelId="{0A81C344-B9DB-44EA-9DAC-2C68BAFFE6B1}" type="presOf" srcId="{983395E1-E54F-47D7-8D15-1AF1003CD740}" destId="{CACB7796-557F-4882-80C2-DCFEEA7CA65B}" srcOrd="0" destOrd="0" presId="urn:microsoft.com/office/officeart/2005/8/layout/vList6"/>
    <dgm:cxn modelId="{1427FC48-52DE-4021-9D8C-8415F4224D2E}" srcId="{A54489F3-DE3C-49F0-9639-B3AD3B6913FF}" destId="{766DCDC9-5FBA-47BC-A6BE-24BC1D070743}" srcOrd="1" destOrd="0" parTransId="{C113C0EB-67A6-4267-B8A5-8BA6566FB76E}" sibTransId="{2AAE3B47-AEB9-48B4-A4C6-FCA2FBAAAEEE}"/>
    <dgm:cxn modelId="{ABA5DE6D-8DD5-4839-86C6-4DEB8B6F5E8B}" srcId="{914662C8-686A-4A69-B10C-DE2AA52BFCD2}" destId="{7C4388D3-93C9-4226-8568-F1413E5F1659}" srcOrd="0" destOrd="0" parTransId="{50CCA829-2E5E-4F5B-B50D-44AD7F711699}" sibTransId="{9614EC63-FF74-42F4-A247-5A2F3C143731}"/>
    <dgm:cxn modelId="{0C7E4052-1362-4B1F-9AB5-3D2FA094CE50}" type="presOf" srcId="{8E4B559E-2073-4AE3-845E-DC83DA04B545}" destId="{D3DFEF07-1199-42F8-800F-AEFB0593611B}" srcOrd="0" destOrd="1" presId="urn:microsoft.com/office/officeart/2005/8/layout/vList6"/>
    <dgm:cxn modelId="{76086E77-690F-497A-B939-6686E1C924E3}" type="presOf" srcId="{7C4388D3-93C9-4226-8568-F1413E5F1659}" destId="{DBF23985-1E39-4363-97E6-1E3920E439D1}" srcOrd="0" destOrd="0" presId="urn:microsoft.com/office/officeart/2005/8/layout/vList6"/>
    <dgm:cxn modelId="{FA11AE78-7C8D-437D-AC5C-10612CC2739C}" srcId="{B6B67A0D-1567-4F4D-BB54-C0F331F022CB}" destId="{31BB9D45-DEE7-4FB1-9B45-73601A7AC3BF}" srcOrd="1" destOrd="0" parTransId="{33C616D6-0CCC-4626-B59E-415D619981C9}" sibTransId="{6C725A59-BE89-4F67-84A5-D1A410A96457}"/>
    <dgm:cxn modelId="{26413859-7F33-4AA8-9E4B-893BCBCA6CEE}" srcId="{983395E1-E54F-47D7-8D15-1AF1003CD740}" destId="{A54489F3-DE3C-49F0-9639-B3AD3B6913FF}" srcOrd="2" destOrd="0" parTransId="{2F83C7B9-E382-4081-84E0-0F53407C0159}" sibTransId="{FA015FB0-82CB-49F7-83BC-4C3A7CFB39A7}"/>
    <dgm:cxn modelId="{C0DE027F-0D88-464A-B231-F1BAEA3D8935}" type="presOf" srcId="{A54489F3-DE3C-49F0-9639-B3AD3B6913FF}" destId="{A60926B1-A55E-42FB-B164-DD0B8191365C}" srcOrd="0" destOrd="0" presId="urn:microsoft.com/office/officeart/2005/8/layout/vList6"/>
    <dgm:cxn modelId="{10EB098A-9490-413D-A919-468472FA054E}" srcId="{A54489F3-DE3C-49F0-9639-B3AD3B6913FF}" destId="{F4FB609B-4B4F-4DE3-915E-469A080E2AD0}" srcOrd="0" destOrd="0" parTransId="{38D295D9-2912-4183-90B7-96AAB67826F9}" sibTransId="{19C9F401-E8E1-4222-99DA-39B82816315F}"/>
    <dgm:cxn modelId="{FA668A8D-83D8-428E-9380-CA92B3CF3ECB}" type="presOf" srcId="{F4FB609B-4B4F-4DE3-915E-469A080E2AD0}" destId="{AD883331-ED1D-4740-8B95-DCDB172121C5}" srcOrd="0" destOrd="0" presId="urn:microsoft.com/office/officeart/2005/8/layout/vList6"/>
    <dgm:cxn modelId="{C6E61691-650C-4537-A392-E48A93C13F1B}" type="presOf" srcId="{84823078-8BFD-4D46-926D-6624B9CA3D0F}" destId="{DBF23985-1E39-4363-97E6-1E3920E439D1}" srcOrd="0" destOrd="1" presId="urn:microsoft.com/office/officeart/2005/8/layout/vList6"/>
    <dgm:cxn modelId="{A9EEC199-6E65-4443-B6D2-3207F13D8922}" srcId="{B6B67A0D-1567-4F4D-BB54-C0F331F022CB}" destId="{F58FAAA1-0137-48D3-B513-CB3D2ADAD2C6}" srcOrd="0" destOrd="0" parTransId="{269AA2DF-E908-46D0-8717-17AC13D86A35}" sibTransId="{19F0A3D5-A011-43B1-82EC-7B949F8DAC8A}"/>
    <dgm:cxn modelId="{760C849C-4978-4FEA-B6DA-9DAA40A39971}" type="presOf" srcId="{31BB9D45-DEE7-4FB1-9B45-73601A7AC3BF}" destId="{C7A6568F-DFC2-47B9-8AD7-7D11EBB7242E}" srcOrd="0" destOrd="1" presId="urn:microsoft.com/office/officeart/2005/8/layout/vList6"/>
    <dgm:cxn modelId="{E6BC0AA7-9807-42A2-B778-023B4C6E34FE}" srcId="{983395E1-E54F-47D7-8D15-1AF1003CD740}" destId="{8BDD998B-C6A5-46E6-9C24-7C02349A20FA}" srcOrd="0" destOrd="0" parTransId="{31F41B1C-1EB2-436C-9C83-73F58922C595}" sibTransId="{2AEDE0A1-2C2E-419D-A345-213E32E0F795}"/>
    <dgm:cxn modelId="{9DCBF2AC-C274-4F97-BAB8-45DF4AD5D980}" srcId="{8BDD998B-C6A5-46E6-9C24-7C02349A20FA}" destId="{50FA1552-8770-4902-8640-934D12EC524B}" srcOrd="0" destOrd="0" parTransId="{5BABE93F-4747-4436-AA39-B81AFF946364}" sibTransId="{57915523-6308-4A07-A5DD-830407A17DD9}"/>
    <dgm:cxn modelId="{5622A4B3-5577-4211-95CA-231262773F93}" srcId="{8BDD998B-C6A5-46E6-9C24-7C02349A20FA}" destId="{8E4B559E-2073-4AE3-845E-DC83DA04B545}" srcOrd="1" destOrd="0" parTransId="{A0E0AE17-DB1B-43C2-9FD8-9C5646BD7C52}" sibTransId="{6F0F6C55-EBA0-4A8F-B7F6-563E4FCFFC9A}"/>
    <dgm:cxn modelId="{82DBC9B3-1EB1-4F3B-8472-F1AD3E2D0F82}" type="presOf" srcId="{F58FAAA1-0137-48D3-B513-CB3D2ADAD2C6}" destId="{C7A6568F-DFC2-47B9-8AD7-7D11EBB7242E}" srcOrd="0" destOrd="0" presId="urn:microsoft.com/office/officeart/2005/8/layout/vList6"/>
    <dgm:cxn modelId="{2C336BE0-13C3-468B-AF03-9F1E9CE18C39}" srcId="{983395E1-E54F-47D7-8D15-1AF1003CD740}" destId="{B6B67A0D-1567-4F4D-BB54-C0F331F022CB}" srcOrd="3" destOrd="0" parTransId="{702B5E13-9A23-44FB-A5A3-98FE80171B02}" sibTransId="{324F6945-D2A8-4C75-88EC-2308BFDA2426}"/>
    <dgm:cxn modelId="{BF3D4EE1-30E4-41BA-A412-FA6DBDCD7EB5}" srcId="{983395E1-E54F-47D7-8D15-1AF1003CD740}" destId="{914662C8-686A-4A69-B10C-DE2AA52BFCD2}" srcOrd="4" destOrd="0" parTransId="{7E3CD7F7-F5FB-4DFC-A232-B6F78B0719AF}" sibTransId="{932A7F1C-E8DD-4A5F-A5E5-D2EC67BE1132}"/>
    <dgm:cxn modelId="{4BF744E4-819F-4FF7-81F1-EB468D763B44}" type="presOf" srcId="{B6B67A0D-1567-4F4D-BB54-C0F331F022CB}" destId="{919B7605-74F1-441A-BC10-CE0DE9E9AA4D}" srcOrd="0" destOrd="0" presId="urn:microsoft.com/office/officeart/2005/8/layout/vList6"/>
    <dgm:cxn modelId="{38AA9FF7-2017-4B94-975E-3190F98551D9}" type="presOf" srcId="{6BBDD007-577F-4A8B-A4C4-86EDC0430AEA}" destId="{88070189-DA31-4EDE-9183-23899ADAD374}" srcOrd="0" destOrd="1" presId="urn:microsoft.com/office/officeart/2005/8/layout/vList6"/>
    <dgm:cxn modelId="{ABD023FF-DD62-433F-A7E0-97E032F104A1}" srcId="{B247BFB0-B5B5-44E8-91D1-DEC925DBC610}" destId="{078614E8-C3FF-4F40-8A10-80424922D2AE}" srcOrd="0" destOrd="0" parTransId="{89F84D7A-631F-4382-90B3-A2E41354D703}" sibTransId="{DE179C56-A29A-48B1-841F-1E55B6DBC0F2}"/>
    <dgm:cxn modelId="{5F536951-96FA-4359-96DD-20EF227A546E}" type="presParOf" srcId="{CACB7796-557F-4882-80C2-DCFEEA7CA65B}" destId="{C2B7D9E5-7CD2-4E2B-A89E-BE186CDD96F3}" srcOrd="0" destOrd="0" presId="urn:microsoft.com/office/officeart/2005/8/layout/vList6"/>
    <dgm:cxn modelId="{E4BF3569-7C57-4922-B938-59774B54B9C4}" type="presParOf" srcId="{C2B7D9E5-7CD2-4E2B-A89E-BE186CDD96F3}" destId="{C25130F4-D09C-440B-8EE1-1ADEF1918D9C}" srcOrd="0" destOrd="0" presId="urn:microsoft.com/office/officeart/2005/8/layout/vList6"/>
    <dgm:cxn modelId="{0BDFA8AC-5ED7-473E-BE7B-B92BBCEA203C}" type="presParOf" srcId="{C2B7D9E5-7CD2-4E2B-A89E-BE186CDD96F3}" destId="{D3DFEF07-1199-42F8-800F-AEFB0593611B}" srcOrd="1" destOrd="0" presId="urn:microsoft.com/office/officeart/2005/8/layout/vList6"/>
    <dgm:cxn modelId="{EFEBE126-0A55-491C-8F6F-E4B9AA9AA444}" type="presParOf" srcId="{CACB7796-557F-4882-80C2-DCFEEA7CA65B}" destId="{BCCF2E46-D9FF-417A-A34E-4F5CD522A7E2}" srcOrd="1" destOrd="0" presId="urn:microsoft.com/office/officeart/2005/8/layout/vList6"/>
    <dgm:cxn modelId="{C42DB656-68B1-46A1-AECA-4E5D12A7B322}" type="presParOf" srcId="{CACB7796-557F-4882-80C2-DCFEEA7CA65B}" destId="{CDA0B726-B050-4697-A7D9-1F2186C5E129}" srcOrd="2" destOrd="0" presId="urn:microsoft.com/office/officeart/2005/8/layout/vList6"/>
    <dgm:cxn modelId="{4A884B3D-AB59-4052-BFC5-58FAB951CD24}" type="presParOf" srcId="{CDA0B726-B050-4697-A7D9-1F2186C5E129}" destId="{9AFA48B9-E6D0-4E67-A045-99CB52F7ADA6}" srcOrd="0" destOrd="0" presId="urn:microsoft.com/office/officeart/2005/8/layout/vList6"/>
    <dgm:cxn modelId="{B216F846-5CE7-4E74-91AF-8DF8C27D9D1E}" type="presParOf" srcId="{CDA0B726-B050-4697-A7D9-1F2186C5E129}" destId="{88070189-DA31-4EDE-9183-23899ADAD374}" srcOrd="1" destOrd="0" presId="urn:microsoft.com/office/officeart/2005/8/layout/vList6"/>
    <dgm:cxn modelId="{BD87A12D-FFC3-481C-BC29-506456E6E438}" type="presParOf" srcId="{CACB7796-557F-4882-80C2-DCFEEA7CA65B}" destId="{49FFC06B-B38E-49D1-A8D4-E5517D881F30}" srcOrd="3" destOrd="0" presId="urn:microsoft.com/office/officeart/2005/8/layout/vList6"/>
    <dgm:cxn modelId="{DC733E8A-F7A1-46B7-BA60-9D52217D5937}" type="presParOf" srcId="{CACB7796-557F-4882-80C2-DCFEEA7CA65B}" destId="{9DB00B2C-F9B6-430B-85B6-7BA6329614A7}" srcOrd="4" destOrd="0" presId="urn:microsoft.com/office/officeart/2005/8/layout/vList6"/>
    <dgm:cxn modelId="{9929C7B9-6821-43C4-98FF-82CFC900FA21}" type="presParOf" srcId="{9DB00B2C-F9B6-430B-85B6-7BA6329614A7}" destId="{A60926B1-A55E-42FB-B164-DD0B8191365C}" srcOrd="0" destOrd="0" presId="urn:microsoft.com/office/officeart/2005/8/layout/vList6"/>
    <dgm:cxn modelId="{02BEDD33-11D1-43B2-A2D8-B22BD19626A8}" type="presParOf" srcId="{9DB00B2C-F9B6-430B-85B6-7BA6329614A7}" destId="{AD883331-ED1D-4740-8B95-DCDB172121C5}" srcOrd="1" destOrd="0" presId="urn:microsoft.com/office/officeart/2005/8/layout/vList6"/>
    <dgm:cxn modelId="{57F0448E-D74C-4DA2-9961-629D89DEEC95}" type="presParOf" srcId="{CACB7796-557F-4882-80C2-DCFEEA7CA65B}" destId="{E918012C-D102-4249-9C5F-068AC21C3C1A}" srcOrd="5" destOrd="0" presId="urn:microsoft.com/office/officeart/2005/8/layout/vList6"/>
    <dgm:cxn modelId="{42580A93-8696-40AD-8298-938CEC4B4345}" type="presParOf" srcId="{CACB7796-557F-4882-80C2-DCFEEA7CA65B}" destId="{14AF2D38-AA48-41DA-A671-8A1B96DAF892}" srcOrd="6" destOrd="0" presId="urn:microsoft.com/office/officeart/2005/8/layout/vList6"/>
    <dgm:cxn modelId="{BB7CE65F-3156-4926-ADE4-85DE2636BC6A}" type="presParOf" srcId="{14AF2D38-AA48-41DA-A671-8A1B96DAF892}" destId="{919B7605-74F1-441A-BC10-CE0DE9E9AA4D}" srcOrd="0" destOrd="0" presId="urn:microsoft.com/office/officeart/2005/8/layout/vList6"/>
    <dgm:cxn modelId="{8D3639D0-8BF2-4853-860F-A309D0E014BB}" type="presParOf" srcId="{14AF2D38-AA48-41DA-A671-8A1B96DAF892}" destId="{C7A6568F-DFC2-47B9-8AD7-7D11EBB7242E}" srcOrd="1" destOrd="0" presId="urn:microsoft.com/office/officeart/2005/8/layout/vList6"/>
    <dgm:cxn modelId="{71E64F97-26BE-4F59-9423-B99DB6722924}" type="presParOf" srcId="{CACB7796-557F-4882-80C2-DCFEEA7CA65B}" destId="{7C20B8AB-F0D9-4D27-82AF-81259080377F}" srcOrd="7" destOrd="0" presId="urn:microsoft.com/office/officeart/2005/8/layout/vList6"/>
    <dgm:cxn modelId="{D1A3FD92-84CF-4067-A4F4-20FB739DB1A0}" type="presParOf" srcId="{CACB7796-557F-4882-80C2-DCFEEA7CA65B}" destId="{6E30F0F6-9DA4-4061-B56F-991DC1E2A733}" srcOrd="8" destOrd="0" presId="urn:microsoft.com/office/officeart/2005/8/layout/vList6"/>
    <dgm:cxn modelId="{DE5CC66B-842D-4E16-AC02-2858B3C012BD}" type="presParOf" srcId="{6E30F0F6-9DA4-4061-B56F-991DC1E2A733}" destId="{22A650EF-E86A-4450-A4E5-4430A14FC6F2}" srcOrd="0" destOrd="0" presId="urn:microsoft.com/office/officeart/2005/8/layout/vList6"/>
    <dgm:cxn modelId="{B872B324-E55C-4AAA-9E30-D2A2E91D80FF}" type="presParOf" srcId="{6E30F0F6-9DA4-4061-B56F-991DC1E2A733}" destId="{DBF23985-1E39-4363-97E6-1E3920E439D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34F98-3C3D-4C1A-98DC-C25BC5DAC8B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4B784E8-2373-4EFE-A72B-DBC8CD00D211}">
      <dgm:prSet phldrT="[Text]"/>
      <dgm:spPr/>
      <dgm:t>
        <a:bodyPr/>
        <a:lstStyle/>
        <a:p>
          <a:r>
            <a:rPr lang="en-US" dirty="0"/>
            <a:t>Publically Acceptable</a:t>
          </a:r>
        </a:p>
      </dgm:t>
    </dgm:pt>
    <dgm:pt modelId="{4FEE7FF0-FA09-4D38-932C-87C352D4090D}" type="parTrans" cxnId="{946ABAC5-9A08-4463-8736-20477AEDBB93}">
      <dgm:prSet/>
      <dgm:spPr/>
      <dgm:t>
        <a:bodyPr/>
        <a:lstStyle/>
        <a:p>
          <a:endParaRPr lang="en-US"/>
        </a:p>
      </dgm:t>
    </dgm:pt>
    <dgm:pt modelId="{A339AF1B-BCD9-426C-B3F7-C9FA45682CD0}" type="sibTrans" cxnId="{946ABAC5-9A08-4463-8736-20477AEDBB93}">
      <dgm:prSet/>
      <dgm:spPr/>
      <dgm:t>
        <a:bodyPr/>
        <a:lstStyle/>
        <a:p>
          <a:endParaRPr lang="en-US"/>
        </a:p>
      </dgm:t>
    </dgm:pt>
    <dgm:pt modelId="{0750E706-5473-47F4-9A4D-7CAD895B60F8}">
      <dgm:prSet phldrT="[Text]"/>
      <dgm:spPr/>
      <dgm:t>
        <a:bodyPr/>
        <a:lstStyle/>
        <a:p>
          <a:r>
            <a:rPr lang="en-US" dirty="0"/>
            <a:t>Financially</a:t>
          </a:r>
        </a:p>
        <a:p>
          <a:r>
            <a:rPr lang="en-US" dirty="0"/>
            <a:t>Viable</a:t>
          </a:r>
        </a:p>
      </dgm:t>
    </dgm:pt>
    <dgm:pt modelId="{8B458DEF-CD26-412A-B1FE-A46A7373ABC1}" type="parTrans" cxnId="{97ECD885-E12F-4D9B-931C-615514119103}">
      <dgm:prSet/>
      <dgm:spPr/>
      <dgm:t>
        <a:bodyPr/>
        <a:lstStyle/>
        <a:p>
          <a:endParaRPr lang="en-US"/>
        </a:p>
      </dgm:t>
    </dgm:pt>
    <dgm:pt modelId="{BCA93028-AA11-421D-933B-499824D4AB84}" type="sibTrans" cxnId="{97ECD885-E12F-4D9B-931C-615514119103}">
      <dgm:prSet/>
      <dgm:spPr/>
      <dgm:t>
        <a:bodyPr/>
        <a:lstStyle/>
        <a:p>
          <a:endParaRPr lang="en-US"/>
        </a:p>
      </dgm:t>
    </dgm:pt>
    <dgm:pt modelId="{562013E8-B7CE-4184-8F33-6E7E459113B2}">
      <dgm:prSet/>
      <dgm:spPr/>
      <dgm:t>
        <a:bodyPr/>
        <a:lstStyle/>
        <a:p>
          <a:r>
            <a:rPr lang="en-US" dirty="0"/>
            <a:t>Scientifically Compatible</a:t>
          </a:r>
        </a:p>
      </dgm:t>
    </dgm:pt>
    <dgm:pt modelId="{B0990E72-10E0-4201-9A35-3AEF56777D43}" type="parTrans" cxnId="{5C342126-0CDD-480D-BF89-6E4AE426BF85}">
      <dgm:prSet/>
      <dgm:spPr/>
      <dgm:t>
        <a:bodyPr/>
        <a:lstStyle/>
        <a:p>
          <a:endParaRPr lang="en-US"/>
        </a:p>
      </dgm:t>
    </dgm:pt>
    <dgm:pt modelId="{A6E125F2-29BA-4D46-9202-12B863744860}" type="sibTrans" cxnId="{5C342126-0CDD-480D-BF89-6E4AE426BF85}">
      <dgm:prSet/>
      <dgm:spPr/>
      <dgm:t>
        <a:bodyPr/>
        <a:lstStyle/>
        <a:p>
          <a:endParaRPr lang="en-US"/>
        </a:p>
      </dgm:t>
    </dgm:pt>
    <dgm:pt modelId="{55A21AED-A588-4A34-844C-28E835E94982}">
      <dgm:prSet/>
      <dgm:spPr/>
      <dgm:t>
        <a:bodyPr/>
        <a:lstStyle/>
        <a:p>
          <a:r>
            <a:rPr lang="en-US" dirty="0"/>
            <a:t>Technically Feasible</a:t>
          </a:r>
        </a:p>
      </dgm:t>
    </dgm:pt>
    <dgm:pt modelId="{DB852895-33C5-44C7-AFD4-09A9443B9F21}" type="parTrans" cxnId="{86111BC8-1743-49B3-AC88-DC33783CF775}">
      <dgm:prSet/>
      <dgm:spPr/>
      <dgm:t>
        <a:bodyPr/>
        <a:lstStyle/>
        <a:p>
          <a:endParaRPr lang="en-US"/>
        </a:p>
      </dgm:t>
    </dgm:pt>
    <dgm:pt modelId="{AC1DF654-3473-4380-AE03-8C5A759A24D5}" type="sibTrans" cxnId="{86111BC8-1743-49B3-AC88-DC33783CF775}">
      <dgm:prSet/>
      <dgm:spPr/>
      <dgm:t>
        <a:bodyPr/>
        <a:lstStyle/>
        <a:p>
          <a:endParaRPr lang="en-US"/>
        </a:p>
      </dgm:t>
    </dgm:pt>
    <dgm:pt modelId="{C5A755DB-4387-4152-88E9-8FD3805ECAE3}">
      <dgm:prSet/>
      <dgm:spPr/>
      <dgm:t>
        <a:bodyPr/>
        <a:lstStyle/>
        <a:p>
          <a:r>
            <a:rPr lang="en-US" dirty="0"/>
            <a:t>Environmentally Responsible</a:t>
          </a:r>
        </a:p>
      </dgm:t>
    </dgm:pt>
    <dgm:pt modelId="{15B933DF-401D-40D6-BB35-F6B04F34A12E}" type="parTrans" cxnId="{7604B33E-91B4-4274-A610-0004E60CCC9D}">
      <dgm:prSet/>
      <dgm:spPr/>
      <dgm:t>
        <a:bodyPr/>
        <a:lstStyle/>
        <a:p>
          <a:endParaRPr lang="en-US"/>
        </a:p>
      </dgm:t>
    </dgm:pt>
    <dgm:pt modelId="{7B25C71A-BB67-411E-9426-DCBE639E715A}" type="sibTrans" cxnId="{7604B33E-91B4-4274-A610-0004E60CCC9D}">
      <dgm:prSet/>
      <dgm:spPr/>
      <dgm:t>
        <a:bodyPr/>
        <a:lstStyle/>
        <a:p>
          <a:endParaRPr lang="en-US"/>
        </a:p>
      </dgm:t>
    </dgm:pt>
    <dgm:pt modelId="{E9586761-DA22-4AAB-B667-88CADE96377D}">
      <dgm:prSet/>
      <dgm:spPr/>
      <dgm:t>
        <a:bodyPr/>
        <a:lstStyle/>
        <a:p>
          <a:r>
            <a:rPr lang="en-US" dirty="0"/>
            <a:t>Politically/ Legally</a:t>
          </a:r>
        </a:p>
        <a:p>
          <a:r>
            <a:rPr lang="en-US" dirty="0"/>
            <a:t>Aligned </a:t>
          </a:r>
        </a:p>
      </dgm:t>
    </dgm:pt>
    <dgm:pt modelId="{06E86F6B-443B-4DB9-9BE6-C99823329B5D}" type="parTrans" cxnId="{0907439A-6BB5-466F-B234-AC404C5C1EA5}">
      <dgm:prSet/>
      <dgm:spPr/>
      <dgm:t>
        <a:bodyPr/>
        <a:lstStyle/>
        <a:p>
          <a:endParaRPr lang="en-US"/>
        </a:p>
      </dgm:t>
    </dgm:pt>
    <dgm:pt modelId="{53495B86-71C4-4E5E-8F14-585F8321AEEE}" type="sibTrans" cxnId="{0907439A-6BB5-466F-B234-AC404C5C1EA5}">
      <dgm:prSet/>
      <dgm:spPr/>
      <dgm:t>
        <a:bodyPr/>
        <a:lstStyle/>
        <a:p>
          <a:endParaRPr lang="en-US"/>
        </a:p>
      </dgm:t>
    </dgm:pt>
    <dgm:pt modelId="{9E15F15B-25C9-440A-AF2F-C03BFB4AD445}" type="pres">
      <dgm:prSet presAssocID="{32934F98-3C3D-4C1A-98DC-C25BC5DAC8B0}" presName="compositeShape" presStyleCnt="0">
        <dgm:presLayoutVars>
          <dgm:chMax val="7"/>
          <dgm:dir/>
          <dgm:resizeHandles val="exact"/>
        </dgm:presLayoutVars>
      </dgm:prSet>
      <dgm:spPr/>
    </dgm:pt>
    <dgm:pt modelId="{17753CBD-4FFD-457A-B811-42035D3DE718}" type="pres">
      <dgm:prSet presAssocID="{74B784E8-2373-4EFE-A72B-DBC8CD00D211}" presName="circ1" presStyleLbl="vennNode1" presStyleIdx="0" presStyleCnt="6" custScaleX="134778" custScaleY="137321"/>
      <dgm:spPr/>
    </dgm:pt>
    <dgm:pt modelId="{189D476C-435D-4C02-ABEE-A242D00968C4}" type="pres">
      <dgm:prSet presAssocID="{74B784E8-2373-4EFE-A72B-DBC8CD00D211}" presName="circ1Tx" presStyleLbl="revTx" presStyleIdx="0" presStyleCnt="0" custScaleY="50228" custLinFactNeighborX="-1148" custLinFactNeighborY="-2352">
        <dgm:presLayoutVars>
          <dgm:chMax val="0"/>
          <dgm:chPref val="0"/>
          <dgm:bulletEnabled val="1"/>
        </dgm:presLayoutVars>
      </dgm:prSet>
      <dgm:spPr/>
    </dgm:pt>
    <dgm:pt modelId="{5178C472-694E-40F1-A094-38364CB550A0}" type="pres">
      <dgm:prSet presAssocID="{0750E706-5473-47F4-9A4D-7CAD895B60F8}" presName="circ2" presStyleLbl="vennNode1" presStyleIdx="1" presStyleCnt="6" custScaleX="134778" custScaleY="137321"/>
      <dgm:spPr/>
    </dgm:pt>
    <dgm:pt modelId="{04576564-AE51-4AA3-AF53-B66AC2E0D36D}" type="pres">
      <dgm:prSet presAssocID="{0750E706-5473-47F4-9A4D-7CAD895B60F8}" presName="circ2Tx" presStyleLbl="revTx" presStyleIdx="0" presStyleCnt="0" custLinFactNeighborX="1849" custLinFactNeighborY="-10999">
        <dgm:presLayoutVars>
          <dgm:chMax val="0"/>
          <dgm:chPref val="0"/>
          <dgm:bulletEnabled val="1"/>
        </dgm:presLayoutVars>
      </dgm:prSet>
      <dgm:spPr/>
    </dgm:pt>
    <dgm:pt modelId="{72441584-C15A-4FEF-9DD2-25CB683679AF}" type="pres">
      <dgm:prSet presAssocID="{562013E8-B7CE-4184-8F33-6E7E459113B2}" presName="circ3" presStyleLbl="vennNode1" presStyleIdx="2" presStyleCnt="6" custScaleX="134778" custScaleY="137321"/>
      <dgm:spPr/>
    </dgm:pt>
    <dgm:pt modelId="{B2533FD7-ECA9-4BA3-8429-FB7B3743F299}" type="pres">
      <dgm:prSet presAssocID="{562013E8-B7CE-4184-8F33-6E7E459113B2}" presName="circ3Tx" presStyleLbl="revTx" presStyleIdx="0" presStyleCnt="0" custLinFactNeighborX="6167" custLinFactNeighborY="26822">
        <dgm:presLayoutVars>
          <dgm:chMax val="0"/>
          <dgm:chPref val="0"/>
          <dgm:bulletEnabled val="1"/>
        </dgm:presLayoutVars>
      </dgm:prSet>
      <dgm:spPr/>
    </dgm:pt>
    <dgm:pt modelId="{0E2BFC11-4E7D-4C21-B4C3-779C6E1A88BA}" type="pres">
      <dgm:prSet presAssocID="{55A21AED-A588-4A34-844C-28E835E94982}" presName="circ4" presStyleLbl="vennNode1" presStyleIdx="3" presStyleCnt="6" custScaleX="134778" custScaleY="137321"/>
      <dgm:spPr/>
    </dgm:pt>
    <dgm:pt modelId="{ADCDE98A-824F-4B79-97AE-E0670C609735}" type="pres">
      <dgm:prSet presAssocID="{55A21AED-A588-4A34-844C-28E835E94982}" presName="circ4Tx" presStyleLbl="revTx" presStyleIdx="0" presStyleCnt="0" custLinFactNeighborX="4092" custLinFactNeighborY="25796">
        <dgm:presLayoutVars>
          <dgm:chMax val="0"/>
          <dgm:chPref val="0"/>
          <dgm:bulletEnabled val="1"/>
        </dgm:presLayoutVars>
      </dgm:prSet>
      <dgm:spPr/>
    </dgm:pt>
    <dgm:pt modelId="{F5260099-CD61-466B-835A-957DB60F38A6}" type="pres">
      <dgm:prSet presAssocID="{C5A755DB-4387-4152-88E9-8FD3805ECAE3}" presName="circ5" presStyleLbl="vennNode1" presStyleIdx="4" presStyleCnt="6" custScaleX="134778" custScaleY="137321"/>
      <dgm:spPr/>
    </dgm:pt>
    <dgm:pt modelId="{D874B2A7-AD88-4975-80F5-0CFC4CE190F2}" type="pres">
      <dgm:prSet presAssocID="{C5A755DB-4387-4152-88E9-8FD3805ECAE3}" presName="circ5Tx" presStyleLbl="revTx" presStyleIdx="0" presStyleCnt="0" custLinFactNeighborX="1866" custLinFactNeighborY="44392">
        <dgm:presLayoutVars>
          <dgm:chMax val="0"/>
          <dgm:chPref val="0"/>
          <dgm:bulletEnabled val="1"/>
        </dgm:presLayoutVars>
      </dgm:prSet>
      <dgm:spPr/>
    </dgm:pt>
    <dgm:pt modelId="{21BFCFF8-8702-43BD-831B-2513D824DF16}" type="pres">
      <dgm:prSet presAssocID="{E9586761-DA22-4AAB-B667-88CADE96377D}" presName="circ6" presStyleLbl="vennNode1" presStyleIdx="5" presStyleCnt="6" custScaleX="129444" custScaleY="117983"/>
      <dgm:spPr/>
    </dgm:pt>
    <dgm:pt modelId="{CBC461B7-ABEA-4BE0-B8EF-8FC2F8A0F7EB}" type="pres">
      <dgm:prSet presAssocID="{E9586761-DA22-4AAB-B667-88CADE96377D}" presName="circ6Tx" presStyleLbl="revTx" presStyleIdx="0" presStyleCnt="0">
        <dgm:presLayoutVars>
          <dgm:chMax val="0"/>
          <dgm:chPref val="0"/>
          <dgm:bulletEnabled val="1"/>
        </dgm:presLayoutVars>
      </dgm:prSet>
      <dgm:spPr/>
    </dgm:pt>
  </dgm:ptLst>
  <dgm:cxnLst>
    <dgm:cxn modelId="{8F705804-FAB9-434F-9FDC-CDD60B8E4E98}" type="presOf" srcId="{E9586761-DA22-4AAB-B667-88CADE96377D}" destId="{CBC461B7-ABEA-4BE0-B8EF-8FC2F8A0F7EB}" srcOrd="0" destOrd="0" presId="urn:microsoft.com/office/officeart/2005/8/layout/venn1"/>
    <dgm:cxn modelId="{5C342126-0CDD-480D-BF89-6E4AE426BF85}" srcId="{32934F98-3C3D-4C1A-98DC-C25BC5DAC8B0}" destId="{562013E8-B7CE-4184-8F33-6E7E459113B2}" srcOrd="2" destOrd="0" parTransId="{B0990E72-10E0-4201-9A35-3AEF56777D43}" sibTransId="{A6E125F2-29BA-4D46-9202-12B863744860}"/>
    <dgm:cxn modelId="{FCC75631-8C61-4C6A-AA53-69459FF094AE}" type="presOf" srcId="{562013E8-B7CE-4184-8F33-6E7E459113B2}" destId="{B2533FD7-ECA9-4BA3-8429-FB7B3743F299}" srcOrd="0" destOrd="0" presId="urn:microsoft.com/office/officeart/2005/8/layout/venn1"/>
    <dgm:cxn modelId="{7604B33E-91B4-4274-A610-0004E60CCC9D}" srcId="{32934F98-3C3D-4C1A-98DC-C25BC5DAC8B0}" destId="{C5A755DB-4387-4152-88E9-8FD3805ECAE3}" srcOrd="4" destOrd="0" parTransId="{15B933DF-401D-40D6-BB35-F6B04F34A12E}" sibTransId="{7B25C71A-BB67-411E-9426-DCBE639E715A}"/>
    <dgm:cxn modelId="{4555DD7E-5A3E-4F6D-A4F1-956874AC959B}" type="presOf" srcId="{32934F98-3C3D-4C1A-98DC-C25BC5DAC8B0}" destId="{9E15F15B-25C9-440A-AF2F-C03BFB4AD445}" srcOrd="0" destOrd="0" presId="urn:microsoft.com/office/officeart/2005/8/layout/venn1"/>
    <dgm:cxn modelId="{97ECD885-E12F-4D9B-931C-615514119103}" srcId="{32934F98-3C3D-4C1A-98DC-C25BC5DAC8B0}" destId="{0750E706-5473-47F4-9A4D-7CAD895B60F8}" srcOrd="1" destOrd="0" parTransId="{8B458DEF-CD26-412A-B1FE-A46A7373ABC1}" sibTransId="{BCA93028-AA11-421D-933B-499824D4AB84}"/>
    <dgm:cxn modelId="{0907439A-6BB5-466F-B234-AC404C5C1EA5}" srcId="{32934F98-3C3D-4C1A-98DC-C25BC5DAC8B0}" destId="{E9586761-DA22-4AAB-B667-88CADE96377D}" srcOrd="5" destOrd="0" parTransId="{06E86F6B-443B-4DB9-9BE6-C99823329B5D}" sibTransId="{53495B86-71C4-4E5E-8F14-585F8321AEEE}"/>
    <dgm:cxn modelId="{946ABAC5-9A08-4463-8736-20477AEDBB93}" srcId="{32934F98-3C3D-4C1A-98DC-C25BC5DAC8B0}" destId="{74B784E8-2373-4EFE-A72B-DBC8CD00D211}" srcOrd="0" destOrd="0" parTransId="{4FEE7FF0-FA09-4D38-932C-87C352D4090D}" sibTransId="{A339AF1B-BCD9-426C-B3F7-C9FA45682CD0}"/>
    <dgm:cxn modelId="{86111BC8-1743-49B3-AC88-DC33783CF775}" srcId="{32934F98-3C3D-4C1A-98DC-C25BC5DAC8B0}" destId="{55A21AED-A588-4A34-844C-28E835E94982}" srcOrd="3" destOrd="0" parTransId="{DB852895-33C5-44C7-AFD4-09A9443B9F21}" sibTransId="{AC1DF654-3473-4380-AE03-8C5A759A24D5}"/>
    <dgm:cxn modelId="{25D809D8-FF97-4D79-AADF-B38257744964}" type="presOf" srcId="{C5A755DB-4387-4152-88E9-8FD3805ECAE3}" destId="{D874B2A7-AD88-4975-80F5-0CFC4CE190F2}" srcOrd="0" destOrd="0" presId="urn:microsoft.com/office/officeart/2005/8/layout/venn1"/>
    <dgm:cxn modelId="{979915DD-623B-4440-8EDD-4591372E7AEB}" type="presOf" srcId="{74B784E8-2373-4EFE-A72B-DBC8CD00D211}" destId="{189D476C-435D-4C02-ABEE-A242D00968C4}" srcOrd="0" destOrd="0" presId="urn:microsoft.com/office/officeart/2005/8/layout/venn1"/>
    <dgm:cxn modelId="{EF0F74ED-12D9-4A5C-8D08-907602FCE560}" type="presOf" srcId="{55A21AED-A588-4A34-844C-28E835E94982}" destId="{ADCDE98A-824F-4B79-97AE-E0670C609735}" srcOrd="0" destOrd="0" presId="urn:microsoft.com/office/officeart/2005/8/layout/venn1"/>
    <dgm:cxn modelId="{A659C3EE-878E-4E5A-8E94-0F7AF294A9D4}" type="presOf" srcId="{0750E706-5473-47F4-9A4D-7CAD895B60F8}" destId="{04576564-AE51-4AA3-AF53-B66AC2E0D36D}" srcOrd="0" destOrd="0" presId="urn:microsoft.com/office/officeart/2005/8/layout/venn1"/>
    <dgm:cxn modelId="{B0CD5C2B-5C6C-44A8-A755-15E2C8A1DCEE}" type="presParOf" srcId="{9E15F15B-25C9-440A-AF2F-C03BFB4AD445}" destId="{17753CBD-4FFD-457A-B811-42035D3DE718}" srcOrd="0" destOrd="0" presId="urn:microsoft.com/office/officeart/2005/8/layout/venn1"/>
    <dgm:cxn modelId="{CC3FFB6C-8278-4D7F-85E8-CE24A765F1AF}" type="presParOf" srcId="{9E15F15B-25C9-440A-AF2F-C03BFB4AD445}" destId="{189D476C-435D-4C02-ABEE-A242D00968C4}" srcOrd="1" destOrd="0" presId="urn:microsoft.com/office/officeart/2005/8/layout/venn1"/>
    <dgm:cxn modelId="{D3236A17-3761-4791-9BE4-9EB1BB4BB1C5}" type="presParOf" srcId="{9E15F15B-25C9-440A-AF2F-C03BFB4AD445}" destId="{5178C472-694E-40F1-A094-38364CB550A0}" srcOrd="2" destOrd="0" presId="urn:microsoft.com/office/officeart/2005/8/layout/venn1"/>
    <dgm:cxn modelId="{8DECABC1-DF48-4514-AA6F-4B0B68E5C317}" type="presParOf" srcId="{9E15F15B-25C9-440A-AF2F-C03BFB4AD445}" destId="{04576564-AE51-4AA3-AF53-B66AC2E0D36D}" srcOrd="3" destOrd="0" presId="urn:microsoft.com/office/officeart/2005/8/layout/venn1"/>
    <dgm:cxn modelId="{3C53DD5B-BF46-4FEA-8A74-8C97D7790549}" type="presParOf" srcId="{9E15F15B-25C9-440A-AF2F-C03BFB4AD445}" destId="{72441584-C15A-4FEF-9DD2-25CB683679AF}" srcOrd="4" destOrd="0" presId="urn:microsoft.com/office/officeart/2005/8/layout/venn1"/>
    <dgm:cxn modelId="{A302D048-E434-4FCA-B0A3-FF65228A0B89}" type="presParOf" srcId="{9E15F15B-25C9-440A-AF2F-C03BFB4AD445}" destId="{B2533FD7-ECA9-4BA3-8429-FB7B3743F299}" srcOrd="5" destOrd="0" presId="urn:microsoft.com/office/officeart/2005/8/layout/venn1"/>
    <dgm:cxn modelId="{4FA993D6-FFE5-4AFC-BBFE-D6C1CE0F17A1}" type="presParOf" srcId="{9E15F15B-25C9-440A-AF2F-C03BFB4AD445}" destId="{0E2BFC11-4E7D-4C21-B4C3-779C6E1A88BA}" srcOrd="6" destOrd="0" presId="urn:microsoft.com/office/officeart/2005/8/layout/venn1"/>
    <dgm:cxn modelId="{38F72DEE-E791-4113-9E76-ACEB1E02BC53}" type="presParOf" srcId="{9E15F15B-25C9-440A-AF2F-C03BFB4AD445}" destId="{ADCDE98A-824F-4B79-97AE-E0670C609735}" srcOrd="7" destOrd="0" presId="urn:microsoft.com/office/officeart/2005/8/layout/venn1"/>
    <dgm:cxn modelId="{6BB8E052-71A6-43C3-97F2-9942B13A2FE1}" type="presParOf" srcId="{9E15F15B-25C9-440A-AF2F-C03BFB4AD445}" destId="{F5260099-CD61-466B-835A-957DB60F38A6}" srcOrd="8" destOrd="0" presId="urn:microsoft.com/office/officeart/2005/8/layout/venn1"/>
    <dgm:cxn modelId="{EBF36CCB-D027-4BB1-B59D-A371ABE3ABD5}" type="presParOf" srcId="{9E15F15B-25C9-440A-AF2F-C03BFB4AD445}" destId="{D874B2A7-AD88-4975-80F5-0CFC4CE190F2}" srcOrd="9" destOrd="0" presId="urn:microsoft.com/office/officeart/2005/8/layout/venn1"/>
    <dgm:cxn modelId="{2F072D2B-4B37-4ACC-A678-77094798F9E8}" type="presParOf" srcId="{9E15F15B-25C9-440A-AF2F-C03BFB4AD445}" destId="{21BFCFF8-8702-43BD-831B-2513D824DF16}" srcOrd="10" destOrd="0" presId="urn:microsoft.com/office/officeart/2005/8/layout/venn1"/>
    <dgm:cxn modelId="{99BCD440-92AF-4591-8BA4-A7C07CD837C6}" type="presParOf" srcId="{9E15F15B-25C9-440A-AF2F-C03BFB4AD445}" destId="{CBC461B7-ABEA-4BE0-B8EF-8FC2F8A0F7EB}"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FEF07-1199-42F8-800F-AEFB0593611B}">
      <dsp:nvSpPr>
        <dsp:cNvPr id="0" name=""/>
        <dsp:cNvSpPr/>
      </dsp:nvSpPr>
      <dsp:spPr>
        <a:xfrm>
          <a:off x="2473781" y="0"/>
          <a:ext cx="5057465" cy="890586"/>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68275" lvl="1" indent="-109538" algn="l" defTabSz="711200">
            <a:lnSpc>
              <a:spcPct val="90000"/>
            </a:lnSpc>
            <a:spcBef>
              <a:spcPct val="0"/>
            </a:spcBef>
            <a:spcAft>
              <a:spcPct val="15000"/>
            </a:spcAft>
            <a:buChar char="•"/>
            <a:tabLst>
              <a:tab pos="168275" algn="l"/>
            </a:tabLst>
          </a:pPr>
          <a:r>
            <a:rPr lang="en-US" sz="1600" b="0" kern="1200" dirty="0"/>
            <a:t>What do you want to achieve?</a:t>
          </a:r>
        </a:p>
        <a:p>
          <a:pPr marL="168275" lvl="1" indent="-109538" algn="l" defTabSz="711200">
            <a:lnSpc>
              <a:spcPct val="90000"/>
            </a:lnSpc>
            <a:spcBef>
              <a:spcPct val="0"/>
            </a:spcBef>
            <a:spcAft>
              <a:spcPct val="15000"/>
            </a:spcAft>
            <a:buChar char="•"/>
          </a:pPr>
          <a:r>
            <a:rPr lang="en-US" sz="1600" b="0" kern="1200" dirty="0"/>
            <a:t>Where will you focus your efforts? </a:t>
          </a:r>
        </a:p>
      </dsp:txBody>
      <dsp:txXfrm>
        <a:off x="2473781" y="111323"/>
        <a:ext cx="4723495" cy="667940"/>
      </dsp:txXfrm>
    </dsp:sp>
    <dsp:sp modelId="{C25130F4-D09C-440B-8EE1-1ADEF1918D9C}">
      <dsp:nvSpPr>
        <dsp:cNvPr id="0" name=""/>
        <dsp:cNvSpPr/>
      </dsp:nvSpPr>
      <dsp:spPr>
        <a:xfrm>
          <a:off x="23" y="0"/>
          <a:ext cx="2281369" cy="8953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S</a:t>
          </a:r>
          <a:r>
            <a:rPr lang="en-US" sz="2800" b="1" kern="1200" dirty="0">
              <a:solidFill>
                <a:schemeClr val="bg1"/>
              </a:solidFill>
            </a:rPr>
            <a:t>pecific </a:t>
          </a:r>
        </a:p>
      </dsp:txBody>
      <dsp:txXfrm>
        <a:off x="43730" y="43707"/>
        <a:ext cx="2193955" cy="807935"/>
      </dsp:txXfrm>
    </dsp:sp>
    <dsp:sp modelId="{88070189-DA31-4EDE-9183-23899ADAD374}">
      <dsp:nvSpPr>
        <dsp:cNvPr id="0" name=""/>
        <dsp:cNvSpPr/>
      </dsp:nvSpPr>
      <dsp:spPr>
        <a:xfrm>
          <a:off x="2473789" y="965531"/>
          <a:ext cx="5029990" cy="89534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14300" algn="l" defTabSz="711200">
            <a:lnSpc>
              <a:spcPct val="90000"/>
            </a:lnSpc>
            <a:spcBef>
              <a:spcPct val="0"/>
            </a:spcBef>
            <a:spcAft>
              <a:spcPct val="15000"/>
            </a:spcAft>
            <a:buChar char="•"/>
          </a:pPr>
          <a:r>
            <a:rPr lang="en-US" sz="1600" b="0" kern="1200" dirty="0"/>
            <a:t>How do you plan to measure progress toward the goal?</a:t>
          </a:r>
        </a:p>
        <a:p>
          <a:pPr marL="171450" lvl="1" indent="-114300" algn="l" defTabSz="711200">
            <a:lnSpc>
              <a:spcPct val="90000"/>
            </a:lnSpc>
            <a:spcBef>
              <a:spcPct val="0"/>
            </a:spcBef>
            <a:spcAft>
              <a:spcPct val="15000"/>
            </a:spcAft>
            <a:buChar char="•"/>
          </a:pPr>
          <a:r>
            <a:rPr lang="en-US" sz="1600" b="0" kern="1200" dirty="0"/>
            <a:t>What is the end result and milestones along the way?</a:t>
          </a:r>
        </a:p>
      </dsp:txBody>
      <dsp:txXfrm>
        <a:off x="2473789" y="1077450"/>
        <a:ext cx="4694234" cy="671511"/>
      </dsp:txXfrm>
    </dsp:sp>
    <dsp:sp modelId="{9AFA48B9-E6D0-4E67-A045-99CB52F7ADA6}">
      <dsp:nvSpPr>
        <dsp:cNvPr id="0" name=""/>
        <dsp:cNvSpPr/>
      </dsp:nvSpPr>
      <dsp:spPr>
        <a:xfrm>
          <a:off x="0" y="962522"/>
          <a:ext cx="2281369" cy="8953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168275" lvl="0" indent="-109538" algn="l" defTabSz="1244600">
            <a:lnSpc>
              <a:spcPct val="90000"/>
            </a:lnSpc>
            <a:spcBef>
              <a:spcPct val="0"/>
            </a:spcBef>
            <a:spcAft>
              <a:spcPct val="35000"/>
            </a:spcAft>
            <a:buNone/>
          </a:pPr>
          <a:r>
            <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t>
          </a:r>
          <a:r>
            <a:rPr lang="en-US" sz="2800" b="1" kern="1200" dirty="0">
              <a:solidFill>
                <a:schemeClr val="bg1"/>
              </a:solidFill>
            </a:rPr>
            <a:t>easurable</a:t>
          </a:r>
          <a:endParaRPr lang="en-US" sz="2800" b="0" kern="1200" dirty="0">
            <a:solidFill>
              <a:schemeClr val="bg1"/>
            </a:solidFill>
          </a:endParaRPr>
        </a:p>
      </dsp:txBody>
      <dsp:txXfrm>
        <a:off x="43707" y="1006229"/>
        <a:ext cx="2193955" cy="807935"/>
      </dsp:txXfrm>
    </dsp:sp>
    <dsp:sp modelId="{AD883331-ED1D-4740-8B95-DCDB172121C5}">
      <dsp:nvSpPr>
        <dsp:cNvPr id="0" name=""/>
        <dsp:cNvSpPr/>
      </dsp:nvSpPr>
      <dsp:spPr>
        <a:xfrm>
          <a:off x="2473770" y="1888843"/>
          <a:ext cx="5027799" cy="931522"/>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14300" algn="l" defTabSz="711200">
            <a:lnSpc>
              <a:spcPct val="90000"/>
            </a:lnSpc>
            <a:spcBef>
              <a:spcPct val="0"/>
            </a:spcBef>
            <a:spcAft>
              <a:spcPct val="15000"/>
            </a:spcAft>
            <a:buChar char="•"/>
          </a:pPr>
          <a:r>
            <a:rPr lang="en-US" sz="1600" b="0" kern="1200" dirty="0"/>
            <a:t>Do you have the resources to achieve the goal? </a:t>
          </a:r>
        </a:p>
        <a:p>
          <a:pPr marL="171450" lvl="1" indent="-114300" algn="l" defTabSz="711200">
            <a:lnSpc>
              <a:spcPct val="90000"/>
            </a:lnSpc>
            <a:spcBef>
              <a:spcPct val="0"/>
            </a:spcBef>
            <a:spcAft>
              <a:spcPct val="15000"/>
            </a:spcAft>
            <a:buChar char="•"/>
          </a:pPr>
          <a:r>
            <a:rPr lang="en-US" sz="1600" b="0" kern="1200" dirty="0"/>
            <a:t>What factors might prevent achieving these goals?</a:t>
          </a:r>
        </a:p>
      </dsp:txBody>
      <dsp:txXfrm>
        <a:off x="2473770" y="2005283"/>
        <a:ext cx="4678478" cy="698642"/>
      </dsp:txXfrm>
    </dsp:sp>
    <dsp:sp modelId="{A60926B1-A55E-42FB-B164-DD0B8191365C}">
      <dsp:nvSpPr>
        <dsp:cNvPr id="0" name=""/>
        <dsp:cNvSpPr/>
      </dsp:nvSpPr>
      <dsp:spPr>
        <a:xfrm>
          <a:off x="0" y="1923493"/>
          <a:ext cx="2279141" cy="8953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en-US" sz="2800" b="1" kern="1200" dirty="0">
              <a:solidFill>
                <a:schemeClr val="bg1"/>
              </a:solidFill>
            </a:rPr>
            <a:t>ttainable</a:t>
          </a:r>
        </a:p>
      </dsp:txBody>
      <dsp:txXfrm>
        <a:off x="43707" y="1967200"/>
        <a:ext cx="2191727" cy="807935"/>
      </dsp:txXfrm>
    </dsp:sp>
    <dsp:sp modelId="{C7A6568F-DFC2-47B9-8AD7-7D11EBB7242E}">
      <dsp:nvSpPr>
        <dsp:cNvPr id="0" name=""/>
        <dsp:cNvSpPr/>
      </dsp:nvSpPr>
      <dsp:spPr>
        <a:xfrm>
          <a:off x="2473789" y="2890587"/>
          <a:ext cx="5029990" cy="89534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14300" algn="l" defTabSz="711200">
            <a:lnSpc>
              <a:spcPct val="90000"/>
            </a:lnSpc>
            <a:spcBef>
              <a:spcPct val="0"/>
            </a:spcBef>
            <a:spcAft>
              <a:spcPct val="15000"/>
            </a:spcAft>
            <a:buChar char="•"/>
          </a:pPr>
          <a:r>
            <a:rPr lang="en-US" sz="1600" b="0" kern="1200" dirty="0"/>
            <a:t>Is this important for your region?  </a:t>
          </a:r>
        </a:p>
        <a:p>
          <a:pPr marL="171450" lvl="1" indent="-114300" algn="l" defTabSz="711200">
            <a:lnSpc>
              <a:spcPct val="90000"/>
            </a:lnSpc>
            <a:spcBef>
              <a:spcPct val="0"/>
            </a:spcBef>
            <a:spcAft>
              <a:spcPct val="15000"/>
            </a:spcAft>
            <a:buChar char="•"/>
          </a:pPr>
          <a:r>
            <a:rPr lang="en-US" sz="1600" b="0" kern="1200" dirty="0"/>
            <a:t>Does this matter or bring benefit to the region?</a:t>
          </a:r>
        </a:p>
      </dsp:txBody>
      <dsp:txXfrm>
        <a:off x="2473789" y="3002506"/>
        <a:ext cx="4694234" cy="671511"/>
      </dsp:txXfrm>
    </dsp:sp>
    <dsp:sp modelId="{919B7605-74F1-441A-BC10-CE0DE9E9AA4D}">
      <dsp:nvSpPr>
        <dsp:cNvPr id="0" name=""/>
        <dsp:cNvSpPr/>
      </dsp:nvSpPr>
      <dsp:spPr>
        <a:xfrm>
          <a:off x="0" y="2877640"/>
          <a:ext cx="2281369" cy="8953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R</a:t>
          </a:r>
          <a:r>
            <a:rPr lang="en-US" sz="2800" b="1" kern="1200" dirty="0">
              <a:solidFill>
                <a:schemeClr val="bg1"/>
              </a:solidFill>
            </a:rPr>
            <a:t>elevant</a:t>
          </a:r>
        </a:p>
      </dsp:txBody>
      <dsp:txXfrm>
        <a:off x="43707" y="2921347"/>
        <a:ext cx="2193955" cy="807935"/>
      </dsp:txXfrm>
    </dsp:sp>
    <dsp:sp modelId="{DBF23985-1E39-4363-97E6-1E3920E439D1}">
      <dsp:nvSpPr>
        <dsp:cNvPr id="0" name=""/>
        <dsp:cNvSpPr/>
      </dsp:nvSpPr>
      <dsp:spPr>
        <a:xfrm>
          <a:off x="2473789" y="3853115"/>
          <a:ext cx="5029990" cy="89534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14300" algn="l" defTabSz="711200">
            <a:lnSpc>
              <a:spcPct val="90000"/>
            </a:lnSpc>
            <a:spcBef>
              <a:spcPct val="0"/>
            </a:spcBef>
            <a:spcAft>
              <a:spcPct val="15000"/>
            </a:spcAft>
            <a:buChar char="•"/>
          </a:pPr>
          <a:r>
            <a:rPr lang="en-US" sz="1600" b="0" kern="1200" dirty="0"/>
            <a:t>When d</a:t>
          </a:r>
          <a:r>
            <a:rPr lang="en-US" sz="1600" kern="1200" dirty="0"/>
            <a:t>o you want to achieve your goal?</a:t>
          </a:r>
        </a:p>
        <a:p>
          <a:pPr marL="171450" lvl="1" indent="-114300" algn="l" defTabSz="711200">
            <a:lnSpc>
              <a:spcPct val="90000"/>
            </a:lnSpc>
            <a:spcBef>
              <a:spcPct val="0"/>
            </a:spcBef>
            <a:spcAft>
              <a:spcPct val="15000"/>
            </a:spcAft>
            <a:buChar char="•"/>
          </a:pPr>
          <a:r>
            <a:rPr lang="en-US" sz="1600" kern="1200" dirty="0"/>
            <a:t>What is the target date for accomplishing the goal? </a:t>
          </a:r>
        </a:p>
      </dsp:txBody>
      <dsp:txXfrm>
        <a:off x="2473789" y="3965034"/>
        <a:ext cx="4694234" cy="671511"/>
      </dsp:txXfrm>
    </dsp:sp>
    <dsp:sp modelId="{22A650EF-E86A-4450-A4E5-4430A14FC6F2}">
      <dsp:nvSpPr>
        <dsp:cNvPr id="0" name=""/>
        <dsp:cNvSpPr/>
      </dsp:nvSpPr>
      <dsp:spPr>
        <a:xfrm>
          <a:off x="0" y="3839945"/>
          <a:ext cx="2281369" cy="8953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T</a:t>
          </a:r>
          <a:r>
            <a:rPr lang="en-US" sz="2800" b="1" kern="1200" dirty="0">
              <a:solidFill>
                <a:schemeClr val="bg1"/>
              </a:solidFill>
            </a:rPr>
            <a:t>ime Framed</a:t>
          </a:r>
        </a:p>
      </dsp:txBody>
      <dsp:txXfrm>
        <a:off x="43707" y="3883652"/>
        <a:ext cx="2193955" cy="807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53CBD-4FFD-457A-B811-42035D3DE718}">
      <dsp:nvSpPr>
        <dsp:cNvPr id="0" name=""/>
        <dsp:cNvSpPr/>
      </dsp:nvSpPr>
      <dsp:spPr>
        <a:xfrm>
          <a:off x="2348833" y="707806"/>
          <a:ext cx="2007932" cy="20458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89D476C-435D-4C02-ABEE-A242D00968C4}">
      <dsp:nvSpPr>
        <dsp:cNvPr id="0" name=""/>
        <dsp:cNvSpPr/>
      </dsp:nvSpPr>
      <dsp:spPr>
        <a:xfrm>
          <a:off x="2400291" y="102369"/>
          <a:ext cx="1862259" cy="5095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Publically Acceptable</a:t>
          </a:r>
        </a:p>
      </dsp:txBody>
      <dsp:txXfrm>
        <a:off x="2400291" y="102369"/>
        <a:ext cx="1862259" cy="509543"/>
      </dsp:txXfrm>
    </dsp:sp>
    <dsp:sp modelId="{5178C472-694E-40F1-A094-38364CB550A0}">
      <dsp:nvSpPr>
        <dsp:cNvPr id="0" name=""/>
        <dsp:cNvSpPr/>
      </dsp:nvSpPr>
      <dsp:spPr>
        <a:xfrm>
          <a:off x="2832400" y="987024"/>
          <a:ext cx="2007932" cy="20458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4576564-AE51-4AA3-AF53-B66AC2E0D36D}">
      <dsp:nvSpPr>
        <dsp:cNvPr id="0" name=""/>
        <dsp:cNvSpPr/>
      </dsp:nvSpPr>
      <dsp:spPr>
        <a:xfrm>
          <a:off x="4724395" y="717716"/>
          <a:ext cx="1764800" cy="11110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Financially</a:t>
          </a:r>
        </a:p>
        <a:p>
          <a:pPr marL="0" lvl="0" indent="0" algn="ctr" defTabSz="889000">
            <a:lnSpc>
              <a:spcPct val="90000"/>
            </a:lnSpc>
            <a:spcBef>
              <a:spcPct val="0"/>
            </a:spcBef>
            <a:spcAft>
              <a:spcPct val="35000"/>
            </a:spcAft>
            <a:buNone/>
          </a:pPr>
          <a:r>
            <a:rPr lang="en-US" sz="2000" kern="1200" dirty="0"/>
            <a:t>Viable</a:t>
          </a:r>
        </a:p>
      </dsp:txBody>
      <dsp:txXfrm>
        <a:off x="4724395" y="717716"/>
        <a:ext cx="1764800" cy="1111075"/>
      </dsp:txXfrm>
    </dsp:sp>
    <dsp:sp modelId="{72441584-C15A-4FEF-9DD2-25CB683679AF}">
      <dsp:nvSpPr>
        <dsp:cNvPr id="0" name=""/>
        <dsp:cNvSpPr/>
      </dsp:nvSpPr>
      <dsp:spPr>
        <a:xfrm>
          <a:off x="2832400" y="1545461"/>
          <a:ext cx="2007932" cy="20458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2533FD7-ECA9-4BA3-8429-FB7B3743F299}">
      <dsp:nvSpPr>
        <dsp:cNvPr id="0" name=""/>
        <dsp:cNvSpPr/>
      </dsp:nvSpPr>
      <dsp:spPr>
        <a:xfrm>
          <a:off x="4800599" y="2829871"/>
          <a:ext cx="1764800" cy="12415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Scientifically Compatible</a:t>
          </a:r>
        </a:p>
      </dsp:txBody>
      <dsp:txXfrm>
        <a:off x="4800599" y="2829871"/>
        <a:ext cx="1764800" cy="1241506"/>
      </dsp:txXfrm>
    </dsp:sp>
    <dsp:sp modelId="{0E2BFC11-4E7D-4C21-B4C3-779C6E1A88BA}">
      <dsp:nvSpPr>
        <dsp:cNvPr id="0" name=""/>
        <dsp:cNvSpPr/>
      </dsp:nvSpPr>
      <dsp:spPr>
        <a:xfrm>
          <a:off x="2348833" y="1825162"/>
          <a:ext cx="2007932" cy="20458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DCDE98A-824F-4B79-97AE-E0670C609735}">
      <dsp:nvSpPr>
        <dsp:cNvPr id="0" name=""/>
        <dsp:cNvSpPr/>
      </dsp:nvSpPr>
      <dsp:spPr>
        <a:xfrm>
          <a:off x="2497874" y="3816302"/>
          <a:ext cx="1862259" cy="10144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Technically Feasible</a:t>
          </a:r>
        </a:p>
      </dsp:txBody>
      <dsp:txXfrm>
        <a:off x="2497874" y="3816302"/>
        <a:ext cx="1862259" cy="1014460"/>
      </dsp:txXfrm>
    </dsp:sp>
    <dsp:sp modelId="{F5260099-CD61-466B-835A-957DB60F38A6}">
      <dsp:nvSpPr>
        <dsp:cNvPr id="0" name=""/>
        <dsp:cNvSpPr/>
      </dsp:nvSpPr>
      <dsp:spPr>
        <a:xfrm>
          <a:off x="1865267" y="1545461"/>
          <a:ext cx="2007932" cy="20458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874B2A7-AD88-4975-80F5-0CFC4CE190F2}">
      <dsp:nvSpPr>
        <dsp:cNvPr id="0" name=""/>
        <dsp:cNvSpPr/>
      </dsp:nvSpPr>
      <dsp:spPr>
        <a:xfrm>
          <a:off x="281965" y="3048004"/>
          <a:ext cx="1764800" cy="12415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Environmentally Responsible</a:t>
          </a:r>
        </a:p>
      </dsp:txBody>
      <dsp:txXfrm>
        <a:off x="281965" y="3048004"/>
        <a:ext cx="1764800" cy="1241506"/>
      </dsp:txXfrm>
    </dsp:sp>
    <dsp:sp modelId="{21BFCFF8-8702-43BD-831B-2513D824DF16}">
      <dsp:nvSpPr>
        <dsp:cNvPr id="0" name=""/>
        <dsp:cNvSpPr/>
      </dsp:nvSpPr>
      <dsp:spPr>
        <a:xfrm>
          <a:off x="1905000" y="1131074"/>
          <a:ext cx="1928466" cy="175771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BC461B7-ABEA-4BE0-B8EF-8FC2F8A0F7EB}">
      <dsp:nvSpPr>
        <dsp:cNvPr id="0" name=""/>
        <dsp:cNvSpPr/>
      </dsp:nvSpPr>
      <dsp:spPr>
        <a:xfrm>
          <a:off x="249034" y="839923"/>
          <a:ext cx="1764800" cy="12415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Politically/ Legally</a:t>
          </a:r>
        </a:p>
        <a:p>
          <a:pPr marL="0" lvl="0" indent="0" algn="ctr" defTabSz="889000">
            <a:lnSpc>
              <a:spcPct val="90000"/>
            </a:lnSpc>
            <a:spcBef>
              <a:spcPct val="0"/>
            </a:spcBef>
            <a:spcAft>
              <a:spcPct val="35000"/>
            </a:spcAft>
            <a:buNone/>
          </a:pPr>
          <a:r>
            <a:rPr lang="en-US" sz="2000" kern="1200" dirty="0"/>
            <a:t>Aligned </a:t>
          </a:r>
        </a:p>
      </dsp:txBody>
      <dsp:txXfrm>
        <a:off x="249034" y="839923"/>
        <a:ext cx="1764800" cy="124150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06C878E-AE1E-4D6F-BA50-AAA8BECB8FDD}" type="datetimeFigureOut">
              <a:rPr lang="en-US" smtClean="0"/>
              <a:t>6/21/2021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77AE3CE-DB82-44F3-8E17-E99955DD8B3F}" type="slidenum">
              <a:rPr lang="en-US" smtClean="0"/>
              <a:t>‹#›</a:t>
            </a:fld>
            <a:endParaRPr lang="en-US" dirty="0"/>
          </a:p>
        </p:txBody>
      </p:sp>
    </p:spTree>
    <p:extLst>
      <p:ext uri="{BB962C8B-B14F-4D97-AF65-F5344CB8AC3E}">
        <p14:creationId xmlns:p14="http://schemas.microsoft.com/office/powerpoint/2010/main" val="282677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r>
              <a:rPr lang="en-US" b="1" dirty="0"/>
              <a:t>Goal:   Set the expectation of writing a High Quality Plan and establish expectation that the group will have responsibility of writing the plan with a segment being developed at each session. </a:t>
            </a:r>
          </a:p>
          <a:p>
            <a:pPr fontAlgn="auto">
              <a:spcBef>
                <a:spcPts val="0"/>
              </a:spcBef>
              <a:spcAft>
                <a:spcPts val="0"/>
              </a:spcAft>
              <a:defRPr/>
            </a:pPr>
            <a:endParaRPr lang="en-US" b="1" dirty="0"/>
          </a:p>
          <a:p>
            <a:pPr fontAlgn="auto">
              <a:spcBef>
                <a:spcPts val="0"/>
              </a:spcBef>
              <a:spcAft>
                <a:spcPts val="0"/>
              </a:spcAft>
              <a:defRPr/>
            </a:pPr>
            <a:r>
              <a:rPr lang="en-US" b="1" dirty="0"/>
              <a:t>Someone has to write our</a:t>
            </a:r>
            <a:r>
              <a:rPr lang="en-US" b="1" baseline="0" dirty="0"/>
              <a:t> ideas into a plan.  The plan must include each of these components.    (T</a:t>
            </a:r>
            <a:r>
              <a:rPr lang="en-US" dirty="0"/>
              <a:t>he Producing a High Quality Plan handout provides additional detail.)</a:t>
            </a:r>
          </a:p>
          <a:p>
            <a:pPr fontAlgn="auto">
              <a:spcBef>
                <a:spcPts val="0"/>
              </a:spcBef>
              <a:spcAft>
                <a:spcPts val="0"/>
              </a:spcAft>
              <a:defRPr/>
            </a:pPr>
            <a:endParaRPr lang="en-US" dirty="0"/>
          </a:p>
          <a:p>
            <a:pPr marL="177345" indent="-177345" fontAlgn="auto">
              <a:spcBef>
                <a:spcPts val="0"/>
              </a:spcBef>
              <a:spcAft>
                <a:spcPts val="0"/>
              </a:spcAft>
              <a:buFont typeface="Arial" panose="020B0604020202020204" pitchFamily="34" charset="0"/>
              <a:buChar char="•"/>
              <a:defRPr/>
            </a:pPr>
            <a:r>
              <a:rPr lang="en-US" u="sng" dirty="0"/>
              <a:t>Evidence-based</a:t>
            </a:r>
            <a:r>
              <a:rPr lang="en-US" dirty="0"/>
              <a:t>: The plan builds on the region’s economic strengths – including its current and emerging economic clusters (if any), a clear understanding of the demographics of the region, and other relevant assets.</a:t>
            </a:r>
          </a:p>
          <a:p>
            <a:pPr marL="177345" indent="-177345" fontAlgn="auto">
              <a:spcBef>
                <a:spcPts val="0"/>
              </a:spcBef>
              <a:spcAft>
                <a:spcPts val="0"/>
              </a:spcAft>
              <a:buFont typeface="Arial" panose="020B0604020202020204" pitchFamily="34" charset="0"/>
              <a:buChar char="•"/>
              <a:defRPr/>
            </a:pPr>
            <a:endParaRPr lang="en-US" dirty="0"/>
          </a:p>
          <a:p>
            <a:pPr marL="177345" indent="-177345" fontAlgn="auto">
              <a:spcBef>
                <a:spcPts val="0"/>
              </a:spcBef>
              <a:spcAft>
                <a:spcPts val="0"/>
              </a:spcAft>
              <a:buFont typeface="Arial" panose="020B0604020202020204" pitchFamily="34" charset="0"/>
              <a:buChar char="•"/>
              <a:defRPr/>
            </a:pPr>
            <a:r>
              <a:rPr lang="en-US" u="sng" dirty="0"/>
              <a:t>Practical</a:t>
            </a:r>
            <a:r>
              <a:rPr lang="en-US" dirty="0"/>
              <a:t>: The plan is logical and clear, has a well-developed timeline, indicates who is responsible for carrying out the various components of the plan, and indicates outcomes to be achieved over the short, medium, and long-term basis. Additionally, the plan is focused on a manageable set of realistic goals.</a:t>
            </a:r>
          </a:p>
          <a:p>
            <a:pPr marL="177345" indent="-177345" fontAlgn="auto">
              <a:spcBef>
                <a:spcPts val="0"/>
              </a:spcBef>
              <a:spcAft>
                <a:spcPts val="0"/>
              </a:spcAft>
              <a:buFont typeface="Arial" panose="020B0604020202020204" pitchFamily="34" charset="0"/>
              <a:buChar char="•"/>
              <a:defRPr/>
            </a:pPr>
            <a:endParaRPr lang="en-US" dirty="0"/>
          </a:p>
          <a:p>
            <a:pPr marL="177345" indent="-177345" fontAlgn="auto">
              <a:spcBef>
                <a:spcPts val="0"/>
              </a:spcBef>
              <a:spcAft>
                <a:spcPts val="0"/>
              </a:spcAft>
              <a:buFont typeface="Arial" panose="020B0604020202020204" pitchFamily="34" charset="0"/>
              <a:buChar char="•"/>
              <a:defRPr/>
            </a:pPr>
            <a:r>
              <a:rPr lang="en-US" u="sng" dirty="0"/>
              <a:t>Broadly Supported</a:t>
            </a:r>
            <a:r>
              <a:rPr lang="en-US" dirty="0"/>
              <a:t>: Having support of a wide range of people, governments, and community-based organizations is essential for the plan. Not only is it important to have a plan that is supported by economic development and local government leaders, but also one that has buy-in from people representing the region’s education, health, business, faith-based, and nonprofit sectors, as well as key demographic groups.       </a:t>
            </a:r>
          </a:p>
          <a:p>
            <a:pPr marL="177345" indent="-177345" fontAlgn="auto">
              <a:spcBef>
                <a:spcPts val="0"/>
              </a:spcBef>
              <a:spcAft>
                <a:spcPts val="0"/>
              </a:spcAft>
              <a:buFont typeface="Arial" panose="020B0604020202020204" pitchFamily="34" charset="0"/>
              <a:buChar char="•"/>
              <a:defRPr/>
            </a:pPr>
            <a:endParaRPr lang="en-US" dirty="0"/>
          </a:p>
          <a:p>
            <a:pPr marL="177345" indent="-177345" fontAlgn="auto">
              <a:spcBef>
                <a:spcPts val="0"/>
              </a:spcBef>
              <a:spcAft>
                <a:spcPts val="0"/>
              </a:spcAft>
              <a:buFont typeface="Arial" panose="020B0604020202020204" pitchFamily="34" charset="0"/>
              <a:buChar char="•"/>
              <a:defRPr/>
            </a:pPr>
            <a:r>
              <a:rPr lang="en-US" u="sng" dirty="0"/>
              <a:t>Focused on Regional Economic Development</a:t>
            </a:r>
            <a:r>
              <a:rPr lang="en-US" dirty="0"/>
              <a:t>: The central focus of the plan must be on strategies that directly or indirectly advance regional economic development. That is, the economic development blueprint must be designed to benefit the economy of the whole region rather than a single community, county or sub-area of the region.  </a:t>
            </a:r>
          </a:p>
          <a:p>
            <a:pPr marL="177345" indent="-177345" fontAlgn="auto">
              <a:spcBef>
                <a:spcPts val="0"/>
              </a:spcBef>
              <a:spcAft>
                <a:spcPts val="0"/>
              </a:spcAft>
              <a:buFont typeface="Arial" panose="020B0604020202020204" pitchFamily="34" charset="0"/>
              <a:buChar char="•"/>
              <a:defRPr/>
            </a:pPr>
            <a:endParaRPr lang="en-US" dirty="0"/>
          </a:p>
          <a:p>
            <a:pPr marL="177345" indent="-177345" fontAlgn="auto">
              <a:spcBef>
                <a:spcPts val="0"/>
              </a:spcBef>
              <a:spcAft>
                <a:spcPts val="0"/>
              </a:spcAft>
              <a:buFont typeface="Arial" panose="020B0604020202020204" pitchFamily="34" charset="0"/>
              <a:buChar char="•"/>
              <a:defRPr/>
            </a:pPr>
            <a:r>
              <a:rPr lang="en-US" u="sng" dirty="0"/>
              <a:t>Aligned with the goals</a:t>
            </a:r>
            <a:r>
              <a:rPr lang="en-US" dirty="0"/>
              <a:t>: The plan must be connected and consistent with the regional team’s specific goals they have developed.</a:t>
            </a:r>
          </a:p>
          <a:p>
            <a:pPr marL="177345" indent="-177345" fontAlgn="auto">
              <a:spcBef>
                <a:spcPts val="0"/>
              </a:spcBef>
              <a:spcAft>
                <a:spcPts val="0"/>
              </a:spcAft>
              <a:buFont typeface="Arial" panose="020B0604020202020204" pitchFamily="34" charset="0"/>
              <a:buChar char="•"/>
              <a:defRPr/>
            </a:pPr>
            <a:endParaRPr lang="en-US" dirty="0"/>
          </a:p>
          <a:p>
            <a:pPr marL="0" indent="0" fontAlgn="auto">
              <a:spcBef>
                <a:spcPts val="0"/>
              </a:spcBef>
              <a:spcAft>
                <a:spcPts val="0"/>
              </a:spcAft>
              <a:buFont typeface="Arial" panose="020B0604020202020204" pitchFamily="34" charset="0"/>
              <a:buNone/>
              <a:defRPr/>
            </a:pPr>
            <a:r>
              <a:rPr lang="en-US" b="1" dirty="0"/>
              <a:t>Facilitator Note:  </a:t>
            </a:r>
            <a:r>
              <a:rPr lang="en-US" b="0" dirty="0"/>
              <a:t>Remind the group that a</a:t>
            </a:r>
            <a:r>
              <a:rPr lang="en-US" b="0" baseline="0" dirty="0"/>
              <a:t> region needs a</a:t>
            </a:r>
            <a:r>
              <a:rPr lang="en-US" b="0" dirty="0"/>
              <a:t> writing team.  If the team has been identified, introduce the members.  If not, discuss with the regional leadership team how the team will be established.    Writing should begin</a:t>
            </a:r>
            <a:r>
              <a:rPr lang="en-US" b="0" baseline="0" dirty="0"/>
              <a:t> now.</a:t>
            </a:r>
          </a:p>
          <a:p>
            <a:pPr marL="0" indent="0" fontAlgn="auto">
              <a:spcBef>
                <a:spcPts val="0"/>
              </a:spcBef>
              <a:spcAft>
                <a:spcPts val="0"/>
              </a:spcAft>
              <a:buFont typeface="Arial" panose="020B0604020202020204" pitchFamily="34" charset="0"/>
              <a:buNone/>
              <a:defRPr/>
            </a:pPr>
            <a:endParaRPr lang="en-US" dirty="0"/>
          </a:p>
          <a:p>
            <a:pPr fontAlgn="auto">
              <a:spcBef>
                <a:spcPts val="0"/>
              </a:spcBef>
              <a:spcAft>
                <a:spcPts val="0"/>
              </a:spcAft>
              <a:defRPr/>
            </a:pPr>
            <a:r>
              <a:rPr lang="en-US" b="1" dirty="0"/>
              <a:t>Time</a:t>
            </a:r>
            <a:r>
              <a:rPr lang="en-US" dirty="0"/>
              <a:t>:  5 Minutes</a:t>
            </a:r>
          </a:p>
          <a:p>
            <a:pPr fontAlgn="auto">
              <a:spcBef>
                <a:spcPts val="0"/>
              </a:spcBef>
              <a:spcAft>
                <a:spcPts val="0"/>
              </a:spcAft>
              <a:defRPr/>
            </a:pPr>
            <a:endParaRPr lang="en-US" dirty="0"/>
          </a:p>
          <a:p>
            <a:pPr fontAlgn="auto">
              <a:spcBef>
                <a:spcPts val="0"/>
              </a:spcBef>
              <a:spcAft>
                <a:spcPts val="0"/>
              </a:spcAft>
              <a:defRPr/>
            </a:pPr>
            <a:r>
              <a:rPr lang="en-US" b="1" dirty="0"/>
              <a:t>Handout</a:t>
            </a:r>
            <a:r>
              <a:rPr lang="en-US" dirty="0"/>
              <a:t>: Producing a High Quality Plan (Handout 2)</a:t>
            </a:r>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7C39652-B677-41A8-9FA7-B156C2C3C47C}" type="slidenum">
              <a:rPr lang="en-US" altLang="en-US">
                <a:solidFill>
                  <a:srgbClr val="000000"/>
                </a:solidFill>
              </a:rPr>
              <a:pPr/>
              <a:t>25</a:t>
            </a:fld>
            <a:endParaRPr lang="en-US" altLang="en-US" dirty="0">
              <a:solidFill>
                <a:srgbClr val="000000"/>
              </a:solidFill>
            </a:endParaRPr>
          </a:p>
        </p:txBody>
      </p:sp>
    </p:spTree>
    <p:extLst>
      <p:ext uri="{BB962C8B-B14F-4D97-AF65-F5344CB8AC3E}">
        <p14:creationId xmlns:p14="http://schemas.microsoft.com/office/powerpoint/2010/main" val="113191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Goal:  To define the elements of a SMART goal.</a:t>
            </a:r>
          </a:p>
          <a:p>
            <a:pPr eaLnBrk="1" hangingPunct="1">
              <a:spcBef>
                <a:spcPct val="0"/>
              </a:spcBef>
            </a:pPr>
            <a:endParaRPr lang="en-US" altLang="en-US" b="1" dirty="0"/>
          </a:p>
          <a:p>
            <a:pPr eaLnBrk="1" hangingPunct="1">
              <a:spcBef>
                <a:spcPct val="0"/>
              </a:spcBef>
            </a:pPr>
            <a:r>
              <a:rPr lang="en-US" altLang="en-US" dirty="0"/>
              <a:t>SMART is an acronym that helps define a solid goal. This slide outlines the characteristics of SMART goals and provides a few guiding thoughts for each.</a:t>
            </a:r>
          </a:p>
          <a:p>
            <a:pPr eaLnBrk="1" hangingPunct="1">
              <a:spcBef>
                <a:spcPct val="0"/>
              </a:spcBef>
            </a:pPr>
            <a:endParaRPr lang="en-US" altLang="en-US" dirty="0"/>
          </a:p>
          <a:p>
            <a:pPr eaLnBrk="1" hangingPunct="1">
              <a:spcBef>
                <a:spcPct val="0"/>
              </a:spcBef>
            </a:pPr>
            <a:r>
              <a:rPr lang="en-US" altLang="en-US" u="sng" dirty="0"/>
              <a:t>S means Specific</a:t>
            </a:r>
            <a:r>
              <a:rPr lang="en-US" altLang="en-US" dirty="0"/>
              <a:t>: Knowing what you wants to achieve and where they want to focus their efforts is important. As you develop specific goals, think through exactly what you hope to accomplish. Be clear.</a:t>
            </a:r>
          </a:p>
          <a:p>
            <a:pPr eaLnBrk="1" hangingPunct="1">
              <a:spcBef>
                <a:spcPct val="0"/>
              </a:spcBef>
            </a:pPr>
            <a:endParaRPr lang="en-US" altLang="en-US" dirty="0"/>
          </a:p>
          <a:p>
            <a:pPr eaLnBrk="1" hangingPunct="1">
              <a:spcBef>
                <a:spcPct val="0"/>
              </a:spcBef>
            </a:pPr>
            <a:r>
              <a:rPr lang="en-US" altLang="en-US" u="sng" dirty="0"/>
              <a:t>M means Measurable</a:t>
            </a:r>
            <a:r>
              <a:rPr lang="en-US" altLang="en-US" dirty="0"/>
              <a:t>: Develop measures that will allow you to document whether you are moving in the right direction in terms of achieving your goals. Think about the ultimate outcomes you want to achieve and the measures you want to use to document your progress along the way.</a:t>
            </a:r>
          </a:p>
          <a:p>
            <a:pPr eaLnBrk="1" hangingPunct="1">
              <a:spcBef>
                <a:spcPct val="0"/>
              </a:spcBef>
            </a:pPr>
            <a:r>
              <a:rPr lang="en-US" altLang="en-US" dirty="0"/>
              <a:t>   </a:t>
            </a:r>
          </a:p>
          <a:p>
            <a:pPr eaLnBrk="1" hangingPunct="1">
              <a:spcBef>
                <a:spcPct val="0"/>
              </a:spcBef>
            </a:pPr>
            <a:r>
              <a:rPr lang="en-US" altLang="en-US" u="sng" dirty="0"/>
              <a:t>A means Attainable</a:t>
            </a:r>
            <a:r>
              <a:rPr lang="en-US" altLang="en-US" dirty="0"/>
              <a:t>: Avoid embracing goals at odds with the current or anticipated resources that will be available in your region.  Consider goals that align with the assets of your region.  These assets are those you identified using the Community Capitals framework. </a:t>
            </a:r>
          </a:p>
          <a:p>
            <a:pPr eaLnBrk="1" hangingPunct="1">
              <a:spcBef>
                <a:spcPct val="0"/>
              </a:spcBef>
            </a:pPr>
            <a:r>
              <a:rPr lang="en-US" altLang="en-US" dirty="0"/>
              <a:t>  </a:t>
            </a:r>
          </a:p>
          <a:p>
            <a:pPr eaLnBrk="1" hangingPunct="1">
              <a:spcBef>
                <a:spcPct val="0"/>
              </a:spcBef>
            </a:pPr>
            <a:r>
              <a:rPr lang="en-US" altLang="en-US" u="sng" dirty="0"/>
              <a:t>R means Relevant</a:t>
            </a:r>
            <a:r>
              <a:rPr lang="en-US" altLang="en-US" dirty="0"/>
              <a:t>: Is the goal something that your SET team is truly committed to tackling? Since you may have a variety of goals that you want to pursue related to the region, taking a hard look at the importance and relevance of each specific goal is vital. Consider whether each goal will bring the greatest benefit to the region.  In addition, ask yourself as a team, “Are we the right or appropriate group to address this goal or is there another entity in the region that is better equipped to tackle tis goal?”    </a:t>
            </a:r>
          </a:p>
          <a:p>
            <a:pPr eaLnBrk="1" hangingPunct="1">
              <a:spcBef>
                <a:spcPct val="0"/>
              </a:spcBef>
            </a:pPr>
            <a:endParaRPr lang="en-US" altLang="en-US" dirty="0"/>
          </a:p>
          <a:p>
            <a:pPr eaLnBrk="1" hangingPunct="1">
              <a:spcBef>
                <a:spcPct val="0"/>
              </a:spcBef>
            </a:pPr>
            <a:r>
              <a:rPr lang="en-US" altLang="en-US" u="sng" dirty="0"/>
              <a:t>T means Time Framed</a:t>
            </a:r>
            <a:r>
              <a:rPr lang="en-US" altLang="en-US" dirty="0"/>
              <a:t>: Having timelines for each of your goals is important. If you don’t have target dates or time frames, then you are likely going to muddle along, having no clear sense of what key actions need to be undertaken and by when. In order to keep things on track, build a timeline of when your team goals are to be accomplished.</a:t>
            </a:r>
          </a:p>
          <a:p>
            <a:pPr eaLnBrk="1" hangingPunct="1">
              <a:spcBef>
                <a:spcPct val="0"/>
              </a:spcBef>
            </a:pPr>
            <a:endParaRPr lang="en-US" altLang="en-US" b="1" i="1" dirty="0"/>
          </a:p>
          <a:p>
            <a:pPr eaLnBrk="1" hangingPunct="1">
              <a:spcBef>
                <a:spcPct val="0"/>
              </a:spcBef>
            </a:pPr>
            <a:r>
              <a:rPr lang="en-US" altLang="en-US" b="1" i="1" dirty="0"/>
              <a:t>Adapted from the following source:</a:t>
            </a:r>
            <a:br>
              <a:rPr lang="en-US" altLang="en-US" b="1" i="1" dirty="0"/>
            </a:br>
            <a:r>
              <a:rPr lang="en-US" altLang="en-US" dirty="0"/>
              <a:t>Heathfield, S. M. (2011). Beyond smart goals. </a:t>
            </a:r>
            <a:r>
              <a:rPr lang="en-US" altLang="en-US" i="1" dirty="0"/>
              <a:t>About.com Human Resources</a:t>
            </a:r>
            <a:r>
              <a:rPr lang="en-US" altLang="en-US" dirty="0"/>
              <a:t>. Retrieved from http://humanresources.about.com/cs/performancemanage/a/goalsetting.htm </a:t>
            </a:r>
          </a:p>
          <a:p>
            <a:pPr eaLnBrk="1" hangingPunct="1">
              <a:spcBef>
                <a:spcPct val="0"/>
              </a:spcBef>
            </a:pPr>
            <a:endParaRPr lang="en-US" altLang="en-US" dirty="0"/>
          </a:p>
          <a:p>
            <a:pPr eaLnBrk="1" hangingPunct="1">
              <a:spcBef>
                <a:spcPct val="0"/>
              </a:spcBef>
            </a:pPr>
            <a:r>
              <a:rPr lang="en-US" altLang="en-US" dirty="0"/>
              <a:t>Handout:  SMART Goals</a:t>
            </a:r>
          </a:p>
          <a:p>
            <a:pPr eaLnBrk="1" hangingPunct="1">
              <a:spcBef>
                <a:spcPct val="0"/>
              </a:spcBef>
            </a:pPr>
            <a:endParaRPr lang="en-US" altLang="en-US" dirty="0"/>
          </a:p>
          <a:p>
            <a:pPr eaLnBrk="1" hangingPunct="1">
              <a:spcBef>
                <a:spcPct val="0"/>
              </a:spcBef>
            </a:pPr>
            <a:r>
              <a:rPr lang="en-US" altLang="en-US" dirty="0"/>
              <a:t>Time:  5 minutes</a:t>
            </a:r>
          </a:p>
          <a:p>
            <a:pPr eaLnBrk="1" hangingPunct="1">
              <a:spcBef>
                <a:spcPct val="0"/>
              </a:spcBef>
            </a:pPr>
            <a:endParaRPr lang="en-US" altLang="en-US" dirty="0"/>
          </a:p>
          <a:p>
            <a:pPr eaLnBrk="1" hangingPunct="1">
              <a:spcBef>
                <a:spcPct val="0"/>
              </a:spcBef>
            </a:pPr>
            <a:endParaRPr lang="en-US" altLang="en-US" b="1"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eaLnBrk="0" fontAlgn="base" hangingPunct="0">
              <a:spcBef>
                <a:spcPct val="0"/>
              </a:spcBef>
              <a:spcAft>
                <a:spcPct val="0"/>
              </a:spcAft>
              <a:defRPr>
                <a:solidFill>
                  <a:schemeClr val="tx1"/>
                </a:solidFill>
                <a:latin typeface="Calibri" pitchFamily="34" charset="0"/>
              </a:defRPr>
            </a:lvl6pPr>
            <a:lvl7pPr marL="3028264" indent="-232943" eaLnBrk="0" fontAlgn="base" hangingPunct="0">
              <a:spcBef>
                <a:spcPct val="0"/>
              </a:spcBef>
              <a:spcAft>
                <a:spcPct val="0"/>
              </a:spcAft>
              <a:defRPr>
                <a:solidFill>
                  <a:schemeClr val="tx1"/>
                </a:solidFill>
                <a:latin typeface="Calibri" pitchFamily="34" charset="0"/>
              </a:defRPr>
            </a:lvl7pPr>
            <a:lvl8pPr marL="3494151" indent="-232943" eaLnBrk="0" fontAlgn="base" hangingPunct="0">
              <a:spcBef>
                <a:spcPct val="0"/>
              </a:spcBef>
              <a:spcAft>
                <a:spcPct val="0"/>
              </a:spcAft>
              <a:defRPr>
                <a:solidFill>
                  <a:schemeClr val="tx1"/>
                </a:solidFill>
                <a:latin typeface="Calibri" pitchFamily="34" charset="0"/>
              </a:defRPr>
            </a:lvl8pPr>
            <a:lvl9pPr marL="3960038" indent="-232943" eaLnBrk="0" fontAlgn="base" hangingPunct="0">
              <a:spcBef>
                <a:spcPct val="0"/>
              </a:spcBef>
              <a:spcAft>
                <a:spcPct val="0"/>
              </a:spcAft>
              <a:defRPr>
                <a:solidFill>
                  <a:schemeClr val="tx1"/>
                </a:solidFill>
                <a:latin typeface="Calibri" pitchFamily="34" charset="0"/>
              </a:defRPr>
            </a:lvl9pPr>
          </a:lstStyle>
          <a:p>
            <a:fld id="{34D4519F-A5B7-4DA0-BF12-06575D56F322}" type="slidenum">
              <a:rPr lang="en-US" altLang="en-US"/>
              <a:pPr/>
              <a:t>26</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a:t>Instructions:</a:t>
            </a:r>
          </a:p>
          <a:p>
            <a:pPr eaLnBrk="1" hangingPunct="1">
              <a:spcBef>
                <a:spcPct val="0"/>
              </a:spcBef>
            </a:pPr>
            <a:endParaRPr lang="en-US" dirty="0"/>
          </a:p>
          <a:p>
            <a:pPr eaLnBrk="1" hangingPunct="1">
              <a:spcBef>
                <a:spcPct val="0"/>
              </a:spcBef>
            </a:pPr>
            <a:r>
              <a:rPr lang="en-US" dirty="0"/>
              <a:t>This slide</a:t>
            </a:r>
            <a:r>
              <a:rPr lang="en-US" baseline="0" dirty="0"/>
              <a:t> is a reminder of </a:t>
            </a:r>
            <a:r>
              <a:rPr lang="en-US" dirty="0"/>
              <a:t>the SMART acronym. Review this slide so</a:t>
            </a:r>
            <a:r>
              <a:rPr lang="en-US" baseline="0" dirty="0"/>
              <a:t> participants are prepared to write SMART goals.</a:t>
            </a:r>
            <a:r>
              <a:rPr lang="en-US" dirty="0"/>
              <a:t>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b="1" i="1" dirty="0"/>
              <a:t>Script:</a:t>
            </a:r>
          </a:p>
          <a:p>
            <a:pPr eaLnBrk="1" hangingPunct="1">
              <a:spcBef>
                <a:spcPct val="0"/>
              </a:spcBef>
            </a:pPr>
            <a:endParaRPr lang="en-US" b="1" i="1" dirty="0"/>
          </a:p>
          <a:p>
            <a:pPr eaLnBrk="1" hangingPunct="1">
              <a:spcBef>
                <a:spcPct val="0"/>
              </a:spcBef>
            </a:pPr>
            <a:r>
              <a:rPr lang="en-US" dirty="0"/>
              <a:t>“You may remember this acronym from Module Four. The acronym</a:t>
            </a:r>
            <a:r>
              <a:rPr lang="en-US" baseline="0" dirty="0"/>
              <a:t> SMART </a:t>
            </a:r>
            <a:r>
              <a:rPr lang="en-US" dirty="0"/>
              <a:t>refers to the five components critical to the development of sound goals. Let’s take a minute to review</a:t>
            </a:r>
            <a:r>
              <a:rPr lang="en-US" baseline="0" dirty="0"/>
              <a:t> these quickly:</a:t>
            </a:r>
            <a:endParaRPr lang="en-US" dirty="0"/>
          </a:p>
          <a:p>
            <a:pPr eaLnBrk="1" hangingPunct="1">
              <a:spcBef>
                <a:spcPct val="0"/>
              </a:spcBef>
            </a:pPr>
            <a:endParaRPr lang="en-US" dirty="0"/>
          </a:p>
          <a:p>
            <a:pPr eaLnBrk="1" hangingPunct="1">
              <a:spcBef>
                <a:spcPct val="0"/>
              </a:spcBef>
            </a:pPr>
            <a:r>
              <a:rPr lang="en-US" b="1" u="sng" dirty="0"/>
              <a:t>S</a:t>
            </a:r>
            <a:r>
              <a:rPr lang="en-US" u="sng" dirty="0"/>
              <a:t> means Specific</a:t>
            </a:r>
            <a:r>
              <a:rPr lang="en-US" dirty="0"/>
              <a:t>: It’s very important to know exactly what your team wants to achieve. Someone looking at your goal from outside the group should be able to understand</a:t>
            </a:r>
            <a:r>
              <a:rPr lang="en-US" baseline="0" dirty="0"/>
              <a:t> exactly what you hope to accomplish.  </a:t>
            </a:r>
            <a:endParaRPr lang="en-US" dirty="0"/>
          </a:p>
          <a:p>
            <a:pPr eaLnBrk="1" hangingPunct="1">
              <a:spcBef>
                <a:spcPct val="0"/>
              </a:spcBef>
            </a:pPr>
            <a:endParaRPr lang="en-US" dirty="0"/>
          </a:p>
          <a:p>
            <a:pPr eaLnBrk="1" hangingPunct="1">
              <a:spcBef>
                <a:spcPct val="0"/>
              </a:spcBef>
            </a:pPr>
            <a:r>
              <a:rPr lang="en-US" b="1" u="sng" dirty="0"/>
              <a:t>M</a:t>
            </a:r>
            <a:r>
              <a:rPr lang="en-US" u="sng" dirty="0"/>
              <a:t> means Measurable</a:t>
            </a:r>
            <a:r>
              <a:rPr lang="en-US" dirty="0"/>
              <a:t>:</a:t>
            </a:r>
            <a:r>
              <a:rPr lang="en-US" baseline="0" dirty="0"/>
              <a:t> </a:t>
            </a:r>
            <a:r>
              <a:rPr lang="en-US" dirty="0"/>
              <a:t>Given the increasing attention to accountability, developing measures that allow you to document whether you are moving in the right direction in terms of achieving your goals is vital. K</a:t>
            </a:r>
            <a:r>
              <a:rPr lang="en-US" baseline="0" dirty="0"/>
              <a:t>eep in mind that you need to be able to measure the goal you write</a:t>
            </a:r>
            <a:r>
              <a:rPr lang="en-US" dirty="0"/>
              <a:t>.   </a:t>
            </a:r>
          </a:p>
          <a:p>
            <a:pPr eaLnBrk="1" hangingPunct="1">
              <a:spcBef>
                <a:spcPct val="0"/>
              </a:spcBef>
            </a:pPr>
            <a:endParaRPr lang="en-US" dirty="0"/>
          </a:p>
          <a:p>
            <a:pPr eaLnBrk="1" hangingPunct="1">
              <a:spcBef>
                <a:spcPct val="0"/>
              </a:spcBef>
            </a:pPr>
            <a:r>
              <a:rPr lang="en-US" b="1" u="sng" dirty="0"/>
              <a:t>A</a:t>
            </a:r>
            <a:r>
              <a:rPr lang="en-US" u="sng" dirty="0"/>
              <a:t> means Attainable:</a:t>
            </a:r>
            <a:r>
              <a:rPr lang="en-US" dirty="0"/>
              <a:t> Avoid embracing goals at odds with the current or anticipated resources available in your region. As we have discussed, the climate is important</a:t>
            </a:r>
            <a:r>
              <a:rPr lang="en-US" baseline="0" dirty="0"/>
              <a:t> in achieving goals.  </a:t>
            </a:r>
            <a:r>
              <a:rPr lang="en-US" dirty="0"/>
              <a:t>  </a:t>
            </a:r>
          </a:p>
          <a:p>
            <a:pPr eaLnBrk="1" hangingPunct="1">
              <a:spcBef>
                <a:spcPct val="0"/>
              </a:spcBef>
            </a:pPr>
            <a:endParaRPr lang="en-US" dirty="0"/>
          </a:p>
          <a:p>
            <a:pPr eaLnBrk="1" hangingPunct="1">
              <a:spcBef>
                <a:spcPct val="0"/>
              </a:spcBef>
            </a:pPr>
            <a:r>
              <a:rPr lang="en-US" b="1" u="sng" dirty="0"/>
              <a:t>R</a:t>
            </a:r>
            <a:r>
              <a:rPr lang="en-US" u="sng" dirty="0"/>
              <a:t> means Realistic</a:t>
            </a:r>
            <a:r>
              <a:rPr lang="en-US" dirty="0"/>
              <a:t>: Pursue goals your team honestly believes it can accomplish. Avoid wishful thinking or a ‘pie in the sky’ types of goals (those that are unlikely to ever be realized).     </a:t>
            </a:r>
          </a:p>
          <a:p>
            <a:pPr eaLnBrk="1" hangingPunct="1">
              <a:spcBef>
                <a:spcPct val="0"/>
              </a:spcBef>
            </a:pPr>
            <a:endParaRPr lang="en-US" dirty="0"/>
          </a:p>
          <a:p>
            <a:pPr eaLnBrk="1" hangingPunct="1">
              <a:spcBef>
                <a:spcPct val="0"/>
              </a:spcBef>
            </a:pPr>
            <a:r>
              <a:rPr lang="en-US" b="1" u="sng" dirty="0"/>
              <a:t>T</a:t>
            </a:r>
            <a:r>
              <a:rPr lang="en-US" u="sng" dirty="0"/>
              <a:t> means Time-Framed</a:t>
            </a:r>
            <a:r>
              <a:rPr lang="en-US" dirty="0"/>
              <a:t>: It is important to have timelines for each of your goals. Let’s face it, if you don’t have target dates, then you’re likely to muddle along, having no clear sense of what key actions need to be undertaken and by when. Build a timeline to keep things on track.</a:t>
            </a:r>
          </a:p>
          <a:p>
            <a:pPr eaLnBrk="1" hangingPunct="1">
              <a:spcBef>
                <a:spcPct val="0"/>
              </a:spcBef>
            </a:pPr>
            <a:endParaRPr lang="en-US" dirty="0"/>
          </a:p>
          <a:p>
            <a:pPr eaLnBrk="1" hangingPunct="1">
              <a:spcBef>
                <a:spcPct val="0"/>
              </a:spcBef>
            </a:pPr>
            <a:r>
              <a:rPr lang="en-US" dirty="0"/>
              <a:t>Developing regional goals using SMART principles will help your team be more effective and persuasive.”  </a:t>
            </a:r>
          </a:p>
          <a:p>
            <a:pPr eaLnBrk="1" hangingPunct="1">
              <a:spcBef>
                <a:spcPct val="0"/>
              </a:spcBef>
            </a:pPr>
            <a:endParaRPr lang="en-US" dirty="0"/>
          </a:p>
          <a:p>
            <a:pPr defTabSz="931774" fontAlgn="base">
              <a:spcBef>
                <a:spcPct val="0"/>
              </a:spcBef>
              <a:spcAft>
                <a:spcPct val="0"/>
              </a:spcAft>
              <a:defRPr/>
            </a:pPr>
            <a:r>
              <a:rPr lang="en-US" b="1" dirty="0"/>
              <a:t>Source:</a:t>
            </a:r>
            <a:r>
              <a:rPr lang="en-US" b="1" baseline="0" dirty="0"/>
              <a:t> </a:t>
            </a:r>
            <a:br>
              <a:rPr lang="en-US" b="1" baseline="0" dirty="0"/>
            </a:br>
            <a:r>
              <a:rPr lang="en-US" dirty="0">
                <a:latin typeface="Arial" charset="0"/>
              </a:rPr>
              <a:t>Heathfield, S. M. (2011). Beyond smart goals. </a:t>
            </a:r>
            <a:r>
              <a:rPr lang="en-US" i="1" dirty="0">
                <a:latin typeface="Arial" charset="0"/>
              </a:rPr>
              <a:t>About.com Human Resources</a:t>
            </a:r>
            <a:r>
              <a:rPr lang="en-US" dirty="0">
                <a:latin typeface="Arial" charset="0"/>
              </a:rPr>
              <a:t>. Retrieved from http://humanresources.about.com/cs/performancemanage/a/goalsetting.htm </a:t>
            </a:r>
          </a:p>
          <a:p>
            <a:pPr eaLnBrk="1" hangingPunct="1">
              <a:spcBef>
                <a:spcPct val="0"/>
              </a:spcBef>
            </a:pPr>
            <a:endParaRPr lang="en-US"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394F19-4CE7-418E-8ECD-829347E03CEE}" type="slidenum">
              <a:rPr lang="en-US" smtClean="0"/>
              <a:pPr fontAlgn="base">
                <a:spcBef>
                  <a:spcPct val="0"/>
                </a:spcBef>
                <a:spcAft>
                  <a:spcPct val="0"/>
                </a:spcAft>
                <a:defRPr/>
              </a:pPr>
              <a:t>27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ln/>
        </p:spPr>
        <p:txBody>
          <a:bodyPr>
            <a:normAutofit lnSpcReduction="10000"/>
          </a:bodyPr>
          <a:lstStyle/>
          <a:p>
            <a:pPr>
              <a:defRPr/>
            </a:pPr>
            <a:r>
              <a:rPr lang="en-US" b="1" dirty="0"/>
              <a:t>Goal</a:t>
            </a:r>
            <a:r>
              <a:rPr lang="en-US" b="1" i="1" dirty="0"/>
              <a:t>:</a:t>
            </a:r>
            <a:r>
              <a:rPr lang="en-US" b="1" dirty="0"/>
              <a:t>  To help region identify short term outcomes, which tend to be centered on changes in Attitudes, Knowledge or Skills.</a:t>
            </a:r>
            <a:endParaRPr lang="en-US" b="1" i="1" dirty="0"/>
          </a:p>
          <a:p>
            <a:pPr>
              <a:defRPr/>
            </a:pPr>
            <a:endParaRPr lang="en-US" dirty="0"/>
          </a:p>
          <a:p>
            <a:pPr>
              <a:defRPr/>
            </a:pPr>
            <a:r>
              <a:rPr lang="en-US" dirty="0"/>
              <a:t>Generally, behaviors change when people think differently.  This can include new knowledge, changed attitudes, or gaining a new skill.  This can happen fairly quickly, so tend to be short term outcomes.  One note that is sometimes challenging here is the difference between learning a new skill and a behavior change.  Going back to the simple example of losing weight, I might take a class and learn to cook in more healthful ways.  That is a skill.  However, if I take that skill home and begin using it on a regular basis, then I am practicing a behavior change.</a:t>
            </a:r>
          </a:p>
          <a:p>
            <a:pPr>
              <a:defRPr/>
            </a:pPr>
            <a:endParaRPr lang="en-US" dirty="0"/>
          </a:p>
          <a:p>
            <a:pPr>
              <a:defRPr/>
            </a:pPr>
            <a:r>
              <a:rPr lang="en-US" dirty="0"/>
              <a:t>Continuing to build backwards on the chart, ask the participants to identify the attitudes/knowledge/skills needed to prompt the behavior changes they hope to foster. List these in the column to the right of behaviors. Be sure to prompt participants to think carefully about all three kinds of ‘brain power’ – attitudes, knowledge, and skills. All three may spark some new angles to help guide the success of the plan.</a:t>
            </a:r>
          </a:p>
          <a:p>
            <a:pPr>
              <a:defRPr/>
            </a:pPr>
            <a:endParaRPr lang="en-US" dirty="0"/>
          </a:p>
          <a:p>
            <a:pPr>
              <a:defRPr/>
            </a:pPr>
            <a:r>
              <a:rPr lang="en-US" dirty="0"/>
              <a:t>Stop at this point, and ask for any questions or clarification on these three levels of outcomes. The next slide will change gears toward selecting appropriate strategies. Thus, these outcomes need to be clearly defined before attempting to select a strategy that is appropriate.  This is also a good time to stop and check in with other groups working on other goals if you have not already stopped to hear feedback.</a:t>
            </a:r>
          </a:p>
          <a:p>
            <a:pPr>
              <a:defRPr/>
            </a:pPr>
            <a:endParaRPr lang="en-US" dirty="0"/>
          </a:p>
          <a:p>
            <a:pPr>
              <a:defRPr/>
            </a:pPr>
            <a:r>
              <a:rPr lang="en-US" b="1" dirty="0"/>
              <a:t>Time</a:t>
            </a:r>
            <a:r>
              <a:rPr lang="en-US" dirty="0"/>
              <a:t>:  15 minutes</a:t>
            </a:r>
          </a:p>
          <a:p>
            <a:pPr>
              <a:defRPr/>
            </a:pP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eaLnBrk="0" fontAlgn="base" hangingPunct="0">
              <a:spcBef>
                <a:spcPct val="0"/>
              </a:spcBef>
              <a:spcAft>
                <a:spcPct val="0"/>
              </a:spcAft>
              <a:defRPr>
                <a:solidFill>
                  <a:schemeClr val="tx1"/>
                </a:solidFill>
                <a:latin typeface="Calibri" pitchFamily="34" charset="0"/>
              </a:defRPr>
            </a:lvl6pPr>
            <a:lvl7pPr marL="3028264" indent="-232943" eaLnBrk="0" fontAlgn="base" hangingPunct="0">
              <a:spcBef>
                <a:spcPct val="0"/>
              </a:spcBef>
              <a:spcAft>
                <a:spcPct val="0"/>
              </a:spcAft>
              <a:defRPr>
                <a:solidFill>
                  <a:schemeClr val="tx1"/>
                </a:solidFill>
                <a:latin typeface="Calibri" pitchFamily="34" charset="0"/>
              </a:defRPr>
            </a:lvl7pPr>
            <a:lvl8pPr marL="3494151" indent="-232943" eaLnBrk="0" fontAlgn="base" hangingPunct="0">
              <a:spcBef>
                <a:spcPct val="0"/>
              </a:spcBef>
              <a:spcAft>
                <a:spcPct val="0"/>
              </a:spcAft>
              <a:defRPr>
                <a:solidFill>
                  <a:schemeClr val="tx1"/>
                </a:solidFill>
                <a:latin typeface="Calibri" pitchFamily="34" charset="0"/>
              </a:defRPr>
            </a:lvl8pPr>
            <a:lvl9pPr marL="3960038" indent="-232943" eaLnBrk="0" fontAlgn="base" hangingPunct="0">
              <a:spcBef>
                <a:spcPct val="0"/>
              </a:spcBef>
              <a:spcAft>
                <a:spcPct val="0"/>
              </a:spcAft>
              <a:defRPr>
                <a:solidFill>
                  <a:schemeClr val="tx1"/>
                </a:solidFill>
                <a:latin typeface="Calibri" pitchFamily="34" charset="0"/>
              </a:defRPr>
            </a:lvl9pPr>
          </a:lstStyle>
          <a:p>
            <a:fld id="{0F4D520E-FC37-432A-BC0A-E5FA738F7D11}" type="slidenum">
              <a:rPr lang="en-US" altLang="en-US"/>
              <a:pPr/>
              <a:t>28</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a:ln/>
        </p:spPr>
        <p:txBody>
          <a:bodyPr>
            <a:normAutofit/>
          </a:bodyPr>
          <a:lstStyle/>
          <a:p>
            <a:pPr>
              <a:defRPr/>
            </a:pPr>
            <a:r>
              <a:rPr lang="en-US" b="1" dirty="0"/>
              <a:t>Goal</a:t>
            </a:r>
            <a:r>
              <a:rPr lang="en-US" b="1" i="1" dirty="0"/>
              <a:t>:  </a:t>
            </a:r>
            <a:r>
              <a:rPr lang="en-US" b="1" dirty="0"/>
              <a:t>To identify the strategies needed to move the goal forward</a:t>
            </a:r>
            <a:endParaRPr lang="en-US" b="1" i="1" dirty="0"/>
          </a:p>
          <a:p>
            <a:pPr>
              <a:defRPr/>
            </a:pPr>
            <a:endParaRPr lang="en-US" dirty="0"/>
          </a:p>
          <a:p>
            <a:pPr>
              <a:defRPr/>
            </a:pPr>
            <a:r>
              <a:rPr lang="en-US" dirty="0"/>
              <a:t>This slide transitions to the strategies the regional team will contribute to the process. The regional partners will need to intentionally select actions that lead their target audience toward the outcomes (ABCs) they have identified.  This involves two parts: (1) the action the regional team plans to take to reach the outcomes and (2) the target audience for that action. The regional partnership will need to do some things to, for, or with the people so that you can help move them toward the identified ABCs. The things the regional team does (such as provide workshops, counseling or technical assistance) are actions the team takes to help guide people (participants) toward the ABCs identified. These participants usually involve a specific target group (such as high school seniors, small business owners, local elected officials, etc.)</a:t>
            </a:r>
          </a:p>
          <a:p>
            <a:pPr>
              <a:defRPr/>
            </a:pPr>
            <a:endParaRPr lang="en-US" dirty="0"/>
          </a:p>
          <a:p>
            <a:pPr>
              <a:defRPr/>
            </a:pPr>
            <a:endParaRPr lang="en-US" dirty="0"/>
          </a:p>
          <a:p>
            <a:pPr>
              <a:defRPr/>
            </a:pPr>
            <a:r>
              <a:rPr lang="en-US" dirty="0"/>
              <a:t>In order to reach a complex goal, chances are quite good that the participants will identify more than one strategy and more than one target audience. The next few slides will help clarify the strategies that will make the most sense for the regional initiative.</a:t>
            </a:r>
          </a:p>
          <a:p>
            <a:pPr>
              <a:defRPr/>
            </a:pPr>
            <a:endParaRPr lang="en-US" dirty="0"/>
          </a:p>
          <a:p>
            <a:pPr>
              <a:defRPr/>
            </a:pPr>
            <a:r>
              <a:rPr lang="en-US" b="1" dirty="0"/>
              <a:t>Time</a:t>
            </a:r>
            <a:r>
              <a:rPr lang="en-US" dirty="0"/>
              <a:t>:  2 minutes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eaLnBrk="0" fontAlgn="base" hangingPunct="0">
              <a:spcBef>
                <a:spcPct val="0"/>
              </a:spcBef>
              <a:spcAft>
                <a:spcPct val="0"/>
              </a:spcAft>
              <a:defRPr>
                <a:solidFill>
                  <a:schemeClr val="tx1"/>
                </a:solidFill>
                <a:latin typeface="Calibri" pitchFamily="34" charset="0"/>
              </a:defRPr>
            </a:lvl6pPr>
            <a:lvl7pPr marL="3028264" indent="-232943" eaLnBrk="0" fontAlgn="base" hangingPunct="0">
              <a:spcBef>
                <a:spcPct val="0"/>
              </a:spcBef>
              <a:spcAft>
                <a:spcPct val="0"/>
              </a:spcAft>
              <a:defRPr>
                <a:solidFill>
                  <a:schemeClr val="tx1"/>
                </a:solidFill>
                <a:latin typeface="Calibri" pitchFamily="34" charset="0"/>
              </a:defRPr>
            </a:lvl7pPr>
            <a:lvl8pPr marL="3494151" indent="-232943" eaLnBrk="0" fontAlgn="base" hangingPunct="0">
              <a:spcBef>
                <a:spcPct val="0"/>
              </a:spcBef>
              <a:spcAft>
                <a:spcPct val="0"/>
              </a:spcAft>
              <a:defRPr>
                <a:solidFill>
                  <a:schemeClr val="tx1"/>
                </a:solidFill>
                <a:latin typeface="Calibri" pitchFamily="34" charset="0"/>
              </a:defRPr>
            </a:lvl8pPr>
            <a:lvl9pPr marL="3960038" indent="-232943" eaLnBrk="0" fontAlgn="base" hangingPunct="0">
              <a:spcBef>
                <a:spcPct val="0"/>
              </a:spcBef>
              <a:spcAft>
                <a:spcPct val="0"/>
              </a:spcAft>
              <a:defRPr>
                <a:solidFill>
                  <a:schemeClr val="tx1"/>
                </a:solidFill>
                <a:latin typeface="Calibri" pitchFamily="34" charset="0"/>
              </a:defRPr>
            </a:lvl9pPr>
          </a:lstStyle>
          <a:p>
            <a:fld id="{36C53D13-95C0-496A-934A-02720DCF2C9A}" type="slidenum">
              <a:rPr lang="en-US" altLang="en-US"/>
              <a:pPr/>
              <a:t>29</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en-US" altLang="en-US" b="1" dirty="0">
                <a:latin typeface="Arial" panose="020B0604020202020204" pitchFamily="34" charset="0"/>
              </a:rPr>
              <a:t>Goal</a:t>
            </a:r>
            <a:r>
              <a:rPr lang="en-US" altLang="en-US" dirty="0">
                <a:latin typeface="Arial" panose="020B0604020202020204" pitchFamily="34" charset="0"/>
              </a:rPr>
              <a:t>:  </a:t>
            </a:r>
            <a:r>
              <a:rPr lang="en-US" altLang="en-US" b="1" dirty="0">
                <a:latin typeface="Arial" panose="020B0604020202020204" pitchFamily="34" charset="0"/>
              </a:rPr>
              <a:t>To provide an example of appropriate measures along the way toward a goal.</a:t>
            </a:r>
          </a:p>
          <a:p>
            <a:pPr>
              <a:defRPr/>
            </a:pPr>
            <a:endParaRPr lang="en-US" altLang="en-US" b="1" dirty="0">
              <a:latin typeface="Arial" panose="020B0604020202020204" pitchFamily="34" charset="0"/>
            </a:endParaRPr>
          </a:p>
          <a:p>
            <a:pPr>
              <a:defRPr/>
            </a:pPr>
            <a:r>
              <a:rPr lang="en-US" altLang="en-US" dirty="0">
                <a:latin typeface="Arial" panose="020B0604020202020204" pitchFamily="34" charset="0"/>
              </a:rPr>
              <a:t>This slide assembles all the check points that can help re-direct or refine a strategy, which can ultimately help the team reach its goals successfully. Talk through how each of these can help identify a potential course correction to keep the initiative on track toward the goal. Have participants consider how they could correct a course at any of these steps with information from the potential measures.</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For instance:</a:t>
            </a:r>
          </a:p>
          <a:p>
            <a:pPr>
              <a:defRPr/>
            </a:pPr>
            <a:endParaRPr lang="en-US" altLang="en-US" dirty="0">
              <a:latin typeface="Arial" panose="020B0604020202020204" pitchFamily="34" charset="0"/>
            </a:endParaRPr>
          </a:p>
          <a:p>
            <a:pPr>
              <a:buFontTx/>
              <a:buChar char="•"/>
              <a:defRPr/>
            </a:pPr>
            <a:r>
              <a:rPr lang="en-US" altLang="en-US" dirty="0">
                <a:latin typeface="Arial" panose="020B0604020202020204" pitchFamily="34" charset="0"/>
              </a:rPr>
              <a:t> Measuring the number of trainings and participants tells us whether or not our marketing materials are working to bring people to </a:t>
            </a:r>
            <a:br>
              <a:rPr lang="en-US" altLang="en-US" dirty="0">
                <a:latin typeface="Arial" panose="020B0604020202020204" pitchFamily="34" charset="0"/>
              </a:rPr>
            </a:br>
            <a:r>
              <a:rPr lang="en-US" altLang="en-US" dirty="0">
                <a:latin typeface="Arial" panose="020B0604020202020204" pitchFamily="34" charset="0"/>
              </a:rPr>
              <a:t>  the sessions. It may also tell us whether our choices of dates/times/locations are ideal.</a:t>
            </a:r>
          </a:p>
          <a:p>
            <a:pPr>
              <a:buFontTx/>
              <a:buChar char="•"/>
              <a:defRPr/>
            </a:pPr>
            <a:r>
              <a:rPr lang="en-US" altLang="en-US" dirty="0">
                <a:latin typeface="Arial" panose="020B0604020202020204" pitchFamily="34" charset="0"/>
              </a:rPr>
              <a:t> Post assessments can give us an idea whether or not the participants understood the material presented.</a:t>
            </a:r>
          </a:p>
          <a:p>
            <a:pPr>
              <a:buFontTx/>
              <a:buChar char="•"/>
              <a:defRPr/>
            </a:pPr>
            <a:r>
              <a:rPr lang="en-US" altLang="en-US" dirty="0">
                <a:latin typeface="Arial" panose="020B0604020202020204" pitchFamily="34" charset="0"/>
              </a:rPr>
              <a:t> Number of websites started gives us a glimpse at potential needs for technical assistance or other implementation needs.</a:t>
            </a:r>
          </a:p>
          <a:p>
            <a:pPr>
              <a:buFontTx/>
              <a:buChar char="•"/>
              <a:defRPr/>
            </a:pPr>
            <a:r>
              <a:rPr lang="en-US" altLang="en-US" dirty="0">
                <a:latin typeface="Arial" panose="020B0604020202020204" pitchFamily="34" charset="0"/>
              </a:rPr>
              <a:t> Websites generating income may help in tweaking the quality of sites as business owners progress.”</a:t>
            </a:r>
          </a:p>
          <a:p>
            <a:pPr>
              <a:buFontTx/>
              <a:buChar char="•"/>
              <a:defRPr/>
            </a:pPr>
            <a:endParaRPr lang="en-US" altLang="en-US" dirty="0">
              <a:latin typeface="Arial" panose="020B0604020202020204" pitchFamily="34" charset="0"/>
            </a:endParaRPr>
          </a:p>
          <a:p>
            <a:pPr>
              <a:defRPr/>
            </a:pPr>
            <a:r>
              <a:rPr lang="en-US" altLang="en-US" b="1" dirty="0">
                <a:latin typeface="Arial" panose="020B0604020202020204" pitchFamily="34" charset="0"/>
              </a:rPr>
              <a:t>Time</a:t>
            </a:r>
            <a:r>
              <a:rPr lang="en-US" altLang="en-US" dirty="0">
                <a:latin typeface="Arial" panose="020B0604020202020204" pitchFamily="34" charset="0"/>
              </a:rPr>
              <a:t>:  3 minutes</a:t>
            </a:r>
          </a:p>
          <a:p>
            <a:pPr>
              <a:defRPr/>
            </a:pPr>
            <a:endParaRPr lang="en-US" altLang="en-US" dirty="0">
              <a:latin typeface="Arial" panose="020B0604020202020204" pitchFamily="34" charset="0"/>
            </a:endParaRPr>
          </a:p>
          <a:p>
            <a:pPr>
              <a:defRPr/>
            </a:pPr>
            <a:endParaRPr lang="en-US" altLang="en-US" dirty="0">
              <a:latin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eaLnBrk="0" fontAlgn="base" hangingPunct="0">
              <a:spcBef>
                <a:spcPct val="0"/>
              </a:spcBef>
              <a:spcAft>
                <a:spcPct val="0"/>
              </a:spcAft>
              <a:defRPr>
                <a:solidFill>
                  <a:schemeClr val="tx1"/>
                </a:solidFill>
                <a:latin typeface="Calibri" pitchFamily="34" charset="0"/>
              </a:defRPr>
            </a:lvl6pPr>
            <a:lvl7pPr marL="3028264" indent="-232943" eaLnBrk="0" fontAlgn="base" hangingPunct="0">
              <a:spcBef>
                <a:spcPct val="0"/>
              </a:spcBef>
              <a:spcAft>
                <a:spcPct val="0"/>
              </a:spcAft>
              <a:defRPr>
                <a:solidFill>
                  <a:schemeClr val="tx1"/>
                </a:solidFill>
                <a:latin typeface="Calibri" pitchFamily="34" charset="0"/>
              </a:defRPr>
            </a:lvl7pPr>
            <a:lvl8pPr marL="3494151" indent="-232943" eaLnBrk="0" fontAlgn="base" hangingPunct="0">
              <a:spcBef>
                <a:spcPct val="0"/>
              </a:spcBef>
              <a:spcAft>
                <a:spcPct val="0"/>
              </a:spcAft>
              <a:defRPr>
                <a:solidFill>
                  <a:schemeClr val="tx1"/>
                </a:solidFill>
                <a:latin typeface="Calibri" pitchFamily="34" charset="0"/>
              </a:defRPr>
            </a:lvl8pPr>
            <a:lvl9pPr marL="3960038" indent="-232943" eaLnBrk="0" fontAlgn="base" hangingPunct="0">
              <a:spcBef>
                <a:spcPct val="0"/>
              </a:spcBef>
              <a:spcAft>
                <a:spcPct val="0"/>
              </a:spcAft>
              <a:defRPr>
                <a:solidFill>
                  <a:schemeClr val="tx1"/>
                </a:solidFill>
                <a:latin typeface="Calibri" pitchFamily="34" charset="0"/>
              </a:defRPr>
            </a:lvl9pPr>
          </a:lstStyle>
          <a:p>
            <a:fld id="{24FC5D43-ED69-4E94-AA7E-7DFF1C8FBCC3}" type="slidenum">
              <a:rPr lang="en-US" altLang="en-US">
                <a:latin typeface="Arial" pitchFamily="34" charset="0"/>
              </a:rPr>
              <a:pPr/>
              <a:t>30</a:t>
            </a:fld>
            <a:endParaRPr lang="en-US" alt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a:ln/>
        </p:spPr>
        <p:txBody>
          <a:bodyPr>
            <a:normAutofit/>
          </a:bodyPr>
          <a:lstStyle/>
          <a:p>
            <a:pPr>
              <a:defRPr/>
            </a:pPr>
            <a:r>
              <a:rPr lang="en-US" b="1" dirty="0"/>
              <a:t>Goal</a:t>
            </a:r>
            <a:r>
              <a:rPr lang="en-US" b="1" i="1" dirty="0"/>
              <a:t>:  </a:t>
            </a:r>
            <a:r>
              <a:rPr lang="en-US" b="1" dirty="0"/>
              <a:t>To identify the strategies needed to move the goal forward</a:t>
            </a:r>
            <a:endParaRPr lang="en-US" b="1" i="1" dirty="0"/>
          </a:p>
          <a:p>
            <a:pPr>
              <a:defRPr/>
            </a:pPr>
            <a:endParaRPr lang="en-US" dirty="0"/>
          </a:p>
          <a:p>
            <a:pPr>
              <a:defRPr/>
            </a:pPr>
            <a:r>
              <a:rPr lang="en-US" dirty="0"/>
              <a:t>This slide transitions to the strategies the regional team will contribute to the process. The regional partners will need to intentionally select actions that lead their target audience toward the outcomes (ABCs) they have identified.  This involves two parts: (1) the action the regional team plans to take to reach the outcomes and (2) the target audience for that action. The regional partnership will need to do some things to, for, or with the people so that you can help move them toward the identified ABCs. The things the regional team does (such as provide workshops, counseling or technical assistance) are actions the team takes to help guide people (participants) toward the ABCs identified. These participants usually involve a specific target group (such as high school seniors, small business owners, local elected officials, etc.)</a:t>
            </a:r>
          </a:p>
          <a:p>
            <a:pPr>
              <a:defRPr/>
            </a:pPr>
            <a:endParaRPr lang="en-US" dirty="0"/>
          </a:p>
          <a:p>
            <a:pPr>
              <a:defRPr/>
            </a:pPr>
            <a:endParaRPr lang="en-US" dirty="0"/>
          </a:p>
          <a:p>
            <a:pPr>
              <a:defRPr/>
            </a:pPr>
            <a:r>
              <a:rPr lang="en-US" dirty="0"/>
              <a:t>In order to reach a complex goal, chances are quite good that the participants will identify more than one strategy and more than one target audience. The next few slides will help clarify the strategies that will make the most sense for the regional initiative.</a:t>
            </a:r>
          </a:p>
          <a:p>
            <a:pPr>
              <a:defRPr/>
            </a:pPr>
            <a:endParaRPr lang="en-US" dirty="0"/>
          </a:p>
          <a:p>
            <a:pPr>
              <a:defRPr/>
            </a:pPr>
            <a:r>
              <a:rPr lang="en-US" b="1" dirty="0"/>
              <a:t>Time</a:t>
            </a:r>
            <a:r>
              <a:rPr lang="en-US" dirty="0"/>
              <a:t>:  2 minutes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eaLnBrk="0" fontAlgn="base" hangingPunct="0">
              <a:spcBef>
                <a:spcPct val="0"/>
              </a:spcBef>
              <a:spcAft>
                <a:spcPct val="0"/>
              </a:spcAft>
              <a:defRPr>
                <a:solidFill>
                  <a:schemeClr val="tx1"/>
                </a:solidFill>
                <a:latin typeface="Calibri" pitchFamily="34" charset="0"/>
              </a:defRPr>
            </a:lvl6pPr>
            <a:lvl7pPr marL="3028264" indent="-232943" eaLnBrk="0" fontAlgn="base" hangingPunct="0">
              <a:spcBef>
                <a:spcPct val="0"/>
              </a:spcBef>
              <a:spcAft>
                <a:spcPct val="0"/>
              </a:spcAft>
              <a:defRPr>
                <a:solidFill>
                  <a:schemeClr val="tx1"/>
                </a:solidFill>
                <a:latin typeface="Calibri" pitchFamily="34" charset="0"/>
              </a:defRPr>
            </a:lvl7pPr>
            <a:lvl8pPr marL="3494151" indent="-232943" eaLnBrk="0" fontAlgn="base" hangingPunct="0">
              <a:spcBef>
                <a:spcPct val="0"/>
              </a:spcBef>
              <a:spcAft>
                <a:spcPct val="0"/>
              </a:spcAft>
              <a:defRPr>
                <a:solidFill>
                  <a:schemeClr val="tx1"/>
                </a:solidFill>
                <a:latin typeface="Calibri" pitchFamily="34" charset="0"/>
              </a:defRPr>
            </a:lvl8pPr>
            <a:lvl9pPr marL="3960038" indent="-232943" eaLnBrk="0" fontAlgn="base" hangingPunct="0">
              <a:spcBef>
                <a:spcPct val="0"/>
              </a:spcBef>
              <a:spcAft>
                <a:spcPct val="0"/>
              </a:spcAft>
              <a:defRPr>
                <a:solidFill>
                  <a:schemeClr val="tx1"/>
                </a:solidFill>
                <a:latin typeface="Calibri" pitchFamily="34" charset="0"/>
              </a:defRPr>
            </a:lvl9pPr>
          </a:lstStyle>
          <a:p>
            <a:fld id="{36C53D13-95C0-496A-934A-02720DCF2C9A}" type="slidenum">
              <a:rPr lang="en-US" altLang="en-US"/>
              <a:pPr/>
              <a:t>31</a:t>
            </a:fld>
            <a:endParaRPr lang="en-US" altLang="en-US" dirty="0"/>
          </a:p>
        </p:txBody>
      </p:sp>
    </p:spTree>
    <p:extLst>
      <p:ext uri="{BB962C8B-B14F-4D97-AF65-F5344CB8AC3E}">
        <p14:creationId xmlns:p14="http://schemas.microsoft.com/office/powerpoint/2010/main" val="162293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Goal:  To help participants understand how the various pieces of information come together in shaping the direction of the plan.</a:t>
            </a:r>
          </a:p>
          <a:p>
            <a:pPr eaLnBrk="1" hangingPunct="1">
              <a:spcBef>
                <a:spcPct val="0"/>
              </a:spcBef>
            </a:pPr>
            <a:endParaRPr lang="en-US" altLang="en-US" b="1" dirty="0"/>
          </a:p>
          <a:p>
            <a:pPr eaLnBrk="1" hangingPunct="1">
              <a:spcBef>
                <a:spcPct val="0"/>
              </a:spcBef>
            </a:pPr>
            <a:r>
              <a:rPr lang="en-US" altLang="en-US" dirty="0"/>
              <a:t>Talk through this simple Venn Diagram model explaining how each of the interlocking circles are valuable.  For instance, “publically acceptable” was a central focus of the civic forum while Session 2, data, focused on the scientific compatibility as well as some evidence of financial viability.  </a:t>
            </a:r>
          </a:p>
          <a:p>
            <a:pPr eaLnBrk="1" hangingPunct="1">
              <a:spcBef>
                <a:spcPct val="0"/>
              </a:spcBef>
            </a:pPr>
            <a:endParaRPr lang="en-US" altLang="en-US" dirty="0"/>
          </a:p>
          <a:p>
            <a:pPr eaLnBrk="1" hangingPunct="1">
              <a:spcBef>
                <a:spcPct val="0"/>
              </a:spcBef>
            </a:pPr>
            <a:r>
              <a:rPr lang="en-US" altLang="en-US" dirty="0"/>
              <a:t>However, those decisions that are placed at the intersection of each of the circles have the greatest chances of surviving and thriving.  Use this framework, then, to help the participants consider how to  narrow down the opportunities to the 3-5 that make most sense going forward.  The next slide will provide additional discussion points.</a:t>
            </a:r>
          </a:p>
          <a:p>
            <a:pPr eaLnBrk="1" hangingPunct="1">
              <a:spcBef>
                <a:spcPct val="0"/>
              </a:spcBef>
            </a:pPr>
            <a:endParaRPr lang="en-US" altLang="en-US" dirty="0"/>
          </a:p>
          <a:p>
            <a:pPr eaLnBrk="1" hangingPunct="1">
              <a:spcBef>
                <a:spcPct val="0"/>
              </a:spcBef>
            </a:pPr>
            <a:r>
              <a:rPr lang="en-US" altLang="en-US" dirty="0"/>
              <a:t>Time:  5 minutes</a:t>
            </a:r>
          </a:p>
          <a:p>
            <a:pPr eaLnBrk="1" hangingPunct="1">
              <a:spcBef>
                <a:spcPct val="0"/>
              </a:spcBef>
            </a:pPr>
            <a:r>
              <a:rPr lang="en-US" altLang="en-US" dirty="0"/>
              <a:t>Handouts:  none</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eaLnBrk="0" fontAlgn="base" hangingPunct="0">
              <a:spcBef>
                <a:spcPct val="0"/>
              </a:spcBef>
              <a:spcAft>
                <a:spcPct val="0"/>
              </a:spcAft>
              <a:defRPr>
                <a:solidFill>
                  <a:schemeClr val="tx1"/>
                </a:solidFill>
                <a:latin typeface="Calibri" pitchFamily="34" charset="0"/>
              </a:defRPr>
            </a:lvl6pPr>
            <a:lvl7pPr marL="3028264" indent="-232943" eaLnBrk="0" fontAlgn="base" hangingPunct="0">
              <a:spcBef>
                <a:spcPct val="0"/>
              </a:spcBef>
              <a:spcAft>
                <a:spcPct val="0"/>
              </a:spcAft>
              <a:defRPr>
                <a:solidFill>
                  <a:schemeClr val="tx1"/>
                </a:solidFill>
                <a:latin typeface="Calibri" pitchFamily="34" charset="0"/>
              </a:defRPr>
            </a:lvl7pPr>
            <a:lvl8pPr marL="3494151" indent="-232943" eaLnBrk="0" fontAlgn="base" hangingPunct="0">
              <a:spcBef>
                <a:spcPct val="0"/>
              </a:spcBef>
              <a:spcAft>
                <a:spcPct val="0"/>
              </a:spcAft>
              <a:defRPr>
                <a:solidFill>
                  <a:schemeClr val="tx1"/>
                </a:solidFill>
                <a:latin typeface="Calibri" pitchFamily="34" charset="0"/>
              </a:defRPr>
            </a:lvl8pPr>
            <a:lvl9pPr marL="3960038" indent="-232943" eaLnBrk="0" fontAlgn="base" hangingPunct="0">
              <a:spcBef>
                <a:spcPct val="0"/>
              </a:spcBef>
              <a:spcAft>
                <a:spcPct val="0"/>
              </a:spcAft>
              <a:defRPr>
                <a:solidFill>
                  <a:schemeClr val="tx1"/>
                </a:solidFill>
                <a:latin typeface="Calibri" pitchFamily="34" charset="0"/>
              </a:defRPr>
            </a:lvl9pPr>
          </a:lstStyle>
          <a:p>
            <a:fld id="{81C4713F-B8CE-47BC-8A72-38BC8893BBEC}" type="slidenum">
              <a:rPr lang="en-US" altLang="en-US"/>
              <a:pPr/>
              <a:t>32</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AD8D91A-A2EE-4B54-B3C6-F6C67903BA9C}" type="datetime1">
              <a:rPr lang="en-US" smtClean="0"/>
              <a:pPr/>
              <a:t>6/21/2021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A84A37A-AFC2-4A01-80A1-FC20F2C0D5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9785C6-EBAF-49D5-AD4D-BABF4DFAAD59}" type="datetime1">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A404122-9A3A-4FD8-98B8-22631F32846C}" type="datetime1">
              <a:rPr lang="en-US" smtClean="0"/>
              <a:pPr/>
              <a:t>6/21/2021</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7" name="TextBox 9"/>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fld id="{DB698196-A04A-4848-89C5-4E21CE6615A2}" type="slidenum">
              <a:rPr lang="en-US" altLang="en-US" sz="800" smtClean="0">
                <a:solidFill>
                  <a:srgbClr val="8497B0"/>
                </a:solidFill>
              </a:rPr>
              <a:pPr algn="r" eaLnBrk="1" hangingPunct="1">
                <a:defRPr/>
              </a:pPr>
              <a:t>‹#›</a:t>
            </a:fld>
            <a:endParaRPr lang="en-US" altLang="en-US" sz="800" dirty="0">
              <a:solidFill>
                <a:srgbClr val="8497B0"/>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237629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sp>
        <p:nvSpPr>
          <p:cNvPr id="7" name="TextBox 10"/>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fld id="{3BC84668-F68F-4A3B-A06B-71A1E7FA8C1B}" type="slidenum">
              <a:rPr lang="en-US" altLang="en-US" sz="800">
                <a:solidFill>
                  <a:srgbClr val="558ED5"/>
                </a:solidFill>
              </a:rPr>
              <a:pPr algn="r" eaLnBrk="1" hangingPunct="1"/>
              <a:t>‹#›</a:t>
            </a:fld>
            <a:endParaRPr lang="en-US" altLang="en-US" sz="800" dirty="0">
              <a:solidFill>
                <a:srgbClr val="558ED5"/>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20560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259A7B8-0EC4-44C9-AFEF-25E144F11C06}" type="datetime1">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A84A37A-AFC2-4A01-80A1-FC20F2C0D5B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82BB47B5-C739-4DAE-AACD-CC58CA843AC4}" type="datetime1">
              <a:rPr lang="en-US" smtClean="0"/>
              <a:pPr/>
              <a:t>6/21/2021</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A84A37A-AFC2-4A01-80A1-FC20F2C0D5B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E72AE48-94E6-46E0-BE32-5F0716DE9115}" type="datetime1">
              <a:rPr lang="en-US" smtClean="0"/>
              <a:pPr/>
              <a:t>6/21/2021</a:t>
            </a:fld>
            <a:endParaRPr lang="en-US" dirty="0"/>
          </a:p>
        </p:txBody>
      </p:sp>
      <p:sp>
        <p:nvSpPr>
          <p:cNvPr id="10" name="Slide Number Placeholder 9"/>
          <p:cNvSpPr>
            <a:spLocks noGrp="1"/>
          </p:cNvSpPr>
          <p:nvPr>
            <p:ph type="sldNum" sz="quarter" idx="16"/>
          </p:nvPr>
        </p:nvSpPr>
        <p:spPr/>
        <p:txBody>
          <a:bodyPr rtlCol="0"/>
          <a:lstStyle/>
          <a:p>
            <a:fld id="{FA84A37A-AFC2-4A01-80A1-FC20F2C0D5B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884C285-8BCE-48FC-97D9-E2837AF38351}" type="datetime1">
              <a:rPr lang="en-US" smtClean="0"/>
              <a:pPr/>
              <a:t>6/21/2021</a:t>
            </a:fld>
            <a:endParaRPr lang="en-US" dirty="0"/>
          </a:p>
        </p:txBody>
      </p:sp>
      <p:sp>
        <p:nvSpPr>
          <p:cNvPr id="12" name="Slide Number Placeholder 11"/>
          <p:cNvSpPr>
            <a:spLocks noGrp="1"/>
          </p:cNvSpPr>
          <p:nvPr>
            <p:ph type="sldNum" sz="quarter" idx="16"/>
          </p:nvPr>
        </p:nvSpPr>
        <p:spPr/>
        <p:txBody>
          <a:bodyPr rtlCol="0"/>
          <a:lstStyle/>
          <a:p>
            <a:fld id="{FA84A37A-AFC2-4A01-80A1-FC20F2C0D5B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6/21/2021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A84A37A-AFC2-4A01-80A1-FC20F2C0D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6/21/2021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A84A37A-AFC2-4A01-80A1-FC20F2C0D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C273C2C-6BD0-40EC-8D8D-4D51F089C5EB}" type="datetime1">
              <a:rPr lang="en-US" smtClean="0"/>
              <a:pPr/>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A84A37A-AFC2-4A01-80A1-FC20F2C0D5B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2D377F5C-EDA7-4864-9756-35769B0E62CF}" type="datetime1">
              <a:rPr lang="en-US" smtClean="0"/>
              <a:pPr/>
              <a:t>6/21/2021</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A84A37A-AFC2-4A01-80A1-FC20F2C0D5B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8B99C93-F56F-46AB-9EB8-53614A95B15F}" type="datetime1">
              <a:rPr lang="en-US" smtClean="0"/>
              <a:pPr/>
              <a:t>6/21/2021</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ommunities.tamu.edu/"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04800"/>
            <a:ext cx="8763000" cy="4876800"/>
          </a:xfrm>
        </p:spPr>
        <p:txBody>
          <a:bodyPr>
            <a:normAutofit fontScale="90000"/>
          </a:bodyPr>
          <a:lstStyle/>
          <a:p>
            <a:r>
              <a:rPr lang="en-US" sz="4800" b="1" cap="none" dirty="0">
                <a:solidFill>
                  <a:schemeClr val="tx1"/>
                </a:solidFill>
              </a:rPr>
              <a:t>Strategic Budget Planning</a:t>
            </a:r>
            <a:br>
              <a:rPr lang="en-US" sz="4800" b="1" cap="none" dirty="0">
                <a:solidFill>
                  <a:schemeClr val="tx1"/>
                </a:solidFill>
              </a:rPr>
            </a:br>
            <a:br>
              <a:rPr lang="en-US" sz="3200" cap="none" dirty="0">
                <a:solidFill>
                  <a:schemeClr val="tx1"/>
                </a:solidFill>
              </a:rPr>
            </a:br>
            <a:br>
              <a:rPr lang="en-US" dirty="0"/>
            </a:br>
            <a:r>
              <a:rPr lang="en-US" sz="3200" cap="none" dirty="0">
                <a:solidFill>
                  <a:schemeClr val="tx1"/>
                </a:solidFill>
              </a:rPr>
              <a:t>87th Annual South Texas Judges and Commissioners Association Annual Conference  </a:t>
            </a:r>
            <a:br>
              <a:rPr lang="en-US" sz="3200" cap="none" dirty="0">
                <a:solidFill>
                  <a:schemeClr val="tx1"/>
                </a:solidFill>
              </a:rPr>
            </a:br>
            <a:br>
              <a:rPr lang="en-US" sz="3200" cap="none" dirty="0">
                <a:solidFill>
                  <a:schemeClr val="tx1"/>
                </a:solidFill>
              </a:rPr>
            </a:br>
            <a:r>
              <a:rPr lang="en-US" sz="3200" cap="none" dirty="0">
                <a:solidFill>
                  <a:schemeClr val="tx1"/>
                </a:solidFill>
              </a:rPr>
              <a:t>Rebekka Dudensing, PhD</a:t>
            </a:r>
            <a:br>
              <a:rPr lang="en-US" sz="3200" cap="none" dirty="0">
                <a:solidFill>
                  <a:schemeClr val="tx1"/>
                </a:solidFill>
              </a:rPr>
            </a:br>
            <a:r>
              <a:rPr lang="en-US" sz="3200" cap="none" dirty="0">
                <a:solidFill>
                  <a:schemeClr val="tx1"/>
                </a:solidFill>
              </a:rPr>
              <a:t>Extension Economist – Community Economic Development</a:t>
            </a:r>
            <a:br>
              <a:rPr lang="en-GB" sz="3200" dirty="0"/>
            </a:br>
            <a:br>
              <a:rPr lang="en-US" sz="3200" cap="none" dirty="0">
                <a:solidFill>
                  <a:schemeClr val="tx1"/>
                </a:solidFill>
              </a:rPr>
            </a:br>
            <a:endParaRPr lang="en-US" sz="3200" cap="none" dirty="0">
              <a:solidFill>
                <a:schemeClr val="tx1"/>
              </a:solidFill>
            </a:endParaRPr>
          </a:p>
        </p:txBody>
      </p:sp>
      <p:sp>
        <p:nvSpPr>
          <p:cNvPr id="2" name="Subtitle 1"/>
          <p:cNvSpPr>
            <a:spLocks noGrp="1"/>
          </p:cNvSpPr>
          <p:nvPr>
            <p:ph type="subTitle" idx="1"/>
          </p:nvPr>
        </p:nvSpPr>
        <p:spPr/>
        <p:txBody>
          <a:bodyPr>
            <a:normAutofit/>
          </a:bodyPr>
          <a:lstStyle/>
          <a:p>
            <a:r>
              <a:rPr lang="en-US" sz="2800" dirty="0">
                <a:solidFill>
                  <a:schemeClr val="tx1"/>
                </a:solidFill>
              </a:rPr>
              <a:t>June 28-July 1</a:t>
            </a:r>
            <a:r>
              <a:rPr lang="en-US" sz="2800">
                <a:solidFill>
                  <a:schemeClr val="tx1"/>
                </a:solidFill>
              </a:rPr>
              <a:t>, 2021, </a:t>
            </a:r>
            <a:r>
              <a:rPr lang="en-US" sz="2800" dirty="0">
                <a:solidFill>
                  <a:schemeClr val="tx1"/>
                </a:solidFill>
              </a:rPr>
              <a:t>South Padre, Texas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27655"/>
            <a:ext cx="1495425" cy="554323"/>
          </a:xfrm>
          <a:prstGeom prst="rect">
            <a:avLst/>
          </a:prstGeom>
        </p:spPr>
      </p:pic>
    </p:spTree>
    <p:extLst>
      <p:ext uri="{BB962C8B-B14F-4D97-AF65-F5344CB8AC3E}">
        <p14:creationId xmlns:p14="http://schemas.microsoft.com/office/powerpoint/2010/main" val="9175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Strategic Planning</a:t>
            </a:r>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a:t>Often political</a:t>
            </a:r>
          </a:p>
          <a:p>
            <a:pPr lvl="1">
              <a:buFont typeface="Wingdings" panose="05000000000000000000" pitchFamily="2" charset="2"/>
              <a:buChar char="§"/>
            </a:pPr>
            <a:r>
              <a:rPr lang="en-US" dirty="0"/>
              <a:t>Election cycles</a:t>
            </a:r>
          </a:p>
          <a:p>
            <a:pPr lvl="1">
              <a:buFont typeface="Wingdings" panose="05000000000000000000" pitchFamily="2" charset="2"/>
              <a:buChar char="§"/>
            </a:pPr>
            <a:r>
              <a:rPr lang="en-US" dirty="0"/>
              <a:t>Fear of failure / feedback</a:t>
            </a:r>
          </a:p>
          <a:p>
            <a:pPr>
              <a:buFont typeface="Wingdings" panose="05000000000000000000" pitchFamily="2" charset="2"/>
              <a:buChar char="§"/>
            </a:pPr>
            <a:r>
              <a:rPr lang="en-US" dirty="0"/>
              <a:t>Sometimes technical</a:t>
            </a:r>
          </a:p>
          <a:p>
            <a:pPr>
              <a:buFont typeface="Wingdings" panose="05000000000000000000" pitchFamily="2" charset="2"/>
              <a:buChar char="§"/>
            </a:pPr>
            <a:r>
              <a:rPr lang="en-US" dirty="0"/>
              <a:t>Often time</a:t>
            </a:r>
          </a:p>
        </p:txBody>
      </p:sp>
    </p:spTree>
    <p:extLst>
      <p:ext uri="{BB962C8B-B14F-4D97-AF65-F5344CB8AC3E}">
        <p14:creationId xmlns:p14="http://schemas.microsoft.com/office/powerpoint/2010/main" val="397268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Budget Planning</a:t>
            </a:r>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a:t>Kaufman County approached us in Spring 2020 about a budget plan</a:t>
            </a:r>
          </a:p>
          <a:p>
            <a:pPr>
              <a:buFont typeface="Wingdings" panose="05000000000000000000" pitchFamily="2" charset="2"/>
              <a:buChar char="§"/>
            </a:pPr>
            <a:r>
              <a:rPr lang="en-US" dirty="0"/>
              <a:t>TAC showed 30 counties with an SBP</a:t>
            </a:r>
          </a:p>
          <a:p>
            <a:pPr lvl="1">
              <a:buFont typeface="Wingdings" panose="05000000000000000000" pitchFamily="2" charset="2"/>
              <a:buChar char="§"/>
            </a:pPr>
            <a:r>
              <a:rPr lang="en-US" dirty="0"/>
              <a:t>9 used a facilitator</a:t>
            </a:r>
          </a:p>
          <a:p>
            <a:pPr lvl="1">
              <a:buFont typeface="Wingdings" panose="05000000000000000000" pitchFamily="2" charset="2"/>
              <a:buChar char="§"/>
            </a:pPr>
            <a:r>
              <a:rPr lang="en-US" dirty="0"/>
              <a:t>21 did the SBP in-house</a:t>
            </a:r>
          </a:p>
          <a:p>
            <a:pPr>
              <a:buFont typeface="Wingdings" panose="05000000000000000000" pitchFamily="2" charset="2"/>
              <a:buChar char="§"/>
            </a:pPr>
            <a:r>
              <a:rPr lang="en-US" dirty="0"/>
              <a:t>Others interested</a:t>
            </a:r>
          </a:p>
          <a:p>
            <a:endParaRPr lang="en-US" dirty="0"/>
          </a:p>
        </p:txBody>
      </p:sp>
      <p:pic>
        <p:nvPicPr>
          <p:cNvPr id="4" name="Picture 3"/>
          <p:cNvPicPr>
            <a:picLocks noChangeAspect="1"/>
          </p:cNvPicPr>
          <p:nvPr/>
        </p:nvPicPr>
        <p:blipFill>
          <a:blip r:embed="rId2"/>
          <a:stretch>
            <a:fillRect/>
          </a:stretch>
        </p:blipFill>
        <p:spPr>
          <a:xfrm rot="5400000">
            <a:off x="5751288" y="3469615"/>
            <a:ext cx="2626521" cy="3398082"/>
          </a:xfrm>
          <a:prstGeom prst="rect">
            <a:avLst/>
          </a:prstGeom>
        </p:spPr>
      </p:pic>
    </p:spTree>
    <p:extLst>
      <p:ext uri="{BB962C8B-B14F-4D97-AF65-F5344CB8AC3E}">
        <p14:creationId xmlns:p14="http://schemas.microsoft.com/office/powerpoint/2010/main" val="115398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2013 Ext Logo.jpg"/>
          <p:cNvPicPr>
            <a:picLocks noChangeAspect="1"/>
          </p:cNvPicPr>
          <p:nvPr/>
        </p:nvPicPr>
        <p:blipFill>
          <a:blip r:embed="rId2" cstate="print"/>
          <a:stretch>
            <a:fillRect/>
          </a:stretch>
        </p:blipFill>
        <p:spPr>
          <a:xfrm>
            <a:off x="6096000" y="5638800"/>
            <a:ext cx="2658618" cy="1241298"/>
          </a:xfrm>
          <a:prstGeom prst="rect">
            <a:avLst/>
          </a:prstGeom>
        </p:spPr>
      </p:pic>
      <p:sp>
        <p:nvSpPr>
          <p:cNvPr id="12" name="Text Box 20"/>
          <p:cNvSpPr txBox="1">
            <a:spLocks noChangeArrowheads="1"/>
          </p:cNvSpPr>
          <p:nvPr/>
        </p:nvSpPr>
        <p:spPr bwMode="auto">
          <a:xfrm>
            <a:off x="609600" y="1644639"/>
            <a:ext cx="7558209" cy="2708434"/>
          </a:xfrm>
          <a:prstGeom prst="rect">
            <a:avLst/>
          </a:prstGeom>
          <a:noFill/>
          <a:ln w="9525">
            <a:noFill/>
            <a:miter lim="800000"/>
            <a:headEnd/>
            <a:tailEnd/>
          </a:ln>
          <a:effectLst/>
        </p:spPr>
        <p:txBody>
          <a:bodyPr wrap="square">
            <a:spAutoFit/>
          </a:bodyPr>
          <a:lstStyle/>
          <a:p>
            <a:pPr marL="457200" indent="-457200">
              <a:spcBef>
                <a:spcPct val="50000"/>
              </a:spcBef>
              <a:buFont typeface="Arial" panose="020B0604020202020204" pitchFamily="34" charset="0"/>
              <a:buChar char="•"/>
            </a:pPr>
            <a:r>
              <a:rPr lang="en-US" sz="2000" dirty="0">
                <a:solidFill>
                  <a:srgbClr val="500000"/>
                </a:solidFill>
                <a:latin typeface="Minion Pro" pitchFamily="16" charset="0"/>
              </a:rPr>
              <a:t>Rebekka Dudensing</a:t>
            </a:r>
          </a:p>
          <a:p>
            <a:pPr marL="457200" indent="-457200">
              <a:spcBef>
                <a:spcPct val="50000"/>
              </a:spcBef>
              <a:buFont typeface="Arial" panose="020B0604020202020204" pitchFamily="34" charset="0"/>
              <a:buChar char="•"/>
            </a:pPr>
            <a:r>
              <a:rPr lang="en-US" sz="2000" dirty="0">
                <a:solidFill>
                  <a:srgbClr val="500000"/>
                </a:solidFill>
                <a:latin typeface="Minion Pro" pitchFamily="16" charset="0"/>
              </a:rPr>
              <a:t>Peter McGuill</a:t>
            </a:r>
          </a:p>
          <a:p>
            <a:pPr marL="457200" indent="-457200">
              <a:spcBef>
                <a:spcPct val="50000"/>
              </a:spcBef>
              <a:buFont typeface="Arial" panose="020B0604020202020204" pitchFamily="34" charset="0"/>
              <a:buChar char="•"/>
            </a:pPr>
            <a:r>
              <a:rPr lang="en-US" sz="2000" dirty="0">
                <a:solidFill>
                  <a:srgbClr val="500000"/>
                </a:solidFill>
                <a:latin typeface="Minion Pro" pitchFamily="16" charset="0"/>
              </a:rPr>
              <a:t>Twinkle Singh</a:t>
            </a:r>
          </a:p>
          <a:p>
            <a:pPr marL="457200" indent="-457200">
              <a:spcBef>
                <a:spcPct val="50000"/>
              </a:spcBef>
              <a:buFont typeface="Arial" panose="020B0604020202020204" pitchFamily="34" charset="0"/>
              <a:buChar char="•"/>
            </a:pPr>
            <a:r>
              <a:rPr lang="en-US" sz="2000" dirty="0">
                <a:solidFill>
                  <a:srgbClr val="500000"/>
                </a:solidFill>
                <a:latin typeface="Minion Pro" pitchFamily="16" charset="0"/>
              </a:rPr>
              <a:t>Blane Counsil</a:t>
            </a:r>
          </a:p>
          <a:p>
            <a:pPr marL="457200" indent="-457200">
              <a:spcBef>
                <a:spcPct val="50000"/>
              </a:spcBef>
              <a:buFont typeface="Arial" panose="020B0604020202020204" pitchFamily="34" charset="0"/>
              <a:buChar char="•"/>
            </a:pPr>
            <a:r>
              <a:rPr lang="en-US" sz="2000" dirty="0">
                <a:solidFill>
                  <a:srgbClr val="500000"/>
                </a:solidFill>
                <a:latin typeface="Minion Pro" pitchFamily="16" charset="0"/>
              </a:rPr>
              <a:t>Valeria Jauregui</a:t>
            </a:r>
          </a:p>
          <a:p>
            <a:pPr marL="457200" indent="-457200">
              <a:spcBef>
                <a:spcPct val="50000"/>
              </a:spcBef>
              <a:buFont typeface="Arial" panose="020B0604020202020204" pitchFamily="34" charset="0"/>
              <a:buChar char="•"/>
            </a:pPr>
            <a:r>
              <a:rPr lang="en-US" sz="2000" dirty="0">
                <a:solidFill>
                  <a:srgbClr val="500000"/>
                </a:solidFill>
                <a:latin typeface="Minion Pro" pitchFamily="16" charset="0"/>
              </a:rPr>
              <a:t>Tara Glasscock</a:t>
            </a:r>
          </a:p>
        </p:txBody>
      </p:sp>
      <p:sp>
        <p:nvSpPr>
          <p:cNvPr id="8" name="Title 1"/>
          <p:cNvSpPr>
            <a:spLocks noGrp="1"/>
          </p:cNvSpPr>
          <p:nvPr>
            <p:ph type="title"/>
          </p:nvPr>
        </p:nvSpPr>
        <p:spPr>
          <a:xfrm>
            <a:off x="457200" y="274638"/>
            <a:ext cx="8229600" cy="1143000"/>
          </a:xfrm>
        </p:spPr>
        <p:txBody>
          <a:bodyPr/>
          <a:lstStyle/>
          <a:p>
            <a:r>
              <a:rPr lang="en-US" dirty="0"/>
              <a:t>Our Team</a:t>
            </a:r>
          </a:p>
        </p:txBody>
      </p:sp>
    </p:spTree>
    <p:extLst>
      <p:ext uri="{BB962C8B-B14F-4D97-AF65-F5344CB8AC3E}">
        <p14:creationId xmlns:p14="http://schemas.microsoft.com/office/powerpoint/2010/main" val="332756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Budget Planning</a:t>
            </a:r>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a:t>You work for what you measure.</a:t>
            </a:r>
          </a:p>
          <a:p>
            <a:pPr marL="514350" indent="-514350">
              <a:buFont typeface="+mj-lt"/>
              <a:buAutoNum type="arabicPeriod"/>
            </a:pPr>
            <a:r>
              <a:rPr lang="en-US" dirty="0"/>
              <a:t>You get what you pay for.</a:t>
            </a:r>
          </a:p>
          <a:p>
            <a:pPr marL="514350" indent="-514350">
              <a:buFont typeface="+mj-lt"/>
              <a:buAutoNum type="arabicPeriod"/>
            </a:pPr>
            <a:r>
              <a:rPr lang="en-US" dirty="0"/>
              <a:t>The budget helps keep you focused on your goals.</a:t>
            </a:r>
          </a:p>
          <a:p>
            <a:endParaRPr lang="en-US" dirty="0"/>
          </a:p>
        </p:txBody>
      </p:sp>
    </p:spTree>
    <p:extLst>
      <p:ext uri="{BB962C8B-B14F-4D97-AF65-F5344CB8AC3E}">
        <p14:creationId xmlns:p14="http://schemas.microsoft.com/office/powerpoint/2010/main" val="34883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0"/>
          <p:cNvSpPr txBox="1">
            <a:spLocks noChangeArrowheads="1"/>
          </p:cNvSpPr>
          <p:nvPr/>
        </p:nvSpPr>
        <p:spPr bwMode="auto">
          <a:xfrm>
            <a:off x="609600" y="1644639"/>
            <a:ext cx="7558209" cy="1938992"/>
          </a:xfrm>
          <a:prstGeom prst="rect">
            <a:avLst/>
          </a:prstGeom>
          <a:noFill/>
          <a:ln w="9525">
            <a:noFill/>
            <a:miter lim="800000"/>
            <a:headEnd/>
            <a:tailEnd/>
          </a:ln>
          <a:effectLst/>
        </p:spPr>
        <p:txBody>
          <a:bodyPr wrap="square">
            <a:spAutoFit/>
          </a:bodyPr>
          <a:lstStyle/>
          <a:p>
            <a:pPr marL="457200" indent="-457200">
              <a:spcBef>
                <a:spcPct val="50000"/>
              </a:spcBef>
              <a:buAutoNum type="arabicParenBoth"/>
            </a:pPr>
            <a:r>
              <a:rPr lang="en-US" sz="2000" dirty="0">
                <a:solidFill>
                  <a:srgbClr val="500000"/>
                </a:solidFill>
                <a:latin typeface="Minion Pro" pitchFamily="16" charset="0"/>
              </a:rPr>
              <a:t>Identify resource needs to serve Kaufman County’s growing population over the next 5+ years and </a:t>
            </a:r>
          </a:p>
          <a:p>
            <a:pPr marL="457200" indent="-457200">
              <a:spcBef>
                <a:spcPct val="50000"/>
              </a:spcBef>
              <a:buAutoNum type="arabicParenBoth"/>
            </a:pPr>
            <a:r>
              <a:rPr lang="en-US" sz="2000" dirty="0">
                <a:solidFill>
                  <a:srgbClr val="500000"/>
                </a:solidFill>
                <a:latin typeface="Minion Pro" pitchFamily="16" charset="0"/>
              </a:rPr>
              <a:t>Plan strategic investments in labor and infrastructure to meet those needs over the 5-year period</a:t>
            </a:r>
          </a:p>
          <a:p>
            <a:pPr marL="457200" indent="-457200">
              <a:spcBef>
                <a:spcPct val="50000"/>
              </a:spcBef>
              <a:buAutoNum type="arabicParenBoth"/>
            </a:pPr>
            <a:r>
              <a:rPr lang="en-US" sz="2000" dirty="0">
                <a:solidFill>
                  <a:srgbClr val="500000"/>
                </a:solidFill>
                <a:latin typeface="Minion Pro" pitchFamily="16" charset="0"/>
              </a:rPr>
              <a:t>Create a template and best practices for other counties</a:t>
            </a:r>
          </a:p>
        </p:txBody>
      </p:sp>
      <p:sp>
        <p:nvSpPr>
          <p:cNvPr id="8" name="Title 1"/>
          <p:cNvSpPr>
            <a:spLocks noGrp="1"/>
          </p:cNvSpPr>
          <p:nvPr>
            <p:ph type="title"/>
          </p:nvPr>
        </p:nvSpPr>
        <p:spPr>
          <a:xfrm>
            <a:off x="457200" y="274638"/>
            <a:ext cx="8229600" cy="1143000"/>
          </a:xfrm>
        </p:spPr>
        <p:txBody>
          <a:bodyPr/>
          <a:lstStyle/>
          <a:p>
            <a:r>
              <a:rPr lang="en-US" dirty="0"/>
              <a:t>Project Goals</a:t>
            </a:r>
          </a:p>
        </p:txBody>
      </p:sp>
    </p:spTree>
    <p:extLst>
      <p:ext uri="{BB962C8B-B14F-4D97-AF65-F5344CB8AC3E}">
        <p14:creationId xmlns:p14="http://schemas.microsoft.com/office/powerpoint/2010/main" val="370207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0"/>
          <p:cNvSpPr txBox="1">
            <a:spLocks noChangeArrowheads="1"/>
          </p:cNvSpPr>
          <p:nvPr/>
        </p:nvSpPr>
        <p:spPr bwMode="auto">
          <a:xfrm>
            <a:off x="674751" y="1499613"/>
            <a:ext cx="7558209" cy="4555093"/>
          </a:xfrm>
          <a:prstGeom prst="rect">
            <a:avLst/>
          </a:prstGeom>
          <a:noFill/>
          <a:ln w="9525">
            <a:noFill/>
            <a:miter lim="800000"/>
            <a:headEnd/>
            <a:tailEnd/>
          </a:ln>
          <a:effectLst/>
        </p:spPr>
        <p:txBody>
          <a:bodyPr wrap="square">
            <a:spAutoFit/>
          </a:bodyPr>
          <a:lstStyle/>
          <a:p>
            <a:pPr marL="457200" indent="-457200">
              <a:spcBef>
                <a:spcPct val="50000"/>
              </a:spcBef>
              <a:buFont typeface="+mj-lt"/>
              <a:buAutoNum type="arabicPeriod"/>
            </a:pPr>
            <a:r>
              <a:rPr lang="en-US" sz="2000" b="1" dirty="0">
                <a:solidFill>
                  <a:srgbClr val="500000"/>
                </a:solidFill>
                <a:latin typeface="Minion Pro" pitchFamily="16" charset="0"/>
              </a:rPr>
              <a:t>Project introduction (Today)</a:t>
            </a:r>
          </a:p>
          <a:p>
            <a:pPr marL="457200" indent="-457200">
              <a:spcBef>
                <a:spcPct val="50000"/>
              </a:spcBef>
              <a:buFont typeface="+mj-lt"/>
              <a:buAutoNum type="arabicPeriod"/>
            </a:pPr>
            <a:r>
              <a:rPr lang="en-US" sz="2000" b="1" dirty="0">
                <a:solidFill>
                  <a:srgbClr val="500000"/>
                </a:solidFill>
                <a:latin typeface="Minion Pro" pitchFamily="16" charset="0"/>
              </a:rPr>
              <a:t>Departmental input</a:t>
            </a:r>
          </a:p>
          <a:p>
            <a:pPr marL="914400" lvl="1" indent="-457200">
              <a:spcBef>
                <a:spcPct val="50000"/>
              </a:spcBef>
              <a:buFont typeface="+mj-lt"/>
              <a:buAutoNum type="arabicPeriod"/>
            </a:pPr>
            <a:r>
              <a:rPr lang="en-US" sz="2000" dirty="0">
                <a:solidFill>
                  <a:srgbClr val="500000"/>
                </a:solidFill>
                <a:latin typeface="Minion Pro" pitchFamily="16" charset="0"/>
              </a:rPr>
              <a:t>Interdepartmental discussion</a:t>
            </a:r>
          </a:p>
          <a:p>
            <a:pPr marL="914400" lvl="1" indent="-457200">
              <a:spcBef>
                <a:spcPct val="50000"/>
              </a:spcBef>
              <a:buFont typeface="+mj-lt"/>
              <a:buAutoNum type="arabicPeriod"/>
            </a:pPr>
            <a:r>
              <a:rPr lang="en-US" sz="2000" dirty="0">
                <a:solidFill>
                  <a:srgbClr val="500000"/>
                </a:solidFill>
                <a:latin typeface="Minion Pro" pitchFamily="16" charset="0"/>
              </a:rPr>
              <a:t>Department/AgriLife interviews (Zoom/in-person?)</a:t>
            </a:r>
          </a:p>
          <a:p>
            <a:pPr marL="914400" lvl="1" indent="-457200">
              <a:spcBef>
                <a:spcPct val="50000"/>
              </a:spcBef>
              <a:buFont typeface="+mj-lt"/>
              <a:buAutoNum type="arabicPeriod"/>
            </a:pPr>
            <a:r>
              <a:rPr lang="en-US" sz="2000" dirty="0">
                <a:solidFill>
                  <a:schemeClr val="bg1">
                    <a:lumMod val="65000"/>
                  </a:schemeClr>
                </a:solidFill>
                <a:latin typeface="Minion Pro" pitchFamily="16" charset="0"/>
              </a:rPr>
              <a:t>AgriLife SB calculations</a:t>
            </a:r>
          </a:p>
          <a:p>
            <a:pPr marL="914400" lvl="1" indent="-457200">
              <a:spcBef>
                <a:spcPct val="50000"/>
              </a:spcBef>
              <a:buFont typeface="+mj-lt"/>
              <a:buAutoNum type="arabicPeriod"/>
            </a:pPr>
            <a:r>
              <a:rPr lang="en-US" sz="2000" dirty="0">
                <a:solidFill>
                  <a:srgbClr val="500000"/>
                </a:solidFill>
                <a:latin typeface="Minion Pro" pitchFamily="16" charset="0"/>
              </a:rPr>
              <a:t>Departmental SB vetting (email and Zoom)</a:t>
            </a:r>
          </a:p>
          <a:p>
            <a:pPr marL="914400" lvl="1" indent="-457200">
              <a:spcBef>
                <a:spcPct val="50000"/>
              </a:spcBef>
              <a:buFont typeface="+mj-lt"/>
              <a:buAutoNum type="arabicPeriod"/>
            </a:pPr>
            <a:r>
              <a:rPr lang="en-US" sz="2000" dirty="0">
                <a:solidFill>
                  <a:schemeClr val="bg1">
                    <a:lumMod val="65000"/>
                  </a:schemeClr>
                </a:solidFill>
                <a:latin typeface="Minion Pro" pitchFamily="16" charset="0"/>
              </a:rPr>
              <a:t>AgriLife revision</a:t>
            </a:r>
            <a:endParaRPr lang="en-US" sz="2000" dirty="0">
              <a:solidFill>
                <a:srgbClr val="500000"/>
              </a:solidFill>
              <a:latin typeface="Minion Pro" pitchFamily="16" charset="0"/>
            </a:endParaRPr>
          </a:p>
          <a:p>
            <a:pPr marL="457200" indent="-457200">
              <a:spcBef>
                <a:spcPct val="50000"/>
              </a:spcBef>
              <a:buAutoNum type="arabicPeriod" startAt="3"/>
            </a:pPr>
            <a:r>
              <a:rPr lang="en-US" sz="2000" b="1" dirty="0">
                <a:solidFill>
                  <a:srgbClr val="500000"/>
                </a:solidFill>
                <a:latin typeface="Minion Pro" pitchFamily="16" charset="0"/>
              </a:rPr>
              <a:t>Strategic budget prioritization workshop (in-person?!?!)</a:t>
            </a:r>
          </a:p>
          <a:p>
            <a:pPr marL="457200" indent="-457200">
              <a:spcBef>
                <a:spcPct val="50000"/>
              </a:spcBef>
              <a:buAutoNum type="arabicPeriod" startAt="3"/>
            </a:pPr>
            <a:r>
              <a:rPr lang="en-US" sz="2000" b="1" dirty="0">
                <a:solidFill>
                  <a:schemeClr val="bg1">
                    <a:lumMod val="65000"/>
                  </a:schemeClr>
                </a:solidFill>
                <a:latin typeface="Minion Pro" pitchFamily="16" charset="0"/>
              </a:rPr>
              <a:t>Strategic budget “finalization”</a:t>
            </a:r>
          </a:p>
          <a:p>
            <a:pPr marL="457200" indent="-457200">
              <a:spcBef>
                <a:spcPct val="50000"/>
              </a:spcBef>
              <a:buAutoNum type="arabicPeriod" startAt="3"/>
            </a:pPr>
            <a:r>
              <a:rPr lang="en-US" sz="2000" b="1" dirty="0">
                <a:solidFill>
                  <a:srgbClr val="500000"/>
                </a:solidFill>
                <a:latin typeface="Minion Pro" pitchFamily="16" charset="0"/>
              </a:rPr>
              <a:t>Evaluation and revision </a:t>
            </a:r>
          </a:p>
        </p:txBody>
      </p:sp>
      <p:sp>
        <p:nvSpPr>
          <p:cNvPr id="8" name="Title 1"/>
          <p:cNvSpPr>
            <a:spLocks noGrp="1"/>
          </p:cNvSpPr>
          <p:nvPr>
            <p:ph type="title"/>
          </p:nvPr>
        </p:nvSpPr>
        <p:spPr>
          <a:xfrm>
            <a:off x="457200" y="274638"/>
            <a:ext cx="8229600" cy="1143000"/>
          </a:xfrm>
        </p:spPr>
        <p:txBody>
          <a:bodyPr/>
          <a:lstStyle/>
          <a:p>
            <a:r>
              <a:rPr lang="en-US" dirty="0"/>
              <a:t>The SBP Process</a:t>
            </a:r>
          </a:p>
        </p:txBody>
      </p:sp>
    </p:spTree>
    <p:extLst>
      <p:ext uri="{BB962C8B-B14F-4D97-AF65-F5344CB8AC3E}">
        <p14:creationId xmlns:p14="http://schemas.microsoft.com/office/powerpoint/2010/main" val="185545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0"/>
          <p:cNvSpPr txBox="1">
            <a:spLocks noChangeArrowheads="1"/>
          </p:cNvSpPr>
          <p:nvPr/>
        </p:nvSpPr>
        <p:spPr bwMode="auto">
          <a:xfrm>
            <a:off x="609600" y="1644639"/>
            <a:ext cx="7558209" cy="4555093"/>
          </a:xfrm>
          <a:prstGeom prst="rect">
            <a:avLst/>
          </a:prstGeom>
          <a:noFill/>
          <a:ln w="9525">
            <a:noFill/>
            <a:miter lim="800000"/>
            <a:headEnd/>
            <a:tailEnd/>
          </a:ln>
          <a:effectLst/>
        </p:spPr>
        <p:txBody>
          <a:bodyPr wrap="square">
            <a:spAutoFit/>
          </a:bodyPr>
          <a:lstStyle/>
          <a:p>
            <a:pPr>
              <a:spcBef>
                <a:spcPct val="50000"/>
              </a:spcBef>
            </a:pPr>
            <a:r>
              <a:rPr lang="en-US" sz="2000" b="1" dirty="0">
                <a:solidFill>
                  <a:srgbClr val="500000"/>
                </a:solidFill>
                <a:latin typeface="Minion Pro" pitchFamily="16" charset="0"/>
              </a:rPr>
              <a:t>Two paradigms</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Current levels of service</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Enhanced service</a:t>
            </a:r>
          </a:p>
          <a:p>
            <a:pPr>
              <a:spcBef>
                <a:spcPct val="50000"/>
              </a:spcBef>
            </a:pPr>
            <a:endParaRPr lang="en-US" sz="2000" dirty="0">
              <a:solidFill>
                <a:srgbClr val="500000"/>
              </a:solidFill>
              <a:latin typeface="Minion Pro" pitchFamily="16" charset="0"/>
            </a:endParaRPr>
          </a:p>
          <a:p>
            <a:pPr>
              <a:spcBef>
                <a:spcPct val="50000"/>
              </a:spcBef>
            </a:pPr>
            <a:r>
              <a:rPr lang="en-US" sz="2000" b="1" dirty="0">
                <a:solidFill>
                  <a:srgbClr val="500000"/>
                </a:solidFill>
                <a:latin typeface="Minion Pro" pitchFamily="16" charset="0"/>
              </a:rPr>
              <a:t>Spending areas</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Staff (and training)</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Physical space</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Equipment (vehicles, office equipment, security)</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IT needs</a:t>
            </a:r>
          </a:p>
          <a:p>
            <a:pPr marL="342900" indent="-342900">
              <a:spcBef>
                <a:spcPct val="50000"/>
              </a:spcBef>
              <a:buFont typeface="Arial" panose="020B0604020202020204" pitchFamily="34" charset="0"/>
              <a:buChar char="•"/>
            </a:pPr>
            <a:endParaRPr lang="en-US" sz="2000" dirty="0">
              <a:solidFill>
                <a:srgbClr val="500000"/>
              </a:solidFill>
              <a:latin typeface="Minion Pro" pitchFamily="16" charset="0"/>
            </a:endParaRPr>
          </a:p>
        </p:txBody>
      </p:sp>
      <p:sp>
        <p:nvSpPr>
          <p:cNvPr id="8" name="Title 1"/>
          <p:cNvSpPr>
            <a:spLocks noGrp="1"/>
          </p:cNvSpPr>
          <p:nvPr>
            <p:ph type="title"/>
          </p:nvPr>
        </p:nvSpPr>
        <p:spPr>
          <a:xfrm>
            <a:off x="457200" y="274638"/>
            <a:ext cx="8229600" cy="1143000"/>
          </a:xfrm>
        </p:spPr>
        <p:txBody>
          <a:bodyPr/>
          <a:lstStyle/>
          <a:p>
            <a:r>
              <a:rPr lang="en-US" dirty="0"/>
              <a:t>Topics</a:t>
            </a:r>
          </a:p>
        </p:txBody>
      </p:sp>
    </p:spTree>
    <p:extLst>
      <p:ext uri="{BB962C8B-B14F-4D97-AF65-F5344CB8AC3E}">
        <p14:creationId xmlns:p14="http://schemas.microsoft.com/office/powerpoint/2010/main" val="48927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0"/>
          <p:cNvSpPr txBox="1">
            <a:spLocks noChangeArrowheads="1"/>
          </p:cNvSpPr>
          <p:nvPr/>
        </p:nvSpPr>
        <p:spPr bwMode="auto">
          <a:xfrm>
            <a:off x="609600" y="1644639"/>
            <a:ext cx="7558209" cy="4862870"/>
          </a:xfrm>
          <a:prstGeom prst="rect">
            <a:avLst/>
          </a:prstGeom>
          <a:noFill/>
          <a:ln w="9525">
            <a:noFill/>
            <a:miter lim="800000"/>
            <a:headEnd/>
            <a:tailEnd/>
          </a:ln>
          <a:effectLst/>
        </p:spPr>
        <p:txBody>
          <a:bodyPr wrap="square">
            <a:spAutoFit/>
          </a:bodyPr>
          <a:lstStyle/>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Will you need to add staff? What types (e.g., clerk, auditor, legal)? How many?</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What additional equipment is needed for that staff (computers, cars, etc.)? Training? Travel?</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What routine IT/non-IT equipment replacements or upgrades will be needed?</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What major equipment or technology upgrades or enhancements will be needed?</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What changes in contracted services are likely?</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What are your expectations for departmental revenues?</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Do your needs have specific timeframes?</a:t>
            </a:r>
          </a:p>
          <a:p>
            <a:pPr>
              <a:spcBef>
                <a:spcPct val="50000"/>
              </a:spcBef>
            </a:pPr>
            <a:endParaRPr lang="en-US" sz="2000" dirty="0">
              <a:solidFill>
                <a:srgbClr val="500000"/>
              </a:solidFill>
              <a:latin typeface="Minion Pro" pitchFamily="16" charset="0"/>
            </a:endParaRPr>
          </a:p>
        </p:txBody>
      </p:sp>
      <p:sp>
        <p:nvSpPr>
          <p:cNvPr id="8" name="Title 1"/>
          <p:cNvSpPr>
            <a:spLocks noGrp="1"/>
          </p:cNvSpPr>
          <p:nvPr>
            <p:ph type="title"/>
          </p:nvPr>
        </p:nvSpPr>
        <p:spPr>
          <a:xfrm>
            <a:off x="457200" y="274638"/>
            <a:ext cx="8229600" cy="1143000"/>
          </a:xfrm>
        </p:spPr>
        <p:txBody>
          <a:bodyPr/>
          <a:lstStyle/>
          <a:p>
            <a:r>
              <a:rPr lang="en-US" dirty="0"/>
              <a:t>Budget Questions</a:t>
            </a:r>
          </a:p>
        </p:txBody>
      </p:sp>
    </p:spTree>
    <p:extLst>
      <p:ext uri="{BB962C8B-B14F-4D97-AF65-F5344CB8AC3E}">
        <p14:creationId xmlns:p14="http://schemas.microsoft.com/office/powerpoint/2010/main" val="418488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0"/>
          <p:cNvSpPr txBox="1">
            <a:spLocks noChangeArrowheads="1"/>
          </p:cNvSpPr>
          <p:nvPr/>
        </p:nvSpPr>
        <p:spPr bwMode="auto">
          <a:xfrm>
            <a:off x="609600" y="1644639"/>
            <a:ext cx="7558209" cy="4093428"/>
          </a:xfrm>
          <a:prstGeom prst="rect">
            <a:avLst/>
          </a:prstGeom>
          <a:noFill/>
          <a:ln w="9525">
            <a:noFill/>
            <a:miter lim="800000"/>
            <a:headEnd/>
            <a:tailEnd/>
          </a:ln>
          <a:effectLst/>
        </p:spPr>
        <p:txBody>
          <a:bodyPr wrap="square">
            <a:spAutoFit/>
          </a:bodyPr>
          <a:lstStyle/>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What challenges and opportunities may be on your horizon?</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How could state mandates or population pressure change how your department functions?</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How do you prioritize your goals and your budgetary needs?</a:t>
            </a:r>
          </a:p>
          <a:p>
            <a:pPr marL="342900" indent="-342900">
              <a:spcBef>
                <a:spcPct val="50000"/>
              </a:spcBef>
              <a:buFont typeface="Arial" panose="020B0604020202020204" pitchFamily="34" charset="0"/>
              <a:buChar char="•"/>
            </a:pPr>
            <a:endParaRPr lang="en-US" sz="2000" dirty="0">
              <a:solidFill>
                <a:srgbClr val="500000"/>
              </a:solidFill>
              <a:latin typeface="Minion Pro" pitchFamily="16" charset="0"/>
            </a:endParaRPr>
          </a:p>
          <a:p>
            <a:pPr>
              <a:spcBef>
                <a:spcPct val="50000"/>
              </a:spcBef>
            </a:pPr>
            <a:r>
              <a:rPr lang="en-US" sz="2000" dirty="0">
                <a:solidFill>
                  <a:srgbClr val="500000"/>
                </a:solidFill>
                <a:latin typeface="Minion Pro" pitchFamily="16" charset="0"/>
              </a:rPr>
              <a:t>Plus a couple of surprise questions:</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What do you hope people are saying about your department in 5 years? What will be your biggest accomplishment?</a:t>
            </a:r>
          </a:p>
          <a:p>
            <a:pPr marL="342900" indent="-342900">
              <a:spcBef>
                <a:spcPct val="50000"/>
              </a:spcBef>
              <a:buFont typeface="Arial" panose="020B0604020202020204" pitchFamily="34" charset="0"/>
              <a:buChar char="•"/>
            </a:pPr>
            <a:r>
              <a:rPr lang="en-US" sz="2000" dirty="0">
                <a:solidFill>
                  <a:srgbClr val="500000"/>
                </a:solidFill>
                <a:latin typeface="Minion Pro" pitchFamily="16" charset="0"/>
              </a:rPr>
              <a:t>What items in your budget do you most prioritize? What do you consider essential to continued success? </a:t>
            </a:r>
          </a:p>
        </p:txBody>
      </p:sp>
      <p:sp>
        <p:nvSpPr>
          <p:cNvPr id="8" name="Title 1"/>
          <p:cNvSpPr>
            <a:spLocks noGrp="1"/>
          </p:cNvSpPr>
          <p:nvPr>
            <p:ph type="title"/>
          </p:nvPr>
        </p:nvSpPr>
        <p:spPr>
          <a:xfrm>
            <a:off x="457200" y="274638"/>
            <a:ext cx="8229600" cy="1143000"/>
          </a:xfrm>
        </p:spPr>
        <p:txBody>
          <a:bodyPr/>
          <a:lstStyle/>
          <a:p>
            <a:r>
              <a:rPr lang="en-US" dirty="0"/>
              <a:t>Broader Questions</a:t>
            </a:r>
          </a:p>
        </p:txBody>
      </p:sp>
    </p:spTree>
    <p:extLst>
      <p:ext uri="{BB962C8B-B14F-4D97-AF65-F5344CB8AC3E}">
        <p14:creationId xmlns:p14="http://schemas.microsoft.com/office/powerpoint/2010/main" val="193077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6934200" cy="480060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A7A7A"/>
                </a:solidFill>
                <a:effectLst/>
                <a:uLnTx/>
                <a:uFillTx/>
                <a:latin typeface="Tw Cen MT"/>
                <a:ea typeface="+mn-ea"/>
                <a:cs typeface="+mn-cs"/>
              </a:rPr>
              <a:t>1. What is the most important line/item in your budget?</a:t>
            </a:r>
          </a:p>
        </p:txBody>
      </p:sp>
    </p:spTree>
    <p:extLst>
      <p:ext uri="{BB962C8B-B14F-4D97-AF65-F5344CB8AC3E}">
        <p14:creationId xmlns:p14="http://schemas.microsoft.com/office/powerpoint/2010/main" val="113635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6934200" cy="480060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chemeClr val="accent1"/>
                </a:solidFill>
              </a:rPr>
              <a:t>1. What is the most important line/item in your budget?</a:t>
            </a:r>
          </a:p>
        </p:txBody>
      </p:sp>
    </p:spTree>
    <p:extLst>
      <p:ext uri="{BB962C8B-B14F-4D97-AF65-F5344CB8AC3E}">
        <p14:creationId xmlns:p14="http://schemas.microsoft.com/office/powerpoint/2010/main" val="203607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6934200" cy="480060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A7A7A"/>
                </a:solidFill>
                <a:effectLst/>
                <a:uLnTx/>
                <a:uFillTx/>
                <a:latin typeface="Tw Cen MT"/>
                <a:ea typeface="+mn-ea"/>
                <a:cs typeface="+mn-cs"/>
              </a:rPr>
              <a:t>2. List the top 3 items you’d love to include in next year’s budget?</a:t>
            </a:r>
          </a:p>
        </p:txBody>
      </p:sp>
    </p:spTree>
    <p:extLst>
      <p:ext uri="{BB962C8B-B14F-4D97-AF65-F5344CB8AC3E}">
        <p14:creationId xmlns:p14="http://schemas.microsoft.com/office/powerpoint/2010/main" val="53925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6934200" cy="480060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A7A7A"/>
                </a:solidFill>
                <a:effectLst/>
                <a:uLnTx/>
                <a:uFillTx/>
                <a:latin typeface="Tw Cen MT"/>
                <a:ea typeface="+mn-ea"/>
                <a:cs typeface="+mn-cs"/>
              </a:rPr>
              <a:t>3. How do you currently prioritize departments’ budget requests?</a:t>
            </a:r>
          </a:p>
        </p:txBody>
      </p:sp>
    </p:spTree>
    <p:extLst>
      <p:ext uri="{BB962C8B-B14F-4D97-AF65-F5344CB8AC3E}">
        <p14:creationId xmlns:p14="http://schemas.microsoft.com/office/powerpoint/2010/main" val="1740495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6934200" cy="480060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A7A7A"/>
                </a:solidFill>
                <a:effectLst/>
                <a:uLnTx/>
                <a:uFillTx/>
                <a:latin typeface="Tw Cen MT"/>
                <a:ea typeface="+mn-ea"/>
                <a:cs typeface="+mn-cs"/>
              </a:rPr>
              <a:t>4. What do you want to be known for at the end of your term?</a:t>
            </a:r>
          </a:p>
        </p:txBody>
      </p:sp>
    </p:spTree>
    <p:extLst>
      <p:ext uri="{BB962C8B-B14F-4D97-AF65-F5344CB8AC3E}">
        <p14:creationId xmlns:p14="http://schemas.microsoft.com/office/powerpoint/2010/main" val="108610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228600"/>
            <a:ext cx="8153400" cy="990600"/>
          </a:xfrm>
        </p:spPr>
        <p:txBody>
          <a:bodyPr/>
          <a:lstStyle/>
          <a:p>
            <a:r>
              <a:rPr lang="en-US" dirty="0">
                <a:solidFill>
                  <a:schemeClr val="bg1"/>
                </a:solidFill>
              </a:rPr>
              <a:t>Basics of Strategic Planning</a:t>
            </a:r>
          </a:p>
        </p:txBody>
      </p:sp>
      <p:sp>
        <p:nvSpPr>
          <p:cNvPr id="3" name="Content Placeholder 2"/>
          <p:cNvSpPr>
            <a:spLocks noGrp="1"/>
          </p:cNvSpPr>
          <p:nvPr>
            <p:ph sz="quarter" idx="4294967295"/>
          </p:nvPr>
        </p:nvSpPr>
        <p:spPr>
          <a:xfrm>
            <a:off x="990600" y="1600200"/>
            <a:ext cx="8153400" cy="4495800"/>
          </a:xfrm>
        </p:spPr>
        <p:txBody>
          <a:bodyPr/>
          <a:lstStyle/>
          <a:p>
            <a:pPr>
              <a:buFont typeface="Wingdings" panose="05000000000000000000" pitchFamily="2" charset="2"/>
              <a:buChar char="§"/>
            </a:pPr>
            <a:r>
              <a:rPr lang="en-US" dirty="0"/>
              <a:t>Issue identification</a:t>
            </a:r>
          </a:p>
          <a:p>
            <a:pPr>
              <a:buFont typeface="Wingdings" panose="05000000000000000000" pitchFamily="2" charset="2"/>
              <a:buChar char="§"/>
            </a:pPr>
            <a:r>
              <a:rPr lang="en-US" dirty="0"/>
              <a:t>Resource assessment</a:t>
            </a:r>
          </a:p>
          <a:p>
            <a:pPr>
              <a:buFont typeface="Wingdings" panose="05000000000000000000" pitchFamily="2" charset="2"/>
              <a:buChar char="§"/>
            </a:pPr>
            <a:r>
              <a:rPr lang="en-US" dirty="0"/>
              <a:t>Strategy (&amp; measurement) formulation </a:t>
            </a:r>
          </a:p>
          <a:p>
            <a:pPr>
              <a:buFont typeface="Wingdings" panose="05000000000000000000" pitchFamily="2" charset="2"/>
              <a:buChar char="§"/>
            </a:pPr>
            <a:r>
              <a:rPr lang="en-US" dirty="0"/>
              <a:t>Budgeting</a:t>
            </a:r>
          </a:p>
          <a:p>
            <a:pPr>
              <a:buFont typeface="Wingdings" panose="05000000000000000000" pitchFamily="2" charset="2"/>
              <a:buChar char="§"/>
            </a:pPr>
            <a:endParaRPr lang="en-US" dirty="0"/>
          </a:p>
          <a:p>
            <a:pPr>
              <a:buFont typeface="Wingdings" panose="05000000000000000000" pitchFamily="2" charset="2"/>
              <a:buChar char="§"/>
            </a:pPr>
            <a:r>
              <a:rPr lang="en-US" dirty="0"/>
              <a:t>Transition to Doing</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465396"/>
            <a:ext cx="2438400" cy="29245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48200" y="1752600"/>
            <a:ext cx="2286000" cy="830997"/>
          </a:xfrm>
          <a:prstGeom prst="rect">
            <a:avLst/>
          </a:prstGeom>
          <a:noFill/>
        </p:spPr>
        <p:txBody>
          <a:bodyPr wrap="square" rtlCol="0">
            <a:spAutoFit/>
          </a:bodyPr>
          <a:lstStyle/>
          <a:p>
            <a:r>
              <a:rPr lang="en-US" sz="2400" dirty="0"/>
              <a:t>Relies on data and input</a:t>
            </a:r>
          </a:p>
        </p:txBody>
      </p:sp>
      <p:sp>
        <p:nvSpPr>
          <p:cNvPr id="8" name="Left Brace 7"/>
          <p:cNvSpPr/>
          <p:nvPr/>
        </p:nvSpPr>
        <p:spPr>
          <a:xfrm flipH="1">
            <a:off x="4267200" y="1752600"/>
            <a:ext cx="228600" cy="8309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1194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Management</a:t>
            </a:r>
            <a:endParaRPr lang="en-GB" dirty="0"/>
          </a:p>
        </p:txBody>
      </p:sp>
      <p:sp>
        <p:nvSpPr>
          <p:cNvPr id="3" name="Content Placeholder 2"/>
          <p:cNvSpPr>
            <a:spLocks noGrp="1"/>
          </p:cNvSpPr>
          <p:nvPr>
            <p:ph sz="quarter" idx="1"/>
          </p:nvPr>
        </p:nvSpPr>
        <p:spPr/>
        <p:txBody>
          <a:bodyPr/>
          <a:lstStyle/>
          <a:p>
            <a:pPr marL="342900" indent="-342900">
              <a:buClr>
                <a:srgbClr val="646B86"/>
              </a:buClr>
              <a:buSzPct val="100000"/>
              <a:buFont typeface="Wingdings" panose="05000000000000000000" pitchFamily="2" charset="2"/>
              <a:buChar char="§"/>
            </a:pPr>
            <a:r>
              <a:rPr lang="en-US" sz="3200" dirty="0">
                <a:cs typeface="Times New Roman" panose="02020603050405020304" pitchFamily="18" charset="0"/>
              </a:rPr>
              <a:t>Formulation of strategy (Strategic Planning)</a:t>
            </a:r>
          </a:p>
          <a:p>
            <a:pPr marL="342900" indent="-342900">
              <a:buClr>
                <a:srgbClr val="646B86"/>
              </a:buClr>
              <a:buSzPct val="100000"/>
              <a:buFont typeface="Wingdings" panose="05000000000000000000" pitchFamily="2" charset="2"/>
              <a:buChar char="§"/>
            </a:pPr>
            <a:r>
              <a:rPr lang="en-US" sz="3200" dirty="0">
                <a:cs typeface="Times New Roman" panose="02020603050405020304" pitchFamily="18" charset="0"/>
              </a:rPr>
              <a:t>Implementation of strategy (Strategic Doing</a:t>
            </a:r>
            <a:r>
              <a:rPr lang="en-US" sz="3200" baseline="30000" dirty="0">
                <a:cs typeface="Times New Roman" panose="02020603050405020304" pitchFamily="18" charset="0"/>
              </a:rPr>
              <a:t>2</a:t>
            </a:r>
            <a:r>
              <a:rPr lang="en-US" sz="3200" dirty="0">
                <a:cs typeface="Times New Roman" panose="02020603050405020304" pitchFamily="18" charset="0"/>
              </a:rPr>
              <a:t>)</a:t>
            </a:r>
          </a:p>
        </p:txBody>
      </p:sp>
    </p:spTree>
    <p:extLst>
      <p:ext uri="{BB962C8B-B14F-4D97-AF65-F5344CB8AC3E}">
        <p14:creationId xmlns:p14="http://schemas.microsoft.com/office/powerpoint/2010/main" val="359930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endCxn id="11" idx="1"/>
          </p:cNvCxnSpPr>
          <p:nvPr/>
        </p:nvCxnSpPr>
        <p:spPr>
          <a:xfrm>
            <a:off x="5410200" y="3886200"/>
            <a:ext cx="838200" cy="1143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9" idx="0"/>
          </p:cNvCxnSpPr>
          <p:nvPr/>
        </p:nvCxnSpPr>
        <p:spPr>
          <a:xfrm>
            <a:off x="4572000" y="4419600"/>
            <a:ext cx="52277" cy="4572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410200" y="2590800"/>
            <a:ext cx="914400" cy="6096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p:cNvCxnSpPr>
          <p:nvPr/>
        </p:nvCxnSpPr>
        <p:spPr>
          <a:xfrm>
            <a:off x="2895600" y="2590800"/>
            <a:ext cx="914400" cy="490661"/>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3"/>
          </p:cNvCxnSpPr>
          <p:nvPr/>
        </p:nvCxnSpPr>
        <p:spPr>
          <a:xfrm flipV="1">
            <a:off x="2895600" y="3810000"/>
            <a:ext cx="685800" cy="1905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339" name="Title 1"/>
          <p:cNvSpPr>
            <a:spLocks noGrp="1"/>
          </p:cNvSpPr>
          <p:nvPr>
            <p:ph type="title"/>
          </p:nvPr>
        </p:nvSpPr>
        <p:spPr>
          <a:xfrm>
            <a:off x="304800" y="411163"/>
            <a:ext cx="8763000" cy="830262"/>
          </a:xfrm>
        </p:spPr>
        <p:txBody>
          <a:bodyPr rtlCol="0">
            <a:normAutofit/>
          </a:bodyPr>
          <a:lstStyle/>
          <a:p>
            <a:pPr fontAlgn="auto">
              <a:spcAft>
                <a:spcPts val="0"/>
              </a:spcAft>
              <a:defRPr/>
            </a:pPr>
            <a:r>
              <a:rPr lang="en-US" dirty="0">
                <a:effectLst/>
              </a:rPr>
              <a:t>Essential Components of Plans</a:t>
            </a:r>
          </a:p>
        </p:txBody>
      </p:sp>
      <p:sp>
        <p:nvSpPr>
          <p:cNvPr id="21512" name="Content Placeholder 1"/>
          <p:cNvSpPr>
            <a:spLocks noGrp="1"/>
          </p:cNvSpPr>
          <p:nvPr>
            <p:ph idx="1"/>
          </p:nvPr>
        </p:nvSpPr>
        <p:spPr bwMode="auto">
          <a:xfrm>
            <a:off x="612648" y="1752600"/>
            <a:ext cx="8153400" cy="4495800"/>
          </a:xfrm>
        </p:spPr>
        <p:txBody>
          <a:bodyPr wrap="square" numCol="1" anchor="t" anchorCtr="0" compatLnSpc="1">
            <a:prstTxWarp prst="textNoShape">
              <a:avLst/>
            </a:prstTxWarp>
          </a:bodyPr>
          <a:lstStyle/>
          <a:p>
            <a:endParaRPr lang="en-US" altLang="en-US" dirty="0"/>
          </a:p>
          <a:p>
            <a:endParaRPr lang="en-US" altLang="en-US" dirty="0"/>
          </a:p>
        </p:txBody>
      </p:sp>
      <p:sp>
        <p:nvSpPr>
          <p:cNvPr id="7" name="Rounded Rectangle 6"/>
          <p:cNvSpPr/>
          <p:nvPr/>
        </p:nvSpPr>
        <p:spPr>
          <a:xfrm>
            <a:off x="1828800" y="1447800"/>
            <a:ext cx="2133600" cy="11430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en-US" sz="2000" dirty="0">
              <a:solidFill>
                <a:srgbClr val="FFFFFF"/>
              </a:solidFill>
            </a:endParaRPr>
          </a:p>
          <a:p>
            <a:pPr algn="ctr" eaLnBrk="1" hangingPunct="1">
              <a:defRPr/>
            </a:pPr>
            <a:endParaRPr lang="en-US" sz="2000" dirty="0">
              <a:solidFill>
                <a:srgbClr val="FFFFFF"/>
              </a:solidFill>
            </a:endParaRPr>
          </a:p>
          <a:p>
            <a:pPr algn="ctr" eaLnBrk="1" hangingPunct="1">
              <a:defRPr/>
            </a:pPr>
            <a:endParaRPr lang="en-US" sz="2000" dirty="0">
              <a:solidFill>
                <a:srgbClr val="FFFFFF"/>
              </a:solidFill>
            </a:endParaRPr>
          </a:p>
          <a:p>
            <a:pPr algn="ctr" eaLnBrk="1" hangingPunct="1">
              <a:defRPr/>
            </a:pPr>
            <a:r>
              <a:rPr lang="en-US" sz="2000" b="1" i="1" dirty="0">
                <a:solidFill>
                  <a:srgbClr val="3E3E5C"/>
                </a:solidFill>
              </a:rPr>
              <a:t>Evidence-Based</a:t>
            </a:r>
            <a:endParaRPr lang="en-US" sz="2000" dirty="0">
              <a:solidFill>
                <a:srgbClr val="3E3E5C"/>
              </a:solidFill>
            </a:endParaRPr>
          </a:p>
          <a:p>
            <a:pPr marL="174625" indent="-174625" eaLnBrk="1" hangingPunct="1">
              <a:buFont typeface="Arial" pitchFamily="34" charset="0"/>
              <a:buChar char="•"/>
              <a:defRPr/>
            </a:pPr>
            <a:endParaRPr lang="en-US" sz="2000" dirty="0">
              <a:solidFill>
                <a:srgbClr val="FFFFFF"/>
              </a:solidFill>
            </a:endParaRPr>
          </a:p>
          <a:p>
            <a:pPr eaLnBrk="1" hangingPunct="1">
              <a:defRPr/>
            </a:pPr>
            <a:endParaRPr lang="en-US" sz="2000" dirty="0">
              <a:solidFill>
                <a:srgbClr val="FFFFFF"/>
              </a:solidFill>
            </a:endParaRPr>
          </a:p>
          <a:p>
            <a:pPr algn="ctr" eaLnBrk="1" hangingPunct="1">
              <a:defRPr/>
            </a:pPr>
            <a:endParaRPr lang="en-US" sz="2000" dirty="0">
              <a:solidFill>
                <a:srgbClr val="FFFFFF"/>
              </a:solidFill>
            </a:endParaRPr>
          </a:p>
        </p:txBody>
      </p:sp>
      <p:sp>
        <p:nvSpPr>
          <p:cNvPr id="9" name="Rounded Rectangle 8"/>
          <p:cNvSpPr/>
          <p:nvPr/>
        </p:nvSpPr>
        <p:spPr>
          <a:xfrm>
            <a:off x="3519377" y="4876800"/>
            <a:ext cx="2209800" cy="12954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en-US" sz="2000" b="1" i="1" dirty="0">
              <a:solidFill>
                <a:srgbClr val="3E3E5C"/>
              </a:solidFill>
            </a:endParaRPr>
          </a:p>
          <a:p>
            <a:pPr algn="ctr" eaLnBrk="1" hangingPunct="1">
              <a:defRPr/>
            </a:pPr>
            <a:endParaRPr lang="en-US" sz="2000" b="1" i="1" dirty="0">
              <a:solidFill>
                <a:srgbClr val="3E3E5C"/>
              </a:solidFill>
            </a:endParaRPr>
          </a:p>
          <a:p>
            <a:pPr algn="ctr" eaLnBrk="1" hangingPunct="1">
              <a:defRPr/>
            </a:pPr>
            <a:r>
              <a:rPr lang="en-US" sz="2000" b="1" i="1" dirty="0">
                <a:solidFill>
                  <a:srgbClr val="3E3E5C"/>
                </a:solidFill>
              </a:rPr>
              <a:t>Focused on Regional Economic Development </a:t>
            </a:r>
          </a:p>
          <a:p>
            <a:pPr marL="111125" indent="-111125" eaLnBrk="1" hangingPunct="1">
              <a:buFont typeface="Arial" pitchFamily="34" charset="0"/>
              <a:buChar char="•"/>
              <a:defRPr/>
            </a:pPr>
            <a:endParaRPr lang="en-US" sz="2000" dirty="0">
              <a:solidFill>
                <a:srgbClr val="3E3E5C"/>
              </a:solidFill>
            </a:endParaRPr>
          </a:p>
          <a:p>
            <a:pPr marL="111125" indent="-111125" eaLnBrk="1" hangingPunct="1">
              <a:buFont typeface="Arial" pitchFamily="34" charset="0"/>
              <a:buChar char="•"/>
              <a:defRPr/>
            </a:pPr>
            <a:endParaRPr lang="en-US" sz="2000" dirty="0">
              <a:solidFill>
                <a:srgbClr val="FFFFFF"/>
              </a:solidFill>
            </a:endParaRPr>
          </a:p>
        </p:txBody>
      </p:sp>
      <p:sp>
        <p:nvSpPr>
          <p:cNvPr id="10" name="Rounded Rectangle 9"/>
          <p:cNvSpPr/>
          <p:nvPr/>
        </p:nvSpPr>
        <p:spPr>
          <a:xfrm>
            <a:off x="914400" y="3352800"/>
            <a:ext cx="1981200" cy="12954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sz="2000" b="1" i="1" dirty="0">
                <a:solidFill>
                  <a:srgbClr val="3E3E5C"/>
                </a:solidFill>
              </a:rPr>
              <a:t>Aligned with Goals</a:t>
            </a:r>
          </a:p>
        </p:txBody>
      </p:sp>
      <p:sp>
        <p:nvSpPr>
          <p:cNvPr id="11" name="Rounded Rectangle 10"/>
          <p:cNvSpPr/>
          <p:nvPr/>
        </p:nvSpPr>
        <p:spPr>
          <a:xfrm>
            <a:off x="6248400" y="3352800"/>
            <a:ext cx="2057400" cy="12954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en-US" sz="2000" b="1" i="1" dirty="0">
              <a:solidFill>
                <a:srgbClr val="3E3E5C"/>
              </a:solidFill>
            </a:endParaRPr>
          </a:p>
          <a:p>
            <a:pPr algn="ctr" eaLnBrk="1" hangingPunct="1">
              <a:defRPr/>
            </a:pPr>
            <a:endParaRPr lang="en-US" sz="2000" b="1" i="1" dirty="0">
              <a:solidFill>
                <a:srgbClr val="3E3E5C"/>
              </a:solidFill>
            </a:endParaRPr>
          </a:p>
          <a:p>
            <a:pPr algn="ctr" eaLnBrk="1" hangingPunct="1">
              <a:defRPr/>
            </a:pPr>
            <a:endParaRPr lang="en-US" sz="2000" b="1" i="1" dirty="0">
              <a:solidFill>
                <a:srgbClr val="3E3E5C"/>
              </a:solidFill>
            </a:endParaRPr>
          </a:p>
          <a:p>
            <a:pPr algn="ctr" eaLnBrk="1" hangingPunct="1">
              <a:defRPr/>
            </a:pPr>
            <a:r>
              <a:rPr lang="en-US" sz="2000" b="1" i="1" dirty="0">
                <a:solidFill>
                  <a:srgbClr val="3E3E5C"/>
                </a:solidFill>
              </a:rPr>
              <a:t>Broadly Supported</a:t>
            </a:r>
          </a:p>
          <a:p>
            <a:pPr marL="111125" indent="-111125" eaLnBrk="1" hangingPunct="1">
              <a:buFont typeface="Arial" pitchFamily="34" charset="0"/>
              <a:buChar char="•"/>
              <a:defRPr/>
            </a:pPr>
            <a:endParaRPr lang="en-US" sz="2000" dirty="0">
              <a:solidFill>
                <a:srgbClr val="3E3E5C"/>
              </a:solidFill>
            </a:endParaRPr>
          </a:p>
          <a:p>
            <a:pPr marL="111125" indent="-111125" eaLnBrk="1" hangingPunct="1">
              <a:buFont typeface="Arial" pitchFamily="34" charset="0"/>
              <a:buChar char="•"/>
              <a:defRPr/>
            </a:pPr>
            <a:endParaRPr lang="en-US" sz="2000" dirty="0">
              <a:solidFill>
                <a:srgbClr val="3E3E5C"/>
              </a:solidFill>
            </a:endParaRPr>
          </a:p>
          <a:p>
            <a:pPr marL="111125" indent="-111125" eaLnBrk="1" hangingPunct="1">
              <a:buFont typeface="Arial" pitchFamily="34" charset="0"/>
              <a:buChar char="•"/>
              <a:defRPr/>
            </a:pPr>
            <a:endParaRPr lang="en-US" sz="2000" b="1" i="1" dirty="0">
              <a:solidFill>
                <a:srgbClr val="3E3E5C"/>
              </a:solidFill>
            </a:endParaRPr>
          </a:p>
        </p:txBody>
      </p:sp>
      <p:sp>
        <p:nvSpPr>
          <p:cNvPr id="12" name="Rounded Rectangle 11"/>
          <p:cNvSpPr/>
          <p:nvPr/>
        </p:nvSpPr>
        <p:spPr>
          <a:xfrm>
            <a:off x="5257800" y="1447800"/>
            <a:ext cx="1981199" cy="11430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en-US" sz="2000" b="1" dirty="0">
              <a:solidFill>
                <a:srgbClr val="3E3E5C"/>
              </a:solidFill>
            </a:endParaRPr>
          </a:p>
          <a:p>
            <a:pPr algn="ctr" eaLnBrk="1" hangingPunct="1">
              <a:defRPr/>
            </a:pPr>
            <a:endParaRPr lang="en-US" sz="2000" b="1" dirty="0">
              <a:solidFill>
                <a:srgbClr val="3E3E5C"/>
              </a:solidFill>
            </a:endParaRPr>
          </a:p>
          <a:p>
            <a:pPr algn="ctr" eaLnBrk="1" hangingPunct="1">
              <a:defRPr/>
            </a:pPr>
            <a:endParaRPr lang="en-US" sz="2000" b="1" dirty="0">
              <a:solidFill>
                <a:srgbClr val="3E3E5C"/>
              </a:solidFill>
            </a:endParaRPr>
          </a:p>
          <a:p>
            <a:pPr algn="ctr" eaLnBrk="1" hangingPunct="1">
              <a:defRPr/>
            </a:pPr>
            <a:r>
              <a:rPr lang="en-US" sz="2000" b="1" i="1" dirty="0">
                <a:solidFill>
                  <a:srgbClr val="3E3E5C"/>
                </a:solidFill>
              </a:rPr>
              <a:t>Practical</a:t>
            </a:r>
            <a:endParaRPr lang="en-US" sz="2000" dirty="0">
              <a:solidFill>
                <a:srgbClr val="3E3E5C"/>
              </a:solidFill>
            </a:endParaRPr>
          </a:p>
          <a:p>
            <a:pPr marL="111125" indent="-111125" eaLnBrk="1" hangingPunct="1">
              <a:buFont typeface="Arial" pitchFamily="34" charset="0"/>
              <a:buChar char="•"/>
              <a:defRPr/>
            </a:pPr>
            <a:endParaRPr lang="en-US" sz="2000" dirty="0">
              <a:solidFill>
                <a:srgbClr val="3E3E5C"/>
              </a:solidFill>
            </a:endParaRPr>
          </a:p>
          <a:p>
            <a:pPr eaLnBrk="1" hangingPunct="1">
              <a:defRPr/>
            </a:pPr>
            <a:endParaRPr lang="en-US" sz="2000" dirty="0">
              <a:solidFill>
                <a:srgbClr val="3E3E5C"/>
              </a:solidFill>
            </a:endParaRPr>
          </a:p>
          <a:p>
            <a:pPr eaLnBrk="1" hangingPunct="1">
              <a:defRPr/>
            </a:pPr>
            <a:endParaRPr lang="en-US" sz="2000" b="1" dirty="0">
              <a:solidFill>
                <a:srgbClr val="3E3E5C"/>
              </a:solidFill>
            </a:endParaRPr>
          </a:p>
        </p:txBody>
      </p:sp>
      <p:sp>
        <p:nvSpPr>
          <p:cNvPr id="8" name="Oval 7"/>
          <p:cNvSpPr/>
          <p:nvPr/>
        </p:nvSpPr>
        <p:spPr>
          <a:xfrm>
            <a:off x="3505200" y="2819400"/>
            <a:ext cx="2133600" cy="1600200"/>
          </a:xfrm>
          <a:prstGeom prst="ellipse">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FFFFFF"/>
                </a:solidFill>
              </a:rPr>
              <a:t> </a:t>
            </a:r>
            <a:r>
              <a:rPr lang="en-US" sz="2000" b="1" dirty="0">
                <a:solidFill>
                  <a:srgbClr val="FFFFFF"/>
                </a:solidFill>
              </a:rPr>
              <a:t>Team’s</a:t>
            </a:r>
          </a:p>
          <a:p>
            <a:pPr algn="ctr" eaLnBrk="1" hangingPunct="1">
              <a:defRPr/>
            </a:pPr>
            <a:r>
              <a:rPr lang="en-US" sz="2000" b="1" dirty="0">
                <a:solidFill>
                  <a:srgbClr val="FFFFFF"/>
                </a:solidFill>
              </a:rPr>
              <a:t>Regional Plan </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410200"/>
            <a:ext cx="1824990" cy="1276350"/>
          </a:xfrm>
          <a:prstGeom prst="rect">
            <a:avLst/>
          </a:prstGeom>
        </p:spPr>
      </p:pic>
    </p:spTree>
    <p:extLst>
      <p:ext uri="{BB962C8B-B14F-4D97-AF65-F5344CB8AC3E}">
        <p14:creationId xmlns:p14="http://schemas.microsoft.com/office/powerpoint/2010/main" val="361789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482599563"/>
              </p:ext>
            </p:extLst>
          </p:nvPr>
        </p:nvGraphicFramePr>
        <p:xfrm>
          <a:off x="381000" y="1600200"/>
          <a:ext cx="7696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TextBox 3"/>
          <p:cNvSpPr txBox="1">
            <a:spLocks noChangeArrowheads="1"/>
          </p:cNvSpPr>
          <p:nvPr/>
        </p:nvSpPr>
        <p:spPr bwMode="auto">
          <a:xfrm>
            <a:off x="2362200" y="64770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dirty="0"/>
              <a:t>Adapted from: Heathfield, S.M. (2011)</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472632"/>
            <a:ext cx="959802" cy="671260"/>
          </a:xfrm>
          <a:prstGeom prst="rect">
            <a:avLst/>
          </a:prstGeom>
        </p:spPr>
      </p:pic>
      <p:sp>
        <p:nvSpPr>
          <p:cNvPr id="2" name="Title 1"/>
          <p:cNvSpPr>
            <a:spLocks noGrp="1"/>
          </p:cNvSpPr>
          <p:nvPr>
            <p:ph type="title"/>
          </p:nvPr>
        </p:nvSpPr>
        <p:spPr/>
        <p:txBody>
          <a:bodyPr/>
          <a:lstStyle/>
          <a:p>
            <a:r>
              <a:rPr lang="en-US" dirty="0"/>
              <a:t>SMART Planning</a:t>
            </a:r>
          </a:p>
        </p:txBody>
      </p:sp>
    </p:spTree>
    <p:extLst>
      <p:ext uri="{BB962C8B-B14F-4D97-AF65-F5344CB8AC3E}">
        <p14:creationId xmlns:p14="http://schemas.microsoft.com/office/powerpoint/2010/main" val="5963963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0"/>
            <a:ext cx="7620000" cy="1295400"/>
          </a:xfrm>
        </p:spPr>
        <p:txBody>
          <a:bodyPr>
            <a:normAutofit/>
          </a:bodyPr>
          <a:lstStyle/>
          <a:p>
            <a:pPr eaLnBrk="1" hangingPunct="1"/>
            <a:r>
              <a:rPr lang="en-US" sz="4000" dirty="0"/>
              <a:t>SMART Goals</a:t>
            </a:r>
          </a:p>
        </p:txBody>
      </p:sp>
      <p:sp>
        <p:nvSpPr>
          <p:cNvPr id="4" name="Rounded Rectangle 3"/>
          <p:cNvSpPr/>
          <p:nvPr/>
        </p:nvSpPr>
        <p:spPr>
          <a:xfrm>
            <a:off x="228600" y="1676400"/>
            <a:ext cx="3276600"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Specific</a:t>
            </a:r>
          </a:p>
        </p:txBody>
      </p:sp>
      <p:sp>
        <p:nvSpPr>
          <p:cNvPr id="5" name="Rounded Rectangle 4"/>
          <p:cNvSpPr/>
          <p:nvPr/>
        </p:nvSpPr>
        <p:spPr>
          <a:xfrm>
            <a:off x="228600" y="2667000"/>
            <a:ext cx="3276600" cy="9906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Measureable</a:t>
            </a:r>
          </a:p>
        </p:txBody>
      </p:sp>
      <p:sp>
        <p:nvSpPr>
          <p:cNvPr id="6" name="Rounded Rectangle 5"/>
          <p:cNvSpPr/>
          <p:nvPr/>
        </p:nvSpPr>
        <p:spPr>
          <a:xfrm>
            <a:off x="228600" y="3657600"/>
            <a:ext cx="3352800"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Attainable</a:t>
            </a:r>
          </a:p>
        </p:txBody>
      </p:sp>
      <p:sp>
        <p:nvSpPr>
          <p:cNvPr id="7" name="Rounded Rectangle 6"/>
          <p:cNvSpPr/>
          <p:nvPr/>
        </p:nvSpPr>
        <p:spPr>
          <a:xfrm>
            <a:off x="228600" y="4648200"/>
            <a:ext cx="3352800" cy="914400"/>
          </a:xfrm>
          <a:prstGeom prst="round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Relevant</a:t>
            </a:r>
          </a:p>
        </p:txBody>
      </p:sp>
      <p:sp>
        <p:nvSpPr>
          <p:cNvPr id="9" name="Rounded Rectangle 8"/>
          <p:cNvSpPr/>
          <p:nvPr/>
        </p:nvSpPr>
        <p:spPr>
          <a:xfrm>
            <a:off x="228600" y="5562600"/>
            <a:ext cx="3352800" cy="9144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Time-Framed</a:t>
            </a:r>
          </a:p>
        </p:txBody>
      </p:sp>
      <p:sp>
        <p:nvSpPr>
          <p:cNvPr id="2" name="TextBox 1"/>
          <p:cNvSpPr txBox="1"/>
          <p:nvPr/>
        </p:nvSpPr>
        <p:spPr>
          <a:xfrm>
            <a:off x="4191000" y="1676400"/>
            <a:ext cx="4572000" cy="3170099"/>
          </a:xfrm>
          <a:prstGeom prst="rect">
            <a:avLst/>
          </a:prstGeom>
          <a:noFill/>
        </p:spPr>
        <p:txBody>
          <a:bodyPr wrap="square" rtlCol="0">
            <a:spAutoFit/>
          </a:bodyPr>
          <a:lstStyle/>
          <a:p>
            <a:pPr>
              <a:lnSpc>
                <a:spcPts val="4800"/>
              </a:lnSpc>
            </a:pPr>
            <a:r>
              <a:rPr lang="en-US" sz="3600" b="1" dirty="0">
                <a:solidFill>
                  <a:schemeClr val="tx2"/>
                </a:solidFill>
              </a:rPr>
              <a:t>Example:</a:t>
            </a:r>
          </a:p>
          <a:p>
            <a:pPr>
              <a:lnSpc>
                <a:spcPts val="4800"/>
              </a:lnSpc>
            </a:pPr>
            <a:r>
              <a:rPr lang="en-US" sz="3600" b="1" dirty="0">
                <a:solidFill>
                  <a:schemeClr val="tx2"/>
                </a:solidFill>
              </a:rPr>
              <a:t>The number of residents in poverty will decrease by 20% by 2050.</a:t>
            </a:r>
          </a:p>
        </p:txBody>
      </p:sp>
      <p:grpSp>
        <p:nvGrpSpPr>
          <p:cNvPr id="23" name="Group 22"/>
          <p:cNvGrpSpPr/>
          <p:nvPr/>
        </p:nvGrpSpPr>
        <p:grpSpPr>
          <a:xfrm>
            <a:off x="4267200" y="3429000"/>
            <a:ext cx="4054719" cy="1368014"/>
            <a:chOff x="4267200" y="3429000"/>
            <a:chExt cx="3978215" cy="1368014"/>
          </a:xfrm>
        </p:grpSpPr>
        <p:cxnSp>
          <p:nvCxnSpPr>
            <p:cNvPr id="12" name="Straight Connector 11"/>
            <p:cNvCxnSpPr/>
            <p:nvPr/>
          </p:nvCxnSpPr>
          <p:spPr>
            <a:xfrm>
              <a:off x="4267200" y="3429000"/>
              <a:ext cx="3810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1400" y="4166016"/>
              <a:ext cx="8382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199" y="3505200"/>
              <a:ext cx="190500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07215" y="4103225"/>
              <a:ext cx="838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4797014"/>
              <a:ext cx="14478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53199" y="3581400"/>
              <a:ext cx="152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67200" y="4724400"/>
              <a:ext cx="1447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5037259" y="2890777"/>
            <a:ext cx="159214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32131" y="2819400"/>
            <a:ext cx="2054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74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p Arrow Callout 12"/>
          <p:cNvSpPr/>
          <p:nvPr/>
        </p:nvSpPr>
        <p:spPr>
          <a:xfrm rot="5400000">
            <a:off x="475510" y="1949466"/>
            <a:ext cx="2133600" cy="2554180"/>
          </a:xfrm>
          <a:prstGeom prst="upArrowCallout">
            <a:avLst>
              <a:gd name="adj1" fmla="val 25000"/>
              <a:gd name="adj2" fmla="val 25000"/>
              <a:gd name="adj3" fmla="val 16414"/>
              <a:gd name="adj4" fmla="val 71581"/>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eaLnBrk="1" fontAlgn="auto" hangingPunct="1">
              <a:spcBef>
                <a:spcPts val="0"/>
              </a:spcBef>
              <a:spcAft>
                <a:spcPts val="0"/>
              </a:spcAft>
              <a:defRPr/>
            </a:pPr>
            <a:r>
              <a:rPr lang="en-US" sz="3600" b="1" dirty="0">
                <a:solidFill>
                  <a:schemeClr val="accent1">
                    <a:lumMod val="75000"/>
                  </a:schemeClr>
                </a:solidFill>
              </a:rPr>
              <a:t>A</a:t>
            </a:r>
            <a:r>
              <a:rPr lang="en-US" sz="2400" b="1" dirty="0"/>
              <a:t>ttitude, </a:t>
            </a:r>
            <a:r>
              <a:rPr lang="en-US" sz="3600" b="1" dirty="0"/>
              <a:t>K</a:t>
            </a:r>
            <a:r>
              <a:rPr lang="en-US" sz="2400" b="1" dirty="0"/>
              <a:t>nowledge or </a:t>
            </a:r>
            <a:r>
              <a:rPr lang="en-US" sz="4400" b="1" dirty="0"/>
              <a:t>s</a:t>
            </a:r>
            <a:r>
              <a:rPr lang="en-US" sz="2400" b="1" dirty="0"/>
              <a:t>kill</a:t>
            </a:r>
          </a:p>
        </p:txBody>
      </p:sp>
      <p:sp>
        <p:nvSpPr>
          <p:cNvPr id="10" name="5-Point Star 9"/>
          <p:cNvSpPr/>
          <p:nvPr/>
        </p:nvSpPr>
        <p:spPr>
          <a:xfrm>
            <a:off x="6553201" y="1600200"/>
            <a:ext cx="2590800" cy="2504661"/>
          </a:xfrm>
          <a:prstGeom prst="star5">
            <a:avLst/>
          </a:prstGeom>
          <a:solidFill>
            <a:schemeClr val="accent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bg1"/>
                </a:solidFill>
              </a:rPr>
              <a:t>Success</a:t>
            </a:r>
          </a:p>
        </p:txBody>
      </p:sp>
      <p:sp>
        <p:nvSpPr>
          <p:cNvPr id="11" name="Up Arrow Callout 10"/>
          <p:cNvSpPr/>
          <p:nvPr/>
        </p:nvSpPr>
        <p:spPr>
          <a:xfrm rot="5400000">
            <a:off x="2705100" y="2009361"/>
            <a:ext cx="2133600" cy="2362200"/>
          </a:xfrm>
          <a:prstGeom prst="upArrowCallout">
            <a:avLst>
              <a:gd name="adj1" fmla="val 25000"/>
              <a:gd name="adj2" fmla="val 25000"/>
              <a:gd name="adj3" fmla="val 16414"/>
              <a:gd name="adj4" fmla="val 71581"/>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eaLnBrk="1" fontAlgn="auto" hangingPunct="1">
              <a:spcBef>
                <a:spcPts val="0"/>
              </a:spcBef>
              <a:spcAft>
                <a:spcPts val="0"/>
              </a:spcAft>
              <a:defRPr/>
            </a:pPr>
            <a:r>
              <a:rPr lang="en-US" sz="4000" b="1" dirty="0">
                <a:solidFill>
                  <a:schemeClr val="accent1">
                    <a:lumMod val="75000"/>
                  </a:schemeClr>
                </a:solidFill>
              </a:rPr>
              <a:t>B</a:t>
            </a:r>
            <a:r>
              <a:rPr lang="en-US" sz="2800" b="1" dirty="0"/>
              <a:t>ehavior</a:t>
            </a:r>
          </a:p>
        </p:txBody>
      </p:sp>
      <p:sp>
        <p:nvSpPr>
          <p:cNvPr id="12" name="Up Arrow Callout 11"/>
          <p:cNvSpPr/>
          <p:nvPr/>
        </p:nvSpPr>
        <p:spPr>
          <a:xfrm rot="5400000">
            <a:off x="4939748" y="1958009"/>
            <a:ext cx="2133600" cy="2464904"/>
          </a:xfrm>
          <a:prstGeom prst="upArrowCallout">
            <a:avLst>
              <a:gd name="adj1" fmla="val 25000"/>
              <a:gd name="adj2" fmla="val 25000"/>
              <a:gd name="adj3" fmla="val 19476"/>
              <a:gd name="adj4" fmla="val 72572"/>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eaLnBrk="1" fontAlgn="auto" hangingPunct="1">
              <a:spcBef>
                <a:spcPts val="0"/>
              </a:spcBef>
              <a:spcAft>
                <a:spcPts val="0"/>
              </a:spcAft>
              <a:defRPr/>
            </a:pPr>
            <a:r>
              <a:rPr lang="en-US" sz="4000" b="1" dirty="0">
                <a:solidFill>
                  <a:schemeClr val="accent1">
                    <a:lumMod val="75000"/>
                  </a:schemeClr>
                </a:solidFill>
              </a:rPr>
              <a:t>C</a:t>
            </a:r>
            <a:r>
              <a:rPr lang="en-US" sz="2800" b="1" dirty="0"/>
              <a:t>onditions</a:t>
            </a:r>
          </a:p>
        </p:txBody>
      </p:sp>
      <p:sp>
        <p:nvSpPr>
          <p:cNvPr id="9" name="Title 1"/>
          <p:cNvSpPr txBox="1">
            <a:spLocks/>
          </p:cNvSpPr>
          <p:nvPr/>
        </p:nvSpPr>
        <p:spPr>
          <a:xfrm>
            <a:off x="265220" y="228600"/>
            <a:ext cx="849778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a:t>SMART Planning</a:t>
            </a:r>
          </a:p>
        </p:txBody>
      </p:sp>
      <p:sp>
        <p:nvSpPr>
          <p:cNvPr id="4" name="Content Placeholder 3"/>
          <p:cNvSpPr>
            <a:spLocks noGrp="1"/>
          </p:cNvSpPr>
          <p:nvPr>
            <p:ph sz="quarter" idx="1"/>
          </p:nvPr>
        </p:nvSpPr>
        <p:spPr/>
        <p:txBody>
          <a:bodyPr/>
          <a:lstStyle/>
          <a:p>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98" y="6079161"/>
            <a:ext cx="1045527" cy="731214"/>
          </a:xfrm>
          <a:prstGeom prst="rect">
            <a:avLst/>
          </a:prstGeom>
        </p:spPr>
      </p:pic>
      <p:sp>
        <p:nvSpPr>
          <p:cNvPr id="15" name="TextBox 14"/>
          <p:cNvSpPr txBox="1"/>
          <p:nvPr/>
        </p:nvSpPr>
        <p:spPr>
          <a:xfrm>
            <a:off x="4041494" y="6260068"/>
            <a:ext cx="4724400" cy="369332"/>
          </a:xfrm>
          <a:prstGeom prst="rect">
            <a:avLst/>
          </a:prstGeom>
          <a:noFill/>
        </p:spPr>
        <p:txBody>
          <a:bodyPr wrap="square" rtlCol="0">
            <a:spAutoFit/>
          </a:bodyPr>
          <a:lstStyle/>
          <a:p>
            <a:pPr algn="r"/>
            <a:r>
              <a:rPr lang="en-US" dirty="0">
                <a:solidFill>
                  <a:srgbClr val="500000"/>
                </a:solidFill>
                <a:latin typeface="Minion Pro" pitchFamily="16" charset="0"/>
              </a:rPr>
              <a:t>http://communities.tamu.edu</a:t>
            </a:r>
          </a:p>
        </p:txBody>
      </p:sp>
    </p:spTree>
    <p:extLst>
      <p:ext uri="{BB962C8B-B14F-4D97-AF65-F5344CB8AC3E}">
        <p14:creationId xmlns:p14="http://schemas.microsoft.com/office/powerpoint/2010/main" val="1870753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28650" y="411163"/>
            <a:ext cx="7886700" cy="830262"/>
          </a:xfrm>
        </p:spPr>
        <p:txBody>
          <a:bodyPr rtlCol="0"/>
          <a:lstStyle/>
          <a:p>
            <a:pPr eaLnBrk="1" fontAlgn="auto" hangingPunct="1">
              <a:spcAft>
                <a:spcPts val="0"/>
              </a:spcAft>
              <a:defRPr/>
            </a:pPr>
            <a:r>
              <a:rPr lang="en-US" dirty="0"/>
              <a:t>Strategies: What We Do</a:t>
            </a:r>
          </a:p>
        </p:txBody>
      </p:sp>
      <p:sp>
        <p:nvSpPr>
          <p:cNvPr id="4" name="Rounded Rectangle 3"/>
          <p:cNvSpPr/>
          <p:nvPr/>
        </p:nvSpPr>
        <p:spPr>
          <a:xfrm>
            <a:off x="595313" y="2562225"/>
            <a:ext cx="1490662" cy="14478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n-US" sz="2800" b="1" dirty="0"/>
              <a:t>We use Assets to</a:t>
            </a:r>
          </a:p>
        </p:txBody>
      </p:sp>
      <p:sp>
        <p:nvSpPr>
          <p:cNvPr id="5" name="Oval 4"/>
          <p:cNvSpPr/>
          <p:nvPr/>
        </p:nvSpPr>
        <p:spPr>
          <a:xfrm>
            <a:off x="2406650" y="2373313"/>
            <a:ext cx="1920875" cy="18288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n-US" sz="2800" b="1" dirty="0"/>
              <a:t>Do </a:t>
            </a:r>
          </a:p>
          <a:p>
            <a:pPr algn="ctr" eaLnBrk="1" fontAlgn="auto" hangingPunct="1">
              <a:spcBef>
                <a:spcPts val="0"/>
              </a:spcBef>
              <a:spcAft>
                <a:spcPts val="0"/>
              </a:spcAft>
              <a:defRPr/>
            </a:pPr>
            <a:r>
              <a:rPr lang="en-US" sz="2800" b="1" dirty="0"/>
              <a:t>Things</a:t>
            </a:r>
          </a:p>
        </p:txBody>
      </p:sp>
      <p:sp>
        <p:nvSpPr>
          <p:cNvPr id="6" name="Oval 5"/>
          <p:cNvSpPr/>
          <p:nvPr/>
        </p:nvSpPr>
        <p:spPr>
          <a:xfrm>
            <a:off x="4724400" y="2409825"/>
            <a:ext cx="1828800" cy="18288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n-US" sz="2800" b="1" dirty="0"/>
              <a:t>To, for, or with People</a:t>
            </a:r>
          </a:p>
        </p:txBody>
      </p:sp>
      <p:sp>
        <p:nvSpPr>
          <p:cNvPr id="26632" name="TextBox 6"/>
          <p:cNvSpPr txBox="1">
            <a:spLocks noChangeArrowheads="1"/>
          </p:cNvSpPr>
          <p:nvPr/>
        </p:nvSpPr>
        <p:spPr bwMode="auto">
          <a:xfrm>
            <a:off x="2732088" y="4391025"/>
            <a:ext cx="2286000" cy="1323975"/>
          </a:xfrm>
          <a:prstGeom prst="rect">
            <a:avLst/>
          </a:prstGeom>
          <a:noFill/>
          <a:ln w="9525">
            <a:noFill/>
            <a:miter lim="800000"/>
            <a:headEnd/>
            <a:tailEnd/>
          </a:ln>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Workshops</a:t>
            </a:r>
          </a:p>
          <a:p>
            <a:pPr eaLnBrk="1" fontAlgn="auto" hangingPunct="1">
              <a:spcBef>
                <a:spcPts val="0"/>
              </a:spcBef>
              <a:spcAft>
                <a:spcPts val="0"/>
              </a:spcAft>
              <a:buFont typeface="Arial" charset="0"/>
              <a:buChar char="•"/>
              <a:defRPr/>
            </a:pPr>
            <a:r>
              <a:rPr lang="en-US" sz="2000" dirty="0">
                <a:latin typeface="+mn-lt"/>
              </a:rPr>
              <a:t>   Counseling</a:t>
            </a:r>
          </a:p>
          <a:p>
            <a:pPr eaLnBrk="1" fontAlgn="auto" hangingPunct="1">
              <a:spcBef>
                <a:spcPts val="0"/>
              </a:spcBef>
              <a:spcAft>
                <a:spcPts val="0"/>
              </a:spcAft>
              <a:buFont typeface="Arial" charset="0"/>
              <a:buChar char="•"/>
              <a:defRPr/>
            </a:pPr>
            <a:r>
              <a:rPr lang="en-US" sz="2000" dirty="0">
                <a:latin typeface="+mn-lt"/>
              </a:rPr>
              <a:t>   Technical Assist. </a:t>
            </a:r>
          </a:p>
          <a:p>
            <a:pPr eaLnBrk="1" fontAlgn="auto" hangingPunct="1">
              <a:spcBef>
                <a:spcPts val="0"/>
              </a:spcBef>
              <a:spcAft>
                <a:spcPts val="0"/>
              </a:spcAft>
              <a:buFont typeface="Arial" charset="0"/>
              <a:buChar char="•"/>
              <a:defRPr/>
            </a:pPr>
            <a:r>
              <a:rPr lang="en-US" sz="2000" dirty="0">
                <a:latin typeface="+mn-lt"/>
              </a:rPr>
              <a:t>   Materials</a:t>
            </a:r>
          </a:p>
        </p:txBody>
      </p:sp>
      <p:sp>
        <p:nvSpPr>
          <p:cNvPr id="17415" name="TextBox 7"/>
          <p:cNvSpPr txBox="1">
            <a:spLocks noChangeArrowheads="1"/>
          </p:cNvSpPr>
          <p:nvPr/>
        </p:nvSpPr>
        <p:spPr bwMode="auto">
          <a:xfrm>
            <a:off x="5062538" y="4391025"/>
            <a:ext cx="1828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pitchFamily="34" charset="0"/>
              <a:buChar char="•"/>
            </a:pPr>
            <a:r>
              <a:rPr lang="en-US" altLang="en-US" sz="2000" dirty="0"/>
              <a:t>  Clients</a:t>
            </a:r>
          </a:p>
          <a:p>
            <a:pPr eaLnBrk="1" hangingPunct="1">
              <a:buFont typeface="Arial" pitchFamily="34" charset="0"/>
              <a:buChar char="•"/>
            </a:pPr>
            <a:r>
              <a:rPr lang="en-US" altLang="en-US" sz="2000" dirty="0"/>
              <a:t>  Stakeholders</a:t>
            </a:r>
          </a:p>
          <a:p>
            <a:pPr eaLnBrk="1" hangingPunct="1">
              <a:buFont typeface="Arial" pitchFamily="34" charset="0"/>
              <a:buChar char="•"/>
            </a:pPr>
            <a:r>
              <a:rPr lang="en-US" altLang="en-US" sz="2000" dirty="0"/>
              <a:t>  Partners</a:t>
            </a:r>
          </a:p>
          <a:p>
            <a:pPr eaLnBrk="1" hangingPunct="1">
              <a:buFont typeface="Arial" pitchFamily="34" charset="0"/>
              <a:buChar char="•"/>
            </a:pPr>
            <a:r>
              <a:rPr lang="en-US" altLang="en-US" sz="2000" dirty="0"/>
              <a:t>  Businesses</a:t>
            </a:r>
          </a:p>
        </p:txBody>
      </p:sp>
      <p:sp>
        <p:nvSpPr>
          <p:cNvPr id="18" name="TextBox 17"/>
          <p:cNvSpPr txBox="1"/>
          <p:nvPr/>
        </p:nvSpPr>
        <p:spPr>
          <a:xfrm>
            <a:off x="7010400" y="3054350"/>
            <a:ext cx="1676400" cy="58578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algn="ctr" eaLnBrk="1" fontAlgn="auto" hangingPunct="1">
              <a:spcBef>
                <a:spcPts val="0"/>
              </a:spcBef>
              <a:spcAft>
                <a:spcPts val="0"/>
              </a:spcAft>
              <a:defRPr/>
            </a:pPr>
            <a:r>
              <a:rPr lang="en-US" sz="3200" b="1" dirty="0">
                <a:solidFill>
                  <a:schemeClr val="bg1"/>
                </a:solidFill>
                <a:effectLst>
                  <a:outerShdw blurRad="38100" dist="38100" dir="2700000" algn="tl">
                    <a:srgbClr val="000000">
                      <a:alpha val="43137"/>
                    </a:srgbClr>
                  </a:outerShdw>
                </a:effectLst>
              </a:rPr>
              <a:t>ABCs</a:t>
            </a:r>
          </a:p>
        </p:txBody>
      </p:sp>
      <p:cxnSp>
        <p:nvCxnSpPr>
          <p:cNvPr id="33" name="Straight Arrow Connector 32"/>
          <p:cNvCxnSpPr/>
          <p:nvPr/>
        </p:nvCxnSpPr>
        <p:spPr>
          <a:xfrm>
            <a:off x="4387850" y="3324225"/>
            <a:ext cx="304800" cy="1588"/>
          </a:xfrm>
          <a:prstGeom prst="straightConnector1">
            <a:avLst/>
          </a:prstGeom>
          <a:ln w="381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629400" y="3398838"/>
            <a:ext cx="304800" cy="1587"/>
          </a:xfrm>
          <a:prstGeom prst="straightConnector1">
            <a:avLst/>
          </a:prstGeom>
          <a:ln w="381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01850" y="3324225"/>
            <a:ext cx="304800" cy="1588"/>
          </a:xfrm>
          <a:prstGeom prst="straightConnector1">
            <a:avLst/>
          </a:prstGeom>
          <a:ln w="381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20" name="TextBox 8"/>
          <p:cNvSpPr txBox="1">
            <a:spLocks noChangeArrowheads="1"/>
          </p:cNvSpPr>
          <p:nvPr/>
        </p:nvSpPr>
        <p:spPr bwMode="auto">
          <a:xfrm>
            <a:off x="2406650" y="165735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000" dirty="0"/>
              <a:t>Strategies</a:t>
            </a:r>
          </a:p>
        </p:txBody>
      </p:sp>
      <p:sp>
        <p:nvSpPr>
          <p:cNvPr id="17421" name="TextBox 18"/>
          <p:cNvSpPr txBox="1">
            <a:spLocks noChangeArrowheads="1"/>
          </p:cNvSpPr>
          <p:nvPr/>
        </p:nvSpPr>
        <p:spPr bwMode="auto">
          <a:xfrm>
            <a:off x="4495800" y="165735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000" dirty="0"/>
              <a:t>Participants</a:t>
            </a:r>
          </a:p>
        </p:txBody>
      </p:sp>
      <p:sp>
        <p:nvSpPr>
          <p:cNvPr id="17422" name="TextBox 8"/>
          <p:cNvSpPr txBox="1">
            <a:spLocks noChangeArrowheads="1"/>
          </p:cNvSpPr>
          <p:nvPr/>
        </p:nvSpPr>
        <p:spPr bwMode="auto">
          <a:xfrm>
            <a:off x="180975" y="165735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000" dirty="0"/>
              <a:t>Assets</a:t>
            </a:r>
          </a:p>
        </p:txBody>
      </p:sp>
      <p:sp>
        <p:nvSpPr>
          <p:cNvPr id="15" name="TextBox 6"/>
          <p:cNvSpPr txBox="1">
            <a:spLocks noChangeArrowheads="1"/>
          </p:cNvSpPr>
          <p:nvPr/>
        </p:nvSpPr>
        <p:spPr bwMode="auto">
          <a:xfrm>
            <a:off x="595313" y="4391025"/>
            <a:ext cx="2286000" cy="1323975"/>
          </a:xfrm>
          <a:prstGeom prst="rect">
            <a:avLst/>
          </a:prstGeom>
          <a:noFill/>
          <a:ln w="9525">
            <a:noFill/>
            <a:miter lim="800000"/>
            <a:headEnd/>
            <a:tailEnd/>
          </a:ln>
        </p:spPr>
        <p:txBody>
          <a:bodyPr>
            <a:spAutoFit/>
          </a:bodyPr>
          <a:lstStyle/>
          <a:p>
            <a:pPr marL="342900" indent="-342900" eaLnBrk="1" hangingPunct="1">
              <a:buFont typeface="Arial" panose="020B0604020202020204" pitchFamily="34" charset="0"/>
              <a:buChar char="•"/>
              <a:defRPr/>
            </a:pPr>
            <a:r>
              <a:rPr lang="en-US" sz="2000" dirty="0"/>
              <a:t>Materials</a:t>
            </a:r>
          </a:p>
          <a:p>
            <a:pPr marL="342900" indent="-342900" eaLnBrk="1" hangingPunct="1">
              <a:buFont typeface="Arial" panose="020B0604020202020204" pitchFamily="34" charset="0"/>
              <a:buChar char="•"/>
              <a:defRPr/>
            </a:pPr>
            <a:r>
              <a:rPr lang="en-US" sz="2000" dirty="0"/>
              <a:t>Equipment</a:t>
            </a:r>
          </a:p>
          <a:p>
            <a:pPr marL="342900" indent="-342900" eaLnBrk="1" hangingPunct="1">
              <a:buFont typeface="Arial" panose="020B0604020202020204" pitchFamily="34" charset="0"/>
              <a:buChar char="•"/>
              <a:defRPr/>
            </a:pPr>
            <a:r>
              <a:rPr lang="en-US" sz="2000" dirty="0"/>
              <a:t>People skills</a:t>
            </a:r>
          </a:p>
          <a:p>
            <a:pPr marL="342900" indent="-342900" eaLnBrk="1" hangingPunct="1">
              <a:buFont typeface="Arial" panose="020B0604020202020204" pitchFamily="34" charset="0"/>
              <a:buChar char="•"/>
              <a:defRPr/>
            </a:pPr>
            <a:r>
              <a:rPr lang="en-US" sz="2000" dirty="0"/>
              <a:t>Buil</a:t>
            </a:r>
            <a:r>
              <a:rPr lang="en-US" sz="2000" dirty="0">
                <a:latin typeface="+mn-lt"/>
              </a:rPr>
              <a:t>dings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98" y="6079161"/>
            <a:ext cx="1045527" cy="731214"/>
          </a:xfrm>
          <a:prstGeom prst="rect">
            <a:avLst/>
          </a:prstGeom>
        </p:spPr>
      </p:pic>
    </p:spTree>
    <p:extLst>
      <p:ext uri="{BB962C8B-B14F-4D97-AF65-F5344CB8AC3E}">
        <p14:creationId xmlns:p14="http://schemas.microsoft.com/office/powerpoint/2010/main" val="419351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6934200" cy="480060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chemeClr val="accent1"/>
                </a:solidFill>
              </a:rPr>
              <a:t>2. List the top 3 items you’d love to include in next year’s budget?</a:t>
            </a:r>
          </a:p>
        </p:txBody>
      </p:sp>
    </p:spTree>
    <p:extLst>
      <p:ext uri="{BB962C8B-B14F-4D97-AF65-F5344CB8AC3E}">
        <p14:creationId xmlns:p14="http://schemas.microsoft.com/office/powerpoint/2010/main" val="1498357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28650" y="411163"/>
            <a:ext cx="7886700" cy="830262"/>
          </a:xfrm>
        </p:spPr>
        <p:txBody>
          <a:bodyPr rtlCol="0"/>
          <a:lstStyle/>
          <a:p>
            <a:pPr eaLnBrk="1" fontAlgn="auto" hangingPunct="1">
              <a:spcAft>
                <a:spcPts val="0"/>
              </a:spcAft>
              <a:defRPr/>
            </a:pPr>
            <a:r>
              <a:rPr lang="en-US" altLang="en-US" dirty="0"/>
              <a:t>Points for Course Correction</a:t>
            </a:r>
          </a:p>
        </p:txBody>
      </p:sp>
      <p:sp>
        <p:nvSpPr>
          <p:cNvPr id="7" name="Oval 6"/>
          <p:cNvSpPr/>
          <p:nvPr/>
        </p:nvSpPr>
        <p:spPr>
          <a:xfrm>
            <a:off x="2362200" y="4191000"/>
            <a:ext cx="2057400" cy="17526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dirty="0">
                <a:solidFill>
                  <a:schemeClr val="bg2">
                    <a:lumMod val="50000"/>
                  </a:schemeClr>
                </a:solidFill>
              </a:rPr>
              <a:t>Scores on Post Assessment</a:t>
            </a:r>
          </a:p>
        </p:txBody>
      </p:sp>
      <p:cxnSp>
        <p:nvCxnSpPr>
          <p:cNvPr id="8" name="Straight Arrow Connector 7"/>
          <p:cNvCxnSpPr/>
          <p:nvPr/>
        </p:nvCxnSpPr>
        <p:spPr>
          <a:xfrm flipH="1" flipV="1">
            <a:off x="2681288" y="3268663"/>
            <a:ext cx="280987" cy="1066800"/>
          </a:xfrm>
          <a:prstGeom prst="straightConnector1">
            <a:avLst/>
          </a:prstGeom>
          <a:ln w="57150">
            <a:solidFill>
              <a:schemeClr val="accent5"/>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000" y="4191000"/>
            <a:ext cx="1981200" cy="17526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dirty="0">
                <a:solidFill>
                  <a:schemeClr val="bg2">
                    <a:lumMod val="50000"/>
                  </a:schemeClr>
                </a:solidFill>
              </a:rPr>
              <a:t>Number of Websites Started</a:t>
            </a:r>
          </a:p>
        </p:txBody>
      </p:sp>
      <p:sp>
        <p:nvSpPr>
          <p:cNvPr id="14" name="Oval 13"/>
          <p:cNvSpPr/>
          <p:nvPr/>
        </p:nvSpPr>
        <p:spPr>
          <a:xfrm>
            <a:off x="6705600" y="4114800"/>
            <a:ext cx="2133600" cy="17526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dirty="0">
                <a:solidFill>
                  <a:schemeClr val="bg2">
                    <a:lumMod val="50000"/>
                  </a:schemeClr>
                </a:solidFill>
              </a:rPr>
              <a:t>Number of New Websites Generating Income</a:t>
            </a:r>
          </a:p>
        </p:txBody>
      </p:sp>
      <p:cxnSp>
        <p:nvCxnSpPr>
          <p:cNvPr id="15" name="Straight Arrow Connector 14"/>
          <p:cNvCxnSpPr/>
          <p:nvPr/>
        </p:nvCxnSpPr>
        <p:spPr>
          <a:xfrm flipH="1" flipV="1">
            <a:off x="6175375" y="3268663"/>
            <a:ext cx="960438" cy="1066800"/>
          </a:xfrm>
          <a:prstGeom prst="straightConnector1">
            <a:avLst/>
          </a:prstGeom>
          <a:ln w="57150">
            <a:solidFill>
              <a:schemeClr val="accent5"/>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52400" y="4267200"/>
            <a:ext cx="2057400" cy="17526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dirty="0">
                <a:solidFill>
                  <a:schemeClr val="bg2">
                    <a:lumMod val="50000"/>
                  </a:schemeClr>
                </a:solidFill>
              </a:rPr>
              <a:t>Number of Trainings &amp; Participants</a:t>
            </a:r>
          </a:p>
        </p:txBody>
      </p:sp>
      <p:cxnSp>
        <p:nvCxnSpPr>
          <p:cNvPr id="25" name="Straight Arrow Connector 24"/>
          <p:cNvCxnSpPr/>
          <p:nvPr/>
        </p:nvCxnSpPr>
        <p:spPr>
          <a:xfrm rot="16200000" flipV="1">
            <a:off x="647700" y="3678238"/>
            <a:ext cx="990600" cy="114300"/>
          </a:xfrm>
          <a:prstGeom prst="straightConnector1">
            <a:avLst/>
          </a:prstGeom>
          <a:ln w="57150">
            <a:solidFill>
              <a:schemeClr val="accent5"/>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286250" y="3240088"/>
            <a:ext cx="668338" cy="1095375"/>
          </a:xfrm>
          <a:prstGeom prst="straightConnector1">
            <a:avLst/>
          </a:prstGeom>
          <a:ln w="57150">
            <a:solidFill>
              <a:schemeClr val="accent5"/>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Up Arrow Callout 17"/>
          <p:cNvSpPr/>
          <p:nvPr/>
        </p:nvSpPr>
        <p:spPr>
          <a:xfrm rot="5400000">
            <a:off x="1905000" y="1524000"/>
            <a:ext cx="1752600" cy="1752600"/>
          </a:xfrm>
          <a:prstGeom prst="upArrowCallout">
            <a:avLst>
              <a:gd name="adj1" fmla="val 25000"/>
              <a:gd name="adj2" fmla="val 19718"/>
              <a:gd name="adj3" fmla="val 16414"/>
              <a:gd name="adj4" fmla="val 78753"/>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eaLnBrk="1" fontAlgn="auto" hangingPunct="1">
              <a:spcBef>
                <a:spcPts val="0"/>
              </a:spcBef>
              <a:spcAft>
                <a:spcPts val="0"/>
              </a:spcAft>
              <a:defRPr/>
            </a:pPr>
            <a:r>
              <a:rPr lang="en-US" dirty="0">
                <a:solidFill>
                  <a:schemeClr val="tx1"/>
                </a:solidFill>
              </a:rPr>
              <a:t>Participants</a:t>
            </a:r>
          </a:p>
          <a:p>
            <a:pPr algn="ctr" eaLnBrk="1" fontAlgn="auto" hangingPunct="1">
              <a:spcBef>
                <a:spcPts val="0"/>
              </a:spcBef>
              <a:spcAft>
                <a:spcPts val="0"/>
              </a:spcAft>
              <a:defRPr/>
            </a:pPr>
            <a:r>
              <a:rPr lang="en-US" b="1" dirty="0">
                <a:solidFill>
                  <a:schemeClr val="tx1"/>
                </a:solidFill>
              </a:rPr>
              <a:t>learn</a:t>
            </a:r>
            <a:r>
              <a:rPr lang="en-US" dirty="0">
                <a:solidFill>
                  <a:schemeClr val="tx1"/>
                </a:solidFill>
              </a:rPr>
              <a:t> the value of website</a:t>
            </a:r>
          </a:p>
        </p:txBody>
      </p:sp>
      <p:sp>
        <p:nvSpPr>
          <p:cNvPr id="19" name="Up Arrow Callout 18"/>
          <p:cNvSpPr/>
          <p:nvPr/>
        </p:nvSpPr>
        <p:spPr>
          <a:xfrm rot="5400000">
            <a:off x="3581400" y="1524000"/>
            <a:ext cx="1752600" cy="1752600"/>
          </a:xfrm>
          <a:prstGeom prst="upArrowCallout">
            <a:avLst>
              <a:gd name="adj1" fmla="val 25000"/>
              <a:gd name="adj2" fmla="val 25000"/>
              <a:gd name="adj3" fmla="val 16414"/>
              <a:gd name="adj4" fmla="val 74969"/>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eaLnBrk="1" fontAlgn="auto" hangingPunct="1">
              <a:spcBef>
                <a:spcPts val="0"/>
              </a:spcBef>
              <a:spcAft>
                <a:spcPts val="0"/>
              </a:spcAft>
              <a:defRPr/>
            </a:pPr>
            <a:r>
              <a:rPr lang="en-US" dirty="0">
                <a:solidFill>
                  <a:schemeClr val="tx1"/>
                </a:solidFill>
              </a:rPr>
              <a:t>Participants</a:t>
            </a:r>
          </a:p>
          <a:p>
            <a:pPr algn="ctr" eaLnBrk="1" fontAlgn="auto" hangingPunct="1">
              <a:spcBef>
                <a:spcPts val="0"/>
              </a:spcBef>
              <a:spcAft>
                <a:spcPts val="0"/>
              </a:spcAft>
              <a:defRPr/>
            </a:pPr>
            <a:r>
              <a:rPr lang="en-US" b="1" dirty="0">
                <a:solidFill>
                  <a:schemeClr val="tx1"/>
                </a:solidFill>
              </a:rPr>
              <a:t>build</a:t>
            </a:r>
            <a:r>
              <a:rPr lang="en-US" dirty="0">
                <a:solidFill>
                  <a:schemeClr val="tx1"/>
                </a:solidFill>
              </a:rPr>
              <a:t> website</a:t>
            </a:r>
          </a:p>
        </p:txBody>
      </p:sp>
      <p:sp>
        <p:nvSpPr>
          <p:cNvPr id="22" name="Up Arrow Callout 21"/>
          <p:cNvSpPr/>
          <p:nvPr/>
        </p:nvSpPr>
        <p:spPr>
          <a:xfrm rot="5400000">
            <a:off x="5334000" y="1524000"/>
            <a:ext cx="1752600" cy="1752600"/>
          </a:xfrm>
          <a:prstGeom prst="upArrowCallout">
            <a:avLst>
              <a:gd name="adj1" fmla="val 25000"/>
              <a:gd name="adj2" fmla="val 25000"/>
              <a:gd name="adj3" fmla="val 19476"/>
              <a:gd name="adj4" fmla="val 75960"/>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eaLnBrk="1" fontAlgn="auto" hangingPunct="1">
              <a:spcBef>
                <a:spcPts val="0"/>
              </a:spcBef>
              <a:spcAft>
                <a:spcPts val="0"/>
              </a:spcAft>
              <a:defRPr/>
            </a:pPr>
            <a:r>
              <a:rPr lang="en-US" dirty="0">
                <a:solidFill>
                  <a:schemeClr val="tx1"/>
                </a:solidFill>
              </a:rPr>
              <a:t>Participants see </a:t>
            </a:r>
            <a:r>
              <a:rPr lang="en-US" b="1" dirty="0">
                <a:solidFill>
                  <a:schemeClr val="tx1"/>
                </a:solidFill>
              </a:rPr>
              <a:t>increased revenue</a:t>
            </a:r>
          </a:p>
        </p:txBody>
      </p:sp>
      <p:sp>
        <p:nvSpPr>
          <p:cNvPr id="23" name="Right Arrow Callout 22"/>
          <p:cNvSpPr/>
          <p:nvPr/>
        </p:nvSpPr>
        <p:spPr>
          <a:xfrm>
            <a:off x="304800" y="1524000"/>
            <a:ext cx="1752600" cy="1752600"/>
          </a:xfrm>
          <a:prstGeom prst="rightArrowCallou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bg1"/>
                </a:solidFill>
              </a:rPr>
              <a:t>Web</a:t>
            </a:r>
            <a:r>
              <a:rPr lang="en-US" b="1" dirty="0">
                <a:solidFill>
                  <a:schemeClr val="tx1"/>
                </a:solidFill>
              </a:rPr>
              <a:t> </a:t>
            </a:r>
            <a:r>
              <a:rPr lang="en-US" b="1" dirty="0">
                <a:solidFill>
                  <a:schemeClr val="bg1"/>
                </a:solidFill>
              </a:rPr>
              <a:t>training</a:t>
            </a:r>
          </a:p>
        </p:txBody>
      </p:sp>
      <p:sp>
        <p:nvSpPr>
          <p:cNvPr id="24" name="5-Point Star 23"/>
          <p:cNvSpPr/>
          <p:nvPr/>
        </p:nvSpPr>
        <p:spPr>
          <a:xfrm>
            <a:off x="6705599" y="1143000"/>
            <a:ext cx="2404642" cy="2079351"/>
          </a:xfrm>
          <a:prstGeom prst="star5">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000" b="1" baseline="-25000" dirty="0">
                <a:solidFill>
                  <a:schemeClr val="bg1"/>
                </a:solidFill>
              </a:rPr>
              <a:t>Stronger </a:t>
            </a:r>
          </a:p>
          <a:p>
            <a:pPr algn="ctr" eaLnBrk="1" fontAlgn="auto" hangingPunct="1">
              <a:spcBef>
                <a:spcPts val="0"/>
              </a:spcBef>
              <a:spcAft>
                <a:spcPts val="0"/>
              </a:spcAft>
              <a:defRPr/>
            </a:pPr>
            <a:r>
              <a:rPr lang="en-US" sz="2000" b="1" baseline="-25000" dirty="0">
                <a:solidFill>
                  <a:schemeClr val="bg1"/>
                </a:solidFill>
              </a:rPr>
              <a:t>Small </a:t>
            </a:r>
          </a:p>
          <a:p>
            <a:pPr algn="ctr" eaLnBrk="1" fontAlgn="auto" hangingPunct="1">
              <a:spcBef>
                <a:spcPts val="0"/>
              </a:spcBef>
              <a:spcAft>
                <a:spcPts val="0"/>
              </a:spcAft>
              <a:defRPr/>
            </a:pPr>
            <a:r>
              <a:rPr lang="en-US" sz="2000" b="1" baseline="-25000" dirty="0">
                <a:solidFill>
                  <a:schemeClr val="bg1"/>
                </a:solidFill>
              </a:rPr>
              <a:t>Business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98" y="6079161"/>
            <a:ext cx="1045527" cy="731214"/>
          </a:xfrm>
          <a:prstGeom prst="rect">
            <a:avLst/>
          </a:prstGeom>
        </p:spPr>
      </p:pic>
      <p:sp>
        <p:nvSpPr>
          <p:cNvPr id="3" name="TextBox 2"/>
          <p:cNvSpPr txBox="1"/>
          <p:nvPr/>
        </p:nvSpPr>
        <p:spPr>
          <a:xfrm>
            <a:off x="2962275" y="1524000"/>
            <a:ext cx="304800" cy="369332"/>
          </a:xfrm>
          <a:prstGeom prst="rect">
            <a:avLst/>
          </a:prstGeom>
          <a:noFill/>
        </p:spPr>
        <p:txBody>
          <a:bodyPr wrap="square" rtlCol="0">
            <a:spAutoFit/>
          </a:bodyPr>
          <a:lstStyle/>
          <a:p>
            <a:r>
              <a:rPr lang="en-US" dirty="0"/>
              <a:t>A</a:t>
            </a:r>
          </a:p>
        </p:txBody>
      </p:sp>
      <p:sp>
        <p:nvSpPr>
          <p:cNvPr id="20" name="TextBox 19"/>
          <p:cNvSpPr txBox="1"/>
          <p:nvPr/>
        </p:nvSpPr>
        <p:spPr>
          <a:xfrm>
            <a:off x="4572000" y="1524000"/>
            <a:ext cx="304800" cy="369332"/>
          </a:xfrm>
          <a:prstGeom prst="rect">
            <a:avLst/>
          </a:prstGeom>
          <a:noFill/>
        </p:spPr>
        <p:txBody>
          <a:bodyPr wrap="square" rtlCol="0">
            <a:spAutoFit/>
          </a:bodyPr>
          <a:lstStyle/>
          <a:p>
            <a:r>
              <a:rPr lang="en-US" dirty="0"/>
              <a:t>B</a:t>
            </a:r>
          </a:p>
        </p:txBody>
      </p:sp>
      <p:sp>
        <p:nvSpPr>
          <p:cNvPr id="26" name="TextBox 25"/>
          <p:cNvSpPr txBox="1"/>
          <p:nvPr/>
        </p:nvSpPr>
        <p:spPr>
          <a:xfrm>
            <a:off x="6350312" y="1524000"/>
            <a:ext cx="304800" cy="369332"/>
          </a:xfrm>
          <a:prstGeom prst="rect">
            <a:avLst/>
          </a:prstGeom>
          <a:noFill/>
        </p:spPr>
        <p:txBody>
          <a:bodyPr wrap="square" rtlCol="0">
            <a:spAutoFit/>
          </a:bodyPr>
          <a:lstStyle/>
          <a:p>
            <a:r>
              <a:rPr lang="en-US" dirty="0"/>
              <a:t>C</a:t>
            </a:r>
          </a:p>
        </p:txBody>
      </p:sp>
      <p:sp>
        <p:nvSpPr>
          <p:cNvPr id="2" name="Rectangle 1"/>
          <p:cNvSpPr/>
          <p:nvPr/>
        </p:nvSpPr>
        <p:spPr>
          <a:xfrm>
            <a:off x="6553200" y="6079161"/>
            <a:ext cx="196215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Feedback to improve</a:t>
            </a:r>
          </a:p>
        </p:txBody>
      </p:sp>
      <p:sp>
        <p:nvSpPr>
          <p:cNvPr id="27" name="Rectangle 26"/>
          <p:cNvSpPr/>
          <p:nvPr/>
        </p:nvSpPr>
        <p:spPr>
          <a:xfrm>
            <a:off x="3817144" y="6079161"/>
            <a:ext cx="128111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Wins</a:t>
            </a:r>
          </a:p>
        </p:txBody>
      </p:sp>
    </p:spTree>
    <p:extLst>
      <p:ext uri="{BB962C8B-B14F-4D97-AF65-F5344CB8AC3E}">
        <p14:creationId xmlns:p14="http://schemas.microsoft.com/office/powerpoint/2010/main" val="269561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28650" y="411163"/>
            <a:ext cx="7886700" cy="830262"/>
          </a:xfrm>
        </p:spPr>
        <p:txBody>
          <a:bodyPr rtlCol="0"/>
          <a:lstStyle/>
          <a:p>
            <a:pPr eaLnBrk="1" fontAlgn="auto" hangingPunct="1">
              <a:spcAft>
                <a:spcPts val="0"/>
              </a:spcAft>
              <a:defRPr/>
            </a:pPr>
            <a:r>
              <a:rPr lang="en-US" dirty="0"/>
              <a:t>Strategies: What We Do</a:t>
            </a:r>
          </a:p>
        </p:txBody>
      </p:sp>
      <p:sp>
        <p:nvSpPr>
          <p:cNvPr id="4" name="Rounded Rectangle 3"/>
          <p:cNvSpPr/>
          <p:nvPr/>
        </p:nvSpPr>
        <p:spPr>
          <a:xfrm>
            <a:off x="595313" y="2562225"/>
            <a:ext cx="1490662" cy="14478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n-US" sz="2800" b="1" dirty="0"/>
              <a:t>We use Assets to</a:t>
            </a:r>
          </a:p>
        </p:txBody>
      </p:sp>
      <p:sp>
        <p:nvSpPr>
          <p:cNvPr id="5" name="Oval 4"/>
          <p:cNvSpPr/>
          <p:nvPr/>
        </p:nvSpPr>
        <p:spPr>
          <a:xfrm>
            <a:off x="2406650" y="2373313"/>
            <a:ext cx="1920875" cy="18288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n-US" sz="2800" b="1" dirty="0"/>
              <a:t>Do </a:t>
            </a:r>
          </a:p>
          <a:p>
            <a:pPr algn="ctr" eaLnBrk="1" fontAlgn="auto" hangingPunct="1">
              <a:spcBef>
                <a:spcPts val="0"/>
              </a:spcBef>
              <a:spcAft>
                <a:spcPts val="0"/>
              </a:spcAft>
              <a:defRPr/>
            </a:pPr>
            <a:r>
              <a:rPr lang="en-US" sz="2800" b="1" dirty="0"/>
              <a:t>Things</a:t>
            </a:r>
          </a:p>
        </p:txBody>
      </p:sp>
      <p:sp>
        <p:nvSpPr>
          <p:cNvPr id="6" name="Oval 5"/>
          <p:cNvSpPr/>
          <p:nvPr/>
        </p:nvSpPr>
        <p:spPr>
          <a:xfrm>
            <a:off x="4724400" y="2409825"/>
            <a:ext cx="1828800" cy="18288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n-US" sz="2800" b="1" dirty="0"/>
              <a:t>To, for, or with People</a:t>
            </a:r>
          </a:p>
        </p:txBody>
      </p:sp>
      <p:sp>
        <p:nvSpPr>
          <p:cNvPr id="26632" name="TextBox 6"/>
          <p:cNvSpPr txBox="1">
            <a:spLocks noChangeArrowheads="1"/>
          </p:cNvSpPr>
          <p:nvPr/>
        </p:nvSpPr>
        <p:spPr bwMode="auto">
          <a:xfrm>
            <a:off x="2732088" y="4391025"/>
            <a:ext cx="2286000" cy="1323975"/>
          </a:xfrm>
          <a:prstGeom prst="rect">
            <a:avLst/>
          </a:prstGeom>
          <a:noFill/>
          <a:ln w="9525">
            <a:noFill/>
            <a:miter lim="800000"/>
            <a:headEnd/>
            <a:tailEnd/>
          </a:ln>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Workshops</a:t>
            </a:r>
          </a:p>
          <a:p>
            <a:pPr eaLnBrk="1" fontAlgn="auto" hangingPunct="1">
              <a:spcBef>
                <a:spcPts val="0"/>
              </a:spcBef>
              <a:spcAft>
                <a:spcPts val="0"/>
              </a:spcAft>
              <a:buFont typeface="Arial" charset="0"/>
              <a:buChar char="•"/>
              <a:defRPr/>
            </a:pPr>
            <a:r>
              <a:rPr lang="en-US" sz="2000" dirty="0">
                <a:latin typeface="+mn-lt"/>
              </a:rPr>
              <a:t>   Counseling</a:t>
            </a:r>
          </a:p>
          <a:p>
            <a:pPr eaLnBrk="1" fontAlgn="auto" hangingPunct="1">
              <a:spcBef>
                <a:spcPts val="0"/>
              </a:spcBef>
              <a:spcAft>
                <a:spcPts val="0"/>
              </a:spcAft>
              <a:buFont typeface="Arial" charset="0"/>
              <a:buChar char="•"/>
              <a:defRPr/>
            </a:pPr>
            <a:r>
              <a:rPr lang="en-US" sz="2000" dirty="0">
                <a:latin typeface="+mn-lt"/>
              </a:rPr>
              <a:t>   Technical Assist. </a:t>
            </a:r>
          </a:p>
          <a:p>
            <a:pPr eaLnBrk="1" fontAlgn="auto" hangingPunct="1">
              <a:spcBef>
                <a:spcPts val="0"/>
              </a:spcBef>
              <a:spcAft>
                <a:spcPts val="0"/>
              </a:spcAft>
              <a:buFont typeface="Arial" charset="0"/>
              <a:buChar char="•"/>
              <a:defRPr/>
            </a:pPr>
            <a:r>
              <a:rPr lang="en-US" sz="2000" dirty="0">
                <a:latin typeface="+mn-lt"/>
              </a:rPr>
              <a:t>   Materials</a:t>
            </a:r>
          </a:p>
        </p:txBody>
      </p:sp>
      <p:sp>
        <p:nvSpPr>
          <p:cNvPr id="17415" name="TextBox 7"/>
          <p:cNvSpPr txBox="1">
            <a:spLocks noChangeArrowheads="1"/>
          </p:cNvSpPr>
          <p:nvPr/>
        </p:nvSpPr>
        <p:spPr bwMode="auto">
          <a:xfrm>
            <a:off x="5062538" y="4391025"/>
            <a:ext cx="1828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Arial" pitchFamily="34" charset="0"/>
              <a:buChar char="•"/>
            </a:pPr>
            <a:r>
              <a:rPr lang="en-US" altLang="en-US" sz="2000" dirty="0"/>
              <a:t>  Clients</a:t>
            </a:r>
          </a:p>
          <a:p>
            <a:pPr eaLnBrk="1" hangingPunct="1">
              <a:buFont typeface="Arial" pitchFamily="34" charset="0"/>
              <a:buChar char="•"/>
            </a:pPr>
            <a:r>
              <a:rPr lang="en-US" altLang="en-US" sz="2000" dirty="0"/>
              <a:t>  Stakeholders</a:t>
            </a:r>
          </a:p>
          <a:p>
            <a:pPr eaLnBrk="1" hangingPunct="1">
              <a:buFont typeface="Arial" pitchFamily="34" charset="0"/>
              <a:buChar char="•"/>
            </a:pPr>
            <a:r>
              <a:rPr lang="en-US" altLang="en-US" sz="2000" dirty="0"/>
              <a:t>  Partners</a:t>
            </a:r>
          </a:p>
          <a:p>
            <a:pPr eaLnBrk="1" hangingPunct="1">
              <a:buFont typeface="Arial" pitchFamily="34" charset="0"/>
              <a:buChar char="•"/>
            </a:pPr>
            <a:r>
              <a:rPr lang="en-US" altLang="en-US" sz="2000" dirty="0"/>
              <a:t>  Businesses</a:t>
            </a:r>
          </a:p>
        </p:txBody>
      </p:sp>
      <p:sp>
        <p:nvSpPr>
          <p:cNvPr id="18" name="TextBox 17"/>
          <p:cNvSpPr txBox="1"/>
          <p:nvPr/>
        </p:nvSpPr>
        <p:spPr>
          <a:xfrm>
            <a:off x="7010400" y="3054350"/>
            <a:ext cx="1676400" cy="58578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algn="ctr" eaLnBrk="1" fontAlgn="auto" hangingPunct="1">
              <a:spcBef>
                <a:spcPts val="0"/>
              </a:spcBef>
              <a:spcAft>
                <a:spcPts val="0"/>
              </a:spcAft>
              <a:defRPr/>
            </a:pPr>
            <a:r>
              <a:rPr lang="en-US" sz="3200" b="1" dirty="0">
                <a:solidFill>
                  <a:schemeClr val="bg1"/>
                </a:solidFill>
                <a:effectLst>
                  <a:outerShdw blurRad="38100" dist="38100" dir="2700000" algn="tl">
                    <a:srgbClr val="000000">
                      <a:alpha val="43137"/>
                    </a:srgbClr>
                  </a:outerShdw>
                </a:effectLst>
              </a:rPr>
              <a:t>ABCs</a:t>
            </a:r>
          </a:p>
        </p:txBody>
      </p:sp>
      <p:cxnSp>
        <p:nvCxnSpPr>
          <p:cNvPr id="33" name="Straight Arrow Connector 32"/>
          <p:cNvCxnSpPr/>
          <p:nvPr/>
        </p:nvCxnSpPr>
        <p:spPr>
          <a:xfrm>
            <a:off x="4387850" y="3324225"/>
            <a:ext cx="304800" cy="1588"/>
          </a:xfrm>
          <a:prstGeom prst="straightConnector1">
            <a:avLst/>
          </a:prstGeom>
          <a:ln w="381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629400" y="3398838"/>
            <a:ext cx="304800" cy="1587"/>
          </a:xfrm>
          <a:prstGeom prst="straightConnector1">
            <a:avLst/>
          </a:prstGeom>
          <a:ln w="381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01850" y="3324225"/>
            <a:ext cx="304800" cy="1588"/>
          </a:xfrm>
          <a:prstGeom prst="straightConnector1">
            <a:avLst/>
          </a:prstGeom>
          <a:ln w="381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20" name="TextBox 8"/>
          <p:cNvSpPr txBox="1">
            <a:spLocks noChangeArrowheads="1"/>
          </p:cNvSpPr>
          <p:nvPr/>
        </p:nvSpPr>
        <p:spPr bwMode="auto">
          <a:xfrm>
            <a:off x="2406650" y="165735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000" dirty="0"/>
              <a:t>Strategies</a:t>
            </a:r>
          </a:p>
        </p:txBody>
      </p:sp>
      <p:sp>
        <p:nvSpPr>
          <p:cNvPr id="17421" name="TextBox 18"/>
          <p:cNvSpPr txBox="1">
            <a:spLocks noChangeArrowheads="1"/>
          </p:cNvSpPr>
          <p:nvPr/>
        </p:nvSpPr>
        <p:spPr bwMode="auto">
          <a:xfrm>
            <a:off x="4495800" y="165735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000" dirty="0"/>
              <a:t>Participants</a:t>
            </a:r>
          </a:p>
        </p:txBody>
      </p:sp>
      <p:sp>
        <p:nvSpPr>
          <p:cNvPr id="17422" name="TextBox 8"/>
          <p:cNvSpPr txBox="1">
            <a:spLocks noChangeArrowheads="1"/>
          </p:cNvSpPr>
          <p:nvPr/>
        </p:nvSpPr>
        <p:spPr bwMode="auto">
          <a:xfrm>
            <a:off x="180975" y="165735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000" dirty="0"/>
              <a:t>Assets</a:t>
            </a:r>
          </a:p>
        </p:txBody>
      </p:sp>
      <p:sp>
        <p:nvSpPr>
          <p:cNvPr id="15" name="TextBox 6"/>
          <p:cNvSpPr txBox="1">
            <a:spLocks noChangeArrowheads="1"/>
          </p:cNvSpPr>
          <p:nvPr/>
        </p:nvSpPr>
        <p:spPr bwMode="auto">
          <a:xfrm>
            <a:off x="595313" y="4391025"/>
            <a:ext cx="2286000" cy="1323975"/>
          </a:xfrm>
          <a:prstGeom prst="rect">
            <a:avLst/>
          </a:prstGeom>
          <a:noFill/>
          <a:ln w="9525">
            <a:noFill/>
            <a:miter lim="800000"/>
            <a:headEnd/>
            <a:tailEnd/>
          </a:ln>
        </p:spPr>
        <p:txBody>
          <a:bodyPr>
            <a:spAutoFit/>
          </a:bodyPr>
          <a:lstStyle/>
          <a:p>
            <a:pPr marL="342900" indent="-342900" eaLnBrk="1" hangingPunct="1">
              <a:buFont typeface="Arial" panose="020B0604020202020204" pitchFamily="34" charset="0"/>
              <a:buChar char="•"/>
              <a:defRPr/>
            </a:pPr>
            <a:r>
              <a:rPr lang="en-US" sz="2000" dirty="0"/>
              <a:t>Materials</a:t>
            </a:r>
          </a:p>
          <a:p>
            <a:pPr marL="342900" indent="-342900" eaLnBrk="1" hangingPunct="1">
              <a:buFont typeface="Arial" panose="020B0604020202020204" pitchFamily="34" charset="0"/>
              <a:buChar char="•"/>
              <a:defRPr/>
            </a:pPr>
            <a:r>
              <a:rPr lang="en-US" sz="2000" dirty="0"/>
              <a:t>Equipment</a:t>
            </a:r>
          </a:p>
          <a:p>
            <a:pPr marL="342900" indent="-342900" eaLnBrk="1" hangingPunct="1">
              <a:buFont typeface="Arial" panose="020B0604020202020204" pitchFamily="34" charset="0"/>
              <a:buChar char="•"/>
              <a:defRPr/>
            </a:pPr>
            <a:r>
              <a:rPr lang="en-US" sz="2000" dirty="0"/>
              <a:t>People skills</a:t>
            </a:r>
          </a:p>
          <a:p>
            <a:pPr marL="342900" indent="-342900" eaLnBrk="1" hangingPunct="1">
              <a:buFont typeface="Arial" panose="020B0604020202020204" pitchFamily="34" charset="0"/>
              <a:buChar char="•"/>
              <a:defRPr/>
            </a:pPr>
            <a:r>
              <a:rPr lang="en-US" sz="2000" dirty="0"/>
              <a:t>Buil</a:t>
            </a:r>
            <a:r>
              <a:rPr lang="en-US" sz="2000" dirty="0">
                <a:latin typeface="+mn-lt"/>
              </a:rPr>
              <a:t>dings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98" y="6079161"/>
            <a:ext cx="1045527" cy="731214"/>
          </a:xfrm>
          <a:prstGeom prst="rect">
            <a:avLst/>
          </a:prstGeom>
        </p:spPr>
      </p:pic>
    </p:spTree>
    <p:extLst>
      <p:ext uri="{BB962C8B-B14F-4D97-AF65-F5344CB8AC3E}">
        <p14:creationId xmlns:p14="http://schemas.microsoft.com/office/powerpoint/2010/main" val="2392775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
            <a:ext cx="7353300" cy="1143000"/>
          </a:xfrm>
        </p:spPr>
        <p:txBody>
          <a:bodyPr rtlCol="0"/>
          <a:lstStyle/>
          <a:p>
            <a:pPr eaLnBrk="1" fontAlgn="auto" hangingPunct="1">
              <a:spcAft>
                <a:spcPts val="0"/>
              </a:spcAft>
              <a:defRPr/>
            </a:pPr>
            <a:r>
              <a:rPr lang="en-US" dirty="0"/>
              <a:t>Decision-Making Sweet Spot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0467125"/>
              </p:ext>
            </p:extLst>
          </p:nvPr>
        </p:nvGraphicFramePr>
        <p:xfrm>
          <a:off x="1354138" y="1547018"/>
          <a:ext cx="6705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flipV="1">
            <a:off x="2790825" y="4554538"/>
            <a:ext cx="609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05125" y="2828925"/>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76775" y="1878013"/>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95988" y="2662238"/>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06938" y="5200650"/>
            <a:ext cx="0" cy="238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72188" y="4313238"/>
            <a:ext cx="381000" cy="239712"/>
          </a:xfrm>
          <a:prstGeom prst="line">
            <a:avLst/>
          </a:prstGeom>
        </p:spPr>
        <p:style>
          <a:lnRef idx="1">
            <a:schemeClr val="accent1"/>
          </a:lnRef>
          <a:fillRef idx="0">
            <a:schemeClr val="accent1"/>
          </a:fillRef>
          <a:effectRef idx="0">
            <a:schemeClr val="accent1"/>
          </a:effectRef>
          <a:fontRef idx="minor">
            <a:schemeClr val="tx1"/>
          </a:fontRef>
        </p:style>
      </p:cxnSp>
      <p:sp>
        <p:nvSpPr>
          <p:cNvPr id="12" name="Hexagon 11"/>
          <p:cNvSpPr/>
          <p:nvPr/>
        </p:nvSpPr>
        <p:spPr>
          <a:xfrm>
            <a:off x="4343400" y="3352800"/>
            <a:ext cx="685800" cy="609600"/>
          </a:xfrm>
          <a:prstGeom prst="hexagon">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Arrow Connector 7"/>
          <p:cNvCxnSpPr/>
          <p:nvPr/>
        </p:nvCxnSpPr>
        <p:spPr>
          <a:xfrm flipH="1">
            <a:off x="4557713" y="1295400"/>
            <a:ext cx="1995487" cy="2362200"/>
          </a:xfrm>
          <a:prstGeom prst="straightConnector1">
            <a:avLst/>
          </a:prstGeom>
          <a:ln w="57150">
            <a:solidFill>
              <a:srgbClr val="90024C"/>
            </a:solidFill>
            <a:tailEnd type="arrow"/>
          </a:ln>
          <a:effectLst/>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198" y="6079161"/>
            <a:ext cx="1045527" cy="731214"/>
          </a:xfrm>
          <a:prstGeom prst="rect">
            <a:avLst/>
          </a:prstGeom>
        </p:spPr>
      </p:pic>
    </p:spTree>
    <p:extLst>
      <p:ext uri="{BB962C8B-B14F-4D97-AF65-F5344CB8AC3E}">
        <p14:creationId xmlns:p14="http://schemas.microsoft.com/office/powerpoint/2010/main" val="340317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and Adjustment</a:t>
            </a:r>
          </a:p>
        </p:txBody>
      </p:sp>
      <p:sp>
        <p:nvSpPr>
          <p:cNvPr id="3" name="Content Placeholder 2"/>
          <p:cNvSpPr>
            <a:spLocks noGrp="1"/>
          </p:cNvSpPr>
          <p:nvPr>
            <p:ph sz="quarter" idx="1"/>
          </p:nvPr>
        </p:nvSpPr>
        <p:spPr/>
        <p:txBody>
          <a:bodyPr/>
          <a:lstStyle/>
          <a:p>
            <a:r>
              <a:rPr lang="en-US" dirty="0"/>
              <a:t>Solicit input from a broad range of stakeholders</a:t>
            </a:r>
          </a:p>
          <a:p>
            <a:r>
              <a:rPr lang="en-US" dirty="0"/>
              <a:t>Engage them in the planning process (especially potential naysayers)</a:t>
            </a:r>
          </a:p>
          <a:p>
            <a:r>
              <a:rPr lang="en-US" dirty="0"/>
              <a:t>Keep people informed of progress</a:t>
            </a:r>
          </a:p>
          <a:p>
            <a:pPr lvl="1"/>
            <a:r>
              <a:rPr lang="en-US" dirty="0"/>
              <a:t>News media</a:t>
            </a:r>
          </a:p>
          <a:p>
            <a:pPr lvl="1"/>
            <a:r>
              <a:rPr lang="en-US" dirty="0"/>
              <a:t>Social media</a:t>
            </a:r>
          </a:p>
          <a:p>
            <a:pPr lvl="1"/>
            <a:r>
              <a:rPr lang="en-US" dirty="0"/>
              <a:t>Conversation</a:t>
            </a:r>
          </a:p>
          <a:p>
            <a:r>
              <a:rPr lang="en-US" dirty="0"/>
              <a:t>Solicit (and incorporate) feedback on an early draft</a:t>
            </a:r>
          </a:p>
        </p:txBody>
      </p:sp>
    </p:spTree>
    <p:extLst>
      <p:ext uri="{BB962C8B-B14F-4D97-AF65-F5344CB8AC3E}">
        <p14:creationId xmlns:p14="http://schemas.microsoft.com/office/powerpoint/2010/main" val="3748944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lstStyle/>
          <a:p>
            <a:r>
              <a:rPr lang="en-US" dirty="0"/>
              <a:t>Planning to Do and Measure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9067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796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Considerations</a:t>
            </a:r>
            <a:br>
              <a:rPr lang="en-US" dirty="0"/>
            </a:br>
            <a:r>
              <a:rPr lang="en-US" dirty="0"/>
              <a:t>for Local Government</a:t>
            </a:r>
          </a:p>
        </p:txBody>
      </p:sp>
      <p:sp>
        <p:nvSpPr>
          <p:cNvPr id="3" name="Content Placeholder 2"/>
          <p:cNvSpPr>
            <a:spLocks noGrp="1"/>
          </p:cNvSpPr>
          <p:nvPr>
            <p:ph sz="quarter" idx="1"/>
          </p:nvPr>
        </p:nvSpPr>
        <p:spPr/>
        <p:txBody>
          <a:bodyPr/>
          <a:lstStyle/>
          <a:p>
            <a:r>
              <a:rPr lang="en-US" dirty="0"/>
              <a:t>Strategies begin to incur costs in current year budget and will need to be allocated on a contingency basis</a:t>
            </a:r>
          </a:p>
          <a:p>
            <a:r>
              <a:rPr lang="en-US" dirty="0"/>
              <a:t>Costs for multi-year strategies must be included in future year’s budgets</a:t>
            </a:r>
          </a:p>
          <a:p>
            <a:r>
              <a:rPr lang="en-US" dirty="0"/>
              <a:t>Human resource time should be considered along with material costs</a:t>
            </a:r>
          </a:p>
          <a:p>
            <a:r>
              <a:rPr lang="en-US" dirty="0"/>
              <a:t>Cost/benefit analysis is critical (so costs need to be tracked)</a:t>
            </a:r>
          </a:p>
          <a:p>
            <a:endParaRPr lang="en-US" dirty="0"/>
          </a:p>
        </p:txBody>
      </p:sp>
    </p:spTree>
    <p:extLst>
      <p:ext uri="{BB962C8B-B14F-4D97-AF65-F5344CB8AC3E}">
        <p14:creationId xmlns:p14="http://schemas.microsoft.com/office/powerpoint/2010/main" val="2972083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SBP/board/initiative in 2021</a:t>
            </a:r>
          </a:p>
        </p:txBody>
      </p:sp>
      <p:sp>
        <p:nvSpPr>
          <p:cNvPr id="3" name="Content Placeholder 2"/>
          <p:cNvSpPr>
            <a:spLocks noGrp="1"/>
          </p:cNvSpPr>
          <p:nvPr>
            <p:ph sz="quarter" idx="1"/>
          </p:nvPr>
        </p:nvSpPr>
        <p:spPr/>
        <p:txBody>
          <a:bodyPr/>
          <a:lstStyle/>
          <a:p>
            <a:r>
              <a:rPr lang="en-US" dirty="0"/>
              <a:t>Social distancing - small board/big table</a:t>
            </a:r>
          </a:p>
          <a:p>
            <a:r>
              <a:rPr lang="en-US" dirty="0"/>
              <a:t>People at the table are comfortable enough with each other and technology to deliberate on Zoom</a:t>
            </a:r>
          </a:p>
          <a:p>
            <a:r>
              <a:rPr lang="en-US" dirty="0"/>
              <a:t>Go for the quick wins with initiatives</a:t>
            </a:r>
          </a:p>
          <a:p>
            <a:r>
              <a:rPr lang="en-US" dirty="0"/>
              <a:t>Get feedback---but be cautious in bringing everyone to the table or thinking that we are seeing everyone in the current environment</a:t>
            </a:r>
          </a:p>
        </p:txBody>
      </p:sp>
    </p:spTree>
    <p:extLst>
      <p:ext uri="{BB962C8B-B14F-4D97-AF65-F5344CB8AC3E}">
        <p14:creationId xmlns:p14="http://schemas.microsoft.com/office/powerpoint/2010/main" val="1280001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success</a:t>
            </a:r>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a:t>Document the plan and the outcomes</a:t>
            </a:r>
          </a:p>
          <a:p>
            <a:pPr>
              <a:buFont typeface="Wingdings" panose="05000000000000000000" pitchFamily="2" charset="2"/>
              <a:buChar char="§"/>
            </a:pPr>
            <a:r>
              <a:rPr lang="en-US" dirty="0"/>
              <a:t>Note the wins</a:t>
            </a:r>
          </a:p>
          <a:p>
            <a:pPr>
              <a:buFont typeface="Wingdings" panose="05000000000000000000" pitchFamily="2" charset="2"/>
              <a:buChar char="§"/>
            </a:pPr>
            <a:r>
              <a:rPr lang="en-US" dirty="0"/>
              <a:t>Learn from the feedback</a:t>
            </a:r>
          </a:p>
          <a:p>
            <a:pPr>
              <a:buFont typeface="Wingdings" panose="05000000000000000000" pitchFamily="2" charset="2"/>
              <a:buChar char="§"/>
            </a:pPr>
            <a:r>
              <a:rPr lang="en-US" dirty="0"/>
              <a:t>Ask to implement what you learned</a:t>
            </a:r>
          </a:p>
          <a:p>
            <a:pPr>
              <a:buFont typeface="Wingdings" panose="05000000000000000000" pitchFamily="2" charset="2"/>
              <a:buChar char="§"/>
            </a:pPr>
            <a:endParaRPr lang="en-US" dirty="0"/>
          </a:p>
          <a:p>
            <a:pPr>
              <a:buFont typeface="Wingdings" panose="05000000000000000000" pitchFamily="2" charset="2"/>
              <a:buChar char="§"/>
            </a:pPr>
            <a:r>
              <a:rPr lang="en-US" dirty="0"/>
              <a:t>(But you have to have the plan and the evaluation metrics.)</a:t>
            </a:r>
          </a:p>
        </p:txBody>
      </p:sp>
    </p:spTree>
    <p:extLst>
      <p:ext uri="{BB962C8B-B14F-4D97-AF65-F5344CB8AC3E}">
        <p14:creationId xmlns:p14="http://schemas.microsoft.com/office/powerpoint/2010/main" val="2487233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1050190" y="533400"/>
            <a:ext cx="6950810" cy="4462760"/>
          </a:xfrm>
          <a:prstGeom prst="rect">
            <a:avLst/>
          </a:prstGeom>
          <a:noFill/>
          <a:ln w="9525">
            <a:noFill/>
            <a:miter lim="800000"/>
            <a:headEnd/>
            <a:tailEnd/>
          </a:ln>
          <a:effectLst/>
        </p:spPr>
        <p:txBody>
          <a:bodyPr wrap="square">
            <a:spAutoFit/>
          </a:bodyPr>
          <a:lstStyle/>
          <a:p>
            <a:pPr algn="ctr">
              <a:spcBef>
                <a:spcPts val="0"/>
              </a:spcBef>
            </a:pPr>
            <a:r>
              <a:rPr lang="en-US" sz="2400" b="1" dirty="0">
                <a:solidFill>
                  <a:srgbClr val="500000"/>
                </a:solidFill>
                <a:latin typeface="Minion Pro" pitchFamily="16" charset="0"/>
              </a:rPr>
              <a:t>Community Economic Development</a:t>
            </a:r>
          </a:p>
          <a:p>
            <a:pPr algn="ctr">
              <a:spcBef>
                <a:spcPts val="0"/>
              </a:spcBef>
            </a:pPr>
            <a:r>
              <a:rPr lang="en-US" sz="2400" b="1" dirty="0">
                <a:solidFill>
                  <a:srgbClr val="500000"/>
                </a:solidFill>
                <a:latin typeface="Minion Pro" pitchFamily="16" charset="0"/>
              </a:rPr>
              <a:t>Department of Agricultural Economics </a:t>
            </a:r>
          </a:p>
          <a:p>
            <a:pPr algn="ctr">
              <a:spcBef>
                <a:spcPts val="0"/>
              </a:spcBef>
            </a:pPr>
            <a:endParaRPr lang="en-US" sz="2000" b="1" dirty="0">
              <a:solidFill>
                <a:srgbClr val="500000"/>
              </a:solidFill>
              <a:latin typeface="Minion Pro" pitchFamily="16" charset="0"/>
            </a:endParaRPr>
          </a:p>
          <a:p>
            <a:pPr algn="ctr">
              <a:spcBef>
                <a:spcPts val="0"/>
              </a:spcBef>
            </a:pPr>
            <a:endParaRPr lang="en-US" b="1" dirty="0">
              <a:solidFill>
                <a:srgbClr val="500000"/>
              </a:solidFill>
              <a:latin typeface="Minion Pro" pitchFamily="16" charset="0"/>
            </a:endParaRPr>
          </a:p>
          <a:p>
            <a:pPr algn="ctr">
              <a:spcBef>
                <a:spcPts val="0"/>
              </a:spcBef>
            </a:pPr>
            <a:r>
              <a:rPr lang="en-US" b="1" dirty="0">
                <a:solidFill>
                  <a:srgbClr val="500000"/>
                </a:solidFill>
                <a:latin typeface="Minion Pro" pitchFamily="16" charset="0"/>
              </a:rPr>
              <a:t>Rebekka Dudensing, PhD</a:t>
            </a:r>
          </a:p>
          <a:p>
            <a:pPr algn="ctr">
              <a:spcBef>
                <a:spcPts val="0"/>
              </a:spcBef>
            </a:pPr>
            <a:r>
              <a:rPr lang="en-US" dirty="0">
                <a:solidFill>
                  <a:srgbClr val="500000"/>
                </a:solidFill>
                <a:latin typeface="Minion Pro" pitchFamily="16" charset="0"/>
              </a:rPr>
              <a:t>Associate Professor &amp; Extension Economist</a:t>
            </a:r>
          </a:p>
          <a:p>
            <a:pPr algn="ctr">
              <a:spcBef>
                <a:spcPts val="0"/>
              </a:spcBef>
            </a:pPr>
            <a:r>
              <a:rPr lang="en-US" dirty="0">
                <a:solidFill>
                  <a:srgbClr val="500000"/>
                </a:solidFill>
                <a:latin typeface="Minion Pro" pitchFamily="16" charset="0"/>
              </a:rPr>
              <a:t>Tel. 979.845.1719</a:t>
            </a:r>
            <a:endParaRPr lang="en-US" dirty="0">
              <a:solidFill>
                <a:srgbClr val="500000"/>
              </a:solidFill>
              <a:latin typeface="Minion Pro" pitchFamily="16" charset="0"/>
              <a:hlinkClick r:id="rId2"/>
            </a:endParaRPr>
          </a:p>
          <a:p>
            <a:pPr algn="ctr">
              <a:spcBef>
                <a:spcPts val="0"/>
              </a:spcBef>
            </a:pPr>
            <a:r>
              <a:rPr lang="en-US" dirty="0">
                <a:solidFill>
                  <a:srgbClr val="500000"/>
                </a:solidFill>
                <a:latin typeface="Minion Pro" pitchFamily="16" charset="0"/>
              </a:rPr>
              <a:t>rmdudensing@tamu.edu </a:t>
            </a:r>
          </a:p>
          <a:p>
            <a:pPr algn="ctr">
              <a:spcBef>
                <a:spcPts val="0"/>
              </a:spcBef>
            </a:pPr>
            <a:r>
              <a:rPr lang="en-US" dirty="0">
                <a:solidFill>
                  <a:srgbClr val="500000"/>
                </a:solidFill>
                <a:latin typeface="Minion Pro" pitchFamily="16" charset="0"/>
              </a:rPr>
              <a:t> </a:t>
            </a:r>
          </a:p>
          <a:p>
            <a:pPr algn="ctr">
              <a:spcBef>
                <a:spcPts val="0"/>
              </a:spcBef>
            </a:pPr>
            <a:r>
              <a:rPr lang="en-US" dirty="0">
                <a:solidFill>
                  <a:srgbClr val="500000"/>
                </a:solidFill>
                <a:latin typeface="Minion Pro" pitchFamily="16" charset="0"/>
              </a:rPr>
              <a:t>@</a:t>
            </a:r>
            <a:r>
              <a:rPr lang="en-US" dirty="0" err="1">
                <a:solidFill>
                  <a:srgbClr val="500000"/>
                </a:solidFill>
                <a:latin typeface="Minion Pro" pitchFamily="16" charset="0"/>
              </a:rPr>
              <a:t>rmdudensing</a:t>
            </a:r>
            <a:endParaRPr lang="en-US" dirty="0">
              <a:solidFill>
                <a:srgbClr val="500000"/>
              </a:solidFill>
              <a:latin typeface="Minion Pro" pitchFamily="16" charset="0"/>
            </a:endParaRPr>
          </a:p>
          <a:p>
            <a:pPr algn="ctr">
              <a:spcBef>
                <a:spcPts val="0"/>
              </a:spcBef>
            </a:pPr>
            <a:endParaRPr lang="en-US" dirty="0">
              <a:solidFill>
                <a:srgbClr val="500000"/>
              </a:solidFill>
              <a:latin typeface="Minion Pro" pitchFamily="16" charset="0"/>
            </a:endParaRPr>
          </a:p>
          <a:p>
            <a:pPr algn="ctr">
              <a:spcBef>
                <a:spcPts val="0"/>
              </a:spcBef>
            </a:pPr>
            <a:endParaRPr lang="en-US" dirty="0">
              <a:solidFill>
                <a:srgbClr val="500000"/>
              </a:solidFill>
              <a:latin typeface="Minion Pro" pitchFamily="16" charset="0"/>
            </a:endParaRPr>
          </a:p>
          <a:p>
            <a:pPr algn="ctr">
              <a:spcBef>
                <a:spcPts val="0"/>
              </a:spcBef>
            </a:pPr>
            <a:r>
              <a:rPr lang="en-US" dirty="0">
                <a:solidFill>
                  <a:srgbClr val="500000"/>
                </a:solidFill>
                <a:latin typeface="Minion Pro" pitchFamily="16" charset="0"/>
              </a:rPr>
              <a:t>http://ruralcommunities.tamu.edu</a:t>
            </a:r>
          </a:p>
          <a:p>
            <a:pPr>
              <a:spcBef>
                <a:spcPts val="0"/>
              </a:spcBef>
            </a:pPr>
            <a:endParaRPr lang="en-US" dirty="0">
              <a:solidFill>
                <a:srgbClr val="500000"/>
              </a:solidFill>
              <a:latin typeface="Minion Pro" pitchFamily="16" charset="0"/>
            </a:endParaRPr>
          </a:p>
          <a:p>
            <a:pPr>
              <a:spcBef>
                <a:spcPts val="0"/>
              </a:spcBef>
            </a:pPr>
            <a:endParaRPr lang="en-US" sz="1800" dirty="0">
              <a:solidFill>
                <a:srgbClr val="500000"/>
              </a:solidFill>
              <a:latin typeface="Minion Pro" pitchFamily="1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251" y="5331709"/>
            <a:ext cx="2972687" cy="990896"/>
          </a:xfrm>
          <a:prstGeom prst="rect">
            <a:avLst/>
          </a:prstGeom>
        </p:spPr>
      </p:pic>
      <p:pic>
        <p:nvPicPr>
          <p:cNvPr id="5" name="Picture 4" descr="Image result for twit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251" y="3200400"/>
            <a:ext cx="7302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31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defRPr/>
            </a:pPr>
            <a:r>
              <a:rPr lang="en-US" b="1" kern="0" dirty="0"/>
              <a:t>The Ten Commandments</a:t>
            </a:r>
            <a:br>
              <a:rPr lang="en-US" b="1" kern="0" dirty="0"/>
            </a:br>
            <a:r>
              <a:rPr lang="en-US" b="1" kern="0" dirty="0"/>
              <a:t>of Community Leadership*</a:t>
            </a:r>
            <a:endParaRPr lang="en-US" dirty="0"/>
          </a:p>
        </p:txBody>
      </p:sp>
      <p:sp>
        <p:nvSpPr>
          <p:cNvPr id="4" name="TextBox 3"/>
          <p:cNvSpPr txBox="1"/>
          <p:nvPr/>
        </p:nvSpPr>
        <p:spPr>
          <a:xfrm>
            <a:off x="381000" y="6412468"/>
            <a:ext cx="8458200" cy="369332"/>
          </a:xfrm>
          <a:prstGeom prst="rect">
            <a:avLst/>
          </a:prstGeom>
          <a:noFill/>
        </p:spPr>
        <p:txBody>
          <a:bodyPr wrap="square" rtlCol="0">
            <a:spAutoFit/>
          </a:bodyPr>
          <a:lstStyle/>
          <a:p>
            <a:r>
              <a:rPr lang="en-US" dirty="0"/>
              <a:t>*Maury Forman and Michelle Harvey, 2007, Association of Washington Cities, Inc.</a:t>
            </a:r>
          </a:p>
        </p:txBody>
      </p:sp>
      <p:sp>
        <p:nvSpPr>
          <p:cNvPr id="5" name="Rectangle 4"/>
          <p:cNvSpPr txBox="1">
            <a:spLocks noGrp="1" noChangeArrowheads="1"/>
          </p:cNvSpPr>
          <p:nvPr>
            <p:ph idx="1"/>
          </p:nvPr>
        </p:nvSpPr>
        <p:spPr>
          <a:xfrm>
            <a:off x="612648" y="1600200"/>
            <a:ext cx="8153400" cy="4648200"/>
          </a:xfrm>
          <a:prstGeom prst="rect">
            <a:avLst/>
          </a:prstGeom>
        </p:spPr>
        <p:txBody>
          <a:bodyPr>
            <a:noAutofit/>
          </a:bodyPr>
          <a:lstStyle/>
          <a:p>
            <a:pPr marL="566738" lvl="0" indent="-566738" fontAlgn="base">
              <a:spcBef>
                <a:spcPts val="0"/>
              </a:spcBef>
              <a:spcAft>
                <a:spcPct val="0"/>
              </a:spcAft>
              <a:buAutoNum type="romanUcPeriod"/>
              <a:defRPr/>
            </a:pPr>
            <a:r>
              <a:rPr lang="en-US" sz="2600" dirty="0"/>
              <a:t>Thou shalt create a vision for the future.</a:t>
            </a:r>
          </a:p>
          <a:p>
            <a:pPr marL="571500" lvl="0" indent="-571500" fontAlgn="base">
              <a:spcBef>
                <a:spcPts val="0"/>
              </a:spcBef>
              <a:spcAft>
                <a:spcPct val="0"/>
              </a:spcAft>
              <a:buAutoNum type="romanUcPeriod" startAt="2"/>
              <a:tabLst>
                <a:tab pos="465138" algn="l"/>
              </a:tabLst>
              <a:defRPr/>
            </a:pPr>
            <a:r>
              <a:rPr lang="en-US" sz="2600" dirty="0"/>
              <a:t>Thou shalt develop a strategic plan.</a:t>
            </a:r>
          </a:p>
          <a:p>
            <a:pPr marL="571500" lvl="0" indent="-571500" fontAlgn="base">
              <a:spcBef>
                <a:spcPts val="0"/>
              </a:spcBef>
              <a:spcAft>
                <a:spcPct val="0"/>
              </a:spcAft>
              <a:buAutoNum type="romanUcPeriod" startAt="2"/>
              <a:tabLst>
                <a:tab pos="465138" algn="l"/>
              </a:tabLst>
              <a:defRPr/>
            </a:pPr>
            <a:r>
              <a:rPr lang="en-US" sz="2600" dirty="0"/>
              <a:t>Thou shalt build a sustainable economy for the next generation.</a:t>
            </a:r>
          </a:p>
          <a:p>
            <a:pPr marL="571500" lvl="0" indent="-571500" fontAlgn="base">
              <a:spcBef>
                <a:spcPts val="0"/>
              </a:spcBef>
              <a:spcAft>
                <a:spcPct val="0"/>
              </a:spcAft>
              <a:buAutoNum type="romanUcPeriod" startAt="2"/>
              <a:tabLst>
                <a:tab pos="465138" algn="l"/>
              </a:tabLst>
              <a:defRPr/>
            </a:pPr>
            <a:r>
              <a:rPr lang="en-US" sz="2600" dirty="0"/>
              <a:t>Thou shalt seek public/private partnership.</a:t>
            </a:r>
          </a:p>
          <a:p>
            <a:pPr marL="571500" lvl="0" indent="-571500" fontAlgn="base">
              <a:spcBef>
                <a:spcPts val="0"/>
              </a:spcBef>
              <a:spcAft>
                <a:spcPct val="0"/>
              </a:spcAft>
              <a:buAutoNum type="romanUcPeriod" startAt="2"/>
              <a:tabLst>
                <a:tab pos="465138" algn="l"/>
              </a:tabLst>
              <a:defRPr/>
            </a:pPr>
            <a:r>
              <a:rPr lang="en-US" sz="2600" dirty="0"/>
              <a:t>Thou shalt invest in education and training.</a:t>
            </a:r>
          </a:p>
          <a:p>
            <a:pPr marL="571500" lvl="0" indent="-571500" fontAlgn="base">
              <a:spcBef>
                <a:spcPts val="0"/>
              </a:spcBef>
              <a:spcAft>
                <a:spcPct val="0"/>
              </a:spcAft>
              <a:buAutoNum type="romanUcPeriod" startAt="2"/>
              <a:tabLst>
                <a:tab pos="465138" algn="l"/>
              </a:tabLst>
              <a:defRPr/>
            </a:pPr>
            <a:r>
              <a:rPr lang="en-US" sz="2600" dirty="0"/>
              <a:t>Thou shalt promote respect.</a:t>
            </a:r>
          </a:p>
          <a:p>
            <a:pPr marL="571500" lvl="0" indent="-571500" fontAlgn="base">
              <a:spcBef>
                <a:spcPts val="0"/>
              </a:spcBef>
              <a:spcAft>
                <a:spcPct val="0"/>
              </a:spcAft>
              <a:buAutoNum type="romanUcPeriod" startAt="2"/>
              <a:tabLst>
                <a:tab pos="465138" algn="l"/>
              </a:tabLst>
              <a:defRPr/>
            </a:pPr>
            <a:r>
              <a:rPr lang="en-US" sz="2600" dirty="0"/>
              <a:t>Thou shalt demonstrate a high standard of ethical behavior.</a:t>
            </a:r>
          </a:p>
          <a:p>
            <a:pPr marL="571500" lvl="0" indent="-571500" fontAlgn="base">
              <a:spcBef>
                <a:spcPts val="0"/>
              </a:spcBef>
              <a:spcAft>
                <a:spcPct val="0"/>
              </a:spcAft>
              <a:buAutoNum type="romanUcPeriod" startAt="2"/>
              <a:tabLst>
                <a:tab pos="465138" algn="l"/>
              </a:tabLst>
              <a:defRPr/>
            </a:pPr>
            <a:r>
              <a:rPr lang="en-US" sz="2600" dirty="0"/>
              <a:t>Thou shalt value history, art, and culture.</a:t>
            </a:r>
          </a:p>
          <a:p>
            <a:pPr marL="571500" lvl="0" indent="-571500" fontAlgn="base">
              <a:spcBef>
                <a:spcPts val="0"/>
              </a:spcBef>
              <a:spcAft>
                <a:spcPct val="0"/>
              </a:spcAft>
              <a:buAutoNum type="romanUcPeriod" startAt="2"/>
              <a:tabLst>
                <a:tab pos="465138" algn="l"/>
              </a:tabLst>
              <a:defRPr/>
            </a:pPr>
            <a:r>
              <a:rPr lang="en-US" sz="2600" dirty="0"/>
              <a:t>Thou shalt prepare for a global environment.</a:t>
            </a:r>
          </a:p>
          <a:p>
            <a:pPr marL="571500" lvl="0" indent="-571500" fontAlgn="base">
              <a:spcBef>
                <a:spcPts val="0"/>
              </a:spcBef>
              <a:spcAft>
                <a:spcPct val="0"/>
              </a:spcAft>
              <a:buAutoNum type="romanUcPeriod" startAt="2"/>
              <a:tabLst>
                <a:tab pos="465138" algn="l"/>
              </a:tabLst>
              <a:defRPr/>
            </a:pPr>
            <a:r>
              <a:rPr lang="en-US" sz="2600" dirty="0"/>
              <a:t>Thou shalt develop future leaders.</a:t>
            </a:r>
            <a:endParaRPr kumimoji="0" lang="en-US" sz="2600" b="0" i="0" u="none" strike="noStrike" kern="0" cap="none" spc="0" normalizeH="0" baseline="0" noProof="0" dirty="0">
              <a:ln>
                <a:noFill/>
              </a:ln>
              <a:solidFill>
                <a:schemeClr val="bg1">
                  <a:lumMod val="50000"/>
                </a:schemeClr>
              </a:solidFill>
              <a:effectLst/>
              <a:uLnTx/>
              <a:uFillTx/>
            </a:endParaRPr>
          </a:p>
        </p:txBody>
      </p:sp>
    </p:spTree>
    <p:extLst>
      <p:ext uri="{BB962C8B-B14F-4D97-AF65-F5344CB8AC3E}">
        <p14:creationId xmlns:p14="http://schemas.microsoft.com/office/powerpoint/2010/main" val="188312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6934200" cy="480060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chemeClr val="accent1"/>
                </a:solidFill>
              </a:rPr>
              <a:t>3. How do you currently prioritize departments’ budget requests?</a:t>
            </a:r>
          </a:p>
        </p:txBody>
      </p:sp>
    </p:spTree>
    <p:extLst>
      <p:ext uri="{BB962C8B-B14F-4D97-AF65-F5344CB8AC3E}">
        <p14:creationId xmlns:p14="http://schemas.microsoft.com/office/powerpoint/2010/main" val="337381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6934200" cy="480060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chemeClr val="accent1"/>
                </a:solidFill>
              </a:rPr>
              <a:t>4. What do you want to be known for at the end of your term?</a:t>
            </a:r>
          </a:p>
        </p:txBody>
      </p:sp>
    </p:spTree>
    <p:extLst>
      <p:ext uri="{BB962C8B-B14F-4D97-AF65-F5344CB8AC3E}">
        <p14:creationId xmlns:p14="http://schemas.microsoft.com/office/powerpoint/2010/main" val="299834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p:nvSpPr>
        <p:spPr>
          <a:xfrm>
            <a:off x="1371600" y="1219200"/>
            <a:ext cx="6400800" cy="1292662"/>
          </a:xfrm>
          <a:prstGeom prst="rect">
            <a:avLst/>
          </a:prstGeom>
          <a:noFill/>
        </p:spPr>
        <p:txBody>
          <a:bodyPr wrap="square" rtlCol="0">
            <a:spAutoFit/>
          </a:bodyPr>
          <a:lstStyle/>
          <a:p>
            <a:pPr algn="ctr"/>
            <a:r>
              <a:rPr lang="en-US" sz="6000" b="1" dirty="0">
                <a:solidFill>
                  <a:schemeClr val="bg1"/>
                </a:solidFill>
              </a:rPr>
              <a:t>P L A N </a:t>
            </a:r>
            <a:r>
              <a:rPr lang="en-US" sz="6000" b="1" dirty="0" err="1">
                <a:solidFill>
                  <a:schemeClr val="bg1"/>
                </a:solidFill>
              </a:rPr>
              <a:t>N</a:t>
            </a:r>
            <a:r>
              <a:rPr lang="en-US" sz="6000" b="1" dirty="0">
                <a:solidFill>
                  <a:schemeClr val="bg1"/>
                </a:solidFill>
              </a:rPr>
              <a:t> I N G</a:t>
            </a:r>
          </a:p>
          <a:p>
            <a:pPr algn="ctr"/>
            <a:endParaRPr lang="en-US" b="1" dirty="0">
              <a:solidFill>
                <a:schemeClr val="bg1"/>
              </a:solidFill>
            </a:endParaRPr>
          </a:p>
        </p:txBody>
      </p:sp>
      <p:grpSp>
        <p:nvGrpSpPr>
          <p:cNvPr id="11" name="Group 10"/>
          <p:cNvGrpSpPr/>
          <p:nvPr/>
        </p:nvGrpSpPr>
        <p:grpSpPr>
          <a:xfrm>
            <a:off x="1408471" y="1229032"/>
            <a:ext cx="6400800" cy="1367186"/>
            <a:chOff x="1371600" y="1752600"/>
            <a:chExt cx="6400800" cy="1367186"/>
          </a:xfrm>
        </p:grpSpPr>
        <p:sp>
          <p:nvSpPr>
            <p:cNvPr id="8" name="TextBox 7"/>
            <p:cNvSpPr txBox="1"/>
            <p:nvPr/>
          </p:nvSpPr>
          <p:spPr>
            <a:xfrm>
              <a:off x="1371600" y="1752600"/>
              <a:ext cx="6400800" cy="1292662"/>
            </a:xfrm>
            <a:prstGeom prst="rect">
              <a:avLst/>
            </a:prstGeom>
            <a:noFill/>
          </p:spPr>
          <p:txBody>
            <a:bodyPr wrap="square" rtlCol="0">
              <a:spAutoFit/>
            </a:bodyPr>
            <a:lstStyle/>
            <a:p>
              <a:pPr algn="ctr"/>
              <a:r>
                <a:rPr lang="en-US" sz="6000" b="1" dirty="0">
                  <a:solidFill>
                    <a:schemeClr val="bg1"/>
                  </a:solidFill>
                </a:rPr>
                <a:t>P    A N </a:t>
              </a:r>
              <a:r>
                <a:rPr lang="en-US" sz="6000" b="1" dirty="0" err="1">
                  <a:solidFill>
                    <a:schemeClr val="bg1"/>
                  </a:solidFill>
                </a:rPr>
                <a:t>N</a:t>
              </a:r>
              <a:r>
                <a:rPr lang="en-US" sz="6000" b="1" dirty="0">
                  <a:solidFill>
                    <a:schemeClr val="bg1"/>
                  </a:solidFill>
                </a:rPr>
                <a:t> I N G</a:t>
              </a:r>
            </a:p>
            <a:p>
              <a:pPr algn="ctr"/>
              <a:endParaRPr lang="en-US" b="1" dirty="0">
                <a:solidFill>
                  <a:schemeClr val="bg1"/>
                </a:solidFill>
              </a:endParaRPr>
            </a:p>
          </p:txBody>
        </p:sp>
        <p:sp>
          <p:nvSpPr>
            <p:cNvPr id="10" name="Rectangle 9"/>
            <p:cNvSpPr/>
            <p:nvPr/>
          </p:nvSpPr>
          <p:spPr>
            <a:xfrm rot="20767566">
              <a:off x="2628884" y="2104123"/>
              <a:ext cx="513282" cy="1015663"/>
            </a:xfrm>
            <a:prstGeom prst="rect">
              <a:avLst/>
            </a:prstGeom>
          </p:spPr>
          <p:txBody>
            <a:bodyPr wrap="none">
              <a:spAutoFit/>
            </a:bodyPr>
            <a:lstStyle/>
            <a:p>
              <a:r>
                <a:rPr lang="en-US" sz="6000" b="1" dirty="0">
                  <a:solidFill>
                    <a:schemeClr val="bg1"/>
                  </a:solidFill>
                </a:rPr>
                <a:t>L</a:t>
              </a:r>
              <a:endParaRPr lang="en-US" sz="6000" dirty="0"/>
            </a:p>
          </p:txBody>
        </p:sp>
      </p:grpSp>
      <p:sp>
        <p:nvSpPr>
          <p:cNvPr id="12" name="TextBox 11"/>
          <p:cNvSpPr txBox="1"/>
          <p:nvPr/>
        </p:nvSpPr>
        <p:spPr>
          <a:xfrm>
            <a:off x="5936226" y="5181600"/>
            <a:ext cx="1905000" cy="1015663"/>
          </a:xfrm>
          <a:prstGeom prst="rect">
            <a:avLst/>
          </a:prstGeom>
          <a:noFill/>
        </p:spPr>
        <p:txBody>
          <a:bodyPr wrap="square" rtlCol="0">
            <a:spAutoFit/>
          </a:bodyPr>
          <a:lstStyle/>
          <a:p>
            <a:r>
              <a:rPr lang="en-US" sz="6000" b="1" dirty="0">
                <a:solidFill>
                  <a:schemeClr val="bg1"/>
                </a:solidFill>
              </a:rPr>
              <a:t>2020</a:t>
            </a:r>
          </a:p>
        </p:txBody>
      </p:sp>
    </p:spTree>
    <p:extLst>
      <p:ext uri="{BB962C8B-B14F-4D97-AF65-F5344CB8AC3E}">
        <p14:creationId xmlns:p14="http://schemas.microsoft.com/office/powerpoint/2010/main" val="14710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1"/>
                                        </p:tgtEl>
                                      </p:cBhvr>
                                    </p:animEffect>
                                    <p:anim calcmode="lin" valueType="num">
                                      <p:cBhvr>
                                        <p:cTn id="13" dur="1000"/>
                                        <p:tgtEl>
                                          <p:spTgt spid="11"/>
                                        </p:tgtEl>
                                        <p:attrNameLst>
                                          <p:attrName>ppt_x</p:attrName>
                                        </p:attrNameLst>
                                      </p:cBhvr>
                                      <p:tavLst>
                                        <p:tav tm="0">
                                          <p:val>
                                            <p:strVal val="ppt_x"/>
                                          </p:val>
                                        </p:tav>
                                        <p:tav tm="100000">
                                          <p:val>
                                            <p:strVal val="ppt_x"/>
                                          </p:val>
                                        </p:tav>
                                      </p:tavLst>
                                    </p:anim>
                                    <p:anim calcmode="lin" valueType="num">
                                      <p:cBhvr>
                                        <p:cTn id="14" dur="100" decel="100000"/>
                                        <p:tgtEl>
                                          <p:spTgt spid="11"/>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style.rotation</p:attrName>
                                        </p:attrNameLst>
                                      </p:cBhvr>
                                      <p:tavLst>
                                        <p:tav tm="0">
                                          <p:val>
                                            <p:fltVal val="720"/>
                                          </p:val>
                                        </p:tav>
                                        <p:tav tm="100000">
                                          <p:val>
                                            <p:fltVal val="0"/>
                                          </p:val>
                                        </p:tav>
                                      </p:tavLst>
                                    </p:anim>
                                    <p:anim calcmode="lin" valueType="num">
                                      <p:cBhvr>
                                        <p:cTn id="23" dur="2000" fill="hold"/>
                                        <p:tgtEl>
                                          <p:spTgt spid="12"/>
                                        </p:tgtEl>
                                        <p:attrNameLst>
                                          <p:attrName>ppt_h</p:attrName>
                                        </p:attrNameLst>
                                      </p:cBhvr>
                                      <p:tavLst>
                                        <p:tav tm="0">
                                          <p:val>
                                            <p:fltVal val="0"/>
                                          </p:val>
                                        </p:tav>
                                        <p:tav tm="100000">
                                          <p:val>
                                            <p:strVal val="#ppt_h"/>
                                          </p:val>
                                        </p:tav>
                                      </p:tavLst>
                                    </p:anim>
                                    <p:anim calcmode="lin" valueType="num">
                                      <p:cBhvr>
                                        <p:cTn id="24"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a:t>
            </a:r>
            <a:endParaRPr lang="en-GB" dirty="0"/>
          </a:p>
        </p:txBody>
      </p:sp>
      <p:sp>
        <p:nvSpPr>
          <p:cNvPr id="3" name="Content Placeholder 2"/>
          <p:cNvSpPr>
            <a:spLocks noGrp="1"/>
          </p:cNvSpPr>
          <p:nvPr>
            <p:ph sz="quarter" idx="1"/>
          </p:nvPr>
        </p:nvSpPr>
        <p:spPr/>
        <p:txBody>
          <a:bodyPr/>
          <a:lstStyle/>
          <a:p>
            <a:pPr marL="0" indent="0">
              <a:buNone/>
            </a:pPr>
            <a:r>
              <a:rPr lang="en-US" sz="3200" dirty="0"/>
              <a:t>“is intended to ensure that an organization maintains a </a:t>
            </a:r>
            <a:r>
              <a:rPr lang="en-US" sz="3200" u="sng" dirty="0"/>
              <a:t>dynamic balance with its external environment</a:t>
            </a:r>
            <a:r>
              <a:rPr lang="en-US" sz="3200" dirty="0"/>
              <a:t>, so that its </a:t>
            </a:r>
            <a:r>
              <a:rPr lang="en-US" sz="3200" u="sng" dirty="0"/>
              <a:t>resources are used to the fullest</a:t>
            </a:r>
            <a:r>
              <a:rPr lang="en-US" sz="3200" dirty="0"/>
              <a:t> in responding to environmental opportunities and problems”</a:t>
            </a:r>
            <a:r>
              <a:rPr lang="en-US" sz="3200" baseline="30000" dirty="0"/>
              <a:t>1</a:t>
            </a:r>
          </a:p>
          <a:p>
            <a:pPr marL="342900" indent="-342900">
              <a:buAutoNum type="arabicPeriod"/>
            </a:pPr>
            <a:endParaRPr lang="en-US" sz="3200" dirty="0"/>
          </a:p>
          <a:p>
            <a:pPr marL="342900" indent="-342900">
              <a:buAutoNum type="arabicPeriod"/>
            </a:pPr>
            <a:r>
              <a:rPr lang="en-US" sz="3200" dirty="0"/>
              <a:t>Focuses on change.</a:t>
            </a:r>
          </a:p>
          <a:p>
            <a:pPr marL="342900" indent="-342900">
              <a:buAutoNum type="arabicPeriod"/>
            </a:pPr>
            <a:r>
              <a:rPr lang="en-US" sz="3200" dirty="0"/>
              <a:t>Tries to understand the external environment</a:t>
            </a:r>
            <a:endParaRPr lang="en-US" sz="3200" dirty="0">
              <a:cs typeface="Times New Roman" panose="02020603050405020304" pitchFamily="18" charset="0"/>
            </a:endParaRPr>
          </a:p>
        </p:txBody>
      </p:sp>
    </p:spTree>
    <p:extLst>
      <p:ext uri="{BB962C8B-B14F-4D97-AF65-F5344CB8AC3E}">
        <p14:creationId xmlns:p14="http://schemas.microsoft.com/office/powerpoint/2010/main" val="359930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Strategic Planning</a:t>
            </a:r>
            <a:r>
              <a:rPr lang="en-US" baseline="30000" dirty="0"/>
              <a:t>1</a:t>
            </a:r>
          </a:p>
        </p:txBody>
      </p:sp>
      <p:sp>
        <p:nvSpPr>
          <p:cNvPr id="3" name="Content Placeholder 2"/>
          <p:cNvSpPr>
            <a:spLocks noGrp="1"/>
          </p:cNvSpPr>
          <p:nvPr>
            <p:ph sz="quarter" idx="1"/>
          </p:nvPr>
        </p:nvSpPr>
        <p:spPr>
          <a:xfrm>
            <a:off x="612648" y="1600200"/>
            <a:ext cx="8153400" cy="4953000"/>
          </a:xfrm>
        </p:spPr>
        <p:txBody>
          <a:bodyPr>
            <a:normAutofit fontScale="85000" lnSpcReduction="20000"/>
          </a:bodyPr>
          <a:lstStyle/>
          <a:p>
            <a:pPr>
              <a:buFont typeface="Arial" panose="020B0604020202020204" pitchFamily="34" charset="0"/>
              <a:buChar char="•"/>
            </a:pPr>
            <a:r>
              <a:rPr lang="en-US" sz="3500" dirty="0"/>
              <a:t>Global Blueprint - vision of the future and broad courses of action; extensive citizen participation and heavy business input</a:t>
            </a:r>
          </a:p>
          <a:p>
            <a:pPr>
              <a:buFont typeface="Arial" panose="020B0604020202020204" pitchFamily="34" charset="0"/>
              <a:buChar char="•"/>
            </a:pPr>
            <a:r>
              <a:rPr lang="en-US" sz="3500" dirty="0"/>
              <a:t>Anteroom to Budget  - departmental long-range goals that tend to have little relations to budget or operational plans; often ineffective</a:t>
            </a:r>
          </a:p>
          <a:p>
            <a:pPr>
              <a:buFont typeface="Arial" panose="020B0604020202020204" pitchFamily="34" charset="0"/>
              <a:buChar char="•"/>
            </a:pPr>
            <a:r>
              <a:rPr lang="en-US" sz="3500" dirty="0"/>
              <a:t>Strategic Issue Management - “selection of a small number of strategic issues (problems and opportunities) and the formulation of strategies to address them”</a:t>
            </a:r>
          </a:p>
          <a:p>
            <a:pPr marL="0" indent="0">
              <a:buNone/>
            </a:pPr>
            <a:endParaRPr lang="en-US" sz="3500" dirty="0"/>
          </a:p>
          <a:p>
            <a:pPr marL="0" indent="0">
              <a:buNone/>
            </a:pPr>
            <a:r>
              <a:rPr lang="en-US" sz="2400" baseline="30000" dirty="0"/>
              <a:t>1</a:t>
            </a:r>
            <a:r>
              <a:rPr lang="en-US" sz="2400" dirty="0"/>
              <a:t>Commissioners Court Advanced Curriculum. Strategic Planning. 4.021.</a:t>
            </a:r>
          </a:p>
          <a:p>
            <a:endParaRPr lang="en-US" dirty="0"/>
          </a:p>
        </p:txBody>
      </p:sp>
    </p:spTree>
    <p:extLst>
      <p:ext uri="{BB962C8B-B14F-4D97-AF65-F5344CB8AC3E}">
        <p14:creationId xmlns:p14="http://schemas.microsoft.com/office/powerpoint/2010/main" val="341837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Efforts</a:t>
            </a:r>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a:t>Strategic Budget Planning</a:t>
            </a:r>
          </a:p>
          <a:p>
            <a:pPr>
              <a:buFont typeface="Wingdings" panose="05000000000000000000" pitchFamily="2" charset="2"/>
              <a:buChar char="§"/>
            </a:pPr>
            <a:r>
              <a:rPr lang="en-US" dirty="0"/>
              <a:t>Board Planning</a:t>
            </a:r>
          </a:p>
          <a:p>
            <a:pPr>
              <a:buFont typeface="Wingdings" panose="05000000000000000000" pitchFamily="2" charset="2"/>
              <a:buChar char="§"/>
            </a:pPr>
            <a:r>
              <a:rPr lang="en-US" dirty="0"/>
              <a:t>Initiative Planning</a:t>
            </a:r>
          </a:p>
          <a:p>
            <a:pPr>
              <a:buFont typeface="Wingdings" panose="05000000000000000000" pitchFamily="2" charset="2"/>
              <a:buChar char="§"/>
            </a:pPr>
            <a:r>
              <a:rPr lang="en-US" dirty="0"/>
              <a:t>Comprehensive/</a:t>
            </a:r>
            <a:br>
              <a:rPr lang="en-US" dirty="0"/>
            </a:br>
            <a:r>
              <a:rPr lang="en-US" dirty="0"/>
              <a:t>Economic Development Plans</a:t>
            </a:r>
          </a:p>
          <a:p>
            <a:endParaRPr lang="en-US" dirty="0"/>
          </a:p>
          <a:p>
            <a:endParaRPr lang="en-US" dirty="0"/>
          </a:p>
        </p:txBody>
      </p:sp>
      <p:grpSp>
        <p:nvGrpSpPr>
          <p:cNvPr id="7" name="Group 6"/>
          <p:cNvGrpSpPr/>
          <p:nvPr/>
        </p:nvGrpSpPr>
        <p:grpSpPr>
          <a:xfrm>
            <a:off x="6477000" y="1752600"/>
            <a:ext cx="2289048" cy="1447800"/>
            <a:chOff x="6477000" y="1752600"/>
            <a:chExt cx="2289048" cy="1447800"/>
          </a:xfrm>
        </p:grpSpPr>
        <p:sp>
          <p:nvSpPr>
            <p:cNvPr id="5" name="Right Brace 4"/>
            <p:cNvSpPr/>
            <p:nvPr/>
          </p:nvSpPr>
          <p:spPr>
            <a:xfrm>
              <a:off x="6477000" y="1752600"/>
              <a:ext cx="533400" cy="1447800"/>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dirty="0"/>
            </a:p>
          </p:txBody>
        </p:sp>
        <p:sp>
          <p:nvSpPr>
            <p:cNvPr id="6" name="TextBox 5"/>
            <p:cNvSpPr txBox="1"/>
            <p:nvPr/>
          </p:nvSpPr>
          <p:spPr>
            <a:xfrm>
              <a:off x="7010400" y="2057400"/>
              <a:ext cx="1755648" cy="923330"/>
            </a:xfrm>
            <a:prstGeom prst="rect">
              <a:avLst/>
            </a:prstGeom>
            <a:noFill/>
          </p:spPr>
          <p:txBody>
            <a:bodyPr wrap="square" rtlCol="0">
              <a:spAutoFit/>
            </a:bodyPr>
            <a:lstStyle/>
            <a:p>
              <a:r>
                <a:rPr lang="en-US" dirty="0"/>
                <a:t>Focus on first three types in early 2021</a:t>
              </a:r>
            </a:p>
          </p:txBody>
        </p:sp>
      </p:grpSp>
    </p:spTree>
    <p:extLst>
      <p:ext uri="{BB962C8B-B14F-4D97-AF65-F5344CB8AC3E}">
        <p14:creationId xmlns:p14="http://schemas.microsoft.com/office/powerpoint/2010/main" val="33467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751519"/>
      </a:dk1>
      <a:lt1>
        <a:srgbClr val="FFFFFF"/>
      </a:lt1>
      <a:dk2>
        <a:srgbClr val="A5A5A5"/>
      </a:dk2>
      <a:lt2>
        <a:srgbClr val="C8C8B1"/>
      </a:lt2>
      <a:accent1>
        <a:srgbClr val="7A7A7A"/>
      </a:accent1>
      <a:accent2>
        <a:srgbClr val="751519"/>
      </a:accent2>
      <a:accent3>
        <a:srgbClr val="526DB0"/>
      </a:accent3>
      <a:accent4>
        <a:srgbClr val="989AAC"/>
      </a:accent4>
      <a:accent5>
        <a:srgbClr val="751519"/>
      </a:accent5>
      <a:accent6>
        <a:srgbClr val="B4B392"/>
      </a:accent6>
      <a:hlink>
        <a:srgbClr val="751519"/>
      </a:hlink>
      <a:folHlink>
        <a:srgbClr val="96969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2" ma:contentTypeDescription="Create a new document." ma:contentTypeScope="" ma:versionID="cee34cacd014a9e41fe9451c29d1c1da">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7869b2bcc4f89b95ecd7b5b4aec2eb15"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F69E0C-5B61-4BDC-A439-0CF90A1C45ED}"/>
</file>

<file path=customXml/itemProps2.xml><?xml version="1.0" encoding="utf-8"?>
<ds:datastoreItem xmlns:ds="http://schemas.openxmlformats.org/officeDocument/2006/customXml" ds:itemID="{E1C11A87-CF6A-4756-B731-61963C1174F6}"/>
</file>

<file path=customXml/itemProps3.xml><?xml version="1.0" encoding="utf-8"?>
<ds:datastoreItem xmlns:ds="http://schemas.openxmlformats.org/officeDocument/2006/customXml" ds:itemID="{9F8110B9-45AC-407A-8157-ACBC4E20A962}"/>
</file>

<file path=docProps/app.xml><?xml version="1.0" encoding="utf-8"?>
<Properties xmlns="http://schemas.openxmlformats.org/officeDocument/2006/extended-properties" xmlns:vt="http://schemas.openxmlformats.org/officeDocument/2006/docPropsVTypes">
  <Template>Median</Template>
  <TotalTime>773</TotalTime>
  <Words>3618</Words>
  <Application>Microsoft Office PowerPoint</Application>
  <PresentationFormat>On-screen Show (4:3)</PresentationFormat>
  <Paragraphs>2246</Paragraphs>
  <Slides>39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Franklin Gothic Demi Cond</vt:lpstr>
      <vt:lpstr>Minion Pro</vt:lpstr>
      <vt:lpstr>Open Sans</vt:lpstr>
      <vt:lpstr>Tw Cen MT</vt:lpstr>
      <vt:lpstr>Wingdings</vt:lpstr>
      <vt:lpstr>Wingdings 2</vt:lpstr>
      <vt:lpstr>Median</vt:lpstr>
      <vt:lpstr>Strategic Budget Planning   87th Annual South Texas Judges and Commissioners Association Annual Conference    Rebekka Dudensing, PhD Extension Economist – Community Economic Development  </vt:lpstr>
      <vt:lpstr>PowerPoint Presentation</vt:lpstr>
      <vt:lpstr>PowerPoint Presentation</vt:lpstr>
      <vt:lpstr>PowerPoint Presentation</vt:lpstr>
      <vt:lpstr>PowerPoint Presentation</vt:lpstr>
      <vt:lpstr>PowerPoint Presentation</vt:lpstr>
      <vt:lpstr>Strategic Planning</vt:lpstr>
      <vt:lpstr>Types of Strategic Planning1</vt:lpstr>
      <vt:lpstr>Planning Efforts</vt:lpstr>
      <vt:lpstr>Barriers to Strategic Planning</vt:lpstr>
      <vt:lpstr>Strategic Budget Planning</vt:lpstr>
      <vt:lpstr>Our Team</vt:lpstr>
      <vt:lpstr>Why Budget Planning</vt:lpstr>
      <vt:lpstr>Project Goals</vt:lpstr>
      <vt:lpstr>The SBP Process</vt:lpstr>
      <vt:lpstr>Topics</vt:lpstr>
      <vt:lpstr>Budget Questions</vt:lpstr>
      <vt:lpstr>Broader Questions</vt:lpstr>
      <vt:lpstr>PowerPoint Presentation</vt:lpstr>
      <vt:lpstr>PowerPoint Presentation</vt:lpstr>
      <vt:lpstr>PowerPoint Presentation</vt:lpstr>
      <vt:lpstr>PowerPoint Presentation</vt:lpstr>
      <vt:lpstr>Basics of Strategic Planning</vt:lpstr>
      <vt:lpstr>Strategic Management</vt:lpstr>
      <vt:lpstr>Essential Components of Plans</vt:lpstr>
      <vt:lpstr>SMART Planning</vt:lpstr>
      <vt:lpstr>SMART Goals</vt:lpstr>
      <vt:lpstr>PowerPoint Presentation</vt:lpstr>
      <vt:lpstr>Strategies: What We Do</vt:lpstr>
      <vt:lpstr>Points for Course Correction</vt:lpstr>
      <vt:lpstr>Strategies: What We Do</vt:lpstr>
      <vt:lpstr>Decision-Making Sweet Spot</vt:lpstr>
      <vt:lpstr>Feedback and Adjustment</vt:lpstr>
      <vt:lpstr>Planning to Do and Measure</vt:lpstr>
      <vt:lpstr>Special Considerations for Local Government</vt:lpstr>
      <vt:lpstr>Why SBP/board/initiative in 2021</vt:lpstr>
      <vt:lpstr>Documenting success</vt:lpstr>
      <vt:lpstr>PowerPoint Presentation</vt:lpstr>
      <vt:lpstr>The Ten Commandments of Community Leadership*</vt:lpstr>
    </vt:vector>
  </TitlesOfParts>
  <Company>Agricultural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AgriTourism / Ecotourism for Vineyards</dc:title>
  <dc:creator>Rebekka Dudensing</dc:creator>
  <cp:lastModifiedBy>Dudensing, Rebekka M</cp:lastModifiedBy>
  <cp:revision>57</cp:revision>
  <dcterms:created xsi:type="dcterms:W3CDTF">2016-12-20T20:20:08Z</dcterms:created>
  <dcterms:modified xsi:type="dcterms:W3CDTF">2021-06-21T17:24:43Z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0x010100ADAE6BF0282BA54FBA39456E28793397</vt:lpwstr>
  </property>
</Properties>
</file>