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s/slide4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69.xml" ContentType="application/vnd.openxmlformats-officedocument.presentationml.slide+xml"/>
  <Override PartName="/ppt/slides/slide34.xml" ContentType="application/vnd.openxmlformats-officedocument.presentationml.slide+xml"/>
  <Override PartName="/ppt/slides/slide33.xml" ContentType="application/vnd.openxmlformats-officedocument.presentationml.slide+xml"/>
  <Override PartName="/ppt/slides/slide3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68.xml" ContentType="application/vnd.openxmlformats-officedocument.presentationml.slide+xml"/>
  <Override PartName="/ppt/slides/slide67.xml" ContentType="application/vnd.openxmlformats-officedocument.presentationml.slide+xml"/>
  <Override PartName="/ppt/slides/slide66.xml" ContentType="application/vnd.openxmlformats-officedocument.presentationml.slide+xml"/>
  <Override PartName="/ppt/slides/slide53.xml" ContentType="application/vnd.openxmlformats-officedocument.presentationml.slide+xml"/>
  <Override PartName="/ppt/slides/slide52.xml" ContentType="application/vnd.openxmlformats-officedocument.presentationml.slide+xml"/>
  <Override PartName="/ppt/slides/slide51.xml" ContentType="application/vnd.openxmlformats-officedocument.presentationml.slide+xml"/>
  <Override PartName="/ppt/slides/slide50.xml" ContentType="application/vnd.openxmlformats-officedocument.presentationml.slide+xml"/>
  <Override PartName="/ppt/slides/slide49.xml" ContentType="application/vnd.openxmlformats-officedocument.presentationml.slide+xml"/>
  <Override PartName="/ppt/slides/slide48.xml" ContentType="application/vnd.openxmlformats-officedocument.presentationml.slide+xml"/>
  <Override PartName="/ppt/slides/slide47.xml" ContentType="application/vnd.openxmlformats-officedocument.presentationml.slide+xml"/>
  <Override PartName="/ppt/slides/slide4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65.xml" ContentType="application/vnd.openxmlformats-officedocument.presentationml.slide+xml"/>
  <Override PartName="/ppt/slides/slide64.xml" ContentType="application/vnd.openxmlformats-officedocument.presentationml.slide+xml"/>
  <Override PartName="/ppt/slides/slide63.xml" ContentType="application/vnd.openxmlformats-officedocument.presentationml.slide+xml"/>
  <Override PartName="/ppt/slides/slide62.xml" ContentType="application/vnd.openxmlformats-officedocument.presentationml.slide+xml"/>
  <Override PartName="/ppt/slides/slide61.xml" ContentType="application/vnd.openxmlformats-officedocument.presentationml.slide+xml"/>
  <Override PartName="/ppt/slides/slide60.xml" ContentType="application/vnd.openxmlformats-officedocument.presentationml.slide+xml"/>
  <Override PartName="/ppt/slides/slide59.xml" ContentType="application/vnd.openxmlformats-officedocument.presentationml.slide+xml"/>
  <Override PartName="/ppt/slides/slide58.xml" ContentType="application/vnd.openxmlformats-officedocument.presentationml.slide+xml"/>
  <Override PartName="/ppt/slides/slide57.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9.xml" ContentType="application/vnd.openxmlformats-officedocument.presentationml.slide+xml"/>
  <Override PartName="/ppt/slides/slide43.xml" ContentType="application/vnd.openxmlformats-officedocument.presentationml.slide+xml"/>
  <Override PartName="/ppt/slides/slide11.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0.xml" ContentType="application/vnd.openxmlformats-officedocument.presentationml.slide+xml"/>
  <Override PartName="/ppt/slides/slide14.xml" ContentType="application/vnd.openxmlformats-officedocument.presentationml.slide+xml"/>
  <Override PartName="/ppt/slides/slide12.xml" ContentType="application/vnd.openxmlformats-officedocument.presentationml.slide+xml"/>
  <Override PartName="/ppt/slides/slide15.xml" ContentType="application/vnd.openxmlformats-officedocument.presentationml.slide+xml"/>
  <Override PartName="/ppt/slides/slide13.xml" ContentType="application/vnd.openxmlformats-officedocument.presentationml.slide+xml"/>
  <Override PartName="/ppt/slideMasters/slideMaster1.xml" ContentType="application/vnd.openxmlformats-officedocument.presentationml.slideMaster+xml"/>
  <Override PartName="/ppt/notesSlides/notesSlide4.xml" ContentType="application/vnd.openxmlformats-officedocument.presentationml.notesSlide+xml"/>
  <Override PartName="/ppt/slideLayouts/slideLayout11.xml" ContentType="application/vnd.openxmlformats-officedocument.presentationml.slideLayout+xml"/>
  <Override PartName="/ppt/notesSlides/notesSlide10.xml" ContentType="application/vnd.openxmlformats-officedocument.presentationml.notesSlide+xml"/>
  <Override PartName="/ppt/slideLayouts/slideLayout10.xml" ContentType="application/vnd.openxmlformats-officedocument.presentationml.slideLayout+xml"/>
  <Override PartName="/ppt/notesSlides/notesSlide11.xml" ContentType="application/vnd.openxmlformats-officedocument.presentationml.notesSlide+xml"/>
  <Override PartName="/ppt/notesSlides/notesSlide5.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6.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3.xml" ContentType="application/vnd.openxmlformats-officedocument.presentationml.notesSlid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notesSlides/notesSlide12.xml" ContentType="application/vnd.openxmlformats-officedocument.presentationml.notesSlide+xml"/>
  <Override PartName="/ppt/notesSlides/notesSlide16.xml" ContentType="application/vnd.openxmlformats-officedocument.presentationml.notesSlide+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notesSlides/notesSlide7.xml" ContentType="application/vnd.openxmlformats-officedocument.presentationml.notesSlide+xml"/>
  <Override PartName="/ppt/slideLayouts/slideLayout7.xml" ContentType="application/vnd.openxmlformats-officedocument.presentationml.slideLayout+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notesSlides/notesSlide13.xml" ContentType="application/vnd.openxmlformats-officedocument.presentationml.notesSlide+xml"/>
  <Override PartName="/ppt/notesSlides/notesSlide15.xml" ContentType="application/vnd.openxmlformats-officedocument.presentationml.notesSlide+xml"/>
  <Override PartName="/ppt/slideLayouts/slideLayout5.xml" ContentType="application/vnd.openxmlformats-officedocument.presentationml.slideLayout+xml"/>
  <Override PartName="/ppt/notesSlides/notesSlide14.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ppt/tags/tag1.xml" ContentType="application/vnd.openxmlformats-officedocument.presentationml.tags+xml"/>
  <Override PartName="/ppt/tags/tag2.xml" ContentType="application/vnd.openxmlformats-officedocument.presentationml.tag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1"/>
  </p:notesMasterIdLst>
  <p:sldIdLst>
    <p:sldId id="256" r:id="rId2"/>
    <p:sldId id="259" r:id="rId3"/>
    <p:sldId id="258" r:id="rId4"/>
    <p:sldId id="260" r:id="rId5"/>
    <p:sldId id="261" r:id="rId6"/>
    <p:sldId id="262" r:id="rId7"/>
    <p:sldId id="263" r:id="rId8"/>
    <p:sldId id="264" r:id="rId9"/>
    <p:sldId id="265" r:id="rId10"/>
    <p:sldId id="267" r:id="rId11"/>
    <p:sldId id="268" r:id="rId12"/>
    <p:sldId id="270" r:id="rId13"/>
    <p:sldId id="271" r:id="rId14"/>
    <p:sldId id="272" r:id="rId15"/>
    <p:sldId id="273" r:id="rId16"/>
    <p:sldId id="274" r:id="rId17"/>
    <p:sldId id="275" r:id="rId18"/>
    <p:sldId id="276" r:id="rId19"/>
    <p:sldId id="277" r:id="rId20"/>
    <p:sldId id="278" r:id="rId21"/>
    <p:sldId id="279" r:id="rId22"/>
    <p:sldId id="280" r:id="rId23"/>
    <p:sldId id="281" r:id="rId24"/>
    <p:sldId id="282" r:id="rId25"/>
    <p:sldId id="283" r:id="rId26"/>
    <p:sldId id="316" r:id="rId27"/>
    <p:sldId id="318" r:id="rId28"/>
    <p:sldId id="320" r:id="rId29"/>
    <p:sldId id="284" r:id="rId30"/>
    <p:sldId id="285" r:id="rId31"/>
    <p:sldId id="322" r:id="rId32"/>
    <p:sldId id="326" r:id="rId33"/>
    <p:sldId id="328" r:id="rId34"/>
    <p:sldId id="332" r:id="rId35"/>
    <p:sldId id="302" r:id="rId36"/>
    <p:sldId id="334" r:id="rId37"/>
    <p:sldId id="337" r:id="rId38"/>
    <p:sldId id="339" r:id="rId39"/>
    <p:sldId id="341" r:id="rId40"/>
    <p:sldId id="286" r:id="rId41"/>
    <p:sldId id="287" r:id="rId42"/>
    <p:sldId id="288" r:id="rId43"/>
    <p:sldId id="289" r:id="rId44"/>
    <p:sldId id="290" r:id="rId45"/>
    <p:sldId id="291" r:id="rId46"/>
    <p:sldId id="292" r:id="rId47"/>
    <p:sldId id="346" r:id="rId48"/>
    <p:sldId id="347" r:id="rId49"/>
    <p:sldId id="293" r:id="rId50"/>
    <p:sldId id="298" r:id="rId51"/>
    <p:sldId id="299" r:id="rId52"/>
    <p:sldId id="300" r:id="rId53"/>
    <p:sldId id="303" r:id="rId54"/>
    <p:sldId id="304" r:id="rId55"/>
    <p:sldId id="305" r:id="rId56"/>
    <p:sldId id="306" r:id="rId57"/>
    <p:sldId id="307" r:id="rId58"/>
    <p:sldId id="308" r:id="rId59"/>
    <p:sldId id="309" r:id="rId60"/>
    <p:sldId id="344" r:id="rId61"/>
    <p:sldId id="310" r:id="rId62"/>
    <p:sldId id="311" r:id="rId63"/>
    <p:sldId id="312" r:id="rId64"/>
    <p:sldId id="345" r:id="rId65"/>
    <p:sldId id="313" r:id="rId66"/>
    <p:sldId id="314" r:id="rId67"/>
    <p:sldId id="343" r:id="rId68"/>
    <p:sldId id="294" r:id="rId69"/>
    <p:sldId id="295" r:id="rId7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116" d="100"/>
          <a:sy n="116" d="100"/>
        </p:scale>
        <p:origin x="390" y="108"/>
      </p:cViewPr>
      <p:guideLst/>
    </p:cSldViewPr>
  </p:slideViewPr>
  <p:notesTextViewPr>
    <p:cViewPr>
      <p:scale>
        <a:sx n="1" d="1"/>
        <a:sy n="1" d="1"/>
      </p:scale>
      <p:origin x="0" y="0"/>
    </p:cViewPr>
  </p:notesTextViewPr>
  <p:sorterViewPr>
    <p:cViewPr>
      <p:scale>
        <a:sx n="100" d="100"/>
        <a:sy n="100" d="100"/>
      </p:scale>
      <p:origin x="0" y="-1176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customXml" Target="../customXml/item2.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78"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customXml" Target="../customXml/item1.xml"/><Relationship Id="rId7" Type="http://schemas.openxmlformats.org/officeDocument/2006/relationships/slide" Target="slides/slide6.xml"/><Relationship Id="rId71" Type="http://schemas.openxmlformats.org/officeDocument/2006/relationships/notesMaster" Target="notesMasters/notesMaster1.xml"/><Relationship Id="rId2" Type="http://schemas.openxmlformats.org/officeDocument/2006/relationships/slide" Target="slides/slide1.xml"/><Relationship Id="rId29"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6E5C55-7154-4152-B271-A2E5670E1F29}" type="datetimeFigureOut">
              <a:rPr lang="en-US" smtClean="0"/>
              <a:t>6/11/2021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3E799F9-2389-4167-86B8-C76FDB961D74}" type="slidenum">
              <a:rPr lang="en-US" smtClean="0"/>
              <a:t>‹#›</a:t>
            </a:fld>
            <a:endParaRPr lang="en-US"/>
          </a:p>
        </p:txBody>
      </p:sp>
    </p:spTree>
    <p:extLst>
      <p:ext uri="{BB962C8B-B14F-4D97-AF65-F5344CB8AC3E}">
        <p14:creationId xmlns:p14="http://schemas.microsoft.com/office/powerpoint/2010/main" val="1142361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nhtsa.gov/sites/nhtsa.gov/files/documents/14735-expeditedwarrantsreport_041521_v2a_tag.pdf"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8D5E737B-AE31-4C6C-A9E1-3244BD68DB8F}" type="slidenum">
              <a:rPr lang="en-US" smtClean="0"/>
              <a:pPr>
                <a:defRPr/>
              </a:pPr>
              <a:t>2</a:t>
            </a:fld>
            <a:endParaRPr lang="en-US" dirty="0"/>
          </a:p>
        </p:txBody>
      </p:sp>
    </p:spTree>
    <p:extLst>
      <p:ext uri="{BB962C8B-B14F-4D97-AF65-F5344CB8AC3E}">
        <p14:creationId xmlns:p14="http://schemas.microsoft.com/office/powerpoint/2010/main" val="30368869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a:extLst>
              <a:ext uri="{FF2B5EF4-FFF2-40B4-BE49-F238E27FC236}">
                <a16:creationId xmlns:a16="http://schemas.microsoft.com/office/drawing/2014/main" xmlns="" id="{7CA8067C-DB7D-444B-987F-61A9541B52D3}"/>
              </a:ext>
            </a:extLst>
          </p:cNvPr>
          <p:cNvSpPr>
            <a:spLocks noGrp="1" noRot="1" noChangeAspect="1" noChangeArrowheads="1" noTextEdit="1"/>
          </p:cNvSpPr>
          <p:nvPr>
            <p:ph type="sldImg"/>
          </p:nvPr>
        </p:nvSpPr>
        <p:spPr>
          <a:ln/>
        </p:spPr>
      </p:sp>
      <p:sp>
        <p:nvSpPr>
          <p:cNvPr id="57346" name="Notes Placeholder 2">
            <a:extLst>
              <a:ext uri="{FF2B5EF4-FFF2-40B4-BE49-F238E27FC236}">
                <a16:creationId xmlns:a16="http://schemas.microsoft.com/office/drawing/2014/main" xmlns="" id="{B41274D7-ADDC-D84B-8137-E8446161CF3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4" name="Date Placeholder 3">
            <a:extLst>
              <a:ext uri="{FF2B5EF4-FFF2-40B4-BE49-F238E27FC236}">
                <a16:creationId xmlns:a16="http://schemas.microsoft.com/office/drawing/2014/main" xmlns="" id="{69486C9A-D717-AB4F-B8E9-DF1D204F25AD}"/>
              </a:ext>
            </a:extLst>
          </p:cNvPr>
          <p:cNvSpPr>
            <a:spLocks noGrp="1"/>
          </p:cNvSpPr>
          <p:nvPr>
            <p:ph type="dt" sz="quarter" idx="1"/>
          </p:nvPr>
        </p:nvSpPr>
        <p:spPr/>
        <p:txBody>
          <a:bodyPr/>
          <a:lstStyle/>
          <a:p>
            <a:pPr>
              <a:defRPr/>
            </a:pPr>
            <a:fld id="{07990DA2-557A-409B-A7DB-D600252D6FE6}" type="datetime1">
              <a:rPr lang="en-US" smtClean="0"/>
              <a:pPr>
                <a:defRPr/>
              </a:pPr>
              <a:t>6/11/2021</a:t>
            </a:fld>
            <a:endParaRPr lang="en-US" dirty="0"/>
          </a:p>
        </p:txBody>
      </p:sp>
      <p:sp>
        <p:nvSpPr>
          <p:cNvPr id="57348" name="Slide Number Placeholder 4">
            <a:extLst>
              <a:ext uri="{FF2B5EF4-FFF2-40B4-BE49-F238E27FC236}">
                <a16:creationId xmlns:a16="http://schemas.microsoft.com/office/drawing/2014/main" xmlns="" id="{85849FCF-3C0A-6A4B-9FCE-EDB78F3072E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fld id="{5A71AECD-9329-F745-8DE4-6527B49A1054}" type="slidenum">
              <a:rPr lang="en-US" altLang="en-US" b="0" smtClean="0">
                <a:latin typeface="Times New Roman" panose="02020603050405020304" pitchFamily="18" charset="0"/>
              </a:rPr>
              <a:pPr/>
              <a:t>27</a:t>
            </a:fld>
            <a:endParaRPr lang="en-US" altLang="en-US" b="0" dirty="0">
              <a:latin typeface="Times New Roman" panose="02020603050405020304" pitchFamily="18" charset="0"/>
            </a:endParaRPr>
          </a:p>
        </p:txBody>
      </p:sp>
    </p:spTree>
    <p:extLst>
      <p:ext uri="{BB962C8B-B14F-4D97-AF65-F5344CB8AC3E}">
        <p14:creationId xmlns:p14="http://schemas.microsoft.com/office/powerpoint/2010/main" val="21719430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sz="1200" dirty="0"/>
              <a:t>At </a:t>
            </a:r>
            <a:r>
              <a:rPr lang="en-US" altLang="en-US" sz="1200" b="1" dirty="0"/>
              <a:t>2:08 a.m</a:t>
            </a:r>
            <a:r>
              <a:rPr lang="en-US" altLang="en-US" sz="1200" dirty="0"/>
              <a:t>. McNeely is observed speeding and repeatedly crossing the centerline.  When stopped, police developed probable cause to arrest for DUI; Refused PBT; refused breath test; refused blood test; Blood drawn at hospital at </a:t>
            </a:r>
            <a:r>
              <a:rPr lang="en-US" altLang="en-US" sz="1200" b="1" dirty="0"/>
              <a:t>2:35 a.m</a:t>
            </a:r>
            <a:r>
              <a:rPr lang="en-US" altLang="en-US" sz="1200" dirty="0"/>
              <a:t>. over objection; BAC = 0.154</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1" dirty="0"/>
              <a:t>Search Warrants for Blood Tests</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t>In the case of </a:t>
            </a:r>
            <a:r>
              <a:rPr lang="en-US" sz="1200" b="1" i="1" dirty="0"/>
              <a:t>Missouri v. McNeely</a:t>
            </a:r>
            <a:r>
              <a:rPr lang="en-US" sz="1200" dirty="0"/>
              <a:t>, 569 U.S. 141 (2013), the Supreme Court of the United States held that the dissipation of alcohol is not a sufficient exigent circumstance by itself to justify a warrantless, non-consensual blood test of a suspected impaired driver.  As a result, standard impaired driving investigations require a search warrant to conduct a blood test if the driver does not consent to a test.  In </a:t>
            </a:r>
            <a:r>
              <a:rPr lang="en-US" sz="1200" i="1" dirty="0"/>
              <a:t>Birchfield v. North Dakota</a:t>
            </a:r>
            <a:r>
              <a:rPr lang="en-US" sz="1200" dirty="0"/>
              <a:t>, 579 U.S.____  (2016), the Supreme Court held that a warrantless breath test may be conducted as a ‘search incident to arrest’ but the more intrusive blood test requires a search warrant, if consent is not given.  </a:t>
            </a:r>
            <a:br>
              <a:rPr lang="en-US" sz="1200" dirty="0"/>
            </a:br>
            <a:r>
              <a:rPr lang="en-US" sz="1200" dirty="0"/>
              <a:t> </a:t>
            </a:r>
            <a:br>
              <a:rPr lang="en-US" sz="1200" dirty="0"/>
            </a:br>
            <a:r>
              <a:rPr lang="en-US" sz="1200" dirty="0"/>
              <a:t>Further, because breath tests do not show the presence of drugs other than alcohol, blood tests are essential in investigating the ever-increasing crime of drug-impaired driving.  Caselaw makes it clear that if a defendant does not consent to a blood test, a warrant must be obtained, meaning impaired driving investigations now require more search warrants than in the past. </a:t>
            </a:r>
            <a:br>
              <a:rPr lang="en-US" sz="1200" dirty="0"/>
            </a:br>
            <a:r>
              <a:rPr lang="en-US" sz="1200" dirty="0"/>
              <a:t> </a:t>
            </a:r>
            <a:br>
              <a:rPr lang="en-US" sz="1200" dirty="0"/>
            </a:br>
            <a:r>
              <a:rPr lang="en-US" sz="1200" dirty="0"/>
              <a:t>Obtaining a search warrant can be a time consuming and cumbersome process that requires cooperation and coordination of a number of criminal justice stakeholders.  As was argued by the State of Missouri in </a:t>
            </a:r>
            <a:r>
              <a:rPr lang="en-US" sz="1200" i="1" dirty="0"/>
              <a:t>McNeely</a:t>
            </a:r>
            <a:r>
              <a:rPr lang="en-US" sz="1200" dirty="0"/>
              <a:t>, time is of the essence in impaired driving investigations and the inevitable delays in procuring a warrant will result in the loss of evidence.  In rejecting the per se warrant exception for blood testing in drunk-driving cases, the Supreme Court noted that there have been many advances in processing warrant applications and while technological innovations will not eliminate all delay, streamlined approaches would help resolve the problem.</a:t>
            </a:r>
            <a:br>
              <a:rPr lang="en-US" sz="1200" dirty="0"/>
            </a:br>
            <a:r>
              <a:rPr lang="en-US" sz="1200" dirty="0"/>
              <a:t> </a:t>
            </a:r>
            <a:br>
              <a:rPr lang="en-US" sz="1200" dirty="0"/>
            </a:br>
            <a:r>
              <a:rPr lang="en-US" sz="1200" dirty="0"/>
              <a:t>In spite of the innovations and advances noted in the </a:t>
            </a:r>
            <a:r>
              <a:rPr lang="en-US" sz="1200" i="1" dirty="0"/>
              <a:t>McNeely</a:t>
            </a:r>
            <a:r>
              <a:rPr lang="en-US" sz="1200" dirty="0"/>
              <a:t> case, a number of jurisdictions still do not have an efficient warrant process for impaired driving investigations.  In an effort to address the issue, the National Highway Traffic Administration has released a 62-page publication entitled: </a:t>
            </a:r>
            <a:r>
              <a:rPr lang="en-US" sz="1200" u="sng" dirty="0">
                <a:hlinkClick r:id="rId3"/>
              </a:rPr>
              <a:t>“Practices for Implementing Expedited Search Warrant Programs for Obtaining Evidence from Impaired Drivers.”</a:t>
            </a:r>
            <a:r>
              <a:rPr lang="en-US" sz="1200" dirty="0"/>
              <a:t/>
            </a:r>
            <a:br>
              <a:rPr lang="en-US" sz="1200" dirty="0"/>
            </a:br>
            <a:r>
              <a:rPr lang="en-US" sz="1200" dirty="0"/>
              <a:t> </a:t>
            </a:r>
            <a:br>
              <a:rPr lang="en-US" sz="1200" dirty="0"/>
            </a:br>
            <a:r>
              <a:rPr lang="en-US" sz="1200" dirty="0"/>
              <a:t>The publication, released in April of this year, explains how a jurisdiction may develop an expedited warrant procedure, but also sets forth the advantages of such an approach to the criminal justice system. Although considerable focus is given to how an expedited warrant process addresses law enforcement interests in reducing delay, it should be noted that defendants also benefit by receiving the Fourth Amendment protection of a neutral and detached judicial officer determining the validity of the requested search.</a:t>
            </a:r>
            <a:br>
              <a:rPr lang="en-US" sz="1200" dirty="0"/>
            </a:br>
            <a:r>
              <a:rPr lang="en-US" sz="1200" dirty="0"/>
              <a:t> </a:t>
            </a:r>
            <a:br>
              <a:rPr lang="en-US" sz="1200" dirty="0"/>
            </a:br>
            <a:r>
              <a:rPr lang="en-US" sz="1200" dirty="0"/>
              <a:t>The publication is an excellent guide on why and how to develop a comprehensive, system-wide impaired driving warrant approach, but it is also worthwhile for individual judges who seek practical pointers on meeting the responsibilities of processing search warrant requests for blood tests.</a:t>
            </a:r>
            <a:endParaRPr lang="en-US" altLang="en-US" sz="1200" dirty="0"/>
          </a:p>
          <a:p>
            <a:endParaRPr lang="en-US" dirty="0"/>
          </a:p>
        </p:txBody>
      </p:sp>
      <p:sp>
        <p:nvSpPr>
          <p:cNvPr id="4" name="Slide Number Placeholder 3"/>
          <p:cNvSpPr>
            <a:spLocks noGrp="1"/>
          </p:cNvSpPr>
          <p:nvPr>
            <p:ph type="sldNum" sz="quarter" idx="5"/>
          </p:nvPr>
        </p:nvSpPr>
        <p:spPr/>
        <p:txBody>
          <a:bodyPr/>
          <a:lstStyle/>
          <a:p>
            <a:pPr>
              <a:defRPr/>
            </a:pPr>
            <a:fld id="{8D5E737B-AE31-4C6C-A9E1-3244BD68DB8F}" type="slidenum">
              <a:rPr lang="en-US" smtClean="0"/>
              <a:pPr>
                <a:defRPr/>
              </a:pPr>
              <a:t>31</a:t>
            </a:fld>
            <a:endParaRPr lang="en-US" dirty="0"/>
          </a:p>
        </p:txBody>
      </p:sp>
    </p:spTree>
    <p:extLst>
      <p:ext uri="{BB962C8B-B14F-4D97-AF65-F5344CB8AC3E}">
        <p14:creationId xmlns:p14="http://schemas.microsoft.com/office/powerpoint/2010/main" val="15732271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3E799F9-2389-4167-86B8-C76FDB961D74}" type="slidenum">
              <a:rPr lang="en-US" smtClean="0"/>
              <a:t>36</a:t>
            </a:fld>
            <a:endParaRPr lang="en-US"/>
          </a:p>
        </p:txBody>
      </p:sp>
    </p:spTree>
    <p:extLst>
      <p:ext uri="{BB962C8B-B14F-4D97-AF65-F5344CB8AC3E}">
        <p14:creationId xmlns:p14="http://schemas.microsoft.com/office/powerpoint/2010/main" val="31573497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3E799F9-2389-4167-86B8-C76FDB961D74}" type="slidenum">
              <a:rPr lang="en-US" smtClean="0"/>
              <a:t>42</a:t>
            </a:fld>
            <a:endParaRPr lang="en-US"/>
          </a:p>
        </p:txBody>
      </p:sp>
    </p:spTree>
    <p:extLst>
      <p:ext uri="{BB962C8B-B14F-4D97-AF65-F5344CB8AC3E}">
        <p14:creationId xmlns:p14="http://schemas.microsoft.com/office/powerpoint/2010/main" val="22306298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3E799F9-2389-4167-86B8-C76FDB961D74}" type="slidenum">
              <a:rPr lang="en-US" smtClean="0"/>
              <a:t>46</a:t>
            </a:fld>
            <a:endParaRPr lang="en-US"/>
          </a:p>
        </p:txBody>
      </p:sp>
    </p:spTree>
    <p:extLst>
      <p:ext uri="{BB962C8B-B14F-4D97-AF65-F5344CB8AC3E}">
        <p14:creationId xmlns:p14="http://schemas.microsoft.com/office/powerpoint/2010/main" val="37637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8D5E737B-AE31-4C6C-A9E1-3244BD68DB8F}" type="slidenum">
              <a:rPr lang="en-US" smtClean="0"/>
              <a:pPr>
                <a:defRPr/>
              </a:pPr>
              <a:t>67</a:t>
            </a:fld>
            <a:endParaRPr lang="en-US" dirty="0"/>
          </a:p>
        </p:txBody>
      </p:sp>
    </p:spTree>
    <p:extLst>
      <p:ext uri="{BB962C8B-B14F-4D97-AF65-F5344CB8AC3E}">
        <p14:creationId xmlns:p14="http://schemas.microsoft.com/office/powerpoint/2010/main" val="38389981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8D5E737B-AE31-4C6C-A9E1-3244BD68DB8F}" type="slidenum">
              <a:rPr lang="en-US" smtClean="0"/>
              <a:pPr>
                <a:defRPr/>
              </a:pPr>
              <a:t>69</a:t>
            </a:fld>
            <a:endParaRPr lang="en-US" dirty="0"/>
          </a:p>
        </p:txBody>
      </p:sp>
    </p:spTree>
    <p:extLst>
      <p:ext uri="{BB962C8B-B14F-4D97-AF65-F5344CB8AC3E}">
        <p14:creationId xmlns:p14="http://schemas.microsoft.com/office/powerpoint/2010/main" val="20043841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participants can only select one answer in this type of question.</a:t>
            </a:r>
          </a:p>
        </p:txBody>
      </p:sp>
      <p:sp>
        <p:nvSpPr>
          <p:cNvPr id="4" name="Slide Number Placeholder 3"/>
          <p:cNvSpPr>
            <a:spLocks noGrp="1"/>
          </p:cNvSpPr>
          <p:nvPr>
            <p:ph type="sldNum" sz="quarter" idx="5"/>
          </p:nvPr>
        </p:nvSpPr>
        <p:spPr/>
        <p:txBody>
          <a:bodyPr/>
          <a:lstStyle/>
          <a:p>
            <a:fld id="{9D711BD8-43A7-48C7-B4D3-0EEE82682DE0}" type="slidenum">
              <a:rPr lang="en-US" smtClean="0"/>
              <a:pPr/>
              <a:t>5</a:t>
            </a:fld>
            <a:endParaRPr lang="en-US" dirty="0"/>
          </a:p>
        </p:txBody>
      </p:sp>
    </p:spTree>
    <p:extLst>
      <p:ext uri="{BB962C8B-B14F-4D97-AF65-F5344CB8AC3E}">
        <p14:creationId xmlns:p14="http://schemas.microsoft.com/office/powerpoint/2010/main" val="26010471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8D5E737B-AE31-4C6C-A9E1-3244BD68DB8F}" type="slidenum">
              <a:rPr lang="en-US" smtClean="0"/>
              <a:pPr>
                <a:defRPr/>
              </a:pPr>
              <a:t>7</a:t>
            </a:fld>
            <a:endParaRPr lang="en-US" dirty="0"/>
          </a:p>
        </p:txBody>
      </p:sp>
    </p:spTree>
    <p:extLst>
      <p:ext uri="{BB962C8B-B14F-4D97-AF65-F5344CB8AC3E}">
        <p14:creationId xmlns:p14="http://schemas.microsoft.com/office/powerpoint/2010/main" val="18897085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8D5E737B-AE31-4C6C-A9E1-3244BD68DB8F}" type="slidenum">
              <a:rPr lang="en-US" smtClean="0"/>
              <a:pPr>
                <a:defRPr/>
              </a:pPr>
              <a:t>10</a:t>
            </a:fld>
            <a:endParaRPr lang="en-US" dirty="0"/>
          </a:p>
        </p:txBody>
      </p:sp>
    </p:spTree>
    <p:extLst>
      <p:ext uri="{BB962C8B-B14F-4D97-AF65-F5344CB8AC3E}">
        <p14:creationId xmlns:p14="http://schemas.microsoft.com/office/powerpoint/2010/main" val="39462245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a:extLst>
              <a:ext uri="{FF2B5EF4-FFF2-40B4-BE49-F238E27FC236}">
                <a16:creationId xmlns:a16="http://schemas.microsoft.com/office/drawing/2014/main" xmlns="" id="{07BD5844-E442-A240-8E43-6D49C0E29EC4}"/>
              </a:ext>
            </a:extLst>
          </p:cNvPr>
          <p:cNvSpPr>
            <a:spLocks noGrp="1" noRot="1" noChangeAspect="1" noChangeArrowheads="1" noTextEdit="1"/>
          </p:cNvSpPr>
          <p:nvPr>
            <p:ph type="sldImg"/>
          </p:nvPr>
        </p:nvSpPr>
        <p:spPr>
          <a:ln/>
        </p:spPr>
      </p:sp>
      <p:sp>
        <p:nvSpPr>
          <p:cNvPr id="44034" name="Notes Placeholder 2">
            <a:extLst>
              <a:ext uri="{FF2B5EF4-FFF2-40B4-BE49-F238E27FC236}">
                <a16:creationId xmlns:a16="http://schemas.microsoft.com/office/drawing/2014/main" xmlns="" id="{4116705B-CDB0-3949-9440-EBB0C9907FE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44035" name="Slide Number Placeholder 3">
            <a:extLst>
              <a:ext uri="{FF2B5EF4-FFF2-40B4-BE49-F238E27FC236}">
                <a16:creationId xmlns:a16="http://schemas.microsoft.com/office/drawing/2014/main" xmlns="" id="{BEDC0C44-C52A-FE45-98BA-5CF0D62AF45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fld id="{919CA3CE-6B0C-D946-BC4D-5316E34F6218}" type="slidenum">
              <a:rPr lang="en-US" altLang="en-US" b="0" smtClean="0">
                <a:latin typeface="Times New Roman" panose="02020603050405020304" pitchFamily="18" charset="0"/>
              </a:rPr>
              <a:pPr/>
              <a:t>11</a:t>
            </a:fld>
            <a:endParaRPr lang="en-US" altLang="en-US" b="0" dirty="0">
              <a:latin typeface="Times New Roman" panose="02020603050405020304" pitchFamily="18" charset="0"/>
            </a:endParaRPr>
          </a:p>
        </p:txBody>
      </p:sp>
    </p:spTree>
    <p:extLst>
      <p:ext uri="{BB962C8B-B14F-4D97-AF65-F5344CB8AC3E}">
        <p14:creationId xmlns:p14="http://schemas.microsoft.com/office/powerpoint/2010/main" val="27268168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a:extLst>
              <a:ext uri="{FF2B5EF4-FFF2-40B4-BE49-F238E27FC236}">
                <a16:creationId xmlns:a16="http://schemas.microsoft.com/office/drawing/2014/main" xmlns="" id="{4E5BCB15-D983-AC40-9905-DB7F70536D01}"/>
              </a:ext>
            </a:extLst>
          </p:cNvPr>
          <p:cNvSpPr>
            <a:spLocks noGrp="1" noRot="1" noChangeAspect="1" noChangeArrowheads="1" noTextEdit="1"/>
          </p:cNvSpPr>
          <p:nvPr>
            <p:ph type="sldImg"/>
          </p:nvPr>
        </p:nvSpPr>
        <p:spPr>
          <a:ln/>
        </p:spPr>
      </p:sp>
      <p:sp>
        <p:nvSpPr>
          <p:cNvPr id="30722" name="Notes Placeholder 2">
            <a:extLst>
              <a:ext uri="{FF2B5EF4-FFF2-40B4-BE49-F238E27FC236}">
                <a16:creationId xmlns:a16="http://schemas.microsoft.com/office/drawing/2014/main" xmlns="" id="{104C3FC6-D6FC-A544-B393-5F45171D1FE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30723" name="Slide Number Placeholder 3">
            <a:extLst>
              <a:ext uri="{FF2B5EF4-FFF2-40B4-BE49-F238E27FC236}">
                <a16:creationId xmlns:a16="http://schemas.microsoft.com/office/drawing/2014/main" xmlns="" id="{D381036E-2448-284A-A44A-86A6F88A751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84225" indent="-301625">
              <a:spcBef>
                <a:spcPct val="30000"/>
              </a:spcBef>
              <a:defRPr sz="1200">
                <a:solidFill>
                  <a:schemeClr val="tx1"/>
                </a:solidFill>
                <a:latin typeface="Arial" panose="020B0604020202020204" pitchFamily="34" charset="0"/>
              </a:defRPr>
            </a:lvl2pPr>
            <a:lvl3pPr marL="1206500" indent="-241300">
              <a:spcBef>
                <a:spcPct val="30000"/>
              </a:spcBef>
              <a:defRPr sz="1200">
                <a:solidFill>
                  <a:schemeClr val="tx1"/>
                </a:solidFill>
                <a:latin typeface="Arial" panose="020B0604020202020204" pitchFamily="34" charset="0"/>
              </a:defRPr>
            </a:lvl3pPr>
            <a:lvl4pPr marL="1689100" indent="-241300">
              <a:spcBef>
                <a:spcPct val="30000"/>
              </a:spcBef>
              <a:defRPr sz="1200">
                <a:solidFill>
                  <a:schemeClr val="tx1"/>
                </a:solidFill>
                <a:latin typeface="Arial" panose="020B0604020202020204" pitchFamily="34" charset="0"/>
              </a:defRPr>
            </a:lvl4pPr>
            <a:lvl5pPr marL="2171700" indent="-241300">
              <a:spcBef>
                <a:spcPct val="30000"/>
              </a:spcBef>
              <a:defRPr sz="1200">
                <a:solidFill>
                  <a:schemeClr val="tx1"/>
                </a:solidFill>
                <a:latin typeface="Arial" panose="020B0604020202020204" pitchFamily="34" charset="0"/>
              </a:defRPr>
            </a:lvl5pPr>
            <a:lvl6pPr marL="2628900" indent="-241300" eaLnBrk="0" fontAlgn="base" hangingPunct="0">
              <a:spcBef>
                <a:spcPct val="30000"/>
              </a:spcBef>
              <a:spcAft>
                <a:spcPct val="0"/>
              </a:spcAft>
              <a:defRPr sz="1200">
                <a:solidFill>
                  <a:schemeClr val="tx1"/>
                </a:solidFill>
                <a:latin typeface="Arial" panose="020B0604020202020204" pitchFamily="34" charset="0"/>
              </a:defRPr>
            </a:lvl6pPr>
            <a:lvl7pPr marL="3086100" indent="-241300" eaLnBrk="0" fontAlgn="base" hangingPunct="0">
              <a:spcBef>
                <a:spcPct val="30000"/>
              </a:spcBef>
              <a:spcAft>
                <a:spcPct val="0"/>
              </a:spcAft>
              <a:defRPr sz="1200">
                <a:solidFill>
                  <a:schemeClr val="tx1"/>
                </a:solidFill>
                <a:latin typeface="Arial" panose="020B0604020202020204" pitchFamily="34" charset="0"/>
              </a:defRPr>
            </a:lvl7pPr>
            <a:lvl8pPr marL="3543300" indent="-241300" eaLnBrk="0" fontAlgn="base" hangingPunct="0">
              <a:spcBef>
                <a:spcPct val="30000"/>
              </a:spcBef>
              <a:spcAft>
                <a:spcPct val="0"/>
              </a:spcAft>
              <a:defRPr sz="1200">
                <a:solidFill>
                  <a:schemeClr val="tx1"/>
                </a:solidFill>
                <a:latin typeface="Arial" panose="020B0604020202020204" pitchFamily="34" charset="0"/>
              </a:defRPr>
            </a:lvl8pPr>
            <a:lvl9pPr marL="4000500" indent="-2413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9C21A79-A9DA-9342-9DD6-545AEA6B0708}" type="slidenum">
              <a:rPr lang="en-US" altLang="en-US" sz="1300" smtClean="0">
                <a:latin typeface="Tahoma" panose="020B0604030504040204" pitchFamily="34" charset="0"/>
              </a:rPr>
              <a:pPr>
                <a:spcBef>
                  <a:spcPct val="0"/>
                </a:spcBef>
              </a:pPr>
              <a:t>12</a:t>
            </a:fld>
            <a:endParaRPr lang="en-US" altLang="en-US" sz="1300" dirty="0">
              <a:latin typeface="Tahoma" panose="020B0604030504040204" pitchFamily="34" charset="0"/>
            </a:endParaRPr>
          </a:p>
        </p:txBody>
      </p:sp>
      <p:sp>
        <p:nvSpPr>
          <p:cNvPr id="2" name="Date Placeholder 1">
            <a:extLst>
              <a:ext uri="{FF2B5EF4-FFF2-40B4-BE49-F238E27FC236}">
                <a16:creationId xmlns:a16="http://schemas.microsoft.com/office/drawing/2014/main" xmlns="" id="{094BFE2C-11B1-1C4D-A3C6-0F2682142C10}"/>
              </a:ext>
            </a:extLst>
          </p:cNvPr>
          <p:cNvSpPr>
            <a:spLocks noGrp="1"/>
          </p:cNvSpPr>
          <p:nvPr>
            <p:ph type="dt" sz="quarter" idx="1"/>
          </p:nvPr>
        </p:nvSpPr>
        <p:spPr/>
        <p:txBody>
          <a:bodyPr/>
          <a:lstStyle/>
          <a:p>
            <a:pPr>
              <a:defRPr/>
            </a:pPr>
            <a:fld id="{9D2A1A0E-3A34-CE4F-BB45-063FFC4DA663}" type="datetime1">
              <a:rPr lang="en-US"/>
              <a:pPr>
                <a:defRPr/>
              </a:pPr>
              <a:t>6/11/2021</a:t>
            </a:fld>
            <a:endParaRPr lang="en-US" dirty="0"/>
          </a:p>
        </p:txBody>
      </p:sp>
    </p:spTree>
    <p:extLst>
      <p:ext uri="{BB962C8B-B14F-4D97-AF65-F5344CB8AC3E}">
        <p14:creationId xmlns:p14="http://schemas.microsoft.com/office/powerpoint/2010/main" val="27040346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a:extLst>
              <a:ext uri="{FF2B5EF4-FFF2-40B4-BE49-F238E27FC236}">
                <a16:creationId xmlns:a16="http://schemas.microsoft.com/office/drawing/2014/main" xmlns="" id="{BF616854-C797-B04F-BCE6-DB2E440E0276}"/>
              </a:ext>
            </a:extLst>
          </p:cNvPr>
          <p:cNvSpPr>
            <a:spLocks noGrp="1" noRot="1" noChangeAspect="1" noChangeArrowheads="1" noTextEdit="1"/>
          </p:cNvSpPr>
          <p:nvPr>
            <p:ph type="sldImg"/>
          </p:nvPr>
        </p:nvSpPr>
        <p:spPr>
          <a:ln/>
        </p:spPr>
      </p:sp>
      <p:sp>
        <p:nvSpPr>
          <p:cNvPr id="38914" name="Notes Placeholder 2">
            <a:extLst>
              <a:ext uri="{FF2B5EF4-FFF2-40B4-BE49-F238E27FC236}">
                <a16:creationId xmlns:a16="http://schemas.microsoft.com/office/drawing/2014/main" xmlns="" id="{B37381B1-CCE0-654B-B64B-A5073E8F694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38915" name="Slide Number Placeholder 3">
            <a:extLst>
              <a:ext uri="{FF2B5EF4-FFF2-40B4-BE49-F238E27FC236}">
                <a16:creationId xmlns:a16="http://schemas.microsoft.com/office/drawing/2014/main" xmlns="" id="{5A45EA21-3ACE-B149-A912-2D3CC3CEFA5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fld id="{D121A6E0-5FB2-D846-BDBE-98EA190DB329}" type="slidenum">
              <a:rPr lang="en-US" altLang="en-US" b="0" smtClean="0">
                <a:latin typeface="Times New Roman" panose="02020603050405020304" pitchFamily="18" charset="0"/>
              </a:rPr>
              <a:pPr/>
              <a:t>14</a:t>
            </a:fld>
            <a:endParaRPr lang="en-US" altLang="en-US" b="0" dirty="0">
              <a:latin typeface="Times New Roman" panose="02020603050405020304" pitchFamily="18" charset="0"/>
            </a:endParaRPr>
          </a:p>
        </p:txBody>
      </p:sp>
    </p:spTree>
    <p:extLst>
      <p:ext uri="{BB962C8B-B14F-4D97-AF65-F5344CB8AC3E}">
        <p14:creationId xmlns:p14="http://schemas.microsoft.com/office/powerpoint/2010/main" val="21407307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a:extLst>
              <a:ext uri="{FF2B5EF4-FFF2-40B4-BE49-F238E27FC236}">
                <a16:creationId xmlns:a16="http://schemas.microsoft.com/office/drawing/2014/main" xmlns="" id="{59DED3EC-018C-294D-9E0A-DAA4169AADD3}"/>
              </a:ext>
            </a:extLst>
          </p:cNvPr>
          <p:cNvSpPr>
            <a:spLocks noGrp="1" noRot="1" noChangeAspect="1" noChangeArrowheads="1" noTextEdit="1"/>
          </p:cNvSpPr>
          <p:nvPr>
            <p:ph type="sldImg"/>
          </p:nvPr>
        </p:nvSpPr>
        <p:spPr>
          <a:ln/>
        </p:spPr>
      </p:sp>
      <p:sp>
        <p:nvSpPr>
          <p:cNvPr id="46082" name="Notes Placeholder 2">
            <a:extLst>
              <a:ext uri="{FF2B5EF4-FFF2-40B4-BE49-F238E27FC236}">
                <a16:creationId xmlns:a16="http://schemas.microsoft.com/office/drawing/2014/main" xmlns="" id="{2372EBC6-A3DF-594A-B913-546EB0D9154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Resource:</a:t>
            </a:r>
          </a:p>
          <a:p>
            <a:endParaRPr lang="en-US" altLang="en-US" dirty="0">
              <a:latin typeface="Arial" panose="020B0604020202020204" pitchFamily="34" charset="0"/>
            </a:endParaRPr>
          </a:p>
          <a:p>
            <a:r>
              <a:rPr lang="en-US" altLang="en-US" dirty="0">
                <a:latin typeface="Arial" panose="020B0604020202020204" pitchFamily="34" charset="0"/>
              </a:rPr>
              <a:t>DuPont, R.L., Voas, R.B., Walsh, J.M., et al. (2012). The need for drugged driving per se laws: a commentary. </a:t>
            </a:r>
          </a:p>
          <a:p>
            <a:r>
              <a:rPr lang="en-US" altLang="en-US" dirty="0">
                <a:latin typeface="Arial" panose="020B0604020202020204" pitchFamily="34" charset="0"/>
              </a:rPr>
              <a:t>Traffic Injury Prevention 13(1), 31-42. As cited in Governor’s Highway Traffic Safety Association, Drug Impaired Driving: A Guide for States (2017).</a:t>
            </a:r>
          </a:p>
          <a:p>
            <a:endParaRPr lang="en-US" altLang="en-US" dirty="0">
              <a:latin typeface="Arial" panose="020B0604020202020204" pitchFamily="34" charset="0"/>
            </a:endParaRPr>
          </a:p>
        </p:txBody>
      </p:sp>
      <p:sp>
        <p:nvSpPr>
          <p:cNvPr id="46083" name="Slide Number Placeholder 3">
            <a:extLst>
              <a:ext uri="{FF2B5EF4-FFF2-40B4-BE49-F238E27FC236}">
                <a16:creationId xmlns:a16="http://schemas.microsoft.com/office/drawing/2014/main" xmlns="" id="{D2DC73CD-8386-FE48-B2F8-D4DD0F10D35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cs typeface="Arial" panose="020B0604020202020204" pitchFamily="34" charset="0"/>
              </a:defRPr>
            </a:lvl1pPr>
            <a:lvl2pPr marL="765175" indent="-293688">
              <a:defRPr b="1">
                <a:solidFill>
                  <a:schemeClr val="tx1"/>
                </a:solidFill>
                <a:latin typeface="Arial" panose="020B0604020202020204" pitchFamily="34" charset="0"/>
                <a:cs typeface="Arial" panose="020B0604020202020204" pitchFamily="34" charset="0"/>
              </a:defRPr>
            </a:lvl2pPr>
            <a:lvl3pPr marL="1176338" indent="-234950">
              <a:defRPr b="1">
                <a:solidFill>
                  <a:schemeClr val="tx1"/>
                </a:solidFill>
                <a:latin typeface="Arial" panose="020B0604020202020204" pitchFamily="34" charset="0"/>
                <a:cs typeface="Arial" panose="020B0604020202020204" pitchFamily="34" charset="0"/>
              </a:defRPr>
            </a:lvl3pPr>
            <a:lvl4pPr marL="1647825" indent="-234950">
              <a:defRPr b="1">
                <a:solidFill>
                  <a:schemeClr val="tx1"/>
                </a:solidFill>
                <a:latin typeface="Arial" panose="020B0604020202020204" pitchFamily="34" charset="0"/>
                <a:cs typeface="Arial" panose="020B0604020202020204" pitchFamily="34" charset="0"/>
              </a:defRPr>
            </a:lvl4pPr>
            <a:lvl5pPr marL="2119313" indent="-234950">
              <a:defRPr b="1">
                <a:solidFill>
                  <a:schemeClr val="tx1"/>
                </a:solidFill>
                <a:latin typeface="Arial" panose="020B0604020202020204" pitchFamily="34" charset="0"/>
                <a:cs typeface="Arial" panose="020B0604020202020204" pitchFamily="34" charset="0"/>
              </a:defRPr>
            </a:lvl5pPr>
            <a:lvl6pPr marL="2576513" indent="-23495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3033713" indent="-23495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90913" indent="-23495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948113" indent="-23495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fld id="{EC006076-C61C-BD48-82EC-80E58AA8E994}" type="slidenum">
              <a:rPr lang="en-US" altLang="en-US" b="0" smtClean="0">
                <a:latin typeface="Tahoma" panose="020B0604030504040204" pitchFamily="34" charset="0"/>
              </a:rPr>
              <a:pPr/>
              <a:t>17</a:t>
            </a:fld>
            <a:endParaRPr lang="en-US" altLang="en-US" b="0" dirty="0">
              <a:latin typeface="Tahoma" panose="020B0604030504040204" pitchFamily="34" charset="0"/>
            </a:endParaRPr>
          </a:p>
        </p:txBody>
      </p:sp>
      <p:sp>
        <p:nvSpPr>
          <p:cNvPr id="2" name="Date Placeholder 1">
            <a:extLst>
              <a:ext uri="{FF2B5EF4-FFF2-40B4-BE49-F238E27FC236}">
                <a16:creationId xmlns:a16="http://schemas.microsoft.com/office/drawing/2014/main" xmlns="" id="{0A8311AB-2777-EC4E-9B0A-9B41DB113B4B}"/>
              </a:ext>
            </a:extLst>
          </p:cNvPr>
          <p:cNvSpPr>
            <a:spLocks noGrp="1"/>
          </p:cNvSpPr>
          <p:nvPr>
            <p:ph type="dt" sz="quarter" idx="1"/>
          </p:nvPr>
        </p:nvSpPr>
        <p:spPr/>
        <p:txBody>
          <a:bodyPr/>
          <a:lstStyle/>
          <a:p>
            <a:pPr>
              <a:defRPr/>
            </a:pPr>
            <a:fld id="{B00CD00C-6F17-3E4A-8283-0813340B7F4C}" type="datetime1">
              <a:rPr lang="en-US"/>
              <a:pPr>
                <a:defRPr/>
              </a:pPr>
              <a:t>6/11/2021</a:t>
            </a:fld>
            <a:endParaRPr lang="en-US" dirty="0"/>
          </a:p>
        </p:txBody>
      </p:sp>
    </p:spTree>
    <p:extLst>
      <p:ext uri="{BB962C8B-B14F-4D97-AF65-F5344CB8AC3E}">
        <p14:creationId xmlns:p14="http://schemas.microsoft.com/office/powerpoint/2010/main" val="13545111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a:extLst>
              <a:ext uri="{FF2B5EF4-FFF2-40B4-BE49-F238E27FC236}">
                <a16:creationId xmlns:a16="http://schemas.microsoft.com/office/drawing/2014/main" xmlns="" id="{75A0282E-3B1D-034D-9DBE-CC965B7C7017}"/>
              </a:ext>
            </a:extLst>
          </p:cNvPr>
          <p:cNvSpPr>
            <a:spLocks noGrp="1" noRot="1" noChangeAspect="1" noChangeArrowheads="1" noTextEdit="1"/>
          </p:cNvSpPr>
          <p:nvPr>
            <p:ph type="sldImg"/>
          </p:nvPr>
        </p:nvSpPr>
        <p:spPr>
          <a:ln/>
        </p:spPr>
      </p:sp>
      <p:sp>
        <p:nvSpPr>
          <p:cNvPr id="49154" name="Notes Placeholder 2">
            <a:extLst>
              <a:ext uri="{FF2B5EF4-FFF2-40B4-BE49-F238E27FC236}">
                <a16:creationId xmlns:a16="http://schemas.microsoft.com/office/drawing/2014/main" xmlns="" id="{1F1A921A-079D-E14A-BB3D-E18D69A72AB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49155" name="Slide Number Placeholder 3">
            <a:extLst>
              <a:ext uri="{FF2B5EF4-FFF2-40B4-BE49-F238E27FC236}">
                <a16:creationId xmlns:a16="http://schemas.microsoft.com/office/drawing/2014/main" xmlns="" id="{ECAFD0D9-B126-0143-B86B-A5F287C68F8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65175" indent="-293688">
              <a:spcBef>
                <a:spcPct val="30000"/>
              </a:spcBef>
              <a:defRPr sz="1200">
                <a:solidFill>
                  <a:schemeClr val="tx1"/>
                </a:solidFill>
                <a:latin typeface="Arial" panose="020B0604020202020204" pitchFamily="34" charset="0"/>
              </a:defRPr>
            </a:lvl2pPr>
            <a:lvl3pPr marL="1176338" indent="-234950">
              <a:spcBef>
                <a:spcPct val="30000"/>
              </a:spcBef>
              <a:defRPr sz="1200">
                <a:solidFill>
                  <a:schemeClr val="tx1"/>
                </a:solidFill>
                <a:latin typeface="Arial" panose="020B0604020202020204" pitchFamily="34" charset="0"/>
              </a:defRPr>
            </a:lvl3pPr>
            <a:lvl4pPr marL="1647825" indent="-234950">
              <a:spcBef>
                <a:spcPct val="30000"/>
              </a:spcBef>
              <a:defRPr sz="1200">
                <a:solidFill>
                  <a:schemeClr val="tx1"/>
                </a:solidFill>
                <a:latin typeface="Arial" panose="020B0604020202020204" pitchFamily="34" charset="0"/>
              </a:defRPr>
            </a:lvl4pPr>
            <a:lvl5pPr marL="2119313" indent="-234950">
              <a:spcBef>
                <a:spcPct val="30000"/>
              </a:spcBef>
              <a:defRPr sz="1200">
                <a:solidFill>
                  <a:schemeClr val="tx1"/>
                </a:solidFill>
                <a:latin typeface="Arial" panose="020B0604020202020204" pitchFamily="34" charset="0"/>
              </a:defRPr>
            </a:lvl5pPr>
            <a:lvl6pPr marL="2576513" indent="-234950" eaLnBrk="0" fontAlgn="base" hangingPunct="0">
              <a:spcBef>
                <a:spcPct val="30000"/>
              </a:spcBef>
              <a:spcAft>
                <a:spcPct val="0"/>
              </a:spcAft>
              <a:defRPr sz="1200">
                <a:solidFill>
                  <a:schemeClr val="tx1"/>
                </a:solidFill>
                <a:latin typeface="Arial" panose="020B0604020202020204" pitchFamily="34" charset="0"/>
              </a:defRPr>
            </a:lvl6pPr>
            <a:lvl7pPr marL="3033713" indent="-234950" eaLnBrk="0" fontAlgn="base" hangingPunct="0">
              <a:spcBef>
                <a:spcPct val="30000"/>
              </a:spcBef>
              <a:spcAft>
                <a:spcPct val="0"/>
              </a:spcAft>
              <a:defRPr sz="1200">
                <a:solidFill>
                  <a:schemeClr val="tx1"/>
                </a:solidFill>
                <a:latin typeface="Arial" panose="020B0604020202020204" pitchFamily="34" charset="0"/>
              </a:defRPr>
            </a:lvl7pPr>
            <a:lvl8pPr marL="3490913" indent="-234950" eaLnBrk="0" fontAlgn="base" hangingPunct="0">
              <a:spcBef>
                <a:spcPct val="30000"/>
              </a:spcBef>
              <a:spcAft>
                <a:spcPct val="0"/>
              </a:spcAft>
              <a:defRPr sz="1200">
                <a:solidFill>
                  <a:schemeClr val="tx1"/>
                </a:solidFill>
                <a:latin typeface="Arial" panose="020B0604020202020204" pitchFamily="34" charset="0"/>
              </a:defRPr>
            </a:lvl8pPr>
            <a:lvl9pPr marL="3948113" indent="-23495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3F0CF28-4E39-344C-AD1B-BDD1ABA531C8}" type="slidenum">
              <a:rPr lang="en-US" altLang="en-US" smtClean="0">
                <a:latin typeface="Tahoma" panose="020B0604030504040204" pitchFamily="34" charset="0"/>
              </a:rPr>
              <a:pPr>
                <a:spcBef>
                  <a:spcPct val="0"/>
                </a:spcBef>
              </a:pPr>
              <a:t>20</a:t>
            </a:fld>
            <a:endParaRPr lang="en-US" altLang="en-US" dirty="0">
              <a:latin typeface="Tahoma" panose="020B0604030504040204" pitchFamily="34" charset="0"/>
            </a:endParaRPr>
          </a:p>
        </p:txBody>
      </p:sp>
    </p:spTree>
    <p:extLst>
      <p:ext uri="{BB962C8B-B14F-4D97-AF65-F5344CB8AC3E}">
        <p14:creationId xmlns:p14="http://schemas.microsoft.com/office/powerpoint/2010/main" val="27835050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AE72E93-50C4-42A4-B05C-5D3BA92847F2}" type="datetime1">
              <a:rPr lang="en-US" smtClean="0"/>
              <a:t>6/11/2021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2310A0-AC20-4D0A-9F85-95A53125E86D}" type="slidenum">
              <a:rPr lang="en-US" smtClean="0"/>
              <a:t>‹#›</a:t>
            </a:fld>
            <a:endParaRPr lang="en-US"/>
          </a:p>
        </p:txBody>
      </p:sp>
    </p:spTree>
    <p:extLst>
      <p:ext uri="{BB962C8B-B14F-4D97-AF65-F5344CB8AC3E}">
        <p14:creationId xmlns:p14="http://schemas.microsoft.com/office/powerpoint/2010/main" val="5810001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FE7E403-2F9E-4531-B1BB-3EAD648D4CDC}" type="datetime1">
              <a:rPr lang="en-US" smtClean="0"/>
              <a:t>6/11/2021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2310A0-AC20-4D0A-9F85-95A53125E86D}" type="slidenum">
              <a:rPr lang="en-US" smtClean="0"/>
              <a:t>‹#›</a:t>
            </a:fld>
            <a:endParaRPr lang="en-US"/>
          </a:p>
        </p:txBody>
      </p:sp>
    </p:spTree>
    <p:extLst>
      <p:ext uri="{BB962C8B-B14F-4D97-AF65-F5344CB8AC3E}">
        <p14:creationId xmlns:p14="http://schemas.microsoft.com/office/powerpoint/2010/main" val="37773127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63188F1-D369-44E1-8576-8CCF5375C236}" type="datetime1">
              <a:rPr lang="en-US" smtClean="0"/>
              <a:t>6/11/2021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2310A0-AC20-4D0A-9F85-95A53125E86D}" type="slidenum">
              <a:rPr lang="en-US" smtClean="0"/>
              <a:t>‹#›</a:t>
            </a:fld>
            <a:endParaRPr lang="en-US"/>
          </a:p>
        </p:txBody>
      </p:sp>
    </p:spTree>
    <p:extLst>
      <p:ext uri="{BB962C8B-B14F-4D97-AF65-F5344CB8AC3E}">
        <p14:creationId xmlns:p14="http://schemas.microsoft.com/office/powerpoint/2010/main" val="24434910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74ADBF5-0C06-4F00-88FD-5649913FA21D}" type="datetime1">
              <a:rPr lang="en-US" smtClean="0"/>
              <a:t>6/11/2021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2310A0-AC20-4D0A-9F85-95A53125E86D}" type="slidenum">
              <a:rPr lang="en-US" smtClean="0"/>
              <a:t>‹#›</a:t>
            </a:fld>
            <a:endParaRPr lang="en-US"/>
          </a:p>
        </p:txBody>
      </p:sp>
    </p:spTree>
    <p:extLst>
      <p:ext uri="{BB962C8B-B14F-4D97-AF65-F5344CB8AC3E}">
        <p14:creationId xmlns:p14="http://schemas.microsoft.com/office/powerpoint/2010/main" val="21800656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9D4D585-B722-4F39-8E5F-A054074DF4A9}" type="datetime1">
              <a:rPr lang="en-US" smtClean="0"/>
              <a:t>6/11/2021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2310A0-AC20-4D0A-9F85-95A53125E86D}" type="slidenum">
              <a:rPr lang="en-US" smtClean="0"/>
              <a:t>‹#›</a:t>
            </a:fld>
            <a:endParaRPr lang="en-US"/>
          </a:p>
        </p:txBody>
      </p:sp>
    </p:spTree>
    <p:extLst>
      <p:ext uri="{BB962C8B-B14F-4D97-AF65-F5344CB8AC3E}">
        <p14:creationId xmlns:p14="http://schemas.microsoft.com/office/powerpoint/2010/main" val="27342821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FA5476C-E321-41F3-8A5A-F80E08AEE1B7}" type="datetime1">
              <a:rPr lang="en-US" smtClean="0"/>
              <a:t>6/11/2021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2310A0-AC20-4D0A-9F85-95A53125E86D}" type="slidenum">
              <a:rPr lang="en-US" smtClean="0"/>
              <a:t>‹#›</a:t>
            </a:fld>
            <a:endParaRPr lang="en-US"/>
          </a:p>
        </p:txBody>
      </p:sp>
    </p:spTree>
    <p:extLst>
      <p:ext uri="{BB962C8B-B14F-4D97-AF65-F5344CB8AC3E}">
        <p14:creationId xmlns:p14="http://schemas.microsoft.com/office/powerpoint/2010/main" val="9702073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D26B58-999B-47A9-88BC-A5FA8832509F}" type="datetime1">
              <a:rPr lang="en-US" smtClean="0"/>
              <a:t>6/11/2021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12310A0-AC20-4D0A-9F85-95A53125E86D}" type="slidenum">
              <a:rPr lang="en-US" smtClean="0"/>
              <a:t>‹#›</a:t>
            </a:fld>
            <a:endParaRPr lang="en-US"/>
          </a:p>
        </p:txBody>
      </p:sp>
    </p:spTree>
    <p:extLst>
      <p:ext uri="{BB962C8B-B14F-4D97-AF65-F5344CB8AC3E}">
        <p14:creationId xmlns:p14="http://schemas.microsoft.com/office/powerpoint/2010/main" val="36474899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A2BA323-2F93-4D83-B6C8-819F4D7F2D0F}" type="datetime1">
              <a:rPr lang="en-US" smtClean="0"/>
              <a:t>6/11/2021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12310A0-AC20-4D0A-9F85-95A53125E86D}" type="slidenum">
              <a:rPr lang="en-US" smtClean="0"/>
              <a:t>‹#›</a:t>
            </a:fld>
            <a:endParaRPr lang="en-US"/>
          </a:p>
        </p:txBody>
      </p:sp>
    </p:spTree>
    <p:extLst>
      <p:ext uri="{BB962C8B-B14F-4D97-AF65-F5344CB8AC3E}">
        <p14:creationId xmlns:p14="http://schemas.microsoft.com/office/powerpoint/2010/main" val="31864397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AD9B5E0-DBE2-4FC3-A353-9B157BBC048A}" type="datetime1">
              <a:rPr lang="en-US" smtClean="0"/>
              <a:t>6/11/2021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12310A0-AC20-4D0A-9F85-95A53125E86D}" type="slidenum">
              <a:rPr lang="en-US" smtClean="0"/>
              <a:t>‹#›</a:t>
            </a:fld>
            <a:endParaRPr lang="en-US"/>
          </a:p>
        </p:txBody>
      </p:sp>
    </p:spTree>
    <p:extLst>
      <p:ext uri="{BB962C8B-B14F-4D97-AF65-F5344CB8AC3E}">
        <p14:creationId xmlns:p14="http://schemas.microsoft.com/office/powerpoint/2010/main" val="42751233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826FDB8-EB13-4630-AB1B-C495F0CF21A4}" type="datetime1">
              <a:rPr lang="en-US" smtClean="0"/>
              <a:t>6/11/2021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2310A0-AC20-4D0A-9F85-95A53125E86D}" type="slidenum">
              <a:rPr lang="en-US" smtClean="0"/>
              <a:t>‹#›</a:t>
            </a:fld>
            <a:endParaRPr lang="en-US"/>
          </a:p>
        </p:txBody>
      </p:sp>
    </p:spTree>
    <p:extLst>
      <p:ext uri="{BB962C8B-B14F-4D97-AF65-F5344CB8AC3E}">
        <p14:creationId xmlns:p14="http://schemas.microsoft.com/office/powerpoint/2010/main" val="3077489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49783E2-2EE1-409E-AC57-D609C6D8F21A}" type="datetime1">
              <a:rPr lang="en-US" smtClean="0"/>
              <a:t>6/11/2021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2310A0-AC20-4D0A-9F85-95A53125E86D}" type="slidenum">
              <a:rPr lang="en-US" smtClean="0"/>
              <a:t>‹#›</a:t>
            </a:fld>
            <a:endParaRPr lang="en-US"/>
          </a:p>
        </p:txBody>
      </p:sp>
    </p:spTree>
    <p:extLst>
      <p:ext uri="{BB962C8B-B14F-4D97-AF65-F5344CB8AC3E}">
        <p14:creationId xmlns:p14="http://schemas.microsoft.com/office/powerpoint/2010/main" val="12954724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2000">
              <a:schemeClr val="accent1">
                <a:lumMod val="20000"/>
                <a:lumOff val="80000"/>
              </a:schemeClr>
            </a:gs>
            <a:gs pos="63000">
              <a:schemeClr val="accent1">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305C44-939B-48E6-8544-229F570D57B9}" type="datetime1">
              <a:rPr lang="en-US" smtClean="0"/>
              <a:t>6/11/2021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2310A0-AC20-4D0A-9F85-95A53125E86D}" type="slidenum">
              <a:rPr lang="en-US" smtClean="0"/>
              <a:t>‹#›</a:t>
            </a:fld>
            <a:endParaRPr lang="en-US"/>
          </a:p>
        </p:txBody>
      </p:sp>
    </p:spTree>
    <p:extLst>
      <p:ext uri="{BB962C8B-B14F-4D97-AF65-F5344CB8AC3E}">
        <p14:creationId xmlns:p14="http://schemas.microsoft.com/office/powerpoint/2010/main" val="23356424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nhtsa.gov/people/injury/research/job185drugs/" TargetMode="External"/><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6.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tif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4.tif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2"/>
            <a:ext cx="9144000" cy="2479675"/>
          </a:xfrm>
        </p:spPr>
        <p:txBody>
          <a:bodyPr/>
          <a:lstStyle/>
          <a:p>
            <a:r>
              <a:rPr lang="en-US" dirty="0">
                <a:solidFill>
                  <a:srgbClr val="FF0000"/>
                </a:solidFill>
              </a:rPr>
              <a:t>DRUG IMPAIRED DRIVING</a:t>
            </a:r>
          </a:p>
        </p:txBody>
      </p:sp>
      <p:sp>
        <p:nvSpPr>
          <p:cNvPr id="3" name="Subtitle 2"/>
          <p:cNvSpPr>
            <a:spLocks noGrp="1"/>
          </p:cNvSpPr>
          <p:nvPr>
            <p:ph type="subTitle" idx="1"/>
          </p:nvPr>
        </p:nvSpPr>
        <p:spPr>
          <a:xfrm>
            <a:off x="1524000" y="3602037"/>
            <a:ext cx="9144000" cy="2270729"/>
          </a:xfrm>
        </p:spPr>
        <p:txBody>
          <a:bodyPr>
            <a:normAutofit/>
          </a:bodyPr>
          <a:lstStyle/>
          <a:p>
            <a:r>
              <a:rPr lang="en-US" dirty="0"/>
              <a:t>87</a:t>
            </a:r>
            <a:r>
              <a:rPr lang="en-US" baseline="30000" dirty="0"/>
              <a:t>th</a:t>
            </a:r>
            <a:r>
              <a:rPr lang="en-US" dirty="0"/>
              <a:t> Annual South Texas County Judges and Commissioners Association Conference</a:t>
            </a:r>
          </a:p>
          <a:p>
            <a:r>
              <a:rPr lang="en-US" dirty="0"/>
              <a:t>June 29, 2021</a:t>
            </a:r>
          </a:p>
          <a:p>
            <a:r>
              <a:rPr lang="en-US" dirty="0"/>
              <a:t>HON. ROBERT S ANCHONDO</a:t>
            </a:r>
          </a:p>
          <a:p>
            <a:r>
              <a:rPr lang="en-US" dirty="0"/>
              <a:t>ABA REGION 6 RJOL</a:t>
            </a:r>
          </a:p>
          <a:p>
            <a:endParaRPr lang="en-US" dirty="0"/>
          </a:p>
          <a:p>
            <a:endParaRPr lang="en-US" dirty="0"/>
          </a:p>
        </p:txBody>
      </p:sp>
      <p:sp>
        <p:nvSpPr>
          <p:cNvPr id="4" name="Slide Number Placeholder 3">
            <a:extLst>
              <a:ext uri="{FF2B5EF4-FFF2-40B4-BE49-F238E27FC236}">
                <a16:creationId xmlns:a16="http://schemas.microsoft.com/office/drawing/2014/main" xmlns="" id="{A5796473-63D0-47A9-9A3F-2E20FFAC7231}"/>
              </a:ext>
            </a:extLst>
          </p:cNvPr>
          <p:cNvSpPr>
            <a:spLocks noGrp="1"/>
          </p:cNvSpPr>
          <p:nvPr>
            <p:ph type="sldNum" sz="quarter" idx="12"/>
          </p:nvPr>
        </p:nvSpPr>
        <p:spPr/>
        <p:txBody>
          <a:bodyPr/>
          <a:lstStyle/>
          <a:p>
            <a:fld id="{612310A0-AC20-4D0A-9F85-95A53125E86D}" type="slidenum">
              <a:rPr lang="en-US" smtClean="0"/>
              <a:t>1</a:t>
            </a:fld>
            <a:endParaRPr lang="en-US"/>
          </a:p>
        </p:txBody>
      </p:sp>
    </p:spTree>
    <p:extLst>
      <p:ext uri="{BB962C8B-B14F-4D97-AF65-F5344CB8AC3E}">
        <p14:creationId xmlns:p14="http://schemas.microsoft.com/office/powerpoint/2010/main" val="37396007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a:extLst>
              <a:ext uri="{FF2B5EF4-FFF2-40B4-BE49-F238E27FC236}">
                <a16:creationId xmlns:a16="http://schemas.microsoft.com/office/drawing/2014/main" xmlns="" id="{758D03FE-BAC6-774D-8D9C-00CB13C49628}"/>
              </a:ext>
            </a:extLst>
          </p:cNvPr>
          <p:cNvSpPr>
            <a:spLocks noGrp="1" noChangeArrowheads="1"/>
          </p:cNvSpPr>
          <p:nvPr>
            <p:ph type="title"/>
          </p:nvPr>
        </p:nvSpPr>
        <p:spPr>
          <a:xfrm>
            <a:off x="609600" y="374073"/>
            <a:ext cx="10744200" cy="1316615"/>
          </a:xfrm>
        </p:spPr>
        <p:txBody>
          <a:bodyPr/>
          <a:lstStyle/>
          <a:p>
            <a:r>
              <a:rPr lang="en-US" altLang="en-US" sz="3600" b="1" u="sng" dirty="0"/>
              <a:t>Fatality </a:t>
            </a:r>
            <a:r>
              <a:rPr lang="en-US" altLang="en-US" sz="3600" b="1" u="sng" dirty="0">
                <a:solidFill>
                  <a:srgbClr val="FF0000"/>
                </a:solidFill>
              </a:rPr>
              <a:t>Analysis Reporting System (2016)</a:t>
            </a:r>
          </a:p>
        </p:txBody>
      </p:sp>
      <p:sp>
        <p:nvSpPr>
          <p:cNvPr id="3" name="Content Placeholder 2">
            <a:extLst>
              <a:ext uri="{FF2B5EF4-FFF2-40B4-BE49-F238E27FC236}">
                <a16:creationId xmlns:a16="http://schemas.microsoft.com/office/drawing/2014/main" xmlns="" id="{00F0A465-DDCA-BA45-904F-750C93702D26}"/>
              </a:ext>
            </a:extLst>
          </p:cNvPr>
          <p:cNvSpPr>
            <a:spLocks noGrp="1"/>
          </p:cNvSpPr>
          <p:nvPr>
            <p:ph idx="1"/>
          </p:nvPr>
        </p:nvSpPr>
        <p:spPr>
          <a:xfrm>
            <a:off x="609600" y="1524000"/>
            <a:ext cx="10591800" cy="4454527"/>
          </a:xfrm>
        </p:spPr>
        <p:txBody>
          <a:bodyPr/>
          <a:lstStyle/>
          <a:p>
            <a:pPr marL="0" indent="0">
              <a:buNone/>
              <a:defRPr/>
            </a:pPr>
            <a:r>
              <a:rPr lang="en-US" dirty="0">
                <a:solidFill>
                  <a:srgbClr val="C00000"/>
                </a:solidFill>
              </a:rPr>
              <a:t>  Of deceased drivers with known test results:</a:t>
            </a:r>
          </a:p>
          <a:p>
            <a:pPr marL="0" indent="0">
              <a:buNone/>
              <a:defRPr/>
            </a:pPr>
            <a:endParaRPr lang="en-US" sz="1200" dirty="0">
              <a:solidFill>
                <a:srgbClr val="C00000"/>
              </a:solidFill>
            </a:endParaRPr>
          </a:p>
          <a:p>
            <a:pPr lvl="1">
              <a:defRPr/>
            </a:pPr>
            <a:r>
              <a:rPr lang="en-US" b="1" dirty="0">
                <a:solidFill>
                  <a:srgbClr val="C00000"/>
                </a:solidFill>
              </a:rPr>
              <a:t>38%</a:t>
            </a:r>
            <a:r>
              <a:rPr lang="en-US" dirty="0">
                <a:solidFill>
                  <a:srgbClr val="C00000"/>
                </a:solidFill>
              </a:rPr>
              <a:t> tested positive for alcohol (any BAC)</a:t>
            </a:r>
          </a:p>
          <a:p>
            <a:pPr lvl="1">
              <a:defRPr/>
            </a:pPr>
            <a:r>
              <a:rPr lang="en-US" b="1" dirty="0">
                <a:solidFill>
                  <a:srgbClr val="C00000"/>
                </a:solidFill>
              </a:rPr>
              <a:t>43%</a:t>
            </a:r>
            <a:r>
              <a:rPr lang="en-US" dirty="0">
                <a:solidFill>
                  <a:srgbClr val="C00000"/>
                </a:solidFill>
              </a:rPr>
              <a:t> tested positive for drugs</a:t>
            </a:r>
          </a:p>
          <a:p>
            <a:pPr lvl="2">
              <a:defRPr/>
            </a:pPr>
            <a:r>
              <a:rPr lang="en-US" i="1" dirty="0">
                <a:solidFill>
                  <a:srgbClr val="C00000"/>
                </a:solidFill>
                <a:latin typeface="+mn-lt"/>
              </a:rPr>
              <a:t>41% marijuana</a:t>
            </a:r>
          </a:p>
          <a:p>
            <a:pPr lvl="2">
              <a:defRPr/>
            </a:pPr>
            <a:r>
              <a:rPr lang="en-US" i="1" dirty="0">
                <a:solidFill>
                  <a:srgbClr val="C00000"/>
                </a:solidFill>
                <a:latin typeface="+mn-lt"/>
              </a:rPr>
              <a:t>51% of the drug-positive drivers were positive for two or more drugs</a:t>
            </a:r>
          </a:p>
          <a:p>
            <a:pPr lvl="2">
              <a:defRPr/>
            </a:pPr>
            <a:r>
              <a:rPr lang="en-US" i="1" dirty="0">
                <a:solidFill>
                  <a:srgbClr val="C00000"/>
                </a:solidFill>
                <a:latin typeface="+mn-lt"/>
              </a:rPr>
              <a:t>40.7% were positive for alcohol</a:t>
            </a:r>
          </a:p>
          <a:p>
            <a:pPr lvl="2">
              <a:defRPr/>
            </a:pPr>
            <a:endParaRPr lang="en-US" sz="1000" dirty="0">
              <a:solidFill>
                <a:schemeClr val="accent4">
                  <a:lumMod val="75000"/>
                </a:schemeClr>
              </a:solidFill>
            </a:endParaRPr>
          </a:p>
          <a:p>
            <a:pPr lvl="1">
              <a:defRPr/>
            </a:pPr>
            <a:endParaRPr lang="en-US" altLang="en-US" sz="1000" dirty="0">
              <a:solidFill>
                <a:schemeClr val="accent4">
                  <a:lumMod val="75000"/>
                </a:schemeClr>
              </a:solidFill>
            </a:endParaRPr>
          </a:p>
          <a:p>
            <a:pPr marL="57150" indent="0">
              <a:buNone/>
              <a:defRPr/>
            </a:pPr>
            <a:r>
              <a:rPr lang="en-US" altLang="en-US" sz="1800" dirty="0">
                <a:solidFill>
                  <a:schemeClr val="accent4">
                    <a:lumMod val="75000"/>
                  </a:schemeClr>
                </a:solidFill>
              </a:rPr>
              <a:t>Source: GHSA Drug Impaired Driving: A Guide for States (April 2017)</a:t>
            </a:r>
            <a:endParaRPr lang="en-US" sz="1800" dirty="0">
              <a:solidFill>
                <a:schemeClr val="accent4">
                  <a:lumMod val="75000"/>
                </a:schemeClr>
              </a:solidFill>
            </a:endParaRPr>
          </a:p>
        </p:txBody>
      </p:sp>
      <p:sp>
        <p:nvSpPr>
          <p:cNvPr id="2" name="Slide Number Placeholder 1">
            <a:extLst>
              <a:ext uri="{FF2B5EF4-FFF2-40B4-BE49-F238E27FC236}">
                <a16:creationId xmlns:a16="http://schemas.microsoft.com/office/drawing/2014/main" xmlns="" id="{40C5AC60-1EB8-4853-8EC9-8C975AC3751D}"/>
              </a:ext>
            </a:extLst>
          </p:cNvPr>
          <p:cNvSpPr>
            <a:spLocks noGrp="1"/>
          </p:cNvSpPr>
          <p:nvPr>
            <p:ph type="sldNum" sz="quarter" idx="12"/>
          </p:nvPr>
        </p:nvSpPr>
        <p:spPr/>
        <p:txBody>
          <a:bodyPr/>
          <a:lstStyle/>
          <a:p>
            <a:fld id="{612310A0-AC20-4D0A-9F85-95A53125E86D}" type="slidenum">
              <a:rPr lang="en-US" smtClean="0"/>
              <a:t>10</a:t>
            </a:fld>
            <a:endParaRPr lang="en-US"/>
          </a:p>
        </p:txBody>
      </p:sp>
    </p:spTree>
    <p:extLst>
      <p:ext uri="{BB962C8B-B14F-4D97-AF65-F5344CB8AC3E}">
        <p14:creationId xmlns:p14="http://schemas.microsoft.com/office/powerpoint/2010/main" val="22229593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a:extLst>
              <a:ext uri="{FF2B5EF4-FFF2-40B4-BE49-F238E27FC236}">
                <a16:creationId xmlns:a16="http://schemas.microsoft.com/office/drawing/2014/main" xmlns="" id="{029F0BB2-4F6E-B043-95CD-A82906613A14}"/>
              </a:ext>
            </a:extLst>
          </p:cNvPr>
          <p:cNvSpPr>
            <a:spLocks noGrp="1" noChangeArrowheads="1"/>
          </p:cNvSpPr>
          <p:nvPr>
            <p:ph type="title"/>
          </p:nvPr>
        </p:nvSpPr>
        <p:spPr>
          <a:xfrm>
            <a:off x="609600" y="277812"/>
            <a:ext cx="10972800" cy="1585913"/>
          </a:xfrm>
        </p:spPr>
        <p:txBody>
          <a:bodyPr/>
          <a:lstStyle/>
          <a:p>
            <a:r>
              <a:rPr lang="en-US" altLang="en-US" sz="3200" b="1" u="sng" dirty="0">
                <a:solidFill>
                  <a:srgbClr val="FF0000"/>
                </a:solidFill>
              </a:rPr>
              <a:t>MARIJUANA USE</a:t>
            </a:r>
          </a:p>
        </p:txBody>
      </p:sp>
      <p:sp>
        <p:nvSpPr>
          <p:cNvPr id="43010" name="Content Placeholder 2">
            <a:extLst>
              <a:ext uri="{FF2B5EF4-FFF2-40B4-BE49-F238E27FC236}">
                <a16:creationId xmlns:a16="http://schemas.microsoft.com/office/drawing/2014/main" xmlns="" id="{DC344FB5-03FA-8E42-A3FD-2E717DBF10FE}"/>
              </a:ext>
            </a:extLst>
          </p:cNvPr>
          <p:cNvSpPr>
            <a:spLocks noGrp="1" noChangeArrowheads="1"/>
          </p:cNvSpPr>
          <p:nvPr>
            <p:ph idx="1"/>
          </p:nvPr>
        </p:nvSpPr>
        <p:spPr>
          <a:xfrm>
            <a:off x="609600" y="1863725"/>
            <a:ext cx="10972800" cy="3729207"/>
          </a:xfrm>
        </p:spPr>
        <p:txBody>
          <a:bodyPr/>
          <a:lstStyle/>
          <a:p>
            <a:pPr>
              <a:defRPr/>
            </a:pPr>
            <a:r>
              <a:rPr lang="en-US" altLang="en-US" sz="2400" dirty="0"/>
              <a:t>Estimated 3.8% of global population age 15- 64 consumed marijuana in 2017. </a:t>
            </a:r>
          </a:p>
          <a:p>
            <a:pPr>
              <a:defRPr/>
            </a:pPr>
            <a:r>
              <a:rPr lang="en-US" altLang="en-US" sz="2400" dirty="0"/>
              <a:t>In the US % of people age 12 and older have used cannabis in the past year has increased from 11% in 2002 to 15.9% in 2018 (SAMHSA)</a:t>
            </a:r>
          </a:p>
          <a:p>
            <a:pPr>
              <a:defRPr/>
            </a:pPr>
            <a:r>
              <a:rPr lang="en-US" altLang="en-US" sz="2400" dirty="0"/>
              <a:t>According to SAMHSA numbers in the past year for marijuana have gone down among youth ages 12-17 but nearly doubled among adults 26 or older from 7% to 13.3% (2019)</a:t>
            </a:r>
          </a:p>
          <a:p>
            <a:pPr>
              <a:defRPr/>
            </a:pPr>
            <a:endParaRPr lang="en-US" altLang="en-US" sz="1800" dirty="0"/>
          </a:p>
        </p:txBody>
      </p:sp>
      <p:sp>
        <p:nvSpPr>
          <p:cNvPr id="2" name="Slide Number Placeholder 1">
            <a:extLst>
              <a:ext uri="{FF2B5EF4-FFF2-40B4-BE49-F238E27FC236}">
                <a16:creationId xmlns:a16="http://schemas.microsoft.com/office/drawing/2014/main" xmlns="" id="{B26561C3-2780-4D57-991F-5CF5F8CDED72}"/>
              </a:ext>
            </a:extLst>
          </p:cNvPr>
          <p:cNvSpPr>
            <a:spLocks noGrp="1"/>
          </p:cNvSpPr>
          <p:nvPr>
            <p:ph type="sldNum" sz="quarter" idx="12"/>
          </p:nvPr>
        </p:nvSpPr>
        <p:spPr/>
        <p:txBody>
          <a:bodyPr/>
          <a:lstStyle/>
          <a:p>
            <a:fld id="{612310A0-AC20-4D0A-9F85-95A53125E86D}" type="slidenum">
              <a:rPr lang="en-US" smtClean="0"/>
              <a:t>11</a:t>
            </a:fld>
            <a:endParaRPr lang="en-US"/>
          </a:p>
        </p:txBody>
      </p:sp>
    </p:spTree>
    <p:extLst>
      <p:ext uri="{BB962C8B-B14F-4D97-AF65-F5344CB8AC3E}">
        <p14:creationId xmlns:p14="http://schemas.microsoft.com/office/powerpoint/2010/main" val="543165335"/>
      </p:ext>
    </p:extLst>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a:extLst>
              <a:ext uri="{FF2B5EF4-FFF2-40B4-BE49-F238E27FC236}">
                <a16:creationId xmlns:a16="http://schemas.microsoft.com/office/drawing/2014/main" xmlns="" id="{0840560F-468D-454F-B422-07760DF1DCCB}"/>
              </a:ext>
            </a:extLst>
          </p:cNvPr>
          <p:cNvSpPr>
            <a:spLocks noGrp="1" noChangeArrowheads="1"/>
          </p:cNvSpPr>
          <p:nvPr>
            <p:ph type="title"/>
          </p:nvPr>
        </p:nvSpPr>
        <p:spPr>
          <a:xfrm>
            <a:off x="609600" y="307974"/>
            <a:ext cx="10972800" cy="1143000"/>
          </a:xfrm>
        </p:spPr>
        <p:txBody>
          <a:bodyPr/>
          <a:lstStyle/>
          <a:p>
            <a:pPr eaLnBrk="1" hangingPunct="1"/>
            <a:r>
              <a:rPr lang="en-US" altLang="en-US" b="1" u="sng" dirty="0"/>
              <a:t>The </a:t>
            </a:r>
            <a:r>
              <a:rPr lang="en-US" altLang="en-US" b="1" u="sng" dirty="0">
                <a:solidFill>
                  <a:srgbClr val="FF0000"/>
                </a:solidFill>
              </a:rPr>
              <a:t>Problem</a:t>
            </a:r>
          </a:p>
        </p:txBody>
      </p:sp>
      <p:sp>
        <p:nvSpPr>
          <p:cNvPr id="29698" name="Content Placeholder 2">
            <a:extLst>
              <a:ext uri="{FF2B5EF4-FFF2-40B4-BE49-F238E27FC236}">
                <a16:creationId xmlns:a16="http://schemas.microsoft.com/office/drawing/2014/main" xmlns="" id="{2D1B4E16-29C1-694D-9354-130F63664195}"/>
              </a:ext>
            </a:extLst>
          </p:cNvPr>
          <p:cNvSpPr>
            <a:spLocks noGrp="1" noChangeArrowheads="1"/>
          </p:cNvSpPr>
          <p:nvPr>
            <p:ph idx="1"/>
          </p:nvPr>
        </p:nvSpPr>
        <p:spPr/>
        <p:txBody>
          <a:bodyPr>
            <a:normAutofit lnSpcReduction="10000"/>
          </a:bodyPr>
          <a:lstStyle/>
          <a:p>
            <a:pPr>
              <a:buClr>
                <a:srgbClr val="C00000"/>
              </a:buClr>
              <a:buSzPct val="100000"/>
              <a:defRPr/>
            </a:pPr>
            <a:r>
              <a:rPr lang="en-US" altLang="en-US" dirty="0">
                <a:solidFill>
                  <a:srgbClr val="C00000"/>
                </a:solidFill>
              </a:rPr>
              <a:t>Legalized Medical Marijuana (34 States &amp; D.C.)</a:t>
            </a:r>
          </a:p>
          <a:p>
            <a:pPr>
              <a:buClr>
                <a:srgbClr val="C00000"/>
              </a:buClr>
              <a:buSzPct val="100000"/>
              <a:defRPr/>
            </a:pPr>
            <a:r>
              <a:rPr lang="en-US" altLang="en-US" dirty="0">
                <a:solidFill>
                  <a:srgbClr val="C00000"/>
                </a:solidFill>
              </a:rPr>
              <a:t>Legalized/Decriminalization of Marijuana (32 States &amp; D.C.)</a:t>
            </a:r>
          </a:p>
          <a:p>
            <a:pPr>
              <a:buClr>
                <a:srgbClr val="C00000"/>
              </a:buClr>
              <a:buSzPct val="100000"/>
              <a:defRPr/>
            </a:pPr>
            <a:r>
              <a:rPr lang="en-US" altLang="en-US" dirty="0">
                <a:solidFill>
                  <a:srgbClr val="C00000"/>
                </a:solidFill>
              </a:rPr>
              <a:t>Increased use and abuse of Rx</a:t>
            </a:r>
          </a:p>
          <a:p>
            <a:pPr>
              <a:buClr>
                <a:srgbClr val="C00000"/>
              </a:buClr>
              <a:buSzPct val="100000"/>
              <a:defRPr/>
            </a:pPr>
            <a:r>
              <a:rPr lang="en-US" altLang="en-US" dirty="0">
                <a:solidFill>
                  <a:srgbClr val="C00000"/>
                </a:solidFill>
              </a:rPr>
              <a:t>Continued use of illegal &amp; designer drugs</a:t>
            </a:r>
          </a:p>
          <a:p>
            <a:pPr>
              <a:buClr>
                <a:srgbClr val="C00000"/>
              </a:buClr>
              <a:buSzPct val="100000"/>
              <a:defRPr/>
            </a:pPr>
            <a:r>
              <a:rPr lang="en-US" altLang="en-US" dirty="0">
                <a:solidFill>
                  <a:srgbClr val="C00000"/>
                </a:solidFill>
              </a:rPr>
              <a:t>Aging population</a:t>
            </a:r>
          </a:p>
          <a:p>
            <a:pPr>
              <a:buClr>
                <a:srgbClr val="C00000"/>
              </a:buClr>
              <a:buSzPct val="100000"/>
              <a:defRPr/>
            </a:pPr>
            <a:endParaRPr lang="en-US" altLang="en-US" dirty="0">
              <a:solidFill>
                <a:srgbClr val="C00000"/>
              </a:solidFill>
            </a:endParaRPr>
          </a:p>
          <a:p>
            <a:pPr>
              <a:buClr>
                <a:srgbClr val="C00000"/>
              </a:buClr>
              <a:buSzPct val="100000"/>
              <a:defRPr/>
            </a:pPr>
            <a:r>
              <a:rPr lang="en-US" altLang="en-US" dirty="0">
                <a:solidFill>
                  <a:srgbClr val="C00000"/>
                </a:solidFill>
              </a:rPr>
              <a:t>↑ Public acceptance of use</a:t>
            </a:r>
          </a:p>
          <a:p>
            <a:pPr>
              <a:buClr>
                <a:srgbClr val="C00000"/>
              </a:buClr>
              <a:buSzPct val="100000"/>
              <a:defRPr/>
            </a:pPr>
            <a:endParaRPr lang="en-US" altLang="en-US" dirty="0">
              <a:solidFill>
                <a:srgbClr val="C00000"/>
              </a:solidFill>
            </a:endParaRPr>
          </a:p>
          <a:p>
            <a:pPr>
              <a:buClr>
                <a:srgbClr val="C00000"/>
              </a:buClr>
              <a:buSzPct val="100000"/>
              <a:defRPr/>
            </a:pPr>
            <a:r>
              <a:rPr lang="en-US" altLang="en-US" dirty="0">
                <a:solidFill>
                  <a:srgbClr val="C00000"/>
                </a:solidFill>
              </a:rPr>
              <a:t>↓ Public perception of harmfulness</a:t>
            </a:r>
          </a:p>
          <a:p>
            <a:pPr>
              <a:buClr>
                <a:schemeClr val="accent6">
                  <a:lumMod val="60000"/>
                  <a:lumOff val="40000"/>
                </a:schemeClr>
              </a:buClr>
              <a:buSzPct val="100000"/>
              <a:defRPr/>
            </a:pPr>
            <a:endParaRPr lang="en-US" altLang="en-US" sz="2800" dirty="0">
              <a:solidFill>
                <a:srgbClr val="C00000"/>
              </a:solidFill>
            </a:endParaRPr>
          </a:p>
          <a:p>
            <a:pPr lvl="1" eaLnBrk="1" hangingPunct="1">
              <a:buFont typeface="Wingdings" pitchFamily="2" charset="2"/>
              <a:buChar char="n"/>
              <a:defRPr/>
            </a:pPr>
            <a:endParaRPr lang="en-US" altLang="en-US" sz="2400" dirty="0">
              <a:solidFill>
                <a:srgbClr val="C00000"/>
              </a:solidFill>
            </a:endParaRPr>
          </a:p>
          <a:p>
            <a:pPr lvl="1">
              <a:defRPr/>
            </a:pPr>
            <a:endParaRPr lang="en-US" altLang="en-US" sz="2400" dirty="0">
              <a:solidFill>
                <a:srgbClr val="C00000"/>
              </a:solidFill>
            </a:endParaRPr>
          </a:p>
          <a:p>
            <a:pPr eaLnBrk="1" hangingPunct="1">
              <a:buFont typeface="Wingdings" pitchFamily="2" charset="2"/>
              <a:buChar char="n"/>
              <a:defRPr/>
            </a:pPr>
            <a:endParaRPr lang="en-US" altLang="en-US" dirty="0">
              <a:solidFill>
                <a:srgbClr val="C00000"/>
              </a:solidFill>
            </a:endParaRPr>
          </a:p>
        </p:txBody>
      </p:sp>
      <p:sp>
        <p:nvSpPr>
          <p:cNvPr id="2" name="Slide Number Placeholder 1">
            <a:extLst>
              <a:ext uri="{FF2B5EF4-FFF2-40B4-BE49-F238E27FC236}">
                <a16:creationId xmlns:a16="http://schemas.microsoft.com/office/drawing/2014/main" xmlns="" id="{149E35A5-6DC1-4357-B061-C83CBAA0D4A1}"/>
              </a:ext>
            </a:extLst>
          </p:cNvPr>
          <p:cNvSpPr>
            <a:spLocks noGrp="1"/>
          </p:cNvSpPr>
          <p:nvPr>
            <p:ph type="sldNum" sz="quarter" idx="12"/>
          </p:nvPr>
        </p:nvSpPr>
        <p:spPr/>
        <p:txBody>
          <a:bodyPr/>
          <a:lstStyle/>
          <a:p>
            <a:fld id="{612310A0-AC20-4D0A-9F85-95A53125E86D}" type="slidenum">
              <a:rPr lang="en-US" smtClean="0"/>
              <a:t>12</a:t>
            </a:fld>
            <a:endParaRPr lang="en-US"/>
          </a:p>
        </p:txBody>
      </p:sp>
    </p:spTree>
    <p:extLst>
      <p:ext uri="{BB962C8B-B14F-4D97-AF65-F5344CB8AC3E}">
        <p14:creationId xmlns:p14="http://schemas.microsoft.com/office/powerpoint/2010/main" val="30117432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5" name="Picture 1" descr="Cars on a Highway">
            <a:extLst>
              <a:ext uri="{FF2B5EF4-FFF2-40B4-BE49-F238E27FC236}">
                <a16:creationId xmlns:a16="http://schemas.microsoft.com/office/drawing/2014/main" xmlns="" id="{623A25EE-640E-2048-9C7E-FF7F47574E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75125" y="1371600"/>
            <a:ext cx="3595688"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6" name="Title 2">
            <a:extLst>
              <a:ext uri="{FF2B5EF4-FFF2-40B4-BE49-F238E27FC236}">
                <a16:creationId xmlns:a16="http://schemas.microsoft.com/office/drawing/2014/main" xmlns="" id="{F272878A-C845-A84D-88CF-9C13D018A612}"/>
              </a:ext>
            </a:extLst>
          </p:cNvPr>
          <p:cNvSpPr>
            <a:spLocks noGrp="1" noChangeArrowheads="1"/>
          </p:cNvSpPr>
          <p:nvPr>
            <p:ph type="title"/>
          </p:nvPr>
        </p:nvSpPr>
        <p:spPr/>
        <p:txBody>
          <a:bodyPr/>
          <a:lstStyle/>
          <a:p>
            <a:r>
              <a:rPr lang="en-US" altLang="en-US" sz="4000" b="1" u="sng" dirty="0"/>
              <a:t>Effects </a:t>
            </a:r>
            <a:r>
              <a:rPr lang="en-US" altLang="en-US" sz="4000" b="1" u="sng" dirty="0">
                <a:solidFill>
                  <a:srgbClr val="FF0000"/>
                </a:solidFill>
              </a:rPr>
              <a:t>of Drugs on Driving: </a:t>
            </a:r>
            <a:r>
              <a:rPr lang="en-US" altLang="en-US" b="1" dirty="0">
                <a:solidFill>
                  <a:srgbClr val="FF0000"/>
                </a:solidFill>
              </a:rPr>
              <a:t/>
            </a:r>
            <a:br>
              <a:rPr lang="en-US" altLang="en-US" b="1" dirty="0">
                <a:solidFill>
                  <a:srgbClr val="FF0000"/>
                </a:solidFill>
              </a:rPr>
            </a:br>
            <a:r>
              <a:rPr lang="en-US" altLang="en-US" sz="3200" b="1" dirty="0">
                <a:solidFill>
                  <a:srgbClr val="C00000"/>
                </a:solidFill>
              </a:rPr>
              <a:t>A Resource</a:t>
            </a:r>
            <a:endParaRPr lang="en-US" altLang="en-US" b="1" dirty="0">
              <a:solidFill>
                <a:srgbClr val="C00000"/>
              </a:solidFill>
            </a:endParaRPr>
          </a:p>
        </p:txBody>
      </p:sp>
      <p:sp>
        <p:nvSpPr>
          <p:cNvPr id="36867" name="TextBox 6">
            <a:extLst>
              <a:ext uri="{FF2B5EF4-FFF2-40B4-BE49-F238E27FC236}">
                <a16:creationId xmlns:a16="http://schemas.microsoft.com/office/drawing/2014/main" xmlns="" id="{6CC1DD7E-35F7-DB4E-8279-F6D213CC3321}"/>
              </a:ext>
            </a:extLst>
          </p:cNvPr>
          <p:cNvSpPr txBox="1">
            <a:spLocks noChangeArrowheads="1"/>
          </p:cNvSpPr>
          <p:nvPr/>
        </p:nvSpPr>
        <p:spPr bwMode="auto">
          <a:xfrm>
            <a:off x="2362200" y="5486400"/>
            <a:ext cx="76962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FFF66"/>
              </a:buClr>
              <a:buSzPct val="65000"/>
              <a:buFont typeface="Wingdings" pitchFamily="2" charset="2"/>
              <a:buChar char="Ø"/>
              <a:defRPr sz="3600">
                <a:solidFill>
                  <a:schemeClr val="tx1"/>
                </a:solidFill>
                <a:latin typeface="Arial" panose="020B0604020202020204" pitchFamily="34" charset="0"/>
              </a:defRPr>
            </a:lvl1pPr>
            <a:lvl2pPr marL="742950" indent="-285750">
              <a:spcBef>
                <a:spcPct val="20000"/>
              </a:spcBef>
              <a:buClr>
                <a:schemeClr val="tx1"/>
              </a:buClr>
              <a:buChar char="•"/>
              <a:defRPr sz="3200">
                <a:solidFill>
                  <a:schemeClr val="tx1"/>
                </a:solidFill>
                <a:latin typeface="Arial" panose="020B0604020202020204" pitchFamily="34" charset="0"/>
              </a:defRPr>
            </a:lvl2pPr>
            <a:lvl3pPr marL="1143000" indent="-228600">
              <a:spcBef>
                <a:spcPct val="20000"/>
              </a:spcBef>
              <a:buClr>
                <a:schemeClr val="accent2"/>
              </a:buClr>
              <a:buSzPct val="65000"/>
              <a:buFont typeface="Wingdings" pitchFamily="2" charset="2"/>
              <a:buChar char="n"/>
              <a:defRPr sz="3200" b="1">
                <a:solidFill>
                  <a:schemeClr val="tx1"/>
                </a:solidFill>
                <a:latin typeface="Tahoma" panose="020B0604030504040204" pitchFamily="34" charset="0"/>
              </a:defRPr>
            </a:lvl3pPr>
            <a:lvl4pPr marL="1600200" indent="-228600">
              <a:spcBef>
                <a:spcPct val="20000"/>
              </a:spcBef>
              <a:buClr>
                <a:schemeClr val="tx1"/>
              </a:buClr>
              <a:buSzPct val="65000"/>
              <a:buFont typeface="Wingdings" pitchFamily="2" charset="2"/>
              <a:buChar char="n"/>
              <a:defRPr sz="3200" b="1">
                <a:solidFill>
                  <a:schemeClr val="tx1"/>
                </a:solidFill>
                <a:latin typeface="Tahoma" panose="020B0604030504040204" pitchFamily="34" charset="0"/>
              </a:defRPr>
            </a:lvl4pPr>
            <a:lvl5pPr marL="2057400" indent="-228600">
              <a:spcBef>
                <a:spcPct val="20000"/>
              </a:spcBef>
              <a:buClr>
                <a:schemeClr val="folHlink"/>
              </a:buClr>
              <a:buSzPct val="65000"/>
              <a:buFont typeface="Wingdings" pitchFamily="2" charset="2"/>
              <a:buChar char="n"/>
              <a:defRPr sz="3200" b="1">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folHlink"/>
              </a:buClr>
              <a:buSzPct val="65000"/>
              <a:buFont typeface="Wingdings" pitchFamily="2" charset="2"/>
              <a:buChar char="n"/>
              <a:defRPr sz="3200" b="1">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folHlink"/>
              </a:buClr>
              <a:buSzPct val="65000"/>
              <a:buFont typeface="Wingdings" pitchFamily="2" charset="2"/>
              <a:buChar char="n"/>
              <a:defRPr sz="3200" b="1">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folHlink"/>
              </a:buClr>
              <a:buSzPct val="65000"/>
              <a:buFont typeface="Wingdings" pitchFamily="2" charset="2"/>
              <a:buChar char="n"/>
              <a:defRPr sz="3200" b="1">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folHlink"/>
              </a:buClr>
              <a:buSzPct val="65000"/>
              <a:buFont typeface="Wingdings" pitchFamily="2" charset="2"/>
              <a:buChar char="n"/>
              <a:defRPr sz="3200" b="1">
                <a:solidFill>
                  <a:schemeClr val="tx1"/>
                </a:solidFill>
                <a:latin typeface="Tahoma" panose="020B0604030504040204" pitchFamily="34" charset="0"/>
              </a:defRPr>
            </a:lvl9pPr>
          </a:lstStyle>
          <a:p>
            <a:pPr algn="ctr" eaLnBrk="1" hangingPunct="1">
              <a:spcBef>
                <a:spcPct val="0"/>
              </a:spcBef>
              <a:buClrTx/>
              <a:buSzTx/>
              <a:buFont typeface="Wingdings" pitchFamily="2" charset="2"/>
              <a:buNone/>
            </a:pPr>
            <a:r>
              <a:rPr lang="en-US" altLang="en-US" sz="2000" dirty="0">
                <a:solidFill>
                  <a:schemeClr val="accent4">
                    <a:lumMod val="75000"/>
                  </a:schemeClr>
                </a:solidFill>
                <a:hlinkClick r:id="rId3"/>
              </a:rPr>
              <a:t>http://www.nhtsa.gov/people/injury/research/job185drugs/</a:t>
            </a:r>
            <a:endParaRPr lang="en-US" altLang="en-US" sz="2000" dirty="0">
              <a:solidFill>
                <a:schemeClr val="accent4">
                  <a:lumMod val="75000"/>
                </a:schemeClr>
              </a:solidFill>
            </a:endParaRPr>
          </a:p>
          <a:p>
            <a:pPr algn="ctr" eaLnBrk="1" hangingPunct="1">
              <a:spcBef>
                <a:spcPct val="0"/>
              </a:spcBef>
              <a:buClrTx/>
              <a:buSzTx/>
              <a:buFont typeface="Wingdings" pitchFamily="2" charset="2"/>
              <a:buNone/>
            </a:pPr>
            <a:r>
              <a:rPr lang="en-US" altLang="en-US" sz="2000" dirty="0">
                <a:solidFill>
                  <a:schemeClr val="accent4">
                    <a:lumMod val="75000"/>
                  </a:schemeClr>
                </a:solidFill>
              </a:rPr>
              <a:t>(NHTSA, April 2014)</a:t>
            </a:r>
          </a:p>
        </p:txBody>
      </p:sp>
      <p:sp>
        <p:nvSpPr>
          <p:cNvPr id="2" name="Slide Number Placeholder 1">
            <a:extLst>
              <a:ext uri="{FF2B5EF4-FFF2-40B4-BE49-F238E27FC236}">
                <a16:creationId xmlns:a16="http://schemas.microsoft.com/office/drawing/2014/main" xmlns="" id="{A86DB0AA-9A5C-4810-8D90-23DFE92946EB}"/>
              </a:ext>
            </a:extLst>
          </p:cNvPr>
          <p:cNvSpPr>
            <a:spLocks noGrp="1"/>
          </p:cNvSpPr>
          <p:nvPr>
            <p:ph type="sldNum" sz="quarter" idx="12"/>
          </p:nvPr>
        </p:nvSpPr>
        <p:spPr/>
        <p:txBody>
          <a:bodyPr/>
          <a:lstStyle/>
          <a:p>
            <a:fld id="{612310A0-AC20-4D0A-9F85-95A53125E86D}" type="slidenum">
              <a:rPr lang="en-US" smtClean="0"/>
              <a:t>13</a:t>
            </a:fld>
            <a:endParaRPr lang="en-US"/>
          </a:p>
        </p:txBody>
      </p:sp>
    </p:spTree>
    <p:extLst>
      <p:ext uri="{BB962C8B-B14F-4D97-AF65-F5344CB8AC3E}">
        <p14:creationId xmlns:p14="http://schemas.microsoft.com/office/powerpoint/2010/main" val="6492240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5">
            <a:extLst>
              <a:ext uri="{FF2B5EF4-FFF2-40B4-BE49-F238E27FC236}">
                <a16:creationId xmlns:a16="http://schemas.microsoft.com/office/drawing/2014/main" xmlns="" id="{54B562C8-BB8A-8840-8F39-FB15D5F3080E}"/>
              </a:ext>
            </a:extLst>
          </p:cNvPr>
          <p:cNvSpPr>
            <a:spLocks noGrp="1" noChangeArrowheads="1"/>
          </p:cNvSpPr>
          <p:nvPr>
            <p:ph type="title"/>
          </p:nvPr>
        </p:nvSpPr>
        <p:spPr/>
        <p:txBody>
          <a:bodyPr/>
          <a:lstStyle/>
          <a:p>
            <a:pPr eaLnBrk="1" hangingPunct="1"/>
            <a:r>
              <a:rPr lang="en-US" altLang="en-US" sz="3600" b="1" u="sng" dirty="0"/>
              <a:t>Impaired </a:t>
            </a:r>
            <a:r>
              <a:rPr lang="en-US" altLang="en-US" sz="3600" b="1" u="sng" dirty="0">
                <a:solidFill>
                  <a:srgbClr val="FF0000"/>
                </a:solidFill>
              </a:rPr>
              <a:t>Driving Laws</a:t>
            </a:r>
          </a:p>
        </p:txBody>
      </p:sp>
      <p:pic>
        <p:nvPicPr>
          <p:cNvPr id="37891" name="Picture 7" descr="http://michigancriminalattorney.com/wp-content/uploads/2011/09/NH-Field-Sobriety-Testing.jpg">
            <a:extLst>
              <a:ext uri="{FF2B5EF4-FFF2-40B4-BE49-F238E27FC236}">
                <a16:creationId xmlns:a16="http://schemas.microsoft.com/office/drawing/2014/main" xmlns="" id="{80A880C1-D445-C94A-9760-335C7FD165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4572000"/>
            <a:ext cx="2832100" cy="181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2" name="Content Placeholder 4" descr="http://www.myduiattorney.org/images/articles_images/pbt.jpg">
            <a:extLst>
              <a:ext uri="{FF2B5EF4-FFF2-40B4-BE49-F238E27FC236}">
                <a16:creationId xmlns:a16="http://schemas.microsoft.com/office/drawing/2014/main" xmlns="" id="{D238DE98-C161-274C-B8C2-7FDE7F0E74B2}"/>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05801" y="1676400"/>
            <a:ext cx="1800225"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3" name="Picture 8" descr="http://www.daytondui.com/blog/wp-content/uploads/2010/05/DMTkeyboard10.jpg">
            <a:extLst>
              <a:ext uri="{FF2B5EF4-FFF2-40B4-BE49-F238E27FC236}">
                <a16:creationId xmlns:a16="http://schemas.microsoft.com/office/drawing/2014/main" xmlns="" id="{619E7072-6CF5-E04D-A9F6-81AB0E1E00E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57800" y="4191000"/>
            <a:ext cx="2819400" cy="2293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4" name="Picture 9" descr="http://fightduiarizona.com/wp-content/uploads/2012/08/Is-It-Legal-For.jpg">
            <a:extLst>
              <a:ext uri="{FF2B5EF4-FFF2-40B4-BE49-F238E27FC236}">
                <a16:creationId xmlns:a16="http://schemas.microsoft.com/office/drawing/2014/main" xmlns="" id="{0CF3C90F-44AC-1D41-AB0D-98CAF20B5D1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82000" y="4800601"/>
            <a:ext cx="1752600" cy="162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5" name="Picture 10" descr="http://padua360.com/wp-content/uploads/2013/01/photo.jpg">
            <a:extLst>
              <a:ext uri="{FF2B5EF4-FFF2-40B4-BE49-F238E27FC236}">
                <a16:creationId xmlns:a16="http://schemas.microsoft.com/office/drawing/2014/main" xmlns="" id="{7B5A897F-1C71-BA4D-9578-09347F84F3D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81600" y="2133600"/>
            <a:ext cx="28956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6" name="Picture 2">
            <a:extLst>
              <a:ext uri="{FF2B5EF4-FFF2-40B4-BE49-F238E27FC236}">
                <a16:creationId xmlns:a16="http://schemas.microsoft.com/office/drawing/2014/main" xmlns="" id="{6D7DA3AC-20CD-5249-BAE3-C0F66591F9B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65326" y="1878014"/>
            <a:ext cx="2987675" cy="200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xmlns="" id="{342FC951-56D7-4AF6-957F-1B502F4E7B29}"/>
              </a:ext>
            </a:extLst>
          </p:cNvPr>
          <p:cNvSpPr>
            <a:spLocks noGrp="1"/>
          </p:cNvSpPr>
          <p:nvPr>
            <p:ph type="sldNum" sz="quarter" idx="12"/>
          </p:nvPr>
        </p:nvSpPr>
        <p:spPr/>
        <p:txBody>
          <a:bodyPr/>
          <a:lstStyle/>
          <a:p>
            <a:fld id="{612310A0-AC20-4D0A-9F85-95A53125E86D}" type="slidenum">
              <a:rPr lang="en-US" smtClean="0"/>
              <a:t>14</a:t>
            </a:fld>
            <a:endParaRPr lang="en-US"/>
          </a:p>
        </p:txBody>
      </p:sp>
    </p:spTree>
    <p:extLst>
      <p:ext uri="{BB962C8B-B14F-4D97-AF65-F5344CB8AC3E}">
        <p14:creationId xmlns:p14="http://schemas.microsoft.com/office/powerpoint/2010/main" val="717698976"/>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a:extLst>
              <a:ext uri="{FF2B5EF4-FFF2-40B4-BE49-F238E27FC236}">
                <a16:creationId xmlns:a16="http://schemas.microsoft.com/office/drawing/2014/main" xmlns="" id="{AC06097C-5F79-9842-ABC0-C7D496801D3A}"/>
              </a:ext>
            </a:extLst>
          </p:cNvPr>
          <p:cNvSpPr>
            <a:spLocks noGrp="1" noChangeArrowheads="1"/>
          </p:cNvSpPr>
          <p:nvPr>
            <p:ph type="title"/>
          </p:nvPr>
        </p:nvSpPr>
        <p:spPr/>
        <p:txBody>
          <a:bodyPr/>
          <a:lstStyle/>
          <a:p>
            <a:r>
              <a:rPr lang="en-US" altLang="en-US" b="1" u="sng" dirty="0"/>
              <a:t>Impaired</a:t>
            </a:r>
            <a:r>
              <a:rPr lang="en-US" altLang="en-US" b="1" u="sng" dirty="0">
                <a:solidFill>
                  <a:srgbClr val="FF0000"/>
                </a:solidFill>
              </a:rPr>
              <a:t> Driving Laws</a:t>
            </a:r>
            <a:r>
              <a:rPr lang="en-US" altLang="en-US" b="1" dirty="0"/>
              <a:t>	</a:t>
            </a:r>
          </a:p>
        </p:txBody>
      </p:sp>
      <p:sp>
        <p:nvSpPr>
          <p:cNvPr id="16387" name="Content Placeholder 2">
            <a:extLst>
              <a:ext uri="{FF2B5EF4-FFF2-40B4-BE49-F238E27FC236}">
                <a16:creationId xmlns:a16="http://schemas.microsoft.com/office/drawing/2014/main" xmlns="" id="{AB9D2CD3-0CBE-2B45-BCEF-FB8043BF87C0}"/>
              </a:ext>
            </a:extLst>
          </p:cNvPr>
          <p:cNvSpPr>
            <a:spLocks noGrp="1" noChangeArrowheads="1"/>
          </p:cNvSpPr>
          <p:nvPr>
            <p:ph idx="1"/>
          </p:nvPr>
        </p:nvSpPr>
        <p:spPr/>
        <p:txBody>
          <a:bodyPr/>
          <a:lstStyle/>
          <a:p>
            <a:r>
              <a:rPr lang="en-US" altLang="en-US" dirty="0">
                <a:solidFill>
                  <a:srgbClr val="C00000"/>
                </a:solidFill>
              </a:rPr>
              <a:t>Per se laws/zero tolerance laws</a:t>
            </a:r>
          </a:p>
          <a:p>
            <a:pPr lvl="1"/>
            <a:r>
              <a:rPr lang="en-US" altLang="en-US" dirty="0">
                <a:solidFill>
                  <a:srgbClr val="C00000"/>
                </a:solidFill>
              </a:rPr>
              <a:t>Level of impairment need not be proven</a:t>
            </a:r>
          </a:p>
          <a:p>
            <a:r>
              <a:rPr lang="en-US" altLang="en-US" dirty="0">
                <a:solidFill>
                  <a:srgbClr val="C00000"/>
                </a:solidFill>
              </a:rPr>
              <a:t>Non-per se laws</a:t>
            </a:r>
          </a:p>
          <a:p>
            <a:pPr lvl="1"/>
            <a:r>
              <a:rPr lang="en-US" altLang="en-US" dirty="0">
                <a:solidFill>
                  <a:srgbClr val="C00000"/>
                </a:solidFill>
              </a:rPr>
              <a:t>Driving while intoxicated</a:t>
            </a:r>
          </a:p>
          <a:p>
            <a:pPr lvl="1"/>
            <a:r>
              <a:rPr lang="en-US" altLang="en-US" dirty="0">
                <a:solidFill>
                  <a:srgbClr val="C00000"/>
                </a:solidFill>
              </a:rPr>
              <a:t>Driving while abilities impaired by consumption</a:t>
            </a:r>
          </a:p>
          <a:p>
            <a:pPr lvl="2"/>
            <a:r>
              <a:rPr lang="en-US" altLang="en-US" sz="2800" dirty="0">
                <a:solidFill>
                  <a:srgbClr val="C00000"/>
                </a:solidFill>
                <a:latin typeface="Tahoma" panose="020B0604030504040204" pitchFamily="34" charset="0"/>
              </a:rPr>
              <a:t>alcohol and/or drug use</a:t>
            </a:r>
          </a:p>
          <a:p>
            <a:pPr lvl="2"/>
            <a:r>
              <a:rPr lang="en-US" altLang="en-US" sz="2800" dirty="0">
                <a:solidFill>
                  <a:srgbClr val="C00000"/>
                </a:solidFill>
                <a:latin typeface="Tahoma" panose="020B0604030504040204" pitchFamily="34" charset="0"/>
              </a:rPr>
              <a:t>level of impairment must be proven</a:t>
            </a:r>
          </a:p>
          <a:p>
            <a:pPr lvl="1">
              <a:buFontTx/>
              <a:buNone/>
            </a:pPr>
            <a:endParaRPr lang="en-US" altLang="en-US" dirty="0"/>
          </a:p>
        </p:txBody>
      </p:sp>
      <p:sp>
        <p:nvSpPr>
          <p:cNvPr id="2" name="Slide Number Placeholder 1">
            <a:extLst>
              <a:ext uri="{FF2B5EF4-FFF2-40B4-BE49-F238E27FC236}">
                <a16:creationId xmlns:a16="http://schemas.microsoft.com/office/drawing/2014/main" xmlns="" id="{38BB5F5A-5BB1-47FF-A61B-ACA83CF7CCA5}"/>
              </a:ext>
            </a:extLst>
          </p:cNvPr>
          <p:cNvSpPr>
            <a:spLocks noGrp="1"/>
          </p:cNvSpPr>
          <p:nvPr>
            <p:ph type="sldNum" sz="quarter" idx="12"/>
          </p:nvPr>
        </p:nvSpPr>
        <p:spPr/>
        <p:txBody>
          <a:bodyPr/>
          <a:lstStyle/>
          <a:p>
            <a:fld id="{612310A0-AC20-4D0A-9F85-95A53125E86D}" type="slidenum">
              <a:rPr lang="en-US" smtClean="0"/>
              <a:t>15</a:t>
            </a:fld>
            <a:endParaRPr lang="en-US"/>
          </a:p>
        </p:txBody>
      </p:sp>
    </p:spTree>
    <p:extLst>
      <p:ext uri="{BB962C8B-B14F-4D97-AF65-F5344CB8AC3E}">
        <p14:creationId xmlns:p14="http://schemas.microsoft.com/office/powerpoint/2010/main" val="3663394452"/>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1">
            <a:extLst>
              <a:ext uri="{FF2B5EF4-FFF2-40B4-BE49-F238E27FC236}">
                <a16:creationId xmlns:a16="http://schemas.microsoft.com/office/drawing/2014/main" xmlns="" id="{668D7E0C-912B-044A-9A56-1E61BAEEAABA}"/>
              </a:ext>
            </a:extLst>
          </p:cNvPr>
          <p:cNvSpPr>
            <a:spLocks noGrp="1" noChangeArrowheads="1"/>
          </p:cNvSpPr>
          <p:nvPr>
            <p:ph type="title"/>
          </p:nvPr>
        </p:nvSpPr>
        <p:spPr>
          <a:xfrm>
            <a:off x="1981200" y="277814"/>
            <a:ext cx="8229600" cy="1627187"/>
          </a:xfrm>
        </p:spPr>
        <p:txBody>
          <a:bodyPr/>
          <a:lstStyle/>
          <a:p>
            <a:r>
              <a:rPr lang="en-US" altLang="en-US" b="1" u="sng" dirty="0"/>
              <a:t>Drug-Impaired </a:t>
            </a:r>
            <a:r>
              <a:rPr lang="en-US" altLang="en-US" b="1" i="1" u="sng" dirty="0">
                <a:solidFill>
                  <a:srgbClr val="FF0000"/>
                </a:solidFill>
              </a:rPr>
              <a:t>Per Se </a:t>
            </a:r>
            <a:r>
              <a:rPr lang="en-US" altLang="en-US" b="1" u="sng" dirty="0">
                <a:solidFill>
                  <a:srgbClr val="FF0000"/>
                </a:solidFill>
              </a:rPr>
              <a:t>Laws:</a:t>
            </a:r>
            <a:r>
              <a:rPr lang="en-US" altLang="en-US" sz="4000" b="1" i="1" dirty="0">
                <a:solidFill>
                  <a:srgbClr val="FF0000"/>
                </a:solidFill>
              </a:rPr>
              <a:t/>
            </a:r>
            <a:br>
              <a:rPr lang="en-US" altLang="en-US" sz="4000" b="1" i="1" dirty="0">
                <a:solidFill>
                  <a:srgbClr val="FF0000"/>
                </a:solidFill>
              </a:rPr>
            </a:br>
            <a:r>
              <a:rPr lang="en-US" altLang="en-US" sz="3200" b="1" dirty="0">
                <a:solidFill>
                  <a:srgbClr val="FF0000"/>
                </a:solidFill>
              </a:rPr>
              <a:t>Alcohol Framework Doesn’t Apply to Drugs</a:t>
            </a:r>
          </a:p>
        </p:txBody>
      </p:sp>
      <p:sp>
        <p:nvSpPr>
          <p:cNvPr id="44034" name="Content Placeholder 2">
            <a:extLst>
              <a:ext uri="{FF2B5EF4-FFF2-40B4-BE49-F238E27FC236}">
                <a16:creationId xmlns:a16="http://schemas.microsoft.com/office/drawing/2014/main" xmlns="" id="{432B21C8-48E3-DE4B-B92C-F89318BE8CC3}"/>
              </a:ext>
            </a:extLst>
          </p:cNvPr>
          <p:cNvSpPr>
            <a:spLocks noGrp="1" noChangeArrowheads="1"/>
          </p:cNvSpPr>
          <p:nvPr>
            <p:ph idx="1"/>
          </p:nvPr>
        </p:nvSpPr>
        <p:spPr>
          <a:xfrm>
            <a:off x="838200" y="2057401"/>
            <a:ext cx="9906000" cy="3921125"/>
          </a:xfrm>
        </p:spPr>
        <p:txBody>
          <a:bodyPr/>
          <a:lstStyle/>
          <a:p>
            <a:pPr>
              <a:buClrTx/>
              <a:buSzPct val="100000"/>
              <a:buFont typeface="Arial" panose="020B0604020202020204" pitchFamily="34" charset="0"/>
              <a:buChar char="•"/>
            </a:pPr>
            <a:r>
              <a:rPr lang="en-US" altLang="en-US" dirty="0">
                <a:solidFill>
                  <a:srgbClr val="C00000"/>
                </a:solidFill>
              </a:rPr>
              <a:t>Alcohol</a:t>
            </a:r>
          </a:p>
          <a:p>
            <a:pPr lvl="1">
              <a:buClrTx/>
            </a:pPr>
            <a:r>
              <a:rPr lang="en-US" altLang="en-US" dirty="0">
                <a:solidFill>
                  <a:srgbClr val="C00000"/>
                </a:solidFill>
              </a:rPr>
              <a:t>Alcohol in blood/breath = alcohol in brain = impairment = crash risk</a:t>
            </a:r>
          </a:p>
          <a:p>
            <a:pPr>
              <a:buClrTx/>
              <a:buSzPct val="100000"/>
              <a:buFont typeface="Arial" panose="020B0604020202020204" pitchFamily="34" charset="0"/>
              <a:buChar char="•"/>
            </a:pPr>
            <a:r>
              <a:rPr lang="en-US" altLang="en-US" dirty="0">
                <a:solidFill>
                  <a:srgbClr val="C00000"/>
                </a:solidFill>
              </a:rPr>
              <a:t>Drugs</a:t>
            </a:r>
          </a:p>
          <a:p>
            <a:pPr lvl="1">
              <a:buClrTx/>
            </a:pPr>
            <a:r>
              <a:rPr lang="en-US" altLang="en-US" dirty="0">
                <a:solidFill>
                  <a:srgbClr val="C00000"/>
                </a:solidFill>
              </a:rPr>
              <a:t>Drugs in blood/urine ≠ drug in brain ≠ impairment ≠ crash risk</a:t>
            </a:r>
          </a:p>
          <a:p>
            <a:endParaRPr lang="en-US" altLang="en-US" dirty="0">
              <a:solidFill>
                <a:srgbClr val="C00000"/>
              </a:solidFill>
            </a:endParaRPr>
          </a:p>
        </p:txBody>
      </p:sp>
      <p:sp>
        <p:nvSpPr>
          <p:cNvPr id="2" name="Slide Number Placeholder 1">
            <a:extLst>
              <a:ext uri="{FF2B5EF4-FFF2-40B4-BE49-F238E27FC236}">
                <a16:creationId xmlns:a16="http://schemas.microsoft.com/office/drawing/2014/main" xmlns="" id="{F52F33C9-7D77-4978-AEFB-0773FF17DA46}"/>
              </a:ext>
            </a:extLst>
          </p:cNvPr>
          <p:cNvSpPr>
            <a:spLocks noGrp="1"/>
          </p:cNvSpPr>
          <p:nvPr>
            <p:ph type="sldNum" sz="quarter" idx="12"/>
          </p:nvPr>
        </p:nvSpPr>
        <p:spPr/>
        <p:txBody>
          <a:bodyPr/>
          <a:lstStyle/>
          <a:p>
            <a:fld id="{612310A0-AC20-4D0A-9F85-95A53125E86D}" type="slidenum">
              <a:rPr lang="en-US" smtClean="0"/>
              <a:t>16</a:t>
            </a:fld>
            <a:endParaRPr lang="en-US"/>
          </a:p>
        </p:txBody>
      </p:sp>
    </p:spTree>
    <p:extLst>
      <p:ext uri="{BB962C8B-B14F-4D97-AF65-F5344CB8AC3E}">
        <p14:creationId xmlns:p14="http://schemas.microsoft.com/office/powerpoint/2010/main" val="34348023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2">
            <a:extLst>
              <a:ext uri="{FF2B5EF4-FFF2-40B4-BE49-F238E27FC236}">
                <a16:creationId xmlns:a16="http://schemas.microsoft.com/office/drawing/2014/main" xmlns="" id="{7C3080B9-1A6E-C74C-AA1D-3B757A812DEC}"/>
              </a:ext>
            </a:extLst>
          </p:cNvPr>
          <p:cNvSpPr>
            <a:spLocks noGrp="1" noChangeArrowheads="1"/>
          </p:cNvSpPr>
          <p:nvPr>
            <p:ph type="title"/>
          </p:nvPr>
        </p:nvSpPr>
        <p:spPr>
          <a:xfrm>
            <a:off x="1752600" y="274638"/>
            <a:ext cx="8686800" cy="1143000"/>
          </a:xfrm>
        </p:spPr>
        <p:txBody>
          <a:bodyPr>
            <a:normAutofit fontScale="90000"/>
          </a:bodyPr>
          <a:lstStyle/>
          <a:p>
            <a:pPr eaLnBrk="1" hangingPunct="1"/>
            <a:r>
              <a:rPr lang="en-US" altLang="en-US" sz="4000" b="1" u="sng" dirty="0">
                <a:cs typeface="Arial" panose="020B0604020202020204" pitchFamily="34" charset="0"/>
              </a:rPr>
              <a:t/>
            </a:r>
            <a:br>
              <a:rPr lang="en-US" altLang="en-US" sz="4000" b="1" u="sng" dirty="0">
                <a:cs typeface="Arial" panose="020B0604020202020204" pitchFamily="34" charset="0"/>
              </a:rPr>
            </a:br>
            <a:r>
              <a:rPr lang="en-US" altLang="en-US" sz="4000" b="1" u="sng" dirty="0">
                <a:cs typeface="Arial" panose="020B0604020202020204" pitchFamily="34" charset="0"/>
              </a:rPr>
              <a:t>Science: </a:t>
            </a:r>
            <a:r>
              <a:rPr lang="en-US" altLang="en-US" sz="4000" b="1" u="sng" dirty="0">
                <a:solidFill>
                  <a:srgbClr val="FF0000"/>
                </a:solidFill>
                <a:cs typeface="Arial" panose="020B0604020202020204" pitchFamily="34" charset="0"/>
              </a:rPr>
              <a:t>Presence vs. Impairment</a:t>
            </a:r>
            <a:r>
              <a:rPr lang="en-US" altLang="en-US" sz="4000" b="1" u="sng" dirty="0">
                <a:cs typeface="Arial" panose="020B0604020202020204" pitchFamily="34" charset="0"/>
              </a:rPr>
              <a:t/>
            </a:r>
            <a:br>
              <a:rPr lang="en-US" altLang="en-US" sz="4000" b="1" u="sng" dirty="0">
                <a:cs typeface="Arial" panose="020B0604020202020204" pitchFamily="34" charset="0"/>
              </a:rPr>
            </a:br>
            <a:endParaRPr lang="en-US" altLang="en-US" sz="4000" b="1" u="sng" dirty="0">
              <a:cs typeface="Arial" panose="020B0604020202020204" pitchFamily="34" charset="0"/>
            </a:endParaRPr>
          </a:p>
        </p:txBody>
      </p:sp>
      <p:sp>
        <p:nvSpPr>
          <p:cNvPr id="34818" name="Content Placeholder 1">
            <a:extLst>
              <a:ext uri="{FF2B5EF4-FFF2-40B4-BE49-F238E27FC236}">
                <a16:creationId xmlns:a16="http://schemas.microsoft.com/office/drawing/2014/main" xmlns="" id="{0CDBE136-FC38-D348-A239-DEB5349F3E92}"/>
              </a:ext>
            </a:extLst>
          </p:cNvPr>
          <p:cNvSpPr>
            <a:spLocks noGrp="1"/>
          </p:cNvSpPr>
          <p:nvPr>
            <p:ph idx="1"/>
          </p:nvPr>
        </p:nvSpPr>
        <p:spPr>
          <a:xfrm>
            <a:off x="990600" y="1676401"/>
            <a:ext cx="9220200" cy="4221163"/>
          </a:xfrm>
        </p:spPr>
        <p:txBody>
          <a:bodyPr>
            <a:normAutofit fontScale="85000" lnSpcReduction="20000"/>
          </a:bodyPr>
          <a:lstStyle/>
          <a:p>
            <a:pPr marL="0" indent="0" algn="just">
              <a:buNone/>
              <a:defRPr/>
            </a:pPr>
            <a:r>
              <a:rPr lang="en-US" sz="4600" dirty="0">
                <a:solidFill>
                  <a:srgbClr val="C00000"/>
                </a:solidFill>
              </a:rPr>
              <a:t>“The </a:t>
            </a:r>
            <a:r>
              <a:rPr lang="en-US" sz="4200" b="1" u="sng" dirty="0">
                <a:solidFill>
                  <a:srgbClr val="C00000"/>
                </a:solidFill>
                <a:latin typeface="+mj-lt"/>
                <a:ea typeface="+mj-ea"/>
                <a:cs typeface="Arial" panose="020B0604020202020204" pitchFamily="34" charset="0"/>
              </a:rPr>
              <a:t>development</a:t>
            </a:r>
            <a:r>
              <a:rPr lang="en-US" sz="4600" dirty="0">
                <a:solidFill>
                  <a:srgbClr val="C00000"/>
                </a:solidFill>
              </a:rPr>
              <a:t> of impairment standards for drugs similar to the .08 </a:t>
            </a:r>
            <a:r>
              <a:rPr lang="en-US" sz="4600" i="1" dirty="0">
                <a:solidFill>
                  <a:srgbClr val="C00000"/>
                </a:solidFill>
              </a:rPr>
              <a:t>per se </a:t>
            </a:r>
            <a:r>
              <a:rPr lang="en-US" sz="4600" dirty="0">
                <a:solidFill>
                  <a:srgbClr val="C00000"/>
                </a:solidFill>
              </a:rPr>
              <a:t>standard for alcohol has failed, not for want of trying and not for want of serious research. This is because </a:t>
            </a:r>
            <a:r>
              <a:rPr lang="en-US" sz="4600" b="1" dirty="0">
                <a:solidFill>
                  <a:srgbClr val="FF0000"/>
                </a:solidFill>
              </a:rPr>
              <a:t>no standard relationship between blood levels of a drug or drug metabolites and impairment has been established</a:t>
            </a:r>
            <a:r>
              <a:rPr lang="en-US" sz="4600" dirty="0">
                <a:solidFill>
                  <a:srgbClr val="FF0000"/>
                </a:solidFill>
              </a:rPr>
              <a:t>.”</a:t>
            </a:r>
          </a:p>
          <a:p>
            <a:pPr marL="0" indent="0">
              <a:buNone/>
              <a:defRPr/>
            </a:pPr>
            <a:endParaRPr lang="en-US" sz="2100" dirty="0">
              <a:solidFill>
                <a:srgbClr val="FF0000"/>
              </a:solidFill>
            </a:endParaRPr>
          </a:p>
          <a:p>
            <a:pPr marL="0" indent="0">
              <a:buNone/>
              <a:defRPr/>
            </a:pPr>
            <a:endParaRPr lang="en-US" altLang="en-US" sz="2400" dirty="0">
              <a:solidFill>
                <a:schemeClr val="accent4">
                  <a:lumMod val="75000"/>
                </a:schemeClr>
              </a:solidFill>
            </a:endParaRPr>
          </a:p>
          <a:p>
            <a:pPr marL="0" indent="0">
              <a:buNone/>
              <a:defRPr/>
            </a:pPr>
            <a:r>
              <a:rPr lang="en-US" altLang="en-US" sz="2400" dirty="0">
                <a:solidFill>
                  <a:schemeClr val="accent4">
                    <a:lumMod val="75000"/>
                  </a:schemeClr>
                </a:solidFill>
              </a:rPr>
              <a:t>DuPont, R.L., Voas, R.B., Walsh, J.M., et al. (2012). The need for drugged driving per se laws: a commentary, Traffic Injury Prevention 13(1), 31-42. </a:t>
            </a:r>
            <a:endParaRPr lang="en-US" sz="2100" dirty="0">
              <a:solidFill>
                <a:schemeClr val="accent4">
                  <a:lumMod val="75000"/>
                </a:schemeClr>
              </a:solidFill>
            </a:endParaRPr>
          </a:p>
          <a:p>
            <a:pPr marL="0" indent="0">
              <a:buNone/>
              <a:defRPr/>
            </a:pPr>
            <a:endParaRPr lang="en-US" sz="2100" dirty="0">
              <a:solidFill>
                <a:schemeClr val="accent4">
                  <a:lumMod val="75000"/>
                </a:schemeClr>
              </a:solidFill>
            </a:endParaRPr>
          </a:p>
          <a:p>
            <a:pPr lvl="1" eaLnBrk="1" hangingPunct="1">
              <a:defRPr/>
            </a:pPr>
            <a:endParaRPr lang="en-US" altLang="en-US" sz="1000" dirty="0">
              <a:solidFill>
                <a:schemeClr val="accent4">
                  <a:lumMod val="75000"/>
                </a:schemeClr>
              </a:solidFill>
            </a:endParaRPr>
          </a:p>
          <a:p>
            <a:pPr eaLnBrk="1" hangingPunct="1">
              <a:buFont typeface="Wingdings" pitchFamily="2" charset="2"/>
              <a:buNone/>
              <a:defRPr/>
            </a:pPr>
            <a:endParaRPr lang="en-US" altLang="en-US" sz="2000" dirty="0">
              <a:solidFill>
                <a:schemeClr val="accent4">
                  <a:lumMod val="75000"/>
                </a:schemeClr>
              </a:solidFill>
              <a:latin typeface="Calibri" panose="020F0502020204030204" pitchFamily="34" charset="0"/>
            </a:endParaRPr>
          </a:p>
          <a:p>
            <a:pPr eaLnBrk="1" hangingPunct="1">
              <a:defRPr/>
            </a:pPr>
            <a:endParaRPr lang="en-US" altLang="en-US" dirty="0">
              <a:solidFill>
                <a:schemeClr val="accent4">
                  <a:lumMod val="75000"/>
                </a:schemeClr>
              </a:solidFill>
            </a:endParaRPr>
          </a:p>
        </p:txBody>
      </p:sp>
      <p:sp>
        <p:nvSpPr>
          <p:cNvPr id="2" name="Slide Number Placeholder 1">
            <a:extLst>
              <a:ext uri="{FF2B5EF4-FFF2-40B4-BE49-F238E27FC236}">
                <a16:creationId xmlns:a16="http://schemas.microsoft.com/office/drawing/2014/main" xmlns="" id="{EF400B75-69E5-45DB-BE93-8A6E788CB6ED}"/>
              </a:ext>
            </a:extLst>
          </p:cNvPr>
          <p:cNvSpPr>
            <a:spLocks noGrp="1"/>
          </p:cNvSpPr>
          <p:nvPr>
            <p:ph type="sldNum" sz="quarter" idx="12"/>
          </p:nvPr>
        </p:nvSpPr>
        <p:spPr/>
        <p:txBody>
          <a:bodyPr/>
          <a:lstStyle/>
          <a:p>
            <a:fld id="{612310A0-AC20-4D0A-9F85-95A53125E86D}" type="slidenum">
              <a:rPr lang="en-US" smtClean="0"/>
              <a:t>17</a:t>
            </a:fld>
            <a:endParaRPr lang="en-US"/>
          </a:p>
        </p:txBody>
      </p:sp>
    </p:spTree>
    <p:custDataLst>
      <p:tags r:id="rId1"/>
    </p:custDataLst>
    <p:extLst>
      <p:ext uri="{BB962C8B-B14F-4D97-AF65-F5344CB8AC3E}">
        <p14:creationId xmlns:p14="http://schemas.microsoft.com/office/powerpoint/2010/main" val="18950802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7105" name="Rectangle 8">
            <a:extLst>
              <a:ext uri="{FF2B5EF4-FFF2-40B4-BE49-F238E27FC236}">
                <a16:creationId xmlns:a16="http://schemas.microsoft.com/office/drawing/2014/main" xmlns="" id="{001A821F-8E66-B640-A11D-CA1539D7E7A8}"/>
              </a:ext>
            </a:extLst>
          </p:cNvPr>
          <p:cNvSpPr>
            <a:spLocks noGrp="1" noChangeArrowheads="1"/>
          </p:cNvSpPr>
          <p:nvPr>
            <p:ph type="title"/>
          </p:nvPr>
        </p:nvSpPr>
        <p:spPr/>
        <p:txBody>
          <a:bodyPr/>
          <a:lstStyle/>
          <a:p>
            <a:pPr eaLnBrk="1" hangingPunct="1"/>
            <a:r>
              <a:rPr lang="en-US" altLang="en-US" sz="3600" b="1" u="sng" dirty="0"/>
              <a:t>Driving </a:t>
            </a:r>
            <a:r>
              <a:rPr lang="en-US" altLang="en-US" sz="3600" b="1" u="sng" dirty="0">
                <a:solidFill>
                  <a:srgbClr val="FF0000"/>
                </a:solidFill>
              </a:rPr>
              <a:t>Under the Influence Trials</a:t>
            </a:r>
          </a:p>
        </p:txBody>
      </p:sp>
      <p:pic>
        <p:nvPicPr>
          <p:cNvPr id="47106" name="Picture 10" descr="ANd9GcSxuCHq4k_6SswFtIAsFIo9YEQXdtgTjNll9gJGeqMWaBlpokaRHA">
            <a:extLst>
              <a:ext uri="{FF2B5EF4-FFF2-40B4-BE49-F238E27FC236}">
                <a16:creationId xmlns:a16="http://schemas.microsoft.com/office/drawing/2014/main" xmlns="" id="{E454E4DB-6564-C14C-8438-9C34DB56BC2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1828801"/>
            <a:ext cx="2628900" cy="174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07" name="Picture 12" descr="ANd9GcRpfHzV3_ynWWyOPs9_PSeUyMD6Lo7Wt6gD6oeV47TeB5gjevn54g">
            <a:extLst>
              <a:ext uri="{FF2B5EF4-FFF2-40B4-BE49-F238E27FC236}">
                <a16:creationId xmlns:a16="http://schemas.microsoft.com/office/drawing/2014/main" xmlns="" id="{C8274F8F-2D72-C140-AC7F-645181847B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72400" y="1600201"/>
            <a:ext cx="2514600" cy="181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08" name="Picture 13" descr="Scale of JusticePhoto">
            <a:extLst>
              <a:ext uri="{FF2B5EF4-FFF2-40B4-BE49-F238E27FC236}">
                <a16:creationId xmlns:a16="http://schemas.microsoft.com/office/drawing/2014/main" xmlns="" id="{3E5C67B2-9C9E-5245-A27A-8179F5B027D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5401" y="3505200"/>
            <a:ext cx="2365375"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09" name="Picture 17" descr="ANd9GcRVeimaRRk7CnQsLW9OWNoJs8PrU6SUvWDKQGicF6O7s-yCBVw4">
            <a:extLst>
              <a:ext uri="{FF2B5EF4-FFF2-40B4-BE49-F238E27FC236}">
                <a16:creationId xmlns:a16="http://schemas.microsoft.com/office/drawing/2014/main" xmlns="" id="{E1647E8C-51B1-454D-8B2C-4928BC3203B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09801" y="4495801"/>
            <a:ext cx="2428875" cy="187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0" name="Picture 5" descr="https://encrypted-tbn0.gstatic.com/images?q=tbn:ANd9GcQlK-VkdOzaIYbx19BJfHvZMRbqOl_Fv0_I5RD9-kcqv9TRwuwP">
            <a:extLst>
              <a:ext uri="{FF2B5EF4-FFF2-40B4-BE49-F238E27FC236}">
                <a16:creationId xmlns:a16="http://schemas.microsoft.com/office/drawing/2014/main" xmlns="" id="{70682C61-5883-A248-82DB-7B3E8C97CCC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89839" y="4241801"/>
            <a:ext cx="2757487" cy="210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xmlns="" id="{66E499A7-30D6-4FD7-883D-DFA1F3D8D75F}"/>
              </a:ext>
            </a:extLst>
          </p:cNvPr>
          <p:cNvSpPr>
            <a:spLocks noGrp="1"/>
          </p:cNvSpPr>
          <p:nvPr>
            <p:ph type="sldNum" sz="quarter" idx="12"/>
          </p:nvPr>
        </p:nvSpPr>
        <p:spPr/>
        <p:txBody>
          <a:bodyPr/>
          <a:lstStyle/>
          <a:p>
            <a:fld id="{612310A0-AC20-4D0A-9F85-95A53125E86D}" type="slidenum">
              <a:rPr lang="en-US" smtClean="0"/>
              <a:t>18</a:t>
            </a:fld>
            <a:endParaRPr lang="en-US"/>
          </a:p>
        </p:txBody>
      </p:sp>
    </p:spTree>
    <p:extLst>
      <p:ext uri="{BB962C8B-B14F-4D97-AF65-F5344CB8AC3E}">
        <p14:creationId xmlns:p14="http://schemas.microsoft.com/office/powerpoint/2010/main" val="28614537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6BCA6497-0D29-624C-9389-30333D939BC5}"/>
              </a:ext>
            </a:extLst>
          </p:cNvPr>
          <p:cNvSpPr>
            <a:spLocks noGrp="1"/>
          </p:cNvSpPr>
          <p:nvPr>
            <p:ph type="title"/>
          </p:nvPr>
        </p:nvSpPr>
        <p:spPr/>
        <p:txBody>
          <a:bodyPr/>
          <a:lstStyle/>
          <a:p>
            <a:r>
              <a:rPr lang="en-US" b="1" u="sng" dirty="0"/>
              <a:t>Texas </a:t>
            </a:r>
            <a:r>
              <a:rPr lang="en-US" b="1" u="sng" dirty="0">
                <a:solidFill>
                  <a:srgbClr val="FF0000"/>
                </a:solidFill>
              </a:rPr>
              <a:t>DWI Law</a:t>
            </a:r>
          </a:p>
        </p:txBody>
      </p:sp>
      <p:sp>
        <p:nvSpPr>
          <p:cNvPr id="4" name="Content Placeholder 3">
            <a:extLst>
              <a:ext uri="{FF2B5EF4-FFF2-40B4-BE49-F238E27FC236}">
                <a16:creationId xmlns:a16="http://schemas.microsoft.com/office/drawing/2014/main" xmlns="" id="{AFDF6E1D-A39A-C04F-AA71-69D6DE28AEB1}"/>
              </a:ext>
            </a:extLst>
          </p:cNvPr>
          <p:cNvSpPr>
            <a:spLocks noGrp="1"/>
          </p:cNvSpPr>
          <p:nvPr>
            <p:ph idx="1"/>
          </p:nvPr>
        </p:nvSpPr>
        <p:spPr/>
        <p:txBody>
          <a:bodyPr/>
          <a:lstStyle/>
          <a:p>
            <a:r>
              <a:rPr lang="en-US" dirty="0">
                <a:solidFill>
                  <a:srgbClr val="C00000"/>
                </a:solidFill>
              </a:rPr>
              <a:t>Unlawful to operate a motor vehicle while “intoxicated”</a:t>
            </a:r>
            <a:endParaRPr lang="en-US" sz="2800" dirty="0">
              <a:solidFill>
                <a:srgbClr val="C00000"/>
              </a:solidFill>
            </a:endParaRPr>
          </a:p>
          <a:p>
            <a:r>
              <a:rPr lang="en-US" sz="2800" dirty="0">
                <a:solidFill>
                  <a:srgbClr val="C00000"/>
                </a:solidFill>
              </a:rPr>
              <a:t>"Intoxicated" means:</a:t>
            </a:r>
          </a:p>
          <a:p>
            <a:pPr lvl="1"/>
            <a:r>
              <a:rPr lang="en-US" sz="2800" dirty="0">
                <a:solidFill>
                  <a:srgbClr val="C00000"/>
                </a:solidFill>
              </a:rPr>
              <a:t>(A) not having the normal use of mental or physical faculties by reason of the introduction </a:t>
            </a:r>
            <a:r>
              <a:rPr lang="en-US" sz="2800" b="1" dirty="0">
                <a:solidFill>
                  <a:srgbClr val="FF0000"/>
                </a:solidFill>
              </a:rPr>
              <a:t>of alcohol, a controlled substance, a drug, a dangerous drug, a combination of two or more of those substances, or any other substance into the body</a:t>
            </a:r>
            <a:r>
              <a:rPr lang="en-US" sz="2800" dirty="0">
                <a:solidFill>
                  <a:srgbClr val="C00000"/>
                </a:solidFill>
              </a:rPr>
              <a:t>; or</a:t>
            </a:r>
          </a:p>
          <a:p>
            <a:pPr lvl="1"/>
            <a:r>
              <a:rPr lang="en-US" sz="2800" dirty="0">
                <a:solidFill>
                  <a:srgbClr val="C00000"/>
                </a:solidFill>
              </a:rPr>
              <a:t>(B) having an alcohol concentration of 0.08 or more.</a:t>
            </a:r>
          </a:p>
          <a:p>
            <a:endParaRPr lang="en-US" dirty="0">
              <a:solidFill>
                <a:srgbClr val="C00000"/>
              </a:solidFill>
            </a:endParaRPr>
          </a:p>
        </p:txBody>
      </p:sp>
      <p:sp>
        <p:nvSpPr>
          <p:cNvPr id="2" name="Slide Number Placeholder 1">
            <a:extLst>
              <a:ext uri="{FF2B5EF4-FFF2-40B4-BE49-F238E27FC236}">
                <a16:creationId xmlns:a16="http://schemas.microsoft.com/office/drawing/2014/main" xmlns="" id="{F8109A3D-4347-4EB5-969C-0DE1E100CA2E}"/>
              </a:ext>
            </a:extLst>
          </p:cNvPr>
          <p:cNvSpPr>
            <a:spLocks noGrp="1"/>
          </p:cNvSpPr>
          <p:nvPr>
            <p:ph type="sldNum" sz="quarter" idx="12"/>
          </p:nvPr>
        </p:nvSpPr>
        <p:spPr/>
        <p:txBody>
          <a:bodyPr/>
          <a:lstStyle/>
          <a:p>
            <a:fld id="{612310A0-AC20-4D0A-9F85-95A53125E86D}" type="slidenum">
              <a:rPr lang="en-US" smtClean="0"/>
              <a:t>19</a:t>
            </a:fld>
            <a:endParaRPr lang="en-US"/>
          </a:p>
        </p:txBody>
      </p:sp>
    </p:spTree>
    <p:extLst>
      <p:ext uri="{BB962C8B-B14F-4D97-AF65-F5344CB8AC3E}">
        <p14:creationId xmlns:p14="http://schemas.microsoft.com/office/powerpoint/2010/main" val="36152994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69245"/>
            <a:ext cx="8229600" cy="1143000"/>
          </a:xfrm>
        </p:spPr>
        <p:txBody>
          <a:bodyPr/>
          <a:lstStyle/>
          <a:p>
            <a:r>
              <a:rPr lang="en-US" b="1" u="sng" dirty="0"/>
              <a:t>Learning </a:t>
            </a:r>
            <a:r>
              <a:rPr lang="en-US" b="1" u="sng" dirty="0">
                <a:solidFill>
                  <a:srgbClr val="FF0000"/>
                </a:solidFill>
              </a:rPr>
              <a:t>Objectives</a:t>
            </a:r>
          </a:p>
        </p:txBody>
      </p:sp>
      <p:sp>
        <p:nvSpPr>
          <p:cNvPr id="3" name="Content Placeholder 2"/>
          <p:cNvSpPr>
            <a:spLocks noGrp="1"/>
          </p:cNvSpPr>
          <p:nvPr>
            <p:ph idx="1"/>
          </p:nvPr>
        </p:nvSpPr>
        <p:spPr>
          <a:xfrm>
            <a:off x="609600" y="1312245"/>
            <a:ext cx="10286999" cy="4530725"/>
          </a:xfrm>
        </p:spPr>
        <p:txBody>
          <a:bodyPr/>
          <a:lstStyle/>
          <a:p>
            <a:pPr marL="0" indent="0">
              <a:buNone/>
            </a:pPr>
            <a:r>
              <a:rPr lang="en-US" dirty="0">
                <a:solidFill>
                  <a:srgbClr val="C00000"/>
                </a:solidFill>
              </a:rPr>
              <a:t>After this session you will be able to:</a:t>
            </a:r>
          </a:p>
          <a:p>
            <a:pPr marL="0" indent="0">
              <a:buNone/>
            </a:pPr>
            <a:endParaRPr lang="en-US" dirty="0">
              <a:solidFill>
                <a:srgbClr val="C00000"/>
              </a:solidFill>
            </a:endParaRPr>
          </a:p>
          <a:p>
            <a:pPr lvl="1"/>
            <a:r>
              <a:rPr lang="en-US" sz="2800" dirty="0">
                <a:solidFill>
                  <a:srgbClr val="C00000"/>
                </a:solidFill>
              </a:rPr>
              <a:t> Discuss current issues that arise in impaired driving cases</a:t>
            </a:r>
          </a:p>
          <a:p>
            <a:pPr lvl="1"/>
            <a:r>
              <a:rPr lang="en-US" sz="2800" dirty="0">
                <a:solidFill>
                  <a:srgbClr val="C00000"/>
                </a:solidFill>
              </a:rPr>
              <a:t> Identify the different challenges presented in impaired driving cases</a:t>
            </a:r>
          </a:p>
          <a:p>
            <a:pPr lvl="1"/>
            <a:r>
              <a:rPr lang="en-US" sz="2800" dirty="0">
                <a:solidFill>
                  <a:srgbClr val="C00000"/>
                </a:solidFill>
              </a:rPr>
              <a:t>Recognize factors to consider when making a sentencing decision in drugged driving cases </a:t>
            </a:r>
          </a:p>
          <a:p>
            <a:pPr lvl="1"/>
            <a:endParaRPr lang="en-US" sz="2800" dirty="0">
              <a:solidFill>
                <a:srgbClr val="C00000"/>
              </a:solidFill>
            </a:endParaRPr>
          </a:p>
        </p:txBody>
      </p:sp>
      <p:sp>
        <p:nvSpPr>
          <p:cNvPr id="4" name="Slide Number Placeholder 3">
            <a:extLst>
              <a:ext uri="{FF2B5EF4-FFF2-40B4-BE49-F238E27FC236}">
                <a16:creationId xmlns:a16="http://schemas.microsoft.com/office/drawing/2014/main" xmlns="" id="{92B48843-DA07-4CF5-A1FA-E686887A500A}"/>
              </a:ext>
            </a:extLst>
          </p:cNvPr>
          <p:cNvSpPr>
            <a:spLocks noGrp="1"/>
          </p:cNvSpPr>
          <p:nvPr>
            <p:ph type="sldNum" sz="quarter" idx="12"/>
          </p:nvPr>
        </p:nvSpPr>
        <p:spPr/>
        <p:txBody>
          <a:bodyPr/>
          <a:lstStyle/>
          <a:p>
            <a:fld id="{612310A0-AC20-4D0A-9F85-95A53125E86D}" type="slidenum">
              <a:rPr lang="en-US" smtClean="0"/>
              <a:t>2</a:t>
            </a:fld>
            <a:endParaRPr lang="en-US"/>
          </a:p>
        </p:txBody>
      </p:sp>
    </p:spTree>
    <p:custDataLst>
      <p:tags r:id="rId1"/>
    </p:custDataLst>
    <p:extLst>
      <p:ext uri="{BB962C8B-B14F-4D97-AF65-F5344CB8AC3E}">
        <p14:creationId xmlns:p14="http://schemas.microsoft.com/office/powerpoint/2010/main" val="14565284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a:extLst>
              <a:ext uri="{FF2B5EF4-FFF2-40B4-BE49-F238E27FC236}">
                <a16:creationId xmlns:a16="http://schemas.microsoft.com/office/drawing/2014/main" xmlns="" id="{80435C00-2A1D-F14E-B89F-176833EDCD0A}"/>
              </a:ext>
            </a:extLst>
          </p:cNvPr>
          <p:cNvSpPr>
            <a:spLocks noGrp="1" noChangeArrowheads="1"/>
          </p:cNvSpPr>
          <p:nvPr>
            <p:ph type="title"/>
          </p:nvPr>
        </p:nvSpPr>
        <p:spPr>
          <a:xfrm>
            <a:off x="838200" y="433244"/>
            <a:ext cx="8229600" cy="963613"/>
          </a:xfrm>
        </p:spPr>
        <p:txBody>
          <a:bodyPr>
            <a:normAutofit/>
          </a:bodyPr>
          <a:lstStyle/>
          <a:p>
            <a:pPr eaLnBrk="1" hangingPunct="1"/>
            <a:r>
              <a:rPr lang="en-US" altLang="en-US" sz="3200" b="1" u="sng" dirty="0"/>
              <a:t>Evidence </a:t>
            </a:r>
            <a:r>
              <a:rPr lang="en-US" altLang="en-US" sz="3200" b="1" u="sng" dirty="0">
                <a:solidFill>
                  <a:srgbClr val="FF0000"/>
                </a:solidFill>
              </a:rPr>
              <a:t>of Intoxication in DWI Cases</a:t>
            </a:r>
          </a:p>
        </p:txBody>
      </p:sp>
      <p:sp>
        <p:nvSpPr>
          <p:cNvPr id="48130" name="Rectangle 3">
            <a:extLst>
              <a:ext uri="{FF2B5EF4-FFF2-40B4-BE49-F238E27FC236}">
                <a16:creationId xmlns:a16="http://schemas.microsoft.com/office/drawing/2014/main" xmlns="" id="{A0DC4618-51D0-0846-8ADF-CF88CAED1CD2}"/>
              </a:ext>
            </a:extLst>
          </p:cNvPr>
          <p:cNvSpPr>
            <a:spLocks noGrp="1" noChangeArrowheads="1"/>
          </p:cNvSpPr>
          <p:nvPr>
            <p:ph idx="1"/>
          </p:nvPr>
        </p:nvSpPr>
        <p:spPr>
          <a:xfrm>
            <a:off x="838200" y="1600200"/>
            <a:ext cx="10058400" cy="4495800"/>
          </a:xfrm>
        </p:spPr>
        <p:txBody>
          <a:bodyPr>
            <a:normAutofit lnSpcReduction="10000"/>
          </a:bodyPr>
          <a:lstStyle/>
          <a:p>
            <a:r>
              <a:rPr lang="en-US" altLang="en-US" sz="2800" dirty="0">
                <a:solidFill>
                  <a:srgbClr val="C00000"/>
                </a:solidFill>
              </a:rPr>
              <a:t>Driving observations</a:t>
            </a:r>
          </a:p>
          <a:p>
            <a:r>
              <a:rPr lang="en-US" altLang="en-US" sz="2800" dirty="0">
                <a:solidFill>
                  <a:srgbClr val="C00000"/>
                </a:solidFill>
              </a:rPr>
              <a:t>Post-stop observations from stop to release</a:t>
            </a:r>
          </a:p>
          <a:p>
            <a:pPr lvl="1"/>
            <a:r>
              <a:rPr lang="en-US" altLang="en-US" sz="2400" dirty="0">
                <a:solidFill>
                  <a:srgbClr val="C00000"/>
                </a:solidFill>
              </a:rPr>
              <a:t>Performance on SFSTs</a:t>
            </a:r>
          </a:p>
          <a:p>
            <a:pPr lvl="1"/>
            <a:r>
              <a:rPr lang="en-US" altLang="en-US" sz="2400" dirty="0">
                <a:solidFill>
                  <a:srgbClr val="C00000"/>
                </a:solidFill>
              </a:rPr>
              <a:t>Other “FSTs”</a:t>
            </a:r>
          </a:p>
          <a:p>
            <a:pPr lvl="1"/>
            <a:r>
              <a:rPr lang="en-US" altLang="en-US" sz="2400" dirty="0">
                <a:solidFill>
                  <a:srgbClr val="C00000"/>
                </a:solidFill>
              </a:rPr>
              <a:t>Coordination &amp; other subjective signs</a:t>
            </a:r>
          </a:p>
          <a:p>
            <a:pPr lvl="1"/>
            <a:r>
              <a:rPr lang="en-US" altLang="en-US" sz="2400" dirty="0">
                <a:solidFill>
                  <a:srgbClr val="C00000"/>
                </a:solidFill>
              </a:rPr>
              <a:t>Presence and/or odor of drugs</a:t>
            </a:r>
          </a:p>
          <a:p>
            <a:r>
              <a:rPr lang="en-US" altLang="en-US" sz="2800" dirty="0">
                <a:solidFill>
                  <a:srgbClr val="C00000"/>
                </a:solidFill>
              </a:rPr>
              <a:t>Admissions</a:t>
            </a:r>
          </a:p>
          <a:p>
            <a:r>
              <a:rPr lang="en-US" altLang="en-US" sz="2800" dirty="0">
                <a:solidFill>
                  <a:srgbClr val="C00000"/>
                </a:solidFill>
              </a:rPr>
              <a:t>Officer’s opinion</a:t>
            </a:r>
          </a:p>
          <a:p>
            <a:r>
              <a:rPr lang="en-US" altLang="en-US" sz="2800" dirty="0">
                <a:solidFill>
                  <a:srgbClr val="C00000"/>
                </a:solidFill>
              </a:rPr>
              <a:t>DRE testimony</a:t>
            </a:r>
          </a:p>
          <a:p>
            <a:r>
              <a:rPr lang="en-US" altLang="en-US" sz="2800" dirty="0">
                <a:solidFill>
                  <a:srgbClr val="C00000"/>
                </a:solidFill>
              </a:rPr>
              <a:t>Breath and blood testing</a:t>
            </a:r>
            <a:endParaRPr lang="en-US" altLang="en-US" sz="4000" dirty="0">
              <a:solidFill>
                <a:srgbClr val="C00000"/>
              </a:solidFill>
            </a:endParaRPr>
          </a:p>
        </p:txBody>
      </p:sp>
      <p:sp>
        <p:nvSpPr>
          <p:cNvPr id="2" name="Slide Number Placeholder 1">
            <a:extLst>
              <a:ext uri="{FF2B5EF4-FFF2-40B4-BE49-F238E27FC236}">
                <a16:creationId xmlns:a16="http://schemas.microsoft.com/office/drawing/2014/main" xmlns="" id="{400D86EA-433A-467F-840A-BE5A9D074CDA}"/>
              </a:ext>
            </a:extLst>
          </p:cNvPr>
          <p:cNvSpPr>
            <a:spLocks noGrp="1"/>
          </p:cNvSpPr>
          <p:nvPr>
            <p:ph type="sldNum" sz="quarter" idx="12"/>
          </p:nvPr>
        </p:nvSpPr>
        <p:spPr/>
        <p:txBody>
          <a:bodyPr/>
          <a:lstStyle/>
          <a:p>
            <a:fld id="{612310A0-AC20-4D0A-9F85-95A53125E86D}" type="slidenum">
              <a:rPr lang="en-US" smtClean="0"/>
              <a:t>20</a:t>
            </a:fld>
            <a:endParaRPr lang="en-US"/>
          </a:p>
        </p:txBody>
      </p:sp>
    </p:spTree>
    <p:extLst>
      <p:ext uri="{BB962C8B-B14F-4D97-AF65-F5344CB8AC3E}">
        <p14:creationId xmlns:p14="http://schemas.microsoft.com/office/powerpoint/2010/main" val="33664840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1">
            <a:extLst>
              <a:ext uri="{FF2B5EF4-FFF2-40B4-BE49-F238E27FC236}">
                <a16:creationId xmlns:a16="http://schemas.microsoft.com/office/drawing/2014/main" xmlns="" id="{D4AC9EA6-8217-DF4D-965D-E0513B74EBA2}"/>
              </a:ext>
            </a:extLst>
          </p:cNvPr>
          <p:cNvSpPr>
            <a:spLocks noGrp="1" noChangeArrowheads="1"/>
          </p:cNvSpPr>
          <p:nvPr>
            <p:ph type="title"/>
          </p:nvPr>
        </p:nvSpPr>
        <p:spPr/>
        <p:txBody>
          <a:bodyPr/>
          <a:lstStyle/>
          <a:p>
            <a:r>
              <a:rPr lang="en-US" altLang="en-US" b="1" dirty="0"/>
              <a:t>Fourth </a:t>
            </a:r>
            <a:r>
              <a:rPr lang="en-US" altLang="en-US" b="1" dirty="0">
                <a:solidFill>
                  <a:srgbClr val="FF0000"/>
                </a:solidFill>
              </a:rPr>
              <a:t>Amendment Issues</a:t>
            </a:r>
          </a:p>
        </p:txBody>
      </p:sp>
      <p:pic>
        <p:nvPicPr>
          <p:cNvPr id="50178" name="Picture 2" descr="http://media.oregonlive.com/ohman_impact/photo/ohman041012jpg-5d564891610936e7.jpg">
            <a:extLst>
              <a:ext uri="{FF2B5EF4-FFF2-40B4-BE49-F238E27FC236}">
                <a16:creationId xmlns:a16="http://schemas.microsoft.com/office/drawing/2014/main" xmlns="" id="{0F145BB7-F8F5-4842-B420-B1FB109774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1524000"/>
            <a:ext cx="71628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xmlns="" id="{824FD3FC-3E66-41FC-A9FE-9FB86EE0D502}"/>
              </a:ext>
            </a:extLst>
          </p:cNvPr>
          <p:cNvSpPr>
            <a:spLocks noGrp="1"/>
          </p:cNvSpPr>
          <p:nvPr>
            <p:ph type="sldNum" sz="quarter" idx="12"/>
          </p:nvPr>
        </p:nvSpPr>
        <p:spPr/>
        <p:txBody>
          <a:bodyPr/>
          <a:lstStyle/>
          <a:p>
            <a:fld id="{612310A0-AC20-4D0A-9F85-95A53125E86D}" type="slidenum">
              <a:rPr lang="en-US" smtClean="0"/>
              <a:t>21</a:t>
            </a:fld>
            <a:endParaRPr lang="en-US"/>
          </a:p>
        </p:txBody>
      </p:sp>
    </p:spTree>
    <p:extLst>
      <p:ext uri="{BB962C8B-B14F-4D97-AF65-F5344CB8AC3E}">
        <p14:creationId xmlns:p14="http://schemas.microsoft.com/office/powerpoint/2010/main" val="10791634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1">
            <a:extLst>
              <a:ext uri="{FF2B5EF4-FFF2-40B4-BE49-F238E27FC236}">
                <a16:creationId xmlns:a16="http://schemas.microsoft.com/office/drawing/2014/main" xmlns="" id="{719AC662-341F-CE4B-B35E-44107B1D6F46}"/>
              </a:ext>
            </a:extLst>
          </p:cNvPr>
          <p:cNvSpPr>
            <a:spLocks noGrp="1" noChangeArrowheads="1"/>
          </p:cNvSpPr>
          <p:nvPr>
            <p:ph type="title"/>
          </p:nvPr>
        </p:nvSpPr>
        <p:spPr>
          <a:xfrm>
            <a:off x="533400" y="257032"/>
            <a:ext cx="8229600" cy="1017587"/>
          </a:xfrm>
        </p:spPr>
        <p:txBody>
          <a:bodyPr/>
          <a:lstStyle/>
          <a:p>
            <a:pPr eaLnBrk="1" hangingPunct="1"/>
            <a:r>
              <a:rPr lang="en-US" altLang="en-US" sz="4000" b="1" dirty="0"/>
              <a:t>Traffic Stops: </a:t>
            </a:r>
            <a:r>
              <a:rPr lang="en-US" altLang="en-US" sz="4000" b="1" dirty="0">
                <a:solidFill>
                  <a:srgbClr val="FF0000"/>
                </a:solidFill>
              </a:rPr>
              <a:t>Investigative Stops</a:t>
            </a:r>
          </a:p>
        </p:txBody>
      </p:sp>
      <p:sp>
        <p:nvSpPr>
          <p:cNvPr id="4099" name="Content Placeholder 2">
            <a:extLst>
              <a:ext uri="{FF2B5EF4-FFF2-40B4-BE49-F238E27FC236}">
                <a16:creationId xmlns:a16="http://schemas.microsoft.com/office/drawing/2014/main" xmlns="" id="{59733FD3-BCAC-2546-A2D3-E78A1BB95F7F}"/>
              </a:ext>
            </a:extLst>
          </p:cNvPr>
          <p:cNvSpPr>
            <a:spLocks noGrp="1"/>
          </p:cNvSpPr>
          <p:nvPr>
            <p:ph sz="half" idx="1"/>
          </p:nvPr>
        </p:nvSpPr>
        <p:spPr>
          <a:xfrm>
            <a:off x="533400" y="1600200"/>
            <a:ext cx="7391400" cy="4953000"/>
          </a:xfrm>
        </p:spPr>
        <p:txBody>
          <a:bodyPr/>
          <a:lstStyle/>
          <a:p>
            <a:pPr eaLnBrk="1" hangingPunct="1">
              <a:buClr>
                <a:schemeClr val="tx1"/>
              </a:buClr>
              <a:buSzPct val="100000"/>
              <a:defRPr/>
            </a:pPr>
            <a:r>
              <a:rPr lang="en-US" altLang="en-US" dirty="0">
                <a:solidFill>
                  <a:srgbClr val="C00000"/>
                </a:solidFill>
              </a:rPr>
              <a:t>Stopping a vehicle is a seizure under 4</a:t>
            </a:r>
            <a:r>
              <a:rPr lang="en-US" altLang="en-US" baseline="30000" dirty="0">
                <a:solidFill>
                  <a:srgbClr val="C00000"/>
                </a:solidFill>
              </a:rPr>
              <a:t>th</a:t>
            </a:r>
            <a:r>
              <a:rPr lang="en-US" altLang="en-US" dirty="0">
                <a:solidFill>
                  <a:srgbClr val="C00000"/>
                </a:solidFill>
              </a:rPr>
              <a:t> Amendment</a:t>
            </a:r>
          </a:p>
          <a:p>
            <a:pPr eaLnBrk="1" hangingPunct="1">
              <a:buClr>
                <a:schemeClr val="tx1"/>
              </a:buClr>
              <a:buSzPct val="100000"/>
              <a:defRPr/>
            </a:pPr>
            <a:endParaRPr lang="en-US" altLang="en-US" sz="1000" dirty="0">
              <a:solidFill>
                <a:srgbClr val="C00000"/>
              </a:solidFill>
            </a:endParaRPr>
          </a:p>
          <a:p>
            <a:pPr eaLnBrk="1" hangingPunct="1">
              <a:buClr>
                <a:schemeClr val="tx1"/>
              </a:buClr>
              <a:buSzPct val="100000"/>
              <a:defRPr/>
            </a:pPr>
            <a:r>
              <a:rPr lang="en-US" altLang="en-US" dirty="0">
                <a:solidFill>
                  <a:srgbClr val="C00000"/>
                </a:solidFill>
              </a:rPr>
              <a:t>Stop is permissible if based on reasonable articulable suspicion based on totality of circumstances</a:t>
            </a:r>
          </a:p>
          <a:p>
            <a:pPr lvl="1">
              <a:buClr>
                <a:schemeClr val="tx1"/>
              </a:buClr>
              <a:buSzPct val="100000"/>
              <a:defRPr/>
            </a:pPr>
            <a:r>
              <a:rPr lang="en-US" altLang="en-US" sz="2800" dirty="0">
                <a:solidFill>
                  <a:srgbClr val="C00000"/>
                </a:solidFill>
              </a:rPr>
              <a:t>Pretext stops permissible</a:t>
            </a:r>
          </a:p>
          <a:p>
            <a:pPr lvl="1">
              <a:buClr>
                <a:schemeClr val="tx1"/>
              </a:buClr>
              <a:buSzPct val="100000"/>
              <a:defRPr/>
            </a:pPr>
            <a:r>
              <a:rPr lang="en-US" altLang="en-US" sz="2800" dirty="0">
                <a:solidFill>
                  <a:srgbClr val="C00000"/>
                </a:solidFill>
              </a:rPr>
              <a:t>But stops based on mere hunch or speculation are not</a:t>
            </a:r>
          </a:p>
          <a:p>
            <a:pPr marL="57150" indent="0">
              <a:buNone/>
              <a:defRPr/>
            </a:pPr>
            <a:endParaRPr lang="en-US" altLang="en-US" sz="1400" dirty="0"/>
          </a:p>
          <a:p>
            <a:pPr marL="0" indent="0">
              <a:buNone/>
              <a:defRPr/>
            </a:pPr>
            <a:r>
              <a:rPr lang="en-US" altLang="en-US" sz="1800" i="1" dirty="0"/>
              <a:t>Whren v. U.S., </a:t>
            </a:r>
            <a:r>
              <a:rPr lang="en-US" sz="1800" dirty="0"/>
              <a:t>517 U.S. 806 (1996)</a:t>
            </a:r>
            <a:endParaRPr lang="en-US" altLang="en-US" sz="1800" dirty="0"/>
          </a:p>
        </p:txBody>
      </p:sp>
      <p:pic>
        <p:nvPicPr>
          <p:cNvPr id="51203" name="Picture 10" descr="ANd9GcSgif3EKDnK4bibdA53ataviMijyQFH9PEAvKgpljh-qdPscVCgwNCt0_Mv">
            <a:extLst>
              <a:ext uri="{FF2B5EF4-FFF2-40B4-BE49-F238E27FC236}">
                <a16:creationId xmlns:a16="http://schemas.microsoft.com/office/drawing/2014/main" xmlns="" id="{153976CA-9EB8-8343-9627-77B650A083F2}"/>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8564972" y="2667000"/>
            <a:ext cx="2834072" cy="2133600"/>
          </a:xfrm>
          <a:noFill/>
        </p:spPr>
      </p:pic>
      <p:sp>
        <p:nvSpPr>
          <p:cNvPr id="2" name="Slide Number Placeholder 1">
            <a:extLst>
              <a:ext uri="{FF2B5EF4-FFF2-40B4-BE49-F238E27FC236}">
                <a16:creationId xmlns:a16="http://schemas.microsoft.com/office/drawing/2014/main" xmlns="" id="{D39CB3F2-D9B1-438F-8E70-9BE4A3874DCE}"/>
              </a:ext>
            </a:extLst>
          </p:cNvPr>
          <p:cNvSpPr>
            <a:spLocks noGrp="1"/>
          </p:cNvSpPr>
          <p:nvPr>
            <p:ph type="sldNum" sz="quarter" idx="12"/>
          </p:nvPr>
        </p:nvSpPr>
        <p:spPr/>
        <p:txBody>
          <a:bodyPr/>
          <a:lstStyle/>
          <a:p>
            <a:fld id="{612310A0-AC20-4D0A-9F85-95A53125E86D}" type="slidenum">
              <a:rPr lang="en-US" smtClean="0"/>
              <a:t>22</a:t>
            </a:fld>
            <a:endParaRPr lang="en-US"/>
          </a:p>
        </p:txBody>
      </p:sp>
    </p:spTree>
    <p:extLst>
      <p:ext uri="{BB962C8B-B14F-4D97-AF65-F5344CB8AC3E}">
        <p14:creationId xmlns:p14="http://schemas.microsoft.com/office/powerpoint/2010/main" val="11518580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1">
            <a:extLst>
              <a:ext uri="{FF2B5EF4-FFF2-40B4-BE49-F238E27FC236}">
                <a16:creationId xmlns:a16="http://schemas.microsoft.com/office/drawing/2014/main" xmlns="" id="{E19FA5BD-3369-B846-9510-BBA72C0C0FFE}"/>
              </a:ext>
            </a:extLst>
          </p:cNvPr>
          <p:cNvSpPr>
            <a:spLocks noGrp="1" noChangeArrowheads="1"/>
          </p:cNvSpPr>
          <p:nvPr>
            <p:ph type="title"/>
          </p:nvPr>
        </p:nvSpPr>
        <p:spPr/>
        <p:txBody>
          <a:bodyPr/>
          <a:lstStyle/>
          <a:p>
            <a:r>
              <a:rPr lang="en-US" altLang="en-US" sz="4000" b="1" i="1" dirty="0"/>
              <a:t>Rodriguez v. U.S.</a:t>
            </a:r>
            <a:br>
              <a:rPr lang="en-US" altLang="en-US" sz="4000" b="1" i="1" dirty="0"/>
            </a:br>
            <a:r>
              <a:rPr lang="en-US" altLang="en-US" sz="3200" b="1" dirty="0">
                <a:solidFill>
                  <a:srgbClr val="FF0000"/>
                </a:solidFill>
              </a:rPr>
              <a:t>135 S.Ct. 1609 (2015)</a:t>
            </a:r>
            <a:endParaRPr lang="en-US" altLang="en-US" sz="3200" b="1" i="1" dirty="0">
              <a:solidFill>
                <a:srgbClr val="FF0000"/>
              </a:solidFill>
            </a:endParaRPr>
          </a:p>
        </p:txBody>
      </p:sp>
      <p:sp>
        <p:nvSpPr>
          <p:cNvPr id="57346" name="Content Placeholder 2">
            <a:extLst>
              <a:ext uri="{FF2B5EF4-FFF2-40B4-BE49-F238E27FC236}">
                <a16:creationId xmlns:a16="http://schemas.microsoft.com/office/drawing/2014/main" xmlns="" id="{854590BE-F8C6-734D-BED1-657456032AC1}"/>
              </a:ext>
            </a:extLst>
          </p:cNvPr>
          <p:cNvSpPr>
            <a:spLocks noGrp="1" noChangeArrowheads="1"/>
          </p:cNvSpPr>
          <p:nvPr>
            <p:ph idx="1"/>
          </p:nvPr>
        </p:nvSpPr>
        <p:spPr>
          <a:xfrm>
            <a:off x="609600" y="1981200"/>
            <a:ext cx="10210800" cy="3844926"/>
          </a:xfrm>
        </p:spPr>
        <p:txBody>
          <a:bodyPr/>
          <a:lstStyle/>
          <a:p>
            <a:pPr>
              <a:buClr>
                <a:schemeClr val="tx1"/>
              </a:buClr>
              <a:buSzPct val="100000"/>
              <a:defRPr/>
            </a:pPr>
            <a:r>
              <a:rPr lang="en-US" altLang="en-US" sz="3200" dirty="0">
                <a:solidFill>
                  <a:srgbClr val="C00000"/>
                </a:solidFill>
              </a:rPr>
              <a:t> Once stopped, officer may conduct an investigation “reasonably related” to scope of stop</a:t>
            </a:r>
          </a:p>
          <a:p>
            <a:pPr lvl="1">
              <a:buClr>
                <a:schemeClr val="tx1"/>
              </a:buClr>
              <a:buSzPct val="100000"/>
              <a:defRPr/>
            </a:pPr>
            <a:r>
              <a:rPr lang="en-US" altLang="en-US" sz="2800" dirty="0">
                <a:solidFill>
                  <a:srgbClr val="C00000"/>
                </a:solidFill>
              </a:rPr>
              <a:t>Duration determined by the seizure’s “mission”</a:t>
            </a:r>
          </a:p>
          <a:p>
            <a:pPr lvl="1">
              <a:buClr>
                <a:schemeClr val="tx1"/>
              </a:buClr>
              <a:buSzPct val="100000"/>
              <a:defRPr/>
            </a:pPr>
            <a:endParaRPr lang="en-US" altLang="en-US" sz="1200" dirty="0">
              <a:solidFill>
                <a:srgbClr val="C00000"/>
              </a:solidFill>
            </a:endParaRPr>
          </a:p>
          <a:p>
            <a:pPr>
              <a:buClr>
                <a:schemeClr val="tx1"/>
              </a:buClr>
              <a:buSzPct val="100000"/>
              <a:defRPr/>
            </a:pPr>
            <a:r>
              <a:rPr lang="en-US" altLang="en-US" sz="3200" dirty="0">
                <a:solidFill>
                  <a:srgbClr val="C00000"/>
                </a:solidFill>
              </a:rPr>
              <a:t> Stop may be extended for unrelated investigation with “reasonable, articulable suspicion”  (e.g. drug dog scan, SFSTs)</a:t>
            </a:r>
          </a:p>
          <a:p>
            <a:pPr marL="0" indent="0">
              <a:buClrTx/>
              <a:buSzPct val="100000"/>
              <a:buNone/>
              <a:defRPr/>
            </a:pPr>
            <a:endParaRPr lang="en-US" altLang="en-US" sz="3200" dirty="0"/>
          </a:p>
          <a:p>
            <a:pPr>
              <a:defRPr/>
            </a:pPr>
            <a:endParaRPr lang="en-US" altLang="en-US" sz="2400" dirty="0"/>
          </a:p>
          <a:p>
            <a:pPr>
              <a:buFont typeface="Wingdings" pitchFamily="2" charset="2"/>
              <a:buNone/>
              <a:defRPr/>
            </a:pPr>
            <a:endParaRPr lang="en-US" altLang="en-US" sz="2400" i="1" dirty="0"/>
          </a:p>
        </p:txBody>
      </p:sp>
      <p:sp>
        <p:nvSpPr>
          <p:cNvPr id="2" name="Slide Number Placeholder 1">
            <a:extLst>
              <a:ext uri="{FF2B5EF4-FFF2-40B4-BE49-F238E27FC236}">
                <a16:creationId xmlns:a16="http://schemas.microsoft.com/office/drawing/2014/main" xmlns="" id="{D6A09B1F-078A-4343-B0DD-5B898B056574}"/>
              </a:ext>
            </a:extLst>
          </p:cNvPr>
          <p:cNvSpPr>
            <a:spLocks noGrp="1"/>
          </p:cNvSpPr>
          <p:nvPr>
            <p:ph type="sldNum" sz="quarter" idx="12"/>
          </p:nvPr>
        </p:nvSpPr>
        <p:spPr/>
        <p:txBody>
          <a:bodyPr/>
          <a:lstStyle/>
          <a:p>
            <a:fld id="{612310A0-AC20-4D0A-9F85-95A53125E86D}" type="slidenum">
              <a:rPr lang="en-US" smtClean="0"/>
              <a:t>23</a:t>
            </a:fld>
            <a:endParaRPr lang="en-US"/>
          </a:p>
        </p:txBody>
      </p:sp>
    </p:spTree>
    <p:extLst>
      <p:ext uri="{BB962C8B-B14F-4D97-AF65-F5344CB8AC3E}">
        <p14:creationId xmlns:p14="http://schemas.microsoft.com/office/powerpoint/2010/main" val="33728681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2">
            <a:extLst>
              <a:ext uri="{FF2B5EF4-FFF2-40B4-BE49-F238E27FC236}">
                <a16:creationId xmlns:a16="http://schemas.microsoft.com/office/drawing/2014/main" xmlns="" id="{4727D4FD-EE3E-AE46-824E-8D204E8FCBC5}"/>
              </a:ext>
            </a:extLst>
          </p:cNvPr>
          <p:cNvSpPr>
            <a:spLocks noGrp="1" noChangeArrowheads="1"/>
          </p:cNvSpPr>
          <p:nvPr>
            <p:ph type="title"/>
          </p:nvPr>
        </p:nvSpPr>
        <p:spPr/>
        <p:txBody>
          <a:bodyPr/>
          <a:lstStyle/>
          <a:p>
            <a:r>
              <a:rPr lang="en-US" altLang="en-US" sz="4000" b="1" u="sng" dirty="0"/>
              <a:t>Allowable </a:t>
            </a:r>
            <a:r>
              <a:rPr lang="en-US" altLang="en-US" sz="4000" b="1" u="sng" dirty="0">
                <a:solidFill>
                  <a:srgbClr val="FF0000"/>
                </a:solidFill>
              </a:rPr>
              <a:t>Warrantless Searches</a:t>
            </a:r>
          </a:p>
        </p:txBody>
      </p:sp>
      <p:sp>
        <p:nvSpPr>
          <p:cNvPr id="22530" name="Content Placeholder 3">
            <a:extLst>
              <a:ext uri="{FF2B5EF4-FFF2-40B4-BE49-F238E27FC236}">
                <a16:creationId xmlns:a16="http://schemas.microsoft.com/office/drawing/2014/main" xmlns="" id="{230DEC9B-5663-924E-89C6-DEA2FF39E817}"/>
              </a:ext>
            </a:extLst>
          </p:cNvPr>
          <p:cNvSpPr>
            <a:spLocks noGrp="1" noChangeArrowheads="1"/>
          </p:cNvSpPr>
          <p:nvPr>
            <p:ph idx="1"/>
          </p:nvPr>
        </p:nvSpPr>
        <p:spPr>
          <a:xfrm>
            <a:off x="990600" y="1600201"/>
            <a:ext cx="9220200" cy="4378325"/>
          </a:xfrm>
        </p:spPr>
        <p:txBody>
          <a:bodyPr/>
          <a:lstStyle/>
          <a:p>
            <a:pPr>
              <a:defRPr/>
            </a:pPr>
            <a:r>
              <a:rPr lang="en-US" altLang="en-US" dirty="0">
                <a:solidFill>
                  <a:srgbClr val="C00000"/>
                </a:solidFill>
              </a:rPr>
              <a:t>Search incident to arrest</a:t>
            </a:r>
          </a:p>
          <a:p>
            <a:pPr>
              <a:defRPr/>
            </a:pPr>
            <a:endParaRPr lang="en-US" altLang="en-US" sz="1050" dirty="0">
              <a:solidFill>
                <a:srgbClr val="C00000"/>
              </a:solidFill>
            </a:endParaRPr>
          </a:p>
          <a:p>
            <a:pPr>
              <a:defRPr/>
            </a:pPr>
            <a:r>
              <a:rPr lang="en-US" altLang="en-US" dirty="0">
                <a:solidFill>
                  <a:srgbClr val="C00000"/>
                </a:solidFill>
              </a:rPr>
              <a:t>Exigent circumstances</a:t>
            </a:r>
          </a:p>
          <a:p>
            <a:pPr>
              <a:defRPr/>
            </a:pPr>
            <a:endParaRPr lang="en-US" altLang="en-US" sz="1050" dirty="0">
              <a:solidFill>
                <a:srgbClr val="C00000"/>
              </a:solidFill>
            </a:endParaRPr>
          </a:p>
          <a:p>
            <a:pPr>
              <a:defRPr/>
            </a:pPr>
            <a:r>
              <a:rPr lang="en-US" altLang="en-US" dirty="0">
                <a:solidFill>
                  <a:srgbClr val="C00000"/>
                </a:solidFill>
              </a:rPr>
              <a:t>Automobile search</a:t>
            </a:r>
          </a:p>
          <a:p>
            <a:pPr>
              <a:defRPr/>
            </a:pPr>
            <a:endParaRPr lang="en-US" altLang="en-US" sz="1050" dirty="0">
              <a:solidFill>
                <a:srgbClr val="C00000"/>
              </a:solidFill>
            </a:endParaRPr>
          </a:p>
          <a:p>
            <a:pPr>
              <a:defRPr/>
            </a:pPr>
            <a:r>
              <a:rPr lang="en-US" altLang="en-US" dirty="0">
                <a:solidFill>
                  <a:srgbClr val="C00000"/>
                </a:solidFill>
              </a:rPr>
              <a:t>Consent</a:t>
            </a:r>
          </a:p>
          <a:p>
            <a:pPr>
              <a:defRPr/>
            </a:pPr>
            <a:endParaRPr lang="en-US" altLang="en-US" sz="1050" dirty="0">
              <a:solidFill>
                <a:srgbClr val="C00000"/>
              </a:solidFill>
            </a:endParaRPr>
          </a:p>
          <a:p>
            <a:pPr>
              <a:defRPr/>
            </a:pPr>
            <a:r>
              <a:rPr lang="en-US" altLang="en-US" dirty="0">
                <a:solidFill>
                  <a:srgbClr val="C00000"/>
                </a:solidFill>
              </a:rPr>
              <a:t>Inventory search</a:t>
            </a:r>
          </a:p>
          <a:p>
            <a:pPr>
              <a:defRPr/>
            </a:pPr>
            <a:endParaRPr lang="en-US" altLang="en-US" dirty="0">
              <a:solidFill>
                <a:srgbClr val="C00000"/>
              </a:solidFill>
            </a:endParaRPr>
          </a:p>
        </p:txBody>
      </p:sp>
      <p:pic>
        <p:nvPicPr>
          <p:cNvPr id="2" name="Picture 1">
            <a:extLst>
              <a:ext uri="{FF2B5EF4-FFF2-40B4-BE49-F238E27FC236}">
                <a16:creationId xmlns:a16="http://schemas.microsoft.com/office/drawing/2014/main" xmlns="" id="{588DC0AD-4FF4-8A48-956B-0989609CB43D}"/>
              </a:ext>
            </a:extLst>
          </p:cNvPr>
          <p:cNvPicPr>
            <a:picLocks noChangeAspect="1"/>
          </p:cNvPicPr>
          <p:nvPr/>
        </p:nvPicPr>
        <p:blipFill>
          <a:blip r:embed="rId2"/>
          <a:stretch>
            <a:fillRect/>
          </a:stretch>
        </p:blipFill>
        <p:spPr>
          <a:xfrm>
            <a:off x="6612395" y="3429001"/>
            <a:ext cx="3831253" cy="2549525"/>
          </a:xfrm>
          <a:prstGeom prst="rect">
            <a:avLst/>
          </a:prstGeom>
        </p:spPr>
      </p:pic>
      <p:sp>
        <p:nvSpPr>
          <p:cNvPr id="3" name="Slide Number Placeholder 2">
            <a:extLst>
              <a:ext uri="{FF2B5EF4-FFF2-40B4-BE49-F238E27FC236}">
                <a16:creationId xmlns:a16="http://schemas.microsoft.com/office/drawing/2014/main" xmlns="" id="{33207367-BEC8-4DBD-87E0-86556BEA7539}"/>
              </a:ext>
            </a:extLst>
          </p:cNvPr>
          <p:cNvSpPr>
            <a:spLocks noGrp="1"/>
          </p:cNvSpPr>
          <p:nvPr>
            <p:ph type="sldNum" sz="quarter" idx="12"/>
          </p:nvPr>
        </p:nvSpPr>
        <p:spPr/>
        <p:txBody>
          <a:bodyPr/>
          <a:lstStyle/>
          <a:p>
            <a:fld id="{612310A0-AC20-4D0A-9F85-95A53125E86D}" type="slidenum">
              <a:rPr lang="en-US" smtClean="0"/>
              <a:t>24</a:t>
            </a:fld>
            <a:endParaRPr lang="en-US"/>
          </a:p>
        </p:txBody>
      </p:sp>
    </p:spTree>
    <p:extLst>
      <p:ext uri="{BB962C8B-B14F-4D97-AF65-F5344CB8AC3E}">
        <p14:creationId xmlns:p14="http://schemas.microsoft.com/office/powerpoint/2010/main" val="32334458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a:extLst>
              <a:ext uri="{FF2B5EF4-FFF2-40B4-BE49-F238E27FC236}">
                <a16:creationId xmlns:a16="http://schemas.microsoft.com/office/drawing/2014/main" xmlns="" id="{103F40CF-DC07-DC40-87A1-418DF5B8893D}"/>
              </a:ext>
            </a:extLst>
          </p:cNvPr>
          <p:cNvSpPr>
            <a:spLocks noGrp="1" noChangeArrowheads="1"/>
          </p:cNvSpPr>
          <p:nvPr>
            <p:ph type="title"/>
          </p:nvPr>
        </p:nvSpPr>
        <p:spPr/>
        <p:txBody>
          <a:bodyPr/>
          <a:lstStyle/>
          <a:p>
            <a:pPr eaLnBrk="1" hangingPunct="1"/>
            <a:r>
              <a:rPr lang="en-US" altLang="en-US" sz="4000" b="1" u="sng" dirty="0"/>
              <a:t>Search Incident </a:t>
            </a:r>
            <a:r>
              <a:rPr lang="en-US" altLang="en-US" sz="4000" b="1" u="sng" dirty="0">
                <a:solidFill>
                  <a:srgbClr val="FF0000"/>
                </a:solidFill>
              </a:rPr>
              <a:t>to Arrest for DUI</a:t>
            </a:r>
            <a:br>
              <a:rPr lang="en-US" altLang="en-US" sz="4000" b="1" u="sng" dirty="0">
                <a:solidFill>
                  <a:srgbClr val="FF0000"/>
                </a:solidFill>
              </a:rPr>
            </a:br>
            <a:r>
              <a:rPr lang="en-US" altLang="en-US" sz="3600" b="1" i="1" u="sng" dirty="0">
                <a:solidFill>
                  <a:srgbClr val="FF0000"/>
                </a:solidFill>
              </a:rPr>
              <a:t>A Quick Review</a:t>
            </a:r>
            <a:endParaRPr lang="en-US" altLang="en-US" sz="4000" b="1" i="1" u="sng" dirty="0">
              <a:solidFill>
                <a:srgbClr val="FF0000"/>
              </a:solidFill>
            </a:endParaRPr>
          </a:p>
        </p:txBody>
      </p:sp>
      <p:sp>
        <p:nvSpPr>
          <p:cNvPr id="58370" name="Rectangle 3">
            <a:extLst>
              <a:ext uri="{FF2B5EF4-FFF2-40B4-BE49-F238E27FC236}">
                <a16:creationId xmlns:a16="http://schemas.microsoft.com/office/drawing/2014/main" xmlns="" id="{CB7FBEF1-D1C6-2243-8507-5838B45DB847}"/>
              </a:ext>
            </a:extLst>
          </p:cNvPr>
          <p:cNvSpPr>
            <a:spLocks noGrp="1" noChangeArrowheads="1"/>
          </p:cNvSpPr>
          <p:nvPr>
            <p:ph sz="half" idx="1"/>
          </p:nvPr>
        </p:nvSpPr>
        <p:spPr>
          <a:xfrm>
            <a:off x="609600" y="1600201"/>
            <a:ext cx="6172200" cy="4530725"/>
          </a:xfrm>
        </p:spPr>
        <p:txBody>
          <a:bodyPr/>
          <a:lstStyle/>
          <a:p>
            <a:pPr eaLnBrk="1" hangingPunct="1">
              <a:lnSpc>
                <a:spcPct val="90000"/>
              </a:lnSpc>
              <a:buFont typeface="Wingdings" pitchFamily="2" charset="2"/>
              <a:buNone/>
            </a:pPr>
            <a:endParaRPr lang="en-US" altLang="en-US" dirty="0"/>
          </a:p>
          <a:p>
            <a:pPr eaLnBrk="1" hangingPunct="1">
              <a:lnSpc>
                <a:spcPct val="90000"/>
              </a:lnSpc>
            </a:pPr>
            <a:r>
              <a:rPr lang="en-US" altLang="en-US" i="1" dirty="0"/>
              <a:t>Chimel v. California, </a:t>
            </a:r>
            <a:r>
              <a:rPr lang="en-US" altLang="en-US" dirty="0"/>
              <a:t>395 U.S. 752 (1969)</a:t>
            </a:r>
          </a:p>
          <a:p>
            <a:pPr eaLnBrk="1" hangingPunct="1">
              <a:lnSpc>
                <a:spcPct val="90000"/>
              </a:lnSpc>
            </a:pPr>
            <a:endParaRPr lang="en-US" altLang="en-US" dirty="0"/>
          </a:p>
          <a:p>
            <a:pPr eaLnBrk="1" hangingPunct="1">
              <a:lnSpc>
                <a:spcPct val="90000"/>
              </a:lnSpc>
            </a:pPr>
            <a:r>
              <a:rPr lang="en-US" altLang="en-US" i="1" dirty="0"/>
              <a:t>N.Y. v. Belton</a:t>
            </a:r>
            <a:r>
              <a:rPr lang="en-US" altLang="en-US" dirty="0"/>
              <a:t>,  453 U.S. 454 (1981)</a:t>
            </a:r>
          </a:p>
          <a:p>
            <a:pPr eaLnBrk="1" hangingPunct="1">
              <a:lnSpc>
                <a:spcPct val="90000"/>
              </a:lnSpc>
            </a:pPr>
            <a:endParaRPr lang="en-US" altLang="en-US" dirty="0"/>
          </a:p>
          <a:p>
            <a:pPr eaLnBrk="1" hangingPunct="1">
              <a:lnSpc>
                <a:spcPct val="90000"/>
              </a:lnSpc>
            </a:pPr>
            <a:r>
              <a:rPr lang="en-US" altLang="en-US" i="1" dirty="0"/>
              <a:t> Arizona v. Gant, </a:t>
            </a:r>
            <a:r>
              <a:rPr lang="en-US" altLang="en-US" dirty="0"/>
              <a:t>556 U.S. 332 (2009)</a:t>
            </a:r>
          </a:p>
          <a:p>
            <a:pPr lvl="1" eaLnBrk="1" hangingPunct="1">
              <a:lnSpc>
                <a:spcPct val="90000"/>
              </a:lnSpc>
              <a:buFontTx/>
              <a:buNone/>
            </a:pPr>
            <a:endParaRPr lang="en-US" altLang="en-US" dirty="0"/>
          </a:p>
        </p:txBody>
      </p:sp>
      <p:pic>
        <p:nvPicPr>
          <p:cNvPr id="58372" name="Picture 2" descr="C:\Users\Neil &amp; Val\Documents\Clip Art\SearchCar.jpg">
            <a:extLst>
              <a:ext uri="{FF2B5EF4-FFF2-40B4-BE49-F238E27FC236}">
                <a16:creationId xmlns:a16="http://schemas.microsoft.com/office/drawing/2014/main" xmlns="" id="{4AA68A26-25F4-E545-AC09-BB19EDF67A2D}"/>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7010400" y="2209800"/>
            <a:ext cx="3195638" cy="2819400"/>
          </a:xfrm>
        </p:spPr>
      </p:pic>
      <p:sp>
        <p:nvSpPr>
          <p:cNvPr id="2" name="Slide Number Placeholder 1">
            <a:extLst>
              <a:ext uri="{FF2B5EF4-FFF2-40B4-BE49-F238E27FC236}">
                <a16:creationId xmlns:a16="http://schemas.microsoft.com/office/drawing/2014/main" xmlns="" id="{128DFFEE-0BEE-45D5-B3DD-7F29A5F7D550}"/>
              </a:ext>
            </a:extLst>
          </p:cNvPr>
          <p:cNvSpPr>
            <a:spLocks noGrp="1"/>
          </p:cNvSpPr>
          <p:nvPr>
            <p:ph type="sldNum" sz="quarter" idx="12"/>
          </p:nvPr>
        </p:nvSpPr>
        <p:spPr/>
        <p:txBody>
          <a:bodyPr/>
          <a:lstStyle/>
          <a:p>
            <a:fld id="{612310A0-AC20-4D0A-9F85-95A53125E86D}" type="slidenum">
              <a:rPr lang="en-US" smtClean="0"/>
              <a:t>25</a:t>
            </a:fld>
            <a:endParaRPr lang="en-US"/>
          </a:p>
        </p:txBody>
      </p:sp>
    </p:spTree>
    <p:extLst>
      <p:ext uri="{BB962C8B-B14F-4D97-AF65-F5344CB8AC3E}">
        <p14:creationId xmlns:p14="http://schemas.microsoft.com/office/powerpoint/2010/main" val="2465505335"/>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le 1">
            <a:extLst>
              <a:ext uri="{FF2B5EF4-FFF2-40B4-BE49-F238E27FC236}">
                <a16:creationId xmlns:a16="http://schemas.microsoft.com/office/drawing/2014/main" xmlns="" id="{36AB346A-14A3-AB47-9820-4BBEA64530F1}"/>
              </a:ext>
            </a:extLst>
          </p:cNvPr>
          <p:cNvSpPr>
            <a:spLocks noGrp="1" noChangeArrowheads="1"/>
          </p:cNvSpPr>
          <p:nvPr>
            <p:ph type="title"/>
          </p:nvPr>
        </p:nvSpPr>
        <p:spPr/>
        <p:txBody>
          <a:bodyPr/>
          <a:lstStyle/>
          <a:p>
            <a:r>
              <a:rPr lang="en-US" altLang="en-US" sz="3200" b="1" dirty="0"/>
              <a:t>Admissibility of Standardized Field Sobriety Tests</a:t>
            </a:r>
          </a:p>
        </p:txBody>
      </p:sp>
      <p:pic>
        <p:nvPicPr>
          <p:cNvPr id="55298" name="Content Placeholder 4">
            <a:extLst>
              <a:ext uri="{FF2B5EF4-FFF2-40B4-BE49-F238E27FC236}">
                <a16:creationId xmlns:a16="http://schemas.microsoft.com/office/drawing/2014/main" xmlns="" id="{035C842E-30EE-254D-99DA-870BBBE276A4}"/>
              </a:ext>
            </a:extLst>
          </p:cNvPr>
          <p:cNvPicPr>
            <a:picLocks noGrp="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362200" y="1603376"/>
            <a:ext cx="3276600" cy="2359025"/>
          </a:xfrm>
        </p:spPr>
      </p:pic>
      <p:pic>
        <p:nvPicPr>
          <p:cNvPr id="55299" name="Picture 5">
            <a:extLst>
              <a:ext uri="{FF2B5EF4-FFF2-40B4-BE49-F238E27FC236}">
                <a16:creationId xmlns:a16="http://schemas.microsoft.com/office/drawing/2014/main" xmlns="" id="{D2A0CC6E-0249-CD42-BAB0-794351617C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1800" y="1604964"/>
            <a:ext cx="2895600" cy="235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0" name="Picture 6">
            <a:extLst>
              <a:ext uri="{FF2B5EF4-FFF2-40B4-BE49-F238E27FC236}">
                <a16:creationId xmlns:a16="http://schemas.microsoft.com/office/drawing/2014/main" xmlns="" id="{4B5AA661-0FC7-8640-99BB-A30D3EAEC94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8200" y="4144963"/>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xmlns="" id="{3E8539FA-0A64-4703-B9DD-F56217FC9903}"/>
              </a:ext>
            </a:extLst>
          </p:cNvPr>
          <p:cNvSpPr>
            <a:spLocks noGrp="1"/>
          </p:cNvSpPr>
          <p:nvPr>
            <p:ph type="sldNum" sz="quarter" idx="12"/>
          </p:nvPr>
        </p:nvSpPr>
        <p:spPr/>
        <p:txBody>
          <a:bodyPr/>
          <a:lstStyle/>
          <a:p>
            <a:fld id="{612310A0-AC20-4D0A-9F85-95A53125E86D}" type="slidenum">
              <a:rPr lang="en-US" smtClean="0"/>
              <a:t>26</a:t>
            </a:fld>
            <a:endParaRPr lang="en-US"/>
          </a:p>
        </p:txBody>
      </p:sp>
    </p:spTree>
    <p:extLst>
      <p:ext uri="{BB962C8B-B14F-4D97-AF65-F5344CB8AC3E}">
        <p14:creationId xmlns:p14="http://schemas.microsoft.com/office/powerpoint/2010/main" val="39280328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itle 1">
            <a:extLst>
              <a:ext uri="{FF2B5EF4-FFF2-40B4-BE49-F238E27FC236}">
                <a16:creationId xmlns:a16="http://schemas.microsoft.com/office/drawing/2014/main" xmlns="" id="{80D94464-C329-8B4E-A226-9E9101F1FF7B}"/>
              </a:ext>
            </a:extLst>
          </p:cNvPr>
          <p:cNvSpPr>
            <a:spLocks noGrp="1" noChangeArrowheads="1"/>
          </p:cNvSpPr>
          <p:nvPr>
            <p:ph type="title"/>
          </p:nvPr>
        </p:nvSpPr>
        <p:spPr/>
        <p:txBody>
          <a:bodyPr>
            <a:normAutofit fontScale="90000"/>
          </a:bodyPr>
          <a:lstStyle/>
          <a:p>
            <a:r>
              <a:rPr lang="en-US" altLang="en-US" sz="4000" b="1" dirty="0"/>
              <a:t/>
            </a:r>
            <a:br>
              <a:rPr lang="en-US" altLang="en-US" sz="4000" b="1" dirty="0"/>
            </a:br>
            <a:r>
              <a:rPr lang="en-US" altLang="en-US" sz="4000" b="1" dirty="0"/>
              <a:t>Admissibility of SFSTs – In General</a:t>
            </a:r>
            <a:br>
              <a:rPr lang="en-US" altLang="en-US" sz="4000" b="1" dirty="0"/>
            </a:br>
            <a:endParaRPr lang="en-US" altLang="en-US" sz="4000" b="1" i="1" dirty="0"/>
          </a:p>
        </p:txBody>
      </p:sp>
      <p:sp>
        <p:nvSpPr>
          <p:cNvPr id="46083" name="Content Placeholder 2">
            <a:extLst>
              <a:ext uri="{FF2B5EF4-FFF2-40B4-BE49-F238E27FC236}">
                <a16:creationId xmlns:a16="http://schemas.microsoft.com/office/drawing/2014/main" xmlns="" id="{EB18F60A-D677-4349-9EC0-C6E35600AAF9}"/>
              </a:ext>
            </a:extLst>
          </p:cNvPr>
          <p:cNvSpPr>
            <a:spLocks noGrp="1" noChangeArrowheads="1"/>
          </p:cNvSpPr>
          <p:nvPr>
            <p:ph idx="1"/>
          </p:nvPr>
        </p:nvSpPr>
        <p:spPr>
          <a:xfrm>
            <a:off x="762000" y="1828800"/>
            <a:ext cx="10287000" cy="4149726"/>
          </a:xfrm>
        </p:spPr>
        <p:txBody>
          <a:bodyPr>
            <a:normAutofit lnSpcReduction="10000"/>
          </a:bodyPr>
          <a:lstStyle/>
          <a:p>
            <a:pPr>
              <a:buClrTx/>
              <a:buSzPct val="100000"/>
              <a:defRPr/>
            </a:pPr>
            <a:r>
              <a:rPr lang="en-US" altLang="en-US" sz="3200" dirty="0"/>
              <a:t>Generally admissible – </a:t>
            </a:r>
            <a:r>
              <a:rPr lang="en-US" altLang="en-US" sz="3200" i="1" dirty="0"/>
              <a:t>e.g. </a:t>
            </a:r>
            <a:r>
              <a:rPr lang="en-US" altLang="en-US" sz="3200" b="1" i="1" dirty="0"/>
              <a:t>City of West Bend v. Wilkens</a:t>
            </a:r>
            <a:r>
              <a:rPr lang="en-US" altLang="en-US" sz="3200" i="1" dirty="0"/>
              <a:t>, </a:t>
            </a:r>
            <a:r>
              <a:rPr lang="en-US" altLang="en-US" sz="3200" dirty="0"/>
              <a:t>278 Wis.2d 643 (2005)</a:t>
            </a:r>
          </a:p>
          <a:p>
            <a:pPr>
              <a:buClrTx/>
              <a:buSzPct val="100000"/>
              <a:defRPr/>
            </a:pPr>
            <a:endParaRPr lang="en-US" altLang="en-US" sz="1050" dirty="0"/>
          </a:p>
          <a:p>
            <a:pPr lvl="1">
              <a:buClrTx/>
              <a:buSzPct val="100000"/>
              <a:defRPr/>
            </a:pPr>
            <a:r>
              <a:rPr lang="en-US" altLang="en-US" sz="2800" dirty="0"/>
              <a:t>observational tools</a:t>
            </a:r>
          </a:p>
          <a:p>
            <a:pPr lvl="1">
              <a:buClrTx/>
              <a:buSzPct val="100000"/>
              <a:defRPr/>
            </a:pPr>
            <a:r>
              <a:rPr lang="en-US" altLang="en-US" sz="2800" dirty="0"/>
              <a:t>not scientific tests</a:t>
            </a:r>
          </a:p>
          <a:p>
            <a:pPr lvl="1">
              <a:buClrTx/>
              <a:buSzPct val="100000"/>
              <a:defRPr/>
            </a:pPr>
            <a:r>
              <a:rPr lang="en-US" altLang="en-US" sz="2800" dirty="0"/>
              <a:t>relevant &amp; probative</a:t>
            </a:r>
          </a:p>
          <a:p>
            <a:pPr lvl="1">
              <a:buClrTx/>
              <a:buSzPct val="100000"/>
              <a:defRPr/>
            </a:pPr>
            <a:endParaRPr lang="en-US" altLang="en-US" sz="1050" dirty="0"/>
          </a:p>
          <a:p>
            <a:pPr>
              <a:buClrTx/>
              <a:buSzPct val="100000"/>
              <a:defRPr/>
            </a:pPr>
            <a:r>
              <a:rPr lang="en-US" altLang="en-US" sz="3200" dirty="0">
                <a:latin typeface="+mn-lt"/>
              </a:rPr>
              <a:t>Generally not admissible as to level of intoxication</a:t>
            </a:r>
          </a:p>
          <a:p>
            <a:pPr>
              <a:buClrTx/>
              <a:buSzPct val="100000"/>
              <a:defRPr/>
            </a:pPr>
            <a:endParaRPr lang="en-US" altLang="en-US" sz="1050" dirty="0">
              <a:latin typeface="+mn-lt"/>
            </a:endParaRPr>
          </a:p>
          <a:p>
            <a:pPr>
              <a:buClrTx/>
              <a:buSzPct val="100000"/>
              <a:defRPr/>
            </a:pPr>
            <a:r>
              <a:rPr lang="en-US" altLang="en-US" sz="3200" dirty="0"/>
              <a:t>No “pass” vs. “fail”</a:t>
            </a:r>
          </a:p>
          <a:p>
            <a:pPr>
              <a:buClrTx/>
              <a:buSzPct val="100000"/>
              <a:defRPr/>
            </a:pPr>
            <a:endParaRPr lang="en-US" altLang="en-US" sz="1000" dirty="0"/>
          </a:p>
          <a:p>
            <a:pPr marL="0" indent="0">
              <a:buClrTx/>
              <a:buSzPct val="100000"/>
              <a:buNone/>
              <a:defRPr/>
            </a:pPr>
            <a:endParaRPr lang="en-US" altLang="en-US" dirty="0"/>
          </a:p>
        </p:txBody>
      </p:sp>
      <p:sp>
        <p:nvSpPr>
          <p:cNvPr id="2" name="Slide Number Placeholder 1">
            <a:extLst>
              <a:ext uri="{FF2B5EF4-FFF2-40B4-BE49-F238E27FC236}">
                <a16:creationId xmlns:a16="http://schemas.microsoft.com/office/drawing/2014/main" xmlns="" id="{47BDB734-61D7-4A07-A4C2-90192FD90870}"/>
              </a:ext>
            </a:extLst>
          </p:cNvPr>
          <p:cNvSpPr>
            <a:spLocks noGrp="1"/>
          </p:cNvSpPr>
          <p:nvPr>
            <p:ph type="sldNum" sz="quarter" idx="12"/>
          </p:nvPr>
        </p:nvSpPr>
        <p:spPr/>
        <p:txBody>
          <a:bodyPr/>
          <a:lstStyle/>
          <a:p>
            <a:fld id="{612310A0-AC20-4D0A-9F85-95A53125E86D}" type="slidenum">
              <a:rPr lang="en-US" smtClean="0"/>
              <a:t>27</a:t>
            </a:fld>
            <a:endParaRPr lang="en-US"/>
          </a:p>
        </p:txBody>
      </p:sp>
    </p:spTree>
    <p:extLst>
      <p:ext uri="{BB962C8B-B14F-4D97-AF65-F5344CB8AC3E}">
        <p14:creationId xmlns:p14="http://schemas.microsoft.com/office/powerpoint/2010/main" val="30465283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Title 3">
            <a:extLst>
              <a:ext uri="{FF2B5EF4-FFF2-40B4-BE49-F238E27FC236}">
                <a16:creationId xmlns:a16="http://schemas.microsoft.com/office/drawing/2014/main" xmlns="" id="{E6C11616-62FE-DD44-8CBF-D9FB7EF04F4A}"/>
              </a:ext>
            </a:extLst>
          </p:cNvPr>
          <p:cNvSpPr>
            <a:spLocks noGrp="1" noChangeArrowheads="1"/>
          </p:cNvSpPr>
          <p:nvPr>
            <p:ph type="title"/>
          </p:nvPr>
        </p:nvSpPr>
        <p:spPr/>
        <p:txBody>
          <a:bodyPr/>
          <a:lstStyle/>
          <a:p>
            <a:r>
              <a:rPr lang="en-US" altLang="en-US" b="1" dirty="0"/>
              <a:t>Admissibility of SFSTs – DUI Mj</a:t>
            </a:r>
            <a:r>
              <a:rPr lang="en-US" altLang="en-US" sz="3200" b="1" dirty="0"/>
              <a:t/>
            </a:r>
            <a:br>
              <a:rPr lang="en-US" altLang="en-US" sz="3200" b="1" dirty="0"/>
            </a:br>
            <a:r>
              <a:rPr lang="en-US" altLang="en-US" sz="2400" b="1" i="1" dirty="0"/>
              <a:t>Com. v. Gerhardt, </a:t>
            </a:r>
            <a:r>
              <a:rPr lang="en-US" altLang="en-US" sz="2400" b="1" dirty="0"/>
              <a:t>477 Mass. 775 (2017)</a:t>
            </a:r>
            <a:endParaRPr lang="en-US" altLang="en-US" sz="2400" dirty="0"/>
          </a:p>
        </p:txBody>
      </p:sp>
      <p:sp>
        <p:nvSpPr>
          <p:cNvPr id="5" name="Content Placeholder 4">
            <a:extLst>
              <a:ext uri="{FF2B5EF4-FFF2-40B4-BE49-F238E27FC236}">
                <a16:creationId xmlns:a16="http://schemas.microsoft.com/office/drawing/2014/main" xmlns="" id="{7D4A9641-3EEB-4F43-B892-4C97B6B873E4}"/>
              </a:ext>
            </a:extLst>
          </p:cNvPr>
          <p:cNvSpPr>
            <a:spLocks noGrp="1"/>
          </p:cNvSpPr>
          <p:nvPr>
            <p:ph idx="1"/>
          </p:nvPr>
        </p:nvSpPr>
        <p:spPr>
          <a:xfrm>
            <a:off x="762000" y="1905000"/>
            <a:ext cx="9906000" cy="4073526"/>
          </a:xfrm>
        </p:spPr>
        <p:txBody>
          <a:bodyPr/>
          <a:lstStyle/>
          <a:p>
            <a:pPr>
              <a:buClr>
                <a:schemeClr val="tx1"/>
              </a:buClr>
              <a:defRPr/>
            </a:pPr>
            <a:r>
              <a:rPr lang="en-US" altLang="en-US" sz="3200" dirty="0"/>
              <a:t>SFSTs admissible in operating under the influence of marijuana case</a:t>
            </a:r>
          </a:p>
          <a:p>
            <a:pPr>
              <a:buClr>
                <a:schemeClr val="tx1"/>
              </a:buClr>
              <a:defRPr/>
            </a:pPr>
            <a:endParaRPr lang="en-US" altLang="en-US" sz="1000" dirty="0"/>
          </a:p>
          <a:p>
            <a:pPr>
              <a:buClr>
                <a:schemeClr val="tx1"/>
              </a:buClr>
              <a:defRPr/>
            </a:pPr>
            <a:r>
              <a:rPr lang="en-US" altLang="en-US" sz="3200" dirty="0"/>
              <a:t>Lay witness may testify concerning observable behavior:</a:t>
            </a:r>
          </a:p>
          <a:p>
            <a:pPr lvl="2">
              <a:buClr>
                <a:schemeClr val="tx1"/>
              </a:buClr>
              <a:buSzPct val="100000"/>
              <a:defRPr/>
            </a:pPr>
            <a:r>
              <a:rPr lang="en-US" altLang="en-US" sz="2400" dirty="0">
                <a:latin typeface="Tahoma" panose="020B0604030504040204" pitchFamily="34" charset="0"/>
              </a:rPr>
              <a:t>Bloodshot eyes</a:t>
            </a:r>
          </a:p>
          <a:p>
            <a:pPr lvl="2">
              <a:buClr>
                <a:schemeClr val="tx1"/>
              </a:buClr>
              <a:buSzPct val="100000"/>
              <a:defRPr/>
            </a:pPr>
            <a:r>
              <a:rPr lang="en-US" altLang="en-US" sz="2400" dirty="0">
                <a:latin typeface="Tahoma" panose="020B0604030504040204" pitchFamily="34" charset="0"/>
              </a:rPr>
              <a:t>Lack of coordination/poor balance</a:t>
            </a:r>
          </a:p>
          <a:p>
            <a:pPr lvl="2">
              <a:buClr>
                <a:schemeClr val="tx1"/>
              </a:buClr>
              <a:buSzPct val="100000"/>
              <a:defRPr/>
            </a:pPr>
            <a:r>
              <a:rPr lang="en-US" altLang="en-US" sz="2400" dirty="0">
                <a:latin typeface="Tahoma" panose="020B0604030504040204" pitchFamily="34" charset="0"/>
              </a:rPr>
              <a:t>Reaction times, slow speech, paranoia </a:t>
            </a:r>
          </a:p>
          <a:p>
            <a:pPr lvl="2">
              <a:buClrTx/>
              <a:buSzPct val="100000"/>
              <a:defRPr/>
            </a:pPr>
            <a:endParaRPr lang="en-US" altLang="en-US" sz="1800" dirty="0">
              <a:latin typeface="Tahoma" panose="020B0604030504040204" pitchFamily="34" charset="0"/>
            </a:endParaRPr>
          </a:p>
          <a:p>
            <a:pPr>
              <a:buClrTx/>
              <a:buSzPct val="100000"/>
              <a:defRPr/>
            </a:pPr>
            <a:endParaRPr lang="en-US" altLang="en-US" sz="800" i="1" dirty="0"/>
          </a:p>
          <a:p>
            <a:pPr>
              <a:buClrTx/>
              <a:buSzPct val="100000"/>
              <a:defRPr/>
            </a:pPr>
            <a:r>
              <a:rPr lang="en-US" altLang="en-US" sz="2400" i="1" dirty="0"/>
              <a:t>See also State v. Mueller, </a:t>
            </a:r>
            <a:r>
              <a:rPr lang="en-US" altLang="en-US" sz="2400" dirty="0"/>
              <a:t>386 Wis.2d 351 (2019)</a:t>
            </a:r>
            <a:endParaRPr lang="en-US" altLang="en-US" sz="2400" dirty="0">
              <a:latin typeface="Tahoma" panose="020B0604030504040204" pitchFamily="34" charset="0"/>
            </a:endParaRPr>
          </a:p>
          <a:p>
            <a:pPr marL="0" indent="0">
              <a:buNone/>
              <a:defRPr/>
            </a:pPr>
            <a:endParaRPr lang="en-US" dirty="0"/>
          </a:p>
        </p:txBody>
      </p:sp>
      <p:sp>
        <p:nvSpPr>
          <p:cNvPr id="2" name="Slide Number Placeholder 1">
            <a:extLst>
              <a:ext uri="{FF2B5EF4-FFF2-40B4-BE49-F238E27FC236}">
                <a16:creationId xmlns:a16="http://schemas.microsoft.com/office/drawing/2014/main" xmlns="" id="{DF8273CF-21D6-4E0A-9CCB-3856461F45BF}"/>
              </a:ext>
            </a:extLst>
          </p:cNvPr>
          <p:cNvSpPr>
            <a:spLocks noGrp="1"/>
          </p:cNvSpPr>
          <p:nvPr>
            <p:ph type="sldNum" sz="quarter" idx="12"/>
          </p:nvPr>
        </p:nvSpPr>
        <p:spPr/>
        <p:txBody>
          <a:bodyPr/>
          <a:lstStyle/>
          <a:p>
            <a:fld id="{612310A0-AC20-4D0A-9F85-95A53125E86D}" type="slidenum">
              <a:rPr lang="en-US" smtClean="0"/>
              <a:t>28</a:t>
            </a:fld>
            <a:endParaRPr lang="en-US"/>
          </a:p>
        </p:txBody>
      </p:sp>
    </p:spTree>
    <p:extLst>
      <p:ext uri="{BB962C8B-B14F-4D97-AF65-F5344CB8AC3E}">
        <p14:creationId xmlns:p14="http://schemas.microsoft.com/office/powerpoint/2010/main" val="17065391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Title 5">
            <a:extLst>
              <a:ext uri="{FF2B5EF4-FFF2-40B4-BE49-F238E27FC236}">
                <a16:creationId xmlns:a16="http://schemas.microsoft.com/office/drawing/2014/main" xmlns="" id="{5BEAA579-9193-1C4B-8D23-F38969CEEACA}"/>
              </a:ext>
            </a:extLst>
          </p:cNvPr>
          <p:cNvSpPr>
            <a:spLocks noGrp="1" noChangeArrowheads="1"/>
          </p:cNvSpPr>
          <p:nvPr>
            <p:ph type="title"/>
          </p:nvPr>
        </p:nvSpPr>
        <p:spPr>
          <a:xfrm>
            <a:off x="609599" y="-389313"/>
            <a:ext cx="10972800" cy="2922587"/>
          </a:xfrm>
        </p:spPr>
        <p:txBody>
          <a:bodyPr/>
          <a:lstStyle/>
          <a:p>
            <a:r>
              <a:rPr lang="en-US" altLang="en-US" sz="4000" b="1" u="sng" dirty="0"/>
              <a:t>Collision </a:t>
            </a:r>
            <a:r>
              <a:rPr lang="en-US" altLang="en-US" sz="4000" b="1" u="sng" dirty="0">
                <a:solidFill>
                  <a:srgbClr val="FF0000"/>
                </a:solidFill>
              </a:rPr>
              <a:t>of Implied Consent and the 4</a:t>
            </a:r>
            <a:r>
              <a:rPr lang="en-US" altLang="en-US" sz="4000" b="1" u="sng" baseline="30000" dirty="0">
                <a:solidFill>
                  <a:srgbClr val="FF0000"/>
                </a:solidFill>
              </a:rPr>
              <a:t>th</a:t>
            </a:r>
            <a:r>
              <a:rPr lang="en-US" altLang="en-US" sz="4000" b="1" u="sng" dirty="0">
                <a:solidFill>
                  <a:srgbClr val="FF0000"/>
                </a:solidFill>
              </a:rPr>
              <a:t> Amendment:</a:t>
            </a:r>
            <a:br>
              <a:rPr lang="en-US" altLang="en-US" sz="4000" b="1" u="sng" dirty="0">
                <a:solidFill>
                  <a:srgbClr val="FF0000"/>
                </a:solidFill>
              </a:rPr>
            </a:br>
            <a:r>
              <a:rPr lang="en-US" altLang="en-US" sz="4000" b="1" i="1" dirty="0">
                <a:solidFill>
                  <a:srgbClr val="C00000"/>
                </a:solidFill>
              </a:rPr>
              <a:t>The Taking of Breath &amp; Blood Samples</a:t>
            </a:r>
            <a:endParaRPr lang="en-US" altLang="en-US" b="1" i="1" dirty="0">
              <a:solidFill>
                <a:srgbClr val="C00000"/>
              </a:solidFill>
            </a:endParaRPr>
          </a:p>
        </p:txBody>
      </p:sp>
      <p:pic>
        <p:nvPicPr>
          <p:cNvPr id="83970" name="Content Placeholder 7">
            <a:extLst>
              <a:ext uri="{FF2B5EF4-FFF2-40B4-BE49-F238E27FC236}">
                <a16:creationId xmlns:a16="http://schemas.microsoft.com/office/drawing/2014/main" xmlns="" id="{EB823017-0BEF-8E44-890A-ECBDEEC38DE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a:xfrm>
            <a:off x="3001314" y="2078181"/>
            <a:ext cx="6189369" cy="4156364"/>
          </a:xfrm>
        </p:spPr>
      </p:pic>
      <p:sp>
        <p:nvSpPr>
          <p:cNvPr id="2" name="Slide Number Placeholder 1">
            <a:extLst>
              <a:ext uri="{FF2B5EF4-FFF2-40B4-BE49-F238E27FC236}">
                <a16:creationId xmlns:a16="http://schemas.microsoft.com/office/drawing/2014/main" xmlns="" id="{884CACB2-F25B-44E5-AEAA-29DDFAB71876}"/>
              </a:ext>
            </a:extLst>
          </p:cNvPr>
          <p:cNvSpPr>
            <a:spLocks noGrp="1"/>
          </p:cNvSpPr>
          <p:nvPr>
            <p:ph type="sldNum" sz="quarter" idx="12"/>
          </p:nvPr>
        </p:nvSpPr>
        <p:spPr/>
        <p:txBody>
          <a:bodyPr/>
          <a:lstStyle/>
          <a:p>
            <a:fld id="{612310A0-AC20-4D0A-9F85-95A53125E86D}" type="slidenum">
              <a:rPr lang="en-US" smtClean="0"/>
              <a:t>29</a:t>
            </a:fld>
            <a:endParaRPr lang="en-US"/>
          </a:p>
        </p:txBody>
      </p:sp>
    </p:spTree>
    <p:extLst>
      <p:ext uri="{BB962C8B-B14F-4D97-AF65-F5344CB8AC3E}">
        <p14:creationId xmlns:p14="http://schemas.microsoft.com/office/powerpoint/2010/main" val="10516977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448D050A-CD5C-4B0C-9741-5F1D8D803FB8}"/>
              </a:ext>
            </a:extLst>
          </p:cNvPr>
          <p:cNvPicPr>
            <a:picLocks noChangeAspect="1"/>
          </p:cNvPicPr>
          <p:nvPr/>
        </p:nvPicPr>
        <p:blipFill rotWithShape="1">
          <a:blip r:embed="rId2"/>
          <a:srcRect b="332"/>
          <a:stretch/>
        </p:blipFill>
        <p:spPr>
          <a:xfrm>
            <a:off x="1828800" y="342910"/>
            <a:ext cx="8382000" cy="6286505"/>
          </a:xfrm>
          <a:prstGeom prst="rect">
            <a:avLst/>
          </a:prstGeom>
        </p:spPr>
      </p:pic>
      <p:sp>
        <p:nvSpPr>
          <p:cNvPr id="5" name="Title 4"/>
          <p:cNvSpPr>
            <a:spLocks noGrp="1"/>
          </p:cNvSpPr>
          <p:nvPr>
            <p:ph type="title"/>
          </p:nvPr>
        </p:nvSpPr>
        <p:spPr>
          <a:xfrm>
            <a:off x="2818327" y="2327214"/>
            <a:ext cx="2142494" cy="2115998"/>
          </a:xfrm>
          <a:prstGeom prst="ellipse">
            <a:avLst/>
          </a:prstGeom>
          <a:solidFill>
            <a:schemeClr val="bg1"/>
          </a:solidFill>
          <a:ln w="174625" cmpd="thinThick">
            <a:solidFill>
              <a:schemeClr val="bg1"/>
            </a:solidFill>
          </a:ln>
        </p:spPr>
        <p:txBody>
          <a:bodyPr vert="horz" lIns="91440" tIns="45720" rIns="91440" bIns="45720" rtlCol="0" anchor="ctr">
            <a:normAutofit fontScale="90000"/>
          </a:bodyPr>
          <a:lstStyle/>
          <a:p>
            <a:pPr algn="ctr"/>
            <a:r>
              <a:rPr lang="en-US" sz="2800" b="1" i="1" dirty="0">
                <a:solidFill>
                  <a:srgbClr val="FF0000"/>
                </a:solidFill>
              </a:rPr>
              <a:t>What do I do with these people?</a:t>
            </a:r>
          </a:p>
        </p:txBody>
      </p:sp>
      <p:sp>
        <p:nvSpPr>
          <p:cNvPr id="2" name="Slide Number Placeholder 1"/>
          <p:cNvSpPr>
            <a:spLocks noGrp="1"/>
          </p:cNvSpPr>
          <p:nvPr>
            <p:ph type="sldNum" sz="quarter" idx="10"/>
          </p:nvPr>
        </p:nvSpPr>
        <p:spPr>
          <a:xfrm>
            <a:off x="7981950" y="6356351"/>
            <a:ext cx="2057400" cy="365125"/>
          </a:xfrm>
        </p:spPr>
        <p:txBody>
          <a:bodyPr vert="horz" lIns="91440" tIns="45720" rIns="91440" bIns="45720" rtlCol="0" anchor="ctr">
            <a:normAutofit/>
          </a:bodyPr>
          <a:lstStyle/>
          <a:p>
            <a:pPr algn="r">
              <a:spcAft>
                <a:spcPts val="600"/>
              </a:spcAft>
              <a:defRPr/>
            </a:pPr>
            <a:fld id="{10856D78-A658-C847-B160-F4D281006B93}" type="slidenum">
              <a:rPr lang="en-US">
                <a:solidFill>
                  <a:srgbClr val="FFFFFF"/>
                </a:solidFill>
                <a:latin typeface="+mn-lt"/>
                <a:ea typeface="+mn-ea"/>
                <a:cs typeface="+mn-cs"/>
              </a:rPr>
              <a:pPr algn="r">
                <a:spcAft>
                  <a:spcPts val="600"/>
                </a:spcAft>
                <a:defRPr/>
              </a:pPr>
              <a:t>3</a:t>
            </a:fld>
            <a:endParaRPr lang="en-US" dirty="0">
              <a:solidFill>
                <a:srgbClr val="FFFFFF"/>
              </a:solidFill>
              <a:latin typeface="+mn-lt"/>
              <a:ea typeface="+mn-ea"/>
              <a:cs typeface="+mn-cs"/>
            </a:endParaRPr>
          </a:p>
        </p:txBody>
      </p:sp>
    </p:spTree>
    <p:extLst>
      <p:ext uri="{BB962C8B-B14F-4D97-AF65-F5344CB8AC3E}">
        <p14:creationId xmlns:p14="http://schemas.microsoft.com/office/powerpoint/2010/main" val="3437231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CB9F1D7-606D-814F-88E5-BB8E2D963C57}"/>
              </a:ext>
            </a:extLst>
          </p:cNvPr>
          <p:cNvSpPr>
            <a:spLocks noGrp="1"/>
          </p:cNvSpPr>
          <p:nvPr>
            <p:ph type="title"/>
          </p:nvPr>
        </p:nvSpPr>
        <p:spPr>
          <a:xfrm>
            <a:off x="609600" y="457199"/>
            <a:ext cx="10972800" cy="1066801"/>
          </a:xfrm>
        </p:spPr>
        <p:txBody>
          <a:bodyPr>
            <a:normAutofit/>
          </a:bodyPr>
          <a:lstStyle/>
          <a:p>
            <a:r>
              <a:rPr lang="en-US" sz="4000" b="1" u="sng" dirty="0"/>
              <a:t>Noteworthy </a:t>
            </a:r>
            <a:r>
              <a:rPr lang="en-US" sz="4000" b="1" u="sng" dirty="0">
                <a:solidFill>
                  <a:srgbClr val="FF0000"/>
                </a:solidFill>
              </a:rPr>
              <a:t>Supreme Court Decisions</a:t>
            </a:r>
          </a:p>
        </p:txBody>
      </p:sp>
      <p:sp>
        <p:nvSpPr>
          <p:cNvPr id="3" name="Content Placeholder 2">
            <a:extLst>
              <a:ext uri="{FF2B5EF4-FFF2-40B4-BE49-F238E27FC236}">
                <a16:creationId xmlns:a16="http://schemas.microsoft.com/office/drawing/2014/main" xmlns="" id="{D494F66B-CA20-6848-9E84-321ADF4F7512}"/>
              </a:ext>
            </a:extLst>
          </p:cNvPr>
          <p:cNvSpPr>
            <a:spLocks noGrp="1"/>
          </p:cNvSpPr>
          <p:nvPr>
            <p:ph idx="1"/>
          </p:nvPr>
        </p:nvSpPr>
        <p:spPr>
          <a:xfrm>
            <a:off x="457200" y="2133600"/>
            <a:ext cx="11582400" cy="3844926"/>
          </a:xfrm>
        </p:spPr>
        <p:txBody>
          <a:bodyPr/>
          <a:lstStyle/>
          <a:p>
            <a:r>
              <a:rPr lang="en-US" altLang="en-US" sz="4000" i="1" dirty="0"/>
              <a:t>Missouri v. McNeely, 133 S.Ct. 1552 (2013)</a:t>
            </a:r>
          </a:p>
          <a:p>
            <a:endParaRPr lang="en-US" altLang="en-US" sz="2000" i="1" dirty="0"/>
          </a:p>
          <a:p>
            <a:r>
              <a:rPr lang="en-US" altLang="en-US" sz="4000" i="1" dirty="0"/>
              <a:t>Birchfield v. North Dakota, </a:t>
            </a:r>
            <a:r>
              <a:rPr lang="en-US" altLang="en-US" sz="4000" dirty="0"/>
              <a:t>136 S.Ct. 2160 (2016)</a:t>
            </a:r>
            <a:r>
              <a:rPr lang="en-US" altLang="en-US" sz="4000" i="1" dirty="0"/>
              <a:t> </a:t>
            </a:r>
          </a:p>
          <a:p>
            <a:endParaRPr lang="en-US" altLang="en-US" sz="2000" i="1" dirty="0"/>
          </a:p>
          <a:p>
            <a:r>
              <a:rPr lang="en-US" altLang="en-US" sz="4000" i="1" dirty="0"/>
              <a:t>Mitchell v. Wisconsin, </a:t>
            </a:r>
            <a:r>
              <a:rPr lang="en-US" altLang="en-US" sz="4000" dirty="0"/>
              <a:t>139 S.Ct. 2525 (2019)</a:t>
            </a:r>
          </a:p>
          <a:p>
            <a:pPr marL="0" indent="0">
              <a:buNone/>
            </a:pPr>
            <a:endParaRPr lang="en-US" dirty="0"/>
          </a:p>
        </p:txBody>
      </p:sp>
      <p:sp>
        <p:nvSpPr>
          <p:cNvPr id="4" name="Slide Number Placeholder 3">
            <a:extLst>
              <a:ext uri="{FF2B5EF4-FFF2-40B4-BE49-F238E27FC236}">
                <a16:creationId xmlns:a16="http://schemas.microsoft.com/office/drawing/2014/main" xmlns="" id="{D0C69C55-4467-44F6-BE9B-E8CCF7EB33AD}"/>
              </a:ext>
            </a:extLst>
          </p:cNvPr>
          <p:cNvSpPr>
            <a:spLocks noGrp="1"/>
          </p:cNvSpPr>
          <p:nvPr>
            <p:ph type="sldNum" sz="quarter" idx="12"/>
          </p:nvPr>
        </p:nvSpPr>
        <p:spPr/>
        <p:txBody>
          <a:bodyPr/>
          <a:lstStyle/>
          <a:p>
            <a:fld id="{612310A0-AC20-4D0A-9F85-95A53125E86D}" type="slidenum">
              <a:rPr lang="en-US" smtClean="0"/>
              <a:t>30</a:t>
            </a:fld>
            <a:endParaRPr lang="en-US"/>
          </a:p>
        </p:txBody>
      </p:sp>
    </p:spTree>
    <p:extLst>
      <p:ext uri="{BB962C8B-B14F-4D97-AF65-F5344CB8AC3E}">
        <p14:creationId xmlns:p14="http://schemas.microsoft.com/office/powerpoint/2010/main" val="39931319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2">
            <a:extLst>
              <a:ext uri="{FF2B5EF4-FFF2-40B4-BE49-F238E27FC236}">
                <a16:creationId xmlns:a16="http://schemas.microsoft.com/office/drawing/2014/main" xmlns="" id="{4923F2F2-11B9-024A-A296-7F94E1A472B8}"/>
              </a:ext>
            </a:extLst>
          </p:cNvPr>
          <p:cNvSpPr>
            <a:spLocks noGrp="1" noChangeArrowheads="1"/>
          </p:cNvSpPr>
          <p:nvPr>
            <p:ph type="title"/>
          </p:nvPr>
        </p:nvSpPr>
        <p:spPr/>
        <p:txBody>
          <a:bodyPr/>
          <a:lstStyle/>
          <a:p>
            <a:r>
              <a:rPr lang="en-US" altLang="en-US" sz="4000" b="1" i="1" dirty="0"/>
              <a:t>Missouri v. McNeely, 133 S.Ct. 1552 (2013)</a:t>
            </a:r>
            <a:r>
              <a:rPr lang="en-US" altLang="en-US" b="1" i="1" dirty="0"/>
              <a:t/>
            </a:r>
            <a:br>
              <a:rPr lang="en-US" altLang="en-US" b="1" i="1" dirty="0"/>
            </a:br>
            <a:r>
              <a:rPr lang="en-US" altLang="en-US" sz="2800" b="1" dirty="0"/>
              <a:t>Exigent Circumstances</a:t>
            </a:r>
          </a:p>
        </p:txBody>
      </p:sp>
      <p:sp>
        <p:nvSpPr>
          <p:cNvPr id="91138" name="Rectangle 3">
            <a:extLst>
              <a:ext uri="{FF2B5EF4-FFF2-40B4-BE49-F238E27FC236}">
                <a16:creationId xmlns:a16="http://schemas.microsoft.com/office/drawing/2014/main" xmlns="" id="{5177E890-B0A6-B74A-81D3-3F84B1D47D76}"/>
              </a:ext>
            </a:extLst>
          </p:cNvPr>
          <p:cNvSpPr>
            <a:spLocks noGrp="1" noChangeArrowheads="1"/>
          </p:cNvSpPr>
          <p:nvPr>
            <p:ph idx="1"/>
          </p:nvPr>
        </p:nvSpPr>
        <p:spPr>
          <a:xfrm>
            <a:off x="609600" y="1828800"/>
            <a:ext cx="10972800" cy="4149726"/>
          </a:xfrm>
        </p:spPr>
        <p:txBody>
          <a:bodyPr/>
          <a:lstStyle/>
          <a:p>
            <a:pPr marL="0" indent="0" eaLnBrk="1" hangingPunct="1">
              <a:buClrTx/>
              <a:buSzPct val="100000"/>
              <a:buNone/>
            </a:pPr>
            <a:r>
              <a:rPr lang="en-US" altLang="en-US" sz="3200" u="sng" dirty="0"/>
              <a:t>Issue presented</a:t>
            </a:r>
            <a:r>
              <a:rPr lang="en-US" altLang="en-US" sz="3200" dirty="0"/>
              <a:t>: whether the natural dissipation of alcohol in the bloodstream creates a </a:t>
            </a:r>
            <a:r>
              <a:rPr lang="en-US" altLang="en-US" sz="3200" i="1" dirty="0"/>
              <a:t>per se</a:t>
            </a:r>
            <a:r>
              <a:rPr lang="en-US" altLang="en-US" sz="3200" dirty="0"/>
              <a:t> exigency</a:t>
            </a:r>
          </a:p>
          <a:p>
            <a:pPr eaLnBrk="1" hangingPunct="1"/>
            <a:endParaRPr lang="en-US" altLang="en-US" sz="3200" dirty="0"/>
          </a:p>
          <a:p>
            <a:pPr eaLnBrk="1" hangingPunct="1"/>
            <a:endParaRPr lang="en-US" altLang="en-US" sz="3200" dirty="0"/>
          </a:p>
          <a:p>
            <a:pPr eaLnBrk="1" hangingPunct="1">
              <a:buFont typeface="Wingdings" pitchFamily="2" charset="2"/>
              <a:buNone/>
            </a:pPr>
            <a:endParaRPr lang="en-US" altLang="en-US" sz="3200" dirty="0"/>
          </a:p>
          <a:p>
            <a:pPr eaLnBrk="1" hangingPunct="1">
              <a:buFont typeface="Wingdings" pitchFamily="2" charset="2"/>
              <a:buNone/>
            </a:pPr>
            <a:r>
              <a:rPr lang="en-US" altLang="en-US" sz="3200" i="1" dirty="0"/>
              <a:t/>
            </a:r>
            <a:br>
              <a:rPr lang="en-US" altLang="en-US" sz="3200" i="1" dirty="0"/>
            </a:br>
            <a:endParaRPr lang="en-US" altLang="en-US" sz="3200" dirty="0"/>
          </a:p>
        </p:txBody>
      </p:sp>
      <p:pic>
        <p:nvPicPr>
          <p:cNvPr id="5" name="Picture 5" descr="http://yellowhammernews.com/wp-content/uploads/2015/04/rsz_supreme_court_us_2010.jpg">
            <a:extLst>
              <a:ext uri="{FF2B5EF4-FFF2-40B4-BE49-F238E27FC236}">
                <a16:creationId xmlns:a16="http://schemas.microsoft.com/office/drawing/2014/main" xmlns="" id="{F647135C-173C-AE4F-B653-482AC80743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3306399"/>
            <a:ext cx="5717381" cy="2807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3">
            <a:extLst>
              <a:ext uri="{FF2B5EF4-FFF2-40B4-BE49-F238E27FC236}">
                <a16:creationId xmlns:a16="http://schemas.microsoft.com/office/drawing/2014/main" xmlns="" id="{F1ACA304-7278-4870-9A76-324DEB9CF376}"/>
              </a:ext>
            </a:extLst>
          </p:cNvPr>
          <p:cNvSpPr txBox="1">
            <a:spLocks noChangeArrowheads="1"/>
          </p:cNvSpPr>
          <p:nvPr/>
        </p:nvSpPr>
        <p:spPr bwMode="auto">
          <a:xfrm>
            <a:off x="9982200" y="6248400"/>
            <a:ext cx="2133600" cy="457200"/>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defPPr>
              <a:defRPr lang="en-US"/>
            </a:defPPr>
            <a:lvl1pPr algn="r" rtl="0" eaLnBrk="1" fontAlgn="base" hangingPunct="1">
              <a:spcBef>
                <a:spcPct val="0"/>
              </a:spcBef>
              <a:spcAft>
                <a:spcPct val="0"/>
              </a:spcAft>
              <a:buSzTx/>
              <a:buFontTx/>
              <a:buNone/>
              <a:defRPr sz="1200" b="0" kern="1200">
                <a:solidFill>
                  <a:schemeClr val="tx1"/>
                </a:solidFill>
                <a:latin typeface="Tahoma" panose="020B0604030504040204" pitchFamily="34" charset="0"/>
                <a:ea typeface="+mn-ea"/>
                <a:cs typeface="Arial" panose="020B0604020202020204" pitchFamily="34" charset="0"/>
              </a:defRPr>
            </a:lvl1pPr>
            <a:lvl2pPr marL="457200" algn="l" rtl="0" eaLnBrk="0" fontAlgn="base" hangingPunct="0">
              <a:spcBef>
                <a:spcPct val="0"/>
              </a:spcBef>
              <a:spcAft>
                <a:spcPct val="0"/>
              </a:spcAft>
              <a:defRPr b="1"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b="1"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b="1"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b="1"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b="1"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b="1"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b="1"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b="1" kern="1200">
                <a:solidFill>
                  <a:schemeClr val="tx1"/>
                </a:solidFill>
                <a:latin typeface="Arial" panose="020B0604020202020204" pitchFamily="34" charset="0"/>
                <a:ea typeface="+mn-ea"/>
                <a:cs typeface="Arial" panose="020B0604020202020204" pitchFamily="34" charset="0"/>
              </a:defRPr>
            </a:lvl9pPr>
          </a:lstStyle>
          <a:p>
            <a:pPr eaLnBrk="0" hangingPunct="0">
              <a:defRPr/>
            </a:pPr>
            <a:fld id="{F7BEE946-019B-2445-B9C8-8ACB58F59E7F}" type="slidenum">
              <a:rPr lang="en-US" altLang="en-US" smtClean="0"/>
              <a:pPr eaLnBrk="0" hangingPunct="0">
                <a:defRPr/>
              </a:pPr>
              <a:t>31</a:t>
            </a:fld>
            <a:endParaRPr lang="en-US" altLang="en-US" dirty="0"/>
          </a:p>
        </p:txBody>
      </p:sp>
      <p:sp>
        <p:nvSpPr>
          <p:cNvPr id="2" name="Slide Number Placeholder 1">
            <a:extLst>
              <a:ext uri="{FF2B5EF4-FFF2-40B4-BE49-F238E27FC236}">
                <a16:creationId xmlns:a16="http://schemas.microsoft.com/office/drawing/2014/main" xmlns="" id="{2580496C-A3D8-4B60-A09A-4BB8A96392DF}"/>
              </a:ext>
            </a:extLst>
          </p:cNvPr>
          <p:cNvSpPr>
            <a:spLocks noGrp="1"/>
          </p:cNvSpPr>
          <p:nvPr>
            <p:ph type="sldNum" sz="quarter" idx="12"/>
          </p:nvPr>
        </p:nvSpPr>
        <p:spPr/>
        <p:txBody>
          <a:bodyPr/>
          <a:lstStyle/>
          <a:p>
            <a:fld id="{612310A0-AC20-4D0A-9F85-95A53125E86D}" type="slidenum">
              <a:rPr lang="en-US" smtClean="0"/>
              <a:t>31</a:t>
            </a:fld>
            <a:endParaRPr lang="en-US"/>
          </a:p>
        </p:txBody>
      </p:sp>
    </p:spTree>
    <p:extLst>
      <p:ext uri="{BB962C8B-B14F-4D97-AF65-F5344CB8AC3E}">
        <p14:creationId xmlns:p14="http://schemas.microsoft.com/office/powerpoint/2010/main" val="4059953153"/>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Title 1">
            <a:extLst>
              <a:ext uri="{FF2B5EF4-FFF2-40B4-BE49-F238E27FC236}">
                <a16:creationId xmlns:a16="http://schemas.microsoft.com/office/drawing/2014/main" xmlns="" id="{EA00C594-011A-4C4A-A858-DE340EB6EC15}"/>
              </a:ext>
            </a:extLst>
          </p:cNvPr>
          <p:cNvSpPr>
            <a:spLocks noGrp="1" noChangeArrowheads="1"/>
          </p:cNvSpPr>
          <p:nvPr>
            <p:ph type="title"/>
          </p:nvPr>
        </p:nvSpPr>
        <p:spPr/>
        <p:txBody>
          <a:bodyPr>
            <a:normAutofit fontScale="90000"/>
          </a:bodyPr>
          <a:lstStyle/>
          <a:p>
            <a:r>
              <a:rPr lang="en-US" altLang="en-US" sz="2800" b="1" i="1" dirty="0"/>
              <a:t/>
            </a:r>
            <a:br>
              <a:rPr lang="en-US" altLang="en-US" sz="2800" b="1" i="1" dirty="0"/>
            </a:br>
            <a:r>
              <a:rPr lang="en-US" altLang="en-US" sz="4000" b="1" i="1" dirty="0"/>
              <a:t>Birchfield v. North Dakota, </a:t>
            </a:r>
            <a:r>
              <a:rPr lang="en-US" altLang="en-US" sz="3200" b="1" dirty="0"/>
              <a:t>136 S.Ct. 2160 (2016)</a:t>
            </a:r>
            <a:r>
              <a:rPr lang="en-US" altLang="en-US" b="1" dirty="0"/>
              <a:t/>
            </a:r>
            <a:br>
              <a:rPr lang="en-US" altLang="en-US" b="1" dirty="0"/>
            </a:br>
            <a:r>
              <a:rPr lang="en-US" altLang="en-US" sz="2800" b="1" dirty="0"/>
              <a:t>Search Incident to Arrest</a:t>
            </a:r>
            <a:r>
              <a:rPr lang="en-US" altLang="en-US" sz="4000" b="1" dirty="0"/>
              <a:t/>
            </a:r>
            <a:br>
              <a:rPr lang="en-US" altLang="en-US" sz="4000" b="1" dirty="0"/>
            </a:br>
            <a:endParaRPr lang="en-US" altLang="en-US" sz="4000" b="1" dirty="0"/>
          </a:p>
        </p:txBody>
      </p:sp>
      <p:sp>
        <p:nvSpPr>
          <p:cNvPr id="64514" name="Content Placeholder 2">
            <a:extLst>
              <a:ext uri="{FF2B5EF4-FFF2-40B4-BE49-F238E27FC236}">
                <a16:creationId xmlns:a16="http://schemas.microsoft.com/office/drawing/2014/main" xmlns="" id="{CB719CDF-1FB3-0442-BA45-1D805275809F}"/>
              </a:ext>
            </a:extLst>
          </p:cNvPr>
          <p:cNvSpPr>
            <a:spLocks noGrp="1" noChangeArrowheads="1"/>
          </p:cNvSpPr>
          <p:nvPr>
            <p:ph idx="1"/>
          </p:nvPr>
        </p:nvSpPr>
        <p:spPr>
          <a:xfrm>
            <a:off x="533400" y="1828801"/>
            <a:ext cx="10820400" cy="4149725"/>
          </a:xfrm>
        </p:spPr>
        <p:txBody>
          <a:bodyPr/>
          <a:lstStyle/>
          <a:p>
            <a:pPr>
              <a:buFont typeface="Wingdings" pitchFamily="2" charset="2"/>
              <a:buNone/>
            </a:pPr>
            <a:r>
              <a:rPr lang="en-US" altLang="en-US" u="sng" dirty="0"/>
              <a:t>Issue Presented</a:t>
            </a:r>
            <a:r>
              <a:rPr lang="en-US" altLang="en-US" dirty="0"/>
              <a:t>:</a:t>
            </a:r>
          </a:p>
          <a:p>
            <a:pPr>
              <a:buFont typeface="Wingdings" pitchFamily="2" charset="2"/>
              <a:buNone/>
            </a:pPr>
            <a:endParaRPr lang="en-US" altLang="en-US" sz="1000" dirty="0"/>
          </a:p>
          <a:p>
            <a:pPr lvl="1">
              <a:buFontTx/>
              <a:buNone/>
            </a:pPr>
            <a:r>
              <a:rPr lang="en-US" altLang="en-US" dirty="0"/>
              <a:t>Whether, in the absent of a warrant, a State may make it a crime for a person to refuse to take a chemical test ?</a:t>
            </a:r>
          </a:p>
          <a:p>
            <a:pPr>
              <a:buFont typeface="Wingdings" pitchFamily="2" charset="2"/>
              <a:buNone/>
            </a:pPr>
            <a:endParaRPr lang="en-US" altLang="en-US" sz="2800" i="1" dirty="0"/>
          </a:p>
        </p:txBody>
      </p:sp>
      <p:pic>
        <p:nvPicPr>
          <p:cNvPr id="64515" name="Picture 4" descr="Deputy Solicitor General Ian H. Gershengorn">
            <a:extLst>
              <a:ext uri="{FF2B5EF4-FFF2-40B4-BE49-F238E27FC236}">
                <a16:creationId xmlns:a16="http://schemas.microsoft.com/office/drawing/2014/main" xmlns="" id="{6D3340F7-71D8-9E4A-AF1B-7DE0273D0D7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3935508"/>
            <a:ext cx="45720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xmlns="" id="{26CD6951-7082-4C9F-B576-FFC6181915F8}"/>
              </a:ext>
            </a:extLst>
          </p:cNvPr>
          <p:cNvSpPr>
            <a:spLocks noGrp="1"/>
          </p:cNvSpPr>
          <p:nvPr>
            <p:ph type="sldNum" sz="quarter" idx="12"/>
          </p:nvPr>
        </p:nvSpPr>
        <p:spPr/>
        <p:txBody>
          <a:bodyPr/>
          <a:lstStyle/>
          <a:p>
            <a:fld id="{612310A0-AC20-4D0A-9F85-95A53125E86D}" type="slidenum">
              <a:rPr lang="en-US" smtClean="0"/>
              <a:t>32</a:t>
            </a:fld>
            <a:endParaRPr lang="en-US"/>
          </a:p>
        </p:txBody>
      </p:sp>
    </p:spTree>
    <p:extLst>
      <p:ext uri="{BB962C8B-B14F-4D97-AF65-F5344CB8AC3E}">
        <p14:creationId xmlns:p14="http://schemas.microsoft.com/office/powerpoint/2010/main" val="47679949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Title 1">
            <a:extLst>
              <a:ext uri="{FF2B5EF4-FFF2-40B4-BE49-F238E27FC236}">
                <a16:creationId xmlns:a16="http://schemas.microsoft.com/office/drawing/2014/main" xmlns="" id="{78CB12B3-F4CB-D646-AFB2-3F37F2481EA9}"/>
              </a:ext>
            </a:extLst>
          </p:cNvPr>
          <p:cNvSpPr>
            <a:spLocks noGrp="1" noChangeArrowheads="1"/>
          </p:cNvSpPr>
          <p:nvPr>
            <p:ph type="title"/>
          </p:nvPr>
        </p:nvSpPr>
        <p:spPr/>
        <p:txBody>
          <a:bodyPr>
            <a:normAutofit fontScale="90000"/>
          </a:bodyPr>
          <a:lstStyle/>
          <a:p>
            <a:r>
              <a:rPr lang="en-US" altLang="en-US" sz="4000" b="1" dirty="0"/>
              <a:t/>
            </a:r>
            <a:br>
              <a:rPr lang="en-US" altLang="en-US" sz="4000" b="1" dirty="0"/>
            </a:br>
            <a:r>
              <a:rPr lang="en-US" altLang="en-US" sz="4000" b="1" i="1" dirty="0"/>
              <a:t>Birchfield v. North Dakota</a:t>
            </a:r>
            <a:r>
              <a:rPr lang="en-US" altLang="en-US" b="1" i="1" dirty="0"/>
              <a:t>, </a:t>
            </a:r>
            <a:r>
              <a:rPr lang="en-US" altLang="en-US" sz="3600" b="1" dirty="0"/>
              <a:t>136 S.Ct. 2160 (2016)</a:t>
            </a:r>
            <a:br>
              <a:rPr lang="en-US" altLang="en-US" sz="3600" b="1" dirty="0"/>
            </a:br>
            <a:endParaRPr lang="en-US" altLang="en-US" sz="4000" b="1" dirty="0"/>
          </a:p>
        </p:txBody>
      </p:sp>
      <p:sp>
        <p:nvSpPr>
          <p:cNvPr id="3" name="Content Placeholder 2">
            <a:extLst>
              <a:ext uri="{FF2B5EF4-FFF2-40B4-BE49-F238E27FC236}">
                <a16:creationId xmlns:a16="http://schemas.microsoft.com/office/drawing/2014/main" xmlns="" id="{EE3BFE6A-3549-EB4A-95A8-C2ACC0316534}"/>
              </a:ext>
            </a:extLst>
          </p:cNvPr>
          <p:cNvSpPr>
            <a:spLocks noGrp="1"/>
          </p:cNvSpPr>
          <p:nvPr>
            <p:ph idx="1"/>
          </p:nvPr>
        </p:nvSpPr>
        <p:spPr>
          <a:xfrm>
            <a:off x="609600" y="1690688"/>
            <a:ext cx="10972800" cy="4434952"/>
          </a:xfrm>
        </p:spPr>
        <p:txBody>
          <a:bodyPr>
            <a:normAutofit/>
          </a:bodyPr>
          <a:lstStyle/>
          <a:p>
            <a:pPr>
              <a:defRPr/>
            </a:pPr>
            <a:r>
              <a:rPr lang="en-US" sz="3200" dirty="0"/>
              <a:t>HELD:  Motorists may not be criminally punished for refusing a </a:t>
            </a:r>
            <a:r>
              <a:rPr lang="en-US" sz="3200" b="1" dirty="0"/>
              <a:t>blood</a:t>
            </a:r>
            <a:r>
              <a:rPr lang="en-US" sz="3200" dirty="0"/>
              <a:t> test based on legally </a:t>
            </a:r>
            <a:r>
              <a:rPr lang="en-US" sz="3200" u="sng" dirty="0"/>
              <a:t>implied</a:t>
            </a:r>
            <a:r>
              <a:rPr lang="en-US" sz="3200" dirty="0"/>
              <a:t> consent to submit to them.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05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It is one thing to approve implied-consent laws that impose </a:t>
            </a:r>
            <a:r>
              <a:rPr kumimoji="0" lang="en-US" sz="3200" b="0" i="0" u="none" strike="noStrike" kern="1200" cap="none" spc="0" normalizeH="0" baseline="0" noProof="0" dirty="0">
                <a:ln>
                  <a:noFill/>
                </a:ln>
                <a:solidFill>
                  <a:srgbClr val="C00000"/>
                </a:solidFill>
                <a:effectLst/>
                <a:uLnTx/>
                <a:uFillTx/>
                <a:latin typeface="Calibri" panose="020F0502020204030204"/>
                <a:ea typeface="+mn-ea"/>
                <a:cs typeface="+mn-cs"/>
              </a:rPr>
              <a:t>civil penalties </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and </a:t>
            </a:r>
            <a:r>
              <a:rPr kumimoji="0" lang="en-US" sz="3200" b="0" i="0" u="none" strike="noStrike" kern="1200" cap="none" spc="0" normalizeH="0" baseline="0" noProof="0" dirty="0">
                <a:ln>
                  <a:noFill/>
                </a:ln>
                <a:solidFill>
                  <a:srgbClr val="C00000"/>
                </a:solidFill>
                <a:effectLst/>
                <a:uLnTx/>
                <a:uFillTx/>
                <a:latin typeface="Calibri" panose="020F0502020204030204"/>
                <a:ea typeface="+mn-ea"/>
                <a:cs typeface="+mn-cs"/>
              </a:rPr>
              <a:t>evidentiary consequences </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but quite another for a State to insist upon an intrusive blood test and then to impose </a:t>
            </a:r>
            <a:r>
              <a:rPr kumimoji="0" lang="en-US" sz="3200" b="0" i="0" u="none" strike="noStrike" kern="1200" cap="none" spc="0" normalizeH="0" baseline="0" noProof="0" dirty="0">
                <a:ln>
                  <a:noFill/>
                </a:ln>
                <a:solidFill>
                  <a:srgbClr val="C00000"/>
                </a:solidFill>
                <a:effectLst/>
                <a:uLnTx/>
                <a:uFillTx/>
                <a:latin typeface="Calibri" panose="020F0502020204030204"/>
                <a:ea typeface="+mn-ea"/>
                <a:cs typeface="+mn-cs"/>
              </a:rPr>
              <a:t>criminal penalties </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on refusal to submit. </a:t>
            </a:r>
            <a:endParaRPr kumimoji="0" lang="en-US" sz="4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indent="0">
              <a:buNone/>
              <a:defRPr/>
            </a:pPr>
            <a:endParaRPr lang="en-US" sz="1050" dirty="0"/>
          </a:p>
        </p:txBody>
      </p:sp>
      <p:sp>
        <p:nvSpPr>
          <p:cNvPr id="2" name="Slide Number Placeholder 1">
            <a:extLst>
              <a:ext uri="{FF2B5EF4-FFF2-40B4-BE49-F238E27FC236}">
                <a16:creationId xmlns:a16="http://schemas.microsoft.com/office/drawing/2014/main" xmlns="" id="{7AB699E2-FB96-4F8F-BB63-C971B4E95613}"/>
              </a:ext>
            </a:extLst>
          </p:cNvPr>
          <p:cNvSpPr>
            <a:spLocks noGrp="1"/>
          </p:cNvSpPr>
          <p:nvPr>
            <p:ph type="sldNum" sz="quarter" idx="12"/>
          </p:nvPr>
        </p:nvSpPr>
        <p:spPr/>
        <p:txBody>
          <a:bodyPr/>
          <a:lstStyle/>
          <a:p>
            <a:fld id="{612310A0-AC20-4D0A-9F85-95A53125E86D}" type="slidenum">
              <a:rPr lang="en-US" smtClean="0"/>
              <a:t>33</a:t>
            </a:fld>
            <a:endParaRPr lang="en-US"/>
          </a:p>
        </p:txBody>
      </p:sp>
    </p:spTree>
    <p:extLst>
      <p:ext uri="{BB962C8B-B14F-4D97-AF65-F5344CB8AC3E}">
        <p14:creationId xmlns:p14="http://schemas.microsoft.com/office/powerpoint/2010/main" val="41843695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Title 1">
            <a:extLst>
              <a:ext uri="{FF2B5EF4-FFF2-40B4-BE49-F238E27FC236}">
                <a16:creationId xmlns:a16="http://schemas.microsoft.com/office/drawing/2014/main" xmlns="" id="{248A3086-CF21-BE4A-8058-61B37AD4C954}"/>
              </a:ext>
            </a:extLst>
          </p:cNvPr>
          <p:cNvSpPr>
            <a:spLocks noGrp="1" noChangeArrowheads="1"/>
          </p:cNvSpPr>
          <p:nvPr>
            <p:ph type="title"/>
          </p:nvPr>
        </p:nvSpPr>
        <p:spPr/>
        <p:txBody>
          <a:bodyPr/>
          <a:lstStyle/>
          <a:p>
            <a:r>
              <a:rPr lang="en-US" altLang="en-US" b="1" i="1" dirty="0"/>
              <a:t>Mitchell v. Wisconsin</a:t>
            </a:r>
            <a:br>
              <a:rPr lang="en-US" altLang="en-US" b="1" i="1" dirty="0"/>
            </a:br>
            <a:r>
              <a:rPr lang="en-US" altLang="en-US" sz="3600" dirty="0"/>
              <a:t>139 S.Ct. 2525 (2019)</a:t>
            </a:r>
            <a:endParaRPr lang="en-US" altLang="en-US" sz="2800" dirty="0"/>
          </a:p>
        </p:txBody>
      </p:sp>
      <p:pic>
        <p:nvPicPr>
          <p:cNvPr id="104450" name="Content Placeholder 1">
            <a:extLst>
              <a:ext uri="{FF2B5EF4-FFF2-40B4-BE49-F238E27FC236}">
                <a16:creationId xmlns:a16="http://schemas.microsoft.com/office/drawing/2014/main" xmlns="" id="{0029A3E2-6968-D94C-9090-30B01D236DA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752601" y="1828801"/>
            <a:ext cx="8645525" cy="3952875"/>
          </a:xfrm>
        </p:spPr>
      </p:pic>
      <p:sp>
        <p:nvSpPr>
          <p:cNvPr id="2" name="Slide Number Placeholder 1">
            <a:extLst>
              <a:ext uri="{FF2B5EF4-FFF2-40B4-BE49-F238E27FC236}">
                <a16:creationId xmlns:a16="http://schemas.microsoft.com/office/drawing/2014/main" xmlns="" id="{2C02BF5A-BA22-40F4-8B24-ABC5E96B69DE}"/>
              </a:ext>
            </a:extLst>
          </p:cNvPr>
          <p:cNvSpPr>
            <a:spLocks noGrp="1"/>
          </p:cNvSpPr>
          <p:nvPr>
            <p:ph type="sldNum" sz="quarter" idx="12"/>
          </p:nvPr>
        </p:nvSpPr>
        <p:spPr/>
        <p:txBody>
          <a:bodyPr/>
          <a:lstStyle/>
          <a:p>
            <a:fld id="{612310A0-AC20-4D0A-9F85-95A53125E86D}" type="slidenum">
              <a:rPr lang="en-US" smtClean="0"/>
              <a:t>34</a:t>
            </a:fld>
            <a:endParaRPr lang="en-US"/>
          </a:p>
        </p:txBody>
      </p:sp>
    </p:spTree>
    <p:extLst>
      <p:ext uri="{BB962C8B-B14F-4D97-AF65-F5344CB8AC3E}">
        <p14:creationId xmlns:p14="http://schemas.microsoft.com/office/powerpoint/2010/main" val="146460502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r>
              <a:rPr lang="en-US" b="1" i="1" dirty="0"/>
              <a:t>Mitchell v. Wisconsin</a:t>
            </a:r>
            <a:r>
              <a:rPr lang="en-US" dirty="0"/>
              <a:t>, 139 U.S. 2525 (2019) The exigent circumstances exception to the Fourth Amendment almost always permits a blood test without a warrant where the driver was suspected of drunk driving and unconscious. </a:t>
            </a:r>
            <a:r>
              <a:rPr lang="en-US" b="1" i="1" dirty="0"/>
              <a:t>State v. Ruiz</a:t>
            </a:r>
            <a:r>
              <a:rPr lang="en-US" dirty="0"/>
              <a:t>, 13-13-00507-CR on second remand see </a:t>
            </a:r>
            <a:r>
              <a:rPr lang="en-US" b="1" i="1" dirty="0"/>
              <a:t>State v. Ruiz </a:t>
            </a:r>
            <a:r>
              <a:rPr lang="en-US" dirty="0"/>
              <a:t>581 S.W.3d 782 (Tex. Crim. App. 2019) The record undisputedly shows that Ruiz was involved in a car crash, fled the scene, and was found unconscious in a nearby field. Ruiz remained unconscious for the remainder of the night. Further, Ruiz’s unconsciousness required that he be carried by “several officers” from the field where he was found to one of the officer’s patrol units. EMS personnel unsuccessfully attempted several times to wake him by performing sternum rubs. Moreover, once at the hospital, physicians wanted to keep Ruiz hospitalized overnight “due to his condition.” Under the current </a:t>
            </a:r>
            <a:r>
              <a:rPr lang="en-US" dirty="0" err="1"/>
              <a:t>caselaw</a:t>
            </a:r>
            <a:r>
              <a:rPr lang="en-US" dirty="0"/>
              <a:t>, these circumstances establish exigency.</a:t>
            </a:r>
          </a:p>
        </p:txBody>
      </p:sp>
      <p:sp>
        <p:nvSpPr>
          <p:cNvPr id="2" name="Slide Number Placeholder 1">
            <a:extLst>
              <a:ext uri="{FF2B5EF4-FFF2-40B4-BE49-F238E27FC236}">
                <a16:creationId xmlns:a16="http://schemas.microsoft.com/office/drawing/2014/main" xmlns="" id="{00E4DA2A-229B-4E44-B764-55421180D319}"/>
              </a:ext>
            </a:extLst>
          </p:cNvPr>
          <p:cNvSpPr>
            <a:spLocks noGrp="1"/>
          </p:cNvSpPr>
          <p:nvPr>
            <p:ph type="sldNum" sz="quarter" idx="12"/>
          </p:nvPr>
        </p:nvSpPr>
        <p:spPr/>
        <p:txBody>
          <a:bodyPr/>
          <a:lstStyle/>
          <a:p>
            <a:fld id="{612310A0-AC20-4D0A-9F85-95A53125E86D}" type="slidenum">
              <a:rPr lang="en-US" smtClean="0"/>
              <a:t>35</a:t>
            </a:fld>
            <a:endParaRPr lang="en-US"/>
          </a:p>
        </p:txBody>
      </p:sp>
    </p:spTree>
    <p:extLst>
      <p:ext uri="{BB962C8B-B14F-4D97-AF65-F5344CB8AC3E}">
        <p14:creationId xmlns:p14="http://schemas.microsoft.com/office/powerpoint/2010/main" val="212985157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Title 1">
            <a:extLst>
              <a:ext uri="{FF2B5EF4-FFF2-40B4-BE49-F238E27FC236}">
                <a16:creationId xmlns:a16="http://schemas.microsoft.com/office/drawing/2014/main" xmlns="" id="{C6C36B3B-DCC5-154E-8556-0ECF94D41250}"/>
              </a:ext>
            </a:extLst>
          </p:cNvPr>
          <p:cNvSpPr>
            <a:spLocks noGrp="1" noChangeArrowheads="1"/>
          </p:cNvSpPr>
          <p:nvPr>
            <p:ph type="title"/>
          </p:nvPr>
        </p:nvSpPr>
        <p:spPr/>
        <p:txBody>
          <a:bodyPr/>
          <a:lstStyle/>
          <a:p>
            <a:r>
              <a:rPr lang="en-US" altLang="en-US" b="1" i="1" dirty="0"/>
              <a:t>Mitchell v. Wisconsin</a:t>
            </a:r>
            <a:br>
              <a:rPr lang="en-US" altLang="en-US" b="1" i="1" dirty="0"/>
            </a:br>
            <a:r>
              <a:rPr lang="en-US" altLang="en-US" sz="2800" b="1" dirty="0"/>
              <a:t>U.S. Supreme Court</a:t>
            </a:r>
            <a:endParaRPr lang="en-US" altLang="en-US" b="1" dirty="0"/>
          </a:p>
        </p:txBody>
      </p:sp>
      <p:sp>
        <p:nvSpPr>
          <p:cNvPr id="71682" name="Content Placeholder 2">
            <a:extLst>
              <a:ext uri="{FF2B5EF4-FFF2-40B4-BE49-F238E27FC236}">
                <a16:creationId xmlns:a16="http://schemas.microsoft.com/office/drawing/2014/main" xmlns="" id="{D593BE92-4B48-914F-855E-EF5AFDEC542E}"/>
              </a:ext>
            </a:extLst>
          </p:cNvPr>
          <p:cNvSpPr>
            <a:spLocks noGrp="1" noChangeArrowheads="1"/>
          </p:cNvSpPr>
          <p:nvPr>
            <p:ph idx="1"/>
          </p:nvPr>
        </p:nvSpPr>
        <p:spPr>
          <a:xfrm>
            <a:off x="838200" y="1905000"/>
            <a:ext cx="10287000" cy="4073526"/>
          </a:xfrm>
        </p:spPr>
        <p:txBody>
          <a:bodyPr/>
          <a:lstStyle/>
          <a:p>
            <a:pPr>
              <a:buClrTx/>
              <a:buSzPct val="100000"/>
              <a:buFont typeface="Arial" panose="020B0604020202020204" pitchFamily="34" charset="0"/>
              <a:buChar char="•"/>
            </a:pPr>
            <a:r>
              <a:rPr lang="en-US" altLang="en-US" sz="2800" dirty="0"/>
              <a:t>Issue: whether implied consent statute provides exception to the 4</a:t>
            </a:r>
            <a:r>
              <a:rPr lang="en-US" altLang="en-US" sz="2800" baseline="30000" dirty="0"/>
              <a:t>th</a:t>
            </a:r>
            <a:r>
              <a:rPr lang="en-US" altLang="en-US" sz="2800" dirty="0"/>
              <a:t> Amendment warrant requirement</a:t>
            </a:r>
          </a:p>
          <a:p>
            <a:pPr marL="0" indent="0">
              <a:buClrTx/>
              <a:buSzPct val="100000"/>
              <a:buNone/>
            </a:pPr>
            <a:endParaRPr lang="en-US" altLang="en-US" sz="1200" dirty="0"/>
          </a:p>
          <a:p>
            <a:pPr>
              <a:buClrTx/>
              <a:buSzPct val="100000"/>
              <a:buFont typeface="Arial" panose="020B0604020202020204" pitchFamily="34" charset="0"/>
              <a:buChar char="•"/>
            </a:pPr>
            <a:r>
              <a:rPr lang="en-US" altLang="en-US" sz="2800" b="1" i="1" dirty="0"/>
              <a:t>State v. Mitchell</a:t>
            </a:r>
            <a:r>
              <a:rPr lang="en-US" altLang="en-US" sz="2800" i="1" dirty="0"/>
              <a:t>, </a:t>
            </a:r>
            <a:r>
              <a:rPr lang="en-US" altLang="en-US" sz="2800" dirty="0"/>
              <a:t>2018 WI 84, 914 N.W.2d 151 (2018):</a:t>
            </a:r>
            <a:endParaRPr lang="en-US" altLang="en-US" sz="2400" dirty="0"/>
          </a:p>
          <a:p>
            <a:pPr lvl="1">
              <a:buClrTx/>
            </a:pPr>
            <a:r>
              <a:rPr lang="en-US" altLang="en-US" sz="2600" dirty="0"/>
              <a:t>“Mitchell voluntarily consented to a blood draw by his conduct of driving on Wisconsin’s roads and drinking to a point evidencing probable cause of intoxication.  </a:t>
            </a:r>
          </a:p>
          <a:p>
            <a:pPr lvl="1">
              <a:buClrTx/>
            </a:pPr>
            <a:r>
              <a:rPr lang="en-US" altLang="en-US" sz="2600" dirty="0"/>
              <a:t>Further, through drinking to the point of unconsciousness, Mitchell forfeited all opportunity … to withdraw his consent.”</a:t>
            </a:r>
          </a:p>
          <a:p>
            <a:endParaRPr lang="en-US" altLang="en-US" sz="1800" i="1" dirty="0"/>
          </a:p>
        </p:txBody>
      </p:sp>
      <p:sp>
        <p:nvSpPr>
          <p:cNvPr id="2" name="Slide Number Placeholder 1">
            <a:extLst>
              <a:ext uri="{FF2B5EF4-FFF2-40B4-BE49-F238E27FC236}">
                <a16:creationId xmlns:a16="http://schemas.microsoft.com/office/drawing/2014/main" xmlns="" id="{70214732-6FAD-4B2D-9FED-4BDD39CB35EB}"/>
              </a:ext>
            </a:extLst>
          </p:cNvPr>
          <p:cNvSpPr>
            <a:spLocks noGrp="1"/>
          </p:cNvSpPr>
          <p:nvPr>
            <p:ph type="sldNum" sz="quarter" idx="12"/>
          </p:nvPr>
        </p:nvSpPr>
        <p:spPr/>
        <p:txBody>
          <a:bodyPr/>
          <a:lstStyle/>
          <a:p>
            <a:fld id="{612310A0-AC20-4D0A-9F85-95A53125E86D}" type="slidenum">
              <a:rPr lang="en-US" smtClean="0"/>
              <a:t>36</a:t>
            </a:fld>
            <a:endParaRPr lang="en-US"/>
          </a:p>
        </p:txBody>
      </p:sp>
    </p:spTree>
    <p:extLst>
      <p:ext uri="{BB962C8B-B14F-4D97-AF65-F5344CB8AC3E}">
        <p14:creationId xmlns:p14="http://schemas.microsoft.com/office/powerpoint/2010/main" val="270516448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Title 1">
            <a:extLst>
              <a:ext uri="{FF2B5EF4-FFF2-40B4-BE49-F238E27FC236}">
                <a16:creationId xmlns:a16="http://schemas.microsoft.com/office/drawing/2014/main" xmlns="" id="{035FBB4C-DBB1-F947-AF0B-1C28F802989A}"/>
              </a:ext>
            </a:extLst>
          </p:cNvPr>
          <p:cNvSpPr>
            <a:spLocks noGrp="1" noChangeArrowheads="1"/>
          </p:cNvSpPr>
          <p:nvPr>
            <p:ph type="title"/>
          </p:nvPr>
        </p:nvSpPr>
        <p:spPr/>
        <p:txBody>
          <a:bodyPr/>
          <a:lstStyle/>
          <a:p>
            <a:r>
              <a:rPr lang="en-US" altLang="en-US" b="1" i="1" dirty="0"/>
              <a:t>Mitchell v. Wisconsin</a:t>
            </a:r>
          </a:p>
        </p:txBody>
      </p:sp>
      <p:sp>
        <p:nvSpPr>
          <p:cNvPr id="105474" name="Content Placeholder 2">
            <a:extLst>
              <a:ext uri="{FF2B5EF4-FFF2-40B4-BE49-F238E27FC236}">
                <a16:creationId xmlns:a16="http://schemas.microsoft.com/office/drawing/2014/main" xmlns="" id="{B6C7CA57-7FCB-2547-BDCB-E5A09451EC1D}"/>
              </a:ext>
            </a:extLst>
          </p:cNvPr>
          <p:cNvSpPr>
            <a:spLocks noGrp="1" noChangeArrowheads="1"/>
          </p:cNvSpPr>
          <p:nvPr>
            <p:ph idx="1"/>
          </p:nvPr>
        </p:nvSpPr>
        <p:spPr>
          <a:xfrm>
            <a:off x="582706" y="1479176"/>
            <a:ext cx="10972800" cy="4530725"/>
          </a:xfrm>
        </p:spPr>
        <p:txBody>
          <a:bodyPr/>
          <a:lstStyle/>
          <a:p>
            <a:pPr marL="0" indent="0">
              <a:buNone/>
              <a:defRPr/>
            </a:pPr>
            <a:endParaRPr lang="en-US" altLang="en-US" sz="700" dirty="0"/>
          </a:p>
          <a:p>
            <a:pPr>
              <a:defRPr/>
            </a:pPr>
            <a:r>
              <a:rPr lang="en-US" altLang="en-US" sz="2800" dirty="0"/>
              <a:t>“BAC tests must be prompt because it is a biological certainty that  alcohol </a:t>
            </a:r>
            <a:r>
              <a:rPr lang="en-US" altLang="en-US" sz="2800" dirty="0">
                <a:solidFill>
                  <a:srgbClr val="C00000"/>
                </a:solidFill>
              </a:rPr>
              <a:t>dissipates from the bloodstream literally disappearing by the minute</a:t>
            </a:r>
            <a:r>
              <a:rPr lang="en-US" altLang="en-US" sz="2800" dirty="0"/>
              <a:t>.”</a:t>
            </a:r>
          </a:p>
          <a:p>
            <a:pPr marL="0" indent="0">
              <a:buNone/>
              <a:defRPr/>
            </a:pPr>
            <a:endParaRPr lang="en-US" altLang="en-US" sz="800" dirty="0">
              <a:solidFill>
                <a:schemeClr val="accent6">
                  <a:lumMod val="60000"/>
                  <a:lumOff val="40000"/>
                </a:schemeClr>
              </a:solidFill>
            </a:endParaRPr>
          </a:p>
          <a:p>
            <a:pPr>
              <a:defRPr/>
            </a:pPr>
            <a:r>
              <a:rPr lang="en-US" altLang="en-US" sz="2800" dirty="0"/>
              <a:t>“when the driver’s stupor or unconsciousness deprives officials of a reasonable opportunity to administer a breath test using evidence-grade equipment, a blood test will be </a:t>
            </a:r>
            <a:r>
              <a:rPr lang="en-US" altLang="en-US" sz="2800" dirty="0">
                <a:solidFill>
                  <a:srgbClr val="C00000"/>
                </a:solidFill>
              </a:rPr>
              <a:t>essential for achieving the goals of BAC testing</a:t>
            </a:r>
            <a:r>
              <a:rPr lang="en-US" altLang="en-US" sz="2800" dirty="0"/>
              <a:t>.”</a:t>
            </a:r>
          </a:p>
          <a:p>
            <a:pPr marL="0" indent="0">
              <a:buNone/>
            </a:pPr>
            <a:endParaRPr lang="en-US" altLang="en-US" dirty="0"/>
          </a:p>
        </p:txBody>
      </p:sp>
      <p:pic>
        <p:nvPicPr>
          <p:cNvPr id="105476" name="Content Placeholder 4">
            <a:extLst>
              <a:ext uri="{FF2B5EF4-FFF2-40B4-BE49-F238E27FC236}">
                <a16:creationId xmlns:a16="http://schemas.microsoft.com/office/drawing/2014/main" xmlns="" id="{927FF987-BE82-B041-8285-9F6C21C967A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62800" y="4721574"/>
            <a:ext cx="2848769" cy="1948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xmlns="" id="{491C55E7-34F1-4D6F-8D51-4BF4718CC6B6}"/>
              </a:ext>
            </a:extLst>
          </p:cNvPr>
          <p:cNvSpPr>
            <a:spLocks noGrp="1"/>
          </p:cNvSpPr>
          <p:nvPr>
            <p:ph type="sldNum" sz="quarter" idx="12"/>
          </p:nvPr>
        </p:nvSpPr>
        <p:spPr/>
        <p:txBody>
          <a:bodyPr/>
          <a:lstStyle/>
          <a:p>
            <a:fld id="{612310A0-AC20-4D0A-9F85-95A53125E86D}" type="slidenum">
              <a:rPr lang="en-US" smtClean="0"/>
              <a:t>37</a:t>
            </a:fld>
            <a:endParaRPr lang="en-US"/>
          </a:p>
        </p:txBody>
      </p:sp>
    </p:spTree>
    <p:extLst>
      <p:ext uri="{BB962C8B-B14F-4D97-AF65-F5344CB8AC3E}">
        <p14:creationId xmlns:p14="http://schemas.microsoft.com/office/powerpoint/2010/main" val="429697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Title 1">
            <a:extLst>
              <a:ext uri="{FF2B5EF4-FFF2-40B4-BE49-F238E27FC236}">
                <a16:creationId xmlns:a16="http://schemas.microsoft.com/office/drawing/2014/main" xmlns="" id="{6C46096D-D183-2F44-AB8C-D243C628E04D}"/>
              </a:ext>
            </a:extLst>
          </p:cNvPr>
          <p:cNvSpPr>
            <a:spLocks noGrp="1" noChangeArrowheads="1"/>
          </p:cNvSpPr>
          <p:nvPr>
            <p:ph type="title"/>
          </p:nvPr>
        </p:nvSpPr>
        <p:spPr/>
        <p:txBody>
          <a:bodyPr/>
          <a:lstStyle/>
          <a:p>
            <a:r>
              <a:rPr lang="en-US" altLang="en-US" b="1" i="1" dirty="0"/>
              <a:t>Mitchell v. Wisconsin</a:t>
            </a:r>
            <a:r>
              <a:rPr lang="en-US" altLang="en-US" sz="4000" b="1" dirty="0"/>
              <a:t/>
            </a:r>
            <a:br>
              <a:rPr lang="en-US" altLang="en-US" sz="4000" b="1" dirty="0"/>
            </a:br>
            <a:r>
              <a:rPr lang="en-US" altLang="en-US" sz="3600" b="1" dirty="0"/>
              <a:t>Plurality Opinion</a:t>
            </a:r>
            <a:endParaRPr lang="en-US" altLang="en-US" sz="4000" b="1" dirty="0"/>
          </a:p>
        </p:txBody>
      </p:sp>
      <p:sp>
        <p:nvSpPr>
          <p:cNvPr id="58370" name="Content Placeholder 2">
            <a:extLst>
              <a:ext uri="{FF2B5EF4-FFF2-40B4-BE49-F238E27FC236}">
                <a16:creationId xmlns:a16="http://schemas.microsoft.com/office/drawing/2014/main" xmlns="" id="{87E16A0A-C819-BE42-8215-1B3AA1B02BF4}"/>
              </a:ext>
            </a:extLst>
          </p:cNvPr>
          <p:cNvSpPr>
            <a:spLocks noGrp="1" noChangeArrowheads="1"/>
          </p:cNvSpPr>
          <p:nvPr>
            <p:ph idx="1"/>
          </p:nvPr>
        </p:nvSpPr>
        <p:spPr>
          <a:xfrm>
            <a:off x="609600" y="1828801"/>
            <a:ext cx="10668000" cy="4149725"/>
          </a:xfrm>
        </p:spPr>
        <p:txBody>
          <a:bodyPr/>
          <a:lstStyle/>
          <a:p>
            <a:pPr>
              <a:defRPr/>
            </a:pPr>
            <a:r>
              <a:rPr lang="en-US" altLang="en-US" u="sng" dirty="0"/>
              <a:t>HELD</a:t>
            </a:r>
            <a:r>
              <a:rPr lang="en-US" altLang="en-US" dirty="0"/>
              <a:t>: exigent circumstances exist when natural dissipation is combined with other pressing police duties</a:t>
            </a:r>
          </a:p>
          <a:p>
            <a:pPr marL="0" indent="0">
              <a:buNone/>
              <a:defRPr/>
            </a:pPr>
            <a:endParaRPr lang="en-US" altLang="en-US" sz="1050" dirty="0"/>
          </a:p>
          <a:p>
            <a:pPr>
              <a:defRPr/>
            </a:pPr>
            <a:r>
              <a:rPr lang="en-US" altLang="en-US" dirty="0"/>
              <a:t>When person’s stupor requires trip to hospital, State may “almost always” order a warrantless blood test</a:t>
            </a:r>
          </a:p>
          <a:p>
            <a:pPr marL="0" indent="0">
              <a:buNone/>
              <a:defRPr/>
            </a:pPr>
            <a:endParaRPr lang="en-US" altLang="en-US" dirty="0"/>
          </a:p>
        </p:txBody>
      </p:sp>
      <p:sp>
        <p:nvSpPr>
          <p:cNvPr id="2" name="Slide Number Placeholder 1">
            <a:extLst>
              <a:ext uri="{FF2B5EF4-FFF2-40B4-BE49-F238E27FC236}">
                <a16:creationId xmlns:a16="http://schemas.microsoft.com/office/drawing/2014/main" xmlns="" id="{E8445665-35AA-4270-9761-41861A7378E1}"/>
              </a:ext>
            </a:extLst>
          </p:cNvPr>
          <p:cNvSpPr>
            <a:spLocks noGrp="1"/>
          </p:cNvSpPr>
          <p:nvPr>
            <p:ph type="sldNum" sz="quarter" idx="12"/>
          </p:nvPr>
        </p:nvSpPr>
        <p:spPr/>
        <p:txBody>
          <a:bodyPr/>
          <a:lstStyle/>
          <a:p>
            <a:fld id="{612310A0-AC20-4D0A-9F85-95A53125E86D}" type="slidenum">
              <a:rPr lang="en-US" smtClean="0"/>
              <a:t>38</a:t>
            </a:fld>
            <a:endParaRPr lang="en-US"/>
          </a:p>
        </p:txBody>
      </p:sp>
    </p:spTree>
    <p:extLst>
      <p:ext uri="{BB962C8B-B14F-4D97-AF65-F5344CB8AC3E}">
        <p14:creationId xmlns:p14="http://schemas.microsoft.com/office/powerpoint/2010/main" val="146586640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Title 1">
            <a:extLst>
              <a:ext uri="{FF2B5EF4-FFF2-40B4-BE49-F238E27FC236}">
                <a16:creationId xmlns:a16="http://schemas.microsoft.com/office/drawing/2014/main" xmlns="" id="{3A049565-CFFE-DD4B-8E31-FD8BB036F661}"/>
              </a:ext>
            </a:extLst>
          </p:cNvPr>
          <p:cNvSpPr>
            <a:spLocks noGrp="1" noChangeArrowheads="1"/>
          </p:cNvSpPr>
          <p:nvPr>
            <p:ph type="title"/>
          </p:nvPr>
        </p:nvSpPr>
        <p:spPr/>
        <p:txBody>
          <a:bodyPr/>
          <a:lstStyle/>
          <a:p>
            <a:r>
              <a:rPr lang="en-US" altLang="en-US" b="1" dirty="0"/>
              <a:t>Exigent Circumstances</a:t>
            </a:r>
            <a:r>
              <a:rPr lang="en-US" altLang="en-US" sz="4000" b="1" dirty="0"/>
              <a:t/>
            </a:r>
            <a:br>
              <a:rPr lang="en-US" altLang="en-US" sz="4000" b="1" dirty="0"/>
            </a:br>
            <a:r>
              <a:rPr lang="en-US" altLang="en-US" sz="3600" b="1" dirty="0"/>
              <a:t>Possible Examples</a:t>
            </a:r>
          </a:p>
        </p:txBody>
      </p:sp>
      <p:sp>
        <p:nvSpPr>
          <p:cNvPr id="92162" name="Content Placeholder 2">
            <a:extLst>
              <a:ext uri="{FF2B5EF4-FFF2-40B4-BE49-F238E27FC236}">
                <a16:creationId xmlns:a16="http://schemas.microsoft.com/office/drawing/2014/main" xmlns="" id="{6536ABFC-BE1B-6A41-963D-DE41DED38932}"/>
              </a:ext>
            </a:extLst>
          </p:cNvPr>
          <p:cNvSpPr>
            <a:spLocks noGrp="1" noChangeArrowheads="1"/>
          </p:cNvSpPr>
          <p:nvPr>
            <p:ph idx="1"/>
          </p:nvPr>
        </p:nvSpPr>
        <p:spPr>
          <a:xfrm>
            <a:off x="914400" y="1828800"/>
            <a:ext cx="10972800" cy="4149726"/>
          </a:xfrm>
        </p:spPr>
        <p:txBody>
          <a:bodyPr/>
          <a:lstStyle/>
          <a:p>
            <a:r>
              <a:rPr lang="en-US" altLang="en-US" dirty="0"/>
              <a:t>Officer delayed by need to investigate crash</a:t>
            </a:r>
          </a:p>
          <a:p>
            <a:r>
              <a:rPr lang="en-US" altLang="en-US" dirty="0"/>
              <a:t>Officer had to go to hospital to begin DWI investigation</a:t>
            </a:r>
          </a:p>
          <a:p>
            <a:r>
              <a:rPr lang="en-US" altLang="en-US" dirty="0"/>
              <a:t>Suspect was being treated for injuries</a:t>
            </a:r>
          </a:p>
          <a:p>
            <a:r>
              <a:rPr lang="en-US" altLang="en-US" dirty="0"/>
              <a:t>Alcohol/drug dissipation</a:t>
            </a:r>
          </a:p>
          <a:p>
            <a:r>
              <a:rPr lang="en-US" altLang="en-US" dirty="0"/>
              <a:t>Time necessary to obtain warrant</a:t>
            </a:r>
          </a:p>
          <a:p>
            <a:r>
              <a:rPr lang="en-US" altLang="en-US" dirty="0"/>
              <a:t>Unavailability of magistrate/judge</a:t>
            </a:r>
          </a:p>
          <a:p>
            <a:pPr>
              <a:buFont typeface="Wingdings" pitchFamily="2" charset="2"/>
              <a:buNone/>
            </a:pPr>
            <a:endParaRPr lang="en-US" altLang="en-US" dirty="0"/>
          </a:p>
        </p:txBody>
      </p:sp>
      <p:sp>
        <p:nvSpPr>
          <p:cNvPr id="2" name="Slide Number Placeholder 1">
            <a:extLst>
              <a:ext uri="{FF2B5EF4-FFF2-40B4-BE49-F238E27FC236}">
                <a16:creationId xmlns:a16="http://schemas.microsoft.com/office/drawing/2014/main" xmlns="" id="{BF02BAFB-D1FD-4331-B1D8-130FD0689329}"/>
              </a:ext>
            </a:extLst>
          </p:cNvPr>
          <p:cNvSpPr>
            <a:spLocks noGrp="1"/>
          </p:cNvSpPr>
          <p:nvPr>
            <p:ph type="sldNum" sz="quarter" idx="12"/>
          </p:nvPr>
        </p:nvSpPr>
        <p:spPr/>
        <p:txBody>
          <a:bodyPr/>
          <a:lstStyle/>
          <a:p>
            <a:fld id="{612310A0-AC20-4D0A-9F85-95A53125E86D}" type="slidenum">
              <a:rPr lang="en-US" smtClean="0"/>
              <a:t>39</a:t>
            </a:fld>
            <a:endParaRPr lang="en-US"/>
          </a:p>
        </p:txBody>
      </p:sp>
    </p:spTree>
    <p:extLst>
      <p:ext uri="{BB962C8B-B14F-4D97-AF65-F5344CB8AC3E}">
        <p14:creationId xmlns:p14="http://schemas.microsoft.com/office/powerpoint/2010/main" val="28415979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b="1" u="sng" dirty="0"/>
              <a:t>Hypothetical </a:t>
            </a:r>
          </a:p>
        </p:txBody>
      </p:sp>
      <p:sp>
        <p:nvSpPr>
          <p:cNvPr id="11267" name="Content Placeholder 2"/>
          <p:cNvSpPr>
            <a:spLocks noGrp="1"/>
          </p:cNvSpPr>
          <p:nvPr>
            <p:ph idx="1"/>
          </p:nvPr>
        </p:nvSpPr>
        <p:spPr>
          <a:xfrm>
            <a:off x="762000" y="1752601"/>
            <a:ext cx="10363200" cy="4225925"/>
          </a:xfrm>
        </p:spPr>
        <p:txBody>
          <a:bodyPr>
            <a:normAutofit lnSpcReduction="10000"/>
          </a:bodyPr>
          <a:lstStyle/>
          <a:p>
            <a:pPr marL="514350" indent="-514350">
              <a:buFont typeface="+mj-lt"/>
              <a:buAutoNum type="arabicPeriod"/>
            </a:pPr>
            <a:r>
              <a:rPr lang="en-US" sz="3200" dirty="0">
                <a:solidFill>
                  <a:srgbClr val="C00000"/>
                </a:solidFill>
              </a:rPr>
              <a:t>Tom is operating their vehicle at 8:30 p.m. on a 2-lane road, with his 5-year-old son as a passenger</a:t>
            </a:r>
          </a:p>
          <a:p>
            <a:pPr>
              <a:buFont typeface="+mj-lt"/>
              <a:buAutoNum type="arabicPeriod"/>
            </a:pPr>
            <a:endParaRPr lang="en-US" sz="1000" dirty="0">
              <a:solidFill>
                <a:srgbClr val="C00000"/>
              </a:solidFill>
            </a:endParaRPr>
          </a:p>
          <a:p>
            <a:pPr marL="514350" indent="-514350">
              <a:buFont typeface="+mj-lt"/>
              <a:buAutoNum type="arabicPeriod"/>
            </a:pPr>
            <a:r>
              <a:rPr lang="en-US" sz="3200" dirty="0">
                <a:solidFill>
                  <a:srgbClr val="C00000"/>
                </a:solidFill>
              </a:rPr>
              <a:t>He is driving erratically, loses control of their vehicle and hits another vehicle causing significant property damage but fortunately no serious injuries</a:t>
            </a:r>
          </a:p>
          <a:p>
            <a:pPr>
              <a:buFont typeface="+mj-lt"/>
              <a:buAutoNum type="arabicPeriod"/>
            </a:pPr>
            <a:endParaRPr lang="en-US" sz="1000" dirty="0">
              <a:solidFill>
                <a:srgbClr val="C00000"/>
              </a:solidFill>
            </a:endParaRPr>
          </a:p>
          <a:p>
            <a:pPr marL="514350" indent="-514350">
              <a:buFont typeface="+mj-lt"/>
              <a:buAutoNum type="arabicPeriod"/>
            </a:pPr>
            <a:r>
              <a:rPr lang="en-US" sz="3200" dirty="0">
                <a:solidFill>
                  <a:srgbClr val="C00000"/>
                </a:solidFill>
              </a:rPr>
              <a:t>Tom has an odor of alcohol on him, has a small baggie of marijuana in his pocket, along with a prescription slip for benzodiazepine. </a:t>
            </a:r>
            <a:endParaRPr lang="en-US" sz="2800" dirty="0">
              <a:solidFill>
                <a:srgbClr val="C00000"/>
              </a:solidFill>
            </a:endParaRPr>
          </a:p>
        </p:txBody>
      </p:sp>
      <p:sp>
        <p:nvSpPr>
          <p:cNvPr id="2" name="Slide Number Placeholder 1">
            <a:extLst>
              <a:ext uri="{FF2B5EF4-FFF2-40B4-BE49-F238E27FC236}">
                <a16:creationId xmlns:a16="http://schemas.microsoft.com/office/drawing/2014/main" xmlns="" id="{2AA432D2-CAA1-4009-840E-B5AB5F04E495}"/>
              </a:ext>
            </a:extLst>
          </p:cNvPr>
          <p:cNvSpPr>
            <a:spLocks noGrp="1"/>
          </p:cNvSpPr>
          <p:nvPr>
            <p:ph type="sldNum" sz="quarter" idx="12"/>
          </p:nvPr>
        </p:nvSpPr>
        <p:spPr/>
        <p:txBody>
          <a:bodyPr/>
          <a:lstStyle/>
          <a:p>
            <a:fld id="{612310A0-AC20-4D0A-9F85-95A53125E86D}" type="slidenum">
              <a:rPr lang="en-US" smtClean="0"/>
              <a:t>4</a:t>
            </a:fld>
            <a:endParaRPr lang="en-US"/>
          </a:p>
        </p:txBody>
      </p:sp>
    </p:spTree>
    <p:extLst>
      <p:ext uri="{BB962C8B-B14F-4D97-AF65-F5344CB8AC3E}">
        <p14:creationId xmlns:p14="http://schemas.microsoft.com/office/powerpoint/2010/main" val="1998544951"/>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F7680F9-C57D-4AEE-9626-3F9645D4715B}"/>
              </a:ext>
            </a:extLst>
          </p:cNvPr>
          <p:cNvSpPr>
            <a:spLocks noGrp="1"/>
          </p:cNvSpPr>
          <p:nvPr>
            <p:ph type="title"/>
          </p:nvPr>
        </p:nvSpPr>
        <p:spPr/>
        <p:txBody>
          <a:bodyPr/>
          <a:lstStyle/>
          <a:p>
            <a:r>
              <a:rPr lang="en-US" sz="3600" b="1" u="sng" dirty="0"/>
              <a:t>Sentencing</a:t>
            </a:r>
            <a:r>
              <a:rPr lang="en-US" sz="3600" b="1" u="sng" dirty="0">
                <a:solidFill>
                  <a:srgbClr val="FF0000"/>
                </a:solidFill>
              </a:rPr>
              <a:t> Approach in the 21</a:t>
            </a:r>
            <a:r>
              <a:rPr lang="en-US" sz="3600" b="1" u="sng" baseline="30000" dirty="0">
                <a:solidFill>
                  <a:srgbClr val="FF0000"/>
                </a:solidFill>
              </a:rPr>
              <a:t>st</a:t>
            </a:r>
            <a:r>
              <a:rPr lang="en-US" sz="3600" b="1" u="sng" dirty="0">
                <a:solidFill>
                  <a:srgbClr val="FF0000"/>
                </a:solidFill>
              </a:rPr>
              <a:t> Century</a:t>
            </a:r>
          </a:p>
        </p:txBody>
      </p:sp>
      <p:sp>
        <p:nvSpPr>
          <p:cNvPr id="3" name="Content Placeholder 2">
            <a:extLst>
              <a:ext uri="{FF2B5EF4-FFF2-40B4-BE49-F238E27FC236}">
                <a16:creationId xmlns:a16="http://schemas.microsoft.com/office/drawing/2014/main" xmlns="" id="{BD04A304-E9CE-4BC6-B50A-8D61371DFC83}"/>
              </a:ext>
            </a:extLst>
          </p:cNvPr>
          <p:cNvSpPr>
            <a:spLocks noGrp="1"/>
          </p:cNvSpPr>
          <p:nvPr>
            <p:ph idx="1"/>
          </p:nvPr>
        </p:nvSpPr>
        <p:spPr>
          <a:xfrm>
            <a:off x="1981200" y="1905001"/>
            <a:ext cx="8229600" cy="4073525"/>
          </a:xfrm>
        </p:spPr>
        <p:txBody>
          <a:bodyPr/>
          <a:lstStyle/>
          <a:p>
            <a:pPr marL="0" indent="0">
              <a:buNone/>
            </a:pPr>
            <a:r>
              <a:rPr lang="en-US" b="1" i="1" dirty="0">
                <a:solidFill>
                  <a:srgbClr val="C00000"/>
                </a:solidFill>
              </a:rPr>
              <a:t>“There is a better way. We need to move from anger-based sentencing that ignores cost and effectiveness to evidence-based sentencing that focuses on results — sentencing that assesses each offender’s risk and then fits that offender with the cheapest and most effective rehabilitation that he or she needs.”</a:t>
            </a:r>
          </a:p>
          <a:p>
            <a:pPr marL="0" indent="0">
              <a:buNone/>
            </a:pPr>
            <a:endParaRPr lang="en-US" dirty="0">
              <a:solidFill>
                <a:srgbClr val="C00000"/>
              </a:solidFill>
            </a:endParaRPr>
          </a:p>
          <a:p>
            <a:pPr marL="0" indent="0">
              <a:buNone/>
            </a:pPr>
            <a:r>
              <a:rPr lang="en-US" sz="2400" dirty="0">
                <a:solidFill>
                  <a:schemeClr val="accent4">
                    <a:lumMod val="75000"/>
                  </a:schemeClr>
                </a:solidFill>
              </a:rPr>
              <a:t>Former Missouri Chief Justice William Ray Price</a:t>
            </a:r>
            <a:r>
              <a:rPr lang="en-US" sz="2400" i="1" dirty="0">
                <a:solidFill>
                  <a:schemeClr val="accent4">
                    <a:lumMod val="75000"/>
                  </a:schemeClr>
                </a:solidFill>
              </a:rPr>
              <a:t>  State of the Judiciary Address </a:t>
            </a:r>
            <a:r>
              <a:rPr lang="en-US" sz="2400" dirty="0">
                <a:solidFill>
                  <a:schemeClr val="accent4">
                    <a:lumMod val="75000"/>
                  </a:schemeClr>
                </a:solidFill>
              </a:rPr>
              <a:t>(2010)</a:t>
            </a:r>
          </a:p>
        </p:txBody>
      </p:sp>
      <p:sp>
        <p:nvSpPr>
          <p:cNvPr id="4" name="Slide Number Placeholder 3">
            <a:extLst>
              <a:ext uri="{FF2B5EF4-FFF2-40B4-BE49-F238E27FC236}">
                <a16:creationId xmlns:a16="http://schemas.microsoft.com/office/drawing/2014/main" xmlns="" id="{E6BD228F-4B8B-4BA6-838A-2FBCBDBF93AB}"/>
              </a:ext>
            </a:extLst>
          </p:cNvPr>
          <p:cNvSpPr>
            <a:spLocks noGrp="1"/>
          </p:cNvSpPr>
          <p:nvPr>
            <p:ph type="sldNum" sz="quarter" idx="12"/>
          </p:nvPr>
        </p:nvSpPr>
        <p:spPr/>
        <p:txBody>
          <a:bodyPr/>
          <a:lstStyle/>
          <a:p>
            <a:pPr>
              <a:defRPr/>
            </a:pPr>
            <a:fld id="{14873049-1381-462F-83E3-4DFFB239F837}" type="slidenum">
              <a:rPr lang="en-US" smtClean="0"/>
              <a:pPr>
                <a:defRPr/>
              </a:pPr>
              <a:t>40</a:t>
            </a:fld>
            <a:endParaRPr lang="en-US" dirty="0"/>
          </a:p>
        </p:txBody>
      </p:sp>
    </p:spTree>
    <p:extLst>
      <p:ext uri="{BB962C8B-B14F-4D97-AF65-F5344CB8AC3E}">
        <p14:creationId xmlns:p14="http://schemas.microsoft.com/office/powerpoint/2010/main" val="1329264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DA675E4-CC19-934E-A38C-B4B84DF832C7}"/>
              </a:ext>
            </a:extLst>
          </p:cNvPr>
          <p:cNvSpPr>
            <a:spLocks noGrp="1"/>
          </p:cNvSpPr>
          <p:nvPr>
            <p:ph type="title"/>
          </p:nvPr>
        </p:nvSpPr>
        <p:spPr/>
        <p:txBody>
          <a:bodyPr/>
          <a:lstStyle/>
          <a:p>
            <a:r>
              <a:rPr lang="en-US" b="1" i="1" u="sng" dirty="0"/>
              <a:t>Commonwealth v. Eldred</a:t>
            </a:r>
            <a:br>
              <a:rPr lang="en-US" b="1" i="1" u="sng" dirty="0"/>
            </a:br>
            <a:r>
              <a:rPr lang="en-US" sz="3600" b="1" u="sng" dirty="0"/>
              <a:t>480 Mass. 90, 101 N.E.3d 911 (2018)</a:t>
            </a:r>
            <a:endParaRPr lang="en-US" b="1" i="1" u="sng" dirty="0"/>
          </a:p>
        </p:txBody>
      </p:sp>
      <p:sp>
        <p:nvSpPr>
          <p:cNvPr id="3" name="Content Placeholder 2">
            <a:extLst>
              <a:ext uri="{FF2B5EF4-FFF2-40B4-BE49-F238E27FC236}">
                <a16:creationId xmlns:a16="http://schemas.microsoft.com/office/drawing/2014/main" xmlns="" id="{845806C7-30E6-A847-A81F-06DBC9761259}"/>
              </a:ext>
            </a:extLst>
          </p:cNvPr>
          <p:cNvSpPr>
            <a:spLocks noGrp="1"/>
          </p:cNvSpPr>
          <p:nvPr>
            <p:ph idx="1"/>
          </p:nvPr>
        </p:nvSpPr>
        <p:spPr>
          <a:xfrm>
            <a:off x="1828800" y="2209801"/>
            <a:ext cx="8610600" cy="3768725"/>
          </a:xfrm>
        </p:spPr>
        <p:txBody>
          <a:bodyPr/>
          <a:lstStyle/>
          <a:p>
            <a:pPr marL="0" indent="0">
              <a:buNone/>
            </a:pPr>
            <a:r>
              <a:rPr lang="en-US" b="1" i="1" dirty="0">
                <a:solidFill>
                  <a:srgbClr val="C00000"/>
                </a:solidFill>
              </a:rPr>
              <a:t>“. . .  judges should act with flexibility, sensitivity, and compassion when dealing with people who suffer from drug addiction.” </a:t>
            </a:r>
            <a:r>
              <a:rPr lang="en-US" sz="1400" b="1" i="1" dirty="0">
                <a:solidFill>
                  <a:srgbClr val="C00000"/>
                </a:solidFill>
              </a:rPr>
              <a:t> </a:t>
            </a:r>
          </a:p>
          <a:p>
            <a:pPr marL="0" indent="0">
              <a:buNone/>
            </a:pPr>
            <a:endParaRPr lang="en-US" dirty="0"/>
          </a:p>
        </p:txBody>
      </p:sp>
      <p:sp>
        <p:nvSpPr>
          <p:cNvPr id="4" name="Slide Number Placeholder 3">
            <a:extLst>
              <a:ext uri="{FF2B5EF4-FFF2-40B4-BE49-F238E27FC236}">
                <a16:creationId xmlns:a16="http://schemas.microsoft.com/office/drawing/2014/main" xmlns="" id="{53AADB39-17BF-0744-ACC8-962B9CCE1467}"/>
              </a:ext>
            </a:extLst>
          </p:cNvPr>
          <p:cNvSpPr>
            <a:spLocks noGrp="1"/>
          </p:cNvSpPr>
          <p:nvPr>
            <p:ph type="sldNum" sz="quarter" idx="12"/>
          </p:nvPr>
        </p:nvSpPr>
        <p:spPr/>
        <p:txBody>
          <a:bodyPr/>
          <a:lstStyle/>
          <a:p>
            <a:pPr>
              <a:defRPr/>
            </a:pPr>
            <a:fld id="{14873049-1381-462F-83E3-4DFFB239F837}" type="slidenum">
              <a:rPr lang="en-US" smtClean="0"/>
              <a:pPr>
                <a:defRPr/>
              </a:pPr>
              <a:t>41</a:t>
            </a:fld>
            <a:endParaRPr lang="en-US" dirty="0"/>
          </a:p>
        </p:txBody>
      </p:sp>
    </p:spTree>
    <p:extLst>
      <p:ext uri="{BB962C8B-B14F-4D97-AF65-F5344CB8AC3E}">
        <p14:creationId xmlns:p14="http://schemas.microsoft.com/office/powerpoint/2010/main" val="405360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25592C1F-0961-244E-A4E5-EF017BFB43B8}"/>
              </a:ext>
            </a:extLst>
          </p:cNvPr>
          <p:cNvSpPr>
            <a:spLocks noGrp="1"/>
          </p:cNvSpPr>
          <p:nvPr>
            <p:ph type="title"/>
          </p:nvPr>
        </p:nvSpPr>
        <p:spPr>
          <a:xfrm>
            <a:off x="838200" y="1"/>
            <a:ext cx="10515600" cy="1690688"/>
          </a:xfrm>
        </p:spPr>
        <p:txBody>
          <a:bodyPr/>
          <a:lstStyle/>
          <a:p>
            <a:pPr algn="ctr"/>
            <a:r>
              <a:rPr lang="en-US" b="1" u="sng" dirty="0"/>
              <a:t>Think </a:t>
            </a:r>
            <a:r>
              <a:rPr lang="en-US" b="1" u="sng" dirty="0">
                <a:solidFill>
                  <a:srgbClr val="FF0000"/>
                </a:solidFill>
              </a:rPr>
              <a:t>Outside the Box</a:t>
            </a:r>
          </a:p>
        </p:txBody>
      </p:sp>
      <p:sp>
        <p:nvSpPr>
          <p:cNvPr id="4" name="Slide Number Placeholder 3">
            <a:extLst>
              <a:ext uri="{FF2B5EF4-FFF2-40B4-BE49-F238E27FC236}">
                <a16:creationId xmlns:a16="http://schemas.microsoft.com/office/drawing/2014/main" xmlns="" id="{791ADB7E-45FE-B34E-A95E-5D642B0292E9}"/>
              </a:ext>
            </a:extLst>
          </p:cNvPr>
          <p:cNvSpPr>
            <a:spLocks noGrp="1"/>
          </p:cNvSpPr>
          <p:nvPr>
            <p:ph type="sldNum" sz="quarter" idx="12"/>
          </p:nvPr>
        </p:nvSpPr>
        <p:spPr/>
        <p:txBody>
          <a:bodyPr/>
          <a:lstStyle/>
          <a:p>
            <a:pPr>
              <a:defRPr/>
            </a:pPr>
            <a:fld id="{14873049-1381-462F-83E3-4DFFB239F837}" type="slidenum">
              <a:rPr lang="en-US" smtClean="0"/>
              <a:pPr>
                <a:defRPr/>
              </a:pPr>
              <a:t>42</a:t>
            </a:fld>
            <a:endParaRPr lang="en-US" dirty="0"/>
          </a:p>
        </p:txBody>
      </p:sp>
      <p:pic>
        <p:nvPicPr>
          <p:cNvPr id="7" name="Picture 15" descr="outside_the_box_400x544">
            <a:extLst>
              <a:ext uri="{FF2B5EF4-FFF2-40B4-BE49-F238E27FC236}">
                <a16:creationId xmlns:a16="http://schemas.microsoft.com/office/drawing/2014/main" xmlns="" id="{589BFA2A-ABCB-7F49-BE16-57F28A190E5C}"/>
              </a:ext>
            </a:extLst>
          </p:cNvPr>
          <p:cNvPicPr>
            <a:picLocks noGrp="1" noChangeAspect="1" noChangeArrowheads="1"/>
          </p:cNvPicPr>
          <p:nvPr>
            <p:ph idx="1"/>
          </p:nvPr>
        </p:nvPicPr>
        <p:blipFill rotWithShape="1">
          <a:blip r:embed="rId3" cstate="print"/>
          <a:srcRect b="5767"/>
          <a:stretch/>
        </p:blipFill>
        <p:spPr bwMode="auto">
          <a:xfrm>
            <a:off x="2404421" y="1420813"/>
            <a:ext cx="7134434" cy="4985565"/>
          </a:xfrm>
          <a:prstGeom prst="rect">
            <a:avLst/>
          </a:prstGeom>
          <a:noFill/>
        </p:spPr>
      </p:pic>
    </p:spTree>
    <p:extLst>
      <p:ext uri="{BB962C8B-B14F-4D97-AF65-F5344CB8AC3E}">
        <p14:creationId xmlns:p14="http://schemas.microsoft.com/office/powerpoint/2010/main" val="3040935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b="1" u="sng" dirty="0"/>
              <a:t>What </a:t>
            </a:r>
            <a:r>
              <a:rPr lang="en-US" b="1" u="sng" dirty="0">
                <a:solidFill>
                  <a:srgbClr val="FF0000"/>
                </a:solidFill>
              </a:rPr>
              <a:t>Information Is Needed? </a:t>
            </a:r>
          </a:p>
        </p:txBody>
      </p:sp>
      <p:sp>
        <p:nvSpPr>
          <p:cNvPr id="12291" name="Content Placeholder 2"/>
          <p:cNvSpPr>
            <a:spLocks noGrp="1"/>
          </p:cNvSpPr>
          <p:nvPr>
            <p:ph idx="1"/>
          </p:nvPr>
        </p:nvSpPr>
        <p:spPr>
          <a:xfrm>
            <a:off x="838200" y="1690688"/>
            <a:ext cx="8229600" cy="4191000"/>
          </a:xfrm>
        </p:spPr>
        <p:txBody>
          <a:bodyPr>
            <a:normAutofit fontScale="92500" lnSpcReduction="20000"/>
          </a:bodyPr>
          <a:lstStyle/>
          <a:p>
            <a:r>
              <a:rPr lang="en-US" sz="3600" dirty="0">
                <a:solidFill>
                  <a:srgbClr val="C00000"/>
                </a:solidFill>
              </a:rPr>
              <a:t>Additional facts about the offense?</a:t>
            </a:r>
          </a:p>
          <a:p>
            <a:r>
              <a:rPr lang="en-US" sz="3600" dirty="0">
                <a:solidFill>
                  <a:srgbClr val="C00000"/>
                </a:solidFill>
              </a:rPr>
              <a:t>Additional facts about the defendant?</a:t>
            </a:r>
          </a:p>
          <a:p>
            <a:r>
              <a:rPr lang="en-US" dirty="0">
                <a:solidFill>
                  <a:srgbClr val="C00000"/>
                </a:solidFill>
              </a:rPr>
              <a:t>Drug/a</a:t>
            </a:r>
            <a:r>
              <a:rPr lang="en-US" sz="3600" dirty="0">
                <a:solidFill>
                  <a:srgbClr val="C00000"/>
                </a:solidFill>
              </a:rPr>
              <a:t>lcohol assessment?</a:t>
            </a:r>
          </a:p>
          <a:p>
            <a:r>
              <a:rPr lang="en-US" sz="3600" dirty="0">
                <a:solidFill>
                  <a:srgbClr val="C00000"/>
                </a:solidFill>
              </a:rPr>
              <a:t>Need for treatment?</a:t>
            </a:r>
          </a:p>
          <a:p>
            <a:pPr lvl="1"/>
            <a:r>
              <a:rPr lang="en-US" dirty="0">
                <a:solidFill>
                  <a:srgbClr val="C00000"/>
                </a:solidFill>
              </a:rPr>
              <a:t>Alcohol/drug</a:t>
            </a:r>
          </a:p>
          <a:p>
            <a:pPr lvl="1"/>
            <a:r>
              <a:rPr lang="en-US" dirty="0">
                <a:solidFill>
                  <a:srgbClr val="C00000"/>
                </a:solidFill>
              </a:rPr>
              <a:t>Mental health</a:t>
            </a:r>
          </a:p>
          <a:p>
            <a:pPr lvl="1"/>
            <a:r>
              <a:rPr lang="en-US" dirty="0">
                <a:solidFill>
                  <a:srgbClr val="C00000"/>
                </a:solidFill>
              </a:rPr>
              <a:t>Other</a:t>
            </a:r>
          </a:p>
          <a:p>
            <a:pPr>
              <a:buFontTx/>
              <a:buNone/>
            </a:pPr>
            <a:endParaRPr lang="en-US" sz="2400" dirty="0"/>
          </a:p>
          <a:p>
            <a:pPr>
              <a:buFontTx/>
              <a:buNone/>
            </a:pPr>
            <a:endParaRPr lang="en-US" sz="2400" dirty="0"/>
          </a:p>
          <a:p>
            <a:pPr>
              <a:buFontTx/>
              <a:buNone/>
            </a:pPr>
            <a:r>
              <a:rPr lang="en-US" dirty="0"/>
              <a:t/>
            </a:r>
            <a:br>
              <a:rPr lang="en-US" dirty="0"/>
            </a:br>
            <a:r>
              <a:rPr lang="en-US" dirty="0"/>
              <a:t> </a:t>
            </a:r>
          </a:p>
          <a:p>
            <a:pPr lvl="1"/>
            <a:endParaRPr lang="en-US" dirty="0"/>
          </a:p>
        </p:txBody>
      </p:sp>
      <p:sp>
        <p:nvSpPr>
          <p:cNvPr id="12292" name="Slide Number Placeholder 3"/>
          <p:cNvSpPr>
            <a:spLocks noGrp="1"/>
          </p:cNvSpPr>
          <p:nvPr>
            <p:ph type="sldNum" sz="quarter" idx="4294967295"/>
          </p:nvPr>
        </p:nvSpPr>
        <p:spPr bwMode="auto">
          <a:xfrm>
            <a:off x="8077200" y="6278563"/>
            <a:ext cx="2133600" cy="457200"/>
          </a:xfrm>
          <a:prstGeom prst="rect">
            <a:avLst/>
          </a:prstGeom>
          <a:noFill/>
          <a:ln>
            <a:miter lim="800000"/>
            <a:headEnd/>
            <a:tailEnd/>
          </a:ln>
        </p:spPr>
        <p:txBody>
          <a:bodyPr/>
          <a:lstStyle/>
          <a:p>
            <a:fld id="{01B0D70A-174D-430F-9EBE-01724E2B9261}" type="slidenum">
              <a:rPr lang="en-US"/>
              <a:pPr/>
              <a:t>43</a:t>
            </a:fld>
            <a:endParaRPr lang="en-US" dirty="0"/>
          </a:p>
        </p:txBody>
      </p:sp>
    </p:spTree>
    <p:extLst>
      <p:ext uri="{BB962C8B-B14F-4D97-AF65-F5344CB8AC3E}">
        <p14:creationId xmlns:p14="http://schemas.microsoft.com/office/powerpoint/2010/main" val="2059955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u="sng" dirty="0"/>
              <a:t>More </a:t>
            </a:r>
            <a:r>
              <a:rPr lang="en-US" sz="3600" b="1" u="sng" dirty="0">
                <a:solidFill>
                  <a:srgbClr val="FF0000"/>
                </a:solidFill>
              </a:rPr>
              <a:t>Information = Better Outcomes</a:t>
            </a:r>
          </a:p>
        </p:txBody>
      </p:sp>
      <p:sp>
        <p:nvSpPr>
          <p:cNvPr id="3" name="Content Placeholder 2"/>
          <p:cNvSpPr>
            <a:spLocks noGrp="1"/>
          </p:cNvSpPr>
          <p:nvPr>
            <p:ph idx="1"/>
          </p:nvPr>
        </p:nvSpPr>
        <p:spPr>
          <a:xfrm>
            <a:off x="838200" y="1623220"/>
            <a:ext cx="8229600" cy="4800598"/>
          </a:xfrm>
        </p:spPr>
        <p:txBody>
          <a:bodyPr>
            <a:normAutofit fontScale="85000" lnSpcReduction="20000"/>
          </a:bodyPr>
          <a:lstStyle/>
          <a:p>
            <a:r>
              <a:rPr lang="en-US" sz="3900" dirty="0">
                <a:solidFill>
                  <a:srgbClr val="C00000"/>
                </a:solidFill>
              </a:rPr>
              <a:t>"Every judge understands that with more information about an offender's circumstances, a sentence can be better tailored to the person to ensure he or she doesn't repeat the offense.”</a:t>
            </a:r>
          </a:p>
          <a:p>
            <a:pPr marL="0" indent="0">
              <a:buNone/>
            </a:pPr>
            <a:endParaRPr lang="en-US" sz="3900" dirty="0">
              <a:solidFill>
                <a:srgbClr val="C00000"/>
              </a:solidFill>
            </a:endParaRPr>
          </a:p>
          <a:p>
            <a:r>
              <a:rPr lang="en-US" sz="3900" dirty="0">
                <a:solidFill>
                  <a:srgbClr val="C00000"/>
                </a:solidFill>
              </a:rPr>
              <a:t>One size does not fit all</a:t>
            </a:r>
          </a:p>
          <a:p>
            <a:endParaRPr lang="en-US" dirty="0"/>
          </a:p>
          <a:p>
            <a:pPr>
              <a:buNone/>
            </a:pPr>
            <a:endParaRPr lang="en-US" sz="2400" dirty="0"/>
          </a:p>
          <a:p>
            <a:pPr>
              <a:buNone/>
            </a:pPr>
            <a:endParaRPr lang="en-US" sz="2000" dirty="0">
              <a:solidFill>
                <a:schemeClr val="accent2">
                  <a:lumMod val="50000"/>
                </a:schemeClr>
              </a:solidFill>
            </a:endParaRPr>
          </a:p>
          <a:p>
            <a:pPr>
              <a:buNone/>
            </a:pPr>
            <a:r>
              <a:rPr lang="en-US" sz="2000" dirty="0">
                <a:solidFill>
                  <a:schemeClr val="accent2">
                    <a:lumMod val="50000"/>
                  </a:schemeClr>
                </a:solidFill>
              </a:rPr>
              <a:t>David Wallace, </a:t>
            </a:r>
            <a:r>
              <a:rPr lang="en-US" sz="2000" i="1" dirty="0">
                <a:solidFill>
                  <a:schemeClr val="accent2">
                    <a:lumMod val="50000"/>
                  </a:schemeClr>
                </a:solidFill>
              </a:rPr>
              <a:t>Highway to Justice, </a:t>
            </a:r>
            <a:r>
              <a:rPr lang="en-US" sz="2000" dirty="0">
                <a:solidFill>
                  <a:schemeClr val="accent2">
                    <a:lumMod val="50000"/>
                  </a:schemeClr>
                </a:solidFill>
              </a:rPr>
              <a:t>at p. 5-6 (a publication of the American Bar Association, Summer 2015)</a:t>
            </a:r>
            <a:r>
              <a:rPr lang="en-US" sz="2000" i="1" dirty="0">
                <a:solidFill>
                  <a:schemeClr val="accent2">
                    <a:lumMod val="50000"/>
                  </a:schemeClr>
                </a:solidFill>
              </a:rPr>
              <a:t>.</a:t>
            </a:r>
            <a:r>
              <a:rPr lang="en-US" altLang="en-US" sz="2000" dirty="0">
                <a:solidFill>
                  <a:schemeClr val="accent2">
                    <a:lumMod val="50000"/>
                  </a:schemeClr>
                </a:solidFill>
              </a:rPr>
              <a:t> </a:t>
            </a:r>
            <a:endParaRPr lang="en-US" sz="2000" dirty="0">
              <a:solidFill>
                <a:schemeClr val="accent2">
                  <a:lumMod val="50000"/>
                </a:schemeClr>
              </a:solidFill>
            </a:endParaRPr>
          </a:p>
        </p:txBody>
      </p:sp>
      <p:sp>
        <p:nvSpPr>
          <p:cNvPr id="4" name="Slide Number Placeholder 3"/>
          <p:cNvSpPr>
            <a:spLocks noGrp="1"/>
          </p:cNvSpPr>
          <p:nvPr>
            <p:ph type="sldNum" sz="quarter" idx="12"/>
          </p:nvPr>
        </p:nvSpPr>
        <p:spPr/>
        <p:txBody>
          <a:bodyPr/>
          <a:lstStyle/>
          <a:p>
            <a:pPr>
              <a:defRPr/>
            </a:pPr>
            <a:fld id="{14873049-1381-462F-83E3-4DFFB239F837}" type="slidenum">
              <a:rPr lang="en-US" smtClean="0"/>
              <a:pPr>
                <a:defRPr/>
              </a:pPr>
              <a:t>44</a:t>
            </a:fld>
            <a:endParaRPr lang="en-US" dirty="0"/>
          </a:p>
        </p:txBody>
      </p:sp>
    </p:spTree>
    <p:extLst>
      <p:ext uri="{BB962C8B-B14F-4D97-AF65-F5344CB8AC3E}">
        <p14:creationId xmlns:p14="http://schemas.microsoft.com/office/powerpoint/2010/main" val="612921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t>Fines</a:t>
            </a:r>
            <a:r>
              <a:rPr lang="en-US" b="1" u="sng" dirty="0">
                <a:solidFill>
                  <a:srgbClr val="FF0000"/>
                </a:solidFill>
              </a:rPr>
              <a:t> &amp; Jail</a:t>
            </a:r>
          </a:p>
        </p:txBody>
      </p:sp>
      <p:sp>
        <p:nvSpPr>
          <p:cNvPr id="3" name="Content Placeholder 2"/>
          <p:cNvSpPr>
            <a:spLocks noGrp="1"/>
          </p:cNvSpPr>
          <p:nvPr>
            <p:ph idx="1"/>
          </p:nvPr>
        </p:nvSpPr>
        <p:spPr>
          <a:xfrm>
            <a:off x="838200" y="1986756"/>
            <a:ext cx="8077200" cy="4073525"/>
          </a:xfrm>
        </p:spPr>
        <p:txBody>
          <a:bodyPr/>
          <a:lstStyle/>
          <a:p>
            <a:pPr>
              <a:buNone/>
            </a:pPr>
            <a:r>
              <a:rPr lang="en-US" dirty="0">
                <a:solidFill>
                  <a:srgbClr val="C00000"/>
                </a:solidFill>
              </a:rPr>
              <a:t>“Traditional DUI sanctions of fines and jail are shown to be among the least effective DUI countermeasures.”</a:t>
            </a:r>
          </a:p>
          <a:p>
            <a:endParaRPr lang="en-US" dirty="0"/>
          </a:p>
          <a:p>
            <a:endParaRPr lang="en-US" sz="2400" dirty="0"/>
          </a:p>
          <a:p>
            <a:pPr>
              <a:buNone/>
            </a:pPr>
            <a:r>
              <a:rPr lang="en-US" sz="2000" i="1" dirty="0">
                <a:solidFill>
                  <a:schemeClr val="accent2">
                    <a:lumMod val="50000"/>
                  </a:schemeClr>
                </a:solidFill>
              </a:rPr>
              <a:t>DUI Countermeasures in California: What Works and What Doesn’t, with Recommendations for Legislative Reform Report to the Legislature (Sept. 2002)</a:t>
            </a:r>
          </a:p>
        </p:txBody>
      </p:sp>
      <p:sp>
        <p:nvSpPr>
          <p:cNvPr id="4" name="Slide Number Placeholder 3"/>
          <p:cNvSpPr>
            <a:spLocks noGrp="1"/>
          </p:cNvSpPr>
          <p:nvPr>
            <p:ph type="sldNum" sz="quarter" idx="12"/>
          </p:nvPr>
        </p:nvSpPr>
        <p:spPr/>
        <p:txBody>
          <a:bodyPr/>
          <a:lstStyle/>
          <a:p>
            <a:pPr>
              <a:defRPr/>
            </a:pPr>
            <a:fld id="{14873049-1381-462F-83E3-4DFFB239F837}" type="slidenum">
              <a:rPr lang="en-US" smtClean="0"/>
              <a:pPr>
                <a:defRPr/>
              </a:pPr>
              <a:t>45</a:t>
            </a:fld>
            <a:endParaRPr lang="en-US" dirty="0"/>
          </a:p>
        </p:txBody>
      </p:sp>
    </p:spTree>
    <p:extLst>
      <p:ext uri="{BB962C8B-B14F-4D97-AF65-F5344CB8AC3E}">
        <p14:creationId xmlns:p14="http://schemas.microsoft.com/office/powerpoint/2010/main" val="3333573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2CB90724-7022-4222-A59A-EBE8A4E79F54}"/>
              </a:ext>
            </a:extLst>
          </p:cNvPr>
          <p:cNvSpPr>
            <a:spLocks noGrp="1"/>
          </p:cNvSpPr>
          <p:nvPr>
            <p:ph type="title"/>
          </p:nvPr>
        </p:nvSpPr>
        <p:spPr/>
        <p:txBody>
          <a:bodyPr/>
          <a:lstStyle/>
          <a:p>
            <a:r>
              <a:rPr lang="en-US" b="1" u="sng" dirty="0"/>
              <a:t>“Evidence-Based” </a:t>
            </a:r>
            <a:r>
              <a:rPr lang="en-US" b="1" u="sng" dirty="0">
                <a:solidFill>
                  <a:srgbClr val="FF0000"/>
                </a:solidFill>
              </a:rPr>
              <a:t>- </a:t>
            </a:r>
            <a:r>
              <a:rPr lang="en-US" sz="3200" b="1" u="sng" dirty="0">
                <a:solidFill>
                  <a:srgbClr val="FF0000"/>
                </a:solidFill>
              </a:rPr>
              <a:t>What Does it Mean?</a:t>
            </a:r>
            <a:endParaRPr lang="en-US" b="1" u="sng" dirty="0">
              <a:solidFill>
                <a:srgbClr val="FF0000"/>
              </a:solidFill>
            </a:endParaRPr>
          </a:p>
        </p:txBody>
      </p:sp>
      <p:sp>
        <p:nvSpPr>
          <p:cNvPr id="6" name="Content Placeholder 5">
            <a:extLst>
              <a:ext uri="{FF2B5EF4-FFF2-40B4-BE49-F238E27FC236}">
                <a16:creationId xmlns:a16="http://schemas.microsoft.com/office/drawing/2014/main" xmlns="" id="{49A470E5-A1E5-416D-A4ED-EEF5A783DFCC}"/>
              </a:ext>
            </a:extLst>
          </p:cNvPr>
          <p:cNvSpPr>
            <a:spLocks noGrp="1"/>
          </p:cNvSpPr>
          <p:nvPr>
            <p:ph idx="1"/>
          </p:nvPr>
        </p:nvSpPr>
        <p:spPr>
          <a:xfrm>
            <a:off x="838200" y="1891146"/>
            <a:ext cx="8229600" cy="3921125"/>
          </a:xfrm>
        </p:spPr>
        <p:txBody>
          <a:bodyPr/>
          <a:lstStyle/>
          <a:p>
            <a:r>
              <a:rPr lang="en-US" dirty="0">
                <a:solidFill>
                  <a:srgbClr val="C00000"/>
                </a:solidFill>
              </a:rPr>
              <a:t>Two different forms of evidence</a:t>
            </a:r>
          </a:p>
          <a:p>
            <a:pPr lvl="1"/>
            <a:r>
              <a:rPr lang="en-US" dirty="0">
                <a:solidFill>
                  <a:srgbClr val="C00000"/>
                </a:solidFill>
              </a:rPr>
              <a:t>Anecdotal evidence – what we think works</a:t>
            </a:r>
          </a:p>
          <a:p>
            <a:pPr lvl="1"/>
            <a:r>
              <a:rPr lang="en-US" dirty="0">
                <a:solidFill>
                  <a:srgbClr val="C00000"/>
                </a:solidFill>
              </a:rPr>
              <a:t>Empirical evidence</a:t>
            </a:r>
          </a:p>
          <a:p>
            <a:pPr lvl="2"/>
            <a:r>
              <a:rPr lang="en-US" dirty="0">
                <a:solidFill>
                  <a:srgbClr val="C00000"/>
                </a:solidFill>
              </a:rPr>
              <a:t> what has been proven to work</a:t>
            </a:r>
          </a:p>
          <a:p>
            <a:pPr lvl="2"/>
            <a:r>
              <a:rPr lang="en-US" dirty="0">
                <a:solidFill>
                  <a:srgbClr val="C00000"/>
                </a:solidFill>
              </a:rPr>
              <a:t> based on controlled studies</a:t>
            </a:r>
          </a:p>
        </p:txBody>
      </p:sp>
      <p:sp>
        <p:nvSpPr>
          <p:cNvPr id="4" name="Slide Number Placeholder 3">
            <a:extLst>
              <a:ext uri="{FF2B5EF4-FFF2-40B4-BE49-F238E27FC236}">
                <a16:creationId xmlns:a16="http://schemas.microsoft.com/office/drawing/2014/main" xmlns="" id="{4CD86722-C842-42E9-B32B-857BEE985F8B}"/>
              </a:ext>
            </a:extLst>
          </p:cNvPr>
          <p:cNvSpPr>
            <a:spLocks noGrp="1"/>
          </p:cNvSpPr>
          <p:nvPr>
            <p:ph type="sldNum" sz="quarter" idx="12"/>
          </p:nvPr>
        </p:nvSpPr>
        <p:spPr/>
        <p:txBody>
          <a:bodyPr/>
          <a:lstStyle/>
          <a:p>
            <a:pPr>
              <a:defRPr/>
            </a:pPr>
            <a:fld id="{14873049-1381-462F-83E3-4DFFB239F837}" type="slidenum">
              <a:rPr lang="en-US" smtClean="0"/>
              <a:pPr>
                <a:defRPr/>
              </a:pPr>
              <a:t>46</a:t>
            </a:fld>
            <a:endParaRPr lang="en-US" dirty="0"/>
          </a:p>
        </p:txBody>
      </p:sp>
    </p:spTree>
    <p:extLst>
      <p:ext uri="{BB962C8B-B14F-4D97-AF65-F5344CB8AC3E}">
        <p14:creationId xmlns:p14="http://schemas.microsoft.com/office/powerpoint/2010/main" val="518172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EAC1DC3-0D12-47C3-9336-34B0C7F8E29E}"/>
              </a:ext>
            </a:extLst>
          </p:cNvPr>
          <p:cNvSpPr>
            <a:spLocks noGrp="1"/>
          </p:cNvSpPr>
          <p:nvPr>
            <p:ph type="title"/>
          </p:nvPr>
        </p:nvSpPr>
        <p:spPr/>
        <p:txBody>
          <a:bodyPr/>
          <a:lstStyle/>
          <a:p>
            <a:r>
              <a:rPr lang="en-US" u="sng" dirty="0">
                <a:solidFill>
                  <a:srgbClr val="FF0000"/>
                </a:solidFill>
              </a:rPr>
              <a:t>DWI Courts in General</a:t>
            </a:r>
            <a:r>
              <a:rPr lang="en-US" dirty="0">
                <a:solidFill>
                  <a:srgbClr val="FF0000"/>
                </a:solidFill>
              </a:rPr>
              <a:t>	</a:t>
            </a:r>
          </a:p>
        </p:txBody>
      </p:sp>
      <p:sp>
        <p:nvSpPr>
          <p:cNvPr id="3" name="Content Placeholder 2">
            <a:extLst>
              <a:ext uri="{FF2B5EF4-FFF2-40B4-BE49-F238E27FC236}">
                <a16:creationId xmlns:a16="http://schemas.microsoft.com/office/drawing/2014/main" xmlns="" id="{5138C50B-D0B1-408D-9B36-9E258616625B}"/>
              </a:ext>
            </a:extLst>
          </p:cNvPr>
          <p:cNvSpPr>
            <a:spLocks noGrp="1"/>
          </p:cNvSpPr>
          <p:nvPr>
            <p:ph idx="1"/>
          </p:nvPr>
        </p:nvSpPr>
        <p:spPr/>
        <p:txBody>
          <a:bodyPr/>
          <a:lstStyle/>
          <a:p>
            <a:r>
              <a:rPr lang="en-US" dirty="0"/>
              <a:t>Developed as a more effective judicially coordinated treatment-focused program to help reduce recidivism</a:t>
            </a:r>
          </a:p>
          <a:p>
            <a:r>
              <a:rPr lang="en-US" dirty="0"/>
              <a:t>The Court directly manages, oversees and supervises treatment and recovery</a:t>
            </a:r>
          </a:p>
          <a:p>
            <a:r>
              <a:rPr lang="en-US" dirty="0"/>
              <a:t>The Court recognizes day-to-day success and failure on the spot with a system of sanctions and incentives while working with treatment providers to enforce and adjust treatment plans</a:t>
            </a:r>
          </a:p>
        </p:txBody>
      </p:sp>
      <p:sp>
        <p:nvSpPr>
          <p:cNvPr id="4" name="Slide Number Placeholder 3">
            <a:extLst>
              <a:ext uri="{FF2B5EF4-FFF2-40B4-BE49-F238E27FC236}">
                <a16:creationId xmlns:a16="http://schemas.microsoft.com/office/drawing/2014/main" xmlns="" id="{F246A52C-F34D-4A9A-8A50-D2B16F070CE5}"/>
              </a:ext>
            </a:extLst>
          </p:cNvPr>
          <p:cNvSpPr>
            <a:spLocks noGrp="1"/>
          </p:cNvSpPr>
          <p:nvPr>
            <p:ph type="sldNum" sz="quarter" idx="12"/>
          </p:nvPr>
        </p:nvSpPr>
        <p:spPr/>
        <p:txBody>
          <a:bodyPr/>
          <a:lstStyle/>
          <a:p>
            <a:fld id="{612310A0-AC20-4D0A-9F85-95A53125E86D}" type="slidenum">
              <a:rPr lang="en-US" smtClean="0"/>
              <a:t>47</a:t>
            </a:fld>
            <a:endParaRPr lang="en-US"/>
          </a:p>
        </p:txBody>
      </p:sp>
    </p:spTree>
    <p:extLst>
      <p:ext uri="{BB962C8B-B14F-4D97-AF65-F5344CB8AC3E}">
        <p14:creationId xmlns:p14="http://schemas.microsoft.com/office/powerpoint/2010/main" val="352736373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654A57C-F3C5-4FCE-9FEA-84383B60E448}"/>
              </a:ext>
            </a:extLst>
          </p:cNvPr>
          <p:cNvSpPr>
            <a:spLocks noGrp="1"/>
          </p:cNvSpPr>
          <p:nvPr>
            <p:ph type="title"/>
          </p:nvPr>
        </p:nvSpPr>
        <p:spPr/>
        <p:txBody>
          <a:bodyPr/>
          <a:lstStyle/>
          <a:p>
            <a:r>
              <a:rPr lang="en-US" u="sng" dirty="0">
                <a:solidFill>
                  <a:srgbClr val="FF0000"/>
                </a:solidFill>
              </a:rPr>
              <a:t>DWI Courts:</a:t>
            </a:r>
            <a:br>
              <a:rPr lang="en-US" u="sng" dirty="0">
                <a:solidFill>
                  <a:srgbClr val="FF0000"/>
                </a:solidFill>
              </a:rPr>
            </a:br>
            <a:r>
              <a:rPr lang="en-US" dirty="0"/>
              <a:t>Reasons for Success</a:t>
            </a:r>
          </a:p>
        </p:txBody>
      </p:sp>
      <p:sp>
        <p:nvSpPr>
          <p:cNvPr id="3" name="Content Placeholder 2">
            <a:extLst>
              <a:ext uri="{FF2B5EF4-FFF2-40B4-BE49-F238E27FC236}">
                <a16:creationId xmlns:a16="http://schemas.microsoft.com/office/drawing/2014/main" xmlns="" id="{A5C6D890-FBB7-4B9F-BFAA-D8D93841D5F5}"/>
              </a:ext>
            </a:extLst>
          </p:cNvPr>
          <p:cNvSpPr>
            <a:spLocks noGrp="1"/>
          </p:cNvSpPr>
          <p:nvPr>
            <p:ph idx="1"/>
          </p:nvPr>
        </p:nvSpPr>
        <p:spPr/>
        <p:txBody>
          <a:bodyPr/>
          <a:lstStyle/>
          <a:p>
            <a:r>
              <a:rPr lang="en-US" dirty="0"/>
              <a:t>Team approach</a:t>
            </a:r>
          </a:p>
          <a:p>
            <a:r>
              <a:rPr lang="en-US" dirty="0"/>
              <a:t>Ongoing judicial interaction &amp; encouragement</a:t>
            </a:r>
          </a:p>
          <a:p>
            <a:r>
              <a:rPr lang="en-US" dirty="0"/>
              <a:t>Close supervision &amp; accountability</a:t>
            </a:r>
          </a:p>
          <a:p>
            <a:r>
              <a:rPr lang="en-US" dirty="0"/>
              <a:t>Close coordination between treatment &amp; supervision</a:t>
            </a:r>
          </a:p>
          <a:p>
            <a:r>
              <a:rPr lang="en-US" dirty="0"/>
              <a:t>Ability to identify &amp; overcome barriers to success</a:t>
            </a:r>
          </a:p>
        </p:txBody>
      </p:sp>
      <p:sp>
        <p:nvSpPr>
          <p:cNvPr id="4" name="Slide Number Placeholder 3">
            <a:extLst>
              <a:ext uri="{FF2B5EF4-FFF2-40B4-BE49-F238E27FC236}">
                <a16:creationId xmlns:a16="http://schemas.microsoft.com/office/drawing/2014/main" xmlns="" id="{B517D30B-DC38-459C-88F2-BA253EB223D9}"/>
              </a:ext>
            </a:extLst>
          </p:cNvPr>
          <p:cNvSpPr>
            <a:spLocks noGrp="1"/>
          </p:cNvSpPr>
          <p:nvPr>
            <p:ph type="sldNum" sz="quarter" idx="12"/>
          </p:nvPr>
        </p:nvSpPr>
        <p:spPr/>
        <p:txBody>
          <a:bodyPr/>
          <a:lstStyle/>
          <a:p>
            <a:fld id="{612310A0-AC20-4D0A-9F85-95A53125E86D}" type="slidenum">
              <a:rPr lang="en-US" smtClean="0"/>
              <a:t>48</a:t>
            </a:fld>
            <a:endParaRPr lang="en-US"/>
          </a:p>
        </p:txBody>
      </p:sp>
    </p:spTree>
    <p:extLst>
      <p:ext uri="{BB962C8B-B14F-4D97-AF65-F5344CB8AC3E}">
        <p14:creationId xmlns:p14="http://schemas.microsoft.com/office/powerpoint/2010/main" val="229075987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078D23F-54C2-4D5C-936F-A674A3C3714C}"/>
              </a:ext>
            </a:extLst>
          </p:cNvPr>
          <p:cNvSpPr>
            <a:spLocks noGrp="1"/>
          </p:cNvSpPr>
          <p:nvPr>
            <p:ph type="title"/>
          </p:nvPr>
        </p:nvSpPr>
        <p:spPr>
          <a:xfrm>
            <a:off x="775854" y="277814"/>
            <a:ext cx="8229600" cy="1627187"/>
          </a:xfrm>
        </p:spPr>
        <p:txBody>
          <a:bodyPr/>
          <a:lstStyle/>
          <a:p>
            <a:r>
              <a:rPr lang="en-US" sz="4000" b="1" u="sng" dirty="0"/>
              <a:t>The Goals </a:t>
            </a:r>
            <a:r>
              <a:rPr lang="en-US" sz="4000" b="1" u="sng" dirty="0">
                <a:solidFill>
                  <a:srgbClr val="FF0000"/>
                </a:solidFill>
              </a:rPr>
              <a:t>of Utilizing Evidence-Based Practices</a:t>
            </a:r>
          </a:p>
        </p:txBody>
      </p:sp>
      <p:sp>
        <p:nvSpPr>
          <p:cNvPr id="3" name="Content Placeholder 2">
            <a:extLst>
              <a:ext uri="{FF2B5EF4-FFF2-40B4-BE49-F238E27FC236}">
                <a16:creationId xmlns:a16="http://schemas.microsoft.com/office/drawing/2014/main" xmlns="" id="{27F610F2-AF7D-453A-96D5-4A73A0C2E4A2}"/>
              </a:ext>
            </a:extLst>
          </p:cNvPr>
          <p:cNvSpPr>
            <a:spLocks noGrp="1"/>
          </p:cNvSpPr>
          <p:nvPr>
            <p:ph idx="1"/>
          </p:nvPr>
        </p:nvSpPr>
        <p:spPr>
          <a:xfrm>
            <a:off x="775854" y="1898075"/>
            <a:ext cx="8229600" cy="4073525"/>
          </a:xfrm>
        </p:spPr>
        <p:txBody>
          <a:bodyPr/>
          <a:lstStyle/>
          <a:p>
            <a:pPr marL="742950" indent="-742950">
              <a:buAutoNum type="arabicPeriod"/>
            </a:pPr>
            <a:r>
              <a:rPr lang="en-US" dirty="0">
                <a:solidFill>
                  <a:srgbClr val="C00000"/>
                </a:solidFill>
              </a:rPr>
              <a:t>To reduce recidivism</a:t>
            </a:r>
          </a:p>
          <a:p>
            <a:pPr marL="742950" indent="-742950">
              <a:buAutoNum type="arabicPeriod"/>
            </a:pPr>
            <a:r>
              <a:rPr lang="en-US" dirty="0">
                <a:solidFill>
                  <a:srgbClr val="C00000"/>
                </a:solidFill>
              </a:rPr>
              <a:t>To improve public safety by: </a:t>
            </a:r>
            <a:endParaRPr lang="en-US" i="1" dirty="0">
              <a:solidFill>
                <a:srgbClr val="C00000"/>
              </a:solidFill>
            </a:endParaRPr>
          </a:p>
          <a:p>
            <a:pPr marL="0" indent="0">
              <a:buNone/>
            </a:pPr>
            <a:endParaRPr lang="en-US" sz="1100" i="1" dirty="0">
              <a:solidFill>
                <a:srgbClr val="C00000"/>
              </a:solidFill>
            </a:endParaRPr>
          </a:p>
          <a:p>
            <a:pPr marL="800100" lvl="2" indent="0">
              <a:buNone/>
            </a:pPr>
            <a:r>
              <a:rPr lang="en-US" sz="2400" i="1" dirty="0">
                <a:solidFill>
                  <a:srgbClr val="C00000"/>
                </a:solidFill>
              </a:rPr>
              <a:t>implementing practices based on empirical research to transform probation into a more efficient, effective, and meaningful arm of the court</a:t>
            </a:r>
          </a:p>
        </p:txBody>
      </p:sp>
      <p:sp>
        <p:nvSpPr>
          <p:cNvPr id="4" name="Slide Number Placeholder 3">
            <a:extLst>
              <a:ext uri="{FF2B5EF4-FFF2-40B4-BE49-F238E27FC236}">
                <a16:creationId xmlns:a16="http://schemas.microsoft.com/office/drawing/2014/main" xmlns="" id="{DDC9D94A-689C-487D-93F6-0C2BBAF7DD1A}"/>
              </a:ext>
            </a:extLst>
          </p:cNvPr>
          <p:cNvSpPr>
            <a:spLocks noGrp="1"/>
          </p:cNvSpPr>
          <p:nvPr>
            <p:ph type="sldNum" sz="quarter" idx="12"/>
          </p:nvPr>
        </p:nvSpPr>
        <p:spPr/>
        <p:txBody>
          <a:bodyPr/>
          <a:lstStyle/>
          <a:p>
            <a:pPr>
              <a:defRPr/>
            </a:pPr>
            <a:fld id="{14873049-1381-462F-83E3-4DFFB239F837}" type="slidenum">
              <a:rPr lang="en-US" smtClean="0"/>
              <a:pPr>
                <a:defRPr/>
              </a:pPr>
              <a:t>49</a:t>
            </a:fld>
            <a:endParaRPr lang="en-US" dirty="0"/>
          </a:p>
        </p:txBody>
      </p:sp>
    </p:spTree>
    <p:extLst>
      <p:ext uri="{BB962C8B-B14F-4D97-AF65-F5344CB8AC3E}">
        <p14:creationId xmlns:p14="http://schemas.microsoft.com/office/powerpoint/2010/main" val="4131068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noFill/>
        </p:spPr>
        <p:txBody>
          <a:bodyPr/>
          <a:lstStyle/>
          <a:p>
            <a:pPr marL="0" indent="0">
              <a:buNone/>
            </a:pPr>
            <a:r>
              <a:rPr lang="en-US" sz="4000" dirty="0">
                <a:solidFill>
                  <a:srgbClr val="C00000"/>
                </a:solidFill>
                <a:effectLst>
                  <a:outerShdw blurRad="38100" dist="38100" dir="2700000" algn="tl">
                    <a:srgbClr val="000000">
                      <a:alpha val="43137"/>
                    </a:srgbClr>
                  </a:outerShdw>
                </a:effectLst>
              </a:rPr>
              <a:t>Assuming that Tom is under the influence, what substance is he under the influence of?</a:t>
            </a:r>
          </a:p>
          <a:p>
            <a:pPr marL="0" indent="0">
              <a:buNone/>
            </a:pPr>
            <a:endParaRPr lang="en-US" sz="1000" dirty="0">
              <a:solidFill>
                <a:srgbClr val="C00000"/>
              </a:solidFill>
              <a:effectLst>
                <a:outerShdw blurRad="38100" dist="38100" dir="2700000" algn="tl">
                  <a:srgbClr val="000000">
                    <a:alpha val="43137"/>
                  </a:srgbClr>
                </a:outerShdw>
              </a:effectLst>
            </a:endParaRPr>
          </a:p>
          <a:p>
            <a:pPr marL="1143000" lvl="1" indent="-742950">
              <a:buSzPct val="100000"/>
              <a:buFont typeface="+mj-lt"/>
              <a:buAutoNum type="alphaLcParenR"/>
            </a:pPr>
            <a:r>
              <a:rPr lang="en-US" sz="3200" dirty="0">
                <a:solidFill>
                  <a:srgbClr val="C00000"/>
                </a:solidFill>
                <a:effectLst>
                  <a:outerShdw blurRad="38100" dist="38100" dir="2700000" algn="tl">
                    <a:srgbClr val="000000">
                      <a:alpha val="43137"/>
                    </a:srgbClr>
                  </a:outerShdw>
                </a:effectLst>
              </a:rPr>
              <a:t>alcohol</a:t>
            </a:r>
          </a:p>
          <a:p>
            <a:pPr marL="1143000" lvl="1" indent="-742950">
              <a:buSzPct val="100000"/>
              <a:buFont typeface="+mj-lt"/>
              <a:buAutoNum type="alphaLcParenR"/>
            </a:pPr>
            <a:r>
              <a:rPr lang="en-US" sz="3200" dirty="0">
                <a:solidFill>
                  <a:srgbClr val="C00000"/>
                </a:solidFill>
                <a:effectLst>
                  <a:outerShdw blurRad="38100" dist="38100" dir="2700000" algn="tl">
                    <a:srgbClr val="000000">
                      <a:alpha val="43137"/>
                    </a:srgbClr>
                  </a:outerShdw>
                </a:effectLst>
              </a:rPr>
              <a:t>marijuana</a:t>
            </a:r>
          </a:p>
          <a:p>
            <a:pPr marL="1143000" lvl="1" indent="-742950">
              <a:buSzPct val="100000"/>
              <a:buFont typeface="+mj-lt"/>
              <a:buAutoNum type="alphaLcParenR"/>
            </a:pPr>
            <a:r>
              <a:rPr lang="en-US" sz="3200" dirty="0">
                <a:solidFill>
                  <a:srgbClr val="C00000"/>
                </a:solidFill>
                <a:effectLst>
                  <a:outerShdw blurRad="38100" dist="38100" dir="2700000" algn="tl">
                    <a:srgbClr val="000000">
                      <a:alpha val="43137"/>
                    </a:srgbClr>
                  </a:outerShdw>
                </a:effectLst>
              </a:rPr>
              <a:t>cocaine</a:t>
            </a:r>
          </a:p>
          <a:p>
            <a:pPr marL="1143000" lvl="1" indent="-742950">
              <a:buSzPct val="100000"/>
              <a:buFont typeface="+mj-lt"/>
              <a:buAutoNum type="alphaLcParenR"/>
            </a:pPr>
            <a:r>
              <a:rPr lang="en-US" sz="3200" dirty="0">
                <a:solidFill>
                  <a:srgbClr val="C00000"/>
                </a:solidFill>
                <a:effectLst>
                  <a:outerShdw blurRad="38100" dist="38100" dir="2700000" algn="tl">
                    <a:srgbClr val="000000">
                      <a:alpha val="43137"/>
                    </a:srgbClr>
                  </a:outerShdw>
                </a:effectLst>
              </a:rPr>
              <a:t>benzodiazepine</a:t>
            </a:r>
          </a:p>
          <a:p>
            <a:pPr marL="1143000" lvl="1" indent="-742950">
              <a:buSzPct val="100000"/>
              <a:buFont typeface="+mj-lt"/>
              <a:buAutoNum type="alphaLcParenR"/>
            </a:pPr>
            <a:r>
              <a:rPr lang="en-US" sz="3200" dirty="0">
                <a:solidFill>
                  <a:srgbClr val="C00000"/>
                </a:solidFill>
                <a:effectLst>
                  <a:outerShdw blurRad="38100" dist="38100" dir="2700000" algn="tl">
                    <a:srgbClr val="000000">
                      <a:alpha val="43137"/>
                    </a:srgbClr>
                  </a:outerShdw>
                </a:effectLst>
              </a:rPr>
              <a:t>we don’t know</a:t>
            </a:r>
          </a:p>
          <a:p>
            <a:pPr marL="0" indent="0">
              <a:buNone/>
            </a:pPr>
            <a:endParaRPr lang="en-US" dirty="0"/>
          </a:p>
        </p:txBody>
      </p:sp>
      <p:sp>
        <p:nvSpPr>
          <p:cNvPr id="3" name="Title 2"/>
          <p:cNvSpPr>
            <a:spLocks noGrp="1"/>
          </p:cNvSpPr>
          <p:nvPr>
            <p:ph type="title"/>
          </p:nvPr>
        </p:nvSpPr>
        <p:spPr/>
        <p:txBody>
          <a:bodyPr/>
          <a:lstStyle/>
          <a:p>
            <a:r>
              <a:rPr lang="en-US" sz="4800" b="1" u="sng" dirty="0">
                <a:effectLst>
                  <a:outerShdw blurRad="38100" dist="38100" dir="2700000" algn="tl">
                    <a:srgbClr val="000000">
                      <a:alpha val="43137"/>
                    </a:srgbClr>
                  </a:outerShdw>
                </a:effectLst>
              </a:rPr>
              <a:t>Polling </a:t>
            </a:r>
            <a:r>
              <a:rPr lang="en-US" sz="4800" b="1" u="sng" dirty="0">
                <a:solidFill>
                  <a:srgbClr val="FF0000"/>
                </a:solidFill>
                <a:effectLst>
                  <a:outerShdw blurRad="38100" dist="38100" dir="2700000" algn="tl">
                    <a:srgbClr val="000000">
                      <a:alpha val="43137"/>
                    </a:srgbClr>
                  </a:outerShdw>
                </a:effectLst>
              </a:rPr>
              <a:t>Question</a:t>
            </a:r>
          </a:p>
        </p:txBody>
      </p:sp>
      <p:sp>
        <p:nvSpPr>
          <p:cNvPr id="4" name="Slide Number Placeholder 3">
            <a:extLst>
              <a:ext uri="{FF2B5EF4-FFF2-40B4-BE49-F238E27FC236}">
                <a16:creationId xmlns:a16="http://schemas.microsoft.com/office/drawing/2014/main" xmlns="" id="{78BE2BB1-B4EF-4F8B-81DF-24947C4097DB}"/>
              </a:ext>
            </a:extLst>
          </p:cNvPr>
          <p:cNvSpPr>
            <a:spLocks noGrp="1"/>
          </p:cNvSpPr>
          <p:nvPr>
            <p:ph type="sldNum" sz="quarter" idx="12"/>
          </p:nvPr>
        </p:nvSpPr>
        <p:spPr/>
        <p:txBody>
          <a:bodyPr/>
          <a:lstStyle/>
          <a:p>
            <a:fld id="{612310A0-AC20-4D0A-9F85-95A53125E86D}" type="slidenum">
              <a:rPr lang="en-US" smtClean="0"/>
              <a:t>5</a:t>
            </a:fld>
            <a:endParaRPr lang="en-US"/>
          </a:p>
        </p:txBody>
      </p:sp>
    </p:spTree>
    <p:extLst>
      <p:ext uri="{BB962C8B-B14F-4D97-AF65-F5344CB8AC3E}">
        <p14:creationId xmlns:p14="http://schemas.microsoft.com/office/powerpoint/2010/main" val="222384922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Texas cases of interest</a:t>
            </a:r>
          </a:p>
        </p:txBody>
      </p:sp>
      <p:sp>
        <p:nvSpPr>
          <p:cNvPr id="3" name="Content Placeholder 2"/>
          <p:cNvSpPr>
            <a:spLocks noGrp="1"/>
          </p:cNvSpPr>
          <p:nvPr>
            <p:ph idx="1"/>
          </p:nvPr>
        </p:nvSpPr>
        <p:spPr/>
        <p:txBody>
          <a:bodyPr/>
          <a:lstStyle/>
          <a:p>
            <a:r>
              <a:rPr lang="en-US" b="1" i="1" dirty="0"/>
              <a:t>Crider v. State</a:t>
            </a:r>
            <a:r>
              <a:rPr lang="en-US" b="1" dirty="0"/>
              <a:t>, </a:t>
            </a:r>
            <a:r>
              <a:rPr lang="en-US" dirty="0"/>
              <a:t>607 S.W.3d 305 (Tex. Crim. App. 2020) cert. denied “…the State obtained the blood sample by way of a magistrate’s determination that probable cause existed to justify its seizure—for the explicit purpose of determining its evidentiary value to prove the offense of driving while intoxicated.” That magistrate’s determination was sufficient in this case to justify the chemical testing of the blood. And this is so, we hold, </a:t>
            </a:r>
            <a:r>
              <a:rPr lang="en-US" b="1" dirty="0"/>
              <a:t>even if the warrant itself did not expressly authorize the chemical testing on its face</a:t>
            </a:r>
          </a:p>
        </p:txBody>
      </p:sp>
      <p:sp>
        <p:nvSpPr>
          <p:cNvPr id="4" name="Slide Number Placeholder 3">
            <a:extLst>
              <a:ext uri="{FF2B5EF4-FFF2-40B4-BE49-F238E27FC236}">
                <a16:creationId xmlns:a16="http://schemas.microsoft.com/office/drawing/2014/main" xmlns="" id="{5C0C1C92-79C1-45BE-AB76-659208958375}"/>
              </a:ext>
            </a:extLst>
          </p:cNvPr>
          <p:cNvSpPr>
            <a:spLocks noGrp="1"/>
          </p:cNvSpPr>
          <p:nvPr>
            <p:ph type="sldNum" sz="quarter" idx="12"/>
          </p:nvPr>
        </p:nvSpPr>
        <p:spPr/>
        <p:txBody>
          <a:bodyPr/>
          <a:lstStyle/>
          <a:p>
            <a:fld id="{612310A0-AC20-4D0A-9F85-95A53125E86D}" type="slidenum">
              <a:rPr lang="en-US" smtClean="0"/>
              <a:t>50</a:t>
            </a:fld>
            <a:endParaRPr lang="en-US"/>
          </a:p>
        </p:txBody>
      </p:sp>
    </p:spTree>
    <p:extLst>
      <p:ext uri="{BB962C8B-B14F-4D97-AF65-F5344CB8AC3E}">
        <p14:creationId xmlns:p14="http://schemas.microsoft.com/office/powerpoint/2010/main" val="86756354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26976" y="1497151"/>
            <a:ext cx="10515600" cy="4351338"/>
          </a:xfrm>
        </p:spPr>
        <p:txBody>
          <a:bodyPr/>
          <a:lstStyle/>
          <a:p>
            <a:r>
              <a:rPr lang="en-US" b="1" i="1" dirty="0"/>
              <a:t>Stephen Ramirez v. State</a:t>
            </a:r>
            <a:r>
              <a:rPr lang="en-US" b="1" dirty="0"/>
              <a:t>, </a:t>
            </a:r>
            <a:r>
              <a:rPr lang="en-US" dirty="0"/>
              <a:t>14-19-00433-CR 10/27/20 PDR ref’d The three-day requirement for the execution of a search warrant sets the limit for the actual search for and seizure of the evidence by a peace officer, not the timing for any subsequent forensic analysis that may be conducted on the seized evidence. </a:t>
            </a:r>
            <a:r>
              <a:rPr lang="en-US" b="1" i="1" dirty="0"/>
              <a:t>Schneider v. State</a:t>
            </a:r>
            <a:r>
              <a:rPr lang="en-US" b="1" dirty="0"/>
              <a:t>, </a:t>
            </a:r>
            <a:r>
              <a:rPr lang="en-US" dirty="0"/>
              <a:t>03-19-00732-CR 3/10/21 PDR filed PD-0238-21</a:t>
            </a:r>
            <a:r>
              <a:rPr lang="en-US" b="1" dirty="0"/>
              <a:t> </a:t>
            </a:r>
            <a:r>
              <a:rPr lang="en-US" dirty="0"/>
              <a:t>analyzed </a:t>
            </a:r>
            <a:r>
              <a:rPr lang="en-US" b="1" i="1" dirty="0"/>
              <a:t>Martinez v State </a:t>
            </a:r>
            <a:r>
              <a:rPr lang="en-US" dirty="0"/>
              <a:t>and held that it did not require a second search warrant to test blood and did not require that a timely collected sample be subjected to testing within three days.</a:t>
            </a:r>
          </a:p>
        </p:txBody>
      </p:sp>
      <p:sp>
        <p:nvSpPr>
          <p:cNvPr id="4" name="Slide Number Placeholder 3">
            <a:extLst>
              <a:ext uri="{FF2B5EF4-FFF2-40B4-BE49-F238E27FC236}">
                <a16:creationId xmlns:a16="http://schemas.microsoft.com/office/drawing/2014/main" xmlns="" id="{5B0B5BDF-BB9D-4C37-83AD-862A39A45606}"/>
              </a:ext>
            </a:extLst>
          </p:cNvPr>
          <p:cNvSpPr>
            <a:spLocks noGrp="1"/>
          </p:cNvSpPr>
          <p:nvPr>
            <p:ph type="sldNum" sz="quarter" idx="12"/>
          </p:nvPr>
        </p:nvSpPr>
        <p:spPr/>
        <p:txBody>
          <a:bodyPr/>
          <a:lstStyle/>
          <a:p>
            <a:fld id="{612310A0-AC20-4D0A-9F85-95A53125E86D}" type="slidenum">
              <a:rPr lang="en-US" smtClean="0"/>
              <a:t>51</a:t>
            </a:fld>
            <a:endParaRPr lang="en-US"/>
          </a:p>
        </p:txBody>
      </p:sp>
    </p:spTree>
    <p:extLst>
      <p:ext uri="{BB962C8B-B14F-4D97-AF65-F5344CB8AC3E}">
        <p14:creationId xmlns:p14="http://schemas.microsoft.com/office/powerpoint/2010/main" val="320106485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894447"/>
            <a:ext cx="10515600" cy="4351338"/>
          </a:xfrm>
        </p:spPr>
        <p:txBody>
          <a:bodyPr/>
          <a:lstStyle/>
          <a:p>
            <a:r>
              <a:rPr lang="en-US" b="1" i="1" dirty="0"/>
              <a:t>State v. Mendez</a:t>
            </a:r>
            <a:r>
              <a:rPr lang="en-US" b="1" dirty="0"/>
              <a:t>, </a:t>
            </a:r>
            <a:r>
              <a:rPr lang="en-US" dirty="0"/>
              <a:t>05-20-00307-CR 3/23/21 No PDR</a:t>
            </a:r>
          </a:p>
          <a:p>
            <a:pPr marL="457200" lvl="1" indent="0">
              <a:buNone/>
            </a:pPr>
            <a:r>
              <a:rPr lang="en-US" dirty="0"/>
              <a:t>While the blood must be seized within three days, it need not be tested and analyzed in the three-day period mentioned in Article 18.07(a)(3). Execution of the warrant under Article 18.07 refers to the blood draw itself, not the subsequent testing and analysis.</a:t>
            </a:r>
          </a:p>
          <a:p>
            <a:r>
              <a:rPr lang="en-US" b="1" dirty="0"/>
              <a:t>Latest Decision </a:t>
            </a:r>
            <a:r>
              <a:rPr lang="en-US" b="1" i="1" dirty="0"/>
              <a:t>Balderas v. State</a:t>
            </a:r>
            <a:r>
              <a:rPr lang="en-US" b="1" dirty="0"/>
              <a:t>, </a:t>
            </a:r>
            <a:r>
              <a:rPr lang="en-US" dirty="0"/>
              <a:t>01-20-00174-CR 4/29/21 </a:t>
            </a:r>
            <a:r>
              <a:rPr lang="en-US" sz="2400" dirty="0"/>
              <a:t>Based on Crider, the magistrate’s determination that probable cause existed to justify the seizure of appellant’s blood sample, without expressly providing for the eventual forensic analysis of the specimen, was sufficient to justify the chemical testing of the blood seized</a:t>
            </a:r>
            <a:endParaRPr lang="en-US" dirty="0"/>
          </a:p>
        </p:txBody>
      </p:sp>
      <p:sp>
        <p:nvSpPr>
          <p:cNvPr id="4" name="Slide Number Placeholder 3">
            <a:extLst>
              <a:ext uri="{FF2B5EF4-FFF2-40B4-BE49-F238E27FC236}">
                <a16:creationId xmlns:a16="http://schemas.microsoft.com/office/drawing/2014/main" xmlns="" id="{C72A9C11-170E-4990-B459-7F52255C1581}"/>
              </a:ext>
            </a:extLst>
          </p:cNvPr>
          <p:cNvSpPr>
            <a:spLocks noGrp="1"/>
          </p:cNvSpPr>
          <p:nvPr>
            <p:ph type="sldNum" sz="quarter" idx="12"/>
          </p:nvPr>
        </p:nvSpPr>
        <p:spPr/>
        <p:txBody>
          <a:bodyPr/>
          <a:lstStyle/>
          <a:p>
            <a:fld id="{612310A0-AC20-4D0A-9F85-95A53125E86D}" type="slidenum">
              <a:rPr lang="en-US" smtClean="0"/>
              <a:t>52</a:t>
            </a:fld>
            <a:endParaRPr lang="en-US"/>
          </a:p>
        </p:txBody>
      </p:sp>
    </p:spTree>
    <p:extLst>
      <p:ext uri="{BB962C8B-B14F-4D97-AF65-F5344CB8AC3E}">
        <p14:creationId xmlns:p14="http://schemas.microsoft.com/office/powerpoint/2010/main" val="270082947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39536" y="978337"/>
            <a:ext cx="10515600" cy="4351338"/>
          </a:xfrm>
        </p:spPr>
        <p:txBody>
          <a:bodyPr/>
          <a:lstStyle/>
          <a:p>
            <a:pPr marL="0" indent="0">
              <a:buNone/>
            </a:pPr>
            <a:r>
              <a:rPr lang="en-US" sz="3600" dirty="0"/>
              <a:t>If a driver crosses a clearly marked lane but does not do so when other vehicles are present. Does a peace officer have reasonable suspicion to stop? </a:t>
            </a:r>
          </a:p>
          <a:p>
            <a:pPr marL="0" indent="0">
              <a:buNone/>
            </a:pPr>
            <a:endParaRPr lang="en-US" sz="3600" dirty="0"/>
          </a:p>
          <a:p>
            <a:pPr marL="514350" indent="-514350">
              <a:buAutoNum type="alphaLcParenR"/>
            </a:pPr>
            <a:r>
              <a:rPr lang="en-US" sz="3600" dirty="0">
                <a:solidFill>
                  <a:srgbClr val="FF0000"/>
                </a:solidFill>
              </a:rPr>
              <a:t>Yes</a:t>
            </a:r>
          </a:p>
          <a:p>
            <a:pPr marL="0" indent="0">
              <a:buNone/>
            </a:pPr>
            <a:r>
              <a:rPr lang="en-US" sz="3600" dirty="0">
                <a:solidFill>
                  <a:srgbClr val="FF0000"/>
                </a:solidFill>
              </a:rPr>
              <a:t> </a:t>
            </a:r>
          </a:p>
          <a:p>
            <a:pPr marL="0" indent="0">
              <a:buNone/>
            </a:pPr>
            <a:r>
              <a:rPr lang="en-US" sz="3600" dirty="0">
                <a:solidFill>
                  <a:srgbClr val="FF0000"/>
                </a:solidFill>
              </a:rPr>
              <a:t>b) No</a:t>
            </a:r>
            <a:endParaRPr lang="en-US" dirty="0">
              <a:solidFill>
                <a:srgbClr val="FF0000"/>
              </a:solidFill>
            </a:endParaRPr>
          </a:p>
        </p:txBody>
      </p:sp>
      <p:sp>
        <p:nvSpPr>
          <p:cNvPr id="4" name="Slide Number Placeholder 3">
            <a:extLst>
              <a:ext uri="{FF2B5EF4-FFF2-40B4-BE49-F238E27FC236}">
                <a16:creationId xmlns:a16="http://schemas.microsoft.com/office/drawing/2014/main" xmlns="" id="{1A85A10D-3E77-449F-9CDF-36456CEECE31}"/>
              </a:ext>
            </a:extLst>
          </p:cNvPr>
          <p:cNvSpPr>
            <a:spLocks noGrp="1"/>
          </p:cNvSpPr>
          <p:nvPr>
            <p:ph type="sldNum" sz="quarter" idx="12"/>
          </p:nvPr>
        </p:nvSpPr>
        <p:spPr/>
        <p:txBody>
          <a:bodyPr/>
          <a:lstStyle/>
          <a:p>
            <a:fld id="{612310A0-AC20-4D0A-9F85-95A53125E86D}" type="slidenum">
              <a:rPr lang="en-US" smtClean="0"/>
              <a:t>53</a:t>
            </a:fld>
            <a:endParaRPr lang="en-US"/>
          </a:p>
        </p:txBody>
      </p:sp>
    </p:spTree>
    <p:extLst>
      <p:ext uri="{BB962C8B-B14F-4D97-AF65-F5344CB8AC3E}">
        <p14:creationId xmlns:p14="http://schemas.microsoft.com/office/powerpoint/2010/main" val="266819979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05734"/>
            <a:ext cx="10515600" cy="1325563"/>
          </a:xfrm>
        </p:spPr>
        <p:txBody>
          <a:bodyPr>
            <a:normAutofit/>
          </a:bodyPr>
          <a:lstStyle/>
          <a:p>
            <a:pPr algn="ctr"/>
            <a:r>
              <a:rPr lang="en-US" sz="6000" dirty="0"/>
              <a:t>Yes</a:t>
            </a:r>
          </a:p>
        </p:txBody>
      </p:sp>
      <p:sp>
        <p:nvSpPr>
          <p:cNvPr id="3" name="Content Placeholder 2"/>
          <p:cNvSpPr>
            <a:spLocks noGrp="1"/>
          </p:cNvSpPr>
          <p:nvPr>
            <p:ph idx="1"/>
          </p:nvPr>
        </p:nvSpPr>
        <p:spPr>
          <a:xfrm>
            <a:off x="1014369" y="1253330"/>
            <a:ext cx="10515600" cy="4659197"/>
          </a:xfrm>
        </p:spPr>
        <p:txBody>
          <a:bodyPr/>
          <a:lstStyle/>
          <a:p>
            <a:r>
              <a:rPr lang="en-US" dirty="0"/>
              <a:t> (9th COA) </a:t>
            </a:r>
            <a:r>
              <a:rPr lang="en-US" b="1" i="1" dirty="0" err="1"/>
              <a:t>Dugar</a:t>
            </a:r>
            <a:r>
              <a:rPr lang="en-US" b="1" i="1" dirty="0"/>
              <a:t> v. State </a:t>
            </a:r>
            <a:r>
              <a:rPr lang="en-US" dirty="0"/>
              <a:t>09-19-00098-CR 4/7/21 a reasonably objective police officer could have interpreted Transportation Code §545.060 to prohibit “failing to maintain a single lane when it [is] practical for the driver to do so.” Based on this interpretation, the officer could have formed reasonable suspicion required for the stop. </a:t>
            </a:r>
          </a:p>
          <a:p>
            <a:pPr marL="0" indent="0">
              <a:buNone/>
            </a:pPr>
            <a:r>
              <a:rPr lang="en-US" sz="3200" dirty="0"/>
              <a:t>   Also Yes </a:t>
            </a:r>
          </a:p>
          <a:p>
            <a:pPr marL="0" indent="0">
              <a:buNone/>
            </a:pPr>
            <a:endParaRPr lang="en-US" dirty="0"/>
          </a:p>
          <a:p>
            <a:r>
              <a:rPr lang="en-US" b="1" i="1" dirty="0" err="1"/>
              <a:t>Leming</a:t>
            </a:r>
            <a:r>
              <a:rPr lang="en-US" b="1" i="1" dirty="0"/>
              <a:t> v. State</a:t>
            </a:r>
            <a:r>
              <a:rPr lang="en-US" dirty="0"/>
              <a:t>, 493 S.W.3d 552 (Tex. Crim. App. 2016) plurality opinion State v. </a:t>
            </a:r>
            <a:r>
              <a:rPr lang="en-US" dirty="0" err="1"/>
              <a:t>Meras</a:t>
            </a:r>
            <a:r>
              <a:rPr lang="en-US" dirty="0"/>
              <a:t>, 10-18-00345-CR 01/08/20 PDR filed 3/10/2020 Reyes v. State, 08-18-00145 CR 6/18/20 no PDR</a:t>
            </a:r>
          </a:p>
        </p:txBody>
      </p:sp>
      <p:sp>
        <p:nvSpPr>
          <p:cNvPr id="4" name="Slide Number Placeholder 3">
            <a:extLst>
              <a:ext uri="{FF2B5EF4-FFF2-40B4-BE49-F238E27FC236}">
                <a16:creationId xmlns:a16="http://schemas.microsoft.com/office/drawing/2014/main" xmlns="" id="{F0D0AD76-7A0D-4A43-B2AE-E7E88DBC3C9F}"/>
              </a:ext>
            </a:extLst>
          </p:cNvPr>
          <p:cNvSpPr>
            <a:spLocks noGrp="1"/>
          </p:cNvSpPr>
          <p:nvPr>
            <p:ph type="sldNum" sz="quarter" idx="12"/>
          </p:nvPr>
        </p:nvSpPr>
        <p:spPr/>
        <p:txBody>
          <a:bodyPr/>
          <a:lstStyle/>
          <a:p>
            <a:fld id="{612310A0-AC20-4D0A-9F85-95A53125E86D}" type="slidenum">
              <a:rPr lang="en-US" smtClean="0"/>
              <a:t>54</a:t>
            </a:fld>
            <a:endParaRPr lang="en-US"/>
          </a:p>
        </p:txBody>
      </p:sp>
    </p:spTree>
    <p:extLst>
      <p:ext uri="{BB962C8B-B14F-4D97-AF65-F5344CB8AC3E}">
        <p14:creationId xmlns:p14="http://schemas.microsoft.com/office/powerpoint/2010/main" val="283543590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5400" b="1" dirty="0"/>
              <a:t>No</a:t>
            </a:r>
            <a:endParaRPr lang="en-US" b="1" dirty="0"/>
          </a:p>
        </p:txBody>
      </p:sp>
      <p:sp>
        <p:nvSpPr>
          <p:cNvPr id="3" name="Content Placeholder 2"/>
          <p:cNvSpPr>
            <a:spLocks noGrp="1"/>
          </p:cNvSpPr>
          <p:nvPr>
            <p:ph idx="1"/>
          </p:nvPr>
        </p:nvSpPr>
        <p:spPr/>
        <p:txBody>
          <a:bodyPr/>
          <a:lstStyle/>
          <a:p>
            <a:r>
              <a:rPr lang="en-US" b="1" i="1" dirty="0"/>
              <a:t>State v. Hardin</a:t>
            </a:r>
            <a:r>
              <a:rPr lang="en-US" dirty="0"/>
              <a:t> PD-0799-19 PDR granted 10/2/19 (submitted 2/26/20) </a:t>
            </a:r>
            <a:r>
              <a:rPr lang="en-US" b="1" i="1" dirty="0"/>
              <a:t>State v. Bernard</a:t>
            </a:r>
            <a:r>
              <a:rPr lang="en-US" dirty="0"/>
              <a:t>, 503 S.W. 3d 685 (Tex. App.-Houston [14th Dist.] 2016, </a:t>
            </a:r>
            <a:r>
              <a:rPr lang="en-US" dirty="0" err="1"/>
              <a:t>rev’d</a:t>
            </a:r>
            <a:r>
              <a:rPr lang="en-US" dirty="0"/>
              <a:t> on other grounds, 512 S.W.3d 351 (Tex. Crim. App. 2017) </a:t>
            </a:r>
            <a:r>
              <a:rPr lang="en-US" b="1" i="1" dirty="0"/>
              <a:t>Hernandez v. State</a:t>
            </a:r>
            <a:r>
              <a:rPr lang="en-US" dirty="0"/>
              <a:t>, 983 S.W.2d 867 (Tex. App.-Austin 1998, pet. ref’d)</a:t>
            </a:r>
          </a:p>
        </p:txBody>
      </p:sp>
      <p:sp>
        <p:nvSpPr>
          <p:cNvPr id="4" name="Slide Number Placeholder 3">
            <a:extLst>
              <a:ext uri="{FF2B5EF4-FFF2-40B4-BE49-F238E27FC236}">
                <a16:creationId xmlns:a16="http://schemas.microsoft.com/office/drawing/2014/main" xmlns="" id="{27238167-EF39-4B21-BF01-30D05152EA73}"/>
              </a:ext>
            </a:extLst>
          </p:cNvPr>
          <p:cNvSpPr>
            <a:spLocks noGrp="1"/>
          </p:cNvSpPr>
          <p:nvPr>
            <p:ph type="sldNum" sz="quarter" idx="12"/>
          </p:nvPr>
        </p:nvSpPr>
        <p:spPr/>
        <p:txBody>
          <a:bodyPr/>
          <a:lstStyle/>
          <a:p>
            <a:fld id="{612310A0-AC20-4D0A-9F85-95A53125E86D}" type="slidenum">
              <a:rPr lang="en-US" smtClean="0"/>
              <a:t>55</a:t>
            </a:fld>
            <a:endParaRPr lang="en-US"/>
          </a:p>
        </p:txBody>
      </p:sp>
    </p:spTree>
    <p:extLst>
      <p:ext uri="{BB962C8B-B14F-4D97-AF65-F5344CB8AC3E}">
        <p14:creationId xmlns:p14="http://schemas.microsoft.com/office/powerpoint/2010/main" val="334035600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37756" y="1011893"/>
            <a:ext cx="9916487" cy="4351338"/>
          </a:xfrm>
        </p:spPr>
        <p:txBody>
          <a:bodyPr/>
          <a:lstStyle/>
          <a:p>
            <a:pPr marL="0" indent="0">
              <a:buNone/>
            </a:pPr>
            <a:r>
              <a:rPr lang="en-US" dirty="0"/>
              <a:t>Are two 911 calls from the same caller indicating that a F-150 pickup traveling on a specific stretch of a highway whose driver seemed “possibly intoxicated” and almost hit a guardrail sufficient for an officer to make a traffic stop? </a:t>
            </a:r>
          </a:p>
          <a:p>
            <a:pPr marL="0" indent="0">
              <a:buNone/>
            </a:pPr>
            <a:endParaRPr lang="en-US" dirty="0"/>
          </a:p>
          <a:p>
            <a:pPr marL="514350" indent="-514350">
              <a:buAutoNum type="alphaLcParenR"/>
            </a:pPr>
            <a:r>
              <a:rPr lang="en-US" sz="3200" dirty="0">
                <a:solidFill>
                  <a:srgbClr val="FF0000"/>
                </a:solidFill>
              </a:rPr>
              <a:t>Yes </a:t>
            </a:r>
          </a:p>
          <a:p>
            <a:pPr marL="514350" indent="-514350">
              <a:buAutoNum type="alphaLcParenR"/>
            </a:pPr>
            <a:endParaRPr lang="en-US" sz="3200" dirty="0">
              <a:solidFill>
                <a:srgbClr val="FF0000"/>
              </a:solidFill>
            </a:endParaRPr>
          </a:p>
          <a:p>
            <a:pPr marL="514350" indent="-514350">
              <a:buAutoNum type="alphaLcParenR"/>
            </a:pPr>
            <a:r>
              <a:rPr lang="en-US" sz="3200" dirty="0">
                <a:solidFill>
                  <a:srgbClr val="FF0000"/>
                </a:solidFill>
              </a:rPr>
              <a:t>No</a:t>
            </a:r>
          </a:p>
        </p:txBody>
      </p:sp>
      <p:sp>
        <p:nvSpPr>
          <p:cNvPr id="4" name="Slide Number Placeholder 3">
            <a:extLst>
              <a:ext uri="{FF2B5EF4-FFF2-40B4-BE49-F238E27FC236}">
                <a16:creationId xmlns:a16="http://schemas.microsoft.com/office/drawing/2014/main" xmlns="" id="{4B42EE32-D160-471A-A9EA-8CA46F979564}"/>
              </a:ext>
            </a:extLst>
          </p:cNvPr>
          <p:cNvSpPr>
            <a:spLocks noGrp="1"/>
          </p:cNvSpPr>
          <p:nvPr>
            <p:ph type="sldNum" sz="quarter" idx="12"/>
          </p:nvPr>
        </p:nvSpPr>
        <p:spPr/>
        <p:txBody>
          <a:bodyPr/>
          <a:lstStyle/>
          <a:p>
            <a:fld id="{612310A0-AC20-4D0A-9F85-95A53125E86D}" type="slidenum">
              <a:rPr lang="en-US" smtClean="0"/>
              <a:t>56</a:t>
            </a:fld>
            <a:endParaRPr lang="en-US"/>
          </a:p>
        </p:txBody>
      </p:sp>
    </p:spTree>
    <p:extLst>
      <p:ext uri="{BB962C8B-B14F-4D97-AF65-F5344CB8AC3E}">
        <p14:creationId xmlns:p14="http://schemas.microsoft.com/office/powerpoint/2010/main" val="25196529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47679"/>
            <a:ext cx="10515600" cy="1325563"/>
          </a:xfrm>
        </p:spPr>
        <p:txBody>
          <a:bodyPr>
            <a:normAutofit/>
          </a:bodyPr>
          <a:lstStyle/>
          <a:p>
            <a:pPr algn="ctr"/>
            <a:r>
              <a:rPr lang="en-US" sz="4800" b="1" dirty="0"/>
              <a:t>Yes</a:t>
            </a:r>
          </a:p>
        </p:txBody>
      </p:sp>
      <p:sp>
        <p:nvSpPr>
          <p:cNvPr id="3" name="Content Placeholder 2"/>
          <p:cNvSpPr>
            <a:spLocks noGrp="1"/>
          </p:cNvSpPr>
          <p:nvPr>
            <p:ph idx="1"/>
          </p:nvPr>
        </p:nvSpPr>
        <p:spPr>
          <a:xfrm>
            <a:off x="838200" y="1573242"/>
            <a:ext cx="10515600" cy="4351338"/>
          </a:xfrm>
        </p:spPr>
        <p:txBody>
          <a:bodyPr/>
          <a:lstStyle/>
          <a:p>
            <a:r>
              <a:rPr lang="en-US" b="1" i="1" dirty="0"/>
              <a:t>State v. Adrian</a:t>
            </a:r>
            <a:r>
              <a:rPr lang="en-US" dirty="0"/>
              <a:t>, 09-20-00041-CR 2/3/21 no PDR Arresting officer was the only witness at the MTS hearing. Officer testified that he observed the truck make an unsafe maneuver. </a:t>
            </a:r>
          </a:p>
          <a:p>
            <a:pPr marL="0" indent="0">
              <a:buNone/>
            </a:pPr>
            <a:r>
              <a:rPr lang="en-US" dirty="0"/>
              <a:t>The caller pulled over at the scene and confirmed for the officer that the F-150 stopped was the subject of the calls. </a:t>
            </a:r>
          </a:p>
          <a:p>
            <a:pPr marL="0" indent="0">
              <a:buNone/>
            </a:pPr>
            <a:r>
              <a:rPr lang="en-US" dirty="0"/>
              <a:t>The information provided by the caller from two calls to the 911 operator, coupled with the arresting officer’s experience, when viewed objectively from the totality of the circumstances, demonstrate an “indicia of reliability” sufficient to provide the officer with reasonable suspicion that Adrian was possibly impaired</a:t>
            </a:r>
          </a:p>
        </p:txBody>
      </p:sp>
      <p:sp>
        <p:nvSpPr>
          <p:cNvPr id="4" name="Slide Number Placeholder 3">
            <a:extLst>
              <a:ext uri="{FF2B5EF4-FFF2-40B4-BE49-F238E27FC236}">
                <a16:creationId xmlns:a16="http://schemas.microsoft.com/office/drawing/2014/main" xmlns="" id="{77DDCCDF-4AB9-40B5-8E26-E62EB2C09F83}"/>
              </a:ext>
            </a:extLst>
          </p:cNvPr>
          <p:cNvSpPr>
            <a:spLocks noGrp="1"/>
          </p:cNvSpPr>
          <p:nvPr>
            <p:ph type="sldNum" sz="quarter" idx="12"/>
          </p:nvPr>
        </p:nvSpPr>
        <p:spPr/>
        <p:txBody>
          <a:bodyPr/>
          <a:lstStyle/>
          <a:p>
            <a:fld id="{612310A0-AC20-4D0A-9F85-95A53125E86D}" type="slidenum">
              <a:rPr lang="en-US" smtClean="0"/>
              <a:t>57</a:t>
            </a:fld>
            <a:endParaRPr lang="en-US"/>
          </a:p>
        </p:txBody>
      </p:sp>
    </p:spTree>
    <p:extLst>
      <p:ext uri="{BB962C8B-B14F-4D97-AF65-F5344CB8AC3E}">
        <p14:creationId xmlns:p14="http://schemas.microsoft.com/office/powerpoint/2010/main" val="180755382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7590" y="928003"/>
            <a:ext cx="10515600" cy="4351338"/>
          </a:xfrm>
        </p:spPr>
        <p:txBody>
          <a:bodyPr/>
          <a:lstStyle/>
          <a:p>
            <a:pPr marL="0" indent="0">
              <a:buNone/>
            </a:pPr>
            <a:r>
              <a:rPr lang="en-US" sz="3200" dirty="0"/>
              <a:t>Does the good-faith exception to the Texas exclusionary rule allow the admission of blood evidence seized in accordance with a search warrant with a signed but unsworn probable cause affidavit?</a:t>
            </a:r>
          </a:p>
          <a:p>
            <a:pPr marL="0" indent="0">
              <a:buNone/>
            </a:pPr>
            <a:endParaRPr lang="en-US" dirty="0"/>
          </a:p>
          <a:p>
            <a:pPr marL="514350" indent="-514350">
              <a:buAutoNum type="alphaLcParenR"/>
            </a:pPr>
            <a:r>
              <a:rPr lang="en-US" sz="3600" dirty="0">
                <a:solidFill>
                  <a:srgbClr val="FF0000"/>
                </a:solidFill>
              </a:rPr>
              <a:t>Yes </a:t>
            </a:r>
          </a:p>
          <a:p>
            <a:pPr marL="514350" indent="-514350">
              <a:buAutoNum type="alphaLcParenR"/>
            </a:pPr>
            <a:endParaRPr lang="en-US" sz="3600" dirty="0">
              <a:solidFill>
                <a:srgbClr val="FF0000"/>
              </a:solidFill>
            </a:endParaRPr>
          </a:p>
          <a:p>
            <a:pPr marL="514350" indent="-514350">
              <a:buAutoNum type="alphaLcParenR"/>
            </a:pPr>
            <a:r>
              <a:rPr lang="en-US" sz="3600" dirty="0">
                <a:solidFill>
                  <a:srgbClr val="FF0000"/>
                </a:solidFill>
              </a:rPr>
              <a:t> No</a:t>
            </a:r>
          </a:p>
        </p:txBody>
      </p:sp>
      <p:sp>
        <p:nvSpPr>
          <p:cNvPr id="4" name="Slide Number Placeholder 3">
            <a:extLst>
              <a:ext uri="{FF2B5EF4-FFF2-40B4-BE49-F238E27FC236}">
                <a16:creationId xmlns:a16="http://schemas.microsoft.com/office/drawing/2014/main" xmlns="" id="{6D932B70-748E-4609-A8CC-CCB66AF75962}"/>
              </a:ext>
            </a:extLst>
          </p:cNvPr>
          <p:cNvSpPr>
            <a:spLocks noGrp="1"/>
          </p:cNvSpPr>
          <p:nvPr>
            <p:ph type="sldNum" sz="quarter" idx="12"/>
          </p:nvPr>
        </p:nvSpPr>
        <p:spPr/>
        <p:txBody>
          <a:bodyPr/>
          <a:lstStyle/>
          <a:p>
            <a:fld id="{612310A0-AC20-4D0A-9F85-95A53125E86D}" type="slidenum">
              <a:rPr lang="en-US" smtClean="0"/>
              <a:t>58</a:t>
            </a:fld>
            <a:endParaRPr lang="en-US"/>
          </a:p>
        </p:txBody>
      </p:sp>
    </p:spTree>
    <p:extLst>
      <p:ext uri="{BB962C8B-B14F-4D97-AF65-F5344CB8AC3E}">
        <p14:creationId xmlns:p14="http://schemas.microsoft.com/office/powerpoint/2010/main" val="168037668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b="1" dirty="0"/>
              <a:t>No</a:t>
            </a:r>
          </a:p>
        </p:txBody>
      </p:sp>
      <p:sp>
        <p:nvSpPr>
          <p:cNvPr id="3" name="Content Placeholder 2"/>
          <p:cNvSpPr>
            <a:spLocks noGrp="1"/>
          </p:cNvSpPr>
          <p:nvPr>
            <p:ph idx="1"/>
          </p:nvPr>
        </p:nvSpPr>
        <p:spPr/>
        <p:txBody>
          <a:bodyPr>
            <a:normAutofit fontScale="92500" lnSpcReduction="10000"/>
          </a:bodyPr>
          <a:lstStyle/>
          <a:p>
            <a:r>
              <a:rPr lang="en-US" b="1" i="1" dirty="0"/>
              <a:t>Wheeler v. State</a:t>
            </a:r>
            <a:r>
              <a:rPr lang="en-US" dirty="0"/>
              <a:t>, PD-0388-19 2/10/21 </a:t>
            </a:r>
          </a:p>
          <a:p>
            <a:pPr marL="0" indent="0">
              <a:buNone/>
            </a:pPr>
            <a:r>
              <a:rPr lang="en-US" dirty="0"/>
              <a:t>CCA held: the officer in this case was objectively unreasonable in executing a search warrant he knew was unsupported by a sworn probable-cause affidavit, such that he cannot be said to have acted in objective good-faith reliance upon the warrant. The officer admitted that he did not swear an oath before Magistrate Del Carmen or anyone else. But, he claimed that he believed an oath was not required pursuant to </a:t>
            </a:r>
            <a:r>
              <a:rPr lang="en-US" dirty="0" err="1"/>
              <a:t>Pantego</a:t>
            </a:r>
            <a:r>
              <a:rPr lang="en-US" dirty="0"/>
              <a:t> Police Department policy. Bonner testified that in the fourteen months he had been employed with the </a:t>
            </a:r>
            <a:r>
              <a:rPr lang="en-US" dirty="0" err="1"/>
              <a:t>Pantego</a:t>
            </a:r>
            <a:r>
              <a:rPr lang="en-US" dirty="0"/>
              <a:t> Police Department, he had not sworn to a single probable-cause affidavit. Bonner also stated that he understood that the facts in his affidavit were not properly sworn but that he was not aware of any defects in the warrant and believed it to be valid at the time of execution</a:t>
            </a:r>
          </a:p>
        </p:txBody>
      </p:sp>
      <p:sp>
        <p:nvSpPr>
          <p:cNvPr id="4" name="Slide Number Placeholder 3">
            <a:extLst>
              <a:ext uri="{FF2B5EF4-FFF2-40B4-BE49-F238E27FC236}">
                <a16:creationId xmlns:a16="http://schemas.microsoft.com/office/drawing/2014/main" xmlns="" id="{A60148EA-D49E-46D2-A3D8-85C4EE45B627}"/>
              </a:ext>
            </a:extLst>
          </p:cNvPr>
          <p:cNvSpPr>
            <a:spLocks noGrp="1"/>
          </p:cNvSpPr>
          <p:nvPr>
            <p:ph type="sldNum" sz="quarter" idx="12"/>
          </p:nvPr>
        </p:nvSpPr>
        <p:spPr/>
        <p:txBody>
          <a:bodyPr/>
          <a:lstStyle/>
          <a:p>
            <a:fld id="{612310A0-AC20-4D0A-9F85-95A53125E86D}" type="slidenum">
              <a:rPr lang="en-US" smtClean="0"/>
              <a:t>59</a:t>
            </a:fld>
            <a:endParaRPr lang="en-US"/>
          </a:p>
        </p:txBody>
      </p:sp>
    </p:spTree>
    <p:extLst>
      <p:ext uri="{BB962C8B-B14F-4D97-AF65-F5344CB8AC3E}">
        <p14:creationId xmlns:p14="http://schemas.microsoft.com/office/powerpoint/2010/main" val="29538545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a:extLst>
              <a:ext uri="{FF2B5EF4-FFF2-40B4-BE49-F238E27FC236}">
                <a16:creationId xmlns:a16="http://schemas.microsoft.com/office/drawing/2014/main" xmlns="" id="{2229BEC6-9781-CC4D-B3FF-4F8EDB219CF7}"/>
              </a:ext>
            </a:extLst>
          </p:cNvPr>
          <p:cNvSpPr>
            <a:spLocks noGrp="1" noChangeArrowheads="1"/>
          </p:cNvSpPr>
          <p:nvPr>
            <p:ph type="title"/>
          </p:nvPr>
        </p:nvSpPr>
        <p:spPr>
          <a:xfrm>
            <a:off x="1295400" y="381000"/>
            <a:ext cx="8915400" cy="1143000"/>
          </a:xfrm>
        </p:spPr>
        <p:txBody>
          <a:bodyPr/>
          <a:lstStyle/>
          <a:p>
            <a:r>
              <a:rPr lang="en-US" altLang="en-US" sz="4000" b="1" u="sng" dirty="0"/>
              <a:t>Decline </a:t>
            </a:r>
            <a:r>
              <a:rPr lang="en-US" altLang="en-US" sz="4000" b="1" u="sng" dirty="0">
                <a:solidFill>
                  <a:srgbClr val="FF0000"/>
                </a:solidFill>
              </a:rPr>
              <a:t>in Alcohol-Impaired Driving</a:t>
            </a:r>
            <a:r>
              <a:rPr lang="en-US" altLang="en-US" b="1" dirty="0">
                <a:solidFill>
                  <a:srgbClr val="FF0000"/>
                </a:solidFill>
              </a:rPr>
              <a:t/>
            </a:r>
            <a:br>
              <a:rPr lang="en-US" altLang="en-US" b="1" dirty="0">
                <a:solidFill>
                  <a:srgbClr val="FF0000"/>
                </a:solidFill>
              </a:rPr>
            </a:br>
            <a:r>
              <a:rPr lang="en-US" altLang="en-US" sz="2400" b="1" dirty="0">
                <a:solidFill>
                  <a:srgbClr val="FF0000"/>
                </a:solidFill>
              </a:rPr>
              <a:t>Estimated Percentage of Weekend Nighttime Drivers with BACs ≥ 0.08 </a:t>
            </a:r>
          </a:p>
        </p:txBody>
      </p:sp>
      <p:sp>
        <p:nvSpPr>
          <p:cNvPr id="6" name="Content Placeholder 5">
            <a:extLst>
              <a:ext uri="{FF2B5EF4-FFF2-40B4-BE49-F238E27FC236}">
                <a16:creationId xmlns:a16="http://schemas.microsoft.com/office/drawing/2014/main" xmlns="" id="{5CC437B5-F2AD-1147-843E-81B2E45F476B}"/>
              </a:ext>
            </a:extLst>
          </p:cNvPr>
          <p:cNvSpPr>
            <a:spLocks noGrp="1" noChangeArrowheads="1"/>
          </p:cNvSpPr>
          <p:nvPr>
            <p:ph idx="1"/>
          </p:nvPr>
        </p:nvSpPr>
        <p:spPr>
          <a:xfrm>
            <a:off x="838200" y="1447800"/>
            <a:ext cx="10439400" cy="5105400"/>
          </a:xfrm>
        </p:spPr>
        <p:txBody>
          <a:bodyPr>
            <a:normAutofit lnSpcReduction="10000"/>
          </a:bodyPr>
          <a:lstStyle/>
          <a:p>
            <a:pPr>
              <a:buFont typeface="Wingdings" pitchFamily="2" charset="2"/>
              <a:buNone/>
            </a:pPr>
            <a:endParaRPr lang="en-US" altLang="en-US" sz="2000" dirty="0"/>
          </a:p>
          <a:p>
            <a:pPr>
              <a:buFont typeface="Wingdings" pitchFamily="2" charset="2"/>
              <a:buNone/>
            </a:pPr>
            <a:endParaRPr lang="en-US" altLang="en-US" sz="2000" dirty="0"/>
          </a:p>
          <a:p>
            <a:pPr>
              <a:buFont typeface="Wingdings" pitchFamily="2" charset="2"/>
              <a:buNone/>
            </a:pPr>
            <a:endParaRPr lang="en-US" altLang="en-US" sz="2000" dirty="0"/>
          </a:p>
          <a:p>
            <a:pPr>
              <a:buFont typeface="Wingdings" pitchFamily="2" charset="2"/>
              <a:buNone/>
            </a:pPr>
            <a:endParaRPr lang="en-US" altLang="en-US" sz="2000" dirty="0"/>
          </a:p>
          <a:p>
            <a:pPr>
              <a:buFont typeface="Wingdings" pitchFamily="2" charset="2"/>
              <a:buNone/>
            </a:pPr>
            <a:endParaRPr lang="en-US" altLang="en-US" sz="2000" dirty="0"/>
          </a:p>
          <a:p>
            <a:pPr>
              <a:buFont typeface="Wingdings" pitchFamily="2" charset="2"/>
              <a:buNone/>
            </a:pPr>
            <a:endParaRPr lang="en-US" altLang="en-US" sz="2000" dirty="0"/>
          </a:p>
          <a:p>
            <a:pPr>
              <a:buFont typeface="Wingdings" pitchFamily="2" charset="2"/>
              <a:buNone/>
            </a:pPr>
            <a:endParaRPr lang="en-US" altLang="en-US" sz="2000" dirty="0"/>
          </a:p>
          <a:p>
            <a:pPr algn="ctr">
              <a:buFont typeface="Wingdings" pitchFamily="2" charset="2"/>
              <a:buNone/>
            </a:pPr>
            <a:endParaRPr lang="en-US" altLang="en-US" sz="2000" dirty="0"/>
          </a:p>
          <a:p>
            <a:pPr algn="ctr">
              <a:buFont typeface="Wingdings" pitchFamily="2" charset="2"/>
              <a:buNone/>
            </a:pPr>
            <a:endParaRPr lang="en-US" altLang="en-US" sz="2000" dirty="0"/>
          </a:p>
          <a:p>
            <a:pPr algn="ctr">
              <a:buFont typeface="Wingdings" pitchFamily="2" charset="2"/>
              <a:buNone/>
            </a:pPr>
            <a:endParaRPr lang="en-US" altLang="en-US" sz="2000" dirty="0"/>
          </a:p>
          <a:p>
            <a:pPr algn="ctr">
              <a:buFont typeface="Wingdings" pitchFamily="2" charset="2"/>
              <a:buNone/>
            </a:pPr>
            <a:endParaRPr lang="en-US" altLang="en-US" sz="2000" dirty="0"/>
          </a:p>
          <a:p>
            <a:pPr>
              <a:buFont typeface="Wingdings" pitchFamily="2" charset="2"/>
              <a:buNone/>
            </a:pPr>
            <a:endParaRPr lang="en-US" altLang="en-US" sz="2400" b="1" dirty="0">
              <a:solidFill>
                <a:srgbClr val="000000"/>
              </a:solidFill>
            </a:endParaRPr>
          </a:p>
          <a:p>
            <a:pPr algn="ctr">
              <a:buFont typeface="Wingdings" pitchFamily="2" charset="2"/>
              <a:buNone/>
            </a:pPr>
            <a:r>
              <a:rPr lang="en-US" altLang="en-US" sz="2400" b="1" dirty="0">
                <a:solidFill>
                  <a:schemeClr val="accent4">
                    <a:lumMod val="75000"/>
                  </a:schemeClr>
                </a:solidFill>
              </a:rPr>
              <a:t>Latest Survey (2013-2014):  1.5%</a:t>
            </a:r>
          </a:p>
          <a:p>
            <a:pPr>
              <a:buFont typeface="Wingdings" pitchFamily="2" charset="2"/>
              <a:buNone/>
            </a:pPr>
            <a:endParaRPr lang="en-US" altLang="en-US" sz="2000" dirty="0">
              <a:solidFill>
                <a:srgbClr val="000000"/>
              </a:solidFill>
            </a:endParaRPr>
          </a:p>
        </p:txBody>
      </p:sp>
      <p:pic>
        <p:nvPicPr>
          <p:cNvPr id="25604" name="Content Placeholder 4" descr="http://www2.potsdam.edu/alcohol/images/Graphs-from-NHTSA-DOT-HS-811-175-1.png">
            <a:extLst>
              <a:ext uri="{FF2B5EF4-FFF2-40B4-BE49-F238E27FC236}">
                <a16:creationId xmlns:a16="http://schemas.microsoft.com/office/drawing/2014/main" xmlns="" id="{90C0F0EB-36F6-9B45-B2D2-95CF2E48F216}"/>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09950" y="1981200"/>
            <a:ext cx="53721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xmlns="" id="{2D70AFBC-0E03-4FF2-8B54-A71A959C3058}"/>
              </a:ext>
            </a:extLst>
          </p:cNvPr>
          <p:cNvSpPr>
            <a:spLocks noGrp="1"/>
          </p:cNvSpPr>
          <p:nvPr>
            <p:ph type="sldNum" sz="quarter" idx="12"/>
          </p:nvPr>
        </p:nvSpPr>
        <p:spPr/>
        <p:txBody>
          <a:bodyPr/>
          <a:lstStyle/>
          <a:p>
            <a:fld id="{612310A0-AC20-4D0A-9F85-95A53125E86D}" type="slidenum">
              <a:rPr lang="en-US" smtClean="0"/>
              <a:t>6</a:t>
            </a:fld>
            <a:endParaRPr lang="en-US"/>
          </a:p>
        </p:txBody>
      </p:sp>
    </p:spTree>
    <p:extLst>
      <p:ext uri="{BB962C8B-B14F-4D97-AF65-F5344CB8AC3E}">
        <p14:creationId xmlns:p14="http://schemas.microsoft.com/office/powerpoint/2010/main" val="198342825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4EDBB3CD-D428-40A6-91BB-84DC2A2EF117}"/>
              </a:ext>
            </a:extLst>
          </p:cNvPr>
          <p:cNvSpPr>
            <a:spLocks noGrp="1"/>
          </p:cNvSpPr>
          <p:nvPr>
            <p:ph idx="1"/>
          </p:nvPr>
        </p:nvSpPr>
        <p:spPr>
          <a:xfrm>
            <a:off x="1039536" y="1406175"/>
            <a:ext cx="10515600" cy="4351338"/>
          </a:xfrm>
        </p:spPr>
        <p:txBody>
          <a:bodyPr/>
          <a:lstStyle/>
          <a:p>
            <a:r>
              <a:rPr lang="en-US" dirty="0"/>
              <a:t>The officer admitted that he did not swear an oath before Magistrate Del Carmen or anyone else. But, he claimed that he believed an oath was not required pursuant to Pantego Police Department policy. Bonner testified that in the fourteen months he had been employed with the Pantego Police Department, </a:t>
            </a:r>
            <a:r>
              <a:rPr lang="en-US" b="1" dirty="0"/>
              <a:t>he had not sworn to a single probable-cause affidavit</a:t>
            </a:r>
            <a:r>
              <a:rPr lang="en-US" dirty="0"/>
              <a:t>. Bonner also stated that he understood that the facts in his affidavit were not properly sworn but that he was not aware of any defects in the warrant and believed it to be valid at the time of execution</a:t>
            </a:r>
          </a:p>
        </p:txBody>
      </p:sp>
      <p:sp>
        <p:nvSpPr>
          <p:cNvPr id="4" name="Slide Number Placeholder 3">
            <a:extLst>
              <a:ext uri="{FF2B5EF4-FFF2-40B4-BE49-F238E27FC236}">
                <a16:creationId xmlns:a16="http://schemas.microsoft.com/office/drawing/2014/main" xmlns="" id="{1EDFDDE1-E0DC-4FCD-963F-346A69331C6B}"/>
              </a:ext>
            </a:extLst>
          </p:cNvPr>
          <p:cNvSpPr>
            <a:spLocks noGrp="1"/>
          </p:cNvSpPr>
          <p:nvPr>
            <p:ph type="sldNum" sz="quarter" idx="12"/>
          </p:nvPr>
        </p:nvSpPr>
        <p:spPr/>
        <p:txBody>
          <a:bodyPr/>
          <a:lstStyle/>
          <a:p>
            <a:fld id="{612310A0-AC20-4D0A-9F85-95A53125E86D}" type="slidenum">
              <a:rPr lang="en-US" smtClean="0"/>
              <a:t>60</a:t>
            </a:fld>
            <a:endParaRPr lang="en-US"/>
          </a:p>
        </p:txBody>
      </p:sp>
    </p:spTree>
    <p:extLst>
      <p:ext uri="{BB962C8B-B14F-4D97-AF65-F5344CB8AC3E}">
        <p14:creationId xmlns:p14="http://schemas.microsoft.com/office/powerpoint/2010/main" val="362125947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96923" y="676332"/>
            <a:ext cx="10243657" cy="5680017"/>
          </a:xfrm>
        </p:spPr>
        <p:txBody>
          <a:bodyPr>
            <a:normAutofit lnSpcReduction="10000"/>
          </a:bodyPr>
          <a:lstStyle/>
          <a:p>
            <a:pPr marL="0" indent="0">
              <a:buNone/>
            </a:pPr>
            <a:r>
              <a:rPr lang="en-US" dirty="0"/>
              <a:t>Is there sufficient evidence to find that the defendant was “operating” a motor vehicle when the defendant was found asleep in the driver’s seat of a vehicle with the engine running. The vehicle was parked in a busy lane of highway traffic. Both defendant and his passenger were buckled into their seats, and defendant had an open can of beer sitting between his legs. Further, Defendant informed the arresting officer that he had driven from Coppell to Corinth in order to drop off his uncle in Denton. </a:t>
            </a:r>
          </a:p>
          <a:p>
            <a:pPr marL="0" indent="0">
              <a:buNone/>
            </a:pPr>
            <a:endParaRPr lang="en-US" dirty="0"/>
          </a:p>
          <a:p>
            <a:pPr marL="514350" indent="-514350">
              <a:buAutoNum type="alphaLcParenR"/>
            </a:pPr>
            <a:r>
              <a:rPr lang="en-US" sz="3600" dirty="0">
                <a:solidFill>
                  <a:srgbClr val="FF0000"/>
                </a:solidFill>
              </a:rPr>
              <a:t>Yes </a:t>
            </a:r>
          </a:p>
          <a:p>
            <a:pPr marL="514350" indent="-514350">
              <a:buAutoNum type="alphaLcParenR"/>
            </a:pPr>
            <a:endParaRPr lang="en-US" sz="3600" dirty="0">
              <a:solidFill>
                <a:srgbClr val="FF0000"/>
              </a:solidFill>
            </a:endParaRPr>
          </a:p>
          <a:p>
            <a:pPr marL="514350" indent="-514350">
              <a:buAutoNum type="alphaLcParenR"/>
            </a:pPr>
            <a:endParaRPr lang="en-US" sz="3600" dirty="0">
              <a:solidFill>
                <a:srgbClr val="FF0000"/>
              </a:solidFill>
            </a:endParaRPr>
          </a:p>
          <a:p>
            <a:pPr marL="514350" indent="-514350">
              <a:buAutoNum type="alphaLcParenR"/>
            </a:pPr>
            <a:r>
              <a:rPr lang="en-US" sz="3600" dirty="0">
                <a:solidFill>
                  <a:srgbClr val="FF0000"/>
                </a:solidFill>
              </a:rPr>
              <a:t> No</a:t>
            </a:r>
          </a:p>
        </p:txBody>
      </p:sp>
      <p:sp>
        <p:nvSpPr>
          <p:cNvPr id="4" name="Slide Number Placeholder 3">
            <a:extLst>
              <a:ext uri="{FF2B5EF4-FFF2-40B4-BE49-F238E27FC236}">
                <a16:creationId xmlns:a16="http://schemas.microsoft.com/office/drawing/2014/main" xmlns="" id="{87B7AA6B-5F97-4063-BE64-3E00A8921B50}"/>
              </a:ext>
            </a:extLst>
          </p:cNvPr>
          <p:cNvSpPr>
            <a:spLocks noGrp="1"/>
          </p:cNvSpPr>
          <p:nvPr>
            <p:ph type="sldNum" sz="quarter" idx="12"/>
          </p:nvPr>
        </p:nvSpPr>
        <p:spPr/>
        <p:txBody>
          <a:bodyPr/>
          <a:lstStyle/>
          <a:p>
            <a:fld id="{612310A0-AC20-4D0A-9F85-95A53125E86D}" type="slidenum">
              <a:rPr lang="en-US" smtClean="0"/>
              <a:t>61</a:t>
            </a:fld>
            <a:endParaRPr lang="en-US"/>
          </a:p>
        </p:txBody>
      </p:sp>
    </p:spTree>
    <p:extLst>
      <p:ext uri="{BB962C8B-B14F-4D97-AF65-F5344CB8AC3E}">
        <p14:creationId xmlns:p14="http://schemas.microsoft.com/office/powerpoint/2010/main" val="187879809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5400" b="1" dirty="0"/>
              <a:t>Yes</a:t>
            </a:r>
          </a:p>
        </p:txBody>
      </p:sp>
      <p:sp>
        <p:nvSpPr>
          <p:cNvPr id="3" name="Content Placeholder 2"/>
          <p:cNvSpPr>
            <a:spLocks noGrp="1"/>
          </p:cNvSpPr>
          <p:nvPr>
            <p:ph idx="1"/>
          </p:nvPr>
        </p:nvSpPr>
        <p:spPr/>
        <p:txBody>
          <a:bodyPr/>
          <a:lstStyle/>
          <a:p>
            <a:pPr marL="0" indent="0">
              <a:buNone/>
            </a:pPr>
            <a:r>
              <a:rPr lang="en-US" b="1" i="1" dirty="0"/>
              <a:t>Wilkins v. State</a:t>
            </a:r>
            <a:r>
              <a:rPr lang="en-US" dirty="0"/>
              <a:t>, 02-10-00324-CR 1/28/21 No PDR </a:t>
            </a:r>
          </a:p>
          <a:p>
            <a:pPr marL="0" indent="0">
              <a:buNone/>
            </a:pPr>
            <a:r>
              <a:rPr lang="en-US" dirty="0"/>
              <a:t>Courts may examine both direct and circumstantial evidence in the same manner; reasonable inferences are not to be disregarded when they can be drawn from circumstantial evidence. Considering the evidence in the light most favorable to the verdict, the totality of the circumstances supports an inference that Wilkins operated the Mustang when he was intoxicated.</a:t>
            </a:r>
          </a:p>
        </p:txBody>
      </p:sp>
      <p:sp>
        <p:nvSpPr>
          <p:cNvPr id="4" name="Slide Number Placeholder 3">
            <a:extLst>
              <a:ext uri="{FF2B5EF4-FFF2-40B4-BE49-F238E27FC236}">
                <a16:creationId xmlns:a16="http://schemas.microsoft.com/office/drawing/2014/main" xmlns="" id="{D9B7E221-8E75-45FB-BBC9-A4A85A25AD70}"/>
              </a:ext>
            </a:extLst>
          </p:cNvPr>
          <p:cNvSpPr>
            <a:spLocks noGrp="1"/>
          </p:cNvSpPr>
          <p:nvPr>
            <p:ph type="sldNum" sz="quarter" idx="12"/>
          </p:nvPr>
        </p:nvSpPr>
        <p:spPr/>
        <p:txBody>
          <a:bodyPr/>
          <a:lstStyle/>
          <a:p>
            <a:fld id="{612310A0-AC20-4D0A-9F85-95A53125E86D}" type="slidenum">
              <a:rPr lang="en-US" smtClean="0"/>
              <a:t>62</a:t>
            </a:fld>
            <a:endParaRPr lang="en-US"/>
          </a:p>
        </p:txBody>
      </p:sp>
    </p:spTree>
    <p:extLst>
      <p:ext uri="{BB962C8B-B14F-4D97-AF65-F5344CB8AC3E}">
        <p14:creationId xmlns:p14="http://schemas.microsoft.com/office/powerpoint/2010/main" val="294176741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087394"/>
            <a:ext cx="10515600" cy="4351338"/>
          </a:xfrm>
        </p:spPr>
        <p:txBody>
          <a:bodyPr>
            <a:normAutofit/>
          </a:bodyPr>
          <a:lstStyle/>
          <a:p>
            <a:r>
              <a:rPr lang="en-US" b="1" i="1" dirty="0"/>
              <a:t>Harrell v. State </a:t>
            </a:r>
            <a:r>
              <a:rPr lang="en-US" dirty="0"/>
              <a:t>PD-0985-19 4/21/21 </a:t>
            </a:r>
          </a:p>
          <a:p>
            <a:pPr marL="0" indent="0">
              <a:buNone/>
            </a:pPr>
            <a:r>
              <a:rPr lang="en-US" dirty="0"/>
              <a:t>Police receive a call of a gray minivan being driven erratically. The caller followed the minivan to a gas station, told police where it had been parked, relayed the license plate information and hung up. </a:t>
            </a:r>
          </a:p>
          <a:p>
            <a:pPr marL="0" indent="0">
              <a:buNone/>
            </a:pPr>
            <a:r>
              <a:rPr lang="en-US" dirty="0"/>
              <a:t>When police found the minivan a few minutes later, the motor was off and Appellant was in the driver’s seat with the seatbelt buckled. Appellant admitted he had been driving. There were two passengers in the back of the minivan and all three people were intoxicated. </a:t>
            </a:r>
          </a:p>
        </p:txBody>
      </p:sp>
      <p:sp>
        <p:nvSpPr>
          <p:cNvPr id="4" name="Slide Number Placeholder 3">
            <a:extLst>
              <a:ext uri="{FF2B5EF4-FFF2-40B4-BE49-F238E27FC236}">
                <a16:creationId xmlns:a16="http://schemas.microsoft.com/office/drawing/2014/main" xmlns="" id="{04E026C9-038B-4ABE-BC1F-FDB93D347FA6}"/>
              </a:ext>
            </a:extLst>
          </p:cNvPr>
          <p:cNvSpPr>
            <a:spLocks noGrp="1"/>
          </p:cNvSpPr>
          <p:nvPr>
            <p:ph type="sldNum" sz="quarter" idx="12"/>
          </p:nvPr>
        </p:nvSpPr>
        <p:spPr/>
        <p:txBody>
          <a:bodyPr/>
          <a:lstStyle/>
          <a:p>
            <a:fld id="{612310A0-AC20-4D0A-9F85-95A53125E86D}" type="slidenum">
              <a:rPr lang="en-US" smtClean="0"/>
              <a:t>63</a:t>
            </a:fld>
            <a:endParaRPr lang="en-US"/>
          </a:p>
        </p:txBody>
      </p:sp>
    </p:spTree>
    <p:extLst>
      <p:ext uri="{BB962C8B-B14F-4D97-AF65-F5344CB8AC3E}">
        <p14:creationId xmlns:p14="http://schemas.microsoft.com/office/powerpoint/2010/main" val="92401083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C6F132FB-BB61-4900-8A3E-8E51E79FF236}"/>
              </a:ext>
            </a:extLst>
          </p:cNvPr>
          <p:cNvSpPr>
            <a:spLocks noGrp="1"/>
          </p:cNvSpPr>
          <p:nvPr>
            <p:ph idx="1"/>
          </p:nvPr>
        </p:nvSpPr>
        <p:spPr>
          <a:xfrm>
            <a:off x="947257" y="1699790"/>
            <a:ext cx="10515600" cy="4351338"/>
          </a:xfrm>
        </p:spPr>
        <p:txBody>
          <a:bodyPr/>
          <a:lstStyle/>
          <a:p>
            <a:pPr marL="0" indent="0">
              <a:buNone/>
            </a:pPr>
            <a:r>
              <a:rPr lang="en-US" dirty="0"/>
              <a:t>Dallas COA reversed the conviction of the trial court and rendered an acquittal finding that the evidence was legally insufficient to show that Appellant operated the minivan. CCA found that the evidence was legally sufficient under Jackson and to satisfy the corpus </a:t>
            </a:r>
            <a:r>
              <a:rPr lang="en-US" dirty="0" err="1"/>
              <a:t>delecti</a:t>
            </a:r>
            <a:r>
              <a:rPr lang="en-US" dirty="0"/>
              <a:t> doctrine. Cause was reversed and remanded to the COA to consider Appellant’s remaining issue. (?)</a:t>
            </a:r>
          </a:p>
        </p:txBody>
      </p:sp>
      <p:sp>
        <p:nvSpPr>
          <p:cNvPr id="4" name="Slide Number Placeholder 3">
            <a:extLst>
              <a:ext uri="{FF2B5EF4-FFF2-40B4-BE49-F238E27FC236}">
                <a16:creationId xmlns:a16="http://schemas.microsoft.com/office/drawing/2014/main" xmlns="" id="{B4FEC5D7-8134-4F49-A8C5-FE1A7D75932D}"/>
              </a:ext>
            </a:extLst>
          </p:cNvPr>
          <p:cNvSpPr>
            <a:spLocks noGrp="1"/>
          </p:cNvSpPr>
          <p:nvPr>
            <p:ph type="sldNum" sz="quarter" idx="12"/>
          </p:nvPr>
        </p:nvSpPr>
        <p:spPr/>
        <p:txBody>
          <a:bodyPr/>
          <a:lstStyle/>
          <a:p>
            <a:fld id="{612310A0-AC20-4D0A-9F85-95A53125E86D}" type="slidenum">
              <a:rPr lang="en-US" smtClean="0"/>
              <a:t>64</a:t>
            </a:fld>
            <a:endParaRPr lang="en-US"/>
          </a:p>
        </p:txBody>
      </p:sp>
    </p:spTree>
    <p:extLst>
      <p:ext uri="{BB962C8B-B14F-4D97-AF65-F5344CB8AC3E}">
        <p14:creationId xmlns:p14="http://schemas.microsoft.com/office/powerpoint/2010/main" val="325110180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Corpus </a:t>
            </a:r>
            <a:r>
              <a:rPr lang="en-US" b="1" dirty="0" err="1"/>
              <a:t>Delecti</a:t>
            </a:r>
            <a:endParaRPr lang="en-US" b="1" dirty="0"/>
          </a:p>
        </p:txBody>
      </p:sp>
      <p:sp>
        <p:nvSpPr>
          <p:cNvPr id="3" name="Content Placeholder 2"/>
          <p:cNvSpPr>
            <a:spLocks noGrp="1"/>
          </p:cNvSpPr>
          <p:nvPr>
            <p:ph idx="1"/>
          </p:nvPr>
        </p:nvSpPr>
        <p:spPr>
          <a:xfrm>
            <a:off x="989201" y="2278631"/>
            <a:ext cx="10515600" cy="2150757"/>
          </a:xfrm>
        </p:spPr>
        <p:txBody>
          <a:bodyPr/>
          <a:lstStyle/>
          <a:p>
            <a:pPr marL="0" indent="0">
              <a:buNone/>
            </a:pPr>
            <a:r>
              <a:rPr lang="en-US" dirty="0"/>
              <a:t>The corpus </a:t>
            </a:r>
            <a:r>
              <a:rPr lang="en-US" dirty="0" err="1"/>
              <a:t>delecti</a:t>
            </a:r>
            <a:r>
              <a:rPr lang="en-US" dirty="0"/>
              <a:t> of DWI is that </a:t>
            </a:r>
            <a:r>
              <a:rPr lang="en-US" b="1" dirty="0"/>
              <a:t>someone</a:t>
            </a:r>
            <a:r>
              <a:rPr lang="en-US" dirty="0"/>
              <a:t> operated a motor vehicle in a public place while intoxicated. In a corpus </a:t>
            </a:r>
            <a:r>
              <a:rPr lang="en-US" dirty="0" err="1"/>
              <a:t>delecti</a:t>
            </a:r>
            <a:r>
              <a:rPr lang="en-US" dirty="0"/>
              <a:t> analysis, the extrajudicial confession of a defendant is not considered and </a:t>
            </a:r>
            <a:r>
              <a:rPr lang="en-US" b="1" dirty="0"/>
              <a:t>identity need not be proven.</a:t>
            </a:r>
          </a:p>
        </p:txBody>
      </p:sp>
      <p:sp>
        <p:nvSpPr>
          <p:cNvPr id="4" name="Slide Number Placeholder 3">
            <a:extLst>
              <a:ext uri="{FF2B5EF4-FFF2-40B4-BE49-F238E27FC236}">
                <a16:creationId xmlns:a16="http://schemas.microsoft.com/office/drawing/2014/main" xmlns="" id="{37459FF8-9A96-4C5E-9906-29E3813FD763}"/>
              </a:ext>
            </a:extLst>
          </p:cNvPr>
          <p:cNvSpPr>
            <a:spLocks noGrp="1"/>
          </p:cNvSpPr>
          <p:nvPr>
            <p:ph type="sldNum" sz="quarter" idx="12"/>
          </p:nvPr>
        </p:nvSpPr>
        <p:spPr/>
        <p:txBody>
          <a:bodyPr/>
          <a:lstStyle/>
          <a:p>
            <a:fld id="{612310A0-AC20-4D0A-9F85-95A53125E86D}" type="slidenum">
              <a:rPr lang="en-US" smtClean="0"/>
              <a:t>65</a:t>
            </a:fld>
            <a:endParaRPr lang="en-US"/>
          </a:p>
        </p:txBody>
      </p:sp>
    </p:spTree>
    <p:extLst>
      <p:ext uri="{BB962C8B-B14F-4D97-AF65-F5344CB8AC3E}">
        <p14:creationId xmlns:p14="http://schemas.microsoft.com/office/powerpoint/2010/main" val="182506148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76431" y="721453"/>
            <a:ext cx="9203422" cy="5889072"/>
          </a:xfrm>
        </p:spPr>
        <p:txBody>
          <a:bodyPr>
            <a:normAutofit fontScale="92500" lnSpcReduction="10000"/>
          </a:bodyPr>
          <a:lstStyle/>
          <a:p>
            <a:pPr marL="0" indent="0">
              <a:buNone/>
            </a:pPr>
            <a:r>
              <a:rPr lang="en-US" dirty="0">
                <a:solidFill>
                  <a:srgbClr val="FF0000"/>
                </a:solidFill>
              </a:rPr>
              <a:t>1. </a:t>
            </a:r>
            <a:r>
              <a:rPr lang="en-US" dirty="0"/>
              <a:t>Blood does not need to be tested within 3 days after the search warrant is issued. </a:t>
            </a:r>
          </a:p>
          <a:p>
            <a:pPr marL="0" indent="0">
              <a:buNone/>
            </a:pPr>
            <a:r>
              <a:rPr lang="en-US" dirty="0">
                <a:solidFill>
                  <a:srgbClr val="FF0000"/>
                </a:solidFill>
              </a:rPr>
              <a:t>2. </a:t>
            </a:r>
            <a:r>
              <a:rPr lang="en-US" dirty="0"/>
              <a:t>An unconscious driver involved in an accident will almost always be considered exigent circumstances allowing a warrantless blood draw. </a:t>
            </a:r>
          </a:p>
          <a:p>
            <a:pPr marL="0" indent="0">
              <a:buNone/>
            </a:pPr>
            <a:r>
              <a:rPr lang="en-US" dirty="0">
                <a:solidFill>
                  <a:srgbClr val="FF0000"/>
                </a:solidFill>
              </a:rPr>
              <a:t>3. </a:t>
            </a:r>
            <a:r>
              <a:rPr lang="en-US" dirty="0"/>
              <a:t>Failure to stay in a single marked lane may be sufficient reasonable suspicion for a stop without considering the safety of other vehicles depending on your COA. </a:t>
            </a:r>
          </a:p>
          <a:p>
            <a:pPr marL="0" indent="0">
              <a:buNone/>
            </a:pPr>
            <a:r>
              <a:rPr lang="en-US" dirty="0">
                <a:solidFill>
                  <a:srgbClr val="FF0000"/>
                </a:solidFill>
              </a:rPr>
              <a:t>4. </a:t>
            </a:r>
            <a:r>
              <a:rPr lang="en-US" dirty="0"/>
              <a:t>The good faith exception to the Texas exclusionary rule does not apply to a search warrant with an unsworn affidavit for probable cause. </a:t>
            </a:r>
          </a:p>
          <a:p>
            <a:pPr marL="0" indent="0">
              <a:buNone/>
            </a:pPr>
            <a:r>
              <a:rPr lang="en-US" dirty="0">
                <a:solidFill>
                  <a:srgbClr val="FF0000"/>
                </a:solidFill>
              </a:rPr>
              <a:t>5. </a:t>
            </a:r>
            <a:r>
              <a:rPr lang="en-US" dirty="0"/>
              <a:t>The corpus </a:t>
            </a:r>
            <a:r>
              <a:rPr lang="en-US" dirty="0" err="1"/>
              <a:t>delecti</a:t>
            </a:r>
            <a:r>
              <a:rPr lang="en-US" dirty="0"/>
              <a:t> of DWI is that someone operated a motor vehicle in a public place while intoxicated. </a:t>
            </a:r>
          </a:p>
          <a:p>
            <a:pPr marL="0" indent="0">
              <a:buNone/>
            </a:pPr>
            <a:r>
              <a:rPr lang="en-US" dirty="0">
                <a:solidFill>
                  <a:srgbClr val="FF0000"/>
                </a:solidFill>
              </a:rPr>
              <a:t>6. </a:t>
            </a:r>
            <a:r>
              <a:rPr lang="en-US" dirty="0"/>
              <a:t>In a corpus </a:t>
            </a:r>
            <a:r>
              <a:rPr lang="en-US" dirty="0" err="1"/>
              <a:t>delecti</a:t>
            </a:r>
            <a:r>
              <a:rPr lang="en-US" dirty="0"/>
              <a:t> analysis, the extrajudicial confession of a defendant is not considered and identity need not be proven.</a:t>
            </a:r>
          </a:p>
        </p:txBody>
      </p:sp>
      <p:sp>
        <p:nvSpPr>
          <p:cNvPr id="4" name="Slide Number Placeholder 3">
            <a:extLst>
              <a:ext uri="{FF2B5EF4-FFF2-40B4-BE49-F238E27FC236}">
                <a16:creationId xmlns:a16="http://schemas.microsoft.com/office/drawing/2014/main" xmlns="" id="{FFD71163-3541-4A8F-AF9C-71E76161C218}"/>
              </a:ext>
            </a:extLst>
          </p:cNvPr>
          <p:cNvSpPr>
            <a:spLocks noGrp="1"/>
          </p:cNvSpPr>
          <p:nvPr>
            <p:ph type="sldNum" sz="quarter" idx="12"/>
          </p:nvPr>
        </p:nvSpPr>
        <p:spPr/>
        <p:txBody>
          <a:bodyPr/>
          <a:lstStyle/>
          <a:p>
            <a:fld id="{612310A0-AC20-4D0A-9F85-95A53125E86D}" type="slidenum">
              <a:rPr lang="en-US" smtClean="0"/>
              <a:t>66</a:t>
            </a:fld>
            <a:endParaRPr lang="en-US"/>
          </a:p>
        </p:txBody>
      </p:sp>
    </p:spTree>
    <p:extLst>
      <p:ext uri="{BB962C8B-B14F-4D97-AF65-F5344CB8AC3E}">
        <p14:creationId xmlns:p14="http://schemas.microsoft.com/office/powerpoint/2010/main" val="376226014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646B2B9-30D7-5446-92E0-64850FEB3BA6}"/>
              </a:ext>
            </a:extLst>
          </p:cNvPr>
          <p:cNvSpPr>
            <a:spLocks noGrp="1"/>
          </p:cNvSpPr>
          <p:nvPr>
            <p:ph type="title"/>
          </p:nvPr>
        </p:nvSpPr>
        <p:spPr/>
        <p:txBody>
          <a:bodyPr/>
          <a:lstStyle/>
          <a:p>
            <a:r>
              <a:rPr lang="en-US" b="1" dirty="0"/>
              <a:t>What Lies Ahead?</a:t>
            </a:r>
          </a:p>
        </p:txBody>
      </p:sp>
      <p:sp>
        <p:nvSpPr>
          <p:cNvPr id="3" name="Content Placeholder 2">
            <a:extLst>
              <a:ext uri="{FF2B5EF4-FFF2-40B4-BE49-F238E27FC236}">
                <a16:creationId xmlns:a16="http://schemas.microsoft.com/office/drawing/2014/main" xmlns="" id="{7FE28D45-B527-1C4C-B2C6-F1A218DCDAAB}"/>
              </a:ext>
            </a:extLst>
          </p:cNvPr>
          <p:cNvSpPr>
            <a:spLocks noGrp="1"/>
          </p:cNvSpPr>
          <p:nvPr>
            <p:ph sz="half" idx="1"/>
          </p:nvPr>
        </p:nvSpPr>
        <p:spPr>
          <a:xfrm>
            <a:off x="609600" y="1752600"/>
            <a:ext cx="6781800" cy="4225926"/>
          </a:xfrm>
        </p:spPr>
        <p:txBody>
          <a:bodyPr/>
          <a:lstStyle/>
          <a:p>
            <a:r>
              <a:rPr lang="en-US" sz="3200" dirty="0"/>
              <a:t>Legalization/decriminalization of mj + other drugs</a:t>
            </a:r>
          </a:p>
          <a:p>
            <a:r>
              <a:rPr lang="en-US" sz="3200" dirty="0"/>
              <a:t>Roadside drug testing</a:t>
            </a:r>
          </a:p>
          <a:p>
            <a:r>
              <a:rPr lang="en-US" sz="3200" dirty="0"/>
              <a:t>Oral fluid drug testing</a:t>
            </a:r>
          </a:p>
          <a:p>
            <a:r>
              <a:rPr lang="en-US" sz="3200" dirty="0"/>
              <a:t>New field sobriety tests</a:t>
            </a:r>
          </a:p>
          <a:p>
            <a:r>
              <a:rPr lang="en-US" sz="3200" dirty="0"/>
              <a:t>Research on marijuana</a:t>
            </a:r>
          </a:p>
          <a:p>
            <a:r>
              <a:rPr lang="en-US" sz="3200" i="1" dirty="0"/>
              <a:t>Per se </a:t>
            </a:r>
            <a:r>
              <a:rPr lang="en-US" sz="3200" dirty="0"/>
              <a:t>drug-impaired driving laws</a:t>
            </a:r>
            <a:endParaRPr lang="en-US" sz="3200" i="1" dirty="0"/>
          </a:p>
          <a:p>
            <a:endParaRPr lang="en-US" dirty="0"/>
          </a:p>
        </p:txBody>
      </p:sp>
      <p:pic>
        <p:nvPicPr>
          <p:cNvPr id="1026" name="Picture 2" descr="News - The Future is Bright at Heartland | Heartland Institute">
            <a:extLst>
              <a:ext uri="{FF2B5EF4-FFF2-40B4-BE49-F238E27FC236}">
                <a16:creationId xmlns:a16="http://schemas.microsoft.com/office/drawing/2014/main" xmlns="" id="{425475EC-B4D7-BF4D-8288-B9F510DBFE3B}"/>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7924800" y="1962857"/>
            <a:ext cx="3944522" cy="3576812"/>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xmlns="" id="{46B9E8EA-7135-46D1-BFE9-A0DD13F35947}"/>
              </a:ext>
            </a:extLst>
          </p:cNvPr>
          <p:cNvSpPr>
            <a:spLocks noGrp="1"/>
          </p:cNvSpPr>
          <p:nvPr>
            <p:ph type="sldNum" sz="quarter" idx="12"/>
          </p:nvPr>
        </p:nvSpPr>
        <p:spPr/>
        <p:txBody>
          <a:bodyPr/>
          <a:lstStyle/>
          <a:p>
            <a:fld id="{612310A0-AC20-4D0A-9F85-95A53125E86D}" type="slidenum">
              <a:rPr lang="en-US" smtClean="0"/>
              <a:t>67</a:t>
            </a:fld>
            <a:endParaRPr lang="en-US"/>
          </a:p>
        </p:txBody>
      </p:sp>
    </p:spTree>
    <p:extLst>
      <p:ext uri="{BB962C8B-B14F-4D97-AF65-F5344CB8AC3E}">
        <p14:creationId xmlns:p14="http://schemas.microsoft.com/office/powerpoint/2010/main" val="38906075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29745" y="5532437"/>
            <a:ext cx="10515600" cy="1325563"/>
          </a:xfrm>
        </p:spPr>
        <p:txBody>
          <a:bodyPr>
            <a:noAutofit/>
          </a:bodyPr>
          <a:lstStyle/>
          <a:p>
            <a:r>
              <a:rPr lang="en-US" sz="9600" dirty="0"/>
              <a:t>Questions? </a:t>
            </a:r>
          </a:p>
        </p:txBody>
      </p:sp>
      <p:sp>
        <p:nvSpPr>
          <p:cNvPr id="3" name="Slide Number Placeholder 2">
            <a:extLst>
              <a:ext uri="{FF2B5EF4-FFF2-40B4-BE49-F238E27FC236}">
                <a16:creationId xmlns:a16="http://schemas.microsoft.com/office/drawing/2014/main" xmlns="" id="{B793E951-DA7E-447D-A91E-F0A145D26275}"/>
              </a:ext>
            </a:extLst>
          </p:cNvPr>
          <p:cNvSpPr>
            <a:spLocks noGrp="1"/>
          </p:cNvSpPr>
          <p:nvPr>
            <p:ph type="sldNum" sz="quarter" idx="12"/>
          </p:nvPr>
        </p:nvSpPr>
        <p:spPr/>
        <p:txBody>
          <a:bodyPr/>
          <a:lstStyle/>
          <a:p>
            <a:fld id="{612310A0-AC20-4D0A-9F85-95A53125E86D}" type="slidenum">
              <a:rPr lang="en-US" smtClean="0"/>
              <a:t>68</a:t>
            </a:fld>
            <a:endParaRPr lang="en-US"/>
          </a:p>
        </p:txBody>
      </p:sp>
    </p:spTree>
    <p:extLst>
      <p:ext uri="{BB962C8B-B14F-4D97-AF65-F5344CB8AC3E}">
        <p14:creationId xmlns:p14="http://schemas.microsoft.com/office/powerpoint/2010/main" val="216486525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ctrTitle"/>
          </p:nvPr>
        </p:nvSpPr>
        <p:spPr>
          <a:xfrm>
            <a:off x="2209800" y="304802"/>
            <a:ext cx="7772400" cy="1523999"/>
          </a:xfrm>
        </p:spPr>
        <p:txBody>
          <a:bodyPr/>
          <a:lstStyle/>
          <a:p>
            <a:r>
              <a:rPr lang="en-US" sz="4800" b="1" dirty="0"/>
              <a:t>Contact Information</a:t>
            </a:r>
          </a:p>
        </p:txBody>
      </p:sp>
      <p:sp>
        <p:nvSpPr>
          <p:cNvPr id="23555" name="Subtitle 2"/>
          <p:cNvSpPr>
            <a:spLocks noGrp="1"/>
          </p:cNvSpPr>
          <p:nvPr>
            <p:ph type="subTitle" idx="1"/>
          </p:nvPr>
        </p:nvSpPr>
        <p:spPr>
          <a:xfrm>
            <a:off x="1905000" y="2362200"/>
            <a:ext cx="8458200" cy="3276600"/>
          </a:xfrm>
        </p:spPr>
        <p:txBody>
          <a:bodyPr/>
          <a:lstStyle/>
          <a:p>
            <a:r>
              <a:rPr lang="en-US" sz="4000" dirty="0"/>
              <a:t>Judge Robert S. Anchondo</a:t>
            </a:r>
          </a:p>
          <a:p>
            <a:r>
              <a:rPr lang="en-US" sz="3600" dirty="0"/>
              <a:t>ABA Region 6  RJOL</a:t>
            </a:r>
          </a:p>
          <a:p>
            <a:r>
              <a:rPr lang="en-US" sz="4000" dirty="0"/>
              <a:t>rsanchondo@aol.com</a:t>
            </a:r>
          </a:p>
          <a:p>
            <a:endParaRPr lang="en-US" sz="4800" dirty="0"/>
          </a:p>
        </p:txBody>
      </p:sp>
      <p:sp>
        <p:nvSpPr>
          <p:cNvPr id="23556" name="Slide Number Placeholder 3"/>
          <p:cNvSpPr>
            <a:spLocks noGrp="1"/>
          </p:cNvSpPr>
          <p:nvPr>
            <p:ph type="sldNum" sz="quarter" idx="12"/>
          </p:nvPr>
        </p:nvSpPr>
        <p:spPr>
          <a:noFill/>
        </p:spPr>
        <p:txBody>
          <a:bodyPr/>
          <a:lstStyle/>
          <a:p>
            <a:fld id="{399DDF90-34E0-49C7-AF38-6D0F217F8920}" type="slidenum">
              <a:rPr lang="en-US" smtClean="0"/>
              <a:pPr/>
              <a:t>69</a:t>
            </a:fld>
            <a:endParaRPr lang="en-US" dirty="0"/>
          </a:p>
        </p:txBody>
      </p:sp>
    </p:spTree>
    <p:extLst>
      <p:ext uri="{BB962C8B-B14F-4D97-AF65-F5344CB8AC3E}">
        <p14:creationId xmlns:p14="http://schemas.microsoft.com/office/powerpoint/2010/main" val="92858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14EFA09-7D67-B548-9EE6-9F439285D22F}"/>
              </a:ext>
            </a:extLst>
          </p:cNvPr>
          <p:cNvSpPr>
            <a:spLocks noGrp="1"/>
          </p:cNvSpPr>
          <p:nvPr>
            <p:ph type="title"/>
          </p:nvPr>
        </p:nvSpPr>
        <p:spPr>
          <a:xfrm>
            <a:off x="609600" y="277813"/>
            <a:ext cx="10972800" cy="1143000"/>
          </a:xfrm>
        </p:spPr>
        <p:txBody>
          <a:bodyPr wrap="square" anchor="ctr">
            <a:normAutofit/>
          </a:bodyPr>
          <a:lstStyle/>
          <a:p>
            <a:r>
              <a:rPr lang="en-US" b="1" u="sng" dirty="0"/>
              <a:t>Good </a:t>
            </a:r>
            <a:r>
              <a:rPr lang="en-US" b="1" u="sng" dirty="0">
                <a:solidFill>
                  <a:srgbClr val="FF0000"/>
                </a:solidFill>
              </a:rPr>
              <a:t>News But . . .</a:t>
            </a:r>
          </a:p>
        </p:txBody>
      </p:sp>
      <p:pic>
        <p:nvPicPr>
          <p:cNvPr id="1028" name="Picture 4" descr="Most Dangerous Cities for Drinking and Driving - Insurify">
            <a:extLst>
              <a:ext uri="{FF2B5EF4-FFF2-40B4-BE49-F238E27FC236}">
                <a16:creationId xmlns:a16="http://schemas.microsoft.com/office/drawing/2014/main" xmlns="" id="{33DCCE97-2055-334C-AFF7-85B7197B41A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3637" b="-2"/>
          <a:stretch/>
        </p:blipFill>
        <p:spPr bwMode="auto">
          <a:xfrm>
            <a:off x="838200" y="2021514"/>
            <a:ext cx="4699000" cy="3953699"/>
          </a:xfrm>
          <a:prstGeom prst="rect">
            <a:avLst/>
          </a:prstGeom>
          <a:solidFill>
            <a:srgbClr val="FFFFFF"/>
          </a:solidFill>
        </p:spPr>
      </p:pic>
      <p:sp>
        <p:nvSpPr>
          <p:cNvPr id="3" name="Content Placeholder 2">
            <a:extLst>
              <a:ext uri="{FF2B5EF4-FFF2-40B4-BE49-F238E27FC236}">
                <a16:creationId xmlns:a16="http://schemas.microsoft.com/office/drawing/2014/main" xmlns="" id="{B59EB806-A342-8B4F-B717-415C411B1DDC}"/>
              </a:ext>
            </a:extLst>
          </p:cNvPr>
          <p:cNvSpPr>
            <a:spLocks noGrp="1"/>
          </p:cNvSpPr>
          <p:nvPr>
            <p:ph sz="half" idx="2"/>
          </p:nvPr>
        </p:nvSpPr>
        <p:spPr>
          <a:xfrm>
            <a:off x="6324600" y="1447801"/>
            <a:ext cx="5486400" cy="5029199"/>
          </a:xfrm>
        </p:spPr>
        <p:txBody>
          <a:bodyPr wrap="square" anchor="t">
            <a:normAutofit fontScale="92500" lnSpcReduction="10000"/>
          </a:bodyPr>
          <a:lstStyle/>
          <a:p>
            <a:endParaRPr lang="en-US" dirty="0">
              <a:solidFill>
                <a:srgbClr val="C00000"/>
              </a:solidFill>
            </a:endParaRPr>
          </a:p>
          <a:p>
            <a:pPr marL="0" indent="0">
              <a:buNone/>
            </a:pPr>
            <a:r>
              <a:rPr lang="en-US" sz="3200" dirty="0">
                <a:solidFill>
                  <a:srgbClr val="C00000"/>
                </a:solidFill>
              </a:rPr>
              <a:t>&gt; 1 million arrests for impaired driving annually</a:t>
            </a:r>
          </a:p>
          <a:p>
            <a:pPr marL="0" indent="0">
              <a:buNone/>
            </a:pPr>
            <a:endParaRPr lang="en-US" sz="3200" dirty="0">
              <a:solidFill>
                <a:srgbClr val="C00000"/>
              </a:solidFill>
            </a:endParaRPr>
          </a:p>
          <a:p>
            <a:pPr marL="0" indent="0">
              <a:buNone/>
            </a:pPr>
            <a:r>
              <a:rPr lang="en-US" sz="3200" dirty="0">
                <a:solidFill>
                  <a:srgbClr val="C00000"/>
                </a:solidFill>
              </a:rPr>
              <a:t>&gt; 111 million self-reported alcohol-impaired driving episodes annually</a:t>
            </a:r>
          </a:p>
          <a:p>
            <a:pPr marL="0" indent="0">
              <a:buNone/>
            </a:pPr>
            <a:endParaRPr lang="en-US" sz="1800" dirty="0"/>
          </a:p>
          <a:p>
            <a:pPr marL="0" indent="0">
              <a:buNone/>
            </a:pPr>
            <a:endParaRPr lang="en-US" sz="1800" dirty="0"/>
          </a:p>
          <a:p>
            <a:pPr marL="0" indent="0">
              <a:buNone/>
            </a:pPr>
            <a:endParaRPr lang="en-US" sz="1800" dirty="0">
              <a:solidFill>
                <a:srgbClr val="FFC000"/>
              </a:solidFill>
            </a:endParaRPr>
          </a:p>
          <a:p>
            <a:pPr marL="0" indent="0">
              <a:buNone/>
            </a:pPr>
            <a:r>
              <a:rPr lang="en-US" sz="1800" dirty="0">
                <a:solidFill>
                  <a:schemeClr val="accent4">
                    <a:lumMod val="75000"/>
                  </a:schemeClr>
                </a:solidFill>
              </a:rPr>
              <a:t>Source: Centers for Disease Control and Prevention, National Center for Injury Prevention and Control</a:t>
            </a:r>
          </a:p>
        </p:txBody>
      </p:sp>
      <p:sp>
        <p:nvSpPr>
          <p:cNvPr id="4" name="Slide Number Placeholder 3">
            <a:extLst>
              <a:ext uri="{FF2B5EF4-FFF2-40B4-BE49-F238E27FC236}">
                <a16:creationId xmlns:a16="http://schemas.microsoft.com/office/drawing/2014/main" xmlns="" id="{F78FAFD0-7B32-4D0D-B843-08B5D3D1B634}"/>
              </a:ext>
            </a:extLst>
          </p:cNvPr>
          <p:cNvSpPr>
            <a:spLocks noGrp="1"/>
          </p:cNvSpPr>
          <p:nvPr>
            <p:ph type="sldNum" sz="quarter" idx="12"/>
          </p:nvPr>
        </p:nvSpPr>
        <p:spPr/>
        <p:txBody>
          <a:bodyPr/>
          <a:lstStyle/>
          <a:p>
            <a:fld id="{612310A0-AC20-4D0A-9F85-95A53125E86D}" type="slidenum">
              <a:rPr lang="en-US" smtClean="0"/>
              <a:t>7</a:t>
            </a:fld>
            <a:endParaRPr lang="en-US"/>
          </a:p>
        </p:txBody>
      </p:sp>
    </p:spTree>
    <p:extLst>
      <p:ext uri="{BB962C8B-B14F-4D97-AF65-F5344CB8AC3E}">
        <p14:creationId xmlns:p14="http://schemas.microsoft.com/office/powerpoint/2010/main" val="21850930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a:extLst>
              <a:ext uri="{FF2B5EF4-FFF2-40B4-BE49-F238E27FC236}">
                <a16:creationId xmlns:a16="http://schemas.microsoft.com/office/drawing/2014/main" xmlns="" id="{7BF786A1-F03A-A342-A1F6-F38852711EE0}"/>
              </a:ext>
            </a:extLst>
          </p:cNvPr>
          <p:cNvSpPr>
            <a:spLocks noGrp="1" noChangeArrowheads="1"/>
          </p:cNvSpPr>
          <p:nvPr>
            <p:ph type="title"/>
          </p:nvPr>
        </p:nvSpPr>
        <p:spPr/>
        <p:txBody>
          <a:bodyPr/>
          <a:lstStyle/>
          <a:p>
            <a:r>
              <a:rPr lang="en-US" altLang="en-US" b="1" u="sng" dirty="0"/>
              <a:t>The </a:t>
            </a:r>
            <a:r>
              <a:rPr lang="en-US" altLang="en-US" b="1" u="sng" dirty="0">
                <a:solidFill>
                  <a:srgbClr val="FF0000"/>
                </a:solidFill>
              </a:rPr>
              <a:t>Bad News:</a:t>
            </a:r>
            <a:r>
              <a:rPr lang="en-US" altLang="en-US" sz="3600" b="1" dirty="0">
                <a:solidFill>
                  <a:srgbClr val="FF0000"/>
                </a:solidFill>
              </a:rPr>
              <a:t/>
            </a:r>
            <a:br>
              <a:rPr lang="en-US" altLang="en-US" sz="3600" b="1" dirty="0">
                <a:solidFill>
                  <a:srgbClr val="FF0000"/>
                </a:solidFill>
              </a:rPr>
            </a:br>
            <a:r>
              <a:rPr lang="en-US" altLang="en-US" sz="2800" b="1" dirty="0">
                <a:solidFill>
                  <a:srgbClr val="FF0000"/>
                </a:solidFill>
              </a:rPr>
              <a:t>The Changing Face of the Impaired Driver</a:t>
            </a:r>
          </a:p>
        </p:txBody>
      </p:sp>
      <p:sp>
        <p:nvSpPr>
          <p:cNvPr id="12291" name="Content Placeholder 2">
            <a:extLst>
              <a:ext uri="{FF2B5EF4-FFF2-40B4-BE49-F238E27FC236}">
                <a16:creationId xmlns:a16="http://schemas.microsoft.com/office/drawing/2014/main" xmlns="" id="{B8C56C0D-8783-6446-A8A5-E478604C6060}"/>
              </a:ext>
            </a:extLst>
          </p:cNvPr>
          <p:cNvSpPr>
            <a:spLocks noGrp="1" noChangeArrowheads="1"/>
          </p:cNvSpPr>
          <p:nvPr>
            <p:ph idx="1"/>
          </p:nvPr>
        </p:nvSpPr>
        <p:spPr>
          <a:xfrm>
            <a:off x="762000" y="1752600"/>
            <a:ext cx="9906000" cy="4378326"/>
          </a:xfrm>
        </p:spPr>
        <p:txBody>
          <a:bodyPr>
            <a:normAutofit lnSpcReduction="10000"/>
          </a:bodyPr>
          <a:lstStyle/>
          <a:p>
            <a:r>
              <a:rPr lang="en-US" altLang="en-US" sz="2800" dirty="0">
                <a:solidFill>
                  <a:srgbClr val="FF0000"/>
                </a:solidFill>
              </a:rPr>
              <a:t>Alcohol Use</a:t>
            </a:r>
          </a:p>
          <a:p>
            <a:pPr lvl="1">
              <a:buFont typeface="Wingdings" pitchFamily="2" charset="2"/>
              <a:buNone/>
            </a:pPr>
            <a:r>
              <a:rPr lang="en-US" altLang="en-US" sz="2000" dirty="0">
                <a:solidFill>
                  <a:srgbClr val="FF0000"/>
                </a:solidFill>
              </a:rPr>
              <a:t>1973: 35.9%</a:t>
            </a:r>
          </a:p>
          <a:p>
            <a:pPr lvl="1">
              <a:buFont typeface="Wingdings" pitchFamily="2" charset="2"/>
              <a:buNone/>
            </a:pPr>
            <a:r>
              <a:rPr lang="en-US" altLang="en-US" sz="2000" dirty="0">
                <a:solidFill>
                  <a:srgbClr val="FF0000"/>
                </a:solidFill>
              </a:rPr>
              <a:t>2007: 12.4%</a:t>
            </a:r>
          </a:p>
          <a:p>
            <a:pPr lvl="1">
              <a:buFont typeface="Wingdings" pitchFamily="2" charset="2"/>
              <a:buNone/>
            </a:pPr>
            <a:r>
              <a:rPr lang="en-US" altLang="en-US" sz="2000" dirty="0">
                <a:solidFill>
                  <a:srgbClr val="FF0000"/>
                </a:solidFill>
              </a:rPr>
              <a:t>2013/2014: </a:t>
            </a:r>
            <a:r>
              <a:rPr lang="en-US" altLang="en-US" sz="2000" b="1" dirty="0">
                <a:solidFill>
                  <a:srgbClr val="FF0000"/>
                </a:solidFill>
              </a:rPr>
              <a:t> 8.3% </a:t>
            </a:r>
          </a:p>
          <a:p>
            <a:pPr lvl="1">
              <a:buFont typeface="Wingdings" pitchFamily="2" charset="2"/>
              <a:buNone/>
            </a:pPr>
            <a:endParaRPr lang="en-US" altLang="en-US" sz="1600" b="1" dirty="0">
              <a:solidFill>
                <a:srgbClr val="FF0000"/>
              </a:solidFill>
            </a:endParaRPr>
          </a:p>
          <a:p>
            <a:r>
              <a:rPr lang="en-US" altLang="en-US" sz="2800" dirty="0">
                <a:solidFill>
                  <a:srgbClr val="FF0000"/>
                </a:solidFill>
              </a:rPr>
              <a:t>Marijuana Use</a:t>
            </a:r>
          </a:p>
          <a:p>
            <a:pPr lvl="1">
              <a:buFont typeface="Wingdings" pitchFamily="2" charset="2"/>
              <a:buNone/>
            </a:pPr>
            <a:r>
              <a:rPr lang="en-US" altLang="en-US" sz="2000" dirty="0">
                <a:solidFill>
                  <a:srgbClr val="FF0000"/>
                </a:solidFill>
              </a:rPr>
              <a:t>2007 marijuana use (THC): 8.6%</a:t>
            </a:r>
          </a:p>
          <a:p>
            <a:pPr lvl="1">
              <a:buFont typeface="Wingdings" pitchFamily="2" charset="2"/>
              <a:buNone/>
            </a:pPr>
            <a:r>
              <a:rPr lang="en-US" altLang="en-US" sz="2000" dirty="0">
                <a:solidFill>
                  <a:srgbClr val="FF0000"/>
                </a:solidFill>
              </a:rPr>
              <a:t>2013/2014 marijuana use (THC):</a:t>
            </a:r>
            <a:r>
              <a:rPr lang="en-US" altLang="en-US" sz="2000" b="1" dirty="0">
                <a:solidFill>
                  <a:srgbClr val="FF0000"/>
                </a:solidFill>
              </a:rPr>
              <a:t> 12.6%</a:t>
            </a:r>
          </a:p>
          <a:p>
            <a:pPr lvl="1">
              <a:buFont typeface="Wingdings" pitchFamily="2" charset="2"/>
              <a:buNone/>
            </a:pPr>
            <a:endParaRPr lang="en-US" altLang="en-US" sz="1600" dirty="0">
              <a:solidFill>
                <a:srgbClr val="FF0000"/>
              </a:solidFill>
            </a:endParaRPr>
          </a:p>
          <a:p>
            <a:r>
              <a:rPr lang="en-US" altLang="en-US" sz="2800" dirty="0">
                <a:solidFill>
                  <a:srgbClr val="FF0000"/>
                </a:solidFill>
              </a:rPr>
              <a:t>Overall Drug Use (all categories): </a:t>
            </a:r>
            <a:r>
              <a:rPr lang="en-US" altLang="en-US" sz="2800" b="1" dirty="0">
                <a:solidFill>
                  <a:srgbClr val="FF0000"/>
                </a:solidFill>
              </a:rPr>
              <a:t>22.5%</a:t>
            </a:r>
          </a:p>
          <a:p>
            <a:pPr>
              <a:buFont typeface="Wingdings" pitchFamily="2" charset="2"/>
              <a:buNone/>
            </a:pPr>
            <a:endParaRPr lang="en-US" altLang="en-US" sz="1600" dirty="0">
              <a:solidFill>
                <a:srgbClr val="FF0000"/>
              </a:solidFill>
            </a:endParaRPr>
          </a:p>
          <a:p>
            <a:pPr>
              <a:buFont typeface="Wingdings" pitchFamily="2" charset="2"/>
              <a:buNone/>
            </a:pPr>
            <a:r>
              <a:rPr lang="en-US" altLang="en-US" sz="2000" dirty="0">
                <a:solidFill>
                  <a:schemeClr val="accent4">
                    <a:lumMod val="75000"/>
                  </a:schemeClr>
                </a:solidFill>
              </a:rPr>
              <a:t>Source: </a:t>
            </a:r>
            <a:r>
              <a:rPr lang="en-US" altLang="en-US" sz="2000" i="1" dirty="0">
                <a:solidFill>
                  <a:schemeClr val="accent4">
                    <a:lumMod val="75000"/>
                  </a:schemeClr>
                </a:solidFill>
              </a:rPr>
              <a:t>Results of the 2013-2014 National Roadside Survey of Alcohol and Drug Use by Drivers, </a:t>
            </a:r>
            <a:r>
              <a:rPr lang="en-US" altLang="en-US" sz="2000" dirty="0">
                <a:solidFill>
                  <a:schemeClr val="accent4">
                    <a:lumMod val="75000"/>
                  </a:schemeClr>
                </a:solidFill>
              </a:rPr>
              <a:t>NHTSA Research Note (DOT HS 812 118)(February 2015)</a:t>
            </a:r>
            <a:endParaRPr lang="en-US" altLang="en-US" sz="2000" i="1" dirty="0">
              <a:solidFill>
                <a:schemeClr val="accent4">
                  <a:lumMod val="75000"/>
                </a:schemeClr>
              </a:solidFill>
            </a:endParaRPr>
          </a:p>
          <a:p>
            <a:pPr>
              <a:buFont typeface="Wingdings" pitchFamily="2" charset="2"/>
              <a:buNone/>
            </a:pPr>
            <a:endParaRPr lang="en-US" altLang="en-US" sz="1600" dirty="0">
              <a:solidFill>
                <a:srgbClr val="FF0000"/>
              </a:solidFill>
            </a:endParaRPr>
          </a:p>
        </p:txBody>
      </p:sp>
      <p:pic>
        <p:nvPicPr>
          <p:cNvPr id="26628" name="Content Placeholder 4" descr="http://wac.450f.edgecastcdn.net/80450F/999thepoint.com/files/2012/11/drunk-driving-630x381.jpg">
            <a:extLst>
              <a:ext uri="{FF2B5EF4-FFF2-40B4-BE49-F238E27FC236}">
                <a16:creationId xmlns:a16="http://schemas.microsoft.com/office/drawing/2014/main" xmlns="" id="{D0F0AD4D-CC3F-6841-B773-B26A6971DCD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81057" y="2057400"/>
            <a:ext cx="3969014"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xmlns="" id="{F3DACBCF-9C1B-4C63-BA68-AF5B5D6142DA}"/>
              </a:ext>
            </a:extLst>
          </p:cNvPr>
          <p:cNvSpPr>
            <a:spLocks noGrp="1"/>
          </p:cNvSpPr>
          <p:nvPr>
            <p:ph type="sldNum" sz="quarter" idx="12"/>
          </p:nvPr>
        </p:nvSpPr>
        <p:spPr/>
        <p:txBody>
          <a:bodyPr/>
          <a:lstStyle/>
          <a:p>
            <a:fld id="{612310A0-AC20-4D0A-9F85-95A53125E86D}" type="slidenum">
              <a:rPr lang="en-US" smtClean="0"/>
              <a:t>8</a:t>
            </a:fld>
            <a:endParaRPr lang="en-US"/>
          </a:p>
        </p:txBody>
      </p:sp>
    </p:spTree>
    <p:extLst>
      <p:ext uri="{BB962C8B-B14F-4D97-AF65-F5344CB8AC3E}">
        <p14:creationId xmlns:p14="http://schemas.microsoft.com/office/powerpoint/2010/main" val="2516419507"/>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Title 4">
            <a:extLst>
              <a:ext uri="{FF2B5EF4-FFF2-40B4-BE49-F238E27FC236}">
                <a16:creationId xmlns:a16="http://schemas.microsoft.com/office/drawing/2014/main" xmlns="" id="{6F2FA630-833B-7E49-8499-A249B4923543}"/>
              </a:ext>
            </a:extLst>
          </p:cNvPr>
          <p:cNvSpPr>
            <a:spLocks noGrp="1" noChangeArrowheads="1"/>
          </p:cNvSpPr>
          <p:nvPr>
            <p:ph type="title"/>
          </p:nvPr>
        </p:nvSpPr>
        <p:spPr/>
        <p:txBody>
          <a:bodyPr/>
          <a:lstStyle/>
          <a:p>
            <a:r>
              <a:rPr lang="en-US" altLang="en-US" b="1" u="sng" dirty="0"/>
              <a:t>Survey: </a:t>
            </a:r>
            <a:r>
              <a:rPr lang="en-US" altLang="en-US" b="1" u="sng" dirty="0">
                <a:solidFill>
                  <a:srgbClr val="FF0000"/>
                </a:solidFill>
              </a:rPr>
              <a:t>DUI in Past Year</a:t>
            </a:r>
          </a:p>
        </p:txBody>
      </p:sp>
      <p:sp>
        <p:nvSpPr>
          <p:cNvPr id="6" name="Content Placeholder 5">
            <a:extLst>
              <a:ext uri="{FF2B5EF4-FFF2-40B4-BE49-F238E27FC236}">
                <a16:creationId xmlns:a16="http://schemas.microsoft.com/office/drawing/2014/main" xmlns="" id="{AA733B2E-E8F7-734E-AFAD-107AE9972595}"/>
              </a:ext>
            </a:extLst>
          </p:cNvPr>
          <p:cNvSpPr>
            <a:spLocks noGrp="1"/>
          </p:cNvSpPr>
          <p:nvPr>
            <p:ph idx="1"/>
          </p:nvPr>
        </p:nvSpPr>
        <p:spPr/>
        <p:txBody>
          <a:bodyPr/>
          <a:lstStyle/>
          <a:p>
            <a:pPr>
              <a:defRPr/>
            </a:pPr>
            <a:r>
              <a:rPr lang="en-US" dirty="0">
                <a:solidFill>
                  <a:srgbClr val="C00000"/>
                </a:solidFill>
              </a:rPr>
              <a:t>20 million reported DUI alcohol in 2019</a:t>
            </a:r>
          </a:p>
          <a:p>
            <a:pPr>
              <a:defRPr/>
            </a:pPr>
            <a:r>
              <a:rPr lang="en-US" dirty="0">
                <a:solidFill>
                  <a:srgbClr val="C00000"/>
                </a:solidFill>
              </a:rPr>
              <a:t>12.8 million reported DUI marijuana in 2019</a:t>
            </a:r>
          </a:p>
          <a:p>
            <a:pPr>
              <a:defRPr/>
            </a:pPr>
            <a:r>
              <a:rPr lang="en-US" dirty="0">
                <a:solidFill>
                  <a:srgbClr val="C00000"/>
                </a:solidFill>
              </a:rPr>
              <a:t>13.7 million reported DUI illicit drugs in 2019</a:t>
            </a:r>
          </a:p>
          <a:p>
            <a:pPr lvl="1">
              <a:defRPr/>
            </a:pPr>
            <a:r>
              <a:rPr lang="en-US" sz="2600" dirty="0">
                <a:solidFill>
                  <a:srgbClr val="C00000"/>
                </a:solidFill>
              </a:rPr>
              <a:t>marijuana, cocaine, heroin, hallucinogens, inhalants,  </a:t>
            </a:r>
          </a:p>
          <a:p>
            <a:pPr marL="457200" lvl="1" indent="0">
              <a:buNone/>
              <a:defRPr/>
            </a:pPr>
            <a:r>
              <a:rPr lang="en-US" sz="2600" dirty="0">
                <a:solidFill>
                  <a:srgbClr val="C00000"/>
                </a:solidFill>
              </a:rPr>
              <a:t>methamphetamine</a:t>
            </a:r>
          </a:p>
          <a:p>
            <a:pPr marL="0" indent="0">
              <a:buNone/>
              <a:defRPr/>
            </a:pPr>
            <a:endParaRPr lang="en-US" dirty="0">
              <a:solidFill>
                <a:srgbClr val="FFC000"/>
              </a:solidFill>
            </a:endParaRPr>
          </a:p>
          <a:p>
            <a:pPr marL="0" indent="0">
              <a:buNone/>
              <a:defRPr/>
            </a:pPr>
            <a:r>
              <a:rPr lang="en-US" sz="2000" b="1" dirty="0">
                <a:solidFill>
                  <a:schemeClr val="accent4">
                    <a:lumMod val="75000"/>
                  </a:schemeClr>
                </a:solidFill>
              </a:rPr>
              <a:t>2019 National Survey on Drug Use and Health: Detailed Tables (SAMHSA 2020)</a:t>
            </a:r>
          </a:p>
        </p:txBody>
      </p:sp>
      <p:sp>
        <p:nvSpPr>
          <p:cNvPr id="108547" name="Slide Number Placeholder 3">
            <a:extLst>
              <a:ext uri="{FF2B5EF4-FFF2-40B4-BE49-F238E27FC236}">
                <a16:creationId xmlns:a16="http://schemas.microsoft.com/office/drawing/2014/main" xmlns="" id="{DDB45450-DA44-CF4D-9A03-5F4B02652373}"/>
              </a:ext>
            </a:extLst>
          </p:cNvPr>
          <p:cNvSpPr>
            <a:spLocks noGrp="1" noChangeArrowheads="1"/>
          </p:cNvSpPr>
          <p:nvPr>
            <p:ph type="sldNum" sz="quarter" idx="4294967295"/>
          </p:nvPr>
        </p:nvSpPr>
        <p:spPr bwMode="auto">
          <a:xfrm>
            <a:off x="6553200" y="6248400"/>
            <a:ext cx="2133600" cy="457200"/>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defPPr>
              <a:defRPr lang="en-US"/>
            </a:defPPr>
            <a:lvl1pPr algn="r" rtl="0" eaLnBrk="1" fontAlgn="base" hangingPunct="1">
              <a:spcBef>
                <a:spcPct val="0"/>
              </a:spcBef>
              <a:spcAft>
                <a:spcPct val="0"/>
              </a:spcAft>
              <a:defRPr sz="1200" b="0" kern="1200">
                <a:solidFill>
                  <a:schemeClr val="tx1"/>
                </a:solidFill>
                <a:latin typeface="Tahoma" panose="020B0604030504040204" pitchFamily="34" charset="0"/>
                <a:ea typeface="+mn-ea"/>
                <a:cs typeface="Arial" panose="020B0604020202020204" pitchFamily="34" charset="0"/>
              </a:defRPr>
            </a:lvl1pPr>
            <a:lvl2pPr marL="457200" algn="l" rtl="0" eaLnBrk="0" fontAlgn="base" hangingPunct="0">
              <a:spcBef>
                <a:spcPct val="0"/>
              </a:spcBef>
              <a:spcAft>
                <a:spcPct val="0"/>
              </a:spcAft>
              <a:defRPr b="1"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b="1"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b="1"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b="1"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b="1"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b="1"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b="1"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b="1" kern="1200">
                <a:solidFill>
                  <a:schemeClr val="tx1"/>
                </a:solidFill>
                <a:latin typeface="Arial" panose="020B0604020202020204" pitchFamily="34" charset="0"/>
                <a:ea typeface="+mn-ea"/>
                <a:cs typeface="Arial" panose="020B0604020202020204" pitchFamily="34" charset="0"/>
              </a:defRPr>
            </a:lvl9pPr>
          </a:lstStyle>
          <a:p>
            <a:pPr>
              <a:defRPr/>
            </a:pPr>
            <a:fld id="{E3F664F6-1E9D-3548-9690-975456AEF7F7}" type="slidenum">
              <a:rPr lang="en-US" altLang="en-US" smtClean="0"/>
              <a:pPr>
                <a:defRPr/>
              </a:pPr>
              <a:t>9</a:t>
            </a:fld>
            <a:endParaRPr lang="en-US" altLang="en-US" b="0">
              <a:latin typeface="Tahoma" panose="020B0604030504040204" pitchFamily="34" charset="0"/>
            </a:endParaRPr>
          </a:p>
        </p:txBody>
      </p:sp>
    </p:spTree>
    <p:extLst>
      <p:ext uri="{BB962C8B-B14F-4D97-AF65-F5344CB8AC3E}">
        <p14:creationId xmlns:p14="http://schemas.microsoft.com/office/powerpoint/2010/main" val="64664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DAE6BF0282BA54FBA39456E28793397" ma:contentTypeVersion="12" ma:contentTypeDescription="Create a new document." ma:contentTypeScope="" ma:versionID="cee34cacd014a9e41fe9451c29d1c1da">
  <xsd:schema xmlns:xsd="http://www.w3.org/2001/XMLSchema" xmlns:xs="http://www.w3.org/2001/XMLSchema" xmlns:p="http://schemas.microsoft.com/office/2006/metadata/properties" xmlns:ns2="e2880697-2bec-4e03-b837-fe5388ce9f99" xmlns:ns3="d902411c-329d-4ca8-93b0-a814687329f5" targetNamespace="http://schemas.microsoft.com/office/2006/metadata/properties" ma:root="true" ma:fieldsID="7869b2bcc4f89b95ecd7b5b4aec2eb15" ns2:_="" ns3:_="">
    <xsd:import namespace="e2880697-2bec-4e03-b837-fe5388ce9f99"/>
    <xsd:import namespace="d902411c-329d-4ca8-93b0-a814687329f5"/>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AutoKeyPoints" minOccurs="0"/>
                <xsd:element ref="ns2:MediaServiceKeyPoints" minOccurs="0"/>
                <xsd:element ref="ns2:MediaServiceLocation" minOccurs="0"/>
                <xsd:element ref="ns2:MediaServiceGenerationTime" minOccurs="0"/>
                <xsd:element ref="ns2:MediaServiceEventHashCode"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2880697-2bec-4e03-b837-fe5388ce9f9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902411c-329d-4ca8-93b0-a814687329f5"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6219E43-FC76-46FC-B852-962F282900BA}"/>
</file>

<file path=customXml/itemProps2.xml><?xml version="1.0" encoding="utf-8"?>
<ds:datastoreItem xmlns:ds="http://schemas.openxmlformats.org/officeDocument/2006/customXml" ds:itemID="{D18382BD-3B0A-4E13-8BAF-44211292D99C}"/>
</file>

<file path=customXml/itemProps3.xml><?xml version="1.0" encoding="utf-8"?>
<ds:datastoreItem xmlns:ds="http://schemas.openxmlformats.org/officeDocument/2006/customXml" ds:itemID="{EA6948DE-06F2-4403-98C5-6F311419231E}"/>
</file>

<file path=docProps/app.xml><?xml version="1.0" encoding="utf-8"?>
<Properties xmlns="http://schemas.openxmlformats.org/officeDocument/2006/extended-properties" xmlns:vt="http://schemas.openxmlformats.org/officeDocument/2006/docPropsVTypes">
  <TotalTime>389</TotalTime>
  <Words>3755</Words>
  <Application>Microsoft Office PowerPoint</Application>
  <PresentationFormat>Widescreen</PresentationFormat>
  <Paragraphs>454</Paragraphs>
  <Slides>69</Slides>
  <Notes>16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69</vt:i4>
      </vt:variant>
    </vt:vector>
  </HeadingPairs>
  <TitlesOfParts>
    <vt:vector size="76" baseType="lpstr">
      <vt:lpstr>Arial</vt:lpstr>
      <vt:lpstr>Calibri</vt:lpstr>
      <vt:lpstr>Calibri Light</vt:lpstr>
      <vt:lpstr>Tahoma</vt:lpstr>
      <vt:lpstr>Times New Roman</vt:lpstr>
      <vt:lpstr>Wingdings</vt:lpstr>
      <vt:lpstr>Office Theme</vt:lpstr>
      <vt:lpstr>DRUG IMPAIRED DRIVING</vt:lpstr>
      <vt:lpstr>Learning Objectives</vt:lpstr>
      <vt:lpstr>What do I do with these people?</vt:lpstr>
      <vt:lpstr>Hypothetical </vt:lpstr>
      <vt:lpstr>Polling Question</vt:lpstr>
      <vt:lpstr>Decline in Alcohol-Impaired Driving Estimated Percentage of Weekend Nighttime Drivers with BACs ≥ 0.08 </vt:lpstr>
      <vt:lpstr>Good News But . . .</vt:lpstr>
      <vt:lpstr>The Bad News: The Changing Face of the Impaired Driver</vt:lpstr>
      <vt:lpstr>Survey: DUI in Past Year</vt:lpstr>
      <vt:lpstr>Fatality Analysis Reporting System (2016)</vt:lpstr>
      <vt:lpstr>MARIJUANA USE</vt:lpstr>
      <vt:lpstr>The Problem</vt:lpstr>
      <vt:lpstr>Effects of Drugs on Driving:  A Resource</vt:lpstr>
      <vt:lpstr>Impaired Driving Laws</vt:lpstr>
      <vt:lpstr>Impaired Driving Laws </vt:lpstr>
      <vt:lpstr>Drug-Impaired Per Se Laws: Alcohol Framework Doesn’t Apply to Drugs</vt:lpstr>
      <vt:lpstr> Science: Presence vs. Impairment </vt:lpstr>
      <vt:lpstr>Driving Under the Influence Trials</vt:lpstr>
      <vt:lpstr>Texas DWI Law</vt:lpstr>
      <vt:lpstr>Evidence of Intoxication in DWI Cases</vt:lpstr>
      <vt:lpstr>Fourth Amendment Issues</vt:lpstr>
      <vt:lpstr>Traffic Stops: Investigative Stops</vt:lpstr>
      <vt:lpstr>Rodriguez v. U.S. 135 S.Ct. 1609 (2015)</vt:lpstr>
      <vt:lpstr>Allowable Warrantless Searches</vt:lpstr>
      <vt:lpstr>Search Incident to Arrest for DUI A Quick Review</vt:lpstr>
      <vt:lpstr>Admissibility of Standardized Field Sobriety Tests</vt:lpstr>
      <vt:lpstr> Admissibility of SFSTs – In General </vt:lpstr>
      <vt:lpstr>Admissibility of SFSTs – DUI Mj Com. v. Gerhardt, 477 Mass. 775 (2017)</vt:lpstr>
      <vt:lpstr>Collision of Implied Consent and the 4th Amendment: The Taking of Breath &amp; Blood Samples</vt:lpstr>
      <vt:lpstr>Noteworthy Supreme Court Decisions</vt:lpstr>
      <vt:lpstr>Missouri v. McNeely, 133 S.Ct. 1552 (2013) Exigent Circumstances</vt:lpstr>
      <vt:lpstr> Birchfield v. North Dakota, 136 S.Ct. 2160 (2016) Search Incident to Arrest </vt:lpstr>
      <vt:lpstr> Birchfield v. North Dakota, 136 S.Ct. 2160 (2016) </vt:lpstr>
      <vt:lpstr>Mitchell v. Wisconsin 139 S.Ct. 2525 (2019)</vt:lpstr>
      <vt:lpstr>PowerPoint Presentation</vt:lpstr>
      <vt:lpstr>Mitchell v. Wisconsin U.S. Supreme Court</vt:lpstr>
      <vt:lpstr>Mitchell v. Wisconsin</vt:lpstr>
      <vt:lpstr>Mitchell v. Wisconsin Plurality Opinion</vt:lpstr>
      <vt:lpstr>Exigent Circumstances Possible Examples</vt:lpstr>
      <vt:lpstr>Sentencing Approach in the 21st Century</vt:lpstr>
      <vt:lpstr>Commonwealth v. Eldred 480 Mass. 90, 101 N.E.3d 911 (2018)</vt:lpstr>
      <vt:lpstr>Think Outside the Box</vt:lpstr>
      <vt:lpstr>What Information Is Needed? </vt:lpstr>
      <vt:lpstr>More Information = Better Outcomes</vt:lpstr>
      <vt:lpstr>Fines &amp; Jail</vt:lpstr>
      <vt:lpstr>“Evidence-Based” - What Does it Mean?</vt:lpstr>
      <vt:lpstr>DWI Courts in General </vt:lpstr>
      <vt:lpstr>DWI Courts: Reasons for Success</vt:lpstr>
      <vt:lpstr>The Goals of Utilizing Evidence-Based Practices</vt:lpstr>
      <vt:lpstr>Texas cases of interest</vt:lpstr>
      <vt:lpstr>PowerPoint Presentation</vt:lpstr>
      <vt:lpstr>PowerPoint Presentation</vt:lpstr>
      <vt:lpstr>PowerPoint Presentation</vt:lpstr>
      <vt:lpstr>Yes</vt:lpstr>
      <vt:lpstr>No</vt:lpstr>
      <vt:lpstr>PowerPoint Presentation</vt:lpstr>
      <vt:lpstr>Yes</vt:lpstr>
      <vt:lpstr>PowerPoint Presentation</vt:lpstr>
      <vt:lpstr>No</vt:lpstr>
      <vt:lpstr>PowerPoint Presentation</vt:lpstr>
      <vt:lpstr>PowerPoint Presentation</vt:lpstr>
      <vt:lpstr>Yes</vt:lpstr>
      <vt:lpstr>PowerPoint Presentation</vt:lpstr>
      <vt:lpstr>PowerPoint Presentation</vt:lpstr>
      <vt:lpstr>Corpus Delecti</vt:lpstr>
      <vt:lpstr>PowerPoint Presentation</vt:lpstr>
      <vt:lpstr>What Lies Ahead?</vt:lpstr>
      <vt:lpstr>Questions? </vt:lpstr>
      <vt:lpstr>Contact Information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DRUG IMPAIRED DRIVING</dc:title>
  <dc:creator>Robert Anchondo</dc:creator>
  <cp:lastModifiedBy>Robert Anchondo</cp:lastModifiedBy>
  <cp:revision>30</cp:revision>
  <dcterms:created xsi:type="dcterms:W3CDTF">2021-01-20T22:28:27Z</dcterms:created>
  <dcterms:modified xsi:type="dcterms:W3CDTF">2021-06-11T18:51:06Z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0x010100ADAE6BF0282BA54FBA39456E28793397</vt:lpwstr>
  </property>
</Properties>
</file>