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76" r:id="rId5"/>
    <p:sldId id="277" r:id="rId6"/>
    <p:sldId id="260" r:id="rId7"/>
    <p:sldId id="261" r:id="rId8"/>
    <p:sldId id="262" r:id="rId9"/>
    <p:sldId id="263" r:id="rId10"/>
    <p:sldId id="264" r:id="rId11"/>
    <p:sldId id="265" r:id="rId12"/>
    <p:sldId id="266" r:id="rId13"/>
    <p:sldId id="267" r:id="rId14"/>
    <p:sldId id="271" r:id="rId15"/>
    <p:sldId id="272" r:id="rId16"/>
    <p:sldId id="273" r:id="rId17"/>
    <p:sldId id="274" r:id="rId18"/>
    <p:sldId id="275" r:id="rId19"/>
    <p:sldId id="268" r:id="rId20"/>
    <p:sldId id="269" r:id="rId21"/>
    <p:sldId id="270" r:id="rId22"/>
    <p:sldId id="278" r:id="rId23"/>
    <p:sldId id="279" r:id="rId24"/>
    <p:sldId id="280" r:id="rId25"/>
    <p:sldId id="281" r:id="rId26"/>
    <p:sldId id="282" r:id="rId27"/>
    <p:sldId id="283" r:id="rId28"/>
    <p:sldId id="284" r:id="rId29"/>
    <p:sldId id="285" r:id="rId30"/>
    <p:sldId id="286" r:id="rId31"/>
    <p:sldId id="287" r:id="rId32"/>
    <p:sldId id="288" r:id="rId33"/>
    <p:sldId id="290" r:id="rId34"/>
    <p:sldId id="291" r:id="rId35"/>
    <p:sldId id="292"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52" d="100"/>
          <a:sy n="52" d="100"/>
        </p:scale>
        <p:origin x="751"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ustomXml" Target="../customXml/item3.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25CBE-A92E-4369-9C48-F1E1F4384C3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D0E0DE9-82DC-4C2A-8500-68EB1BCFCA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D1F39E3-2BD5-4BB3-876A-C994C56183CB}"/>
              </a:ext>
            </a:extLst>
          </p:cNvPr>
          <p:cNvSpPr>
            <a:spLocks noGrp="1"/>
          </p:cNvSpPr>
          <p:nvPr>
            <p:ph type="dt" sz="half" idx="10"/>
          </p:nvPr>
        </p:nvSpPr>
        <p:spPr/>
        <p:txBody>
          <a:bodyPr/>
          <a:lstStyle/>
          <a:p>
            <a:fld id="{ECA018F9-4782-4834-AC2D-0F4F93027817}" type="datetimeFigureOut">
              <a:rPr lang="en-US" smtClean="0"/>
              <a:t>4/9/2021</a:t>
            </a:fld>
            <a:endParaRPr lang="en-US"/>
          </a:p>
        </p:txBody>
      </p:sp>
      <p:sp>
        <p:nvSpPr>
          <p:cNvPr id="5" name="Footer Placeholder 4">
            <a:extLst>
              <a:ext uri="{FF2B5EF4-FFF2-40B4-BE49-F238E27FC236}">
                <a16:creationId xmlns:a16="http://schemas.microsoft.com/office/drawing/2014/main" id="{D196A2CD-ABD7-4F99-AF57-AA64314480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07139E-B4CA-4E24-9FA2-99C879B2E5A3}"/>
              </a:ext>
            </a:extLst>
          </p:cNvPr>
          <p:cNvSpPr>
            <a:spLocks noGrp="1"/>
          </p:cNvSpPr>
          <p:nvPr>
            <p:ph type="sldNum" sz="quarter" idx="12"/>
          </p:nvPr>
        </p:nvSpPr>
        <p:spPr/>
        <p:txBody>
          <a:bodyPr/>
          <a:lstStyle/>
          <a:p>
            <a:fld id="{2081A404-9461-4F2C-A14D-B230CE59E777}"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6021859"/>
            <a:ext cx="12185735" cy="836141"/>
          </a:xfrm>
          <a:prstGeom prst="rect">
            <a:avLst/>
          </a:prstGeom>
        </p:spPr>
      </p:pic>
    </p:spTree>
    <p:extLst>
      <p:ext uri="{BB962C8B-B14F-4D97-AF65-F5344CB8AC3E}">
        <p14:creationId xmlns:p14="http://schemas.microsoft.com/office/powerpoint/2010/main" val="1543787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DAFCB-350F-4B60-95C1-C1E9ADC3CF0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19285EC-99E7-40A9-BEFB-9A66E531EA2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DFB8CD-3592-4D5E-A631-3A80E5C3B28A}"/>
              </a:ext>
            </a:extLst>
          </p:cNvPr>
          <p:cNvSpPr>
            <a:spLocks noGrp="1"/>
          </p:cNvSpPr>
          <p:nvPr>
            <p:ph type="dt" sz="half" idx="10"/>
          </p:nvPr>
        </p:nvSpPr>
        <p:spPr/>
        <p:txBody>
          <a:bodyPr/>
          <a:lstStyle/>
          <a:p>
            <a:fld id="{ECA018F9-4782-4834-AC2D-0F4F93027817}" type="datetimeFigureOut">
              <a:rPr lang="en-US" smtClean="0"/>
              <a:t>4/9/2021</a:t>
            </a:fld>
            <a:endParaRPr lang="en-US"/>
          </a:p>
        </p:txBody>
      </p:sp>
      <p:sp>
        <p:nvSpPr>
          <p:cNvPr id="5" name="Footer Placeholder 4">
            <a:extLst>
              <a:ext uri="{FF2B5EF4-FFF2-40B4-BE49-F238E27FC236}">
                <a16:creationId xmlns:a16="http://schemas.microsoft.com/office/drawing/2014/main" id="{F9A65672-E477-438B-9D8F-AF134DBF7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754827-2D0D-483A-8299-3AEB8D2B3316}"/>
              </a:ext>
            </a:extLst>
          </p:cNvPr>
          <p:cNvSpPr>
            <a:spLocks noGrp="1"/>
          </p:cNvSpPr>
          <p:nvPr>
            <p:ph type="sldNum" sz="quarter" idx="12"/>
          </p:nvPr>
        </p:nvSpPr>
        <p:spPr/>
        <p:txBody>
          <a:bodyPr/>
          <a:lstStyle/>
          <a:p>
            <a:fld id="{2081A404-9461-4F2C-A14D-B230CE59E777}" type="slidenum">
              <a:rPr lang="en-US" smtClean="0"/>
              <a:t>‹#›</a:t>
            </a:fld>
            <a:endParaRPr lang="en-US"/>
          </a:p>
        </p:txBody>
      </p:sp>
    </p:spTree>
    <p:extLst>
      <p:ext uri="{BB962C8B-B14F-4D97-AF65-F5344CB8AC3E}">
        <p14:creationId xmlns:p14="http://schemas.microsoft.com/office/powerpoint/2010/main" val="1924546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6C433C-6A33-4F6F-8849-C143ED88FC6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343B41B-C7FD-435B-807D-07FC9D71B40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67A9F0-1050-4F30-84E8-0A0F7D3366AF}"/>
              </a:ext>
            </a:extLst>
          </p:cNvPr>
          <p:cNvSpPr>
            <a:spLocks noGrp="1"/>
          </p:cNvSpPr>
          <p:nvPr>
            <p:ph type="dt" sz="half" idx="10"/>
          </p:nvPr>
        </p:nvSpPr>
        <p:spPr/>
        <p:txBody>
          <a:bodyPr/>
          <a:lstStyle/>
          <a:p>
            <a:fld id="{ECA018F9-4782-4834-AC2D-0F4F93027817}" type="datetimeFigureOut">
              <a:rPr lang="en-US" smtClean="0"/>
              <a:t>4/9/2021</a:t>
            </a:fld>
            <a:endParaRPr lang="en-US"/>
          </a:p>
        </p:txBody>
      </p:sp>
      <p:sp>
        <p:nvSpPr>
          <p:cNvPr id="5" name="Footer Placeholder 4">
            <a:extLst>
              <a:ext uri="{FF2B5EF4-FFF2-40B4-BE49-F238E27FC236}">
                <a16:creationId xmlns:a16="http://schemas.microsoft.com/office/drawing/2014/main" id="{039DC608-14B4-4774-AAA8-D5C0F6A144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BED7F8-3EF2-4AE8-B2D5-B95F3A3F55C5}"/>
              </a:ext>
            </a:extLst>
          </p:cNvPr>
          <p:cNvSpPr>
            <a:spLocks noGrp="1"/>
          </p:cNvSpPr>
          <p:nvPr>
            <p:ph type="sldNum" sz="quarter" idx="12"/>
          </p:nvPr>
        </p:nvSpPr>
        <p:spPr/>
        <p:txBody>
          <a:bodyPr/>
          <a:lstStyle/>
          <a:p>
            <a:fld id="{2081A404-9461-4F2C-A14D-B230CE59E777}" type="slidenum">
              <a:rPr lang="en-US" smtClean="0"/>
              <a:t>‹#›</a:t>
            </a:fld>
            <a:endParaRPr lang="en-US"/>
          </a:p>
        </p:txBody>
      </p:sp>
    </p:spTree>
    <p:extLst>
      <p:ext uri="{BB962C8B-B14F-4D97-AF65-F5344CB8AC3E}">
        <p14:creationId xmlns:p14="http://schemas.microsoft.com/office/powerpoint/2010/main" val="1623224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714FB-144A-4717-AB91-45965355F0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577B74-446E-4935-9DFE-5600D8970D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08C1FF-6E34-41BF-AF90-ED92D591FD36}"/>
              </a:ext>
            </a:extLst>
          </p:cNvPr>
          <p:cNvSpPr>
            <a:spLocks noGrp="1"/>
          </p:cNvSpPr>
          <p:nvPr>
            <p:ph type="dt" sz="half" idx="10"/>
          </p:nvPr>
        </p:nvSpPr>
        <p:spPr/>
        <p:txBody>
          <a:bodyPr/>
          <a:lstStyle/>
          <a:p>
            <a:fld id="{ECA018F9-4782-4834-AC2D-0F4F93027817}" type="datetimeFigureOut">
              <a:rPr lang="en-US" smtClean="0"/>
              <a:t>4/9/2021</a:t>
            </a:fld>
            <a:endParaRPr lang="en-US"/>
          </a:p>
        </p:txBody>
      </p:sp>
      <p:sp>
        <p:nvSpPr>
          <p:cNvPr id="5" name="Footer Placeholder 4">
            <a:extLst>
              <a:ext uri="{FF2B5EF4-FFF2-40B4-BE49-F238E27FC236}">
                <a16:creationId xmlns:a16="http://schemas.microsoft.com/office/drawing/2014/main" id="{CCC1C816-B8E6-4C46-B336-50D74C886B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5F8BCC-2169-4562-BE6E-CFDEE6FD8D71}"/>
              </a:ext>
            </a:extLst>
          </p:cNvPr>
          <p:cNvSpPr>
            <a:spLocks noGrp="1"/>
          </p:cNvSpPr>
          <p:nvPr>
            <p:ph type="sldNum" sz="quarter" idx="12"/>
          </p:nvPr>
        </p:nvSpPr>
        <p:spPr/>
        <p:txBody>
          <a:bodyPr/>
          <a:lstStyle/>
          <a:p>
            <a:fld id="{2081A404-9461-4F2C-A14D-B230CE59E777}" type="slidenum">
              <a:rPr lang="en-US" smtClean="0"/>
              <a:t>‹#›</a:t>
            </a:fld>
            <a:endParaRPr lang="en-US"/>
          </a:p>
        </p:txBody>
      </p:sp>
    </p:spTree>
    <p:extLst>
      <p:ext uri="{BB962C8B-B14F-4D97-AF65-F5344CB8AC3E}">
        <p14:creationId xmlns:p14="http://schemas.microsoft.com/office/powerpoint/2010/main" val="2745958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A4375-F833-4F47-BEB8-37C38C4F319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4CA757-EEEF-4658-9809-012A7FB321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813013-452C-4DB5-9052-5992545643B6}"/>
              </a:ext>
            </a:extLst>
          </p:cNvPr>
          <p:cNvSpPr>
            <a:spLocks noGrp="1"/>
          </p:cNvSpPr>
          <p:nvPr>
            <p:ph type="dt" sz="half" idx="10"/>
          </p:nvPr>
        </p:nvSpPr>
        <p:spPr/>
        <p:txBody>
          <a:bodyPr/>
          <a:lstStyle/>
          <a:p>
            <a:fld id="{ECA018F9-4782-4834-AC2D-0F4F93027817}" type="datetimeFigureOut">
              <a:rPr lang="en-US" smtClean="0"/>
              <a:t>4/9/2021</a:t>
            </a:fld>
            <a:endParaRPr lang="en-US"/>
          </a:p>
        </p:txBody>
      </p:sp>
      <p:sp>
        <p:nvSpPr>
          <p:cNvPr id="5" name="Footer Placeholder 4">
            <a:extLst>
              <a:ext uri="{FF2B5EF4-FFF2-40B4-BE49-F238E27FC236}">
                <a16:creationId xmlns:a16="http://schemas.microsoft.com/office/drawing/2014/main" id="{ED0668E3-1BDF-409F-80DE-A5AED24DDA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BB88FD-879D-48E0-8BB0-479925312A5A}"/>
              </a:ext>
            </a:extLst>
          </p:cNvPr>
          <p:cNvSpPr>
            <a:spLocks noGrp="1"/>
          </p:cNvSpPr>
          <p:nvPr>
            <p:ph type="sldNum" sz="quarter" idx="12"/>
          </p:nvPr>
        </p:nvSpPr>
        <p:spPr/>
        <p:txBody>
          <a:bodyPr/>
          <a:lstStyle/>
          <a:p>
            <a:fld id="{2081A404-9461-4F2C-A14D-B230CE59E777}" type="slidenum">
              <a:rPr lang="en-US" smtClean="0"/>
              <a:t>‹#›</a:t>
            </a:fld>
            <a:endParaRPr lang="en-US"/>
          </a:p>
        </p:txBody>
      </p:sp>
    </p:spTree>
    <p:extLst>
      <p:ext uri="{BB962C8B-B14F-4D97-AF65-F5344CB8AC3E}">
        <p14:creationId xmlns:p14="http://schemas.microsoft.com/office/powerpoint/2010/main" val="2586006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2ACC7-68AB-4AB5-92D8-FA40448E17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F00722-B343-42AA-9F9D-D25BC64BD6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3CD47CE-5BEC-48B6-BB80-F0147A2C67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F1C1CDA-2EDA-4268-917F-B6B0767691CA}"/>
              </a:ext>
            </a:extLst>
          </p:cNvPr>
          <p:cNvSpPr>
            <a:spLocks noGrp="1"/>
          </p:cNvSpPr>
          <p:nvPr>
            <p:ph type="dt" sz="half" idx="10"/>
          </p:nvPr>
        </p:nvSpPr>
        <p:spPr/>
        <p:txBody>
          <a:bodyPr/>
          <a:lstStyle/>
          <a:p>
            <a:fld id="{ECA018F9-4782-4834-AC2D-0F4F93027817}" type="datetimeFigureOut">
              <a:rPr lang="en-US" smtClean="0"/>
              <a:t>4/9/2021</a:t>
            </a:fld>
            <a:endParaRPr lang="en-US"/>
          </a:p>
        </p:txBody>
      </p:sp>
      <p:sp>
        <p:nvSpPr>
          <p:cNvPr id="6" name="Footer Placeholder 5">
            <a:extLst>
              <a:ext uri="{FF2B5EF4-FFF2-40B4-BE49-F238E27FC236}">
                <a16:creationId xmlns:a16="http://schemas.microsoft.com/office/drawing/2014/main" id="{091F3BA9-AB03-4EBF-9C9F-2BE0D5CE14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000D5-EC8F-45B5-94EC-D3FA06EA06F6}"/>
              </a:ext>
            </a:extLst>
          </p:cNvPr>
          <p:cNvSpPr>
            <a:spLocks noGrp="1"/>
          </p:cNvSpPr>
          <p:nvPr>
            <p:ph type="sldNum" sz="quarter" idx="12"/>
          </p:nvPr>
        </p:nvSpPr>
        <p:spPr/>
        <p:txBody>
          <a:bodyPr/>
          <a:lstStyle/>
          <a:p>
            <a:fld id="{2081A404-9461-4F2C-A14D-B230CE59E777}" type="slidenum">
              <a:rPr lang="en-US" smtClean="0"/>
              <a:t>‹#›</a:t>
            </a:fld>
            <a:endParaRPr lang="en-US"/>
          </a:p>
        </p:txBody>
      </p:sp>
    </p:spTree>
    <p:extLst>
      <p:ext uri="{BB962C8B-B14F-4D97-AF65-F5344CB8AC3E}">
        <p14:creationId xmlns:p14="http://schemas.microsoft.com/office/powerpoint/2010/main" val="237742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3915A-AA2A-4056-B4EF-0D536D58DF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C52995-C791-41BF-A050-90A50984AE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E1EE56-0530-446E-84F3-B3A2B66FC12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1D3C5F7-EEB1-4827-8FF4-55B7CDFC85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98D5A4-8729-4282-9015-D45D75FADA7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F9EB8C-8BA0-48EF-818E-05D9FBC71397}"/>
              </a:ext>
            </a:extLst>
          </p:cNvPr>
          <p:cNvSpPr>
            <a:spLocks noGrp="1"/>
          </p:cNvSpPr>
          <p:nvPr>
            <p:ph type="dt" sz="half" idx="10"/>
          </p:nvPr>
        </p:nvSpPr>
        <p:spPr/>
        <p:txBody>
          <a:bodyPr/>
          <a:lstStyle/>
          <a:p>
            <a:fld id="{ECA018F9-4782-4834-AC2D-0F4F93027817}" type="datetimeFigureOut">
              <a:rPr lang="en-US" smtClean="0"/>
              <a:t>4/9/2021</a:t>
            </a:fld>
            <a:endParaRPr lang="en-US"/>
          </a:p>
        </p:txBody>
      </p:sp>
      <p:sp>
        <p:nvSpPr>
          <p:cNvPr id="8" name="Footer Placeholder 7">
            <a:extLst>
              <a:ext uri="{FF2B5EF4-FFF2-40B4-BE49-F238E27FC236}">
                <a16:creationId xmlns:a16="http://schemas.microsoft.com/office/drawing/2014/main" id="{E99F5FFB-61FF-460B-9E19-56C583BB4FC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279A67-8FE0-4056-ACAD-B565F9C82E53}"/>
              </a:ext>
            </a:extLst>
          </p:cNvPr>
          <p:cNvSpPr>
            <a:spLocks noGrp="1"/>
          </p:cNvSpPr>
          <p:nvPr>
            <p:ph type="sldNum" sz="quarter" idx="12"/>
          </p:nvPr>
        </p:nvSpPr>
        <p:spPr/>
        <p:txBody>
          <a:bodyPr/>
          <a:lstStyle/>
          <a:p>
            <a:fld id="{2081A404-9461-4F2C-A14D-B230CE59E777}" type="slidenum">
              <a:rPr lang="en-US" smtClean="0"/>
              <a:t>‹#›</a:t>
            </a:fld>
            <a:endParaRPr lang="en-US"/>
          </a:p>
        </p:txBody>
      </p:sp>
    </p:spTree>
    <p:extLst>
      <p:ext uri="{BB962C8B-B14F-4D97-AF65-F5344CB8AC3E}">
        <p14:creationId xmlns:p14="http://schemas.microsoft.com/office/powerpoint/2010/main" val="144204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45C4F-EA58-4E3A-A487-03A9C4023D0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0CDB84-67E9-4F1C-87F4-2432EA450223}"/>
              </a:ext>
            </a:extLst>
          </p:cNvPr>
          <p:cNvSpPr>
            <a:spLocks noGrp="1"/>
          </p:cNvSpPr>
          <p:nvPr>
            <p:ph type="dt" sz="half" idx="10"/>
          </p:nvPr>
        </p:nvSpPr>
        <p:spPr/>
        <p:txBody>
          <a:bodyPr/>
          <a:lstStyle/>
          <a:p>
            <a:fld id="{ECA018F9-4782-4834-AC2D-0F4F93027817}" type="datetimeFigureOut">
              <a:rPr lang="en-US" smtClean="0"/>
              <a:t>4/9/2021</a:t>
            </a:fld>
            <a:endParaRPr lang="en-US"/>
          </a:p>
        </p:txBody>
      </p:sp>
      <p:sp>
        <p:nvSpPr>
          <p:cNvPr id="4" name="Footer Placeholder 3">
            <a:extLst>
              <a:ext uri="{FF2B5EF4-FFF2-40B4-BE49-F238E27FC236}">
                <a16:creationId xmlns:a16="http://schemas.microsoft.com/office/drawing/2014/main" id="{7B911ECC-5E54-444C-BDA3-810F5FFAD37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82794CD-5292-4E07-B46D-BF26AFF18EBD}"/>
              </a:ext>
            </a:extLst>
          </p:cNvPr>
          <p:cNvSpPr>
            <a:spLocks noGrp="1"/>
          </p:cNvSpPr>
          <p:nvPr>
            <p:ph type="sldNum" sz="quarter" idx="12"/>
          </p:nvPr>
        </p:nvSpPr>
        <p:spPr/>
        <p:txBody>
          <a:bodyPr/>
          <a:lstStyle/>
          <a:p>
            <a:fld id="{2081A404-9461-4F2C-A14D-B230CE59E777}" type="slidenum">
              <a:rPr lang="en-US" smtClean="0"/>
              <a:t>‹#›</a:t>
            </a:fld>
            <a:endParaRPr lang="en-US"/>
          </a:p>
        </p:txBody>
      </p:sp>
    </p:spTree>
    <p:extLst>
      <p:ext uri="{BB962C8B-B14F-4D97-AF65-F5344CB8AC3E}">
        <p14:creationId xmlns:p14="http://schemas.microsoft.com/office/powerpoint/2010/main" val="986623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12C530-E9D2-4362-9856-5E47F7496602}"/>
              </a:ext>
            </a:extLst>
          </p:cNvPr>
          <p:cNvSpPr>
            <a:spLocks noGrp="1"/>
          </p:cNvSpPr>
          <p:nvPr>
            <p:ph type="dt" sz="half" idx="10"/>
          </p:nvPr>
        </p:nvSpPr>
        <p:spPr/>
        <p:txBody>
          <a:bodyPr/>
          <a:lstStyle/>
          <a:p>
            <a:fld id="{ECA018F9-4782-4834-AC2D-0F4F93027817}" type="datetimeFigureOut">
              <a:rPr lang="en-US" smtClean="0"/>
              <a:t>4/9/2021</a:t>
            </a:fld>
            <a:endParaRPr lang="en-US"/>
          </a:p>
        </p:txBody>
      </p:sp>
      <p:sp>
        <p:nvSpPr>
          <p:cNvPr id="3" name="Footer Placeholder 2">
            <a:extLst>
              <a:ext uri="{FF2B5EF4-FFF2-40B4-BE49-F238E27FC236}">
                <a16:creationId xmlns:a16="http://schemas.microsoft.com/office/drawing/2014/main" id="{7DE64F3C-A9D8-4579-A4E3-41F760E6B29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DE54426-A3FF-46AF-A5B0-25A8FD28F290}"/>
              </a:ext>
            </a:extLst>
          </p:cNvPr>
          <p:cNvSpPr>
            <a:spLocks noGrp="1"/>
          </p:cNvSpPr>
          <p:nvPr>
            <p:ph type="sldNum" sz="quarter" idx="12"/>
          </p:nvPr>
        </p:nvSpPr>
        <p:spPr/>
        <p:txBody>
          <a:bodyPr/>
          <a:lstStyle/>
          <a:p>
            <a:fld id="{2081A404-9461-4F2C-A14D-B230CE59E777}" type="slidenum">
              <a:rPr lang="en-US" smtClean="0"/>
              <a:t>‹#›</a:t>
            </a:fld>
            <a:endParaRPr lang="en-US"/>
          </a:p>
        </p:txBody>
      </p:sp>
    </p:spTree>
    <p:extLst>
      <p:ext uri="{BB962C8B-B14F-4D97-AF65-F5344CB8AC3E}">
        <p14:creationId xmlns:p14="http://schemas.microsoft.com/office/powerpoint/2010/main" val="4053758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D2ED5-7F69-4F4A-8C58-85ABE5DAB7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52CFD46-329F-4DCB-A417-FAAC71983C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0C2966B-C141-44BA-839E-6D17854718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B5C0B9-E87D-4FD8-B4EB-4700D25282DD}"/>
              </a:ext>
            </a:extLst>
          </p:cNvPr>
          <p:cNvSpPr>
            <a:spLocks noGrp="1"/>
          </p:cNvSpPr>
          <p:nvPr>
            <p:ph type="dt" sz="half" idx="10"/>
          </p:nvPr>
        </p:nvSpPr>
        <p:spPr/>
        <p:txBody>
          <a:bodyPr/>
          <a:lstStyle/>
          <a:p>
            <a:fld id="{ECA018F9-4782-4834-AC2D-0F4F93027817}" type="datetimeFigureOut">
              <a:rPr lang="en-US" smtClean="0"/>
              <a:t>4/9/2021</a:t>
            </a:fld>
            <a:endParaRPr lang="en-US"/>
          </a:p>
        </p:txBody>
      </p:sp>
      <p:sp>
        <p:nvSpPr>
          <p:cNvPr id="6" name="Footer Placeholder 5">
            <a:extLst>
              <a:ext uri="{FF2B5EF4-FFF2-40B4-BE49-F238E27FC236}">
                <a16:creationId xmlns:a16="http://schemas.microsoft.com/office/drawing/2014/main" id="{DD063EAB-DCEB-4838-8687-5FFE5AB6B2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430E1C-86AB-4905-9E7E-CB8D1AE98792}"/>
              </a:ext>
            </a:extLst>
          </p:cNvPr>
          <p:cNvSpPr>
            <a:spLocks noGrp="1"/>
          </p:cNvSpPr>
          <p:nvPr>
            <p:ph type="sldNum" sz="quarter" idx="12"/>
          </p:nvPr>
        </p:nvSpPr>
        <p:spPr/>
        <p:txBody>
          <a:bodyPr/>
          <a:lstStyle/>
          <a:p>
            <a:fld id="{2081A404-9461-4F2C-A14D-B230CE59E777}" type="slidenum">
              <a:rPr lang="en-US" smtClean="0"/>
              <a:t>‹#›</a:t>
            </a:fld>
            <a:endParaRPr lang="en-US"/>
          </a:p>
        </p:txBody>
      </p:sp>
    </p:spTree>
    <p:extLst>
      <p:ext uri="{BB962C8B-B14F-4D97-AF65-F5344CB8AC3E}">
        <p14:creationId xmlns:p14="http://schemas.microsoft.com/office/powerpoint/2010/main" val="3920393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C26DD-BE3E-4A15-B8D7-75C62CD789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3024BA5-EDAA-4659-8DAF-04D68A9804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542EB95-1773-44D0-B6B7-1E3B076766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1934AF-E528-4BDA-A8AB-02DA4C3D98CF}"/>
              </a:ext>
            </a:extLst>
          </p:cNvPr>
          <p:cNvSpPr>
            <a:spLocks noGrp="1"/>
          </p:cNvSpPr>
          <p:nvPr>
            <p:ph type="dt" sz="half" idx="10"/>
          </p:nvPr>
        </p:nvSpPr>
        <p:spPr/>
        <p:txBody>
          <a:bodyPr/>
          <a:lstStyle/>
          <a:p>
            <a:fld id="{ECA018F9-4782-4834-AC2D-0F4F93027817}" type="datetimeFigureOut">
              <a:rPr lang="en-US" smtClean="0"/>
              <a:t>4/9/2021</a:t>
            </a:fld>
            <a:endParaRPr lang="en-US"/>
          </a:p>
        </p:txBody>
      </p:sp>
      <p:sp>
        <p:nvSpPr>
          <p:cNvPr id="6" name="Footer Placeholder 5">
            <a:extLst>
              <a:ext uri="{FF2B5EF4-FFF2-40B4-BE49-F238E27FC236}">
                <a16:creationId xmlns:a16="http://schemas.microsoft.com/office/drawing/2014/main" id="{1CDD93CD-E9EA-420D-8BAB-02B6589C5C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70A114-658D-4EAC-82DE-9BCA840711FB}"/>
              </a:ext>
            </a:extLst>
          </p:cNvPr>
          <p:cNvSpPr>
            <a:spLocks noGrp="1"/>
          </p:cNvSpPr>
          <p:nvPr>
            <p:ph type="sldNum" sz="quarter" idx="12"/>
          </p:nvPr>
        </p:nvSpPr>
        <p:spPr/>
        <p:txBody>
          <a:bodyPr/>
          <a:lstStyle/>
          <a:p>
            <a:fld id="{2081A404-9461-4F2C-A14D-B230CE59E777}" type="slidenum">
              <a:rPr lang="en-US" smtClean="0"/>
              <a:t>‹#›</a:t>
            </a:fld>
            <a:endParaRPr lang="en-US"/>
          </a:p>
        </p:txBody>
      </p:sp>
    </p:spTree>
    <p:extLst>
      <p:ext uri="{BB962C8B-B14F-4D97-AF65-F5344CB8AC3E}">
        <p14:creationId xmlns:p14="http://schemas.microsoft.com/office/powerpoint/2010/main" val="3834801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D5B536-681C-4B1D-8610-61409D55DC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73A2557-B9D8-4BF4-A5C6-F4A8ECEF74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54F081-BFFC-4DCA-9981-C04CE0B117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A018F9-4782-4834-AC2D-0F4F93027817}" type="datetimeFigureOut">
              <a:rPr lang="en-US" smtClean="0"/>
              <a:t>4/9/2021</a:t>
            </a:fld>
            <a:endParaRPr lang="en-US"/>
          </a:p>
        </p:txBody>
      </p:sp>
      <p:sp>
        <p:nvSpPr>
          <p:cNvPr id="5" name="Footer Placeholder 4">
            <a:extLst>
              <a:ext uri="{FF2B5EF4-FFF2-40B4-BE49-F238E27FC236}">
                <a16:creationId xmlns:a16="http://schemas.microsoft.com/office/drawing/2014/main" id="{061DF9B3-D671-46D0-BF3C-56DAC2ABE9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BFE3FCE-174B-44C4-AD06-E8E5E5EE41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81A404-9461-4F2C-A14D-B230CE59E777}" type="slidenum">
              <a:rPr lang="en-US" smtClean="0"/>
              <a:t>‹#›</a:t>
            </a:fld>
            <a:endParaRPr lang="en-US"/>
          </a:p>
        </p:txBody>
      </p:sp>
      <p:pic>
        <p:nvPicPr>
          <p:cNvPr id="9" name="Picture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 y="6021859"/>
            <a:ext cx="12185735" cy="836141"/>
          </a:xfrm>
          <a:prstGeom prst="rect">
            <a:avLst/>
          </a:prstGeom>
        </p:spPr>
      </p:pic>
    </p:spTree>
    <p:extLst>
      <p:ext uri="{BB962C8B-B14F-4D97-AF65-F5344CB8AC3E}">
        <p14:creationId xmlns:p14="http://schemas.microsoft.com/office/powerpoint/2010/main" val="302374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2CA50-0AE3-481D-A41B-E40513C5A708}"/>
              </a:ext>
            </a:extLst>
          </p:cNvPr>
          <p:cNvSpPr>
            <a:spLocks noGrp="1"/>
          </p:cNvSpPr>
          <p:nvPr>
            <p:ph type="ctrTitle"/>
          </p:nvPr>
        </p:nvSpPr>
        <p:spPr/>
        <p:txBody>
          <a:bodyPr/>
          <a:lstStyle/>
          <a:p>
            <a:r>
              <a:rPr lang="en-US" dirty="0"/>
              <a:t>Criminal Overview</a:t>
            </a:r>
          </a:p>
        </p:txBody>
      </p:sp>
      <p:sp>
        <p:nvSpPr>
          <p:cNvPr id="3" name="Subtitle 2">
            <a:extLst>
              <a:ext uri="{FF2B5EF4-FFF2-40B4-BE49-F238E27FC236}">
                <a16:creationId xmlns:a16="http://schemas.microsoft.com/office/drawing/2014/main" id="{1F41E1EF-AD4D-411B-A35A-678003A897ED}"/>
              </a:ext>
            </a:extLst>
          </p:cNvPr>
          <p:cNvSpPr>
            <a:spLocks noGrp="1"/>
          </p:cNvSpPr>
          <p:nvPr>
            <p:ph type="subTitle" idx="1"/>
          </p:nvPr>
        </p:nvSpPr>
        <p:spPr/>
        <p:txBody>
          <a:bodyPr/>
          <a:lstStyle/>
          <a:p>
            <a:r>
              <a:rPr lang="en-US" dirty="0"/>
              <a:t>Texas Association of Counties</a:t>
            </a:r>
          </a:p>
          <a:p>
            <a:r>
              <a:rPr lang="en-US" dirty="0"/>
              <a:t>June 29, 2021</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09759" y="305766"/>
            <a:ext cx="2155771" cy="2139004"/>
          </a:xfrm>
          <a:prstGeom prst="rect">
            <a:avLst/>
          </a:prstGeom>
        </p:spPr>
      </p:pic>
    </p:spTree>
    <p:extLst>
      <p:ext uri="{BB962C8B-B14F-4D97-AF65-F5344CB8AC3E}">
        <p14:creationId xmlns:p14="http://schemas.microsoft.com/office/powerpoint/2010/main" val="1760728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37B58-E3FB-4620-8A61-C6FD2DA3921F}"/>
              </a:ext>
            </a:extLst>
          </p:cNvPr>
          <p:cNvSpPr>
            <a:spLocks noGrp="1"/>
          </p:cNvSpPr>
          <p:nvPr>
            <p:ph type="title"/>
          </p:nvPr>
        </p:nvSpPr>
        <p:spPr>
          <a:xfrm>
            <a:off x="838200" y="140681"/>
            <a:ext cx="10515600" cy="1325563"/>
          </a:xfrm>
        </p:spPr>
        <p:txBody>
          <a:bodyPr/>
          <a:lstStyle/>
          <a:p>
            <a:pPr algn="ctr"/>
            <a:r>
              <a:rPr lang="en-US" dirty="0"/>
              <a:t>Recklessly - TPC </a:t>
            </a:r>
            <a:r>
              <a:rPr lang="en-US" b="0" i="0" u="none" strike="noStrike" baseline="0" dirty="0"/>
              <a:t>§ 6.03(c) (cont.)</a:t>
            </a:r>
            <a:endParaRPr lang="en-US" dirty="0"/>
          </a:p>
        </p:txBody>
      </p:sp>
      <p:sp>
        <p:nvSpPr>
          <p:cNvPr id="3" name="Content Placeholder 2">
            <a:extLst>
              <a:ext uri="{FF2B5EF4-FFF2-40B4-BE49-F238E27FC236}">
                <a16:creationId xmlns:a16="http://schemas.microsoft.com/office/drawing/2014/main" id="{6CE919C2-98A1-4030-99F8-4BBCB8CAF4EC}"/>
              </a:ext>
            </a:extLst>
          </p:cNvPr>
          <p:cNvSpPr>
            <a:spLocks noGrp="1"/>
          </p:cNvSpPr>
          <p:nvPr>
            <p:ph idx="1"/>
          </p:nvPr>
        </p:nvSpPr>
        <p:spPr/>
        <p:txBody>
          <a:bodyPr/>
          <a:lstStyle/>
          <a:p>
            <a:r>
              <a:rPr lang="en-US" dirty="0"/>
              <a:t>Example:  “A” knows that “B” does not know how to drive a car but gives B the keys to A’s cars and asks B to go to the grocery store to purchase some items.</a:t>
            </a:r>
          </a:p>
        </p:txBody>
      </p:sp>
    </p:spTree>
    <p:extLst>
      <p:ext uri="{BB962C8B-B14F-4D97-AF65-F5344CB8AC3E}">
        <p14:creationId xmlns:p14="http://schemas.microsoft.com/office/powerpoint/2010/main" val="1030533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4E5CB-DBAE-47EF-B78E-333C5F718FB0}"/>
              </a:ext>
            </a:extLst>
          </p:cNvPr>
          <p:cNvSpPr>
            <a:spLocks noGrp="1"/>
          </p:cNvSpPr>
          <p:nvPr>
            <p:ph type="title"/>
          </p:nvPr>
        </p:nvSpPr>
        <p:spPr>
          <a:xfrm>
            <a:off x="838200" y="140682"/>
            <a:ext cx="10515600" cy="1325563"/>
          </a:xfrm>
        </p:spPr>
        <p:txBody>
          <a:bodyPr/>
          <a:lstStyle/>
          <a:p>
            <a:pPr algn="ctr"/>
            <a:r>
              <a:rPr lang="en-US" dirty="0"/>
              <a:t>Negligently - TPC </a:t>
            </a:r>
            <a:r>
              <a:rPr lang="en-US" b="0" i="0" u="none" strike="noStrike" baseline="0" dirty="0"/>
              <a:t>§ 6.03(d)</a:t>
            </a:r>
            <a:endParaRPr lang="en-US" dirty="0"/>
          </a:p>
        </p:txBody>
      </p:sp>
      <p:sp>
        <p:nvSpPr>
          <p:cNvPr id="3" name="Content Placeholder 2">
            <a:extLst>
              <a:ext uri="{FF2B5EF4-FFF2-40B4-BE49-F238E27FC236}">
                <a16:creationId xmlns:a16="http://schemas.microsoft.com/office/drawing/2014/main" id="{1629F36A-D87A-496C-8F02-2ACD69A5363B}"/>
              </a:ext>
            </a:extLst>
          </p:cNvPr>
          <p:cNvSpPr>
            <a:spLocks noGrp="1"/>
          </p:cNvSpPr>
          <p:nvPr>
            <p:ph idx="1"/>
          </p:nvPr>
        </p:nvSpPr>
        <p:spPr>
          <a:xfrm>
            <a:off x="838200" y="1466245"/>
            <a:ext cx="10515600" cy="4351338"/>
          </a:xfrm>
        </p:spPr>
        <p:txBody>
          <a:bodyPr>
            <a:normAutofit/>
          </a:bodyPr>
          <a:lstStyle/>
          <a:p>
            <a:r>
              <a:rPr lang="en-US" b="0" i="0" u="none" strike="noStrike" baseline="0" dirty="0"/>
              <a:t>(d) A person acts with criminal negligence, or is criminally negligent, with respect to circumstances surrounding his conduct or the result of his conduct when he ought to be aware of a substantial and unjustifiable risk that the circumstances exist or the result will occur. The risk must be of such a nature and degree that the failure to perceive it constitutes a gross deviation from the standard of care that an ordinary person would exercise under all the circumstances as viewed from the actor's standpoint.</a:t>
            </a:r>
            <a:endParaRPr lang="en-US" dirty="0"/>
          </a:p>
        </p:txBody>
      </p:sp>
    </p:spTree>
    <p:extLst>
      <p:ext uri="{BB962C8B-B14F-4D97-AF65-F5344CB8AC3E}">
        <p14:creationId xmlns:p14="http://schemas.microsoft.com/office/powerpoint/2010/main" val="3732989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77797-0425-4402-AF85-DAC94BD04E25}"/>
              </a:ext>
            </a:extLst>
          </p:cNvPr>
          <p:cNvSpPr>
            <a:spLocks noGrp="1"/>
          </p:cNvSpPr>
          <p:nvPr>
            <p:ph type="title"/>
          </p:nvPr>
        </p:nvSpPr>
        <p:spPr>
          <a:xfrm>
            <a:off x="838200" y="140682"/>
            <a:ext cx="10515600" cy="1325563"/>
          </a:xfrm>
        </p:spPr>
        <p:txBody>
          <a:bodyPr/>
          <a:lstStyle/>
          <a:p>
            <a:pPr algn="ctr"/>
            <a:r>
              <a:rPr lang="en-US" dirty="0"/>
              <a:t>Negligently - TPC </a:t>
            </a:r>
            <a:r>
              <a:rPr lang="en-US" b="0" i="0" u="none" strike="noStrike" baseline="0" dirty="0"/>
              <a:t>§ 6.03(d) (cont.)</a:t>
            </a:r>
            <a:endParaRPr lang="en-US" dirty="0"/>
          </a:p>
        </p:txBody>
      </p:sp>
      <p:sp>
        <p:nvSpPr>
          <p:cNvPr id="3" name="Content Placeholder 2">
            <a:extLst>
              <a:ext uri="{FF2B5EF4-FFF2-40B4-BE49-F238E27FC236}">
                <a16:creationId xmlns:a16="http://schemas.microsoft.com/office/drawing/2014/main" id="{CDBB1CE2-2403-4E30-95FF-2A6BA1005C8E}"/>
              </a:ext>
            </a:extLst>
          </p:cNvPr>
          <p:cNvSpPr>
            <a:spLocks noGrp="1"/>
          </p:cNvSpPr>
          <p:nvPr>
            <p:ph idx="1"/>
          </p:nvPr>
        </p:nvSpPr>
        <p:spPr>
          <a:xfrm>
            <a:off x="838200" y="1542992"/>
            <a:ext cx="10515600" cy="4351338"/>
          </a:xfrm>
        </p:spPr>
        <p:txBody>
          <a:bodyPr/>
          <a:lstStyle/>
          <a:p>
            <a:r>
              <a:rPr lang="en-US" dirty="0"/>
              <a:t>Example: A person traveling to New York City had planned to pack after work before leaving for the airport.  The business meeting that the person was attending ran long, so little time to pack remained.  The person grabbed a bag that contained some papers from work, without examining the bag’s contents.  The person’s concealed handgun was in the bag, and the person was arrested for attempting to carry the gun through the airport security checkpoint. </a:t>
            </a:r>
          </a:p>
        </p:txBody>
      </p:sp>
    </p:spTree>
    <p:extLst>
      <p:ext uri="{BB962C8B-B14F-4D97-AF65-F5344CB8AC3E}">
        <p14:creationId xmlns:p14="http://schemas.microsoft.com/office/powerpoint/2010/main" val="838692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2E73E-F788-4BB0-8441-08B98D7BBC74}"/>
              </a:ext>
            </a:extLst>
          </p:cNvPr>
          <p:cNvSpPr>
            <a:spLocks noGrp="1"/>
          </p:cNvSpPr>
          <p:nvPr>
            <p:ph type="title"/>
          </p:nvPr>
        </p:nvSpPr>
        <p:spPr>
          <a:xfrm>
            <a:off x="838200" y="99117"/>
            <a:ext cx="10515600" cy="1325563"/>
          </a:xfrm>
        </p:spPr>
        <p:txBody>
          <a:bodyPr/>
          <a:lstStyle/>
          <a:p>
            <a:pPr algn="ctr"/>
            <a:r>
              <a:rPr lang="en-US" dirty="0"/>
              <a:t>Types of Crimes</a:t>
            </a:r>
          </a:p>
        </p:txBody>
      </p:sp>
      <p:sp>
        <p:nvSpPr>
          <p:cNvPr id="3" name="Content Placeholder 2">
            <a:extLst>
              <a:ext uri="{FF2B5EF4-FFF2-40B4-BE49-F238E27FC236}">
                <a16:creationId xmlns:a16="http://schemas.microsoft.com/office/drawing/2014/main" id="{A8AE87E0-3AA5-4390-AFBC-87E6FB37A11C}"/>
              </a:ext>
            </a:extLst>
          </p:cNvPr>
          <p:cNvSpPr>
            <a:spLocks noGrp="1"/>
          </p:cNvSpPr>
          <p:nvPr>
            <p:ph idx="1"/>
          </p:nvPr>
        </p:nvSpPr>
        <p:spPr>
          <a:xfrm>
            <a:off x="838200" y="1424680"/>
            <a:ext cx="10515600" cy="4351338"/>
          </a:xfrm>
        </p:spPr>
        <p:txBody>
          <a:bodyPr/>
          <a:lstStyle/>
          <a:p>
            <a:r>
              <a:rPr lang="en-US" dirty="0"/>
              <a:t>Felonies – Divided into 5 categories: capital felonies, felonies of the first degree, the second degree, the third degree, and state jail felonies.  If the statute does not specify a category, the crime is a state jail felony.</a:t>
            </a:r>
          </a:p>
          <a:p>
            <a:endParaRPr lang="en-US" dirty="0"/>
          </a:p>
          <a:p>
            <a:r>
              <a:rPr lang="en-US" dirty="0"/>
              <a:t>Misdemeanors – Divided into 3 categories: A, B, and C.</a:t>
            </a:r>
          </a:p>
        </p:txBody>
      </p:sp>
    </p:spTree>
    <p:extLst>
      <p:ext uri="{BB962C8B-B14F-4D97-AF65-F5344CB8AC3E}">
        <p14:creationId xmlns:p14="http://schemas.microsoft.com/office/powerpoint/2010/main" val="237268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0FF5C-CC09-4E55-8A63-719A2A61F4EF}"/>
              </a:ext>
            </a:extLst>
          </p:cNvPr>
          <p:cNvSpPr>
            <a:spLocks noGrp="1"/>
          </p:cNvSpPr>
          <p:nvPr>
            <p:ph type="title"/>
          </p:nvPr>
        </p:nvSpPr>
        <p:spPr>
          <a:xfrm>
            <a:off x="838200" y="90805"/>
            <a:ext cx="10515600" cy="1325563"/>
          </a:xfrm>
        </p:spPr>
        <p:txBody>
          <a:bodyPr/>
          <a:lstStyle/>
          <a:p>
            <a:pPr algn="ctr"/>
            <a:r>
              <a:rPr lang="en-US" dirty="0"/>
              <a:t>Capital Felonies</a:t>
            </a:r>
          </a:p>
        </p:txBody>
      </p:sp>
      <p:sp>
        <p:nvSpPr>
          <p:cNvPr id="3" name="Content Placeholder 2">
            <a:extLst>
              <a:ext uri="{FF2B5EF4-FFF2-40B4-BE49-F238E27FC236}">
                <a16:creationId xmlns:a16="http://schemas.microsoft.com/office/drawing/2014/main" id="{B56FAFCB-A585-4379-B94E-12AC5575BC90}"/>
              </a:ext>
            </a:extLst>
          </p:cNvPr>
          <p:cNvSpPr>
            <a:spLocks noGrp="1"/>
          </p:cNvSpPr>
          <p:nvPr>
            <p:ph idx="1"/>
          </p:nvPr>
        </p:nvSpPr>
        <p:spPr/>
        <p:txBody>
          <a:bodyPr/>
          <a:lstStyle/>
          <a:p>
            <a:r>
              <a:rPr lang="en-US" dirty="0"/>
              <a:t>Life imprisonment without parole or</a:t>
            </a:r>
          </a:p>
          <a:p>
            <a:endParaRPr lang="en-US" dirty="0"/>
          </a:p>
          <a:p>
            <a:r>
              <a:rPr lang="en-US" dirty="0"/>
              <a:t>Death</a:t>
            </a:r>
          </a:p>
          <a:p>
            <a:endParaRPr lang="en-US" dirty="0"/>
          </a:p>
          <a:p>
            <a:r>
              <a:rPr lang="en-US" dirty="0"/>
              <a:t>Life imprisonment if committed before 18 years of age</a:t>
            </a:r>
          </a:p>
        </p:txBody>
      </p:sp>
    </p:spTree>
    <p:extLst>
      <p:ext uri="{BB962C8B-B14F-4D97-AF65-F5344CB8AC3E}">
        <p14:creationId xmlns:p14="http://schemas.microsoft.com/office/powerpoint/2010/main" val="2556230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73AF2-5F66-4CFB-BE72-C3FE68634FB9}"/>
              </a:ext>
            </a:extLst>
          </p:cNvPr>
          <p:cNvSpPr>
            <a:spLocks noGrp="1"/>
          </p:cNvSpPr>
          <p:nvPr>
            <p:ph type="title"/>
          </p:nvPr>
        </p:nvSpPr>
        <p:spPr>
          <a:xfrm>
            <a:off x="838200" y="157307"/>
            <a:ext cx="10515600" cy="1325563"/>
          </a:xfrm>
        </p:spPr>
        <p:txBody>
          <a:bodyPr/>
          <a:lstStyle/>
          <a:p>
            <a:pPr algn="ctr"/>
            <a:r>
              <a:rPr lang="en-US" dirty="0"/>
              <a:t>First Degree Felonies – TPC </a:t>
            </a:r>
            <a:r>
              <a:rPr lang="en-US" b="0" i="0" u="none" strike="noStrike" baseline="0" dirty="0"/>
              <a:t>§ 12.32</a:t>
            </a:r>
            <a:r>
              <a:rPr lang="en-US" dirty="0"/>
              <a:t> </a:t>
            </a:r>
          </a:p>
        </p:txBody>
      </p:sp>
      <p:sp>
        <p:nvSpPr>
          <p:cNvPr id="3" name="Content Placeholder 2">
            <a:extLst>
              <a:ext uri="{FF2B5EF4-FFF2-40B4-BE49-F238E27FC236}">
                <a16:creationId xmlns:a16="http://schemas.microsoft.com/office/drawing/2014/main" id="{9452D330-FB88-425F-9A76-7FA51F27034B}"/>
              </a:ext>
            </a:extLst>
          </p:cNvPr>
          <p:cNvSpPr>
            <a:spLocks noGrp="1"/>
          </p:cNvSpPr>
          <p:nvPr>
            <p:ph idx="1"/>
          </p:nvPr>
        </p:nvSpPr>
        <p:spPr>
          <a:xfrm>
            <a:off x="838200" y="1482870"/>
            <a:ext cx="10515600" cy="4351338"/>
          </a:xfrm>
        </p:spPr>
        <p:txBody>
          <a:bodyPr>
            <a:normAutofit/>
          </a:bodyPr>
          <a:lstStyle/>
          <a:p>
            <a:r>
              <a:rPr lang="en-US" b="0" i="0" u="none" strike="noStrike" baseline="0" dirty="0"/>
              <a:t>(a) An individual adjudged guilty of a felony of the first degree shall be punished by imprisonment in the Texas Department of Criminal Justice for life or for any term of not more than 99 years or less than 5 years.</a:t>
            </a:r>
          </a:p>
          <a:p>
            <a:endParaRPr lang="en-US" b="0" i="0" u="none" strike="noStrike" baseline="0" dirty="0"/>
          </a:p>
          <a:p>
            <a:r>
              <a:rPr lang="en-US" b="0" i="0" u="none" strike="noStrike" baseline="0" dirty="0"/>
              <a:t>(b) In addition to imprisonment, an individual adjudged guilty of a felony of the first degree may be punished by a fine not to exceed $10,000.</a:t>
            </a:r>
            <a:endParaRPr lang="en-US" dirty="0"/>
          </a:p>
        </p:txBody>
      </p:sp>
    </p:spTree>
    <p:extLst>
      <p:ext uri="{BB962C8B-B14F-4D97-AF65-F5344CB8AC3E}">
        <p14:creationId xmlns:p14="http://schemas.microsoft.com/office/powerpoint/2010/main" val="4128173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074A6-231D-411D-A5E5-1B08B795C540}"/>
              </a:ext>
            </a:extLst>
          </p:cNvPr>
          <p:cNvSpPr>
            <a:spLocks noGrp="1"/>
          </p:cNvSpPr>
          <p:nvPr>
            <p:ph type="title"/>
          </p:nvPr>
        </p:nvSpPr>
        <p:spPr>
          <a:xfrm>
            <a:off x="838200" y="115743"/>
            <a:ext cx="10515600" cy="1325563"/>
          </a:xfrm>
        </p:spPr>
        <p:txBody>
          <a:bodyPr/>
          <a:lstStyle/>
          <a:p>
            <a:pPr algn="ctr"/>
            <a:r>
              <a:rPr lang="en-US" dirty="0"/>
              <a:t>Second Degree Felonies – TPC </a:t>
            </a:r>
            <a:r>
              <a:rPr lang="en-US" b="0" i="0" u="none" strike="noStrike" baseline="0" dirty="0"/>
              <a:t>§ 12.33</a:t>
            </a:r>
            <a:endParaRPr lang="en-US" dirty="0"/>
          </a:p>
        </p:txBody>
      </p:sp>
      <p:sp>
        <p:nvSpPr>
          <p:cNvPr id="3" name="Content Placeholder 2">
            <a:extLst>
              <a:ext uri="{FF2B5EF4-FFF2-40B4-BE49-F238E27FC236}">
                <a16:creationId xmlns:a16="http://schemas.microsoft.com/office/drawing/2014/main" id="{10B02059-A00C-46DE-9FC6-3B25550D4EEE}"/>
              </a:ext>
            </a:extLst>
          </p:cNvPr>
          <p:cNvSpPr>
            <a:spLocks noGrp="1"/>
          </p:cNvSpPr>
          <p:nvPr>
            <p:ph idx="1"/>
          </p:nvPr>
        </p:nvSpPr>
        <p:spPr/>
        <p:txBody>
          <a:bodyPr>
            <a:normAutofit/>
          </a:bodyPr>
          <a:lstStyle/>
          <a:p>
            <a:r>
              <a:rPr lang="en-US" b="0" i="0" u="none" strike="noStrike" baseline="0" dirty="0"/>
              <a:t>(a) An individual adjudged guilty of a felony of the second degree shall be punished by imprisonment in the Texas Department of Criminal Justice for any term of not more than 20 years or less than 2 years.</a:t>
            </a:r>
          </a:p>
          <a:p>
            <a:endParaRPr lang="en-US" b="0" i="0" u="none" strike="noStrike" baseline="0" dirty="0"/>
          </a:p>
          <a:p>
            <a:r>
              <a:rPr lang="en-US" b="0" i="0" u="none" strike="noStrike" baseline="0" dirty="0"/>
              <a:t>(b) In addition to imprisonment, an individual adjudged guilty of a felony of the second degree may be punished by a fine not to exceed $10,000.</a:t>
            </a:r>
            <a:endParaRPr lang="en-US" dirty="0"/>
          </a:p>
        </p:txBody>
      </p:sp>
    </p:spTree>
    <p:extLst>
      <p:ext uri="{BB962C8B-B14F-4D97-AF65-F5344CB8AC3E}">
        <p14:creationId xmlns:p14="http://schemas.microsoft.com/office/powerpoint/2010/main" val="6240521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03FDC-0095-41DE-AD34-6B31A7F61FD5}"/>
              </a:ext>
            </a:extLst>
          </p:cNvPr>
          <p:cNvSpPr>
            <a:spLocks noGrp="1"/>
          </p:cNvSpPr>
          <p:nvPr>
            <p:ph type="title"/>
          </p:nvPr>
        </p:nvSpPr>
        <p:spPr>
          <a:xfrm>
            <a:off x="838200" y="215496"/>
            <a:ext cx="10515600" cy="1325563"/>
          </a:xfrm>
        </p:spPr>
        <p:txBody>
          <a:bodyPr/>
          <a:lstStyle/>
          <a:p>
            <a:pPr algn="ctr"/>
            <a:r>
              <a:rPr lang="en-US" dirty="0"/>
              <a:t>Third Degree Felonies – TPC </a:t>
            </a:r>
            <a:r>
              <a:rPr lang="en-US" b="0" i="0" u="none" strike="noStrike" baseline="0" dirty="0"/>
              <a:t>§ 12.34</a:t>
            </a:r>
            <a:endParaRPr lang="en-US" dirty="0"/>
          </a:p>
        </p:txBody>
      </p:sp>
      <p:sp>
        <p:nvSpPr>
          <p:cNvPr id="3" name="Content Placeholder 2">
            <a:extLst>
              <a:ext uri="{FF2B5EF4-FFF2-40B4-BE49-F238E27FC236}">
                <a16:creationId xmlns:a16="http://schemas.microsoft.com/office/drawing/2014/main" id="{53E3A0BE-9D92-4E5D-985C-55B859C36620}"/>
              </a:ext>
            </a:extLst>
          </p:cNvPr>
          <p:cNvSpPr>
            <a:spLocks noGrp="1"/>
          </p:cNvSpPr>
          <p:nvPr>
            <p:ph idx="1"/>
          </p:nvPr>
        </p:nvSpPr>
        <p:spPr/>
        <p:txBody>
          <a:bodyPr>
            <a:normAutofit/>
          </a:bodyPr>
          <a:lstStyle/>
          <a:p>
            <a:r>
              <a:rPr lang="en-US" b="0" i="0" u="none" strike="noStrike" baseline="0" dirty="0"/>
              <a:t>(a) An individual adjudged guilty of a felony of the third degree shall be punished by imprisonment in the Texas Department of Criminal Justice for any term of not more than 10 years or less than 2 years.</a:t>
            </a:r>
          </a:p>
          <a:p>
            <a:endParaRPr lang="en-US" b="0" i="0" u="none" strike="noStrike" baseline="0" dirty="0"/>
          </a:p>
          <a:p>
            <a:r>
              <a:rPr lang="en-US" b="0" i="0" u="none" strike="noStrike" baseline="0" dirty="0"/>
              <a:t>(b) In addition to imprisonment, an individual adjudged guilty of a felony of the third degree may be punished by a fine not to exceed $10,000.</a:t>
            </a:r>
            <a:endParaRPr lang="en-US" dirty="0"/>
          </a:p>
        </p:txBody>
      </p:sp>
    </p:spTree>
    <p:extLst>
      <p:ext uri="{BB962C8B-B14F-4D97-AF65-F5344CB8AC3E}">
        <p14:creationId xmlns:p14="http://schemas.microsoft.com/office/powerpoint/2010/main" val="3936766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02C10-1F4E-469E-A6E4-61B0489B1781}"/>
              </a:ext>
            </a:extLst>
          </p:cNvPr>
          <p:cNvSpPr>
            <a:spLocks noGrp="1"/>
          </p:cNvSpPr>
          <p:nvPr>
            <p:ph type="title"/>
          </p:nvPr>
        </p:nvSpPr>
        <p:spPr>
          <a:xfrm>
            <a:off x="838200" y="0"/>
            <a:ext cx="10515600" cy="1325563"/>
          </a:xfrm>
        </p:spPr>
        <p:txBody>
          <a:bodyPr/>
          <a:lstStyle/>
          <a:p>
            <a:pPr algn="ctr"/>
            <a:r>
              <a:rPr lang="en-US" dirty="0"/>
              <a:t>State Jail Felonies – TPC </a:t>
            </a:r>
            <a:r>
              <a:rPr lang="en-US" b="0" i="0" u="none" strike="noStrike" baseline="0" dirty="0"/>
              <a:t>§ 12.35</a:t>
            </a:r>
            <a:endParaRPr lang="en-US" dirty="0"/>
          </a:p>
        </p:txBody>
      </p:sp>
      <p:sp>
        <p:nvSpPr>
          <p:cNvPr id="3" name="Content Placeholder 2">
            <a:extLst>
              <a:ext uri="{FF2B5EF4-FFF2-40B4-BE49-F238E27FC236}">
                <a16:creationId xmlns:a16="http://schemas.microsoft.com/office/drawing/2014/main" id="{A006E017-FEA8-4D2B-998F-7368F23A830B}"/>
              </a:ext>
            </a:extLst>
          </p:cNvPr>
          <p:cNvSpPr>
            <a:spLocks noGrp="1"/>
          </p:cNvSpPr>
          <p:nvPr>
            <p:ph idx="1"/>
          </p:nvPr>
        </p:nvSpPr>
        <p:spPr>
          <a:xfrm>
            <a:off x="838200" y="1193858"/>
            <a:ext cx="10515600" cy="4351338"/>
          </a:xfrm>
        </p:spPr>
        <p:txBody>
          <a:bodyPr>
            <a:normAutofit/>
          </a:bodyPr>
          <a:lstStyle/>
          <a:p>
            <a:r>
              <a:rPr lang="en-US" b="0" i="0" u="none" strike="noStrike" baseline="0" dirty="0"/>
              <a:t>(a) Except as provided by Subsection (c), an individual adjudged guilty of a state jail felony shall be punished by confinement in a state jail for any term of not more than two years or less than 180 days.</a:t>
            </a:r>
          </a:p>
          <a:p>
            <a:endParaRPr lang="en-US" b="0" i="0" u="none" strike="noStrike" baseline="0" dirty="0"/>
          </a:p>
          <a:p>
            <a:r>
              <a:rPr lang="en-US" b="0" i="0" u="none" strike="noStrike" baseline="0" dirty="0"/>
              <a:t>(b) In addition to confinement, an individual adjudged guilty of a state jail felony may be punished by a fine not to exceed $10,000.</a:t>
            </a:r>
          </a:p>
          <a:p>
            <a:endParaRPr lang="en-US" dirty="0"/>
          </a:p>
          <a:p>
            <a:r>
              <a:rPr lang="en-US" dirty="0"/>
              <a:t>If the offense included the use of a deadly weapon, the offense will be punished as a felony of the third degree.</a:t>
            </a:r>
          </a:p>
        </p:txBody>
      </p:sp>
    </p:spTree>
    <p:extLst>
      <p:ext uri="{BB962C8B-B14F-4D97-AF65-F5344CB8AC3E}">
        <p14:creationId xmlns:p14="http://schemas.microsoft.com/office/powerpoint/2010/main" val="11057344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F853F-7129-4F36-B682-3A21FC051A44}"/>
              </a:ext>
            </a:extLst>
          </p:cNvPr>
          <p:cNvSpPr>
            <a:spLocks noGrp="1"/>
          </p:cNvSpPr>
          <p:nvPr>
            <p:ph type="title"/>
          </p:nvPr>
        </p:nvSpPr>
        <p:spPr>
          <a:xfrm>
            <a:off x="838200" y="65866"/>
            <a:ext cx="10515600" cy="1325563"/>
          </a:xfrm>
        </p:spPr>
        <p:txBody>
          <a:bodyPr/>
          <a:lstStyle/>
          <a:p>
            <a:pPr algn="ctr"/>
            <a:r>
              <a:rPr lang="en-US" dirty="0"/>
              <a:t>Class A Misdemeanor – TPC </a:t>
            </a:r>
            <a:r>
              <a:rPr lang="en-US" b="0" i="0" u="none" strike="noStrike" baseline="0" dirty="0"/>
              <a:t>§ 12.21</a:t>
            </a:r>
            <a:endParaRPr lang="en-US" dirty="0"/>
          </a:p>
        </p:txBody>
      </p:sp>
      <p:sp>
        <p:nvSpPr>
          <p:cNvPr id="3" name="Content Placeholder 2">
            <a:extLst>
              <a:ext uri="{FF2B5EF4-FFF2-40B4-BE49-F238E27FC236}">
                <a16:creationId xmlns:a16="http://schemas.microsoft.com/office/drawing/2014/main" id="{91D2E7BF-7B1B-4562-83AB-406D6B1D8AA5}"/>
              </a:ext>
            </a:extLst>
          </p:cNvPr>
          <p:cNvSpPr>
            <a:spLocks noGrp="1"/>
          </p:cNvSpPr>
          <p:nvPr>
            <p:ph idx="1"/>
          </p:nvPr>
        </p:nvSpPr>
        <p:spPr>
          <a:xfrm>
            <a:off x="896389" y="1391429"/>
            <a:ext cx="10515600" cy="4351338"/>
          </a:xfrm>
        </p:spPr>
        <p:txBody>
          <a:bodyPr>
            <a:normAutofit/>
          </a:bodyPr>
          <a:lstStyle/>
          <a:p>
            <a:r>
              <a:rPr lang="en-US" b="0" i="0" u="none" strike="noStrike" baseline="0" dirty="0"/>
              <a:t>An individual adjudged guilty of a Class A misdemeanor shall be punished by:</a:t>
            </a:r>
          </a:p>
          <a:p>
            <a:endParaRPr lang="en-US" b="0" i="0" u="none" strike="noStrike" baseline="0" dirty="0"/>
          </a:p>
          <a:p>
            <a:r>
              <a:rPr lang="en-US" b="0" i="0" u="none" strike="noStrike" baseline="0" dirty="0"/>
              <a:t>(1) a fine not to exceed $4,000;</a:t>
            </a:r>
          </a:p>
          <a:p>
            <a:endParaRPr lang="en-US" b="0" i="0" u="none" strike="noStrike" baseline="0" dirty="0"/>
          </a:p>
          <a:p>
            <a:r>
              <a:rPr lang="en-US" b="0" i="0" u="none" strike="noStrike" baseline="0" dirty="0"/>
              <a:t>(2) confinement in jail for a term not to exceed one year; or</a:t>
            </a:r>
          </a:p>
          <a:p>
            <a:endParaRPr lang="en-US" b="0" i="0" u="none" strike="noStrike" baseline="0" dirty="0"/>
          </a:p>
          <a:p>
            <a:r>
              <a:rPr lang="en-US" b="0" i="0" u="none" strike="noStrike" baseline="0" dirty="0"/>
              <a:t>(3) both such fine and confinement.</a:t>
            </a:r>
            <a:endParaRPr lang="en-US" dirty="0"/>
          </a:p>
        </p:txBody>
      </p:sp>
    </p:spTree>
    <p:extLst>
      <p:ext uri="{BB962C8B-B14F-4D97-AF65-F5344CB8AC3E}">
        <p14:creationId xmlns:p14="http://schemas.microsoft.com/office/powerpoint/2010/main" val="832029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269BE-66C6-42A5-991F-0ADA6B9CFF40}"/>
              </a:ext>
            </a:extLst>
          </p:cNvPr>
          <p:cNvSpPr>
            <a:spLocks noGrp="1"/>
          </p:cNvSpPr>
          <p:nvPr>
            <p:ph type="title"/>
          </p:nvPr>
        </p:nvSpPr>
        <p:spPr>
          <a:xfrm>
            <a:off x="838200" y="107431"/>
            <a:ext cx="10515600" cy="1325563"/>
          </a:xfrm>
        </p:spPr>
        <p:txBody>
          <a:bodyPr/>
          <a:lstStyle/>
          <a:p>
            <a:pPr algn="ctr"/>
            <a:r>
              <a:rPr lang="en-US" dirty="0"/>
              <a:t>Basic Formula</a:t>
            </a:r>
          </a:p>
        </p:txBody>
      </p:sp>
      <p:sp>
        <p:nvSpPr>
          <p:cNvPr id="3" name="Content Placeholder 2">
            <a:extLst>
              <a:ext uri="{FF2B5EF4-FFF2-40B4-BE49-F238E27FC236}">
                <a16:creationId xmlns:a16="http://schemas.microsoft.com/office/drawing/2014/main" id="{E0805A76-1F30-493A-844B-B475EE3DB688}"/>
              </a:ext>
            </a:extLst>
          </p:cNvPr>
          <p:cNvSpPr>
            <a:spLocks noGrp="1"/>
          </p:cNvSpPr>
          <p:nvPr>
            <p:ph idx="1"/>
          </p:nvPr>
        </p:nvSpPr>
        <p:spPr>
          <a:xfrm>
            <a:off x="838200" y="1276985"/>
            <a:ext cx="10515600" cy="4351338"/>
          </a:xfrm>
        </p:spPr>
        <p:txBody>
          <a:bodyPr/>
          <a:lstStyle/>
          <a:p>
            <a:r>
              <a:rPr lang="en-US" dirty="0" err="1"/>
              <a:t>Mens</a:t>
            </a:r>
            <a:r>
              <a:rPr lang="en-US" dirty="0"/>
              <a:t> Rea + Actus Reus = Crime</a:t>
            </a:r>
          </a:p>
          <a:p>
            <a:endParaRPr lang="en-US" dirty="0"/>
          </a:p>
          <a:p>
            <a:r>
              <a:rPr lang="en-US" dirty="0" err="1"/>
              <a:t>Mens</a:t>
            </a:r>
            <a:r>
              <a:rPr lang="en-US" dirty="0"/>
              <a:t> Rea – Intent</a:t>
            </a:r>
          </a:p>
          <a:p>
            <a:endParaRPr lang="en-US" dirty="0"/>
          </a:p>
          <a:p>
            <a:r>
              <a:rPr lang="en-US" dirty="0"/>
              <a:t>Actus Reus – Action</a:t>
            </a:r>
          </a:p>
          <a:p>
            <a:endParaRPr lang="en-US" dirty="0"/>
          </a:p>
          <a:p>
            <a:r>
              <a:rPr lang="en-US" dirty="0" err="1"/>
              <a:t>Mens</a:t>
            </a:r>
            <a:r>
              <a:rPr lang="en-US" dirty="0"/>
              <a:t> Rea is typically required, even if the Penal Code section does not state one.</a:t>
            </a:r>
          </a:p>
        </p:txBody>
      </p:sp>
    </p:spTree>
    <p:extLst>
      <p:ext uri="{BB962C8B-B14F-4D97-AF65-F5344CB8AC3E}">
        <p14:creationId xmlns:p14="http://schemas.microsoft.com/office/powerpoint/2010/main" val="33549801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14C25-45B3-45B1-97BD-84ED9AB33961}"/>
              </a:ext>
            </a:extLst>
          </p:cNvPr>
          <p:cNvSpPr>
            <a:spLocks noGrp="1"/>
          </p:cNvSpPr>
          <p:nvPr>
            <p:ph type="title"/>
          </p:nvPr>
        </p:nvSpPr>
        <p:spPr>
          <a:xfrm>
            <a:off x="838200" y="140681"/>
            <a:ext cx="10515600" cy="1325563"/>
          </a:xfrm>
        </p:spPr>
        <p:txBody>
          <a:bodyPr/>
          <a:lstStyle/>
          <a:p>
            <a:pPr algn="ctr"/>
            <a:r>
              <a:rPr lang="en-US" dirty="0"/>
              <a:t>Class B Misdemeanor – TPC </a:t>
            </a:r>
            <a:r>
              <a:rPr lang="en-US" b="0" i="0" u="none" strike="noStrike" baseline="0" dirty="0"/>
              <a:t>§ 12.22</a:t>
            </a:r>
            <a:endParaRPr lang="en-US" dirty="0"/>
          </a:p>
        </p:txBody>
      </p:sp>
      <p:sp>
        <p:nvSpPr>
          <p:cNvPr id="3" name="Content Placeholder 2">
            <a:extLst>
              <a:ext uri="{FF2B5EF4-FFF2-40B4-BE49-F238E27FC236}">
                <a16:creationId xmlns:a16="http://schemas.microsoft.com/office/drawing/2014/main" id="{AFACD92B-C1F8-417D-869B-D4D22A61F777}"/>
              </a:ext>
            </a:extLst>
          </p:cNvPr>
          <p:cNvSpPr>
            <a:spLocks noGrp="1"/>
          </p:cNvSpPr>
          <p:nvPr>
            <p:ph idx="1"/>
          </p:nvPr>
        </p:nvSpPr>
        <p:spPr>
          <a:xfrm>
            <a:off x="838200" y="1385051"/>
            <a:ext cx="10515600" cy="4351338"/>
          </a:xfrm>
        </p:spPr>
        <p:txBody>
          <a:bodyPr>
            <a:normAutofit/>
          </a:bodyPr>
          <a:lstStyle/>
          <a:p>
            <a:r>
              <a:rPr lang="en-US" b="0" i="0" u="none" strike="noStrike" baseline="0" dirty="0"/>
              <a:t>An individual adjudged guilty of a Class B misdemeanor shall be punished by:</a:t>
            </a:r>
          </a:p>
          <a:p>
            <a:endParaRPr lang="en-US" b="0" i="0" u="none" strike="noStrike" baseline="0" dirty="0"/>
          </a:p>
          <a:p>
            <a:r>
              <a:rPr lang="en-US" b="0" i="0" u="none" strike="noStrike" baseline="0" dirty="0"/>
              <a:t>(1) a fine not to exceed $2,000;</a:t>
            </a:r>
          </a:p>
          <a:p>
            <a:endParaRPr lang="en-US" b="0" i="0" u="none" strike="noStrike" baseline="0" dirty="0"/>
          </a:p>
          <a:p>
            <a:r>
              <a:rPr lang="en-US" b="0" i="0" u="none" strike="noStrike" baseline="0" dirty="0"/>
              <a:t>(2) confinement in jail for a term not to exceed 180 days; or</a:t>
            </a:r>
          </a:p>
          <a:p>
            <a:endParaRPr lang="en-US" b="0" i="0" u="none" strike="noStrike" baseline="0" dirty="0"/>
          </a:p>
          <a:p>
            <a:r>
              <a:rPr lang="en-US" b="0" i="0" u="none" strike="noStrike" baseline="0" dirty="0"/>
              <a:t>(3) both such fine and confinement.</a:t>
            </a:r>
            <a:endParaRPr lang="en-US" dirty="0"/>
          </a:p>
        </p:txBody>
      </p:sp>
    </p:spTree>
    <p:extLst>
      <p:ext uri="{BB962C8B-B14F-4D97-AF65-F5344CB8AC3E}">
        <p14:creationId xmlns:p14="http://schemas.microsoft.com/office/powerpoint/2010/main" val="3620551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D3DE6-1D7F-4BBA-81BD-2D792F650224}"/>
              </a:ext>
            </a:extLst>
          </p:cNvPr>
          <p:cNvSpPr>
            <a:spLocks noGrp="1"/>
          </p:cNvSpPr>
          <p:nvPr>
            <p:ph type="title"/>
          </p:nvPr>
        </p:nvSpPr>
        <p:spPr/>
        <p:txBody>
          <a:bodyPr/>
          <a:lstStyle/>
          <a:p>
            <a:pPr algn="ctr"/>
            <a:r>
              <a:rPr lang="en-US" dirty="0"/>
              <a:t>Class C Misdemeanor – TPC </a:t>
            </a:r>
            <a:r>
              <a:rPr lang="en-US" b="0" i="0" u="none" strike="noStrike" baseline="0" dirty="0"/>
              <a:t>§ 12.23</a:t>
            </a:r>
            <a:endParaRPr lang="en-US" dirty="0"/>
          </a:p>
        </p:txBody>
      </p:sp>
      <p:sp>
        <p:nvSpPr>
          <p:cNvPr id="3" name="Content Placeholder 2">
            <a:extLst>
              <a:ext uri="{FF2B5EF4-FFF2-40B4-BE49-F238E27FC236}">
                <a16:creationId xmlns:a16="http://schemas.microsoft.com/office/drawing/2014/main" id="{D47B5539-29FE-4CA5-850C-3EE09756D722}"/>
              </a:ext>
            </a:extLst>
          </p:cNvPr>
          <p:cNvSpPr>
            <a:spLocks noGrp="1"/>
          </p:cNvSpPr>
          <p:nvPr>
            <p:ph idx="1"/>
          </p:nvPr>
        </p:nvSpPr>
        <p:spPr/>
        <p:txBody>
          <a:bodyPr>
            <a:normAutofit/>
          </a:bodyPr>
          <a:lstStyle/>
          <a:p>
            <a:r>
              <a:rPr lang="en-US" b="0" i="0" u="none" strike="noStrike" baseline="0" dirty="0"/>
              <a:t>An individual adjudged guilty of a Class C misdemeanor shall be punished by a fine not to exceed $500.</a:t>
            </a:r>
            <a:endParaRPr lang="en-US" dirty="0"/>
          </a:p>
        </p:txBody>
      </p:sp>
    </p:spTree>
    <p:extLst>
      <p:ext uri="{BB962C8B-B14F-4D97-AF65-F5344CB8AC3E}">
        <p14:creationId xmlns:p14="http://schemas.microsoft.com/office/powerpoint/2010/main" val="599639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508C9-8DFF-41BE-BB59-419422967999}"/>
              </a:ext>
            </a:extLst>
          </p:cNvPr>
          <p:cNvSpPr>
            <a:spLocks noGrp="1"/>
          </p:cNvSpPr>
          <p:nvPr>
            <p:ph type="title"/>
          </p:nvPr>
        </p:nvSpPr>
        <p:spPr>
          <a:xfrm>
            <a:off x="838200" y="173932"/>
            <a:ext cx="10515600" cy="1325563"/>
          </a:xfrm>
        </p:spPr>
        <p:txBody>
          <a:bodyPr/>
          <a:lstStyle/>
          <a:p>
            <a:pPr algn="ctr"/>
            <a:r>
              <a:rPr lang="en-US" dirty="0"/>
              <a:t>Common Defenses</a:t>
            </a:r>
          </a:p>
        </p:txBody>
      </p:sp>
      <p:sp>
        <p:nvSpPr>
          <p:cNvPr id="3" name="Content Placeholder 2">
            <a:extLst>
              <a:ext uri="{FF2B5EF4-FFF2-40B4-BE49-F238E27FC236}">
                <a16:creationId xmlns:a16="http://schemas.microsoft.com/office/drawing/2014/main" id="{BBDCE058-43E1-409E-A4CB-61EA39E8E7A5}"/>
              </a:ext>
            </a:extLst>
          </p:cNvPr>
          <p:cNvSpPr>
            <a:spLocks noGrp="1"/>
          </p:cNvSpPr>
          <p:nvPr>
            <p:ph idx="1"/>
          </p:nvPr>
        </p:nvSpPr>
        <p:spPr>
          <a:xfrm>
            <a:off x="838200" y="1592869"/>
            <a:ext cx="10515600" cy="4351338"/>
          </a:xfrm>
        </p:spPr>
        <p:txBody>
          <a:bodyPr/>
          <a:lstStyle/>
          <a:p>
            <a:r>
              <a:rPr lang="en-US" dirty="0"/>
              <a:t>Intoxication – TPC </a:t>
            </a:r>
            <a:r>
              <a:rPr lang="en-US" b="0" i="0" u="none" strike="noStrike" baseline="0" dirty="0"/>
              <a:t>§ 8.04(a): (a) Voluntary intoxication does not constitute a defense to the commission of crime.</a:t>
            </a:r>
          </a:p>
          <a:p>
            <a:endParaRPr lang="en-US" dirty="0"/>
          </a:p>
          <a:p>
            <a:r>
              <a:rPr lang="en-US" dirty="0"/>
              <a:t>Involuntary intoxication may be a defense.  Example: If a doctor did not warn a patient of the intoxicating effects of a medication, that would be a defense.</a:t>
            </a:r>
          </a:p>
        </p:txBody>
      </p:sp>
    </p:spTree>
    <p:extLst>
      <p:ext uri="{BB962C8B-B14F-4D97-AF65-F5344CB8AC3E}">
        <p14:creationId xmlns:p14="http://schemas.microsoft.com/office/powerpoint/2010/main" val="22951652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F0799-F821-4D17-9C6E-ABDEE4D8B3DD}"/>
              </a:ext>
            </a:extLst>
          </p:cNvPr>
          <p:cNvSpPr>
            <a:spLocks noGrp="1"/>
          </p:cNvSpPr>
          <p:nvPr>
            <p:ph type="title"/>
          </p:nvPr>
        </p:nvSpPr>
        <p:spPr>
          <a:xfrm>
            <a:off x="838200" y="182245"/>
            <a:ext cx="10515600" cy="1325563"/>
          </a:xfrm>
        </p:spPr>
        <p:txBody>
          <a:bodyPr/>
          <a:lstStyle/>
          <a:p>
            <a:pPr algn="ctr"/>
            <a:r>
              <a:rPr lang="en-US" dirty="0"/>
              <a:t>Duress – TPC </a:t>
            </a:r>
            <a:r>
              <a:rPr lang="en-US" b="0" i="0" u="none" strike="noStrike" baseline="0" dirty="0"/>
              <a:t>§ 8.05</a:t>
            </a:r>
            <a:endParaRPr lang="en-US" dirty="0"/>
          </a:p>
        </p:txBody>
      </p:sp>
      <p:sp>
        <p:nvSpPr>
          <p:cNvPr id="3" name="Content Placeholder 2">
            <a:extLst>
              <a:ext uri="{FF2B5EF4-FFF2-40B4-BE49-F238E27FC236}">
                <a16:creationId xmlns:a16="http://schemas.microsoft.com/office/drawing/2014/main" id="{057CF045-179D-4DBE-9B17-3924AB337EB6}"/>
              </a:ext>
            </a:extLst>
          </p:cNvPr>
          <p:cNvSpPr>
            <a:spLocks noGrp="1"/>
          </p:cNvSpPr>
          <p:nvPr>
            <p:ph idx="1"/>
          </p:nvPr>
        </p:nvSpPr>
        <p:spPr>
          <a:xfrm>
            <a:off x="838200" y="1507808"/>
            <a:ext cx="10515600" cy="4351338"/>
          </a:xfrm>
        </p:spPr>
        <p:txBody>
          <a:bodyPr>
            <a:normAutofit/>
          </a:bodyPr>
          <a:lstStyle/>
          <a:p>
            <a:r>
              <a:rPr lang="en-US" b="0" i="0" u="none" strike="noStrike" baseline="0" dirty="0"/>
              <a:t>(a) It is an affirmative defense to prosecution that the actor engaged in the proscribed conduct because he was compelled to do so by threat of imminent death or serious bodily injury to himself or another.</a:t>
            </a:r>
          </a:p>
          <a:p>
            <a:endParaRPr lang="en-US" b="0" i="0" u="none" strike="noStrike" baseline="0" dirty="0"/>
          </a:p>
          <a:p>
            <a:r>
              <a:rPr lang="en-US" b="0" i="0" u="none" strike="noStrike" baseline="0" dirty="0"/>
              <a:t>(b) In a prosecution for an offense that does not constitute a felony, it is an affirmative defense to prosecution that the actor engaged in the proscribed conduct because he was compelled to do so by force or threat of force.</a:t>
            </a:r>
            <a:endParaRPr lang="en-US" dirty="0"/>
          </a:p>
        </p:txBody>
      </p:sp>
    </p:spTree>
    <p:extLst>
      <p:ext uri="{BB962C8B-B14F-4D97-AF65-F5344CB8AC3E}">
        <p14:creationId xmlns:p14="http://schemas.microsoft.com/office/powerpoint/2010/main" val="19175258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EC3CC-BC38-4FDA-A1EF-7D43E67091ED}"/>
              </a:ext>
            </a:extLst>
          </p:cNvPr>
          <p:cNvSpPr>
            <a:spLocks noGrp="1"/>
          </p:cNvSpPr>
          <p:nvPr>
            <p:ph type="title"/>
          </p:nvPr>
        </p:nvSpPr>
        <p:spPr>
          <a:xfrm>
            <a:off x="838200" y="132369"/>
            <a:ext cx="10515600" cy="1325563"/>
          </a:xfrm>
        </p:spPr>
        <p:txBody>
          <a:bodyPr/>
          <a:lstStyle/>
          <a:p>
            <a:pPr algn="ctr"/>
            <a:r>
              <a:rPr lang="en-US" dirty="0"/>
              <a:t>Duress – TPC </a:t>
            </a:r>
            <a:r>
              <a:rPr lang="en-US" b="0" i="0" u="none" strike="noStrike" baseline="0" dirty="0"/>
              <a:t>§ 8.05 (cont.)</a:t>
            </a:r>
            <a:endParaRPr lang="en-US" dirty="0"/>
          </a:p>
        </p:txBody>
      </p:sp>
      <p:sp>
        <p:nvSpPr>
          <p:cNvPr id="3" name="Content Placeholder 2">
            <a:extLst>
              <a:ext uri="{FF2B5EF4-FFF2-40B4-BE49-F238E27FC236}">
                <a16:creationId xmlns:a16="http://schemas.microsoft.com/office/drawing/2014/main" id="{F20B21A6-4716-481F-BF6A-565185F690FF}"/>
              </a:ext>
            </a:extLst>
          </p:cNvPr>
          <p:cNvSpPr>
            <a:spLocks noGrp="1"/>
          </p:cNvSpPr>
          <p:nvPr>
            <p:ph idx="1"/>
          </p:nvPr>
        </p:nvSpPr>
        <p:spPr>
          <a:xfrm>
            <a:off x="838200" y="1335174"/>
            <a:ext cx="10515600" cy="4351338"/>
          </a:xfrm>
        </p:spPr>
        <p:txBody>
          <a:bodyPr>
            <a:normAutofit/>
          </a:bodyPr>
          <a:lstStyle/>
          <a:p>
            <a:r>
              <a:rPr lang="en-US" b="0" i="0" u="none" strike="noStrike" baseline="0" dirty="0"/>
              <a:t>(c) Compulsion within the meaning of this section exists only if the force or threat of force would render a person of reasonable firmness incapable of resisting the pressure.</a:t>
            </a:r>
          </a:p>
          <a:p>
            <a:endParaRPr lang="en-US" b="0" i="0" u="none" strike="noStrike" baseline="0" dirty="0"/>
          </a:p>
          <a:p>
            <a:r>
              <a:rPr lang="en-US" b="0" i="0" u="none" strike="noStrike" baseline="0" dirty="0"/>
              <a:t>(d) The defense provided by this section is unavailable if the actor intentionally, knowingly, or recklessly placed himself in a situation in which it was probable that he would be subjected to compulsion.</a:t>
            </a:r>
            <a:endParaRPr lang="en-US" dirty="0"/>
          </a:p>
        </p:txBody>
      </p:sp>
    </p:spTree>
    <p:extLst>
      <p:ext uri="{BB962C8B-B14F-4D97-AF65-F5344CB8AC3E}">
        <p14:creationId xmlns:p14="http://schemas.microsoft.com/office/powerpoint/2010/main" val="26815117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F4C40-7FFA-46B9-AC14-95970A964309}"/>
              </a:ext>
            </a:extLst>
          </p:cNvPr>
          <p:cNvSpPr>
            <a:spLocks noGrp="1"/>
          </p:cNvSpPr>
          <p:nvPr>
            <p:ph type="title"/>
          </p:nvPr>
        </p:nvSpPr>
        <p:spPr>
          <a:xfrm>
            <a:off x="838200" y="148994"/>
            <a:ext cx="10515600" cy="1325563"/>
          </a:xfrm>
        </p:spPr>
        <p:txBody>
          <a:bodyPr/>
          <a:lstStyle/>
          <a:p>
            <a:pPr algn="ctr"/>
            <a:r>
              <a:rPr lang="en-US" dirty="0"/>
              <a:t>Duress – TPC </a:t>
            </a:r>
            <a:r>
              <a:rPr lang="en-US" b="0" i="0" u="none" strike="noStrike" baseline="0" dirty="0"/>
              <a:t>§ 8.05 (cont.)</a:t>
            </a:r>
            <a:endParaRPr lang="en-US" dirty="0"/>
          </a:p>
        </p:txBody>
      </p:sp>
      <p:sp>
        <p:nvSpPr>
          <p:cNvPr id="3" name="Content Placeholder 2">
            <a:extLst>
              <a:ext uri="{FF2B5EF4-FFF2-40B4-BE49-F238E27FC236}">
                <a16:creationId xmlns:a16="http://schemas.microsoft.com/office/drawing/2014/main" id="{148EF5A8-1FF6-413F-994A-295636E0397E}"/>
              </a:ext>
            </a:extLst>
          </p:cNvPr>
          <p:cNvSpPr>
            <a:spLocks noGrp="1"/>
          </p:cNvSpPr>
          <p:nvPr>
            <p:ph idx="1"/>
          </p:nvPr>
        </p:nvSpPr>
        <p:spPr>
          <a:xfrm>
            <a:off x="838200" y="1474557"/>
            <a:ext cx="10515600" cy="4351338"/>
          </a:xfrm>
        </p:spPr>
        <p:txBody>
          <a:bodyPr>
            <a:normAutofit/>
          </a:bodyPr>
          <a:lstStyle/>
          <a:p>
            <a:r>
              <a:rPr lang="en-US" b="0" i="0" u="none" strike="noStrike" baseline="0" dirty="0"/>
              <a:t>(e) It is no defense that a person acted at the command or persuasion of his spouse, unless he acted under compulsion that would establish a defense under this section.</a:t>
            </a:r>
          </a:p>
          <a:p>
            <a:endParaRPr lang="en-US" dirty="0"/>
          </a:p>
          <a:p>
            <a:r>
              <a:rPr lang="en-US" dirty="0"/>
              <a:t>A person acting under duress must surrender to authorities at the earliest safe opportunity.</a:t>
            </a:r>
          </a:p>
        </p:txBody>
      </p:sp>
    </p:spTree>
    <p:extLst>
      <p:ext uri="{BB962C8B-B14F-4D97-AF65-F5344CB8AC3E}">
        <p14:creationId xmlns:p14="http://schemas.microsoft.com/office/powerpoint/2010/main" val="37005164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20D15-0DE6-4135-863E-E27D4862E7A7}"/>
              </a:ext>
            </a:extLst>
          </p:cNvPr>
          <p:cNvSpPr>
            <a:spLocks noGrp="1"/>
          </p:cNvSpPr>
          <p:nvPr>
            <p:ph type="title"/>
          </p:nvPr>
        </p:nvSpPr>
        <p:spPr>
          <a:xfrm>
            <a:off x="838200" y="165620"/>
            <a:ext cx="10515600" cy="1325563"/>
          </a:xfrm>
        </p:spPr>
        <p:txBody>
          <a:bodyPr/>
          <a:lstStyle/>
          <a:p>
            <a:pPr algn="ctr"/>
            <a:r>
              <a:rPr lang="en-US" dirty="0">
                <a:latin typeface="+mn-lt"/>
              </a:rPr>
              <a:t>Mistake of Fact – TPC </a:t>
            </a:r>
            <a:r>
              <a:rPr lang="en-US" b="0" i="0" u="none" strike="noStrike" baseline="0" dirty="0">
                <a:latin typeface="+mn-lt"/>
              </a:rPr>
              <a:t>§ 8.02</a:t>
            </a:r>
            <a:endParaRPr lang="en-US" dirty="0">
              <a:latin typeface="+mn-lt"/>
            </a:endParaRPr>
          </a:p>
        </p:txBody>
      </p:sp>
      <p:sp>
        <p:nvSpPr>
          <p:cNvPr id="3" name="Content Placeholder 2">
            <a:extLst>
              <a:ext uri="{FF2B5EF4-FFF2-40B4-BE49-F238E27FC236}">
                <a16:creationId xmlns:a16="http://schemas.microsoft.com/office/drawing/2014/main" id="{68FD26FC-6ED9-482D-A80F-31B3B5F5635A}"/>
              </a:ext>
            </a:extLst>
          </p:cNvPr>
          <p:cNvSpPr>
            <a:spLocks noGrp="1"/>
          </p:cNvSpPr>
          <p:nvPr>
            <p:ph idx="1"/>
          </p:nvPr>
        </p:nvSpPr>
        <p:spPr>
          <a:xfrm>
            <a:off x="838200" y="1401675"/>
            <a:ext cx="10515600" cy="4351338"/>
          </a:xfrm>
        </p:spPr>
        <p:txBody>
          <a:bodyPr/>
          <a:lstStyle/>
          <a:p>
            <a:pPr algn="l" fontAlgn="base"/>
            <a:r>
              <a:rPr lang="en-US" b="0" i="0" dirty="0">
                <a:solidFill>
                  <a:srgbClr val="3D3D3D"/>
                </a:solidFill>
                <a:effectLst/>
                <a:latin typeface="Calibri" panose="020F0502020204030204" pitchFamily="34" charset="0"/>
                <a:cs typeface="Calibri" panose="020F0502020204030204" pitchFamily="34" charset="0"/>
              </a:rPr>
              <a:t>(a) It is a defense to prosecution that the actor through mistake formed a reasonable belief about a matter of fact if his mistaken belief negated the kind of culpability required for commission of the offense.</a:t>
            </a:r>
          </a:p>
          <a:p>
            <a:pPr marL="0" indent="0" algn="l" fontAlgn="base">
              <a:buNone/>
            </a:pPr>
            <a:endParaRPr lang="en-US" b="0" i="0" dirty="0">
              <a:solidFill>
                <a:srgbClr val="3D3D3D"/>
              </a:solidFill>
              <a:effectLst/>
              <a:latin typeface="Calibri" panose="020F0502020204030204" pitchFamily="34" charset="0"/>
              <a:cs typeface="Calibri" panose="020F0502020204030204" pitchFamily="34" charset="0"/>
            </a:endParaRPr>
          </a:p>
          <a:p>
            <a:pPr algn="l" fontAlgn="base"/>
            <a:r>
              <a:rPr lang="en-US" b="0" i="0" dirty="0">
                <a:solidFill>
                  <a:srgbClr val="3D3D3D"/>
                </a:solidFill>
                <a:effectLst/>
                <a:latin typeface="Calibri" panose="020F0502020204030204" pitchFamily="34" charset="0"/>
                <a:cs typeface="Calibri" panose="020F0502020204030204" pitchFamily="34" charset="0"/>
              </a:rPr>
              <a:t>(b) Although an actor's mistake of fact may constitute a defense to the offense charged, he may nevertheless be convicted of any lesser included offense of which he would be guilty if the fact were as he believed.</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218722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B739C-6464-42A5-85A4-3A5C8451239E}"/>
              </a:ext>
            </a:extLst>
          </p:cNvPr>
          <p:cNvSpPr>
            <a:spLocks noGrp="1"/>
          </p:cNvSpPr>
          <p:nvPr>
            <p:ph type="title"/>
          </p:nvPr>
        </p:nvSpPr>
        <p:spPr>
          <a:xfrm>
            <a:off x="838200" y="140681"/>
            <a:ext cx="10515600" cy="1325563"/>
          </a:xfrm>
        </p:spPr>
        <p:txBody>
          <a:bodyPr/>
          <a:lstStyle/>
          <a:p>
            <a:pPr algn="ctr"/>
            <a:r>
              <a:rPr lang="en-US" dirty="0">
                <a:latin typeface="+mn-lt"/>
              </a:rPr>
              <a:t>Self-Defense – TPC </a:t>
            </a:r>
            <a:r>
              <a:rPr lang="en-US" b="0" i="0" u="none" strike="noStrike" baseline="0" dirty="0">
                <a:latin typeface="+mn-lt"/>
              </a:rPr>
              <a:t>§ 9.31</a:t>
            </a:r>
            <a:endParaRPr lang="en-US" dirty="0">
              <a:latin typeface="+mn-lt"/>
            </a:endParaRPr>
          </a:p>
        </p:txBody>
      </p:sp>
      <p:sp>
        <p:nvSpPr>
          <p:cNvPr id="3" name="Content Placeholder 2">
            <a:extLst>
              <a:ext uri="{FF2B5EF4-FFF2-40B4-BE49-F238E27FC236}">
                <a16:creationId xmlns:a16="http://schemas.microsoft.com/office/drawing/2014/main" id="{B412E372-B9B6-4626-BBAD-352DC0C998A6}"/>
              </a:ext>
            </a:extLst>
          </p:cNvPr>
          <p:cNvSpPr>
            <a:spLocks noGrp="1"/>
          </p:cNvSpPr>
          <p:nvPr>
            <p:ph idx="1"/>
          </p:nvPr>
        </p:nvSpPr>
        <p:spPr>
          <a:xfrm>
            <a:off x="896389" y="1376738"/>
            <a:ext cx="10515600" cy="4351338"/>
          </a:xfrm>
        </p:spPr>
        <p:txBody>
          <a:bodyPr/>
          <a:lstStyle/>
          <a:p>
            <a:r>
              <a:rPr lang="en-US" b="0" i="0" dirty="0">
                <a:solidFill>
                  <a:srgbClr val="3D3D3D"/>
                </a:solidFill>
                <a:effectLst/>
              </a:rPr>
              <a:t>[A] person is justified in using force against another when and to the degree the actor reasonably believes the force is immediately necessary to protect the actor against the other's use or attempted use of unlawful force.</a:t>
            </a:r>
          </a:p>
          <a:p>
            <a:endParaRPr lang="en-US" dirty="0">
              <a:solidFill>
                <a:srgbClr val="3D3D3D"/>
              </a:solidFill>
            </a:endParaRPr>
          </a:p>
          <a:p>
            <a:r>
              <a:rPr lang="en-US" dirty="0">
                <a:solidFill>
                  <a:srgbClr val="3D3D3D"/>
                </a:solidFill>
              </a:rPr>
              <a:t>This defense is subject to many conditions and limitations.</a:t>
            </a:r>
            <a:endParaRPr lang="en-US" dirty="0"/>
          </a:p>
        </p:txBody>
      </p:sp>
    </p:spTree>
    <p:extLst>
      <p:ext uri="{BB962C8B-B14F-4D97-AF65-F5344CB8AC3E}">
        <p14:creationId xmlns:p14="http://schemas.microsoft.com/office/powerpoint/2010/main" val="27024710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9E28C-6580-4E6B-AD24-C8965B4C5E6E}"/>
              </a:ext>
            </a:extLst>
          </p:cNvPr>
          <p:cNvSpPr>
            <a:spLocks noGrp="1"/>
          </p:cNvSpPr>
          <p:nvPr>
            <p:ph type="title"/>
          </p:nvPr>
        </p:nvSpPr>
        <p:spPr>
          <a:xfrm>
            <a:off x="838200" y="173932"/>
            <a:ext cx="10515600" cy="1325563"/>
          </a:xfrm>
        </p:spPr>
        <p:txBody>
          <a:bodyPr/>
          <a:lstStyle/>
          <a:p>
            <a:pPr algn="ctr"/>
            <a:r>
              <a:rPr lang="en-US" dirty="0"/>
              <a:t>Defense of Others - TPC </a:t>
            </a:r>
            <a:r>
              <a:rPr lang="en-US" b="0" i="0" u="none" strike="noStrike" baseline="0" dirty="0"/>
              <a:t>§ 9.33</a:t>
            </a:r>
            <a:endParaRPr lang="en-US" dirty="0"/>
          </a:p>
        </p:txBody>
      </p:sp>
      <p:sp>
        <p:nvSpPr>
          <p:cNvPr id="3" name="Content Placeholder 2">
            <a:extLst>
              <a:ext uri="{FF2B5EF4-FFF2-40B4-BE49-F238E27FC236}">
                <a16:creationId xmlns:a16="http://schemas.microsoft.com/office/drawing/2014/main" id="{3EA1574F-750D-42F5-AB19-9E2EE1E119F5}"/>
              </a:ext>
            </a:extLst>
          </p:cNvPr>
          <p:cNvSpPr>
            <a:spLocks noGrp="1"/>
          </p:cNvSpPr>
          <p:nvPr>
            <p:ph idx="1"/>
          </p:nvPr>
        </p:nvSpPr>
        <p:spPr/>
        <p:txBody>
          <a:bodyPr>
            <a:normAutofit/>
          </a:bodyPr>
          <a:lstStyle/>
          <a:p>
            <a:r>
              <a:rPr lang="en-US" b="0" i="0" u="none" strike="noStrike" baseline="0" dirty="0"/>
              <a:t>A person is justified in using force or deadly force against another to protect a third person if . . . he reasonably believes [the force] to be threatening the third person he seeks to protect; and . . . the actor reasonably believes that his intervention is immediately necessary to protect the third person.</a:t>
            </a:r>
            <a:endParaRPr lang="en-US" dirty="0"/>
          </a:p>
        </p:txBody>
      </p:sp>
    </p:spTree>
    <p:extLst>
      <p:ext uri="{BB962C8B-B14F-4D97-AF65-F5344CB8AC3E}">
        <p14:creationId xmlns:p14="http://schemas.microsoft.com/office/powerpoint/2010/main" val="20451108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F0FF2-2FE1-4A24-AF9D-D4C642DBA527}"/>
              </a:ext>
            </a:extLst>
          </p:cNvPr>
          <p:cNvSpPr>
            <a:spLocks noGrp="1"/>
          </p:cNvSpPr>
          <p:nvPr>
            <p:ph type="title"/>
          </p:nvPr>
        </p:nvSpPr>
        <p:spPr>
          <a:xfrm>
            <a:off x="838200" y="82492"/>
            <a:ext cx="10515600" cy="1325563"/>
          </a:xfrm>
        </p:spPr>
        <p:txBody>
          <a:bodyPr/>
          <a:lstStyle/>
          <a:p>
            <a:pPr algn="ctr"/>
            <a:r>
              <a:rPr lang="en-US" dirty="0"/>
              <a:t>Necessity - TPC </a:t>
            </a:r>
            <a:r>
              <a:rPr lang="en-US" b="0" i="0" u="none" strike="noStrike" baseline="0" dirty="0"/>
              <a:t>§ 9.22</a:t>
            </a:r>
            <a:endParaRPr lang="en-US" dirty="0"/>
          </a:p>
        </p:txBody>
      </p:sp>
      <p:sp>
        <p:nvSpPr>
          <p:cNvPr id="3" name="Content Placeholder 2">
            <a:extLst>
              <a:ext uri="{FF2B5EF4-FFF2-40B4-BE49-F238E27FC236}">
                <a16:creationId xmlns:a16="http://schemas.microsoft.com/office/drawing/2014/main" id="{C9B8AC20-65C2-465B-9CA6-3DE061ECA92F}"/>
              </a:ext>
            </a:extLst>
          </p:cNvPr>
          <p:cNvSpPr>
            <a:spLocks noGrp="1"/>
          </p:cNvSpPr>
          <p:nvPr>
            <p:ph idx="1"/>
          </p:nvPr>
        </p:nvSpPr>
        <p:spPr>
          <a:xfrm>
            <a:off x="838200" y="1235421"/>
            <a:ext cx="10515600" cy="4351338"/>
          </a:xfrm>
        </p:spPr>
        <p:txBody>
          <a:bodyPr/>
          <a:lstStyle/>
          <a:p>
            <a:pPr algn="l" fontAlgn="base"/>
            <a:r>
              <a:rPr lang="en-US" b="0" i="0" dirty="0">
                <a:solidFill>
                  <a:srgbClr val="3D3D3D"/>
                </a:solidFill>
                <a:effectLst/>
              </a:rPr>
              <a:t>Conduct is justified if:</a:t>
            </a:r>
          </a:p>
          <a:p>
            <a:pPr algn="l" fontAlgn="base"/>
            <a:r>
              <a:rPr lang="en-US" b="0" i="0" dirty="0">
                <a:solidFill>
                  <a:srgbClr val="3D3D3D"/>
                </a:solidFill>
                <a:effectLst/>
              </a:rPr>
              <a:t>(1) the actor reasonably believes the conduct is immediately necessary to avoid imminent harm;</a:t>
            </a:r>
          </a:p>
          <a:p>
            <a:pPr algn="l" fontAlgn="base"/>
            <a:r>
              <a:rPr lang="en-US" b="0" i="0" dirty="0">
                <a:solidFill>
                  <a:srgbClr val="3D3D3D"/>
                </a:solidFill>
                <a:effectLst/>
              </a:rPr>
              <a:t>(2) the desirability and urgency of avoiding the harm clearly outweigh, according to ordinary standards of reasonableness, the harm sought to be prevented by the law proscribing the conduct; and</a:t>
            </a:r>
          </a:p>
        </p:txBody>
      </p:sp>
    </p:spTree>
    <p:extLst>
      <p:ext uri="{BB962C8B-B14F-4D97-AF65-F5344CB8AC3E}">
        <p14:creationId xmlns:p14="http://schemas.microsoft.com/office/powerpoint/2010/main" val="2409847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76A5D-AE97-4C39-A7BA-0602A38BE3FF}"/>
              </a:ext>
            </a:extLst>
          </p:cNvPr>
          <p:cNvSpPr>
            <a:spLocks noGrp="1"/>
          </p:cNvSpPr>
          <p:nvPr>
            <p:ph type="title"/>
          </p:nvPr>
        </p:nvSpPr>
        <p:spPr>
          <a:xfrm>
            <a:off x="838200" y="82492"/>
            <a:ext cx="10515600" cy="1325563"/>
          </a:xfrm>
        </p:spPr>
        <p:txBody>
          <a:bodyPr/>
          <a:lstStyle/>
          <a:p>
            <a:pPr algn="ctr"/>
            <a:r>
              <a:rPr lang="en-US" dirty="0"/>
              <a:t>Basic Formula (cont.)</a:t>
            </a:r>
          </a:p>
        </p:txBody>
      </p:sp>
      <p:sp>
        <p:nvSpPr>
          <p:cNvPr id="3" name="Content Placeholder 2">
            <a:extLst>
              <a:ext uri="{FF2B5EF4-FFF2-40B4-BE49-F238E27FC236}">
                <a16:creationId xmlns:a16="http://schemas.microsoft.com/office/drawing/2014/main" id="{9E9D32E3-D992-4093-B643-7001789D8BC2}"/>
              </a:ext>
            </a:extLst>
          </p:cNvPr>
          <p:cNvSpPr>
            <a:spLocks noGrp="1"/>
          </p:cNvSpPr>
          <p:nvPr>
            <p:ph idx="1"/>
          </p:nvPr>
        </p:nvSpPr>
        <p:spPr>
          <a:xfrm>
            <a:off x="838200" y="1408055"/>
            <a:ext cx="10515600" cy="4351338"/>
          </a:xfrm>
        </p:spPr>
        <p:txBody>
          <a:bodyPr/>
          <a:lstStyle/>
          <a:p>
            <a:r>
              <a:rPr lang="en-US" dirty="0"/>
              <a:t>Exception:  Strict liability crimes.  Speeding is typically considered a strict liability crime.  “I didn’t intend to speed” is not an excuse.</a:t>
            </a:r>
          </a:p>
          <a:p>
            <a:endParaRPr lang="en-US" dirty="0"/>
          </a:p>
          <a:p>
            <a:r>
              <a:rPr lang="en-US" dirty="0"/>
              <a:t>Often, intent must be inferred from the circumstances.  People do not often announce their criminal intentions.</a:t>
            </a:r>
          </a:p>
          <a:p>
            <a:endParaRPr lang="en-US" dirty="0"/>
          </a:p>
          <a:p>
            <a:r>
              <a:rPr lang="en-US" dirty="0"/>
              <a:t>Circumstantial evidence is good evidence.  “That’s just circumstantial evidence” is not a good objection.</a:t>
            </a:r>
          </a:p>
          <a:p>
            <a:endParaRPr lang="en-US" dirty="0"/>
          </a:p>
        </p:txBody>
      </p:sp>
    </p:spTree>
    <p:extLst>
      <p:ext uri="{BB962C8B-B14F-4D97-AF65-F5344CB8AC3E}">
        <p14:creationId xmlns:p14="http://schemas.microsoft.com/office/powerpoint/2010/main" val="14672359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7A1EF-1F4B-4F05-8C59-509CDD2B092E}"/>
              </a:ext>
            </a:extLst>
          </p:cNvPr>
          <p:cNvSpPr>
            <a:spLocks noGrp="1"/>
          </p:cNvSpPr>
          <p:nvPr>
            <p:ph type="title"/>
          </p:nvPr>
        </p:nvSpPr>
        <p:spPr>
          <a:xfrm>
            <a:off x="838200" y="165619"/>
            <a:ext cx="10515600" cy="1325563"/>
          </a:xfrm>
        </p:spPr>
        <p:txBody>
          <a:bodyPr/>
          <a:lstStyle/>
          <a:p>
            <a:pPr algn="ctr"/>
            <a:r>
              <a:rPr lang="en-US" dirty="0"/>
              <a:t>Necessity - TPC </a:t>
            </a:r>
            <a:r>
              <a:rPr lang="en-US" b="0" i="0" u="none" strike="noStrike" baseline="0" dirty="0"/>
              <a:t>§ 9.22 (cont.)</a:t>
            </a:r>
            <a:endParaRPr lang="en-US" dirty="0"/>
          </a:p>
        </p:txBody>
      </p:sp>
      <p:sp>
        <p:nvSpPr>
          <p:cNvPr id="3" name="Content Placeholder 2">
            <a:extLst>
              <a:ext uri="{FF2B5EF4-FFF2-40B4-BE49-F238E27FC236}">
                <a16:creationId xmlns:a16="http://schemas.microsoft.com/office/drawing/2014/main" id="{E268A762-C06B-4384-AC59-BC825CCA5C8C}"/>
              </a:ext>
            </a:extLst>
          </p:cNvPr>
          <p:cNvSpPr>
            <a:spLocks noGrp="1"/>
          </p:cNvSpPr>
          <p:nvPr>
            <p:ph idx="1"/>
          </p:nvPr>
        </p:nvSpPr>
        <p:spPr>
          <a:xfrm>
            <a:off x="838200" y="1659370"/>
            <a:ext cx="10515600" cy="4351338"/>
          </a:xfrm>
        </p:spPr>
        <p:txBody>
          <a:bodyPr/>
          <a:lstStyle/>
          <a:p>
            <a:r>
              <a:rPr lang="en-US" b="0" i="0" dirty="0">
                <a:solidFill>
                  <a:srgbClr val="3D3D3D"/>
                </a:solidFill>
                <a:effectLst/>
              </a:rPr>
              <a:t>(3) a legislative purpose to exclude the justification claimed for the conduct does not otherwise plainly appear.</a:t>
            </a:r>
          </a:p>
          <a:p>
            <a:endParaRPr lang="en-US" dirty="0"/>
          </a:p>
          <a:p>
            <a:r>
              <a:rPr lang="en-US" dirty="0"/>
              <a:t>Example: A hiker in West Texas was caught in a severe sandstorm.  The hiker recalled passing a small cabin earlier and retreated to it to seek shelter.</a:t>
            </a:r>
          </a:p>
        </p:txBody>
      </p:sp>
    </p:spTree>
    <p:extLst>
      <p:ext uri="{BB962C8B-B14F-4D97-AF65-F5344CB8AC3E}">
        <p14:creationId xmlns:p14="http://schemas.microsoft.com/office/powerpoint/2010/main" val="14394304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72C14-1943-4A6D-A8C2-AC319019E68E}"/>
              </a:ext>
            </a:extLst>
          </p:cNvPr>
          <p:cNvSpPr>
            <a:spLocks noGrp="1"/>
          </p:cNvSpPr>
          <p:nvPr>
            <p:ph type="title"/>
          </p:nvPr>
        </p:nvSpPr>
        <p:spPr/>
        <p:txBody>
          <a:bodyPr>
            <a:normAutofit/>
          </a:bodyPr>
          <a:lstStyle/>
          <a:p>
            <a:pPr algn="ctr"/>
            <a:r>
              <a:rPr lang="en-US" b="0" i="0" u="none" strike="noStrike" baseline="0" dirty="0"/>
              <a:t>Disrupting Meeting or Procession</a:t>
            </a:r>
            <a:br>
              <a:rPr lang="en-US" b="0" i="0" u="none" strike="noStrike" baseline="0" dirty="0"/>
            </a:br>
            <a:r>
              <a:rPr lang="en-US" b="0" i="0" u="none" strike="noStrike" baseline="0" dirty="0"/>
              <a:t>TPC § 42.05</a:t>
            </a:r>
            <a:endParaRPr lang="en-US" dirty="0"/>
          </a:p>
        </p:txBody>
      </p:sp>
      <p:sp>
        <p:nvSpPr>
          <p:cNvPr id="3" name="Content Placeholder 2">
            <a:extLst>
              <a:ext uri="{FF2B5EF4-FFF2-40B4-BE49-F238E27FC236}">
                <a16:creationId xmlns:a16="http://schemas.microsoft.com/office/drawing/2014/main" id="{02E7520E-CDCA-4E49-B3BC-81FAA71516E4}"/>
              </a:ext>
            </a:extLst>
          </p:cNvPr>
          <p:cNvSpPr>
            <a:spLocks noGrp="1"/>
          </p:cNvSpPr>
          <p:nvPr>
            <p:ph idx="1"/>
          </p:nvPr>
        </p:nvSpPr>
        <p:spPr/>
        <p:txBody>
          <a:bodyPr/>
          <a:lstStyle/>
          <a:p>
            <a:pPr algn="l" fontAlgn="base"/>
            <a:r>
              <a:rPr lang="en-US" b="0" i="0" dirty="0">
                <a:solidFill>
                  <a:srgbClr val="3D3D3D"/>
                </a:solidFill>
                <a:effectLst/>
              </a:rPr>
              <a:t>(a) A person commits an offense if, with intent to prevent or disrupt a lawful meeting, procession, or gathering, he obstructs or interferes with the meeting, procession, or gathering by physical action or verbal utterance.</a:t>
            </a:r>
          </a:p>
          <a:p>
            <a:pPr marL="0" indent="0" algn="l" fontAlgn="base">
              <a:buNone/>
            </a:pPr>
            <a:endParaRPr lang="en-US" b="0" i="0" dirty="0">
              <a:solidFill>
                <a:srgbClr val="3D3D3D"/>
              </a:solidFill>
              <a:effectLst/>
            </a:endParaRPr>
          </a:p>
          <a:p>
            <a:pPr algn="l" fontAlgn="base"/>
            <a:r>
              <a:rPr lang="en-US" b="0" i="0" dirty="0">
                <a:solidFill>
                  <a:srgbClr val="3D3D3D"/>
                </a:solidFill>
                <a:effectLst/>
              </a:rPr>
              <a:t>(b) An offense under this section is a Class B misdemeanor.</a:t>
            </a:r>
          </a:p>
          <a:p>
            <a:endParaRPr lang="en-US" dirty="0"/>
          </a:p>
        </p:txBody>
      </p:sp>
    </p:spTree>
    <p:extLst>
      <p:ext uri="{BB962C8B-B14F-4D97-AF65-F5344CB8AC3E}">
        <p14:creationId xmlns:p14="http://schemas.microsoft.com/office/powerpoint/2010/main" val="23650817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FCEBD-0F92-4F33-ABA3-0E9B0D74191C}"/>
              </a:ext>
            </a:extLst>
          </p:cNvPr>
          <p:cNvSpPr>
            <a:spLocks noGrp="1"/>
          </p:cNvSpPr>
          <p:nvPr>
            <p:ph type="title"/>
          </p:nvPr>
        </p:nvSpPr>
        <p:spPr>
          <a:xfrm>
            <a:off x="838200" y="132369"/>
            <a:ext cx="10515600" cy="1325563"/>
          </a:xfrm>
        </p:spPr>
        <p:txBody>
          <a:bodyPr>
            <a:normAutofit/>
          </a:bodyPr>
          <a:lstStyle/>
          <a:p>
            <a:r>
              <a:rPr lang="en-US" b="0" i="0" u="none" strike="noStrike" baseline="0" dirty="0">
                <a:latin typeface="+mn-lt"/>
              </a:rPr>
              <a:t>Attack on Assistance Animal – TPC § 42.091 </a:t>
            </a:r>
            <a:endParaRPr lang="en-US" dirty="0">
              <a:latin typeface="+mn-lt"/>
            </a:endParaRPr>
          </a:p>
        </p:txBody>
      </p:sp>
      <p:sp>
        <p:nvSpPr>
          <p:cNvPr id="3" name="Content Placeholder 2">
            <a:extLst>
              <a:ext uri="{FF2B5EF4-FFF2-40B4-BE49-F238E27FC236}">
                <a16:creationId xmlns:a16="http://schemas.microsoft.com/office/drawing/2014/main" id="{5D2142AB-6456-452E-B4C4-C9AB1D5B1FC8}"/>
              </a:ext>
            </a:extLst>
          </p:cNvPr>
          <p:cNvSpPr>
            <a:spLocks noGrp="1"/>
          </p:cNvSpPr>
          <p:nvPr>
            <p:ph idx="1"/>
          </p:nvPr>
        </p:nvSpPr>
        <p:spPr>
          <a:xfrm>
            <a:off x="838200" y="1526367"/>
            <a:ext cx="10515600" cy="4351338"/>
          </a:xfrm>
        </p:spPr>
        <p:txBody>
          <a:bodyPr>
            <a:normAutofit/>
          </a:bodyPr>
          <a:lstStyle/>
          <a:p>
            <a:pPr algn="l" fontAlgn="base"/>
            <a:r>
              <a:rPr lang="en-US" b="0" i="0" dirty="0">
                <a:solidFill>
                  <a:srgbClr val="3D3D3D"/>
                </a:solidFill>
                <a:effectLst/>
              </a:rPr>
              <a:t>(a) A person commits an offense if the person intentionally, knowingly, or recklessly attacks, injures, or kills an assistance animal.</a:t>
            </a:r>
          </a:p>
          <a:p>
            <a:pPr marL="0" indent="0" algn="l" fontAlgn="base">
              <a:buNone/>
            </a:pPr>
            <a:endParaRPr lang="en-US" b="0" i="0" dirty="0">
              <a:solidFill>
                <a:srgbClr val="3D3D3D"/>
              </a:solidFill>
              <a:effectLst/>
            </a:endParaRPr>
          </a:p>
          <a:p>
            <a:pPr algn="l" fontAlgn="base"/>
            <a:r>
              <a:rPr lang="en-US" b="0" i="0" dirty="0">
                <a:solidFill>
                  <a:srgbClr val="3D3D3D"/>
                </a:solidFill>
                <a:effectLst/>
              </a:rPr>
              <a:t>(b) A person commits an offense if the person intentionally, knowingly, or recklessly incites or permits an animal owned by or otherwise in the custody of the actor to attack, injure, or kill an assistance animal and, as a result of the person's conduct, the assistance animal is attacked, injured, or killed.</a:t>
            </a:r>
          </a:p>
          <a:p>
            <a:endParaRPr lang="en-US" dirty="0"/>
          </a:p>
        </p:txBody>
      </p:sp>
    </p:spTree>
    <p:extLst>
      <p:ext uri="{BB962C8B-B14F-4D97-AF65-F5344CB8AC3E}">
        <p14:creationId xmlns:p14="http://schemas.microsoft.com/office/powerpoint/2010/main" val="1599951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C29E3-41D1-499D-901D-12A97705B34D}"/>
              </a:ext>
            </a:extLst>
          </p:cNvPr>
          <p:cNvSpPr>
            <a:spLocks noGrp="1"/>
          </p:cNvSpPr>
          <p:nvPr>
            <p:ph type="title"/>
          </p:nvPr>
        </p:nvSpPr>
        <p:spPr>
          <a:xfrm>
            <a:off x="838200" y="157306"/>
            <a:ext cx="10515600" cy="1325563"/>
          </a:xfrm>
        </p:spPr>
        <p:txBody>
          <a:bodyPr/>
          <a:lstStyle/>
          <a:p>
            <a:pPr algn="ctr"/>
            <a:r>
              <a:rPr lang="en-US" b="0" i="0" u="none" strike="noStrike" baseline="0" dirty="0">
                <a:latin typeface="+mn-lt"/>
              </a:rPr>
              <a:t>Attack on Assistance Animal – TPC § 42.091</a:t>
            </a:r>
            <a:br>
              <a:rPr lang="en-US" b="0" i="0" u="none" strike="noStrike" baseline="0" dirty="0">
                <a:latin typeface="+mn-lt"/>
              </a:rPr>
            </a:br>
            <a:r>
              <a:rPr lang="en-US" b="0" i="0" u="none" strike="noStrike" baseline="0" dirty="0">
                <a:latin typeface="+mn-lt"/>
              </a:rPr>
              <a:t>(cont.)</a:t>
            </a:r>
            <a:endParaRPr lang="en-US" dirty="0">
              <a:latin typeface="+mn-lt"/>
            </a:endParaRPr>
          </a:p>
        </p:txBody>
      </p:sp>
      <p:sp>
        <p:nvSpPr>
          <p:cNvPr id="3" name="Content Placeholder 2">
            <a:extLst>
              <a:ext uri="{FF2B5EF4-FFF2-40B4-BE49-F238E27FC236}">
                <a16:creationId xmlns:a16="http://schemas.microsoft.com/office/drawing/2014/main" id="{9EFD3218-15E3-4F79-A8FE-BBA54ED8FEB6}"/>
              </a:ext>
            </a:extLst>
          </p:cNvPr>
          <p:cNvSpPr>
            <a:spLocks noGrp="1"/>
          </p:cNvSpPr>
          <p:nvPr>
            <p:ph idx="1"/>
          </p:nvPr>
        </p:nvSpPr>
        <p:spPr>
          <a:xfrm>
            <a:off x="838200" y="1651057"/>
            <a:ext cx="10515600" cy="4351338"/>
          </a:xfrm>
        </p:spPr>
        <p:txBody>
          <a:bodyPr/>
          <a:lstStyle/>
          <a:p>
            <a:pPr algn="l" fontAlgn="base"/>
            <a:r>
              <a:rPr lang="en-US" b="0" i="0" dirty="0">
                <a:solidFill>
                  <a:srgbClr val="3D3D3D"/>
                </a:solidFill>
                <a:effectLst/>
              </a:rPr>
              <a:t>(c) An offense under this section is a:</a:t>
            </a:r>
          </a:p>
          <a:p>
            <a:pPr algn="l" fontAlgn="base"/>
            <a:endParaRPr lang="en-US" b="0" i="0" dirty="0">
              <a:solidFill>
                <a:srgbClr val="3D3D3D"/>
              </a:solidFill>
              <a:effectLst/>
            </a:endParaRPr>
          </a:p>
          <a:p>
            <a:pPr algn="l" fontAlgn="base"/>
            <a:r>
              <a:rPr lang="en-US" b="0" i="0" dirty="0">
                <a:solidFill>
                  <a:srgbClr val="3D3D3D"/>
                </a:solidFill>
                <a:effectLst/>
              </a:rPr>
              <a:t>(1) Class A misdemeanor if the actor or an animal owned by or otherwise in the custody of the actor attacks an assistance animal;</a:t>
            </a:r>
          </a:p>
          <a:p>
            <a:pPr algn="l" fontAlgn="base"/>
            <a:endParaRPr lang="en-US" b="0" i="0" dirty="0">
              <a:solidFill>
                <a:srgbClr val="3D3D3D"/>
              </a:solidFill>
              <a:effectLst/>
            </a:endParaRPr>
          </a:p>
          <a:p>
            <a:pPr algn="l" fontAlgn="base"/>
            <a:r>
              <a:rPr lang="en-US" b="0" i="0" dirty="0">
                <a:solidFill>
                  <a:srgbClr val="3D3D3D"/>
                </a:solidFill>
                <a:effectLst/>
              </a:rPr>
              <a:t>(2) state jail felony if the actor or an animal owned by or otherwise in the custody of the actor injures an assistance animal; or</a:t>
            </a:r>
          </a:p>
          <a:p>
            <a:endParaRPr lang="en-US" dirty="0"/>
          </a:p>
        </p:txBody>
      </p:sp>
    </p:spTree>
    <p:extLst>
      <p:ext uri="{BB962C8B-B14F-4D97-AF65-F5344CB8AC3E}">
        <p14:creationId xmlns:p14="http://schemas.microsoft.com/office/powerpoint/2010/main" val="41913972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BEB82-0457-4F0C-88A6-5AF7368E6B5D}"/>
              </a:ext>
            </a:extLst>
          </p:cNvPr>
          <p:cNvSpPr>
            <a:spLocks noGrp="1"/>
          </p:cNvSpPr>
          <p:nvPr>
            <p:ph type="title"/>
          </p:nvPr>
        </p:nvSpPr>
        <p:spPr/>
        <p:txBody>
          <a:bodyPr/>
          <a:lstStyle/>
          <a:p>
            <a:pPr algn="ctr"/>
            <a:r>
              <a:rPr lang="en-US" b="0" i="0" u="none" strike="noStrike" baseline="0" dirty="0">
                <a:latin typeface="+mn-lt"/>
              </a:rPr>
              <a:t>Attack on Assistance Animal – TPC § 42.091</a:t>
            </a:r>
            <a:br>
              <a:rPr lang="en-US" b="0" i="0" u="none" strike="noStrike" baseline="0" dirty="0">
                <a:latin typeface="+mn-lt"/>
              </a:rPr>
            </a:br>
            <a:r>
              <a:rPr lang="en-US" b="0" i="0" u="none" strike="noStrike" baseline="0" dirty="0">
                <a:latin typeface="+mn-lt"/>
              </a:rPr>
              <a:t>(cont.)</a:t>
            </a:r>
            <a:endParaRPr lang="en-US" dirty="0">
              <a:latin typeface="+mn-lt"/>
            </a:endParaRPr>
          </a:p>
        </p:txBody>
      </p:sp>
      <p:sp>
        <p:nvSpPr>
          <p:cNvPr id="3" name="Content Placeholder 2">
            <a:extLst>
              <a:ext uri="{FF2B5EF4-FFF2-40B4-BE49-F238E27FC236}">
                <a16:creationId xmlns:a16="http://schemas.microsoft.com/office/drawing/2014/main" id="{BD4C6714-049D-4874-86EA-E249929F4CAA}"/>
              </a:ext>
            </a:extLst>
          </p:cNvPr>
          <p:cNvSpPr>
            <a:spLocks noGrp="1"/>
          </p:cNvSpPr>
          <p:nvPr>
            <p:ph idx="1"/>
          </p:nvPr>
        </p:nvSpPr>
        <p:spPr>
          <a:xfrm>
            <a:off x="838200" y="1626119"/>
            <a:ext cx="10515600" cy="4351338"/>
          </a:xfrm>
        </p:spPr>
        <p:txBody>
          <a:bodyPr/>
          <a:lstStyle/>
          <a:p>
            <a:r>
              <a:rPr lang="en-US" b="0" i="0" dirty="0">
                <a:solidFill>
                  <a:srgbClr val="3D3D3D"/>
                </a:solidFill>
                <a:effectLst/>
                <a:latin typeface="Calibri" panose="020F0502020204030204" pitchFamily="34" charset="0"/>
                <a:cs typeface="Calibri" panose="020F0502020204030204" pitchFamily="34" charset="0"/>
              </a:rPr>
              <a:t>(3) felony of the third degree if the actor or an animal owned by or otherwise in the custody of the actor kills an assistance animal.  . . .</a:t>
            </a:r>
          </a:p>
          <a:p>
            <a:endParaRPr lang="en-US" dirty="0">
              <a:solidFill>
                <a:srgbClr val="3D3D3D"/>
              </a:solidFill>
              <a:latin typeface="Calibri" panose="020F0502020204030204" pitchFamily="34" charset="0"/>
              <a:cs typeface="Calibri" panose="020F0502020204030204" pitchFamily="34" charset="0"/>
            </a:endParaRPr>
          </a:p>
          <a:p>
            <a:r>
              <a:rPr lang="en-US" b="0" i="0" u="none" strike="noStrike" baseline="0" dirty="0">
                <a:latin typeface="Calibri" panose="020F0502020204030204" pitchFamily="34" charset="0"/>
                <a:cs typeface="Calibri" panose="020F0502020204030204" pitchFamily="34" charset="0"/>
              </a:rPr>
              <a:t>(e) In this section:</a:t>
            </a:r>
          </a:p>
          <a:p>
            <a:pPr marL="0" indent="0">
              <a:buNone/>
            </a:pPr>
            <a:endParaRPr lang="en-US" b="0" i="0" u="none" strike="noStrike" baseline="0" dirty="0">
              <a:latin typeface="Calibri" panose="020F0502020204030204" pitchFamily="34" charset="0"/>
              <a:cs typeface="Calibri" panose="020F0502020204030204" pitchFamily="34" charset="0"/>
            </a:endParaRPr>
          </a:p>
          <a:p>
            <a:r>
              <a:rPr lang="en-US" b="0" i="0" u="none" strike="noStrike" baseline="0" dirty="0">
                <a:latin typeface="Calibri" panose="020F0502020204030204" pitchFamily="34" charset="0"/>
                <a:cs typeface="Calibri" panose="020F0502020204030204" pitchFamily="34" charset="0"/>
              </a:rPr>
              <a:t>(1) “Assistance animal” has the meaning assigned by Section 121.002, Human Resources Code.</a:t>
            </a:r>
          </a:p>
          <a:p>
            <a:pPr marL="0" indent="0">
              <a:buNone/>
            </a:pPr>
            <a:endParaRPr lang="en-US" b="0" i="0" u="none" strike="noStrike" baseline="0" dirty="0">
              <a:latin typeface="Calibri" panose="020F0502020204030204" pitchFamily="34" charset="0"/>
              <a:cs typeface="Calibri" panose="020F0502020204030204" pitchFamily="34" charset="0"/>
            </a:endParaRPr>
          </a:p>
          <a:p>
            <a:r>
              <a:rPr lang="en-US" b="0" i="0" u="none" strike="noStrike" baseline="0" dirty="0">
                <a:latin typeface="Calibri" panose="020F0502020204030204" pitchFamily="34" charset="0"/>
                <a:cs typeface="Calibri" panose="020F0502020204030204" pitchFamily="34" charset="0"/>
              </a:rPr>
              <a:t>(2) “Custody” has the meaning assigned by Section 42.09.</a:t>
            </a:r>
            <a:endParaRPr lang="en-US" dirty="0">
              <a:solidFill>
                <a:srgbClr val="3D3D3D"/>
              </a:solidFill>
              <a:latin typeface="Calibri" panose="020F0502020204030204" pitchFamily="34" charset="0"/>
              <a:cs typeface="Calibri" panose="020F0502020204030204" pitchFamily="34" charset="0"/>
            </a:endParaRPr>
          </a:p>
          <a:p>
            <a:endParaRPr lang="en-US" b="0" i="0" dirty="0">
              <a:solidFill>
                <a:srgbClr val="3D3D3D"/>
              </a:solidFill>
              <a:effectLst/>
              <a:latin typeface="Calibri" panose="020F0502020204030204" pitchFamily="34" charset="0"/>
              <a:cs typeface="Calibri" panose="020F0502020204030204" pitchFamily="34" charset="0"/>
            </a:endParaRPr>
          </a:p>
          <a:p>
            <a:endParaRPr lang="en-US" b="0" i="0" dirty="0">
              <a:solidFill>
                <a:srgbClr val="3D3D3D"/>
              </a:solidFill>
              <a:effectLst/>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467249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55983-5729-4FB9-9E7C-148E224AB2DB}"/>
              </a:ext>
            </a:extLst>
          </p:cNvPr>
          <p:cNvSpPr>
            <a:spLocks noGrp="1"/>
          </p:cNvSpPr>
          <p:nvPr>
            <p:ph type="title"/>
          </p:nvPr>
        </p:nvSpPr>
        <p:spPr/>
        <p:txBody>
          <a:bodyPr/>
          <a:lstStyle/>
          <a:p>
            <a:pPr algn="ctr"/>
            <a:r>
              <a:rPr lang="en-US" dirty="0"/>
              <a:t>Questions??</a:t>
            </a:r>
          </a:p>
        </p:txBody>
      </p:sp>
      <p:sp>
        <p:nvSpPr>
          <p:cNvPr id="3" name="Content Placeholder 2">
            <a:extLst>
              <a:ext uri="{FF2B5EF4-FFF2-40B4-BE49-F238E27FC236}">
                <a16:creationId xmlns:a16="http://schemas.microsoft.com/office/drawing/2014/main" id="{5872CEC4-5DB5-4251-94FB-7427C437A9B7}"/>
              </a:ext>
            </a:extLst>
          </p:cNvPr>
          <p:cNvSpPr>
            <a:spLocks noGrp="1"/>
          </p:cNvSpPr>
          <p:nvPr>
            <p:ph idx="1"/>
          </p:nvPr>
        </p:nvSpPr>
        <p:spPr>
          <a:xfrm>
            <a:off x="838200" y="1690688"/>
            <a:ext cx="10515600" cy="4351338"/>
          </a:xfrm>
        </p:spPr>
        <p:txBody>
          <a:bodyPr/>
          <a:lstStyle/>
          <a:p>
            <a:endParaRPr lang="en-US" dirty="0"/>
          </a:p>
          <a:p>
            <a:pPr marL="0" indent="0">
              <a:buNone/>
            </a:pPr>
            <a:r>
              <a:rPr lang="en-US" dirty="0"/>
              <a:t>Contact Information:				Presented By Alan Bristol</a:t>
            </a:r>
          </a:p>
          <a:p>
            <a:pPr marL="0" indent="0">
              <a:buNone/>
            </a:pPr>
            <a:r>
              <a:rPr lang="en-US" dirty="0"/>
              <a:t>Professor J. Wesley Cochran			County Relations Officer</a:t>
            </a:r>
          </a:p>
          <a:p>
            <a:pPr marL="0" indent="0">
              <a:buNone/>
            </a:pPr>
            <a:r>
              <a:rPr lang="en-US" dirty="0"/>
              <a:t>Texas Tech University School of Law		Texas Assn. of Counties</a:t>
            </a:r>
          </a:p>
          <a:p>
            <a:pPr marL="0" indent="0">
              <a:buNone/>
            </a:pPr>
            <a:r>
              <a:rPr lang="en-US" dirty="0"/>
              <a:t>Box 40004, Lubbock, TX 79409-0004		1-800-456-5974 </a:t>
            </a:r>
          </a:p>
          <a:p>
            <a:pPr marL="0" indent="0">
              <a:buNone/>
            </a:pPr>
            <a:r>
              <a:rPr lang="en-US" dirty="0"/>
              <a:t>(806) 834-6932					(903) 654-1247 (cell)</a:t>
            </a:r>
          </a:p>
        </p:txBody>
      </p:sp>
    </p:spTree>
    <p:extLst>
      <p:ext uri="{BB962C8B-B14F-4D97-AF65-F5344CB8AC3E}">
        <p14:creationId xmlns:p14="http://schemas.microsoft.com/office/powerpoint/2010/main" val="725519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6ED5C-E1AC-49FD-A942-F0584BB7D4EC}"/>
              </a:ext>
            </a:extLst>
          </p:cNvPr>
          <p:cNvSpPr>
            <a:spLocks noGrp="1"/>
          </p:cNvSpPr>
          <p:nvPr>
            <p:ph type="title"/>
          </p:nvPr>
        </p:nvSpPr>
        <p:spPr/>
        <p:txBody>
          <a:bodyPr/>
          <a:lstStyle/>
          <a:p>
            <a:pPr algn="ctr"/>
            <a:r>
              <a:rPr lang="en-US" dirty="0"/>
              <a:t>Purposes of Punishment</a:t>
            </a:r>
          </a:p>
        </p:txBody>
      </p:sp>
      <p:sp>
        <p:nvSpPr>
          <p:cNvPr id="3" name="Content Placeholder 2">
            <a:extLst>
              <a:ext uri="{FF2B5EF4-FFF2-40B4-BE49-F238E27FC236}">
                <a16:creationId xmlns:a16="http://schemas.microsoft.com/office/drawing/2014/main" id="{B258B578-1CEF-4ABF-8C73-D9320B0610F4}"/>
              </a:ext>
            </a:extLst>
          </p:cNvPr>
          <p:cNvSpPr>
            <a:spLocks noGrp="1"/>
          </p:cNvSpPr>
          <p:nvPr>
            <p:ph idx="1"/>
          </p:nvPr>
        </p:nvSpPr>
        <p:spPr/>
        <p:txBody>
          <a:bodyPr/>
          <a:lstStyle/>
          <a:p>
            <a:r>
              <a:rPr lang="en-US" dirty="0"/>
              <a:t>Deterrence</a:t>
            </a:r>
          </a:p>
          <a:p>
            <a:pPr lvl="1"/>
            <a:r>
              <a:rPr lang="en-US" dirty="0"/>
              <a:t>Specific</a:t>
            </a:r>
          </a:p>
          <a:p>
            <a:pPr lvl="1"/>
            <a:r>
              <a:rPr lang="en-US" dirty="0"/>
              <a:t>General</a:t>
            </a:r>
          </a:p>
          <a:p>
            <a:endParaRPr lang="en-US" dirty="0"/>
          </a:p>
          <a:p>
            <a:r>
              <a:rPr lang="en-US" dirty="0"/>
              <a:t>Rehabilitation</a:t>
            </a:r>
          </a:p>
          <a:p>
            <a:pPr lvl="1"/>
            <a:r>
              <a:rPr lang="en-US" dirty="0"/>
              <a:t>Juvenile Justice</a:t>
            </a:r>
          </a:p>
          <a:p>
            <a:pPr lvl="1"/>
            <a:endParaRPr lang="en-US" dirty="0"/>
          </a:p>
          <a:p>
            <a:r>
              <a:rPr lang="en-US" dirty="0"/>
              <a:t>Protection of Society</a:t>
            </a:r>
          </a:p>
        </p:txBody>
      </p:sp>
    </p:spTree>
    <p:extLst>
      <p:ext uri="{BB962C8B-B14F-4D97-AF65-F5344CB8AC3E}">
        <p14:creationId xmlns:p14="http://schemas.microsoft.com/office/powerpoint/2010/main" val="387203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2B9A7-8306-43C5-B72F-AF6658F67F21}"/>
              </a:ext>
            </a:extLst>
          </p:cNvPr>
          <p:cNvSpPr>
            <a:spLocks noGrp="1"/>
          </p:cNvSpPr>
          <p:nvPr>
            <p:ph type="title"/>
          </p:nvPr>
        </p:nvSpPr>
        <p:spPr/>
        <p:txBody>
          <a:bodyPr/>
          <a:lstStyle/>
          <a:p>
            <a:pPr algn="ctr"/>
            <a:r>
              <a:rPr lang="en-US" dirty="0"/>
              <a:t>Purposes of Punishment (cont.)</a:t>
            </a:r>
          </a:p>
        </p:txBody>
      </p:sp>
      <p:sp>
        <p:nvSpPr>
          <p:cNvPr id="3" name="Content Placeholder 2">
            <a:extLst>
              <a:ext uri="{FF2B5EF4-FFF2-40B4-BE49-F238E27FC236}">
                <a16:creationId xmlns:a16="http://schemas.microsoft.com/office/drawing/2014/main" id="{B610C32C-A70F-46C4-8641-D9F5EF013A22}"/>
              </a:ext>
            </a:extLst>
          </p:cNvPr>
          <p:cNvSpPr>
            <a:spLocks noGrp="1"/>
          </p:cNvSpPr>
          <p:nvPr>
            <p:ph idx="1"/>
          </p:nvPr>
        </p:nvSpPr>
        <p:spPr/>
        <p:txBody>
          <a:bodyPr/>
          <a:lstStyle/>
          <a:p>
            <a:r>
              <a:rPr lang="en-US" dirty="0"/>
              <a:t>Retribution</a:t>
            </a:r>
          </a:p>
          <a:p>
            <a:endParaRPr lang="en-US" dirty="0"/>
          </a:p>
          <a:p>
            <a:endParaRPr lang="en-US" dirty="0"/>
          </a:p>
        </p:txBody>
      </p:sp>
    </p:spTree>
    <p:extLst>
      <p:ext uri="{BB962C8B-B14F-4D97-AF65-F5344CB8AC3E}">
        <p14:creationId xmlns:p14="http://schemas.microsoft.com/office/powerpoint/2010/main" val="1954789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AD254-5072-4DC7-89D1-83A2911224A4}"/>
              </a:ext>
            </a:extLst>
          </p:cNvPr>
          <p:cNvSpPr>
            <a:spLocks noGrp="1"/>
          </p:cNvSpPr>
          <p:nvPr>
            <p:ph type="title"/>
          </p:nvPr>
        </p:nvSpPr>
        <p:spPr>
          <a:xfrm>
            <a:off x="838200" y="140681"/>
            <a:ext cx="10515600" cy="1325563"/>
          </a:xfrm>
        </p:spPr>
        <p:txBody>
          <a:bodyPr/>
          <a:lstStyle/>
          <a:p>
            <a:pPr algn="ctr"/>
            <a:r>
              <a:rPr lang="en-US" dirty="0"/>
              <a:t>Culpability Hierarchy</a:t>
            </a:r>
          </a:p>
        </p:txBody>
      </p:sp>
      <p:sp>
        <p:nvSpPr>
          <p:cNvPr id="3" name="Content Placeholder 2">
            <a:extLst>
              <a:ext uri="{FF2B5EF4-FFF2-40B4-BE49-F238E27FC236}">
                <a16:creationId xmlns:a16="http://schemas.microsoft.com/office/drawing/2014/main" id="{F0D3D3CC-BD7D-4F7E-A6E0-494155E5F776}"/>
              </a:ext>
            </a:extLst>
          </p:cNvPr>
          <p:cNvSpPr>
            <a:spLocks noGrp="1"/>
          </p:cNvSpPr>
          <p:nvPr>
            <p:ph idx="1"/>
          </p:nvPr>
        </p:nvSpPr>
        <p:spPr/>
        <p:txBody>
          <a:bodyPr>
            <a:normAutofit/>
          </a:bodyPr>
          <a:lstStyle/>
          <a:p>
            <a:pPr marL="0" indent="0" algn="ctr">
              <a:buNone/>
            </a:pPr>
            <a:r>
              <a:rPr lang="en-US" sz="3200" b="0" i="0" u="none" strike="noStrike" baseline="0" dirty="0"/>
              <a:t>Intentionally</a:t>
            </a:r>
          </a:p>
          <a:p>
            <a:pPr marL="0" indent="0" algn="ctr">
              <a:buNone/>
            </a:pPr>
            <a:r>
              <a:rPr lang="en-US" sz="3200" b="0" i="0" u="none" strike="noStrike" baseline="0" dirty="0"/>
              <a:t>│</a:t>
            </a:r>
          </a:p>
          <a:p>
            <a:pPr marL="0" indent="0" algn="ctr">
              <a:buNone/>
            </a:pPr>
            <a:r>
              <a:rPr lang="en-US" sz="3200" b="0" i="0" u="none" strike="noStrike" baseline="0" dirty="0"/>
              <a:t>Knowingly</a:t>
            </a:r>
          </a:p>
          <a:p>
            <a:pPr marL="0" indent="0" algn="ctr">
              <a:buNone/>
            </a:pPr>
            <a:r>
              <a:rPr lang="en-US" sz="3200" b="0" i="0" u="none" strike="noStrike" baseline="0" dirty="0"/>
              <a:t>│</a:t>
            </a:r>
          </a:p>
          <a:p>
            <a:pPr marL="0" indent="0" algn="ctr">
              <a:buNone/>
            </a:pPr>
            <a:r>
              <a:rPr lang="en-US" sz="3200" b="0" i="0" u="none" strike="noStrike" baseline="0" dirty="0"/>
              <a:t>Recklessly</a:t>
            </a:r>
          </a:p>
          <a:p>
            <a:pPr marL="0" indent="0" algn="ctr">
              <a:buNone/>
            </a:pPr>
            <a:r>
              <a:rPr lang="en-US" sz="3200" b="0" i="0" u="none" strike="noStrike" baseline="0" dirty="0"/>
              <a:t>│</a:t>
            </a:r>
          </a:p>
          <a:p>
            <a:pPr marL="0" indent="0" algn="ctr">
              <a:buNone/>
            </a:pPr>
            <a:r>
              <a:rPr lang="en-US" sz="3200" b="0" i="0" u="none" strike="noStrike" baseline="0" dirty="0"/>
              <a:t>Negligently</a:t>
            </a:r>
            <a:endParaRPr lang="en-US" sz="3200" dirty="0"/>
          </a:p>
        </p:txBody>
      </p:sp>
    </p:spTree>
    <p:extLst>
      <p:ext uri="{BB962C8B-B14F-4D97-AF65-F5344CB8AC3E}">
        <p14:creationId xmlns:p14="http://schemas.microsoft.com/office/powerpoint/2010/main" val="2988010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E578B-1C86-43E2-B9A1-CAB92746F28B}"/>
              </a:ext>
            </a:extLst>
          </p:cNvPr>
          <p:cNvSpPr>
            <a:spLocks noGrp="1"/>
          </p:cNvSpPr>
          <p:nvPr>
            <p:ph type="title"/>
          </p:nvPr>
        </p:nvSpPr>
        <p:spPr>
          <a:xfrm>
            <a:off x="838200" y="99118"/>
            <a:ext cx="10515600" cy="1325563"/>
          </a:xfrm>
        </p:spPr>
        <p:txBody>
          <a:bodyPr/>
          <a:lstStyle/>
          <a:p>
            <a:pPr algn="ctr"/>
            <a:r>
              <a:rPr lang="en-US" dirty="0"/>
              <a:t>Intentionally – TPC </a:t>
            </a:r>
            <a:r>
              <a:rPr lang="en-US" b="0" i="0" u="none" strike="noStrike" baseline="0" dirty="0"/>
              <a:t>§ 6.03(a)</a:t>
            </a:r>
            <a:endParaRPr lang="en-US" dirty="0"/>
          </a:p>
        </p:txBody>
      </p:sp>
      <p:sp>
        <p:nvSpPr>
          <p:cNvPr id="3" name="Content Placeholder 2">
            <a:extLst>
              <a:ext uri="{FF2B5EF4-FFF2-40B4-BE49-F238E27FC236}">
                <a16:creationId xmlns:a16="http://schemas.microsoft.com/office/drawing/2014/main" id="{3114E48C-8EEE-4D76-ACAE-934D1FD0280B}"/>
              </a:ext>
            </a:extLst>
          </p:cNvPr>
          <p:cNvSpPr>
            <a:spLocks noGrp="1"/>
          </p:cNvSpPr>
          <p:nvPr>
            <p:ph idx="1"/>
          </p:nvPr>
        </p:nvSpPr>
        <p:spPr>
          <a:xfrm>
            <a:off x="838200" y="1424681"/>
            <a:ext cx="10515600" cy="4351338"/>
          </a:xfrm>
        </p:spPr>
        <p:txBody>
          <a:bodyPr>
            <a:normAutofit/>
          </a:bodyPr>
          <a:lstStyle/>
          <a:p>
            <a:r>
              <a:rPr lang="en-US" b="0" i="0" u="none" strike="noStrike" baseline="0" dirty="0"/>
              <a:t>(a) A person acts intentionally, or with intent, with respect to the nature of his conduct or to a result of his conduct when it is his conscious objective or desire to engage in the conduct or cause the result.</a:t>
            </a:r>
          </a:p>
          <a:p>
            <a:endParaRPr lang="en-US" dirty="0"/>
          </a:p>
          <a:p>
            <a:r>
              <a:rPr lang="en-US" dirty="0"/>
              <a:t>Example:  A neighbor’s dog barks continually barks every night, disturbing everyone on the block.  A person poisons the neighbor’s dog’s food, hoping to kill the dog.  </a:t>
            </a:r>
          </a:p>
        </p:txBody>
      </p:sp>
    </p:spTree>
    <p:extLst>
      <p:ext uri="{BB962C8B-B14F-4D97-AF65-F5344CB8AC3E}">
        <p14:creationId xmlns:p14="http://schemas.microsoft.com/office/powerpoint/2010/main" val="1658411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478F2-CBF7-42E2-8A55-AF65CA27D8A4}"/>
              </a:ext>
            </a:extLst>
          </p:cNvPr>
          <p:cNvSpPr>
            <a:spLocks noGrp="1"/>
          </p:cNvSpPr>
          <p:nvPr>
            <p:ph type="title"/>
          </p:nvPr>
        </p:nvSpPr>
        <p:spPr>
          <a:xfrm>
            <a:off x="838200" y="99118"/>
            <a:ext cx="10515600" cy="1325563"/>
          </a:xfrm>
        </p:spPr>
        <p:txBody>
          <a:bodyPr/>
          <a:lstStyle/>
          <a:p>
            <a:pPr algn="ctr"/>
            <a:r>
              <a:rPr lang="en-US" dirty="0"/>
              <a:t>Knowingly - TPC </a:t>
            </a:r>
            <a:r>
              <a:rPr lang="en-US" b="0" i="0" u="none" strike="noStrike" baseline="0" dirty="0"/>
              <a:t>§ 6.03(b)</a:t>
            </a:r>
            <a:endParaRPr lang="en-US" dirty="0"/>
          </a:p>
        </p:txBody>
      </p:sp>
      <p:sp>
        <p:nvSpPr>
          <p:cNvPr id="3" name="Content Placeholder 2">
            <a:extLst>
              <a:ext uri="{FF2B5EF4-FFF2-40B4-BE49-F238E27FC236}">
                <a16:creationId xmlns:a16="http://schemas.microsoft.com/office/drawing/2014/main" id="{07B39AD3-3DB7-4993-B5E7-73E8F33B28ED}"/>
              </a:ext>
            </a:extLst>
          </p:cNvPr>
          <p:cNvSpPr>
            <a:spLocks noGrp="1"/>
          </p:cNvSpPr>
          <p:nvPr>
            <p:ph idx="1"/>
          </p:nvPr>
        </p:nvSpPr>
        <p:spPr>
          <a:xfrm>
            <a:off x="838200" y="1285298"/>
            <a:ext cx="10515600" cy="4351338"/>
          </a:xfrm>
        </p:spPr>
        <p:txBody>
          <a:bodyPr>
            <a:normAutofit/>
          </a:bodyPr>
          <a:lstStyle/>
          <a:p>
            <a:r>
              <a:rPr lang="en-US" b="0" i="0" u="none" strike="noStrike" baseline="0" dirty="0"/>
              <a:t>(b) A person acts knowingly, or with knowledge, with respect to the nature of his conduct or to circumstances surrounding his conduct when he is aware of the nature of his conduct or that the circumstances exist. A person acts knowingly, or with knowledge, with respect to a result of his conduct when he is aware that his conduct is reasonably certain to cause the result.</a:t>
            </a:r>
          </a:p>
          <a:p>
            <a:endParaRPr lang="en-US" dirty="0"/>
          </a:p>
          <a:p>
            <a:r>
              <a:rPr lang="en-US" dirty="0"/>
              <a:t>Example: “A” pays “B” $100 to deliver a package to “C.”  B suspects that package contains an illegal substance but does not open the package to inspect.</a:t>
            </a:r>
          </a:p>
        </p:txBody>
      </p:sp>
    </p:spTree>
    <p:extLst>
      <p:ext uri="{BB962C8B-B14F-4D97-AF65-F5344CB8AC3E}">
        <p14:creationId xmlns:p14="http://schemas.microsoft.com/office/powerpoint/2010/main" val="1635359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C8671-C09A-43CF-9D80-435169349985}"/>
              </a:ext>
            </a:extLst>
          </p:cNvPr>
          <p:cNvSpPr>
            <a:spLocks noGrp="1"/>
          </p:cNvSpPr>
          <p:nvPr>
            <p:ph type="title"/>
          </p:nvPr>
        </p:nvSpPr>
        <p:spPr>
          <a:xfrm>
            <a:off x="896389" y="115744"/>
            <a:ext cx="10515600" cy="1325563"/>
          </a:xfrm>
        </p:spPr>
        <p:txBody>
          <a:bodyPr/>
          <a:lstStyle/>
          <a:p>
            <a:pPr algn="ctr"/>
            <a:r>
              <a:rPr lang="en-US" dirty="0"/>
              <a:t>Recklessly - TPC </a:t>
            </a:r>
            <a:r>
              <a:rPr lang="en-US" b="0" i="0" u="none" strike="noStrike" baseline="0" dirty="0"/>
              <a:t>§ 6.03(c)</a:t>
            </a:r>
            <a:endParaRPr lang="en-US" dirty="0"/>
          </a:p>
        </p:txBody>
      </p:sp>
      <p:sp>
        <p:nvSpPr>
          <p:cNvPr id="3" name="Content Placeholder 2">
            <a:extLst>
              <a:ext uri="{FF2B5EF4-FFF2-40B4-BE49-F238E27FC236}">
                <a16:creationId xmlns:a16="http://schemas.microsoft.com/office/drawing/2014/main" id="{7A0637C3-CA0C-49B8-B2BE-5041372C2B2B}"/>
              </a:ext>
            </a:extLst>
          </p:cNvPr>
          <p:cNvSpPr>
            <a:spLocks noGrp="1"/>
          </p:cNvSpPr>
          <p:nvPr>
            <p:ph idx="1"/>
          </p:nvPr>
        </p:nvSpPr>
        <p:spPr>
          <a:xfrm>
            <a:off x="896389" y="1301923"/>
            <a:ext cx="10515600" cy="4351338"/>
          </a:xfrm>
        </p:spPr>
        <p:txBody>
          <a:bodyPr>
            <a:normAutofit/>
          </a:bodyPr>
          <a:lstStyle/>
          <a:p>
            <a:r>
              <a:rPr lang="en-US" b="0" i="0" u="none" strike="noStrike" baseline="0" dirty="0"/>
              <a:t>(c) A person acts recklessly, or is reckless, with respect to circumstances surrounding his conduct or the result of his conduct when he is aware of but consciously disregards a substantial and unjustifiable risk that the circumstances exist or the result will occur. The risk must be of such a nature and degree that its disregard constitutes a gross deviation from the standard of care that an ordinary person would exercise under all the circumstances as viewed from the actor's standpoint.</a:t>
            </a:r>
          </a:p>
          <a:p>
            <a:endParaRPr lang="en-US" dirty="0"/>
          </a:p>
          <a:p>
            <a:endParaRPr lang="en-US" dirty="0"/>
          </a:p>
        </p:txBody>
      </p:sp>
    </p:spTree>
    <p:extLst>
      <p:ext uri="{BB962C8B-B14F-4D97-AF65-F5344CB8AC3E}">
        <p14:creationId xmlns:p14="http://schemas.microsoft.com/office/powerpoint/2010/main" val="19959158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DAE6BF0282BA54FBA39456E28793397" ma:contentTypeVersion="12" ma:contentTypeDescription="Create a new document." ma:contentTypeScope="" ma:versionID="cee34cacd014a9e41fe9451c29d1c1da">
  <xsd:schema xmlns:xsd="http://www.w3.org/2001/XMLSchema" xmlns:xs="http://www.w3.org/2001/XMLSchema" xmlns:p="http://schemas.microsoft.com/office/2006/metadata/properties" xmlns:ns2="e2880697-2bec-4e03-b837-fe5388ce9f99" xmlns:ns3="d902411c-329d-4ca8-93b0-a814687329f5" targetNamespace="http://schemas.microsoft.com/office/2006/metadata/properties" ma:root="true" ma:fieldsID="7869b2bcc4f89b95ecd7b5b4aec2eb15" ns2:_="" ns3:_="">
    <xsd:import namespace="e2880697-2bec-4e03-b837-fe5388ce9f99"/>
    <xsd:import namespace="d902411c-329d-4ca8-93b0-a814687329f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AutoKeyPoints" minOccurs="0"/>
                <xsd:element ref="ns2:MediaServiceKeyPoints" minOccurs="0"/>
                <xsd:element ref="ns2:MediaServiceLocation"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2880697-2bec-4e03-b837-fe5388ce9f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902411c-329d-4ca8-93b0-a814687329f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BF04D03-0070-405B-B41D-798DEA84C861}"/>
</file>

<file path=customXml/itemProps2.xml><?xml version="1.0" encoding="utf-8"?>
<ds:datastoreItem xmlns:ds="http://schemas.openxmlformats.org/officeDocument/2006/customXml" ds:itemID="{6BB0A9AF-4227-400C-B50C-894A396A9935}"/>
</file>

<file path=customXml/itemProps3.xml><?xml version="1.0" encoding="utf-8"?>
<ds:datastoreItem xmlns:ds="http://schemas.openxmlformats.org/officeDocument/2006/customXml" ds:itemID="{9504BBA2-9AB2-4A90-A286-BDF3BB7CDEA1}"/>
</file>

<file path=docProps/app.xml><?xml version="1.0" encoding="utf-8"?>
<Properties xmlns="http://schemas.openxmlformats.org/officeDocument/2006/extended-properties" xmlns:vt="http://schemas.openxmlformats.org/officeDocument/2006/docPropsVTypes">
  <TotalTime>740</TotalTime>
  <Words>2248</Words>
  <Application>Microsoft Office PowerPoint</Application>
  <PresentationFormat>Widescreen</PresentationFormat>
  <Paragraphs>162</Paragraphs>
  <Slides>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Calibri Light</vt:lpstr>
      <vt:lpstr>Office Theme</vt:lpstr>
      <vt:lpstr>Criminal Overview</vt:lpstr>
      <vt:lpstr>Basic Formula</vt:lpstr>
      <vt:lpstr>Basic Formula (cont.)</vt:lpstr>
      <vt:lpstr>Purposes of Punishment</vt:lpstr>
      <vt:lpstr>Purposes of Punishment (cont.)</vt:lpstr>
      <vt:lpstr>Culpability Hierarchy</vt:lpstr>
      <vt:lpstr>Intentionally – TPC § 6.03(a)</vt:lpstr>
      <vt:lpstr>Knowingly - TPC § 6.03(b)</vt:lpstr>
      <vt:lpstr>Recklessly - TPC § 6.03(c)</vt:lpstr>
      <vt:lpstr>Recklessly - TPC § 6.03(c) (cont.)</vt:lpstr>
      <vt:lpstr>Negligently - TPC § 6.03(d)</vt:lpstr>
      <vt:lpstr>Negligently - TPC § 6.03(d) (cont.)</vt:lpstr>
      <vt:lpstr>Types of Crimes</vt:lpstr>
      <vt:lpstr>Capital Felonies</vt:lpstr>
      <vt:lpstr>First Degree Felonies – TPC § 12.32 </vt:lpstr>
      <vt:lpstr>Second Degree Felonies – TPC § 12.33</vt:lpstr>
      <vt:lpstr>Third Degree Felonies – TPC § 12.34</vt:lpstr>
      <vt:lpstr>State Jail Felonies – TPC § 12.35</vt:lpstr>
      <vt:lpstr>Class A Misdemeanor – TPC § 12.21</vt:lpstr>
      <vt:lpstr>Class B Misdemeanor – TPC § 12.22</vt:lpstr>
      <vt:lpstr>Class C Misdemeanor – TPC § 12.23</vt:lpstr>
      <vt:lpstr>Common Defenses</vt:lpstr>
      <vt:lpstr>Duress – TPC § 8.05</vt:lpstr>
      <vt:lpstr>Duress – TPC § 8.05 (cont.)</vt:lpstr>
      <vt:lpstr>Duress – TPC § 8.05 (cont.)</vt:lpstr>
      <vt:lpstr>Mistake of Fact – TPC § 8.02</vt:lpstr>
      <vt:lpstr>Self-Defense – TPC § 9.31</vt:lpstr>
      <vt:lpstr>Defense of Others - TPC § 9.33</vt:lpstr>
      <vt:lpstr>Necessity - TPC § 9.22</vt:lpstr>
      <vt:lpstr>Necessity - TPC § 9.22 (cont.)</vt:lpstr>
      <vt:lpstr>Disrupting Meeting or Procession TPC § 42.05</vt:lpstr>
      <vt:lpstr>Attack on Assistance Animal – TPC § 42.091 </vt:lpstr>
      <vt:lpstr>Attack on Assistance Animal – TPC § 42.091 (cont.)</vt:lpstr>
      <vt:lpstr>Attack on Assistance Animal – TPC § 42.091 (cont.)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Criminal Overview</dc:title>
  <dc:creator>Wesley Cochran</dc:creator>
  <cp:lastModifiedBy>Alan Bristol</cp:lastModifiedBy>
  <cp:revision>37</cp:revision>
  <dcterms:created xsi:type="dcterms:W3CDTF">2020-08-04T14:17:51Z</dcterms:created>
  <dcterms:modified xsi:type="dcterms:W3CDTF">2021-04-09T17:55:55Z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0x010100ADAE6BF0282BA54FBA39456E28793397</vt:lpwstr>
  </property>
</Properties>
</file>