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4" r:id="rId5"/>
    <p:sldId id="258" r:id="rId6"/>
    <p:sldId id="259" r:id="rId7"/>
    <p:sldId id="272" r:id="rId8"/>
    <p:sldId id="281" r:id="rId9"/>
    <p:sldId id="399" r:id="rId10"/>
    <p:sldId id="264" r:id="rId11"/>
    <p:sldId id="275" r:id="rId12"/>
    <p:sldId id="265" r:id="rId13"/>
    <p:sldId id="402" r:id="rId14"/>
    <p:sldId id="403" r:id="rId15"/>
    <p:sldId id="263" r:id="rId16"/>
    <p:sldId id="260" r:id="rId17"/>
    <p:sldId id="404" r:id="rId18"/>
    <p:sldId id="405" r:id="rId19"/>
    <p:sldId id="279" r:id="rId20"/>
    <p:sldId id="267" r:id="rId21"/>
    <p:sldId id="286" r:id="rId22"/>
    <p:sldId id="398" r:id="rId23"/>
    <p:sldId id="277" r:id="rId24"/>
    <p:sldId id="366" r:id="rId25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Bracken" initials="JB" lastIdx="1" clrIdx="0">
    <p:extLst>
      <p:ext uri="{19B8F6BF-5375-455C-9EA6-DF929625EA0E}">
        <p15:presenceInfo xmlns:p15="http://schemas.microsoft.com/office/powerpoint/2012/main" userId="S::james.bracken@tvc.texas.gov::e6ad05d1-7946-4a63-97ff-57f4d096f3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E73B0-BD26-4B65-9C93-19CF8269305F}" v="1" dt="2021-06-14T15:29:41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74383" autoAdjust="0"/>
  </p:normalViewPr>
  <p:slideViewPr>
    <p:cSldViewPr snapToGrid="0">
      <p:cViewPr varScale="1">
        <p:scale>
          <a:sx n="110" d="100"/>
          <a:sy n="110" d="100"/>
        </p:scale>
        <p:origin x="7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61B6F-E57A-4FF7-B917-892621F0EBBB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0E0991C-679C-4C03-82FF-5B245C84FCA7}">
      <dgm:prSet/>
      <dgm:spPr/>
      <dgm:t>
        <a:bodyPr/>
        <a:lstStyle/>
        <a:p>
          <a:r>
            <a:rPr lang="en-US">
              <a:cs typeface="Calibri Light"/>
            </a:rPr>
            <a:t>Claims Benefit Advisors assist </a:t>
          </a:r>
          <a:r>
            <a:rPr lang="en-US"/>
            <a:t>with:</a:t>
          </a:r>
        </a:p>
      </dgm:t>
    </dgm:pt>
    <dgm:pt modelId="{818C0DC2-789D-4D37-9C9D-83B6708B99E6}" type="parTrans" cxnId="{1AF3108C-EEC9-4595-8386-A5D4541A5618}">
      <dgm:prSet/>
      <dgm:spPr/>
      <dgm:t>
        <a:bodyPr/>
        <a:lstStyle/>
        <a:p>
          <a:endParaRPr lang="en-US"/>
        </a:p>
      </dgm:t>
    </dgm:pt>
    <dgm:pt modelId="{7008E510-35C8-4F9A-BFA1-EBBA5C9CC441}" type="sibTrans" cxnId="{1AF3108C-EEC9-4595-8386-A5D4541A5618}">
      <dgm:prSet/>
      <dgm:spPr/>
      <dgm:t>
        <a:bodyPr/>
        <a:lstStyle/>
        <a:p>
          <a:endParaRPr lang="en-US"/>
        </a:p>
      </dgm:t>
    </dgm:pt>
    <dgm:pt modelId="{C2A49288-50CC-48EE-AE85-B39752D4F7FC}">
      <dgm:prSet/>
      <dgm:spPr/>
      <dgm:t>
        <a:bodyPr/>
        <a:lstStyle/>
        <a:p>
          <a:r>
            <a:rPr lang="en-US" dirty="0"/>
            <a:t>Service connected </a:t>
          </a:r>
          <a:r>
            <a:rPr lang="en-US"/>
            <a:t>and non-service-connected </a:t>
          </a:r>
          <a:r>
            <a:rPr lang="en-US" dirty="0"/>
            <a:t>claims</a:t>
          </a:r>
        </a:p>
      </dgm:t>
    </dgm:pt>
    <dgm:pt modelId="{F558742C-2C66-4F11-B417-842267232D8D}" type="parTrans" cxnId="{C412063F-82F7-4679-B013-9BB981B48B6D}">
      <dgm:prSet/>
      <dgm:spPr/>
      <dgm:t>
        <a:bodyPr/>
        <a:lstStyle/>
        <a:p>
          <a:endParaRPr lang="en-US"/>
        </a:p>
      </dgm:t>
    </dgm:pt>
    <dgm:pt modelId="{554E9877-A46C-4A51-B532-096F91082BF3}" type="sibTrans" cxnId="{C412063F-82F7-4679-B013-9BB981B48B6D}">
      <dgm:prSet/>
      <dgm:spPr/>
      <dgm:t>
        <a:bodyPr/>
        <a:lstStyle/>
        <a:p>
          <a:endParaRPr lang="en-US"/>
        </a:p>
      </dgm:t>
    </dgm:pt>
    <dgm:pt modelId="{8382E555-27E7-4D4F-9C7C-FFAA029EFECA}">
      <dgm:prSet/>
      <dgm:spPr/>
      <dgm:t>
        <a:bodyPr/>
        <a:lstStyle/>
        <a:p>
          <a:r>
            <a:rPr lang="en-US"/>
            <a:t>VA appeals preparation &amp; representation</a:t>
          </a:r>
        </a:p>
      </dgm:t>
    </dgm:pt>
    <dgm:pt modelId="{42A27F7C-D9E1-40C3-B0E1-5443DF040392}" type="parTrans" cxnId="{767839E4-C188-4EBE-B5A2-8291A7A89316}">
      <dgm:prSet/>
      <dgm:spPr/>
      <dgm:t>
        <a:bodyPr/>
        <a:lstStyle/>
        <a:p>
          <a:endParaRPr lang="en-US"/>
        </a:p>
      </dgm:t>
    </dgm:pt>
    <dgm:pt modelId="{54D47C13-62D7-4041-9001-6EC41EF67537}" type="sibTrans" cxnId="{767839E4-C188-4EBE-B5A2-8291A7A89316}">
      <dgm:prSet/>
      <dgm:spPr/>
      <dgm:t>
        <a:bodyPr/>
        <a:lstStyle/>
        <a:p>
          <a:endParaRPr lang="en-US"/>
        </a:p>
      </dgm:t>
    </dgm:pt>
    <dgm:pt modelId="{590EF70F-944E-4EF0-BB6D-05318AE9FB49}">
      <dgm:prSet/>
      <dgm:spPr/>
      <dgm:t>
        <a:bodyPr/>
        <a:lstStyle/>
        <a:p>
          <a:r>
            <a:rPr lang="en-US" dirty="0"/>
            <a:t>VA pensions and survivors' benefits</a:t>
          </a:r>
        </a:p>
      </dgm:t>
    </dgm:pt>
    <dgm:pt modelId="{C7B0B65C-36F8-4EE0-87A3-1B87BF182016}" type="parTrans" cxnId="{EFA78E72-1726-4A65-83D8-A108A00990FB}">
      <dgm:prSet/>
      <dgm:spPr/>
      <dgm:t>
        <a:bodyPr/>
        <a:lstStyle/>
        <a:p>
          <a:endParaRPr lang="en-US"/>
        </a:p>
      </dgm:t>
    </dgm:pt>
    <dgm:pt modelId="{5CA1ECE2-A047-4B05-8AFC-B9ECC3332BDA}" type="sibTrans" cxnId="{EFA78E72-1726-4A65-83D8-A108A00990FB}">
      <dgm:prSet/>
      <dgm:spPr/>
      <dgm:t>
        <a:bodyPr/>
        <a:lstStyle/>
        <a:p>
          <a:endParaRPr lang="en-US"/>
        </a:p>
      </dgm:t>
    </dgm:pt>
    <dgm:pt modelId="{D4D3B4FC-7B8B-463E-B7F5-CC449FF15A3F}">
      <dgm:prSet/>
      <dgm:spPr/>
      <dgm:t>
        <a:bodyPr/>
        <a:lstStyle/>
        <a:p>
          <a:r>
            <a:rPr lang="en-US"/>
            <a:t>Death and burial benefits</a:t>
          </a:r>
        </a:p>
      </dgm:t>
    </dgm:pt>
    <dgm:pt modelId="{311355F2-0B1C-4AAC-A04D-DA176DA3DC36}" type="parTrans" cxnId="{B7D83BD7-E261-435F-95F4-26097364C4D1}">
      <dgm:prSet/>
      <dgm:spPr/>
      <dgm:t>
        <a:bodyPr/>
        <a:lstStyle/>
        <a:p>
          <a:endParaRPr lang="en-US"/>
        </a:p>
      </dgm:t>
    </dgm:pt>
    <dgm:pt modelId="{3B68AC5F-C840-4F2D-8BE9-E5A49F59910F}" type="sibTrans" cxnId="{B7D83BD7-E261-435F-95F4-26097364C4D1}">
      <dgm:prSet/>
      <dgm:spPr/>
      <dgm:t>
        <a:bodyPr/>
        <a:lstStyle/>
        <a:p>
          <a:endParaRPr lang="en-US"/>
        </a:p>
      </dgm:t>
    </dgm:pt>
    <dgm:pt modelId="{554210AB-49E3-43BB-BBB0-41BA5CCD53CA}">
      <dgm:prSet/>
      <dgm:spPr/>
      <dgm:t>
        <a:bodyPr/>
        <a:lstStyle/>
        <a:p>
          <a:r>
            <a:rPr lang="en-US"/>
            <a:t>Offices located within VA</a:t>
          </a:r>
        </a:p>
      </dgm:t>
    </dgm:pt>
    <dgm:pt modelId="{0DD590FA-3227-423B-A489-86B969E876BE}" type="parTrans" cxnId="{2B86C926-5FE2-492A-AD14-2AE70E08C706}">
      <dgm:prSet/>
      <dgm:spPr/>
      <dgm:t>
        <a:bodyPr/>
        <a:lstStyle/>
        <a:p>
          <a:endParaRPr lang="en-US"/>
        </a:p>
      </dgm:t>
    </dgm:pt>
    <dgm:pt modelId="{6413A2C7-5B54-4B05-B4DC-5F9AFF856886}" type="sibTrans" cxnId="{2B86C926-5FE2-492A-AD14-2AE70E08C706}">
      <dgm:prSet/>
      <dgm:spPr/>
      <dgm:t>
        <a:bodyPr/>
        <a:lstStyle/>
        <a:p>
          <a:endParaRPr lang="en-US"/>
        </a:p>
      </dgm:t>
    </dgm:pt>
    <dgm:pt modelId="{D98D7300-A820-49CF-B1BC-14E6A0258545}">
      <dgm:prSet/>
      <dgm:spPr/>
      <dgm:t>
        <a:bodyPr/>
        <a:lstStyle/>
        <a:p>
          <a:r>
            <a:rPr lang="en-US"/>
            <a:t>Medical Centers</a:t>
          </a:r>
        </a:p>
      </dgm:t>
    </dgm:pt>
    <dgm:pt modelId="{283DA6C4-A8CB-4AFC-B27A-9BDC45562B0D}" type="parTrans" cxnId="{A946B115-BD83-4683-BC2D-15642A63142B}">
      <dgm:prSet/>
      <dgm:spPr/>
      <dgm:t>
        <a:bodyPr/>
        <a:lstStyle/>
        <a:p>
          <a:endParaRPr lang="en-US"/>
        </a:p>
      </dgm:t>
    </dgm:pt>
    <dgm:pt modelId="{A1B8EA63-A4C2-4898-BE06-BD57678A0E96}" type="sibTrans" cxnId="{A946B115-BD83-4683-BC2D-15642A63142B}">
      <dgm:prSet/>
      <dgm:spPr/>
      <dgm:t>
        <a:bodyPr/>
        <a:lstStyle/>
        <a:p>
          <a:endParaRPr lang="en-US"/>
        </a:p>
      </dgm:t>
    </dgm:pt>
    <dgm:pt modelId="{D842B487-9EF6-4A28-841A-67DCC5316A28}">
      <dgm:prSet/>
      <dgm:spPr/>
      <dgm:t>
        <a:bodyPr/>
        <a:lstStyle/>
        <a:p>
          <a:r>
            <a:rPr lang="en-US"/>
            <a:t>Outpatient Clinics</a:t>
          </a:r>
        </a:p>
      </dgm:t>
    </dgm:pt>
    <dgm:pt modelId="{C34F2882-6020-4A7B-B703-C6C19AD5CA77}" type="parTrans" cxnId="{C6DFD418-CC17-4437-A18C-F608D472F7DC}">
      <dgm:prSet/>
      <dgm:spPr/>
      <dgm:t>
        <a:bodyPr/>
        <a:lstStyle/>
        <a:p>
          <a:endParaRPr lang="en-US"/>
        </a:p>
      </dgm:t>
    </dgm:pt>
    <dgm:pt modelId="{1E3B4B0B-2768-4A9F-A599-0433E553D768}" type="sibTrans" cxnId="{C6DFD418-CC17-4437-A18C-F608D472F7DC}">
      <dgm:prSet/>
      <dgm:spPr/>
      <dgm:t>
        <a:bodyPr/>
        <a:lstStyle/>
        <a:p>
          <a:endParaRPr lang="en-US"/>
        </a:p>
      </dgm:t>
    </dgm:pt>
    <dgm:pt modelId="{21D45A12-9E12-4208-99AF-211DAFE84477}">
      <dgm:prSet/>
      <dgm:spPr/>
      <dgm:t>
        <a:bodyPr/>
        <a:lstStyle/>
        <a:p>
          <a:r>
            <a:rPr lang="en-US"/>
            <a:t>Community Based Outpatient Clinics</a:t>
          </a:r>
        </a:p>
      </dgm:t>
    </dgm:pt>
    <dgm:pt modelId="{71255291-2B0A-4075-B29A-8673D7C1BAC6}" type="parTrans" cxnId="{6D58A3B1-1C61-4350-B31F-392272730D4F}">
      <dgm:prSet/>
      <dgm:spPr/>
      <dgm:t>
        <a:bodyPr/>
        <a:lstStyle/>
        <a:p>
          <a:endParaRPr lang="en-US"/>
        </a:p>
      </dgm:t>
    </dgm:pt>
    <dgm:pt modelId="{3039C87A-484D-474E-ABD5-703B6F3838CA}" type="sibTrans" cxnId="{6D58A3B1-1C61-4350-B31F-392272730D4F}">
      <dgm:prSet/>
      <dgm:spPr/>
      <dgm:t>
        <a:bodyPr/>
        <a:lstStyle/>
        <a:p>
          <a:endParaRPr lang="en-US"/>
        </a:p>
      </dgm:t>
    </dgm:pt>
    <dgm:pt modelId="{52D72BBC-41CD-4C1A-ACDC-D88B270B370D}" type="pres">
      <dgm:prSet presAssocID="{81F61B6F-E57A-4FF7-B917-892621F0EBBB}" presName="Name0" presStyleCnt="0">
        <dgm:presLayoutVars>
          <dgm:dir/>
          <dgm:animLvl val="lvl"/>
          <dgm:resizeHandles val="exact"/>
        </dgm:presLayoutVars>
      </dgm:prSet>
      <dgm:spPr/>
    </dgm:pt>
    <dgm:pt modelId="{656CD4C1-2DF4-45CD-BA6C-4C427D1391C4}" type="pres">
      <dgm:prSet presAssocID="{E0E0991C-679C-4C03-82FF-5B245C84FCA7}" presName="linNode" presStyleCnt="0"/>
      <dgm:spPr/>
    </dgm:pt>
    <dgm:pt modelId="{8C0B2D19-6DC6-488F-ADFC-06A6193D1387}" type="pres">
      <dgm:prSet presAssocID="{E0E0991C-679C-4C03-82FF-5B245C84FCA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3C3D7A8-FA0D-4005-9887-D081D14CDF10}" type="pres">
      <dgm:prSet presAssocID="{E0E0991C-679C-4C03-82FF-5B245C84FCA7}" presName="descendantText" presStyleLbl="alignAccFollowNode1" presStyleIdx="0" presStyleCnt="2">
        <dgm:presLayoutVars>
          <dgm:bulletEnabled val="1"/>
        </dgm:presLayoutVars>
      </dgm:prSet>
      <dgm:spPr/>
    </dgm:pt>
    <dgm:pt modelId="{1A575D0F-688E-4663-9FC7-387A876D51D2}" type="pres">
      <dgm:prSet presAssocID="{7008E510-35C8-4F9A-BFA1-EBBA5C9CC441}" presName="sp" presStyleCnt="0"/>
      <dgm:spPr/>
    </dgm:pt>
    <dgm:pt modelId="{23B6276B-2111-4699-BEAF-ACE7F3ED0042}" type="pres">
      <dgm:prSet presAssocID="{554210AB-49E3-43BB-BBB0-41BA5CCD53CA}" presName="linNode" presStyleCnt="0"/>
      <dgm:spPr/>
    </dgm:pt>
    <dgm:pt modelId="{2D2C007C-FDB5-4BBE-8170-5CD928ECCEF2}" type="pres">
      <dgm:prSet presAssocID="{554210AB-49E3-43BB-BBB0-41BA5CCD53C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DEC218B-89F3-4F7A-A5B1-0EDD3323B1CD}" type="pres">
      <dgm:prSet presAssocID="{554210AB-49E3-43BB-BBB0-41BA5CCD53C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946B115-BD83-4683-BC2D-15642A63142B}" srcId="{554210AB-49E3-43BB-BBB0-41BA5CCD53CA}" destId="{D98D7300-A820-49CF-B1BC-14E6A0258545}" srcOrd="0" destOrd="0" parTransId="{283DA6C4-A8CB-4AFC-B27A-9BDC45562B0D}" sibTransId="{A1B8EA63-A4C2-4898-BE06-BD57678A0E96}"/>
    <dgm:cxn modelId="{C6DFD418-CC17-4437-A18C-F608D472F7DC}" srcId="{554210AB-49E3-43BB-BBB0-41BA5CCD53CA}" destId="{D842B487-9EF6-4A28-841A-67DCC5316A28}" srcOrd="1" destOrd="0" parTransId="{C34F2882-6020-4A7B-B703-C6C19AD5CA77}" sibTransId="{1E3B4B0B-2768-4A9F-A599-0433E553D768}"/>
    <dgm:cxn modelId="{ACA2541B-C4BE-437F-9389-BD4321B61FC8}" type="presOf" srcId="{8382E555-27E7-4D4F-9C7C-FFAA029EFECA}" destId="{73C3D7A8-FA0D-4005-9887-D081D14CDF10}" srcOrd="0" destOrd="1" presId="urn:microsoft.com/office/officeart/2005/8/layout/vList5"/>
    <dgm:cxn modelId="{5A76051D-F50D-467B-8B55-209384416A08}" type="presOf" srcId="{D842B487-9EF6-4A28-841A-67DCC5316A28}" destId="{ADEC218B-89F3-4F7A-A5B1-0EDD3323B1CD}" srcOrd="0" destOrd="1" presId="urn:microsoft.com/office/officeart/2005/8/layout/vList5"/>
    <dgm:cxn modelId="{2B86C926-5FE2-492A-AD14-2AE70E08C706}" srcId="{81F61B6F-E57A-4FF7-B917-892621F0EBBB}" destId="{554210AB-49E3-43BB-BBB0-41BA5CCD53CA}" srcOrd="1" destOrd="0" parTransId="{0DD590FA-3227-423B-A489-86B969E876BE}" sibTransId="{6413A2C7-5B54-4B05-B4DC-5F9AFF856886}"/>
    <dgm:cxn modelId="{1E5F9830-6FC4-4DDC-BD3B-59D6241E82A1}" type="presOf" srcId="{D98D7300-A820-49CF-B1BC-14E6A0258545}" destId="{ADEC218B-89F3-4F7A-A5B1-0EDD3323B1CD}" srcOrd="0" destOrd="0" presId="urn:microsoft.com/office/officeart/2005/8/layout/vList5"/>
    <dgm:cxn modelId="{C264EB32-C752-4C52-988C-4A4F653836E8}" type="presOf" srcId="{C2A49288-50CC-48EE-AE85-B39752D4F7FC}" destId="{73C3D7A8-FA0D-4005-9887-D081D14CDF10}" srcOrd="0" destOrd="0" presId="urn:microsoft.com/office/officeart/2005/8/layout/vList5"/>
    <dgm:cxn modelId="{C412063F-82F7-4679-B013-9BB981B48B6D}" srcId="{E0E0991C-679C-4C03-82FF-5B245C84FCA7}" destId="{C2A49288-50CC-48EE-AE85-B39752D4F7FC}" srcOrd="0" destOrd="0" parTransId="{F558742C-2C66-4F11-B417-842267232D8D}" sibTransId="{554E9877-A46C-4A51-B532-096F91082BF3}"/>
    <dgm:cxn modelId="{EF5C2D6D-5C57-48A5-AFFA-AE682016BD34}" type="presOf" srcId="{D4D3B4FC-7B8B-463E-B7F5-CC449FF15A3F}" destId="{73C3D7A8-FA0D-4005-9887-D081D14CDF10}" srcOrd="0" destOrd="3" presId="urn:microsoft.com/office/officeart/2005/8/layout/vList5"/>
    <dgm:cxn modelId="{EFA78E72-1726-4A65-83D8-A108A00990FB}" srcId="{E0E0991C-679C-4C03-82FF-5B245C84FCA7}" destId="{590EF70F-944E-4EF0-BB6D-05318AE9FB49}" srcOrd="2" destOrd="0" parTransId="{C7B0B65C-36F8-4EE0-87A3-1B87BF182016}" sibTransId="{5CA1ECE2-A047-4B05-8AFC-B9ECC3332BDA}"/>
    <dgm:cxn modelId="{55A4C588-E70D-4845-808B-F87F2C90CE4C}" type="presOf" srcId="{E0E0991C-679C-4C03-82FF-5B245C84FCA7}" destId="{8C0B2D19-6DC6-488F-ADFC-06A6193D1387}" srcOrd="0" destOrd="0" presId="urn:microsoft.com/office/officeart/2005/8/layout/vList5"/>
    <dgm:cxn modelId="{1AF3108C-EEC9-4595-8386-A5D4541A5618}" srcId="{81F61B6F-E57A-4FF7-B917-892621F0EBBB}" destId="{E0E0991C-679C-4C03-82FF-5B245C84FCA7}" srcOrd="0" destOrd="0" parTransId="{818C0DC2-789D-4D37-9C9D-83B6708B99E6}" sibTransId="{7008E510-35C8-4F9A-BFA1-EBBA5C9CC441}"/>
    <dgm:cxn modelId="{9DCF3698-7C68-4469-BA14-95AA33C9024D}" type="presOf" srcId="{21D45A12-9E12-4208-99AF-211DAFE84477}" destId="{ADEC218B-89F3-4F7A-A5B1-0EDD3323B1CD}" srcOrd="0" destOrd="2" presId="urn:microsoft.com/office/officeart/2005/8/layout/vList5"/>
    <dgm:cxn modelId="{1CAF639D-5AD4-4A01-B089-1EF2876C308D}" type="presOf" srcId="{554210AB-49E3-43BB-BBB0-41BA5CCD53CA}" destId="{2D2C007C-FDB5-4BBE-8170-5CD928ECCEF2}" srcOrd="0" destOrd="0" presId="urn:microsoft.com/office/officeart/2005/8/layout/vList5"/>
    <dgm:cxn modelId="{C78454AD-500D-469D-8A26-234E76A9E1CA}" type="presOf" srcId="{81F61B6F-E57A-4FF7-B917-892621F0EBBB}" destId="{52D72BBC-41CD-4C1A-ACDC-D88B270B370D}" srcOrd="0" destOrd="0" presId="urn:microsoft.com/office/officeart/2005/8/layout/vList5"/>
    <dgm:cxn modelId="{6D58A3B1-1C61-4350-B31F-392272730D4F}" srcId="{554210AB-49E3-43BB-BBB0-41BA5CCD53CA}" destId="{21D45A12-9E12-4208-99AF-211DAFE84477}" srcOrd="2" destOrd="0" parTransId="{71255291-2B0A-4075-B29A-8673D7C1BAC6}" sibTransId="{3039C87A-484D-474E-ABD5-703B6F3838CA}"/>
    <dgm:cxn modelId="{B7D83BD7-E261-435F-95F4-26097364C4D1}" srcId="{E0E0991C-679C-4C03-82FF-5B245C84FCA7}" destId="{D4D3B4FC-7B8B-463E-B7F5-CC449FF15A3F}" srcOrd="3" destOrd="0" parTransId="{311355F2-0B1C-4AAC-A04D-DA176DA3DC36}" sibTransId="{3B68AC5F-C840-4F2D-8BE9-E5A49F59910F}"/>
    <dgm:cxn modelId="{767839E4-C188-4EBE-B5A2-8291A7A89316}" srcId="{E0E0991C-679C-4C03-82FF-5B245C84FCA7}" destId="{8382E555-27E7-4D4F-9C7C-FFAA029EFECA}" srcOrd="1" destOrd="0" parTransId="{42A27F7C-D9E1-40C3-B0E1-5443DF040392}" sibTransId="{54D47C13-62D7-4041-9001-6EC41EF67537}"/>
    <dgm:cxn modelId="{771412F1-C537-46AE-A711-EE6D10F667E3}" type="presOf" srcId="{590EF70F-944E-4EF0-BB6D-05318AE9FB49}" destId="{73C3D7A8-FA0D-4005-9887-D081D14CDF10}" srcOrd="0" destOrd="2" presId="urn:microsoft.com/office/officeart/2005/8/layout/vList5"/>
    <dgm:cxn modelId="{23B0E5C0-7D91-47E9-91A5-C4C7E4C30F9E}" type="presParOf" srcId="{52D72BBC-41CD-4C1A-ACDC-D88B270B370D}" destId="{656CD4C1-2DF4-45CD-BA6C-4C427D1391C4}" srcOrd="0" destOrd="0" presId="urn:microsoft.com/office/officeart/2005/8/layout/vList5"/>
    <dgm:cxn modelId="{D4693965-C3AA-421D-872D-86E34A7B3F38}" type="presParOf" srcId="{656CD4C1-2DF4-45CD-BA6C-4C427D1391C4}" destId="{8C0B2D19-6DC6-488F-ADFC-06A6193D1387}" srcOrd="0" destOrd="0" presId="urn:microsoft.com/office/officeart/2005/8/layout/vList5"/>
    <dgm:cxn modelId="{33ED0259-9D32-40DB-BD42-96F063098394}" type="presParOf" srcId="{656CD4C1-2DF4-45CD-BA6C-4C427D1391C4}" destId="{73C3D7A8-FA0D-4005-9887-D081D14CDF10}" srcOrd="1" destOrd="0" presId="urn:microsoft.com/office/officeart/2005/8/layout/vList5"/>
    <dgm:cxn modelId="{F15854FC-73A8-471D-A7DF-9ACB5582B6AE}" type="presParOf" srcId="{52D72BBC-41CD-4C1A-ACDC-D88B270B370D}" destId="{1A575D0F-688E-4663-9FC7-387A876D51D2}" srcOrd="1" destOrd="0" presId="urn:microsoft.com/office/officeart/2005/8/layout/vList5"/>
    <dgm:cxn modelId="{4FFE88F0-01BF-4C31-BC01-8370CBC5FB90}" type="presParOf" srcId="{52D72BBC-41CD-4C1A-ACDC-D88B270B370D}" destId="{23B6276B-2111-4699-BEAF-ACE7F3ED0042}" srcOrd="2" destOrd="0" presId="urn:microsoft.com/office/officeart/2005/8/layout/vList5"/>
    <dgm:cxn modelId="{05B29762-8625-49A4-9B3F-464E2ECEDEF3}" type="presParOf" srcId="{23B6276B-2111-4699-BEAF-ACE7F3ED0042}" destId="{2D2C007C-FDB5-4BBE-8170-5CD928ECCEF2}" srcOrd="0" destOrd="0" presId="urn:microsoft.com/office/officeart/2005/8/layout/vList5"/>
    <dgm:cxn modelId="{4A3C52CD-5CDE-489F-B27A-B900FF1D0219}" type="presParOf" srcId="{23B6276B-2111-4699-BEAF-ACE7F3ED0042}" destId="{ADEC218B-89F3-4F7A-A5B1-0EDD3323B1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D7A8-FA0D-4005-9887-D081D14CDF10}">
      <dsp:nvSpPr>
        <dsp:cNvPr id="0" name=""/>
        <dsp:cNvSpPr/>
      </dsp:nvSpPr>
      <dsp:spPr>
        <a:xfrm rot="5400000">
          <a:off x="6250788" y="-2240161"/>
          <a:ext cx="1799639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Service connected </a:t>
          </a:r>
          <a:r>
            <a:rPr lang="en-US" sz="2200" kern="1200"/>
            <a:t>and non-service-connected </a:t>
          </a:r>
          <a:r>
            <a:rPr lang="en-US" sz="2200" kern="1200" dirty="0"/>
            <a:t>claims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VA appeals preparation &amp; representation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VA pensions and survivors' benefits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Death and burial benefits</a:t>
          </a:r>
        </a:p>
      </dsp:txBody>
      <dsp:txXfrm rot="-5400000">
        <a:off x="3785616" y="312862"/>
        <a:ext cx="6642133" cy="1623937"/>
      </dsp:txXfrm>
    </dsp:sp>
    <dsp:sp modelId="{8C0B2D19-6DC6-488F-ADFC-06A6193D1387}">
      <dsp:nvSpPr>
        <dsp:cNvPr id="0" name=""/>
        <dsp:cNvSpPr/>
      </dsp:nvSpPr>
      <dsp:spPr>
        <a:xfrm>
          <a:off x="0" y="56"/>
          <a:ext cx="3785616" cy="224954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cs typeface="Calibri Light"/>
            </a:rPr>
            <a:t>Claims Benefit Advisors assist </a:t>
          </a:r>
          <a:r>
            <a:rPr lang="en-US" sz="4300" kern="1200"/>
            <a:t>with:</a:t>
          </a:r>
        </a:p>
      </dsp:txBody>
      <dsp:txXfrm>
        <a:off x="109814" y="109870"/>
        <a:ext cx="3565988" cy="2029920"/>
      </dsp:txXfrm>
    </dsp:sp>
    <dsp:sp modelId="{ADEC218B-89F3-4F7A-A5B1-0EDD3323B1CD}">
      <dsp:nvSpPr>
        <dsp:cNvPr id="0" name=""/>
        <dsp:cNvSpPr/>
      </dsp:nvSpPr>
      <dsp:spPr>
        <a:xfrm rot="5400000">
          <a:off x="6250788" y="121865"/>
          <a:ext cx="1799639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Medical Centers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Outpatient Clinics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Community Based Outpatient Clinics</a:t>
          </a:r>
        </a:p>
      </dsp:txBody>
      <dsp:txXfrm rot="-5400000">
        <a:off x="3785616" y="2674889"/>
        <a:ext cx="6642133" cy="1623937"/>
      </dsp:txXfrm>
    </dsp:sp>
    <dsp:sp modelId="{2D2C007C-FDB5-4BBE-8170-5CD928ECCEF2}">
      <dsp:nvSpPr>
        <dsp:cNvPr id="0" name=""/>
        <dsp:cNvSpPr/>
      </dsp:nvSpPr>
      <dsp:spPr>
        <a:xfrm>
          <a:off x="0" y="2362082"/>
          <a:ext cx="3785616" cy="224954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Offices located within VA</a:t>
          </a:r>
        </a:p>
      </dsp:txBody>
      <dsp:txXfrm>
        <a:off x="109814" y="2471896"/>
        <a:ext cx="3565988" cy="202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78409D-DA12-40DB-AADB-54DE080A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7D095-75DA-4080-A5E4-704F8022EE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B053-EAE2-4879-854B-F50BA0769A23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7C5F9-82A2-4394-9449-A63FA8C84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58520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A6BF3-75A9-4B40-AAB5-BA46B6728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58520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20622-D85A-4D33-8C6E-36538323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1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286B6-5966-45C9-A91F-A09B14CCF6FE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F610-7980-4E0F-B1C9-C3475E594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95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FVA has 8 Regions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EF671-1AA5-48D2-B57C-93D002BD46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E71471B-49AD-4831-BD5D-3EC281F00391}" type="datetimeyyyy">
              <a:rPr lang="en-US" smtClean="0"/>
              <a:t>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A4E6D-CDBD-4162-9689-8CA684DF98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AF5AE69-378C-4C36-9552-372CE9ADCAF2}" type="datetimeyyyy">
              <a:rPr lang="en-US" smtClean="0"/>
              <a:t>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A63E-E16A-43C0-8B5B-D47763D62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9EF40-7940-4DF7-A6BA-B9536B91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BFE87-13B8-4AD8-B77F-F8996AD3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B11E-D4AF-4FF0-9C6B-D107DC262903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F3E80-1E90-421B-B49F-FFCEB5D8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74761-DCBF-4B2D-A5EF-9B0CBCBB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43A75-952B-4320-99DF-48224374371B}"/>
              </a:ext>
            </a:extLst>
          </p:cNvPr>
          <p:cNvPicPr/>
          <p:nvPr userDrawn="1"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 bwMode="auto">
          <a:xfrm>
            <a:off x="3314273" y="390525"/>
            <a:ext cx="5563454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26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BC48C-1B71-4015-88E0-482A30EE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3481-1F85-417A-B27A-4DB8DCBE55CE}" type="datetime1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FAF80-9524-4301-BDEF-4C0FD02B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8645F-4A5B-4AF6-96D4-BB0A6F60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B4ED-1792-40B7-9ABF-58732EC8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79A8-8862-4620-957C-24F2C2AF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F2AC2-9EDD-49A1-A40B-8F1D57374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1F39B-1386-4C30-B5F3-4AE952BB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C138-5E75-46A8-A555-261F730D9ED5}" type="datetime1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E504D-956C-4BEC-8A62-E1C80F69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3E8D2-66E2-4D5F-8B6E-96EE054B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DC79-E63F-4D9C-8E35-AF009C17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DB97C-A276-466A-8AE7-0134E4BA8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ABDD8-67F7-4544-80FE-0424BEC6F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A026A-A6FD-4649-A3C5-E980D7A7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AEF3-5B85-4652-827A-D9D0D6234856}" type="datetime1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88C0C-F96B-41DA-91B2-30064A90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EAB76-4540-4CDC-AE4A-7FFEF91C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F40A-4A29-4602-A9F2-F7494DB7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023C0-1DC2-4178-9E16-454BAE155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8358E-BE0E-4F6B-8378-BE846F10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55F8-5678-4D00-B146-9ED64061C7F0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8814B-74E0-4C45-8FCC-A305D11E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B13A9-8A21-490E-95D5-FDB3675D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E7592-882B-4519-B91D-18D63C882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F0D9-21BA-4400-A0F3-97B88913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637EF-B009-49DC-BD61-3745BA83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B05C-647D-44D8-BC40-C847D24B5DA4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2497-C230-44C1-8BD2-961FE311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3D05-E19D-4E9C-91DF-9A856C0F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0378-9CB7-4BBE-9942-B81D6BD9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68" y="312374"/>
            <a:ext cx="9604131" cy="909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B949-BFF0-4AAE-A628-C4ADEE9AC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033"/>
            <a:ext cx="10515600" cy="4611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D8CF7-0831-451D-949B-B91C5B44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DE91-383B-4843-A477-26201AAD29EE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6986-F8CB-448F-A8D6-5EB09487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1B72-4311-43BA-92DE-AD488938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2A6E6-039B-4AB1-8843-B01CA40EA7C2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74" y="211047"/>
            <a:ext cx="1210652" cy="111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D2361-3E0C-424A-97A2-A0830B970E58}"/>
              </a:ext>
            </a:extLst>
          </p:cNvPr>
          <p:cNvCxnSpPr/>
          <p:nvPr userDrawn="1"/>
        </p:nvCxnSpPr>
        <p:spPr>
          <a:xfrm>
            <a:off x="1626577" y="1222132"/>
            <a:ext cx="972722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DBA3A9-BD5E-4F7C-9CC6-462790E2713E}"/>
              </a:ext>
            </a:extLst>
          </p:cNvPr>
          <p:cNvCxnSpPr/>
          <p:nvPr userDrawn="1"/>
        </p:nvCxnSpPr>
        <p:spPr>
          <a:xfrm>
            <a:off x="1629508" y="1295404"/>
            <a:ext cx="9727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8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0378-9CB7-4BBE-9942-B81D6BD9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68" y="312374"/>
            <a:ext cx="9604131" cy="909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B949-BFF0-4AAE-A628-C4ADEE9AC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033"/>
            <a:ext cx="10515600" cy="4611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D8CF7-0831-451D-949B-B91C5B44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DE91-383B-4843-A477-26201AAD29EE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6986-F8CB-448F-A8D6-5EB09487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1B72-4311-43BA-92DE-AD488938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D2361-3E0C-424A-97A2-A0830B970E58}"/>
              </a:ext>
            </a:extLst>
          </p:cNvPr>
          <p:cNvCxnSpPr/>
          <p:nvPr userDrawn="1"/>
        </p:nvCxnSpPr>
        <p:spPr>
          <a:xfrm>
            <a:off x="1626577" y="1222132"/>
            <a:ext cx="972722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DBA3A9-BD5E-4F7C-9CC6-462790E2713E}"/>
              </a:ext>
            </a:extLst>
          </p:cNvPr>
          <p:cNvCxnSpPr/>
          <p:nvPr userDrawn="1"/>
        </p:nvCxnSpPr>
        <p:spPr>
          <a:xfrm>
            <a:off x="1629508" y="1295404"/>
            <a:ext cx="9727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3D837-0266-499E-8DE5-0DCEC4783D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4" y="136525"/>
            <a:ext cx="1351882" cy="13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1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9ED6-FCD5-4BED-A8A6-09EEDE63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386C-3C95-4D72-AF8A-1B4AC47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D69B3-7851-4260-96E9-F83C0A12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7D0C-4C56-4744-8A94-7619747312F5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C446-88F5-4509-91B4-CAC00277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6D46-561C-4B7A-95D5-65EFF8E3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ED69F-B751-49BF-8AFA-36B15DBF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4792"/>
            <a:ext cx="5181600" cy="4702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DA6B1-B4DB-4647-B1CE-70C5600B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4792"/>
            <a:ext cx="5181600" cy="4702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A4E8C-AE79-40D0-B6DF-92CD1E33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86C3-AA25-41C3-B475-2A730F8A5234}" type="datetime1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1438C-D16B-45B3-B89C-C06F2AB0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5D868-8179-40D3-BE7A-A0193B75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895DB-F6C9-4DE6-8EBA-D7DA781CB812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74" y="211047"/>
            <a:ext cx="1210652" cy="111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68AA76-D919-4175-9CC6-E717AE3F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68" y="312374"/>
            <a:ext cx="9604131" cy="909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F64206-42B2-4F75-9AD5-24D32BDC2D26}"/>
              </a:ext>
            </a:extLst>
          </p:cNvPr>
          <p:cNvCxnSpPr/>
          <p:nvPr userDrawn="1"/>
        </p:nvCxnSpPr>
        <p:spPr>
          <a:xfrm>
            <a:off x="1626577" y="1222132"/>
            <a:ext cx="972722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38EBD4-2EFD-40D4-A879-75395CD900DA}"/>
              </a:ext>
            </a:extLst>
          </p:cNvPr>
          <p:cNvCxnSpPr/>
          <p:nvPr userDrawn="1"/>
        </p:nvCxnSpPr>
        <p:spPr>
          <a:xfrm>
            <a:off x="1629508" y="1295404"/>
            <a:ext cx="9727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ED69F-B751-49BF-8AFA-36B15DBF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4792"/>
            <a:ext cx="5181600" cy="4702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DA6B1-B4DB-4647-B1CE-70C5600B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4792"/>
            <a:ext cx="5181600" cy="4702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A4E8C-AE79-40D0-B6DF-92CD1E33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86C3-AA25-41C3-B475-2A730F8A5234}" type="datetime1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1438C-D16B-45B3-B89C-C06F2AB0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5D868-8179-40D3-BE7A-A0193B75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68AA76-D919-4175-9CC6-E717AE3F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68" y="312374"/>
            <a:ext cx="9604131" cy="909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F64206-42B2-4F75-9AD5-24D32BDC2D26}"/>
              </a:ext>
            </a:extLst>
          </p:cNvPr>
          <p:cNvCxnSpPr/>
          <p:nvPr userDrawn="1"/>
        </p:nvCxnSpPr>
        <p:spPr>
          <a:xfrm>
            <a:off x="1626577" y="1222132"/>
            <a:ext cx="972722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38EBD4-2EFD-40D4-A879-75395CD900DA}"/>
              </a:ext>
            </a:extLst>
          </p:cNvPr>
          <p:cNvCxnSpPr/>
          <p:nvPr userDrawn="1"/>
        </p:nvCxnSpPr>
        <p:spPr>
          <a:xfrm>
            <a:off x="1629508" y="1295404"/>
            <a:ext cx="9727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6278D54-4352-4966-8100-4F3048286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4" y="136525"/>
            <a:ext cx="1351882" cy="13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6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A57E-DFD2-4A12-80AF-8715A728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0145"/>
            <a:ext cx="5157787" cy="5057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EA941-7752-4DE7-A807-76D03FC6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849"/>
            <a:ext cx="5157787" cy="4193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6FCEC-8921-4DB7-8E55-123E05BDD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0145"/>
            <a:ext cx="5183188" cy="505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E5050-0A1A-4005-88D6-7956C9D24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5849"/>
            <a:ext cx="5183188" cy="41938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4583D-E8A0-48EF-899C-C2B0BA21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C933-85A3-4DFB-B6CD-BD2A2EDF774A}" type="datetime1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397-F375-4789-A3B0-54F0A974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D678A-804C-439F-B077-A0A9EE3D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26D61E-E784-4F71-9CA1-2BEA2D23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68" y="312374"/>
            <a:ext cx="9604131" cy="909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897A65-38EA-45C6-8B64-28CB6C970C52}"/>
              </a:ext>
            </a:extLst>
          </p:cNvPr>
          <p:cNvCxnSpPr/>
          <p:nvPr userDrawn="1"/>
        </p:nvCxnSpPr>
        <p:spPr>
          <a:xfrm>
            <a:off x="1626577" y="1222132"/>
            <a:ext cx="972722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65DAFC-B3CD-44F1-8C22-F17CF9702624}"/>
              </a:ext>
            </a:extLst>
          </p:cNvPr>
          <p:cNvCxnSpPr/>
          <p:nvPr userDrawn="1"/>
        </p:nvCxnSpPr>
        <p:spPr>
          <a:xfrm>
            <a:off x="1629508" y="1295404"/>
            <a:ext cx="9727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A2A4F81-576F-48C5-8DF1-EB4A2A873E52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74" y="211047"/>
            <a:ext cx="1210652" cy="111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16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A57E-DFD2-4A12-80AF-8715A728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0145"/>
            <a:ext cx="5157787" cy="5057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EA941-7752-4DE7-A807-76D03FC6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849"/>
            <a:ext cx="5157787" cy="4193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6FCEC-8921-4DB7-8E55-123E05BDD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0145"/>
            <a:ext cx="5183188" cy="505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E5050-0A1A-4005-88D6-7956C9D24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5849"/>
            <a:ext cx="5183188" cy="41938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4583D-E8A0-48EF-899C-C2B0BA21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C933-85A3-4DFB-B6CD-BD2A2EDF774A}" type="datetime1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397-F375-4789-A3B0-54F0A974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D678A-804C-439F-B077-A0A9EE3D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26D61E-E784-4F71-9CA1-2BEA2D23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68" y="312374"/>
            <a:ext cx="9604131" cy="909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897A65-38EA-45C6-8B64-28CB6C970C52}"/>
              </a:ext>
            </a:extLst>
          </p:cNvPr>
          <p:cNvCxnSpPr/>
          <p:nvPr userDrawn="1"/>
        </p:nvCxnSpPr>
        <p:spPr>
          <a:xfrm>
            <a:off x="1626577" y="1222132"/>
            <a:ext cx="972722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65DAFC-B3CD-44F1-8C22-F17CF9702624}"/>
              </a:ext>
            </a:extLst>
          </p:cNvPr>
          <p:cNvCxnSpPr/>
          <p:nvPr userDrawn="1"/>
        </p:nvCxnSpPr>
        <p:spPr>
          <a:xfrm>
            <a:off x="1629508" y="1295404"/>
            <a:ext cx="9727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509BD2-1D2D-49A3-B61A-4B42490A5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4" y="136525"/>
            <a:ext cx="1351882" cy="13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6D9-8C6C-481B-8FDA-16948462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76" y="365125"/>
            <a:ext cx="961292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E3A77-7F6D-401E-9FE9-38FD72DD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6BCB-B458-49E8-B101-142F58E5C840}" type="datetime1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6066D-6C86-4D6C-933A-F72BEF2E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046D4-919A-4245-ABFB-3D09E7B2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CD7F7-4635-4B27-B2B0-916FB37F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914" y="321165"/>
            <a:ext cx="9683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8682D-44F2-4637-8888-4EC0FC895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8CC0-0394-44E6-939A-47463629A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DE3B-A357-41B9-BB9C-4031C63AC98B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F039-8207-4A1D-8AE0-4CF79F0FC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3283-31E5-4517-AC08-C23005F1B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42CB-6DEF-4E3B-9D1D-EBA9838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6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vc.texas.gov/Health-Care-Advocacy" TargetMode="External"/><Relationship Id="rId3" Type="http://schemas.openxmlformats.org/officeDocument/2006/relationships/image" Target="../media/image13.svg"/><Relationship Id="rId7" Type="http://schemas.openxmlformats.org/officeDocument/2006/relationships/hyperlink" Target="mailto:HealthCare@tvc.texas.go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lfredo.Salazar@tvc.texas.gov" TargetMode="External"/><Relationship Id="rId5" Type="http://schemas.openxmlformats.org/officeDocument/2006/relationships/hyperlink" Target="mailto:Philip.Davila@tvc.texas.gov" TargetMode="External"/><Relationship Id="rId4" Type="http://schemas.openxmlformats.org/officeDocument/2006/relationships/hyperlink" Target="mailto:Paul.Rodriguez@tvc.texas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vet.org/cvso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63B2A.8FA811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c.texas.gov/" TargetMode="External"/><Relationship Id="rId2" Type="http://schemas.openxmlformats.org/officeDocument/2006/relationships/hyperlink" Target="mailto:Jose.ramirez@tvc.texas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lisabeth.Webster@tvc.Texas.g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C32990-5DC5-4618-A62B-777F0BAE4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642892"/>
            <a:ext cx="4047843" cy="41866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95F4F7-9226-49CB-90A5-81177E46F42A}"/>
              </a:ext>
            </a:extLst>
          </p:cNvPr>
          <p:cNvSpPr txBox="1">
            <a:spLocks/>
          </p:cNvSpPr>
          <p:nvPr/>
        </p:nvSpPr>
        <p:spPr>
          <a:xfrm>
            <a:off x="3389374" y="4907153"/>
            <a:ext cx="5672330" cy="990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i="1" dirty="0"/>
              <a:t>“Helping Veterans Starts Here”</a:t>
            </a:r>
          </a:p>
        </p:txBody>
      </p:sp>
    </p:spTree>
    <p:extLst>
      <p:ext uri="{BB962C8B-B14F-4D97-AF65-F5344CB8AC3E}">
        <p14:creationId xmlns:p14="http://schemas.microsoft.com/office/powerpoint/2010/main" val="157997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6">
            <a:extLst>
              <a:ext uri="{FF2B5EF4-FFF2-40B4-BE49-F238E27FC236}">
                <a16:creationId xmlns:a16="http://schemas.microsoft.com/office/drawing/2014/main" id="{080746FE-981F-4E6B-9862-3DA9577A4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343" y="1802007"/>
            <a:ext cx="4587425" cy="458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F7D9D-22A3-48C9-8FD1-E415AD64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Health Care Advocacy – Gary 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4A2D-2D1B-4A0B-A9D8-AFEB22E5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768" y="1565032"/>
            <a:ext cx="6352032" cy="4736707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TVC’s Health Care Advocacy Department (HCAD) acts on the veteran’s behalf as a liaison between them and the Veterans Health Administration (VHA) to resolve access issues involving VA health care related services, such as: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Enrollment / Eligibility</a:t>
            </a:r>
          </a:p>
          <a:p>
            <a:r>
              <a:rPr lang="en-US" sz="2400" dirty="0"/>
              <a:t>Appointments</a:t>
            </a:r>
          </a:p>
          <a:p>
            <a:r>
              <a:rPr lang="en-US" sz="2400" dirty="0"/>
              <a:t>VA billing issues</a:t>
            </a:r>
          </a:p>
          <a:p>
            <a:r>
              <a:rPr lang="en-US" sz="2400" dirty="0"/>
              <a:t>Prescription / Pharmacy assistance</a:t>
            </a:r>
          </a:p>
          <a:p>
            <a:r>
              <a:rPr lang="en-US" sz="2400" dirty="0"/>
              <a:t>Care in the Community / MISSION Act assistance</a:t>
            </a:r>
          </a:p>
          <a:p>
            <a:r>
              <a:rPr lang="en-US" sz="2400" dirty="0"/>
              <a:t>MRIs, X-rays, or lab tests</a:t>
            </a:r>
          </a:p>
          <a:p>
            <a:r>
              <a:rPr lang="en-US" sz="2400" dirty="0"/>
              <a:t>Other VA health care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7D9D-22A3-48C9-8FD1-E415AD64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Health Care Advocacy – Gary Lee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01E30-5D3D-4F52-90D2-FF69ED06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1" y="0"/>
            <a:ext cx="1044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6">
            <a:extLst>
              <a:ext uri="{FF2B5EF4-FFF2-40B4-BE49-F238E27FC236}">
                <a16:creationId xmlns:a16="http://schemas.microsoft.com/office/drawing/2014/main" id="{080746FE-981F-4E6B-9862-3DA9577A4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857" y="1504827"/>
            <a:ext cx="4587425" cy="458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F7D9D-22A3-48C9-8FD1-E415AD64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74" y="312374"/>
            <a:ext cx="9734226" cy="909758"/>
          </a:xfrm>
        </p:spPr>
        <p:txBody>
          <a:bodyPr>
            <a:normAutofit/>
          </a:bodyPr>
          <a:lstStyle/>
          <a:p>
            <a:r>
              <a:rPr lang="en-US" sz="4800" b="1" dirty="0"/>
              <a:t>Health Care Advocacy Dept.  (HCAD)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4A2D-2D1B-4A0B-A9D8-AFEB22E5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853" y="1425844"/>
            <a:ext cx="8438827" cy="53779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b="1" dirty="0"/>
              <a:t>-San Antonio Region - Paul Rodriguez</a:t>
            </a:r>
          </a:p>
          <a:p>
            <a:pPr marL="0" indent="0">
              <a:buNone/>
            </a:pPr>
            <a:r>
              <a:rPr lang="en-US" sz="2000" dirty="0"/>
              <a:t>Audie L. Murphy VAMC, San Antonio, TX</a:t>
            </a:r>
          </a:p>
          <a:p>
            <a:pPr marL="0" indent="0">
              <a:buNone/>
            </a:pPr>
            <a:r>
              <a:rPr lang="en-US" sz="2000" dirty="0"/>
              <a:t>Cell: 210.823.4406, or </a:t>
            </a:r>
            <a:r>
              <a:rPr lang="en-US" sz="2000" dirty="0">
                <a:hlinkClick r:id="rId4"/>
              </a:rPr>
              <a:t>Paul.Rodriguez@tvc.texas.gov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-Corpus Christi Region – Philip Davila</a:t>
            </a:r>
          </a:p>
          <a:p>
            <a:pPr marL="0" indent="0">
              <a:buNone/>
            </a:pPr>
            <a:r>
              <a:rPr lang="en-US" sz="2000" dirty="0"/>
              <a:t>Corpus Christi VA Specialty Outpatient Clinic (OPC), Corpus Christi, TX</a:t>
            </a:r>
          </a:p>
          <a:p>
            <a:pPr marL="0" indent="0">
              <a:buNone/>
            </a:pPr>
            <a:r>
              <a:rPr lang="en-US" sz="2000" dirty="0"/>
              <a:t>Cell: 361.445.1733, or </a:t>
            </a:r>
            <a:r>
              <a:rPr lang="en-US" sz="2000" dirty="0">
                <a:hlinkClick r:id="rId5"/>
              </a:rPr>
              <a:t>Philip.Davila@tvc.texas.gov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-McAllen Region – Alfredo “Freddy” Salazar</a:t>
            </a:r>
          </a:p>
          <a:p>
            <a:pPr marL="0" indent="0">
              <a:buNone/>
            </a:pPr>
            <a:r>
              <a:rPr lang="en-US" sz="2000" dirty="0"/>
              <a:t>McAllen VA Outpatient Clinic (OPC), McAllen, TX</a:t>
            </a:r>
          </a:p>
          <a:p>
            <a:pPr marL="0" indent="0">
              <a:buNone/>
            </a:pPr>
            <a:r>
              <a:rPr lang="en-US" sz="2000" dirty="0"/>
              <a:t>Cell: 956.310.2405, or  </a:t>
            </a:r>
            <a:r>
              <a:rPr lang="en-US" sz="2000" dirty="0">
                <a:hlinkClick r:id="rId6"/>
              </a:rPr>
              <a:t>Alfredo.Salazar@tvc.texas.gov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HCAD </a:t>
            </a:r>
            <a:r>
              <a:rPr lang="en-US" sz="2000" dirty="0"/>
              <a:t>– </a:t>
            </a:r>
            <a:r>
              <a:rPr lang="en-US" sz="2000" dirty="0">
                <a:hlinkClick r:id="rId7"/>
              </a:rPr>
              <a:t>HealthCare@tvc.texas.gov</a:t>
            </a:r>
            <a:r>
              <a:rPr lang="en-US" sz="2000" dirty="0"/>
              <a:t> or </a:t>
            </a:r>
            <a:r>
              <a:rPr lang="en-US" sz="2000" dirty="0">
                <a:hlinkClick r:id="rId8"/>
              </a:rPr>
              <a:t>www.tvc.texas.gov/Health-Care-Advocacy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102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C302ABC5-B80A-42D3-AD08-8B7ABCE4C7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65275"/>
          <a:ext cx="105156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A890F69-F7BB-46DD-BED9-4DDA6E9B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Claims Department – Mike Jaeger</a:t>
            </a:r>
          </a:p>
        </p:txBody>
      </p:sp>
    </p:spTree>
    <p:extLst>
      <p:ext uri="{BB962C8B-B14F-4D97-AF65-F5344CB8AC3E}">
        <p14:creationId xmlns:p14="http://schemas.microsoft.com/office/powerpoint/2010/main" val="406093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FCA3-A95F-4710-82CB-BCDB7E1B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Southwest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21358-EB3F-4964-BB9A-E2556750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876B-2992-41BE-A98F-9B6C9EDEA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68" y="1417320"/>
            <a:ext cx="8708782" cy="54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0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377F-CA8A-4FAB-91D7-C1AF5283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Texas Contact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AE66-A654-4374-9D67-1123F67F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54" y="1347065"/>
            <a:ext cx="10515600" cy="4734758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dirty="0"/>
              <a:t>District Manager: Michael Jaeger 210-303-4490  michael.jaeger@tvc.texas.gov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Area Supervisor:  Bryan Brown 956-254-9189  bryan.brown@tvc.texas.gov</a:t>
            </a:r>
          </a:p>
          <a:p>
            <a:endParaRPr lang="en-US" sz="1800" dirty="0"/>
          </a:p>
          <a:p>
            <a:r>
              <a:rPr lang="en-US" sz="1800" dirty="0"/>
              <a:t>Harlingen OPC:  Bryan Brown 956-254-9189  bryan.brown@tvc.texas.gov</a:t>
            </a:r>
          </a:p>
          <a:p>
            <a:endParaRPr lang="en-US" sz="1800" dirty="0"/>
          </a:p>
          <a:p>
            <a:r>
              <a:rPr lang="en-US" sz="1800" dirty="0"/>
              <a:t>McAllen OPC:  Roberto Dimas 956-236-7484  roberto.dimas@tvc.texas.gov</a:t>
            </a:r>
          </a:p>
          <a:p>
            <a:endParaRPr lang="en-US" sz="1800" dirty="0"/>
          </a:p>
          <a:p>
            <a:r>
              <a:rPr lang="en-US" sz="1800" dirty="0"/>
              <a:t>Laredo OPC: Daniel Flores 956-43-4235  Daniel.flores@tvc.texas.gov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Appointments: southwestclaims@tvc.texas.gov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55EF-ED75-40F3-B46F-E6F4EF8C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09FD-3CB7-4E05-810A-E006B1F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County Veteran Service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FE9E-63E9-40D3-B56A-E1562CE3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910" y="1602770"/>
            <a:ext cx="5257800" cy="461193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Assist veterans with</a:t>
            </a:r>
            <a:r>
              <a:rPr lang="en-US" dirty="0"/>
              <a:t>:</a:t>
            </a:r>
          </a:p>
          <a:p>
            <a:r>
              <a:rPr lang="en-US" dirty="0"/>
              <a:t>Disability Claims to the VA</a:t>
            </a:r>
          </a:p>
          <a:p>
            <a:r>
              <a:rPr lang="en-US" dirty="0"/>
              <a:t>Qualified Compensation and Pension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Education &amp; Training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Burial &amp; Survivor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Military Records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https://www.texvet.org/cvso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1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F76D0DD-06F3-4CE0-8ACD-559D6CB74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r="7957"/>
          <a:stretch/>
        </p:blipFill>
        <p:spPr>
          <a:xfrm>
            <a:off x="5497499" y="1363763"/>
            <a:ext cx="5932066" cy="538625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097CD8-B13E-4A9B-8E1B-3DFA52BE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Grants – Fund for Veterans’ Assistance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A8CA-3F33-4992-83D4-D67FE192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824075"/>
            <a:ext cx="4584192" cy="4611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Organizations providing direct services to Veterans and their families:</a:t>
            </a:r>
          </a:p>
          <a:p>
            <a:pPr marL="465138" lvl="1" indent="-290513"/>
            <a:r>
              <a:rPr lang="en-US" dirty="0"/>
              <a:t>General Assistance Grants</a:t>
            </a:r>
          </a:p>
          <a:p>
            <a:pPr marL="465138" lvl="1" indent="-290513"/>
            <a:r>
              <a:rPr lang="en-US" dirty="0"/>
              <a:t>Housing Grants</a:t>
            </a:r>
          </a:p>
          <a:p>
            <a:pPr marL="465138" lvl="1" indent="-290513"/>
            <a:r>
              <a:rPr lang="en-US" dirty="0"/>
              <a:t>Mental Health Grants</a:t>
            </a:r>
          </a:p>
          <a:p>
            <a:pPr marL="465138" lvl="1" indent="-290513"/>
            <a:r>
              <a:rPr lang="en-US" dirty="0"/>
              <a:t>Treatment Court Grants</a:t>
            </a:r>
          </a:p>
          <a:p>
            <a:pPr marL="465138" lvl="1" indent="-290513"/>
            <a:r>
              <a:rPr lang="en-US" dirty="0"/>
              <a:t>Veterans County Service Officer Grants</a:t>
            </a:r>
          </a:p>
        </p:txBody>
      </p:sp>
    </p:spTree>
    <p:extLst>
      <p:ext uri="{BB962C8B-B14F-4D97-AF65-F5344CB8AC3E}">
        <p14:creationId xmlns:p14="http://schemas.microsoft.com/office/powerpoint/2010/main" val="407665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5EBB8-4982-48BD-B6BF-AF7F305554FA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91" y="1489046"/>
            <a:ext cx="6809591" cy="4894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17FAC-5E15-49BF-BA58-715BF719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for Veterans’ Assistance Regions</a:t>
            </a:r>
          </a:p>
        </p:txBody>
      </p:sp>
    </p:spTree>
    <p:extLst>
      <p:ext uri="{BB962C8B-B14F-4D97-AF65-F5344CB8AC3E}">
        <p14:creationId xmlns:p14="http://schemas.microsoft.com/office/powerpoint/2010/main" val="69536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35F6FF7-7497-48B3-A0E7-AD49B1FB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0DBE42CB-6DEF-4E3B-9D1D-EBA98385925C}" type="slidenum">
              <a:rPr lang="en-US" smtClean="0"/>
              <a:t>19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CF814A-41D9-4084-BD43-24D1D00B94BF}"/>
              </a:ext>
            </a:extLst>
          </p:cNvPr>
          <p:cNvGrpSpPr/>
          <p:nvPr/>
        </p:nvGrpSpPr>
        <p:grpSpPr>
          <a:xfrm>
            <a:off x="4277723" y="173655"/>
            <a:ext cx="5603560" cy="6319220"/>
            <a:chOff x="7084481" y="87789"/>
            <a:chExt cx="4812933" cy="6319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69991B-8B5B-4227-8095-4ABFB3B2438D}"/>
                </a:ext>
              </a:extLst>
            </p:cNvPr>
            <p:cNvGrpSpPr/>
            <p:nvPr/>
          </p:nvGrpSpPr>
          <p:grpSpPr>
            <a:xfrm>
              <a:off x="7084482" y="2731045"/>
              <a:ext cx="4802660" cy="618859"/>
              <a:chOff x="7063934" y="2914155"/>
              <a:chExt cx="4802660" cy="618859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668FC74-8DEB-4394-BF96-CEBE0F736615}"/>
                  </a:ext>
                </a:extLst>
              </p:cNvPr>
              <p:cNvSpPr/>
              <p:nvPr/>
            </p:nvSpPr>
            <p:spPr>
              <a:xfrm>
                <a:off x="8626407" y="3071010"/>
                <a:ext cx="2984813" cy="32004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/>
                  <a:t>Home Modification Assistance </a:t>
                </a:r>
                <a:endParaRPr lang="en-US" sz="1400" b="1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E877C0B-254D-4D3C-B6FB-A41521CAD9DC}"/>
                  </a:ext>
                </a:extLst>
              </p:cNvPr>
              <p:cNvSpPr/>
              <p:nvPr/>
            </p:nvSpPr>
            <p:spPr>
              <a:xfrm>
                <a:off x="7063934" y="2914155"/>
                <a:ext cx="4802660" cy="61885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tx1"/>
                    </a:solidFill>
                  </a:rPr>
                  <a:t>Housing for </a:t>
                </a:r>
              </a:p>
              <a:p>
                <a:r>
                  <a:rPr lang="en-US" sz="1400" b="1" dirty="0">
                    <a:solidFill>
                      <a:schemeClr val="tx1"/>
                    </a:solidFill>
                  </a:rPr>
                  <a:t>TX Heroes</a:t>
                </a:r>
              </a:p>
              <a:p>
                <a:r>
                  <a:rPr lang="en-US" sz="1400" b="1" dirty="0">
                    <a:solidFill>
                      <a:schemeClr val="tx1"/>
                    </a:solidFill>
                  </a:rPr>
                  <a:t>Program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B37A53-9930-4D5D-8D62-01CF4E3BEAC2}"/>
                </a:ext>
              </a:extLst>
            </p:cNvPr>
            <p:cNvGrpSpPr/>
            <p:nvPr/>
          </p:nvGrpSpPr>
          <p:grpSpPr>
            <a:xfrm>
              <a:off x="7084481" y="3445512"/>
              <a:ext cx="4802659" cy="1172229"/>
              <a:chOff x="7063933" y="3637074"/>
              <a:chExt cx="4802659" cy="1172229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FE6550E4-C2DC-46E5-8D6F-B8B3839CBABE}"/>
                  </a:ext>
                </a:extLst>
              </p:cNvPr>
              <p:cNvSpPr/>
              <p:nvPr/>
            </p:nvSpPr>
            <p:spPr>
              <a:xfrm>
                <a:off x="7781192" y="3707384"/>
                <a:ext cx="4015392" cy="68397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/>
                  <a:t>Clinical Counseling </a:t>
                </a:r>
                <a:r>
                  <a:rPr lang="en-US" sz="1100" dirty="0"/>
                  <a:t>for diagnosed condition or co-occurring conditions, provided by or under licensure of a licensed mental hea</a:t>
                </a:r>
                <a:r>
                  <a:rPr lang="en-US" sz="1100" dirty="0">
                    <a:solidFill>
                      <a:schemeClr val="bg1"/>
                    </a:solidFill>
                  </a:rPr>
                  <a:t>lth professional </a:t>
                </a:r>
                <a:r>
                  <a:rPr lang="en-US" sz="1100" dirty="0"/>
                  <a:t>(LMHP) using evidence-based </a:t>
                </a:r>
                <a:r>
                  <a:rPr lang="en-US" sz="1100" dirty="0">
                    <a:solidFill>
                      <a:schemeClr val="bg1"/>
                    </a:solidFill>
                  </a:rPr>
                  <a:t>practice(s) - EBP.</a:t>
                </a:r>
              </a:p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(Treatment may include non-clinical services in support of EBP modalities</a:t>
                </a:r>
                <a:r>
                  <a:rPr lang="en-US" sz="1100" dirty="0"/>
                  <a:t>)</a:t>
                </a: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A2BC7764-7C4F-4026-8891-CAFB863BC926}"/>
                  </a:ext>
                </a:extLst>
              </p:cNvPr>
              <p:cNvSpPr/>
              <p:nvPr/>
            </p:nvSpPr>
            <p:spPr>
              <a:xfrm>
                <a:off x="7781193" y="4433593"/>
                <a:ext cx="4015392" cy="32004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/>
                  <a:t>Peer Support Services</a:t>
                </a:r>
              </a:p>
              <a:p>
                <a:pPr algn="ctr"/>
                <a:r>
                  <a:rPr lang="en-US" sz="1100"/>
                  <a:t>(Services provided by trained or certified individual with shared experience)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6C39F80-DE61-4EAA-ACF9-6EA69EC5A5F1}"/>
                  </a:ext>
                </a:extLst>
              </p:cNvPr>
              <p:cNvSpPr/>
              <p:nvPr/>
            </p:nvSpPr>
            <p:spPr>
              <a:xfrm>
                <a:off x="7063933" y="3637074"/>
                <a:ext cx="4802659" cy="117222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tx1"/>
                    </a:solidFill>
                  </a:rPr>
                  <a:t>Veterans</a:t>
                </a:r>
              </a:p>
              <a:p>
                <a:r>
                  <a:rPr lang="en-US" sz="1400" b="1" dirty="0">
                    <a:solidFill>
                      <a:schemeClr val="tx1"/>
                    </a:solidFill>
                  </a:rPr>
                  <a:t>Mental</a:t>
                </a:r>
              </a:p>
              <a:p>
                <a:r>
                  <a:rPr lang="en-US" sz="1400" b="1" dirty="0">
                    <a:solidFill>
                      <a:schemeClr val="tx1"/>
                    </a:solidFill>
                  </a:rPr>
                  <a:t>Health</a:t>
                </a:r>
              </a:p>
              <a:p>
                <a:r>
                  <a:rPr lang="en-US" sz="1400" b="1" dirty="0">
                    <a:solidFill>
                      <a:schemeClr val="tx1"/>
                    </a:solidFill>
                  </a:rPr>
                  <a:t>Program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BC373D-3964-4A40-A452-5194FE7C15D7}"/>
                </a:ext>
              </a:extLst>
            </p:cNvPr>
            <p:cNvGrpSpPr/>
            <p:nvPr/>
          </p:nvGrpSpPr>
          <p:grpSpPr>
            <a:xfrm>
              <a:off x="7088597" y="4701996"/>
              <a:ext cx="4798543" cy="447917"/>
              <a:chOff x="7068049" y="5002924"/>
              <a:chExt cx="4798543" cy="447917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D21AF04C-B0A0-4E92-98C0-F100AB872E71}"/>
                  </a:ext>
                </a:extLst>
              </p:cNvPr>
              <p:cNvSpPr/>
              <p:nvPr/>
            </p:nvSpPr>
            <p:spPr>
              <a:xfrm>
                <a:off x="8626408" y="5064620"/>
                <a:ext cx="2994438" cy="320040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</a:rPr>
                  <a:t>Veteran Treatment Courts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6CE2BC1-69C8-4622-BAE8-C6616F3F6945}"/>
                  </a:ext>
                </a:extLst>
              </p:cNvPr>
              <p:cNvSpPr/>
              <p:nvPr/>
            </p:nvSpPr>
            <p:spPr>
              <a:xfrm>
                <a:off x="7068049" y="5002924"/>
                <a:ext cx="4798543" cy="44791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tx1"/>
                    </a:solidFill>
                  </a:rPr>
                  <a:t>Veteran Treatment</a:t>
                </a:r>
              </a:p>
              <a:p>
                <a:r>
                  <a:rPr lang="en-US" sz="1400" b="1" dirty="0">
                    <a:solidFill>
                      <a:schemeClr val="tx1"/>
                    </a:solidFill>
                  </a:rPr>
                  <a:t>Court Program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2AEF386-5324-42B8-95AB-8EF7FDFDE341}"/>
                </a:ext>
              </a:extLst>
            </p:cNvPr>
            <p:cNvSpPr/>
            <p:nvPr/>
          </p:nvSpPr>
          <p:spPr>
            <a:xfrm>
              <a:off x="7224650" y="87789"/>
              <a:ext cx="4568446" cy="301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2021-2022 Programs &amp; Service Categories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555D880-62F5-4B76-9F97-17AE47021854}"/>
                </a:ext>
              </a:extLst>
            </p:cNvPr>
            <p:cNvSpPr/>
            <p:nvPr/>
          </p:nvSpPr>
          <p:spPr>
            <a:xfrm>
              <a:off x="7806607" y="539285"/>
              <a:ext cx="3968487" cy="2261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Financial Assistance (short-term &amp; temporary)</a:t>
              </a: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A91E86B1-5F81-4E32-9095-E3D6152CCC40}"/>
                </a:ext>
              </a:extLst>
            </p:cNvPr>
            <p:cNvSpPr/>
            <p:nvPr/>
          </p:nvSpPr>
          <p:spPr>
            <a:xfrm>
              <a:off x="7806608" y="818581"/>
              <a:ext cx="3968487" cy="2551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Supportive Services (longer-term, integrating &amp; stabilizing)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89D0DFE2-C64F-4BB9-81F2-92EE61690F62}"/>
                </a:ext>
              </a:extLst>
            </p:cNvPr>
            <p:cNvSpPr/>
            <p:nvPr/>
          </p:nvSpPr>
          <p:spPr>
            <a:xfrm>
              <a:off x="7806607" y="1109173"/>
              <a:ext cx="3968487" cy="2551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Employment Support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037E331-2653-4F7F-B9AC-5282689DED6D}"/>
                </a:ext>
              </a:extLst>
            </p:cNvPr>
            <p:cNvSpPr/>
            <p:nvPr/>
          </p:nvSpPr>
          <p:spPr>
            <a:xfrm>
              <a:off x="7806607" y="1416518"/>
              <a:ext cx="3968487" cy="24542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Pro Bono Legal Services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46D46E90-D1FB-42D2-B61C-8B5B11779168}"/>
                </a:ext>
              </a:extLst>
            </p:cNvPr>
            <p:cNvSpPr/>
            <p:nvPr/>
          </p:nvSpPr>
          <p:spPr>
            <a:xfrm>
              <a:off x="7806607" y="1713292"/>
              <a:ext cx="3968487" cy="2550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Transportation Programs &amp; Services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0CBEC32-8C90-4FF2-A7B0-3AB4E3CDD2FE}"/>
                </a:ext>
              </a:extLst>
            </p:cNvPr>
            <p:cNvSpPr/>
            <p:nvPr/>
          </p:nvSpPr>
          <p:spPr>
            <a:xfrm>
              <a:off x="7086303" y="466853"/>
              <a:ext cx="4802660" cy="221334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/>
                </a:solidFill>
              </a:endParaRPr>
            </a:p>
            <a:p>
              <a:endParaRPr lang="en-US" sz="1200" dirty="0">
                <a:solidFill>
                  <a:schemeClr val="tx1"/>
                </a:solidFill>
              </a:endParaRPr>
            </a:p>
            <a:p>
              <a:endParaRPr lang="en-US" sz="1200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General</a:t>
              </a:r>
            </a:p>
            <a:p>
              <a:r>
                <a:rPr lang="en-US" sz="1400" b="1" dirty="0">
                  <a:solidFill>
                    <a:schemeClr val="tx1"/>
                  </a:solidFill>
                </a:rPr>
                <a:t>Assistance</a:t>
              </a:r>
            </a:p>
            <a:p>
              <a:r>
                <a:rPr lang="en-US" sz="1400" b="1" dirty="0">
                  <a:solidFill>
                    <a:schemeClr val="tx1"/>
                  </a:solidFill>
                </a:rPr>
                <a:t>Program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E53B6FCF-2276-410E-A2BA-080DBC91120F}"/>
                </a:ext>
              </a:extLst>
            </p:cNvPr>
            <p:cNvSpPr/>
            <p:nvPr/>
          </p:nvSpPr>
          <p:spPr>
            <a:xfrm>
              <a:off x="7806607" y="2310391"/>
              <a:ext cx="3968487" cy="27873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Veteran Homeless Support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419C73B-A634-45F9-9EF1-F0C33B6CF1E4}"/>
                </a:ext>
              </a:extLst>
            </p:cNvPr>
            <p:cNvGrpSpPr/>
            <p:nvPr/>
          </p:nvGrpSpPr>
          <p:grpSpPr>
            <a:xfrm>
              <a:off x="7090643" y="5269313"/>
              <a:ext cx="4806771" cy="1137696"/>
              <a:chOff x="7059821" y="5310409"/>
              <a:chExt cx="4806771" cy="1137696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00FFD521-8138-4248-8BE4-DB9F4CDD138C}"/>
                  </a:ext>
                </a:extLst>
              </p:cNvPr>
              <p:cNvSpPr/>
              <p:nvPr/>
            </p:nvSpPr>
            <p:spPr>
              <a:xfrm>
                <a:off x="7784240" y="5364655"/>
                <a:ext cx="4008856" cy="266173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Veteran County Service Office Grants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46AC6D4-4D2A-4A9D-9706-A7F7BA4A4BC3}"/>
                  </a:ext>
                </a:extLst>
              </p:cNvPr>
              <p:cNvSpPr/>
              <p:nvPr/>
            </p:nvSpPr>
            <p:spPr>
              <a:xfrm>
                <a:off x="7059821" y="5310409"/>
                <a:ext cx="4806771" cy="113769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200" b="1" i="1" dirty="0">
                    <a:solidFill>
                      <a:schemeClr val="tx1"/>
                    </a:solidFill>
                  </a:rPr>
                  <a:t>VCSO Funding</a:t>
                </a:r>
              </a:p>
              <a:p>
                <a:r>
                  <a:rPr lang="en-US" sz="1200" b="1" i="1" dirty="0">
                    <a:solidFill>
                      <a:schemeClr val="tx1"/>
                    </a:solidFill>
                  </a:rPr>
                  <a:t>Opportunity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1B2B3E32-D4B8-46BF-9168-37105D0D8358}"/>
                  </a:ext>
                </a:extLst>
              </p:cNvPr>
              <p:cNvSpPr/>
              <p:nvPr/>
            </p:nvSpPr>
            <p:spPr>
              <a:xfrm>
                <a:off x="8802747" y="5675598"/>
                <a:ext cx="2990349" cy="19677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General Assistance Program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FEEABFBD-ED67-466B-8FC2-A1DA82690DC0}"/>
                  </a:ext>
                </a:extLst>
              </p:cNvPr>
              <p:cNvSpPr/>
              <p:nvPr/>
            </p:nvSpPr>
            <p:spPr>
              <a:xfrm>
                <a:off x="8810348" y="5923721"/>
                <a:ext cx="2990349" cy="19677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Housing for TX Heroes Program</a:t>
                </a:r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D087E86C-2EE7-4267-97F2-DB738A50A0FB}"/>
                  </a:ext>
                </a:extLst>
              </p:cNvPr>
              <p:cNvSpPr/>
              <p:nvPr/>
            </p:nvSpPr>
            <p:spPr>
              <a:xfrm>
                <a:off x="8816830" y="6173400"/>
                <a:ext cx="2990349" cy="19677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Veterans Mental Health Program</a:t>
                </a:r>
              </a:p>
            </p:txBody>
          </p:sp>
        </p:grp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01BB575E-FA4E-42C4-B86D-A52B6E79F626}"/>
                </a:ext>
              </a:extLst>
            </p:cNvPr>
            <p:cNvSpPr/>
            <p:nvPr/>
          </p:nvSpPr>
          <p:spPr>
            <a:xfrm>
              <a:off x="7806607" y="2019723"/>
              <a:ext cx="3968487" cy="24542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Referral Services</a:t>
              </a: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2E1A663-2D41-43C0-BEB5-8D311FA21648}"/>
              </a:ext>
            </a:extLst>
          </p:cNvPr>
          <p:cNvSpPr/>
          <p:nvPr/>
        </p:nvSpPr>
        <p:spPr>
          <a:xfrm>
            <a:off x="9903611" y="1190151"/>
            <a:ext cx="2079395" cy="8290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7 Service Categories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within GA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6962310-5C06-4962-9F2D-38BBC8792EF5}"/>
              </a:ext>
            </a:extLst>
          </p:cNvPr>
          <p:cNvSpPr/>
          <p:nvPr/>
        </p:nvSpPr>
        <p:spPr>
          <a:xfrm>
            <a:off x="9894901" y="3660878"/>
            <a:ext cx="2088105" cy="91322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2 Service Categories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within VMH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D2D0910-FDAD-45B1-A7C0-F33DB37A8926}"/>
              </a:ext>
            </a:extLst>
          </p:cNvPr>
          <p:cNvSpPr/>
          <p:nvPr/>
        </p:nvSpPr>
        <p:spPr>
          <a:xfrm>
            <a:off x="9881283" y="5409424"/>
            <a:ext cx="2101723" cy="9132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VCSOs eligible to apply for 3 grant programs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1076CEE0-13A2-456B-B080-9A52FA8E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21" y="85117"/>
            <a:ext cx="1223295" cy="1137764"/>
          </a:xfrm>
          <a:prstGeom prst="rect">
            <a:avLst/>
          </a:prstGeom>
        </p:spPr>
      </p:pic>
      <p:sp>
        <p:nvSpPr>
          <p:cNvPr id="182" name="Content Placeholder 2">
            <a:extLst>
              <a:ext uri="{FF2B5EF4-FFF2-40B4-BE49-F238E27FC236}">
                <a16:creationId xmlns:a16="http://schemas.microsoft.com/office/drawing/2014/main" id="{7DB21038-8D80-4A6E-AB69-670C84BFD94E}"/>
              </a:ext>
            </a:extLst>
          </p:cNvPr>
          <p:cNvSpPr txBox="1">
            <a:spLocks/>
          </p:cNvSpPr>
          <p:nvPr/>
        </p:nvSpPr>
        <p:spPr>
          <a:xfrm>
            <a:off x="341910" y="1424354"/>
            <a:ext cx="3439468" cy="47526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4 x Grant Programs </a:t>
            </a:r>
          </a:p>
          <a:p>
            <a:r>
              <a:rPr lang="en-US" dirty="0"/>
              <a:t>1 x VCSO funding opportunity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Grant Programs &amp; Service Categories are designed based on Veteran Needs Assessment Study (TX Govt Code § 434.017 )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2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A5FC2659-59AB-4EC4-8496-A4F1AE391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5301" y="1820333"/>
            <a:ext cx="4036181" cy="40361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C569-15E5-4D7E-A828-0B0FA10D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328" y="2050865"/>
            <a:ext cx="5181600" cy="327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Since 1927 the mission is to advocate for and provide superior service to veterans that will significantly improve the quality of life for all Texas veterans, their families, and survivors.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C3C60-2F6C-438A-9237-56496A17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Mission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730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2632-D59C-4EDA-80EE-4724756F2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553170"/>
            <a:ext cx="5181600" cy="470217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TVC Programs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Elaine Zavala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TVC </a:t>
            </a:r>
            <a:r>
              <a:rPr lang="en-US" dirty="0"/>
              <a:t>Communications Coordinator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dirty="0"/>
              <a:t>E-Mail: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dirty="0"/>
              <a:t> </a:t>
            </a:r>
            <a:r>
              <a:rPr lang="fr-FR" u="sng" dirty="0">
                <a:solidFill>
                  <a:srgbClr val="0070C0"/>
                </a:solidFill>
              </a:rPr>
              <a:t>Elaine.Zavala</a:t>
            </a:r>
            <a:r>
              <a:rPr lang="fr-FR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@tvc.texas.gov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u="sng" dirty="0">
                <a:hlinkClick r:id="rId3"/>
              </a:rPr>
              <a:t>www.TVC.Texas.gov</a:t>
            </a:r>
            <a:endParaRPr lang="fr-FR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99FD8-1AEB-4FEF-B1A0-AE7E437819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Fund for Veterans’ Assistance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(Grants)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Elisabeth Webster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FVA</a:t>
            </a:r>
            <a:r>
              <a:rPr lang="en-US" dirty="0"/>
              <a:t> Communications Coordinator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Email: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hlinkClick r:id="rId4"/>
              </a:rPr>
              <a:t>Elisabeth.Webster@tvc.Texas.gov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u="sng" dirty="0">
                <a:solidFill>
                  <a:srgbClr val="0070C0"/>
                </a:solidFill>
              </a:rPr>
              <a:t>www.TVC.Texas.gov/grants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FD599-C761-4293-B18C-7E746DFB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24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FFF0-FF75-41FC-9285-19EF0420A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617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/>
              <a:t>Questions ?</a:t>
            </a:r>
            <a:br>
              <a:rPr lang="en-US" sz="6600" b="1" dirty="0"/>
            </a:b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107310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09FD-3CB7-4E05-810A-E006B1F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Programs &amp;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FE9E-63E9-40D3-B56A-E1562CE3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40" y="1639495"/>
            <a:ext cx="8363884" cy="4611930"/>
          </a:xfrm>
        </p:spPr>
        <p:txBody>
          <a:bodyPr anchor="ctr"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Education</a:t>
            </a: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Employment Services</a:t>
            </a: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Entrepreneurship</a:t>
            </a: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Women Veterans</a:t>
            </a: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Mental Health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Health Care Advocacy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Claims Department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Veteran County Service Officers -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Fund for Veterans’ Assistance</a:t>
            </a: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cs typeface="Calibri"/>
              </a:rPr>
              <a:t>Communications and Outreach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92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BE93-D401-491D-836F-870BBDAE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latin typeface="+mj-lt"/>
                <a:ea typeface="+mj-ea"/>
                <a:cs typeface="+mj-cs"/>
              </a:rPr>
              <a:t>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4B4810-D1A1-4EFC-A511-081586D20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1665288"/>
            <a:ext cx="3832860" cy="496397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864C8-CEE5-4B34-861E-06AACCB62C1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148073" y="1948752"/>
            <a:ext cx="6056376" cy="377190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dirty="0"/>
              <a:t>G.I. Bill® benefits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dirty="0"/>
              <a:t>Hazelwood Act Tuition Exemption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dirty="0"/>
              <a:t>School and training program approval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dirty="0"/>
              <a:t>Veterans Education Coordinators</a:t>
            </a:r>
          </a:p>
        </p:txBody>
      </p:sp>
    </p:spTree>
    <p:extLst>
      <p:ext uri="{BB962C8B-B14F-4D97-AF65-F5344CB8AC3E}">
        <p14:creationId xmlns:p14="http://schemas.microsoft.com/office/powerpoint/2010/main" val="298154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665E-A71E-427D-9F92-6F717D6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70" y="226423"/>
            <a:ext cx="5033555" cy="745172"/>
          </a:xfrm>
        </p:spPr>
        <p:txBody>
          <a:bodyPr>
            <a:normAutofit/>
          </a:bodyPr>
          <a:lstStyle/>
          <a:p>
            <a:r>
              <a:rPr lang="en-US" sz="4000" b="1" dirty="0"/>
              <a:t>Employment Services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F5454-97AD-41FD-9A78-5E27060D2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971595"/>
            <a:ext cx="5880294" cy="5746652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       </a:t>
            </a:r>
            <a:r>
              <a:rPr lang="en-US" sz="2000" i="1" u="sng" dirty="0"/>
              <a:t>Located in Workforce Solution Centers across Texas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en-US" sz="900" dirty="0"/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100" b="1" dirty="0"/>
              <a:t>Veteran Career Advisor (VCA)</a:t>
            </a:r>
            <a:r>
              <a:rPr lang="en-US" sz="2100" dirty="0"/>
              <a:t> assist with: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Job matching and referrals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Resume and interview preparation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Translate military experience into civilian skills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Case Management </a:t>
            </a:r>
          </a:p>
          <a:p>
            <a:pPr marL="228600" lvl="1"/>
            <a:endParaRPr lang="en-US" sz="900" dirty="0"/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100" b="1" dirty="0"/>
              <a:t>Veteran Employer Liaison (VEL) </a:t>
            </a:r>
            <a:r>
              <a:rPr lang="en-US" sz="2100" dirty="0"/>
              <a:t>assist with: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Educating companies on the benefits of hiring veterans 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Informing federal contractors the process to recruit qualified veterans 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Statewide career fairs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advocacy efforts with hiring executives to increase employment opportunities for veterans and encourage the hiring of disabled veterans.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571500" lvl="1" indent="-342900">
              <a:buFont typeface="Wingdings" panose="05000000000000000000" pitchFamily="2" charset="2"/>
              <a:buChar char="Ø"/>
            </a:pPr>
            <a:endParaRPr lang="en-US" sz="900" dirty="0"/>
          </a:p>
          <a:p>
            <a:pPr marL="228600" lvl="1" algn="ctr"/>
            <a:r>
              <a:rPr lang="en-US" sz="2100" dirty="0"/>
              <a:t>**</a:t>
            </a:r>
            <a:r>
              <a:rPr lang="en-US" sz="2100" b="1" dirty="0"/>
              <a:t>Rural Veteran Career Advisor (RVCA)**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endParaRPr lang="en-US" sz="900" dirty="0"/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100" b="1" dirty="0"/>
              <a:t>Family Career Advisor (FCA) </a:t>
            </a:r>
            <a:r>
              <a:rPr lang="en-US" sz="2100" dirty="0"/>
              <a:t>assist with: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Qualified Spouses &amp; Dependents 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092535-6676-4C84-8190-2B19FB5D5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 r="1" b="1"/>
          <a:stretch/>
        </p:blipFill>
        <p:spPr>
          <a:xfrm>
            <a:off x="6026074" y="0"/>
            <a:ext cx="6165926" cy="685799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376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F6D8D-EC2D-48EC-B100-846F451B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42CB-6DEF-4E3B-9D1D-EBA98385925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95415-3651-4141-9E27-76464F7D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825"/>
            <a:ext cx="10639568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7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837658-C177-402A-AF71-73EAD4AF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16637"/>
          <a:stretch/>
        </p:blipFill>
        <p:spPr>
          <a:xfrm>
            <a:off x="5001768" y="1565032"/>
            <a:ext cx="7190231" cy="5082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1281C7-14D0-4011-A403-91A34B44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90CA-536D-4148-A562-81DCDEF7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674761"/>
            <a:ext cx="4181856" cy="46119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Provides training, support, and consultation to veterans on:</a:t>
            </a:r>
            <a:endParaRPr lang="en-US" sz="3200" dirty="0">
              <a:cs typeface="Calibri" panose="020F0502020204030204"/>
            </a:endParaRPr>
          </a:p>
          <a:p>
            <a:pPr lvl="1"/>
            <a:r>
              <a:rPr lang="en-US" dirty="0"/>
              <a:t>Business development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Business plans and marketing strategies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Access to capital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Government contracting</a:t>
            </a:r>
          </a:p>
          <a:p>
            <a:pPr lvl="1"/>
            <a:r>
              <a:rPr lang="en-US" dirty="0">
                <a:cs typeface="Calibri"/>
              </a:rPr>
              <a:t>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212657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B402EE-82F9-47F9-88A7-28F648592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32" b="42681"/>
          <a:stretch/>
        </p:blipFill>
        <p:spPr>
          <a:xfrm>
            <a:off x="-17" y="10"/>
            <a:ext cx="12188952" cy="685799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B0F1F-29E7-4D80-96A8-EF70AD6AB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r="-2" b="30264"/>
          <a:stretch/>
        </p:blipFill>
        <p:spPr>
          <a:xfrm>
            <a:off x="53342" y="1694706"/>
            <a:ext cx="4888121" cy="507952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97CD1-2A59-4B0D-86C9-898F5DA0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Women 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03B3-DDED-4C5F-A9E4-25DF5660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598" y="1565033"/>
            <a:ext cx="5577202" cy="4611930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2400" b="1" dirty="0"/>
              <a:t>Educate women veterans about benefits and services</a:t>
            </a:r>
          </a:p>
          <a:p>
            <a:pPr marL="457200" indent="-457200"/>
            <a:r>
              <a:rPr lang="en-US" sz="2400" b="1" dirty="0"/>
              <a:t>Connect women veterans to benefits and services</a:t>
            </a:r>
          </a:p>
          <a:p>
            <a:pPr marL="457200" indent="-457200"/>
            <a:r>
              <a:rPr lang="en-US" sz="2400" b="1" dirty="0"/>
              <a:t>Raise public awareness of women veterans’ contributions</a:t>
            </a:r>
          </a:p>
          <a:p>
            <a:pPr marL="457200" indent="-457200"/>
            <a:r>
              <a:rPr lang="en-US" sz="2400" b="1" dirty="0"/>
              <a:t>Recommend legislation for equitable access to benefits and services</a:t>
            </a:r>
          </a:p>
          <a:p>
            <a:pPr marL="457200" indent="-457200"/>
            <a:r>
              <a:rPr lang="en-US" sz="2400" b="1" dirty="0"/>
              <a:t>Manage the Women Veterans Professional Network</a:t>
            </a:r>
          </a:p>
        </p:txBody>
      </p:sp>
    </p:spTree>
    <p:extLst>
      <p:ext uri="{BB962C8B-B14F-4D97-AF65-F5344CB8AC3E}">
        <p14:creationId xmlns:p14="http://schemas.microsoft.com/office/powerpoint/2010/main" val="36135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8A87E37-36F6-4AF4-8BD5-1715CCAF88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 b="18372"/>
          <a:stretch/>
        </p:blipFill>
        <p:spPr>
          <a:xfrm>
            <a:off x="3866604" y="1395125"/>
            <a:ext cx="8125095" cy="5369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CEDC5-8DC7-4FB9-93DE-568C6ECB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7E1F-B009-4432-BDFF-5C38698C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2" y="1660827"/>
            <a:ext cx="2746248" cy="46119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Assist service members, veterans, and their families in accessing needed mental health care and support.</a:t>
            </a:r>
          </a:p>
        </p:txBody>
      </p:sp>
    </p:spTree>
    <p:extLst>
      <p:ext uri="{BB962C8B-B14F-4D97-AF65-F5344CB8AC3E}">
        <p14:creationId xmlns:p14="http://schemas.microsoft.com/office/powerpoint/2010/main" val="29648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2" ma:contentTypeDescription="Create a new document." ma:contentTypeScope="" ma:versionID="cee34cacd014a9e41fe9451c29d1c1da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7869b2bcc4f89b95ecd7b5b4aec2eb15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1A444E-6074-4831-BC85-9CF5082EB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80697-2bec-4e03-b837-fe5388ce9f99"/>
    <ds:schemaRef ds:uri="d902411c-329d-4ca8-93b0-a81468732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817FA3-3E1F-48BF-B5A3-EC042954E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BFF85-6EFC-45C5-BF5B-D79AF0057F69}">
  <ds:schemaRefs>
    <ds:schemaRef ds:uri="e2880697-2bec-4e03-b837-fe5388ce9f9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902411c-329d-4ca8-93b0-a814687329f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7722</TotalTime>
  <Words>958</Words>
  <Application>Microsoft Office PowerPoint</Application>
  <PresentationFormat>Widescreen</PresentationFormat>
  <Paragraphs>200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Mission</vt:lpstr>
      <vt:lpstr>Programs &amp; Services</vt:lpstr>
      <vt:lpstr>Education</vt:lpstr>
      <vt:lpstr>Employment Services</vt:lpstr>
      <vt:lpstr>PowerPoint Presentation</vt:lpstr>
      <vt:lpstr>Entrepreneurship</vt:lpstr>
      <vt:lpstr>Women Veterans</vt:lpstr>
      <vt:lpstr>Mental Health</vt:lpstr>
      <vt:lpstr>Health Care Advocacy – Gary Lee</vt:lpstr>
      <vt:lpstr>Health Care Advocacy – Gary Lee</vt:lpstr>
      <vt:lpstr>Health Care Advocacy Dept.  (HCAD)</vt:lpstr>
      <vt:lpstr>Claims Department – Mike Jaeger</vt:lpstr>
      <vt:lpstr>Southwest District</vt:lpstr>
      <vt:lpstr>South Texas Contact Numbers</vt:lpstr>
      <vt:lpstr>County Veteran Service Officers </vt:lpstr>
      <vt:lpstr>Grants – Fund for Veterans’ Assistance</vt:lpstr>
      <vt:lpstr>Fund for Veterans’ Assistance Regions</vt:lpstr>
      <vt:lpstr>PowerPoint Presentation</vt:lpstr>
      <vt:lpstr>More Information</vt:lpstr>
      <vt:lpstr>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FVA Program Review  Special Commission Meeting</dc:title>
  <dc:creator>James Bracken</dc:creator>
  <cp:lastModifiedBy>Katy M. Gottwald</cp:lastModifiedBy>
  <cp:revision>50</cp:revision>
  <cp:lastPrinted>2020-07-15T16:26:55Z</cp:lastPrinted>
  <dcterms:created xsi:type="dcterms:W3CDTF">2020-07-12T01:30:36Z</dcterms:created>
  <dcterms:modified xsi:type="dcterms:W3CDTF">2021-06-14T15:30:14Z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0x010100ADAE6BF0282BA54FBA39456E28793397</vt:lpwstr>
  </property>
</Properties>
</file>