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8" r:id="rId3"/>
    <p:sldId id="283" r:id="rId4"/>
    <p:sldId id="257" r:id="rId5"/>
    <p:sldId id="262" r:id="rId6"/>
    <p:sldId id="287" r:id="rId7"/>
    <p:sldId id="263" r:id="rId8"/>
    <p:sldId id="264" r:id="rId9"/>
    <p:sldId id="265" r:id="rId10"/>
    <p:sldId id="266" r:id="rId11"/>
    <p:sldId id="267" r:id="rId12"/>
    <p:sldId id="270" r:id="rId13"/>
    <p:sldId id="272" r:id="rId14"/>
    <p:sldId id="273" r:id="rId15"/>
    <p:sldId id="271" r:id="rId16"/>
    <p:sldId id="274" r:id="rId17"/>
    <p:sldId id="275" r:id="rId18"/>
    <p:sldId id="276" r:id="rId19"/>
    <p:sldId id="277" r:id="rId20"/>
    <p:sldId id="279" r:id="rId21"/>
    <p:sldId id="278" r:id="rId22"/>
    <p:sldId id="290" r:id="rId23"/>
    <p:sldId id="28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6" autoAdjust="0"/>
    <p:restoredTop sz="86399" autoAdjust="0"/>
  </p:normalViewPr>
  <p:slideViewPr>
    <p:cSldViewPr snapToGrid="0">
      <p:cViewPr varScale="1">
        <p:scale>
          <a:sx n="116" d="100"/>
          <a:sy n="116" d="100"/>
        </p:scale>
        <p:origin x="-112" y="-1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469356-5D1A-4504-AB53-3C03DC73A87D}" type="datetimeFigureOut">
              <a:rPr lang="en-US" smtClean="0"/>
              <a:t>2/18/19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B97AD-AFCA-44D6-8F74-A3D0B812855C}" type="slidenum">
              <a:rPr lang="en-US" smtClean="0"/>
              <a:t>‹#›</a:t>
            </a:fld>
            <a:endParaRPr lang="en-US"/>
          </a:p>
        </p:txBody>
      </p:sp>
    </p:spTree>
    <p:extLst>
      <p:ext uri="{BB962C8B-B14F-4D97-AF65-F5344CB8AC3E}">
        <p14:creationId xmlns:p14="http://schemas.microsoft.com/office/powerpoint/2010/main" val="70968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As leaders and decision makers in local government, county officials spend a substantial amount of time in meetings. Making those meetings as productive as possible is what I will be visiting with you about today. Now, I know what you are thinking: “I’m attending meetings all the time. Now I’m at another meeting listening to someone talk about meetings!” Well, I get it. But, if you stick with me for the next little bit, I promise I will have you out of here in time for you to enjoy a nice lunch before afternoon classes begin, and you might even pick up a few nuggets of information that will help you be more effective when you are setting up and participating in your next gathering, whether it be Commissioner Court, or any other group you might be part of.</a:t>
            </a:r>
          </a:p>
          <a:p>
            <a:endParaRPr lang="en-US" baseline="0" dirty="0" smtClean="0"/>
          </a:p>
        </p:txBody>
      </p:sp>
      <p:sp>
        <p:nvSpPr>
          <p:cNvPr id="4" name="Slide Number Placeholder 3"/>
          <p:cNvSpPr>
            <a:spLocks noGrp="1"/>
          </p:cNvSpPr>
          <p:nvPr>
            <p:ph type="sldNum" sz="quarter" idx="10"/>
          </p:nvPr>
        </p:nvSpPr>
        <p:spPr/>
        <p:txBody>
          <a:bodyPr/>
          <a:lstStyle/>
          <a:p>
            <a:fld id="{A83B97AD-AFCA-44D6-8F74-A3D0B812855C}" type="slidenum">
              <a:rPr lang="en-US" smtClean="0"/>
              <a:t>1</a:t>
            </a:fld>
            <a:endParaRPr lang="en-US"/>
          </a:p>
        </p:txBody>
      </p:sp>
    </p:spTree>
    <p:extLst>
      <p:ext uri="{BB962C8B-B14F-4D97-AF65-F5344CB8AC3E}">
        <p14:creationId xmlns:p14="http://schemas.microsoft.com/office/powerpoint/2010/main" val="38228076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I am not a</a:t>
            </a:r>
            <a:r>
              <a:rPr lang="en-US" sz="1200" baseline="0" dirty="0" smtClean="0"/>
              <a:t> lawyer, and I am not going to get in to the finer points of the Open Meetings Act, but I just wanted to remind you Chapter 551 of the Texas Government Code provides the statutory guidance under which CC operates as a governing body.</a:t>
            </a:r>
            <a:endParaRPr lang="en-US" sz="1200" dirty="0" smtClean="0"/>
          </a:p>
          <a:p>
            <a:endParaRPr lang="en-US" sz="1200" dirty="0" smtClean="0"/>
          </a:p>
          <a:p>
            <a:r>
              <a:rPr lang="en-US" sz="1200" dirty="0" smtClean="0"/>
              <a:t>In Texas, the Attorney General’s Office is charged with</a:t>
            </a:r>
            <a:r>
              <a:rPr lang="en-US" sz="1200" baseline="0" dirty="0" smtClean="0"/>
              <a:t> the responsibility for ensuring that the public’s business is conducted openly. Thomas Jefferson wrote that “a public office is a public trust.”</a:t>
            </a:r>
          </a:p>
          <a:p>
            <a:endParaRPr lang="en-US" sz="1200" b="0" baseline="0" dirty="0" smtClean="0"/>
          </a:p>
          <a:p>
            <a:r>
              <a:rPr lang="en-US" sz="1200" b="0" baseline="0" dirty="0" smtClean="0"/>
              <a:t>Openness in government is the hallmark of a free and democratic society. Actions taken by public officials must be open to scrutiny by the people they serve. This principle is written into Texas law in the Open Meetings Act.</a:t>
            </a:r>
          </a:p>
          <a:p>
            <a:endParaRPr lang="en-US" sz="1200" b="0" baseline="0" dirty="0" smtClean="0"/>
          </a:p>
          <a:p>
            <a:r>
              <a:rPr lang="en-US" sz="1200" b="0" baseline="0" dirty="0" smtClean="0"/>
              <a:t>In 1998, the Texas Court of Criminal Appeals ruled that it is the duty of public officials to hold open meetings and that meetings may be closed to the public only in certain circumstances. The court upheld the principle that ignorance of the law is no defense. </a:t>
            </a:r>
          </a:p>
          <a:p>
            <a:endParaRPr lang="en-US" sz="1200" b="0" baseline="0" dirty="0" smtClean="0"/>
          </a:p>
          <a:p>
            <a:r>
              <a:rPr lang="en-US" sz="1200" b="0" baseline="0" dirty="0" smtClean="0"/>
              <a:t>Many elected officials seek guidance in complying with this important law. The Attorney General’s Office has prepared an </a:t>
            </a:r>
            <a:r>
              <a:rPr lang="en-US" sz="1200" b="0" i="1" baseline="0" dirty="0" smtClean="0"/>
              <a:t>Open Meetings Handbook </a:t>
            </a:r>
            <a:r>
              <a:rPr lang="en-US" sz="1200" b="0" i="0" baseline="0" dirty="0" smtClean="0"/>
              <a:t> as a guide for those who want to know the proper way to conduct public meetings and to avoid unintentional legal violations. This handbook is available not only in print, but also on the Internet at </a:t>
            </a:r>
            <a:r>
              <a:rPr lang="en-US" sz="1200" b="0" i="0" baseline="0" dirty="0" err="1" smtClean="0"/>
              <a:t>www.oag.state.tx.us</a:t>
            </a:r>
            <a:r>
              <a:rPr lang="en-US" sz="1200" b="0" i="0" baseline="0" dirty="0" smtClean="0"/>
              <a:t>. Also, TAC has a very good publication on the Open Meetings Act, which can be accessed on our web site.</a:t>
            </a:r>
          </a:p>
          <a:p>
            <a:endParaRPr lang="en-US" sz="1200" b="0" i="0" baseline="0" dirty="0" smtClean="0"/>
          </a:p>
          <a:p>
            <a:r>
              <a:rPr lang="en-US" sz="1200" b="0" i="0" baseline="0" dirty="0" smtClean="0"/>
              <a:t>A well-informed public is the key to ensuring an ethical and accountable government. </a:t>
            </a:r>
            <a:endParaRPr lang="en-US" sz="1200" b="0" dirty="0" smtClean="0"/>
          </a:p>
          <a:p>
            <a:endParaRPr lang="en-US" dirty="0"/>
          </a:p>
        </p:txBody>
      </p:sp>
      <p:sp>
        <p:nvSpPr>
          <p:cNvPr id="4" name="Slide Number Placeholder 3"/>
          <p:cNvSpPr>
            <a:spLocks noGrp="1"/>
          </p:cNvSpPr>
          <p:nvPr>
            <p:ph type="sldNum" sz="quarter" idx="10"/>
          </p:nvPr>
        </p:nvSpPr>
        <p:spPr/>
        <p:txBody>
          <a:bodyPr/>
          <a:lstStyle/>
          <a:p>
            <a:fld id="{A83B97AD-AFCA-44D6-8F74-A3D0B812855C}" type="slidenum">
              <a:rPr lang="en-US" smtClean="0"/>
              <a:t>14</a:t>
            </a:fld>
            <a:endParaRPr lang="en-US"/>
          </a:p>
        </p:txBody>
      </p:sp>
    </p:spTree>
    <p:extLst>
      <p:ext uri="{BB962C8B-B14F-4D97-AF65-F5344CB8AC3E}">
        <p14:creationId xmlns:p14="http://schemas.microsoft.com/office/powerpoint/2010/main" val="2097410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Sometimes parliamentary procedure can be confusing.</a:t>
            </a:r>
            <a:r>
              <a:rPr lang="en-US" baseline="0" dirty="0" smtClean="0"/>
              <a:t> This is highlighted in this</a:t>
            </a:r>
            <a:r>
              <a:rPr lang="is-IS" baseline="0" dirty="0" smtClean="0"/>
              <a:t> dysfuntional council meeting.</a:t>
            </a:r>
          </a:p>
          <a:p>
            <a:endParaRPr lang="is-IS" baseline="0" dirty="0" smtClean="0"/>
          </a:p>
          <a:p>
            <a:r>
              <a:rPr lang="is-IS" baseline="0" dirty="0" smtClean="0"/>
              <a:t>I didn’t show the whole video but you can find it by searching for “Worst Public Meeting Ever.” Trust me, it gets worse.</a:t>
            </a:r>
            <a:endParaRPr lang="en-US" dirty="0"/>
          </a:p>
        </p:txBody>
      </p:sp>
      <p:sp>
        <p:nvSpPr>
          <p:cNvPr id="4" name="Slide Number Placeholder 3"/>
          <p:cNvSpPr>
            <a:spLocks noGrp="1"/>
          </p:cNvSpPr>
          <p:nvPr>
            <p:ph type="sldNum" sz="quarter" idx="10"/>
          </p:nvPr>
        </p:nvSpPr>
        <p:spPr/>
        <p:txBody>
          <a:bodyPr/>
          <a:lstStyle/>
          <a:p>
            <a:fld id="{A83B97AD-AFCA-44D6-8F74-A3D0B812855C}" type="slidenum">
              <a:rPr lang="en-US" smtClean="0"/>
              <a:t>15</a:t>
            </a:fld>
            <a:endParaRPr lang="en-US"/>
          </a:p>
        </p:txBody>
      </p:sp>
    </p:spTree>
    <p:extLst>
      <p:ext uri="{BB962C8B-B14F-4D97-AF65-F5344CB8AC3E}">
        <p14:creationId xmlns:p14="http://schemas.microsoft.com/office/powerpoint/2010/main" val="1792631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dirty="0" smtClean="0"/>
              <a:t>Each CC adopts their</a:t>
            </a:r>
            <a:r>
              <a:rPr lang="en-US" sz="1200" b="0" baseline="0" dirty="0" smtClean="0"/>
              <a:t> own rules. </a:t>
            </a:r>
            <a:r>
              <a:rPr lang="en-US" sz="1200" b="0" dirty="0" smtClean="0"/>
              <a:t>Parliamentary</a:t>
            </a:r>
            <a:r>
              <a:rPr lang="en-US" sz="1200" b="0" baseline="0" dirty="0" smtClean="0"/>
              <a:t> procedure is an organizational tool, that although simple in principle and based on common sense and courtesy, it seems technical because of special vocabulary developed to discuss it. Parliamentary procedure enables groups of people to reach conclusions and to plan work in a short period of time and without confusion. It should be applied to determine the will of the majority and to also protect the rights and privileges of the minority. To achieve these purposes, these five basic principles of parliamentary procedure should be considered, understood, remembered, and practiced at all times. A model for Rules of Procedure can be found in the TAC publication on the Open Meetings Act. These model rules were provided by Jim Allison.</a:t>
            </a:r>
          </a:p>
          <a:p>
            <a:endParaRPr lang="en-US" sz="1200" b="0" baseline="0" dirty="0" smtClean="0"/>
          </a:p>
          <a:p>
            <a:r>
              <a:rPr lang="en-US" sz="1200" b="0" baseline="0" dirty="0" smtClean="0"/>
              <a:t>Advice: don’t adopt Roberts Rules of Order as your rules of procedure – we </a:t>
            </a:r>
            <a:r>
              <a:rPr lang="en-US" sz="1200" b="0" baseline="0" smtClean="0"/>
              <a:t>too complicated!</a:t>
            </a:r>
            <a:endParaRPr lang="en-US" sz="1200" b="0" baseline="0" dirty="0" smtClean="0"/>
          </a:p>
          <a:p>
            <a:endParaRPr lang="en-US" sz="1200" b="0" baseline="0" dirty="0" smtClean="0"/>
          </a:p>
          <a:p>
            <a:r>
              <a:rPr lang="en-US" sz="1200" b="0" baseline="0" dirty="0" smtClean="0"/>
              <a:t>But more important than these five principles is the </a:t>
            </a:r>
            <a:r>
              <a:rPr lang="en-US" sz="1200" b="1" baseline="0" dirty="0" smtClean="0"/>
              <a:t>“Golden Principle:”</a:t>
            </a:r>
          </a:p>
          <a:p>
            <a:endParaRPr lang="en-US" sz="1200" b="1" baseline="0" dirty="0" smtClean="0"/>
          </a:p>
          <a:p>
            <a:r>
              <a:rPr lang="en-US" sz="1200" b="1" baseline="0" dirty="0" smtClean="0"/>
              <a:t>The best interest of the county is of the greatest importance- When a Commissioner sits on Commissioners Court, they not only represent the citizens residing in their precinct, BUT those citizens/residents of the entire county. </a:t>
            </a:r>
            <a:endParaRPr lang="en-US" sz="1200" b="0" dirty="0" smtClean="0"/>
          </a:p>
          <a:p>
            <a:endParaRPr lang="en-US" dirty="0"/>
          </a:p>
        </p:txBody>
      </p:sp>
      <p:sp>
        <p:nvSpPr>
          <p:cNvPr id="4" name="Slide Number Placeholder 3"/>
          <p:cNvSpPr>
            <a:spLocks noGrp="1"/>
          </p:cNvSpPr>
          <p:nvPr>
            <p:ph type="sldNum" sz="quarter" idx="10"/>
          </p:nvPr>
        </p:nvSpPr>
        <p:spPr/>
        <p:txBody>
          <a:bodyPr/>
          <a:lstStyle/>
          <a:p>
            <a:fld id="{A83B97AD-AFCA-44D6-8F74-A3D0B812855C}" type="slidenum">
              <a:rPr lang="en-US" smtClean="0"/>
              <a:t>16</a:t>
            </a:fld>
            <a:endParaRPr lang="en-US"/>
          </a:p>
        </p:txBody>
      </p:sp>
    </p:spTree>
    <p:extLst>
      <p:ext uri="{BB962C8B-B14F-4D97-AF65-F5344CB8AC3E}">
        <p14:creationId xmlns:p14="http://schemas.microsoft.com/office/powerpoint/2010/main" val="23818048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The meeting agenda is the skeleton of all meetings and is critical for effective, efficient and productive meetings. A well</a:t>
            </a:r>
            <a:r>
              <a:rPr lang="en-US" sz="1200" baseline="0" dirty="0" smtClean="0"/>
              <a:t> planned agenda provides organization and promotes efficiency. An agenda is essentially an organized list of matters to be taken up at a meeting. In organizing your agenda, keep in mind the group you are organizing.</a:t>
            </a:r>
          </a:p>
          <a:p>
            <a:endParaRPr lang="en-US" sz="1200" b="0" baseline="0" dirty="0" smtClean="0"/>
          </a:p>
          <a:p>
            <a:r>
              <a:rPr lang="en-US" sz="1200" b="0" baseline="0" dirty="0" smtClean="0"/>
              <a:t>The most successful meetings are organized to fit the group. Usually, issues which require imagination, innovativeness and creativity should be placed early (or first) on the agenda. Issues such as new projects, redefining objectives and resolving existing problems require clear heads and fast thinking. It is better to cover these issues early in the meeting while the group is alert. Lastly, it is often a smart tactic to put items which “unite” the group first on the agenda. These items would be issues which are fairly non- controversial, can be agreed upon quickly with little debate, and set the stage for a productive meeting. </a:t>
            </a:r>
          </a:p>
          <a:p>
            <a:endParaRPr lang="en-US" sz="1200" b="0" baseline="0" dirty="0" smtClean="0"/>
          </a:p>
          <a:p>
            <a:r>
              <a:rPr lang="en-US" sz="1200" b="0" baseline="0" dirty="0" smtClean="0"/>
              <a:t>Similarly, more controversial issues should be placed toward the end of the agenda to allow participants time to organize their views and prepare for a possible “heated” discussion. It is the responsibility of the chairperson to control the groups’ emotions, ensure that no one individual or group dominates the discussion and that each person participating in the meeting is given an opportunity to express his or her views.</a:t>
            </a:r>
          </a:p>
          <a:p>
            <a:endParaRPr lang="en-US" sz="1200" b="0" baseline="0" dirty="0" smtClean="0"/>
          </a:p>
          <a:p>
            <a:r>
              <a:rPr lang="en-US" sz="1200" b="0" baseline="0" dirty="0" smtClean="0"/>
              <a:t>Above all else, is the importance of staying on schedule. By putting an ending time on the agenda, the group will be reluctant to prolong matters which can be taken care of quickly. </a:t>
            </a:r>
            <a:endParaRPr lang="en-US" sz="1200" b="0" dirty="0" smtClean="0"/>
          </a:p>
          <a:p>
            <a:endParaRPr lang="en-US" dirty="0"/>
          </a:p>
        </p:txBody>
      </p:sp>
      <p:sp>
        <p:nvSpPr>
          <p:cNvPr id="4" name="Slide Number Placeholder 3"/>
          <p:cNvSpPr>
            <a:spLocks noGrp="1"/>
          </p:cNvSpPr>
          <p:nvPr>
            <p:ph type="sldNum" sz="quarter" idx="10"/>
          </p:nvPr>
        </p:nvSpPr>
        <p:spPr/>
        <p:txBody>
          <a:bodyPr/>
          <a:lstStyle/>
          <a:p>
            <a:fld id="{A83B97AD-AFCA-44D6-8F74-A3D0B812855C}" type="slidenum">
              <a:rPr lang="en-US" smtClean="0"/>
              <a:t>18</a:t>
            </a:fld>
            <a:endParaRPr lang="en-US"/>
          </a:p>
        </p:txBody>
      </p:sp>
    </p:spTree>
    <p:extLst>
      <p:ext uri="{BB962C8B-B14F-4D97-AF65-F5344CB8AC3E}">
        <p14:creationId xmlns:p14="http://schemas.microsoft.com/office/powerpoint/2010/main" val="28964316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AutoNum type="arabicPeriod"/>
            </a:pPr>
            <a:r>
              <a:rPr lang="en-US" sz="1200" b="1" dirty="0" smtClean="0"/>
              <a:t>Call</a:t>
            </a:r>
            <a:r>
              <a:rPr lang="en-US" sz="1200" b="1" baseline="0" dirty="0" smtClean="0"/>
              <a:t> to Order- </a:t>
            </a:r>
            <a:r>
              <a:rPr lang="en-US" sz="1200" b="0" baseline="0" dirty="0" smtClean="0"/>
              <a:t>The County Judge or other Chairperson raps the table and says, “The meeting will please come to order.”</a:t>
            </a:r>
          </a:p>
          <a:p>
            <a:pPr marL="342900" indent="-342900">
              <a:buAutoNum type="arabicPeriod"/>
            </a:pPr>
            <a:r>
              <a:rPr lang="en-US" sz="1200" b="1" baseline="0" dirty="0" smtClean="0"/>
              <a:t>Role Call- </a:t>
            </a:r>
            <a:r>
              <a:rPr lang="en-US" sz="1200" b="0" baseline="0" dirty="0" smtClean="0"/>
              <a:t>The Chairperson says, “the clerk or secretary will call the roll.” The clerk or secretary calls rolls and reports whether or not a quorum is present. Sometimes it is appropriate to take the roll silently and report to the chairperson that a quorum is present.</a:t>
            </a:r>
          </a:p>
          <a:p>
            <a:pPr marL="342900" indent="-342900">
              <a:buAutoNum type="arabicPeriod"/>
            </a:pPr>
            <a:r>
              <a:rPr lang="en-US" sz="1200" b="1" baseline="0" dirty="0" smtClean="0"/>
              <a:t>Reading and Approval of Minutes- </a:t>
            </a:r>
            <a:r>
              <a:rPr lang="en-US" sz="1200" b="0" baseline="0" dirty="0" smtClean="0"/>
              <a:t>Every organizational meeting has a clerk or secretary who keeps the minutes which should record an exact record of decisions or results of discussion. Once the minutes have been read and approved, they become the official record of transactions. Oftentimes, there is a motion to dispense with the ready of the minutes.</a:t>
            </a:r>
          </a:p>
          <a:p>
            <a:pPr marL="342900" indent="-342900">
              <a:buAutoNum type="arabicPeriod"/>
            </a:pPr>
            <a:r>
              <a:rPr lang="en-US" sz="1200" b="1" baseline="0" dirty="0" smtClean="0"/>
              <a:t>Officials and Committee Reports- </a:t>
            </a:r>
            <a:r>
              <a:rPr lang="en-US" sz="1200" b="0" baseline="0" dirty="0" smtClean="0"/>
              <a:t>these reports give members an understanding of the subject dealt with and any action desired. The report consists of material, oral or written, that has been agreed upon by the committee, county official or department head.</a:t>
            </a:r>
          </a:p>
          <a:p>
            <a:pPr marL="342900" indent="-342900">
              <a:buAutoNum type="arabicPeriod"/>
            </a:pPr>
            <a:r>
              <a:rPr lang="en-US" sz="1200" b="1" baseline="0" dirty="0" smtClean="0"/>
              <a:t>Unfinished and New Business- </a:t>
            </a:r>
            <a:r>
              <a:rPr lang="en-US" sz="1200" b="0" baseline="0" dirty="0" smtClean="0"/>
              <a:t>Unfinished business is any business which was pending but not disposed of at a previous meeting. Members may introduce new items of business.</a:t>
            </a:r>
          </a:p>
          <a:p>
            <a:pPr marL="342900" indent="-342900">
              <a:buAutoNum type="arabicPeriod"/>
            </a:pPr>
            <a:r>
              <a:rPr lang="en-US" sz="1200" b="1" baseline="0" dirty="0" smtClean="0"/>
              <a:t>Adjournment- </a:t>
            </a:r>
            <a:r>
              <a:rPr lang="en-US" sz="1200" b="0" baseline="0" dirty="0" smtClean="0"/>
              <a:t> The chairperson simply states, “Do I hear a motion to adjourn?” A member can make the motion by saying, “I move that we adjourn.” The motion is seconded and meeting is adjourned. </a:t>
            </a:r>
            <a:endParaRPr lang="en-US" sz="1200" b="1" dirty="0" smtClean="0"/>
          </a:p>
          <a:p>
            <a:endParaRPr lang="en-US" dirty="0"/>
          </a:p>
        </p:txBody>
      </p:sp>
      <p:sp>
        <p:nvSpPr>
          <p:cNvPr id="4" name="Slide Number Placeholder 3"/>
          <p:cNvSpPr>
            <a:spLocks noGrp="1"/>
          </p:cNvSpPr>
          <p:nvPr>
            <p:ph type="sldNum" sz="quarter" idx="10"/>
          </p:nvPr>
        </p:nvSpPr>
        <p:spPr/>
        <p:txBody>
          <a:bodyPr/>
          <a:lstStyle/>
          <a:p>
            <a:fld id="{A83B97AD-AFCA-44D6-8F74-A3D0B812855C}" type="slidenum">
              <a:rPr lang="en-US" smtClean="0"/>
              <a:t>19</a:t>
            </a:fld>
            <a:endParaRPr lang="en-US"/>
          </a:p>
        </p:txBody>
      </p:sp>
    </p:spTree>
    <p:extLst>
      <p:ext uri="{BB962C8B-B14F-4D97-AF65-F5344CB8AC3E}">
        <p14:creationId xmlns:p14="http://schemas.microsoft.com/office/powerpoint/2010/main" val="24602306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Act does not entitle the public</a:t>
            </a:r>
            <a:r>
              <a:rPr lang="en-US" baseline="0" dirty="0" smtClean="0"/>
              <a:t> to choose the items to be discussed or to speak about items on the agenda.</a:t>
            </a:r>
          </a:p>
          <a:p>
            <a:endParaRPr lang="en-US" baseline="0" dirty="0" smtClean="0"/>
          </a:p>
          <a:p>
            <a:r>
              <a:rPr lang="en-US" baseline="0" dirty="0" smtClean="0"/>
              <a:t>The court may adopt procedures to give members of the public an opportunity to speak at court meetings. </a:t>
            </a:r>
          </a:p>
          <a:p>
            <a:endParaRPr lang="en-US" baseline="0" dirty="0" smtClean="0"/>
          </a:p>
          <a:p>
            <a:r>
              <a:rPr lang="en-US" baseline="0" dirty="0" smtClean="0"/>
              <a:t>If so, the opportunity must be made available in an evenhanded manner. For example, reasonable restrictions on the number of speakers and the time allowed to them are permissible. The opportunity of a person to address the body may not be </a:t>
            </a:r>
            <a:r>
              <a:rPr lang="en-US" baseline="0" dirty="0" smtClean="0"/>
              <a:t>restricted </a:t>
            </a:r>
            <a:r>
              <a:rPr lang="en-US" baseline="0" dirty="0" smtClean="0"/>
              <a:t>because of what the person may have to say.</a:t>
            </a:r>
          </a:p>
          <a:p>
            <a:endParaRPr lang="en-US" baseline="0" dirty="0" smtClean="0"/>
          </a:p>
          <a:p>
            <a:r>
              <a:rPr lang="en-US" baseline="0" dirty="0" smtClean="0"/>
              <a:t>If a law requires a public hearing, that law may impose additional requirements for members of the public to be heard.</a:t>
            </a:r>
            <a:endParaRPr lang="en-US" dirty="0"/>
          </a:p>
        </p:txBody>
      </p:sp>
      <p:sp>
        <p:nvSpPr>
          <p:cNvPr id="4" name="Slide Number Placeholder 3"/>
          <p:cNvSpPr>
            <a:spLocks noGrp="1"/>
          </p:cNvSpPr>
          <p:nvPr>
            <p:ph type="sldNum" sz="quarter" idx="10"/>
          </p:nvPr>
        </p:nvSpPr>
        <p:spPr/>
        <p:txBody>
          <a:bodyPr/>
          <a:lstStyle/>
          <a:p>
            <a:fld id="{A83B97AD-AFCA-44D6-8F74-A3D0B812855C}" type="slidenum">
              <a:rPr lang="en-US" smtClean="0"/>
              <a:t>21</a:t>
            </a:fld>
            <a:endParaRPr lang="en-US"/>
          </a:p>
        </p:txBody>
      </p:sp>
    </p:spTree>
    <p:extLst>
      <p:ext uri="{BB962C8B-B14F-4D97-AF65-F5344CB8AC3E}">
        <p14:creationId xmlns:p14="http://schemas.microsoft.com/office/powerpoint/2010/main" val="37713234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I’ll conclude</a:t>
            </a:r>
            <a:r>
              <a:rPr lang="en-US" baseline="0" dirty="0" smtClean="0"/>
              <a:t> with some ideas about making your future meetings more productive.</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Too often</a:t>
            </a:r>
            <a:r>
              <a:rPr lang="en-US" baseline="0" dirty="0" smtClean="0"/>
              <a:t> we get caught up in the logistics of meetings but we don’t know precisely “WHY” we are meeting. Logistical considerations are important and help create a good environment for a successful meeting, and we will talk about that a little later. But when we do gather, it should be for a clearly defined purpose. The art of gathering begins with purpose and by answering the questions: when should we meet and why? We often choose the format of meetings before we’re clear on our purpose.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Set routines in meeting can be a great enemy of a meaningful gathering. There is nothing inherently wrong with using set templates for meetings. But remember, those that set up the template did so to meet their needs. We should take time to reflect on current needs and purposes and determine if the old templates serve current needs. Perhaps the current structure of Commissioners Court best serves your purpose, but it might be helpful to imagine ‘What if?’</a:t>
            </a:r>
            <a:endParaRPr lang="en-US" dirty="0" smtClean="0"/>
          </a:p>
          <a:p>
            <a:endParaRPr lang="en-US" dirty="0" smtClean="0"/>
          </a:p>
          <a:p>
            <a:r>
              <a:rPr lang="en-US" dirty="0" smtClean="0"/>
              <a:t>Most everyone</a:t>
            </a:r>
            <a:r>
              <a:rPr lang="en-US" baseline="0" dirty="0" smtClean="0"/>
              <a:t> is familiar with the old sit-com Seinfeld</a:t>
            </a:r>
            <a:r>
              <a:rPr lang="is-IS" baseline="0" dirty="0" smtClean="0"/>
              <a:t>…it was a show, famously, about nothing. While the show was funny, you can do some things that assure your meetings are NOT about nothing.</a:t>
            </a:r>
            <a:endParaRPr lang="en-US" dirty="0" smtClean="0"/>
          </a:p>
          <a:p>
            <a:endParaRPr lang="en-US" dirty="0" smtClean="0"/>
          </a:p>
          <a:p>
            <a:r>
              <a:rPr lang="en-US" dirty="0" smtClean="0"/>
              <a:t>Having a purpose</a:t>
            </a:r>
            <a:r>
              <a:rPr lang="en-US" baseline="0" dirty="0" smtClean="0"/>
              <a:t> simply means knowing WHY you’re gathering and doing your participants the honor of being convened for a reason. And once your have the purpose in mind, you will suddenly find it easier to make all the decisions that a gathering requires.</a:t>
            </a:r>
            <a:endParaRPr lang="en-US" dirty="0" smtClean="0"/>
          </a:p>
          <a:p>
            <a:endParaRPr lang="en-US" dirty="0" smtClean="0"/>
          </a:p>
          <a:p>
            <a:r>
              <a:rPr lang="en-US" dirty="0" smtClean="0"/>
              <a:t>Specificity – the more focused a particular gathering is, the more narrowly</a:t>
            </a:r>
            <a:r>
              <a:rPr lang="en-US" baseline="0" dirty="0" smtClean="0"/>
              <a:t> it frames itself and the more passion it arouses.</a:t>
            </a:r>
          </a:p>
          <a:p>
            <a:endParaRPr lang="en-US" baseline="0" dirty="0" smtClean="0"/>
          </a:p>
          <a:p>
            <a:r>
              <a:rPr lang="en-US" baseline="0" dirty="0" smtClean="0"/>
              <a:t>Uniqueness – What sets your meeting apart? How is your meeting or dinner or conference unique among the other meetings, dinners, and conferences?</a:t>
            </a:r>
          </a:p>
          <a:p>
            <a:endParaRPr lang="en-US" baseline="0" dirty="0" smtClean="0"/>
          </a:p>
          <a:p>
            <a:r>
              <a:rPr lang="en-US" dirty="0" smtClean="0"/>
              <a:t>Tips on moving from the What to the Why:</a:t>
            </a:r>
          </a:p>
          <a:p>
            <a:r>
              <a:rPr lang="en-US" dirty="0" smtClean="0"/>
              <a:t>Zoom out – think big (Chemistry</a:t>
            </a:r>
            <a:r>
              <a:rPr lang="en-US" baseline="0" dirty="0" smtClean="0"/>
              <a:t> Teacher)</a:t>
            </a:r>
            <a:endParaRPr lang="en-US" dirty="0" smtClean="0"/>
          </a:p>
          <a:p>
            <a:r>
              <a:rPr lang="en-US" dirty="0" smtClean="0"/>
              <a:t>Drill</a:t>
            </a:r>
            <a:r>
              <a:rPr lang="en-US" baseline="0" dirty="0" smtClean="0"/>
              <a:t> down – Take the reasons you think you are gathering and keep drilling below them. Ask why you are doing it. Every time you get to another, deeper reason, ask why again. Keep asking why you are doing something until you hit a belief or value. (Pot luck example)</a:t>
            </a:r>
          </a:p>
          <a:p>
            <a:r>
              <a:rPr lang="en-US" baseline="0" dirty="0" smtClean="0"/>
              <a:t>Think about what larger needs might be addressed</a:t>
            </a:r>
          </a:p>
          <a:p>
            <a:r>
              <a:rPr lang="en-US" baseline="0" dirty="0" smtClean="0"/>
              <a:t>Reverse engineer an outcome – every meeting should be organized around a “desired” outcome.</a:t>
            </a:r>
          </a:p>
          <a:p>
            <a:r>
              <a:rPr lang="en-US" dirty="0" smtClean="0"/>
              <a:t>When there really is no purpose: have a casual hang out,</a:t>
            </a:r>
            <a:r>
              <a:rPr lang="en-US" baseline="0" dirty="0" smtClean="0"/>
              <a:t> or give people their time back</a:t>
            </a:r>
            <a:endParaRPr lang="en-US" dirty="0" smtClean="0"/>
          </a:p>
        </p:txBody>
      </p:sp>
      <p:sp>
        <p:nvSpPr>
          <p:cNvPr id="4" name="Slide Number Placeholder 3"/>
          <p:cNvSpPr>
            <a:spLocks noGrp="1"/>
          </p:cNvSpPr>
          <p:nvPr>
            <p:ph type="sldNum" sz="quarter" idx="10"/>
          </p:nvPr>
        </p:nvSpPr>
        <p:spPr/>
        <p:txBody>
          <a:bodyPr/>
          <a:lstStyle/>
          <a:p>
            <a:fld id="{A83B97AD-AFCA-44D6-8F74-A3D0B812855C}" type="slidenum">
              <a:rPr lang="en-US" smtClean="0"/>
              <a:t>22</a:t>
            </a:fld>
            <a:endParaRPr lang="en-US"/>
          </a:p>
        </p:txBody>
      </p:sp>
    </p:spTree>
    <p:extLst>
      <p:ext uri="{BB962C8B-B14F-4D97-AF65-F5344CB8AC3E}">
        <p14:creationId xmlns:p14="http://schemas.microsoft.com/office/powerpoint/2010/main" val="67016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Most of you are probably familiar with Scott Adam’s Dilbert cartoons and the “Dilbert Principle.” Perhaps many of you can also draw a connection between the cartoon and a meeting you have recently attended. The fact is, as many studies support, much of the time we spend in gatherings with other people disappoints us. The 2015 </a:t>
            </a:r>
            <a:r>
              <a:rPr lang="en-US" sz="1400" i="1" baseline="0" dirty="0" smtClean="0"/>
              <a:t>State of Enterprise Work </a:t>
            </a:r>
            <a:r>
              <a:rPr lang="en-US" sz="1400" baseline="0" dirty="0" smtClean="0"/>
              <a:t>survey found, as Adam illustrates, that “wasteful meetings: were employees’ top obstacle to getting work done. As much as our gathering disappoint us, though, we tend to keep gathering in the same tired ways.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When we try think of ways to improve meetings, we often focus on the mechanics of gathering, inadvertently shrinking a human challenge down to a logistical one. We reduce the question of what to do with people to a question of what to do about things surrounding meetings like PowerPoints, invitations, AV equipment, and refreshments.</a:t>
            </a:r>
            <a:endParaRPr lang="en-US" sz="1400" dirty="0" smtClean="0"/>
          </a:p>
        </p:txBody>
      </p:sp>
      <p:sp>
        <p:nvSpPr>
          <p:cNvPr id="4" name="Slide Number Placeholder 3"/>
          <p:cNvSpPr>
            <a:spLocks noGrp="1"/>
          </p:cNvSpPr>
          <p:nvPr>
            <p:ph type="sldNum" sz="quarter" idx="10"/>
          </p:nvPr>
        </p:nvSpPr>
        <p:spPr/>
        <p:txBody>
          <a:bodyPr/>
          <a:lstStyle/>
          <a:p>
            <a:fld id="{9C4FBF1B-487F-45D2-8C9A-DF89BD00A9C9}" type="slidenum">
              <a:rPr lang="en-US" smtClean="0"/>
              <a:t>2</a:t>
            </a:fld>
            <a:endParaRPr lang="en-US" dirty="0"/>
          </a:p>
        </p:txBody>
      </p:sp>
    </p:spTree>
    <p:extLst>
      <p:ext uri="{BB962C8B-B14F-4D97-AF65-F5344CB8AC3E}">
        <p14:creationId xmlns:p14="http://schemas.microsoft.com/office/powerpoint/2010/main" val="243368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 would like to start by talking about the basics of how to plan and conduct a successful meeting. Then we will looks at how the principles of effective meetings may be integrated into Commissioners Court, as well as briefly review the statutes governing the conducting of court. I’ll conclude our session with some ideas about making your future gatherings more effective and purpose filled.</a:t>
            </a:r>
            <a:endParaRPr lang="en-US" dirty="0" smtClean="0"/>
          </a:p>
          <a:p>
            <a:endParaRPr lang="en-US" dirty="0"/>
          </a:p>
        </p:txBody>
      </p:sp>
      <p:sp>
        <p:nvSpPr>
          <p:cNvPr id="4" name="Slide Number Placeholder 3"/>
          <p:cNvSpPr>
            <a:spLocks noGrp="1"/>
          </p:cNvSpPr>
          <p:nvPr>
            <p:ph type="sldNum" sz="quarter" idx="10"/>
          </p:nvPr>
        </p:nvSpPr>
        <p:spPr/>
        <p:txBody>
          <a:bodyPr/>
          <a:lstStyle/>
          <a:p>
            <a:fld id="{A83B97AD-AFCA-44D6-8F74-A3D0B812855C}" type="slidenum">
              <a:rPr lang="en-US" smtClean="0"/>
              <a:t>3</a:t>
            </a:fld>
            <a:endParaRPr lang="en-US"/>
          </a:p>
        </p:txBody>
      </p:sp>
    </p:spTree>
    <p:extLst>
      <p:ext uri="{BB962C8B-B14F-4D97-AF65-F5344CB8AC3E}">
        <p14:creationId xmlns:p14="http://schemas.microsoft.com/office/powerpoint/2010/main" val="1088344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There</a:t>
            </a:r>
            <a:r>
              <a:rPr lang="en-US" baseline="0" dirty="0" smtClean="0"/>
              <a:t> are so many good reasons we come together </a:t>
            </a:r>
            <a:r>
              <a:rPr lang="en-US" b="1" baseline="0" dirty="0" smtClean="0"/>
              <a:t>(read and discuss slide).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smtClean="0"/>
              <a:t>Other times, we spend our days in back-to-back meetings, some of which could be replaced with email or brief ‘stand-up’ meetings. And sometimes, because of our aversion to imposing on other peoples’ time, we don’t meet when we should!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smtClean="0"/>
              <a:t>O</a:t>
            </a:r>
            <a:r>
              <a:rPr lang="en-US" baseline="0" dirty="0" smtClean="0"/>
              <a:t>ften we don’t know precisely why we are meeting. When we do gather, we use a template of gathering (what we assume a meeting should look like) to substitute for our thinking. We get caught up in the logistics of meetings but we don’t know precisely “WHY” we are meeting. When we do gather, it should be for a clearly defined purpose. The art of gathering begins with purpose and by answering the questions: when should we meet and why? </a:t>
            </a:r>
            <a:endParaRPr lang="en-US" dirty="0" smtClean="0"/>
          </a:p>
          <a:p>
            <a:endParaRPr lang="en-US" dirty="0"/>
          </a:p>
        </p:txBody>
      </p:sp>
      <p:sp>
        <p:nvSpPr>
          <p:cNvPr id="4" name="Slide Number Placeholder 3"/>
          <p:cNvSpPr>
            <a:spLocks noGrp="1"/>
          </p:cNvSpPr>
          <p:nvPr>
            <p:ph type="sldNum" sz="quarter" idx="10"/>
          </p:nvPr>
        </p:nvSpPr>
        <p:spPr/>
        <p:txBody>
          <a:bodyPr/>
          <a:lstStyle/>
          <a:p>
            <a:fld id="{A83B97AD-AFCA-44D6-8F74-A3D0B812855C}" type="slidenum">
              <a:rPr lang="en-US" smtClean="0"/>
              <a:t>4</a:t>
            </a:fld>
            <a:endParaRPr lang="en-US"/>
          </a:p>
        </p:txBody>
      </p:sp>
    </p:spTree>
    <p:extLst>
      <p:ext uri="{BB962C8B-B14F-4D97-AF65-F5344CB8AC3E}">
        <p14:creationId xmlns:p14="http://schemas.microsoft.com/office/powerpoint/2010/main" val="2287825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our work lives, many of us conduct or attend regular staff meetings. The question we should continually ask is, do we really need to meet? Or, are we just meeting as a matter of routine?</a:t>
            </a:r>
            <a:endParaRPr lang="en-US" dirty="0"/>
          </a:p>
        </p:txBody>
      </p:sp>
      <p:sp>
        <p:nvSpPr>
          <p:cNvPr id="4" name="Slide Number Placeholder 3"/>
          <p:cNvSpPr>
            <a:spLocks noGrp="1"/>
          </p:cNvSpPr>
          <p:nvPr>
            <p:ph type="sldNum" sz="quarter" idx="10"/>
          </p:nvPr>
        </p:nvSpPr>
        <p:spPr/>
        <p:txBody>
          <a:bodyPr/>
          <a:lstStyle/>
          <a:p>
            <a:fld id="{A83B97AD-AFCA-44D6-8F74-A3D0B812855C}" type="slidenum">
              <a:rPr lang="en-US" smtClean="0"/>
              <a:t>5</a:t>
            </a:fld>
            <a:endParaRPr lang="en-US"/>
          </a:p>
        </p:txBody>
      </p:sp>
    </p:spTree>
    <p:extLst>
      <p:ext uri="{BB962C8B-B14F-4D97-AF65-F5344CB8AC3E}">
        <p14:creationId xmlns:p14="http://schemas.microsoft.com/office/powerpoint/2010/main" val="1628920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answer</a:t>
            </a:r>
            <a:r>
              <a:rPr lang="en-US" baseline="0" dirty="0" smtClean="0"/>
              <a:t>ing these questions leads you determining a meeting is necessary, then you need to proceed to the planning stage.</a:t>
            </a:r>
            <a:endParaRPr lang="en-US" dirty="0"/>
          </a:p>
        </p:txBody>
      </p:sp>
      <p:sp>
        <p:nvSpPr>
          <p:cNvPr id="4" name="Slide Number Placeholder 3"/>
          <p:cNvSpPr>
            <a:spLocks noGrp="1"/>
          </p:cNvSpPr>
          <p:nvPr>
            <p:ph type="sldNum" sz="quarter" idx="10"/>
          </p:nvPr>
        </p:nvSpPr>
        <p:spPr/>
        <p:txBody>
          <a:bodyPr/>
          <a:lstStyle/>
          <a:p>
            <a:fld id="{A83B97AD-AFCA-44D6-8F74-A3D0B812855C}" type="slidenum">
              <a:rPr lang="en-US" smtClean="0"/>
              <a:t>6</a:t>
            </a:fld>
            <a:endParaRPr lang="en-US"/>
          </a:p>
        </p:txBody>
      </p:sp>
    </p:spTree>
    <p:extLst>
      <p:ext uri="{BB962C8B-B14F-4D97-AF65-F5344CB8AC3E}">
        <p14:creationId xmlns:p14="http://schemas.microsoft.com/office/powerpoint/2010/main" val="295919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backbone of having effective meetings</a:t>
            </a:r>
            <a:r>
              <a:rPr lang="en-US" baseline="0" dirty="0" smtClean="0"/>
              <a:t> is preparation.</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Successful meetings require time and effort on the part of the County Judge, County Commissioner, president, chairperson, presiding officer or whoever is responsible for a meeting. Early planning should establish the purpose of the meeting, identify needs, assign responsibilities, and arrange for many details that will require attention. Plan</a:t>
            </a:r>
            <a:r>
              <a:rPr lang="en-US" baseline="0" dirty="0" smtClean="0"/>
              <a:t> with a purpose – What do you plan to accomplish? Share this purpose with attendees. </a:t>
            </a:r>
            <a:r>
              <a:rPr lang="en-US" dirty="0" smtClean="0"/>
              <a:t>Good planning and preparation for each meeting will do much to increase satisfaction of participants and also provide opportunities for capitalizing on individual talents and special interests. Well planned meetings will increase overall effectiveness of the county, build good public relations, develop leadership and eliminate the needless waste of time, money, and energy.</a:t>
            </a:r>
          </a:p>
          <a:p>
            <a:endParaRPr lang="en-US" dirty="0" smtClean="0"/>
          </a:p>
          <a:p>
            <a:r>
              <a:rPr lang="en-US" dirty="0" smtClean="0"/>
              <a:t>Participant Selection – The</a:t>
            </a:r>
            <a:r>
              <a:rPr lang="en-US" baseline="0" dirty="0" smtClean="0"/>
              <a:t> rule of how many: invite six people is you want an intimate conversation; invite 12 if you want diversity of viewpoints; invite 120 if you want to create a larger organism that can move as one. </a:t>
            </a:r>
            <a:r>
              <a:rPr lang="en-US" dirty="0" smtClean="0"/>
              <a:t>Who needs to attend the</a:t>
            </a:r>
            <a:r>
              <a:rPr lang="en-US" baseline="0" dirty="0" smtClean="0"/>
              <a:t> meeting to accomplish its purpose? If they need to be there, get them there! If they don’t need to be there, don’t invite them!</a:t>
            </a:r>
          </a:p>
          <a:p>
            <a:endParaRPr lang="en-US" baseline="0" dirty="0" smtClean="0"/>
          </a:p>
          <a:p>
            <a:r>
              <a:rPr lang="en-US" baseline="0" dirty="0" smtClean="0"/>
              <a:t>Structure – What will have the greatest impact to accomplish the objective? Guest speakers, brainstorming session, panel discussions, discussion groups, demonstrations?</a:t>
            </a:r>
          </a:p>
          <a:p>
            <a:endParaRPr lang="en-US" baseline="0" dirty="0" smtClean="0"/>
          </a:p>
          <a:p>
            <a:r>
              <a:rPr lang="en-US" baseline="0" dirty="0" smtClean="0"/>
              <a:t>Location and Time – Convenient place? Time of Day? Size and comfort of meeting space, room set-up?</a:t>
            </a:r>
          </a:p>
        </p:txBody>
      </p:sp>
      <p:sp>
        <p:nvSpPr>
          <p:cNvPr id="4" name="Slide Number Placeholder 3"/>
          <p:cNvSpPr>
            <a:spLocks noGrp="1"/>
          </p:cNvSpPr>
          <p:nvPr>
            <p:ph type="sldNum" sz="quarter" idx="10"/>
          </p:nvPr>
        </p:nvSpPr>
        <p:spPr/>
        <p:txBody>
          <a:bodyPr/>
          <a:lstStyle/>
          <a:p>
            <a:fld id="{A83B97AD-AFCA-44D6-8F74-A3D0B812855C}" type="slidenum">
              <a:rPr lang="en-US" smtClean="0"/>
              <a:t>8</a:t>
            </a:fld>
            <a:endParaRPr lang="en-US"/>
          </a:p>
        </p:txBody>
      </p:sp>
    </p:spTree>
    <p:extLst>
      <p:ext uri="{BB962C8B-B14F-4D97-AF65-F5344CB8AC3E}">
        <p14:creationId xmlns:p14="http://schemas.microsoft.com/office/powerpoint/2010/main" val="3833499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Agenda – Prepare and distribute a least three days in advance: clarifies the objectives of the meeting; helps attendees plan and prepare to make effective contributions; and provides direction and focus for the discussion.</a:t>
            </a:r>
          </a:p>
          <a:p>
            <a:endParaRPr lang="en-US" baseline="0" dirty="0" smtClean="0"/>
          </a:p>
          <a:p>
            <a:r>
              <a:rPr lang="en-US" baseline="0" dirty="0" smtClean="0"/>
              <a:t>Responsibilities – assign individual responsibilities to attendees. Prepare written assignment of duties to communicate these responsibilities.</a:t>
            </a:r>
          </a:p>
          <a:p>
            <a:endParaRPr lang="en-US" baseline="0" dirty="0" smtClean="0"/>
          </a:p>
          <a:p>
            <a:r>
              <a:rPr lang="en-US" baseline="0" dirty="0" smtClean="0"/>
              <a:t>Confirmation – Email, call, or otherwise contact participants to ensure that they will be in attendance</a:t>
            </a:r>
          </a:p>
          <a:p>
            <a:endParaRPr lang="en-US" dirty="0"/>
          </a:p>
        </p:txBody>
      </p:sp>
      <p:sp>
        <p:nvSpPr>
          <p:cNvPr id="4" name="Slide Number Placeholder 3"/>
          <p:cNvSpPr>
            <a:spLocks noGrp="1"/>
          </p:cNvSpPr>
          <p:nvPr>
            <p:ph type="sldNum" sz="quarter" idx="10"/>
          </p:nvPr>
        </p:nvSpPr>
        <p:spPr/>
        <p:txBody>
          <a:bodyPr/>
          <a:lstStyle/>
          <a:p>
            <a:fld id="{A83B97AD-AFCA-44D6-8F74-A3D0B812855C}" type="slidenum">
              <a:rPr lang="en-US" smtClean="0"/>
              <a:t>9</a:t>
            </a:fld>
            <a:endParaRPr lang="en-US"/>
          </a:p>
        </p:txBody>
      </p:sp>
    </p:spTree>
    <p:extLst>
      <p:ext uri="{BB962C8B-B14F-4D97-AF65-F5344CB8AC3E}">
        <p14:creationId xmlns:p14="http://schemas.microsoft.com/office/powerpoint/2010/main" val="17576545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Manage</a:t>
            </a:r>
            <a:r>
              <a:rPr lang="en-US" baseline="0" dirty="0" smtClean="0"/>
              <a:t> time – begin and end on time</a:t>
            </a:r>
          </a:p>
          <a:p>
            <a:endParaRPr lang="en-US" baseline="0" dirty="0" smtClean="0"/>
          </a:p>
          <a:p>
            <a:r>
              <a:rPr lang="en-US" baseline="0" dirty="0" smtClean="0"/>
              <a:t>Use an agenda – You’ve sent an agenda out; stick to it; store off topic ideas for another time</a:t>
            </a:r>
          </a:p>
          <a:p>
            <a:endParaRPr lang="en-US" baseline="0" dirty="0" smtClean="0"/>
          </a:p>
          <a:p>
            <a:r>
              <a:rPr lang="en-US" baseline="0" dirty="0" smtClean="0"/>
              <a:t>Establish ground rules – Ex: arrive and start on time; stick to the agenda; everyone participates; respect different viewpoints; </a:t>
            </a:r>
            <a:r>
              <a:rPr lang="en-US" baseline="0" dirty="0" err="1" smtClean="0"/>
              <a:t>ect</a:t>
            </a:r>
            <a:r>
              <a:rPr lang="en-US" baseline="0" dirty="0" smtClean="0"/>
              <a:t>.</a:t>
            </a:r>
          </a:p>
          <a:p>
            <a:endParaRPr lang="en-US" baseline="0" dirty="0" smtClean="0"/>
          </a:p>
          <a:p>
            <a:r>
              <a:rPr lang="en-US" baseline="0" dirty="0" smtClean="0"/>
              <a:t>Control dominating individuals – don’t let any one person dominate discussion; seek input and dialog from quiet individuals; use a timer to limit talk time</a:t>
            </a:r>
          </a:p>
          <a:p>
            <a:endParaRPr lang="en-US" baseline="0" dirty="0" smtClean="0"/>
          </a:p>
          <a:p>
            <a:r>
              <a:rPr lang="en-US" baseline="0" dirty="0" smtClean="0"/>
              <a:t>Summarize – summarize the discussion; reaffirm decisions made; recap plans for follow-up</a:t>
            </a:r>
            <a:endParaRPr lang="en-US" dirty="0"/>
          </a:p>
        </p:txBody>
      </p:sp>
      <p:sp>
        <p:nvSpPr>
          <p:cNvPr id="4" name="Slide Number Placeholder 3"/>
          <p:cNvSpPr>
            <a:spLocks noGrp="1"/>
          </p:cNvSpPr>
          <p:nvPr>
            <p:ph type="sldNum" sz="quarter" idx="10"/>
          </p:nvPr>
        </p:nvSpPr>
        <p:spPr/>
        <p:txBody>
          <a:bodyPr/>
          <a:lstStyle/>
          <a:p>
            <a:fld id="{A83B97AD-AFCA-44D6-8F74-A3D0B812855C}" type="slidenum">
              <a:rPr lang="en-US" smtClean="0"/>
              <a:t>10</a:t>
            </a:fld>
            <a:endParaRPr lang="en-US"/>
          </a:p>
        </p:txBody>
      </p:sp>
    </p:spTree>
    <p:extLst>
      <p:ext uri="{BB962C8B-B14F-4D97-AF65-F5344CB8AC3E}">
        <p14:creationId xmlns:p14="http://schemas.microsoft.com/office/powerpoint/2010/main" val="3091768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3DE285-A8C1-4800-8F1F-E627736EF4EF}" type="datetimeFigureOut">
              <a:rPr lang="en-US" smtClean="0"/>
              <a:t>2/18/19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0802B-DBDE-451E-B501-2218A091C4EA}" type="slidenum">
              <a:rPr lang="en-US" smtClean="0"/>
              <a:t>‹#›</a:t>
            </a:fld>
            <a:endParaRPr lang="en-US"/>
          </a:p>
        </p:txBody>
      </p:sp>
    </p:spTree>
    <p:extLst>
      <p:ext uri="{BB962C8B-B14F-4D97-AF65-F5344CB8AC3E}">
        <p14:creationId xmlns:p14="http://schemas.microsoft.com/office/powerpoint/2010/main" val="3533731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3DE285-A8C1-4800-8F1F-E627736EF4EF}" type="datetimeFigureOut">
              <a:rPr lang="en-US" smtClean="0"/>
              <a:t>2/18/19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0802B-DBDE-451E-B501-2218A091C4EA}" type="slidenum">
              <a:rPr lang="en-US" smtClean="0"/>
              <a:t>‹#›</a:t>
            </a:fld>
            <a:endParaRPr lang="en-US"/>
          </a:p>
        </p:txBody>
      </p:sp>
    </p:spTree>
    <p:extLst>
      <p:ext uri="{BB962C8B-B14F-4D97-AF65-F5344CB8AC3E}">
        <p14:creationId xmlns:p14="http://schemas.microsoft.com/office/powerpoint/2010/main" val="380120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3DE285-A8C1-4800-8F1F-E627736EF4EF}" type="datetimeFigureOut">
              <a:rPr lang="en-US" smtClean="0"/>
              <a:t>2/18/19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0802B-DBDE-451E-B501-2218A091C4EA}" type="slidenum">
              <a:rPr lang="en-US" smtClean="0"/>
              <a:t>‹#›</a:t>
            </a:fld>
            <a:endParaRPr lang="en-US"/>
          </a:p>
        </p:txBody>
      </p:sp>
    </p:spTree>
    <p:extLst>
      <p:ext uri="{BB962C8B-B14F-4D97-AF65-F5344CB8AC3E}">
        <p14:creationId xmlns:p14="http://schemas.microsoft.com/office/powerpoint/2010/main" val="1619790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3DE285-A8C1-4800-8F1F-E627736EF4EF}" type="datetimeFigureOut">
              <a:rPr lang="en-US" smtClean="0"/>
              <a:t>2/18/19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0802B-DBDE-451E-B501-2218A091C4EA}" type="slidenum">
              <a:rPr lang="en-US" smtClean="0"/>
              <a:t>‹#›</a:t>
            </a:fld>
            <a:endParaRPr lang="en-US"/>
          </a:p>
        </p:txBody>
      </p:sp>
    </p:spTree>
    <p:extLst>
      <p:ext uri="{BB962C8B-B14F-4D97-AF65-F5344CB8AC3E}">
        <p14:creationId xmlns:p14="http://schemas.microsoft.com/office/powerpoint/2010/main" val="2365246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3DE285-A8C1-4800-8F1F-E627736EF4EF}" type="datetimeFigureOut">
              <a:rPr lang="en-US" smtClean="0"/>
              <a:t>2/18/19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0802B-DBDE-451E-B501-2218A091C4EA}" type="slidenum">
              <a:rPr lang="en-US" smtClean="0"/>
              <a:t>‹#›</a:t>
            </a:fld>
            <a:endParaRPr lang="en-US"/>
          </a:p>
        </p:txBody>
      </p:sp>
    </p:spTree>
    <p:extLst>
      <p:ext uri="{BB962C8B-B14F-4D97-AF65-F5344CB8AC3E}">
        <p14:creationId xmlns:p14="http://schemas.microsoft.com/office/powerpoint/2010/main" val="1056081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3DE285-A8C1-4800-8F1F-E627736EF4EF}" type="datetimeFigureOut">
              <a:rPr lang="en-US" smtClean="0"/>
              <a:t>2/18/19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0802B-DBDE-451E-B501-2218A091C4EA}" type="slidenum">
              <a:rPr lang="en-US" smtClean="0"/>
              <a:t>‹#›</a:t>
            </a:fld>
            <a:endParaRPr lang="en-US"/>
          </a:p>
        </p:txBody>
      </p:sp>
    </p:spTree>
    <p:extLst>
      <p:ext uri="{BB962C8B-B14F-4D97-AF65-F5344CB8AC3E}">
        <p14:creationId xmlns:p14="http://schemas.microsoft.com/office/powerpoint/2010/main" val="3634694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3DE285-A8C1-4800-8F1F-E627736EF4EF}" type="datetimeFigureOut">
              <a:rPr lang="en-US" smtClean="0"/>
              <a:t>2/18/19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0802B-DBDE-451E-B501-2218A091C4EA}" type="slidenum">
              <a:rPr lang="en-US" smtClean="0"/>
              <a:t>‹#›</a:t>
            </a:fld>
            <a:endParaRPr lang="en-US"/>
          </a:p>
        </p:txBody>
      </p:sp>
    </p:spTree>
    <p:extLst>
      <p:ext uri="{BB962C8B-B14F-4D97-AF65-F5344CB8AC3E}">
        <p14:creationId xmlns:p14="http://schemas.microsoft.com/office/powerpoint/2010/main" val="3241783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3DE285-A8C1-4800-8F1F-E627736EF4EF}" type="datetimeFigureOut">
              <a:rPr lang="en-US" smtClean="0"/>
              <a:t>2/18/19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0802B-DBDE-451E-B501-2218A091C4EA}" type="slidenum">
              <a:rPr lang="en-US" smtClean="0"/>
              <a:t>‹#›</a:t>
            </a:fld>
            <a:endParaRPr lang="en-US"/>
          </a:p>
        </p:txBody>
      </p:sp>
    </p:spTree>
    <p:extLst>
      <p:ext uri="{BB962C8B-B14F-4D97-AF65-F5344CB8AC3E}">
        <p14:creationId xmlns:p14="http://schemas.microsoft.com/office/powerpoint/2010/main" val="3133549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3DE285-A8C1-4800-8F1F-E627736EF4EF}" type="datetimeFigureOut">
              <a:rPr lang="en-US" smtClean="0"/>
              <a:t>2/18/19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0802B-DBDE-451E-B501-2218A091C4EA}" type="slidenum">
              <a:rPr lang="en-US" smtClean="0"/>
              <a:t>‹#›</a:t>
            </a:fld>
            <a:endParaRPr lang="en-US"/>
          </a:p>
        </p:txBody>
      </p:sp>
    </p:spTree>
    <p:extLst>
      <p:ext uri="{BB962C8B-B14F-4D97-AF65-F5344CB8AC3E}">
        <p14:creationId xmlns:p14="http://schemas.microsoft.com/office/powerpoint/2010/main" val="17145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3DE285-A8C1-4800-8F1F-E627736EF4EF}" type="datetimeFigureOut">
              <a:rPr lang="en-US" smtClean="0"/>
              <a:t>2/18/19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0802B-DBDE-451E-B501-2218A091C4EA}" type="slidenum">
              <a:rPr lang="en-US" smtClean="0"/>
              <a:t>‹#›</a:t>
            </a:fld>
            <a:endParaRPr lang="en-US"/>
          </a:p>
        </p:txBody>
      </p:sp>
    </p:spTree>
    <p:extLst>
      <p:ext uri="{BB962C8B-B14F-4D97-AF65-F5344CB8AC3E}">
        <p14:creationId xmlns:p14="http://schemas.microsoft.com/office/powerpoint/2010/main" val="3469635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3DE285-A8C1-4800-8F1F-E627736EF4EF}" type="datetimeFigureOut">
              <a:rPr lang="en-US" smtClean="0"/>
              <a:t>2/18/19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0802B-DBDE-451E-B501-2218A091C4EA}" type="slidenum">
              <a:rPr lang="en-US" smtClean="0"/>
              <a:t>‹#›</a:t>
            </a:fld>
            <a:endParaRPr lang="en-US"/>
          </a:p>
        </p:txBody>
      </p:sp>
    </p:spTree>
    <p:extLst>
      <p:ext uri="{BB962C8B-B14F-4D97-AF65-F5344CB8AC3E}">
        <p14:creationId xmlns:p14="http://schemas.microsoft.com/office/powerpoint/2010/main" val="26369226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DE285-A8C1-4800-8F1F-E627736EF4EF}" type="datetimeFigureOut">
              <a:rPr lang="en-US" smtClean="0"/>
              <a:t>2/18/19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E0802B-DBDE-451E-B501-2218A091C4EA}" type="slidenum">
              <a:rPr lang="en-US" smtClean="0"/>
              <a:t>‹#›</a:t>
            </a:fld>
            <a:endParaRPr lang="en-US"/>
          </a:p>
        </p:txBody>
      </p:sp>
    </p:spTree>
    <p:extLst>
      <p:ext uri="{BB962C8B-B14F-4D97-AF65-F5344CB8AC3E}">
        <p14:creationId xmlns:p14="http://schemas.microsoft.com/office/powerpoint/2010/main" val="2275996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image" Target="../media/image4.jpeg"/><Relationship Id="rId1" Type="http://schemas.openxmlformats.org/officeDocument/2006/relationships/video" Target="https://www.youtube.com/embed/rFeA-pM0o8Y" TargetMode="Externa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video" Target="https://www.youtube.com/embed/U5oVzbwYWpg" TargetMode="External"/><Relationship Id="rId2" Type="http://schemas.openxmlformats.org/officeDocument/2006/relationships/slideLayout" Target="../slideLayouts/slideLayout2.xml"/><Relationship Id="rId3" Type="http://schemas.openxmlformats.org/officeDocument/2006/relationships/image" Target="../media/image5.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3.015 Effective Meetings:</a:t>
            </a:r>
            <a:br>
              <a:rPr lang="en-US" dirty="0" smtClean="0"/>
            </a:br>
            <a:r>
              <a:rPr lang="en-US" sz="4000" dirty="0" smtClean="0"/>
              <a:t>Getting the </a:t>
            </a:r>
            <a:r>
              <a:rPr lang="en-US" sz="4000" dirty="0"/>
              <a:t>M</a:t>
            </a:r>
            <a:r>
              <a:rPr lang="en-US" sz="4000" dirty="0" smtClean="0"/>
              <a:t>ost Out of Commissioners Court and Other Gatherings</a:t>
            </a:r>
            <a:endParaRPr lang="en-US" dirty="0"/>
          </a:p>
        </p:txBody>
      </p:sp>
      <p:sp>
        <p:nvSpPr>
          <p:cNvPr id="3" name="Subtitle 2"/>
          <p:cNvSpPr>
            <a:spLocks noGrp="1"/>
          </p:cNvSpPr>
          <p:nvPr>
            <p:ph type="subTitle" idx="1"/>
          </p:nvPr>
        </p:nvSpPr>
        <p:spPr/>
        <p:txBody>
          <a:bodyPr/>
          <a:lstStyle/>
          <a:p>
            <a:r>
              <a:rPr lang="en-US" dirty="0" smtClean="0"/>
              <a:t>Rick Avery</a:t>
            </a:r>
          </a:p>
          <a:p>
            <a:r>
              <a:rPr lang="en-US" dirty="0" smtClean="0"/>
              <a:t>County Relations Officer</a:t>
            </a:r>
          </a:p>
          <a:p>
            <a:r>
              <a:rPr lang="en-US" dirty="0" smtClean="0"/>
              <a:t>Texas Association of Counties</a:t>
            </a:r>
          </a:p>
        </p:txBody>
      </p:sp>
    </p:spTree>
    <p:extLst>
      <p:ext uri="{BB962C8B-B14F-4D97-AF65-F5344CB8AC3E}">
        <p14:creationId xmlns:p14="http://schemas.microsoft.com/office/powerpoint/2010/main" val="90707391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Execute: Leading Effective Meetings</a:t>
            </a:r>
            <a:endParaRPr lang="en-US" sz="5400" dirty="0"/>
          </a:p>
        </p:txBody>
      </p:sp>
      <p:sp>
        <p:nvSpPr>
          <p:cNvPr id="3" name="Content Placeholder 2"/>
          <p:cNvSpPr>
            <a:spLocks noGrp="1"/>
          </p:cNvSpPr>
          <p:nvPr>
            <p:ph idx="1"/>
          </p:nvPr>
        </p:nvSpPr>
        <p:spPr/>
        <p:txBody>
          <a:bodyPr>
            <a:normAutofit/>
          </a:bodyPr>
          <a:lstStyle/>
          <a:p>
            <a:r>
              <a:rPr lang="en-US" sz="4000" dirty="0" smtClean="0"/>
              <a:t>Manage time</a:t>
            </a:r>
          </a:p>
          <a:p>
            <a:r>
              <a:rPr lang="en-US" sz="4000" dirty="0" smtClean="0"/>
              <a:t>Use an agenda</a:t>
            </a:r>
          </a:p>
          <a:p>
            <a:r>
              <a:rPr lang="en-US" sz="4000" dirty="0" smtClean="0"/>
              <a:t>Establish ground rules</a:t>
            </a:r>
          </a:p>
          <a:p>
            <a:r>
              <a:rPr lang="en-US" sz="4000" dirty="0" smtClean="0"/>
              <a:t>Control dominating individuals</a:t>
            </a:r>
          </a:p>
          <a:p>
            <a:r>
              <a:rPr lang="en-US" sz="4000" dirty="0" smtClean="0"/>
              <a:t>Summarize</a:t>
            </a:r>
            <a:endParaRPr lang="en-US" sz="4000" dirty="0"/>
          </a:p>
        </p:txBody>
      </p:sp>
    </p:spTree>
    <p:extLst>
      <p:ext uri="{BB962C8B-B14F-4D97-AF65-F5344CB8AC3E}">
        <p14:creationId xmlns:p14="http://schemas.microsoft.com/office/powerpoint/2010/main" val="259949568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Follow Through</a:t>
            </a:r>
            <a:endParaRPr lang="en-US" sz="5400" dirty="0"/>
          </a:p>
        </p:txBody>
      </p:sp>
      <p:sp>
        <p:nvSpPr>
          <p:cNvPr id="3" name="Content Placeholder 2"/>
          <p:cNvSpPr>
            <a:spLocks noGrp="1"/>
          </p:cNvSpPr>
          <p:nvPr>
            <p:ph idx="1"/>
          </p:nvPr>
        </p:nvSpPr>
        <p:spPr/>
        <p:txBody>
          <a:bodyPr>
            <a:normAutofit/>
          </a:bodyPr>
          <a:lstStyle/>
          <a:p>
            <a:r>
              <a:rPr lang="en-US" sz="4000" dirty="0" smtClean="0"/>
              <a:t>Check back with participants individually</a:t>
            </a:r>
          </a:p>
          <a:p>
            <a:r>
              <a:rPr lang="en-US" sz="4000" dirty="0" smtClean="0"/>
              <a:t>Do what you say you are going to do</a:t>
            </a:r>
          </a:p>
          <a:p>
            <a:r>
              <a:rPr lang="en-US" sz="4000" dirty="0" smtClean="0"/>
              <a:t>Expectation others will follow through</a:t>
            </a:r>
            <a:endParaRPr lang="en-US" sz="4000" dirty="0"/>
          </a:p>
        </p:txBody>
      </p:sp>
    </p:spTree>
    <p:extLst>
      <p:ext uri="{BB962C8B-B14F-4D97-AF65-F5344CB8AC3E}">
        <p14:creationId xmlns:p14="http://schemas.microsoft.com/office/powerpoint/2010/main" val="381705178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Commissioners Court Meetings</a:t>
            </a:r>
            <a:endParaRPr lang="en-US" sz="5400" dirty="0"/>
          </a:p>
        </p:txBody>
      </p:sp>
      <p:sp>
        <p:nvSpPr>
          <p:cNvPr id="3" name="Content Placeholder 2"/>
          <p:cNvSpPr>
            <a:spLocks noGrp="1"/>
          </p:cNvSpPr>
          <p:nvPr>
            <p:ph idx="1"/>
          </p:nvPr>
        </p:nvSpPr>
        <p:spPr/>
        <p:txBody>
          <a:bodyPr>
            <a:normAutofit/>
          </a:bodyPr>
          <a:lstStyle/>
          <a:p>
            <a:r>
              <a:rPr lang="en-US" sz="4000" dirty="0" smtClean="0"/>
              <a:t>Terms of Court</a:t>
            </a:r>
          </a:p>
          <a:p>
            <a:r>
              <a:rPr lang="en-US" sz="4000" dirty="0" smtClean="0"/>
              <a:t>Open Meetings Act</a:t>
            </a:r>
          </a:p>
          <a:p>
            <a:r>
              <a:rPr lang="en-US" sz="4000" dirty="0" smtClean="0"/>
              <a:t>Model Rules</a:t>
            </a:r>
          </a:p>
          <a:p>
            <a:r>
              <a:rPr lang="en-US" sz="4000" dirty="0" smtClean="0"/>
              <a:t>Quorum</a:t>
            </a:r>
          </a:p>
          <a:p>
            <a:r>
              <a:rPr lang="en-US" sz="4000" dirty="0" smtClean="0"/>
              <a:t>Agenda</a:t>
            </a:r>
          </a:p>
          <a:p>
            <a:r>
              <a:rPr lang="en-US" sz="4000" dirty="0" smtClean="0"/>
              <a:t>Public Comment</a:t>
            </a:r>
          </a:p>
          <a:p>
            <a:endParaRPr lang="en-US" sz="4000" dirty="0"/>
          </a:p>
        </p:txBody>
      </p:sp>
    </p:spTree>
    <p:extLst>
      <p:ext uri="{BB962C8B-B14F-4D97-AF65-F5344CB8AC3E}">
        <p14:creationId xmlns:p14="http://schemas.microsoft.com/office/powerpoint/2010/main" val="23287736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Terms of Court</a:t>
            </a:r>
            <a:endParaRPr lang="en-US" sz="5400" dirty="0"/>
          </a:p>
        </p:txBody>
      </p:sp>
      <p:sp>
        <p:nvSpPr>
          <p:cNvPr id="3" name="Content Placeholder 2"/>
          <p:cNvSpPr>
            <a:spLocks noGrp="1"/>
          </p:cNvSpPr>
          <p:nvPr>
            <p:ph idx="1"/>
          </p:nvPr>
        </p:nvSpPr>
        <p:spPr/>
        <p:txBody>
          <a:bodyPr>
            <a:normAutofit/>
          </a:bodyPr>
          <a:lstStyle/>
          <a:p>
            <a:r>
              <a:rPr lang="en-US" sz="4000" i="1" dirty="0"/>
              <a:t>Local Gov. Code Section 81.005 </a:t>
            </a:r>
            <a:r>
              <a:rPr lang="en-US" sz="4000" dirty="0"/>
              <a:t>– </a:t>
            </a:r>
            <a:r>
              <a:rPr lang="en-US" sz="4000" dirty="0" smtClean="0"/>
              <a:t>Last </a:t>
            </a:r>
            <a:r>
              <a:rPr lang="en-US" sz="4000" dirty="0"/>
              <a:t>meeting of </a:t>
            </a:r>
            <a:r>
              <a:rPr lang="en-US" sz="4000" dirty="0" smtClean="0"/>
              <a:t>fiscal year</a:t>
            </a:r>
            <a:r>
              <a:rPr lang="en-US" sz="4000" dirty="0"/>
              <a:t>, </a:t>
            </a:r>
            <a:r>
              <a:rPr lang="en-US" sz="4000" dirty="0" smtClean="0"/>
              <a:t>CC </a:t>
            </a:r>
            <a:r>
              <a:rPr lang="en-US" sz="4000" dirty="0"/>
              <a:t>shall designate by ORDER a day of the week </a:t>
            </a:r>
            <a:r>
              <a:rPr lang="en-US" sz="4000" dirty="0"/>
              <a:t>each month for </a:t>
            </a:r>
            <a:r>
              <a:rPr lang="en-US" sz="4000" dirty="0"/>
              <a:t>court to convene in a regular term </a:t>
            </a:r>
            <a:r>
              <a:rPr lang="en-US" sz="4000" dirty="0" smtClean="0"/>
              <a:t>during the next </a:t>
            </a:r>
            <a:r>
              <a:rPr lang="en-US" sz="4000" dirty="0"/>
              <a:t>fiscal </a:t>
            </a:r>
            <a:r>
              <a:rPr lang="en-US" sz="4000" dirty="0" smtClean="0"/>
              <a:t>year</a:t>
            </a:r>
          </a:p>
          <a:p>
            <a:r>
              <a:rPr lang="en-US" sz="4000" dirty="0" smtClean="0"/>
              <a:t>County judge or 3 commissioners may call a special term of court</a:t>
            </a:r>
            <a:endParaRPr lang="en-US" sz="4000" dirty="0"/>
          </a:p>
          <a:p>
            <a:endParaRPr lang="en-US" sz="4000" dirty="0"/>
          </a:p>
        </p:txBody>
      </p:sp>
    </p:spTree>
    <p:extLst>
      <p:ext uri="{BB962C8B-B14F-4D97-AF65-F5344CB8AC3E}">
        <p14:creationId xmlns:p14="http://schemas.microsoft.com/office/powerpoint/2010/main" val="251473007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smtClean="0"/>
              <a:t>Open Meetings Act (OMA) – Chapter 551 of the Texas Government Code</a:t>
            </a:r>
            <a:endParaRPr lang="en-US" sz="5400" dirty="0"/>
          </a:p>
        </p:txBody>
      </p:sp>
      <p:sp>
        <p:nvSpPr>
          <p:cNvPr id="3" name="Content Placeholder 2"/>
          <p:cNvSpPr>
            <a:spLocks noGrp="1"/>
          </p:cNvSpPr>
          <p:nvPr>
            <p:ph idx="1"/>
          </p:nvPr>
        </p:nvSpPr>
        <p:spPr/>
        <p:txBody>
          <a:bodyPr>
            <a:normAutofit/>
          </a:bodyPr>
          <a:lstStyle/>
          <a:p>
            <a:r>
              <a:rPr lang="en-US" sz="4000" dirty="0">
                <a:cs typeface="Times New Roman" panose="02020603050405020304" pitchFamily="18" charset="0"/>
              </a:rPr>
              <a:t>Meetings of governmental bodies must be open to the public, except for expressly authorized executive sessions, and the public must be given notice of the time, place, and subject matter of meetings of governmental bodies.</a:t>
            </a:r>
          </a:p>
          <a:p>
            <a:endParaRPr lang="en-US" sz="4000" dirty="0"/>
          </a:p>
        </p:txBody>
      </p:sp>
    </p:spTree>
    <p:extLst>
      <p:ext uri="{BB962C8B-B14F-4D97-AF65-F5344CB8AC3E}">
        <p14:creationId xmlns:p14="http://schemas.microsoft.com/office/powerpoint/2010/main" val="49870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Parliamentary Confusion</a:t>
            </a:r>
            <a:endParaRPr lang="en-US" dirty="0"/>
          </a:p>
        </p:txBody>
      </p:sp>
      <p:pic>
        <p:nvPicPr>
          <p:cNvPr id="4" name="rFeA-pM0o8Y"/>
          <p:cNvPicPr>
            <a:picLocks noGrp="1" noRot="1" noChangeAspect="1"/>
          </p:cNvPicPr>
          <p:nvPr>
            <p:ph idx="1"/>
            <a:quickTimeFile r:link="rId1"/>
          </p:nvPr>
        </p:nvPicPr>
        <p:blipFill>
          <a:blip r:embed="rId4"/>
          <a:stretch>
            <a:fillRect/>
          </a:stretch>
        </p:blipFill>
        <p:spPr>
          <a:xfrm>
            <a:off x="2278688" y="1690688"/>
            <a:ext cx="7634623" cy="4294476"/>
          </a:xfrm>
          <a:prstGeom prst="rect">
            <a:avLst/>
          </a:prstGeom>
        </p:spPr>
      </p:pic>
    </p:spTree>
    <p:extLst>
      <p:ext uri="{BB962C8B-B14F-4D97-AF65-F5344CB8AC3E}">
        <p14:creationId xmlns:p14="http://schemas.microsoft.com/office/powerpoint/2010/main" val="3203215798"/>
      </p:ext>
    </p:extLst>
  </p:cSld>
  <p:clrMapOvr>
    <a:masterClrMapping/>
  </p:clrMapOvr>
  <p:timing>
    <p:tnLst>
      <p:par>
        <p:cTn xmlns:p14="http://schemas.microsoft.com/office/powerpoint/2010/mai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cTn>
                <p:tgtEl>
                  <p:spTgt spid="4"/>
                </p:tgtEl>
              </p:cMediaNode>
            </p:vide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Model Rules</a:t>
            </a:r>
            <a:endParaRPr lang="en-US" sz="5400" dirty="0"/>
          </a:p>
        </p:txBody>
      </p:sp>
      <p:sp>
        <p:nvSpPr>
          <p:cNvPr id="3" name="Content Placeholder 2"/>
          <p:cNvSpPr>
            <a:spLocks noGrp="1"/>
          </p:cNvSpPr>
          <p:nvPr>
            <p:ph idx="1"/>
          </p:nvPr>
        </p:nvSpPr>
        <p:spPr/>
        <p:txBody>
          <a:bodyPr>
            <a:normAutofit lnSpcReduction="10000"/>
          </a:bodyPr>
          <a:lstStyle/>
          <a:p>
            <a:pPr marL="342900" indent="-342900">
              <a:buClr>
                <a:srgbClr val="646B86"/>
              </a:buClr>
              <a:buSzPct val="100000"/>
              <a:buFont typeface="Wingdings" panose="05000000000000000000" pitchFamily="2" charset="2"/>
              <a:buChar char="§"/>
            </a:pPr>
            <a:r>
              <a:rPr lang="en-US" sz="4000" b="1" dirty="0">
                <a:cs typeface="Times New Roman" panose="02020603050405020304" pitchFamily="18" charset="0"/>
              </a:rPr>
              <a:t>Five Basic Parliamentary Rules or Principles for a Commissioners Court Meeting</a:t>
            </a:r>
          </a:p>
          <a:p>
            <a:pPr marL="617220" lvl="1" indent="-342900">
              <a:buClr>
                <a:srgbClr val="646B86"/>
              </a:buClr>
              <a:buSzPct val="100000"/>
              <a:buFont typeface="Wingdings" panose="05000000000000000000" pitchFamily="2" charset="2"/>
              <a:buChar char="§"/>
            </a:pPr>
            <a:r>
              <a:rPr lang="en-US" sz="4000" dirty="0">
                <a:cs typeface="Times New Roman" panose="02020603050405020304" pitchFamily="18" charset="0"/>
              </a:rPr>
              <a:t>Each proposition due full and free debate</a:t>
            </a:r>
          </a:p>
          <a:p>
            <a:pPr marL="617220" lvl="1" indent="-342900">
              <a:buClr>
                <a:srgbClr val="646B86"/>
              </a:buClr>
              <a:buSzPct val="100000"/>
              <a:buFont typeface="Wingdings" panose="05000000000000000000" pitchFamily="2" charset="2"/>
              <a:buChar char="§"/>
            </a:pPr>
            <a:r>
              <a:rPr lang="en-US" sz="4000" dirty="0">
                <a:cs typeface="Times New Roman" panose="02020603050405020304" pitchFamily="18" charset="0"/>
              </a:rPr>
              <a:t>All members have equal rights</a:t>
            </a:r>
          </a:p>
          <a:p>
            <a:pPr marL="617220" lvl="1" indent="-342900">
              <a:buClr>
                <a:srgbClr val="646B86"/>
              </a:buClr>
              <a:buSzPct val="100000"/>
              <a:buFont typeface="Wingdings" panose="05000000000000000000" pitchFamily="2" charset="2"/>
              <a:buChar char="§"/>
            </a:pPr>
            <a:r>
              <a:rPr lang="en-US" sz="4000" dirty="0">
                <a:cs typeface="Times New Roman" panose="02020603050405020304" pitchFamily="18" charset="0"/>
              </a:rPr>
              <a:t>One subject at a time</a:t>
            </a:r>
          </a:p>
          <a:p>
            <a:pPr marL="617220" lvl="1" indent="-342900">
              <a:buClr>
                <a:srgbClr val="646B86"/>
              </a:buClr>
              <a:buSzPct val="100000"/>
              <a:buFont typeface="Wingdings" panose="05000000000000000000" pitchFamily="2" charset="2"/>
              <a:buChar char="§"/>
            </a:pPr>
            <a:r>
              <a:rPr lang="en-US" sz="4000" dirty="0">
                <a:cs typeface="Times New Roman" panose="02020603050405020304" pitchFamily="18" charset="0"/>
              </a:rPr>
              <a:t>Majority rules, while maintaining minority rights</a:t>
            </a:r>
          </a:p>
          <a:p>
            <a:pPr marL="617220" lvl="1" indent="-342900">
              <a:buClr>
                <a:srgbClr val="646B86"/>
              </a:buClr>
              <a:buSzPct val="100000"/>
              <a:buFont typeface="Wingdings" panose="05000000000000000000" pitchFamily="2" charset="2"/>
              <a:buChar char="§"/>
            </a:pPr>
            <a:r>
              <a:rPr lang="en-US" sz="4000" dirty="0">
                <a:cs typeface="Times New Roman" panose="02020603050405020304" pitchFamily="18" charset="0"/>
              </a:rPr>
              <a:t>It takes </a:t>
            </a:r>
            <a:r>
              <a:rPr lang="en-US" sz="4000" b="1" u="sng" dirty="0">
                <a:cs typeface="Times New Roman" panose="02020603050405020304" pitchFamily="18" charset="0"/>
              </a:rPr>
              <a:t>3 </a:t>
            </a:r>
            <a:r>
              <a:rPr lang="en-US" sz="4000" dirty="0">
                <a:cs typeface="Times New Roman" panose="02020603050405020304" pitchFamily="18" charset="0"/>
              </a:rPr>
              <a:t>votes to do anything</a:t>
            </a:r>
          </a:p>
          <a:p>
            <a:endParaRPr lang="en-US" sz="4000" dirty="0"/>
          </a:p>
        </p:txBody>
      </p:sp>
    </p:spTree>
    <p:extLst>
      <p:ext uri="{BB962C8B-B14F-4D97-AF65-F5344CB8AC3E}">
        <p14:creationId xmlns:p14="http://schemas.microsoft.com/office/powerpoint/2010/main" val="1043307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Quorum</a:t>
            </a:r>
            <a:endParaRPr lang="en-US" sz="5400" dirty="0"/>
          </a:p>
        </p:txBody>
      </p:sp>
      <p:sp>
        <p:nvSpPr>
          <p:cNvPr id="3" name="Content Placeholder 2"/>
          <p:cNvSpPr>
            <a:spLocks noGrp="1"/>
          </p:cNvSpPr>
          <p:nvPr>
            <p:ph idx="1"/>
          </p:nvPr>
        </p:nvSpPr>
        <p:spPr/>
        <p:txBody>
          <a:bodyPr>
            <a:normAutofit/>
          </a:bodyPr>
          <a:lstStyle/>
          <a:p>
            <a:pPr marL="400050" lvl="1" indent="0">
              <a:buNone/>
            </a:pPr>
            <a:r>
              <a:rPr lang="en-US" sz="4000" i="1" dirty="0"/>
              <a:t>Local Gov. Code Sec. 81.006</a:t>
            </a:r>
          </a:p>
          <a:p>
            <a:pPr marL="1314450" lvl="2" indent="-514350">
              <a:buFont typeface="+mj-lt"/>
              <a:buAutoNum type="alphaLcPeriod"/>
            </a:pPr>
            <a:r>
              <a:rPr lang="en-US" sz="4000" dirty="0"/>
              <a:t>must have 3 members present</a:t>
            </a:r>
          </a:p>
          <a:p>
            <a:pPr marL="1314450" lvl="2" indent="-514350">
              <a:buFont typeface="+mj-lt"/>
              <a:buAutoNum type="alphaLcPeriod"/>
            </a:pPr>
            <a:r>
              <a:rPr lang="en-US" sz="4000" dirty="0"/>
              <a:t>unless levying a county tax – must be at regularly scheduled meeting with 4 members present;</a:t>
            </a:r>
          </a:p>
          <a:p>
            <a:endParaRPr lang="en-US" sz="4000" dirty="0"/>
          </a:p>
        </p:txBody>
      </p:sp>
    </p:spTree>
    <p:extLst>
      <p:ext uri="{BB962C8B-B14F-4D97-AF65-F5344CB8AC3E}">
        <p14:creationId xmlns:p14="http://schemas.microsoft.com/office/powerpoint/2010/main" val="818372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Tips for Productive Agendas</a:t>
            </a:r>
            <a:endParaRPr lang="en-US" sz="5400" dirty="0"/>
          </a:p>
        </p:txBody>
      </p:sp>
      <p:sp>
        <p:nvSpPr>
          <p:cNvPr id="3" name="Content Placeholder 2"/>
          <p:cNvSpPr>
            <a:spLocks noGrp="1"/>
          </p:cNvSpPr>
          <p:nvPr>
            <p:ph idx="1"/>
          </p:nvPr>
        </p:nvSpPr>
        <p:spPr/>
        <p:txBody>
          <a:bodyPr>
            <a:normAutofit fontScale="92500" lnSpcReduction="20000"/>
          </a:bodyPr>
          <a:lstStyle/>
          <a:p>
            <a:pPr marL="342900" indent="-342900">
              <a:buClr>
                <a:srgbClr val="646B86"/>
              </a:buClr>
              <a:buSzPct val="100000"/>
              <a:buFont typeface="Wingdings" panose="05000000000000000000" pitchFamily="2" charset="2"/>
              <a:buChar char="§"/>
            </a:pPr>
            <a:r>
              <a:rPr lang="en-US" sz="4300" dirty="0">
                <a:cs typeface="Times New Roman" panose="02020603050405020304" pitchFamily="18" charset="0"/>
              </a:rPr>
              <a:t>Always s</a:t>
            </a:r>
            <a:r>
              <a:rPr lang="en-US" sz="4300" dirty="0" smtClean="0">
                <a:cs typeface="Times New Roman" panose="02020603050405020304" pitchFamily="18" charset="0"/>
              </a:rPr>
              <a:t>tart </a:t>
            </a:r>
            <a:r>
              <a:rPr lang="en-US" sz="4300" dirty="0">
                <a:cs typeface="Times New Roman" panose="02020603050405020304" pitchFamily="18" charset="0"/>
              </a:rPr>
              <a:t>and </a:t>
            </a:r>
            <a:r>
              <a:rPr lang="en-US" sz="4300" dirty="0" smtClean="0">
                <a:cs typeface="Times New Roman" panose="02020603050405020304" pitchFamily="18" charset="0"/>
              </a:rPr>
              <a:t>end </a:t>
            </a:r>
            <a:r>
              <a:rPr lang="en-US" sz="4300" dirty="0">
                <a:cs typeface="Times New Roman" panose="02020603050405020304" pitchFamily="18" charset="0"/>
              </a:rPr>
              <a:t>on </a:t>
            </a:r>
            <a:r>
              <a:rPr lang="en-US" sz="4300" dirty="0" smtClean="0">
                <a:cs typeface="Times New Roman" panose="02020603050405020304" pitchFamily="18" charset="0"/>
              </a:rPr>
              <a:t>time</a:t>
            </a:r>
            <a:endParaRPr lang="en-US" sz="4300" dirty="0">
              <a:cs typeface="Times New Roman" panose="02020603050405020304" pitchFamily="18" charset="0"/>
            </a:endParaRPr>
          </a:p>
          <a:p>
            <a:pPr marL="342900" indent="-342900">
              <a:buClr>
                <a:srgbClr val="646B86"/>
              </a:buClr>
              <a:buSzPct val="100000"/>
              <a:buFont typeface="Wingdings" panose="05000000000000000000" pitchFamily="2" charset="2"/>
              <a:buChar char="§"/>
            </a:pPr>
            <a:r>
              <a:rPr lang="en-US" sz="4300" dirty="0">
                <a:cs typeface="Times New Roman" panose="02020603050405020304" pitchFamily="18" charset="0"/>
              </a:rPr>
              <a:t>S</a:t>
            </a:r>
            <a:r>
              <a:rPr lang="en-US" sz="4300" dirty="0" smtClean="0">
                <a:cs typeface="Times New Roman" panose="02020603050405020304" pitchFamily="18" charset="0"/>
              </a:rPr>
              <a:t>end </a:t>
            </a:r>
            <a:r>
              <a:rPr lang="en-US" sz="4300" dirty="0">
                <a:cs typeface="Times New Roman" panose="02020603050405020304" pitchFamily="18" charset="0"/>
              </a:rPr>
              <a:t>p</a:t>
            </a:r>
            <a:r>
              <a:rPr lang="en-US" sz="4300" dirty="0" smtClean="0">
                <a:cs typeface="Times New Roman" panose="02020603050405020304" pitchFamily="18" charset="0"/>
              </a:rPr>
              <a:t>articipants meeting materials </a:t>
            </a:r>
            <a:r>
              <a:rPr lang="en-US" sz="4300" dirty="0" smtClean="0">
                <a:cs typeface="Times New Roman" panose="02020603050405020304" pitchFamily="18" charset="0"/>
              </a:rPr>
              <a:t>in </a:t>
            </a:r>
            <a:r>
              <a:rPr lang="en-US" sz="4300" u="sng" dirty="0" smtClean="0">
                <a:cs typeface="Times New Roman" panose="02020603050405020304" pitchFamily="18" charset="0"/>
              </a:rPr>
              <a:t>advance</a:t>
            </a:r>
            <a:r>
              <a:rPr lang="en-US" sz="4300" dirty="0" smtClean="0">
                <a:cs typeface="Times New Roman" panose="02020603050405020304" pitchFamily="18" charset="0"/>
              </a:rPr>
              <a:t> to </a:t>
            </a:r>
            <a:r>
              <a:rPr lang="en-US" sz="4300" dirty="0" smtClean="0">
                <a:cs typeface="Times New Roman" panose="02020603050405020304" pitchFamily="18" charset="0"/>
              </a:rPr>
              <a:t>save </a:t>
            </a:r>
            <a:r>
              <a:rPr lang="en-US" sz="4300" dirty="0">
                <a:cs typeface="Times New Roman" panose="02020603050405020304" pitchFamily="18" charset="0"/>
              </a:rPr>
              <a:t>m</a:t>
            </a:r>
            <a:r>
              <a:rPr lang="en-US" sz="4300" dirty="0" smtClean="0">
                <a:cs typeface="Times New Roman" panose="02020603050405020304" pitchFamily="18" charset="0"/>
              </a:rPr>
              <a:t>eeting </a:t>
            </a:r>
            <a:r>
              <a:rPr lang="en-US" sz="4300" dirty="0">
                <a:cs typeface="Times New Roman" panose="02020603050405020304" pitchFamily="18" charset="0"/>
              </a:rPr>
              <a:t>t</a:t>
            </a:r>
            <a:r>
              <a:rPr lang="en-US" sz="4300" dirty="0" smtClean="0">
                <a:cs typeface="Times New Roman" panose="02020603050405020304" pitchFamily="18" charset="0"/>
              </a:rPr>
              <a:t>ime</a:t>
            </a:r>
            <a:endParaRPr lang="en-US" sz="4300" dirty="0">
              <a:cs typeface="Times New Roman" panose="02020603050405020304" pitchFamily="18" charset="0"/>
            </a:endParaRPr>
          </a:p>
          <a:p>
            <a:pPr marL="342900" indent="-342900">
              <a:buClr>
                <a:srgbClr val="646B86"/>
              </a:buClr>
              <a:buSzPct val="100000"/>
              <a:buFont typeface="Wingdings" panose="05000000000000000000" pitchFamily="2" charset="2"/>
              <a:buChar char="§"/>
            </a:pPr>
            <a:r>
              <a:rPr lang="en-US" sz="4300" dirty="0">
                <a:cs typeface="Times New Roman" panose="02020603050405020304" pitchFamily="18" charset="0"/>
              </a:rPr>
              <a:t>County </a:t>
            </a:r>
            <a:r>
              <a:rPr lang="en-US" sz="4300" dirty="0" smtClean="0">
                <a:cs typeface="Times New Roman" panose="02020603050405020304" pitchFamily="18" charset="0"/>
              </a:rPr>
              <a:t>judge </a:t>
            </a:r>
            <a:r>
              <a:rPr lang="en-US" sz="4300" dirty="0">
                <a:cs typeface="Times New Roman" panose="02020603050405020304" pitchFamily="18" charset="0"/>
              </a:rPr>
              <a:t>or </a:t>
            </a:r>
            <a:r>
              <a:rPr lang="en-US" sz="4300" dirty="0" smtClean="0">
                <a:cs typeface="Times New Roman" panose="02020603050405020304" pitchFamily="18" charset="0"/>
              </a:rPr>
              <a:t>chairperson </a:t>
            </a:r>
            <a:r>
              <a:rPr lang="en-US" sz="4300" dirty="0">
                <a:cs typeface="Times New Roman" panose="02020603050405020304" pitchFamily="18" charset="0"/>
              </a:rPr>
              <a:t>is </a:t>
            </a:r>
            <a:r>
              <a:rPr lang="en-US" sz="4300" dirty="0" smtClean="0">
                <a:cs typeface="Times New Roman" panose="02020603050405020304" pitchFamily="18" charset="0"/>
              </a:rPr>
              <a:t>responsible </a:t>
            </a:r>
            <a:r>
              <a:rPr lang="en-US" sz="4300" dirty="0">
                <a:cs typeface="Times New Roman" panose="02020603050405020304" pitchFamily="18" charset="0"/>
              </a:rPr>
              <a:t>for </a:t>
            </a:r>
            <a:r>
              <a:rPr lang="en-US" sz="4300" dirty="0" smtClean="0">
                <a:cs typeface="Times New Roman" panose="02020603050405020304" pitchFamily="18" charset="0"/>
              </a:rPr>
              <a:t>following </a:t>
            </a:r>
            <a:r>
              <a:rPr lang="en-US" sz="4300" dirty="0">
                <a:cs typeface="Times New Roman" panose="02020603050405020304" pitchFamily="18" charset="0"/>
              </a:rPr>
              <a:t>t</a:t>
            </a:r>
            <a:r>
              <a:rPr lang="en-US" sz="4300" dirty="0" smtClean="0">
                <a:cs typeface="Times New Roman" panose="02020603050405020304" pitchFamily="18" charset="0"/>
              </a:rPr>
              <a:t>ime </a:t>
            </a:r>
            <a:r>
              <a:rPr lang="en-US" sz="4300" dirty="0">
                <a:cs typeface="Times New Roman" panose="02020603050405020304" pitchFamily="18" charset="0"/>
              </a:rPr>
              <a:t>a</a:t>
            </a:r>
            <a:r>
              <a:rPr lang="en-US" sz="4300" dirty="0" smtClean="0">
                <a:cs typeface="Times New Roman" panose="02020603050405020304" pitchFamily="18" charset="0"/>
              </a:rPr>
              <a:t>llowances </a:t>
            </a:r>
            <a:r>
              <a:rPr lang="en-US" sz="4300" dirty="0">
                <a:cs typeface="Times New Roman" panose="02020603050405020304" pitchFamily="18" charset="0"/>
              </a:rPr>
              <a:t>as </a:t>
            </a:r>
            <a:r>
              <a:rPr lang="en-US" sz="4300" dirty="0" smtClean="0">
                <a:cs typeface="Times New Roman" panose="02020603050405020304" pitchFamily="18" charset="0"/>
              </a:rPr>
              <a:t>closely </a:t>
            </a:r>
            <a:r>
              <a:rPr lang="en-US" sz="4300" dirty="0">
                <a:cs typeface="Times New Roman" panose="02020603050405020304" pitchFamily="18" charset="0"/>
              </a:rPr>
              <a:t>as </a:t>
            </a:r>
            <a:r>
              <a:rPr lang="en-US" sz="4300" dirty="0" smtClean="0">
                <a:cs typeface="Times New Roman" panose="02020603050405020304" pitchFamily="18" charset="0"/>
              </a:rPr>
              <a:t>possible</a:t>
            </a:r>
            <a:endParaRPr lang="en-US" sz="4300" dirty="0">
              <a:cs typeface="Times New Roman" panose="02020603050405020304" pitchFamily="18" charset="0"/>
            </a:endParaRPr>
          </a:p>
          <a:p>
            <a:pPr marL="342900" indent="-342900">
              <a:buClr>
                <a:srgbClr val="646B86"/>
              </a:buClr>
              <a:buSzPct val="100000"/>
              <a:buFont typeface="Wingdings" panose="05000000000000000000" pitchFamily="2" charset="2"/>
              <a:buChar char="§"/>
            </a:pPr>
            <a:r>
              <a:rPr lang="en-US" sz="4300" dirty="0">
                <a:cs typeface="Times New Roman" panose="02020603050405020304" pitchFamily="18" charset="0"/>
              </a:rPr>
              <a:t>Arrange </a:t>
            </a:r>
            <a:r>
              <a:rPr lang="en-US" sz="4300" dirty="0" smtClean="0">
                <a:cs typeface="Times New Roman" panose="02020603050405020304" pitchFamily="18" charset="0"/>
              </a:rPr>
              <a:t>issues </a:t>
            </a:r>
            <a:r>
              <a:rPr lang="en-US" sz="4300" dirty="0">
                <a:cs typeface="Times New Roman" panose="02020603050405020304" pitchFamily="18" charset="0"/>
              </a:rPr>
              <a:t>on the </a:t>
            </a:r>
            <a:r>
              <a:rPr lang="en-US" sz="4300" dirty="0" smtClean="0">
                <a:cs typeface="Times New Roman" panose="02020603050405020304" pitchFamily="18" charset="0"/>
              </a:rPr>
              <a:t>agenda </a:t>
            </a:r>
            <a:r>
              <a:rPr lang="en-US" sz="4300" dirty="0">
                <a:cs typeface="Times New Roman" panose="02020603050405020304" pitchFamily="18" charset="0"/>
              </a:rPr>
              <a:t>a</a:t>
            </a:r>
            <a:r>
              <a:rPr lang="en-US" sz="4300" dirty="0" smtClean="0">
                <a:cs typeface="Times New Roman" panose="02020603050405020304" pitchFamily="18" charset="0"/>
              </a:rPr>
              <a:t>llowing </a:t>
            </a:r>
            <a:r>
              <a:rPr lang="en-US" sz="4300" dirty="0">
                <a:cs typeface="Times New Roman" panose="02020603050405020304" pitchFamily="18" charset="0"/>
              </a:rPr>
              <a:t>for </a:t>
            </a:r>
            <a:r>
              <a:rPr lang="en-US" sz="4300" dirty="0" smtClean="0">
                <a:cs typeface="Times New Roman" panose="02020603050405020304" pitchFamily="18" charset="0"/>
              </a:rPr>
              <a:t>uniting </a:t>
            </a:r>
            <a:r>
              <a:rPr lang="en-US" sz="4300" dirty="0">
                <a:cs typeface="Times New Roman" panose="02020603050405020304" pitchFamily="18" charset="0"/>
              </a:rPr>
              <a:t>e</a:t>
            </a:r>
            <a:r>
              <a:rPr lang="en-US" sz="4300" dirty="0" smtClean="0">
                <a:cs typeface="Times New Roman" panose="02020603050405020304" pitchFamily="18" charset="0"/>
              </a:rPr>
              <a:t>arly </a:t>
            </a:r>
            <a:r>
              <a:rPr lang="en-US" sz="4300" dirty="0">
                <a:cs typeface="Times New Roman" panose="02020603050405020304" pitchFamily="18" charset="0"/>
              </a:rPr>
              <a:t>and </a:t>
            </a:r>
            <a:r>
              <a:rPr lang="en-US" sz="4300" dirty="0" smtClean="0">
                <a:cs typeface="Times New Roman" panose="02020603050405020304" pitchFamily="18" charset="0"/>
              </a:rPr>
              <a:t>debate/diversion </a:t>
            </a:r>
            <a:r>
              <a:rPr lang="en-US" sz="4300" dirty="0">
                <a:cs typeface="Times New Roman" panose="02020603050405020304" pitchFamily="18" charset="0"/>
              </a:rPr>
              <a:t>l</a:t>
            </a:r>
            <a:r>
              <a:rPr lang="en-US" sz="4300" dirty="0" smtClean="0">
                <a:cs typeface="Times New Roman" panose="02020603050405020304" pitchFamily="18" charset="0"/>
              </a:rPr>
              <a:t>ater </a:t>
            </a:r>
            <a:r>
              <a:rPr lang="en-US" sz="4300" dirty="0">
                <a:cs typeface="Times New Roman" panose="02020603050405020304" pitchFamily="18" charset="0"/>
              </a:rPr>
              <a:t>in the </a:t>
            </a:r>
            <a:r>
              <a:rPr lang="en-US" sz="4300" dirty="0" smtClean="0">
                <a:cs typeface="Times New Roman" panose="02020603050405020304" pitchFamily="18" charset="0"/>
              </a:rPr>
              <a:t>meeting </a:t>
            </a:r>
            <a:endParaRPr lang="en-US" sz="4300" dirty="0">
              <a:cs typeface="Times New Roman" panose="02020603050405020304" pitchFamily="18" charset="0"/>
            </a:endParaRPr>
          </a:p>
          <a:p>
            <a:endParaRPr lang="en-US" sz="4000" dirty="0"/>
          </a:p>
        </p:txBody>
      </p:sp>
    </p:spTree>
    <p:extLst>
      <p:ext uri="{BB962C8B-B14F-4D97-AF65-F5344CB8AC3E}">
        <p14:creationId xmlns:p14="http://schemas.microsoft.com/office/powerpoint/2010/main" val="1286561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Agendas – Order of Business</a:t>
            </a:r>
            <a:endParaRPr lang="en-US" dirty="0"/>
          </a:p>
        </p:txBody>
      </p:sp>
      <p:sp>
        <p:nvSpPr>
          <p:cNvPr id="3" name="Content Placeholder 2"/>
          <p:cNvSpPr>
            <a:spLocks noGrp="1"/>
          </p:cNvSpPr>
          <p:nvPr>
            <p:ph idx="1"/>
          </p:nvPr>
        </p:nvSpPr>
        <p:spPr/>
        <p:txBody>
          <a:bodyPr>
            <a:normAutofit fontScale="92500" lnSpcReduction="20000"/>
          </a:bodyPr>
          <a:lstStyle/>
          <a:p>
            <a:pPr marL="342900" indent="-342900">
              <a:buClr>
                <a:srgbClr val="646B86"/>
              </a:buClr>
              <a:buSzPct val="100000"/>
              <a:buFont typeface="Wingdings" panose="05000000000000000000" pitchFamily="2" charset="2"/>
              <a:buChar char="§"/>
            </a:pPr>
            <a:r>
              <a:rPr lang="en-US" sz="4000" dirty="0">
                <a:cs typeface="Times New Roman" panose="02020603050405020304" pitchFamily="18" charset="0"/>
              </a:rPr>
              <a:t>Call to Order</a:t>
            </a:r>
          </a:p>
          <a:p>
            <a:pPr marL="342900" indent="-342900">
              <a:buClr>
                <a:srgbClr val="646B86"/>
              </a:buClr>
              <a:buSzPct val="100000"/>
              <a:buFont typeface="Wingdings" panose="05000000000000000000" pitchFamily="2" charset="2"/>
              <a:buChar char="§"/>
            </a:pPr>
            <a:r>
              <a:rPr lang="en-US" sz="4000" dirty="0">
                <a:cs typeface="Times New Roman" panose="02020603050405020304" pitchFamily="18" charset="0"/>
              </a:rPr>
              <a:t>Roll Call</a:t>
            </a:r>
          </a:p>
          <a:p>
            <a:pPr marL="342900" indent="-342900">
              <a:buClr>
                <a:srgbClr val="646B86"/>
              </a:buClr>
              <a:buSzPct val="100000"/>
              <a:buFont typeface="Wingdings" panose="05000000000000000000" pitchFamily="2" charset="2"/>
              <a:buChar char="§"/>
            </a:pPr>
            <a:r>
              <a:rPr lang="en-US" sz="4000" dirty="0">
                <a:cs typeface="Times New Roman" panose="02020603050405020304" pitchFamily="18" charset="0"/>
              </a:rPr>
              <a:t>Reading and Approval of Minutes</a:t>
            </a:r>
          </a:p>
          <a:p>
            <a:pPr marL="342900" indent="-342900">
              <a:buClr>
                <a:srgbClr val="646B86"/>
              </a:buClr>
              <a:buSzPct val="100000"/>
              <a:buFont typeface="Wingdings" panose="05000000000000000000" pitchFamily="2" charset="2"/>
              <a:buChar char="§"/>
            </a:pPr>
            <a:r>
              <a:rPr lang="en-US" sz="4000" dirty="0">
                <a:cs typeface="Times New Roman" panose="02020603050405020304" pitchFamily="18" charset="0"/>
              </a:rPr>
              <a:t>Reports of the Officers </a:t>
            </a:r>
          </a:p>
          <a:p>
            <a:pPr marL="342900" indent="-342900">
              <a:buClr>
                <a:srgbClr val="646B86"/>
              </a:buClr>
              <a:buSzPct val="100000"/>
              <a:buFont typeface="Wingdings" panose="05000000000000000000" pitchFamily="2" charset="2"/>
              <a:buChar char="§"/>
            </a:pPr>
            <a:r>
              <a:rPr lang="en-US" sz="4000" dirty="0">
                <a:cs typeface="Times New Roman" panose="02020603050405020304" pitchFamily="18" charset="0"/>
              </a:rPr>
              <a:t>Committee Reports</a:t>
            </a:r>
          </a:p>
          <a:p>
            <a:pPr marL="342900" indent="-342900">
              <a:buClr>
                <a:srgbClr val="646B86"/>
              </a:buClr>
              <a:buSzPct val="100000"/>
              <a:buFont typeface="Wingdings" panose="05000000000000000000" pitchFamily="2" charset="2"/>
              <a:buChar char="§"/>
            </a:pPr>
            <a:r>
              <a:rPr lang="en-US" sz="4000" dirty="0">
                <a:cs typeface="Times New Roman" panose="02020603050405020304" pitchFamily="18" charset="0"/>
              </a:rPr>
              <a:t>Unfinished Business </a:t>
            </a:r>
          </a:p>
          <a:p>
            <a:pPr marL="342900" indent="-342900">
              <a:buClr>
                <a:srgbClr val="646B86"/>
              </a:buClr>
              <a:buSzPct val="100000"/>
              <a:buFont typeface="Wingdings" panose="05000000000000000000" pitchFamily="2" charset="2"/>
              <a:buChar char="§"/>
            </a:pPr>
            <a:r>
              <a:rPr lang="en-US" sz="4000" dirty="0">
                <a:cs typeface="Times New Roman" panose="02020603050405020304" pitchFamily="18" charset="0"/>
              </a:rPr>
              <a:t>New Business</a:t>
            </a:r>
          </a:p>
          <a:p>
            <a:pPr marL="342900" indent="-342900">
              <a:buClr>
                <a:srgbClr val="646B86"/>
              </a:buClr>
              <a:buSzPct val="100000"/>
              <a:buFont typeface="Wingdings" panose="05000000000000000000" pitchFamily="2" charset="2"/>
              <a:buChar char="§"/>
            </a:pPr>
            <a:r>
              <a:rPr lang="en-US" sz="4000" dirty="0">
                <a:cs typeface="Times New Roman" panose="02020603050405020304" pitchFamily="18" charset="0"/>
              </a:rPr>
              <a:t>Adjournment  </a:t>
            </a:r>
          </a:p>
          <a:p>
            <a:endParaRPr lang="en-US" sz="4000" dirty="0"/>
          </a:p>
        </p:txBody>
      </p:sp>
    </p:spTree>
    <p:extLst>
      <p:ext uri="{BB962C8B-B14F-4D97-AF65-F5344CB8AC3E}">
        <p14:creationId xmlns:p14="http://schemas.microsoft.com/office/powerpoint/2010/main" val="468108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342900" indent="-342900">
              <a:buClr>
                <a:srgbClr val="646B86"/>
              </a:buClr>
              <a:buSzPct val="100000"/>
            </a:pPr>
            <a:endParaRPr lang="en-US" sz="3600" dirty="0">
              <a:cs typeface="Times New Roman" panose="02020603050405020304" pitchFamily="18" charset="0"/>
            </a:endParaRPr>
          </a:p>
          <a:p>
            <a:pPr marL="342900" indent="-342900">
              <a:buClr>
                <a:srgbClr val="646B86"/>
              </a:buClr>
              <a:buSzPct val="100000"/>
            </a:pPr>
            <a:endParaRPr lang="en-US" sz="3600" dirty="0">
              <a:cs typeface="Times New Roman" panose="02020603050405020304"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4064" y="1905000"/>
            <a:ext cx="8143875" cy="2552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0382775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Public Comment</a:t>
            </a:r>
            <a:endParaRPr lang="en-US" sz="5400" dirty="0"/>
          </a:p>
        </p:txBody>
      </p:sp>
      <p:pic>
        <p:nvPicPr>
          <p:cNvPr id="4" name="U5oVzbwYWpg"/>
          <p:cNvPicPr>
            <a:picLocks noGrp="1" noRot="1" noChangeAspect="1"/>
          </p:cNvPicPr>
          <p:nvPr>
            <p:ph idx="1"/>
            <a:quickTimeFile r:link="rId1"/>
          </p:nvPr>
        </p:nvPicPr>
        <p:blipFill>
          <a:blip r:embed="rId3"/>
          <a:stretch>
            <a:fillRect/>
          </a:stretch>
        </p:blipFill>
        <p:spPr>
          <a:xfrm>
            <a:off x="1996786" y="1690688"/>
            <a:ext cx="8198427" cy="4611616"/>
          </a:xfrm>
          <a:prstGeom prst="rect">
            <a:avLst/>
          </a:prstGeom>
        </p:spPr>
      </p:pic>
    </p:spTree>
    <p:extLst>
      <p:ext uri="{BB962C8B-B14F-4D97-AF65-F5344CB8AC3E}">
        <p14:creationId xmlns:p14="http://schemas.microsoft.com/office/powerpoint/2010/main" val="1061829927"/>
      </p:ext>
    </p:extLst>
  </p:cSld>
  <p:clrMapOvr>
    <a:masterClrMapping/>
  </p:clrMapOvr>
  <p:timing>
    <p:tnLst>
      <p:par>
        <p:cTn xmlns:p14="http://schemas.microsoft.com/office/powerpoint/2010/mai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cTn>
                <p:tgtEl>
                  <p:spTgt spid="4"/>
                </p:tgtEl>
              </p:cMediaNode>
            </p:vide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Public Comment</a:t>
            </a:r>
            <a:endParaRPr lang="en-US" sz="5400" dirty="0"/>
          </a:p>
        </p:txBody>
      </p:sp>
      <p:sp>
        <p:nvSpPr>
          <p:cNvPr id="3" name="Content Placeholder 2"/>
          <p:cNvSpPr>
            <a:spLocks noGrp="1"/>
          </p:cNvSpPr>
          <p:nvPr>
            <p:ph idx="1"/>
          </p:nvPr>
        </p:nvSpPr>
        <p:spPr/>
        <p:txBody>
          <a:bodyPr>
            <a:normAutofit/>
          </a:bodyPr>
          <a:lstStyle/>
          <a:p>
            <a:r>
              <a:rPr lang="en-US" sz="4000" dirty="0" smtClean="0"/>
              <a:t>OMA does not entitle the public to speak</a:t>
            </a:r>
          </a:p>
          <a:p>
            <a:r>
              <a:rPr lang="en-US" sz="4000" dirty="0" smtClean="0"/>
              <a:t>Court may adopt procedures to give public opportunity to speak</a:t>
            </a:r>
          </a:p>
          <a:p>
            <a:r>
              <a:rPr lang="en-US" sz="4000" dirty="0" smtClean="0"/>
              <a:t>If so, must be done in evenhanded manner</a:t>
            </a:r>
          </a:p>
          <a:p>
            <a:r>
              <a:rPr lang="en-US" sz="4000" dirty="0" smtClean="0"/>
              <a:t>Laws requiring public hearings may have additional requirements</a:t>
            </a:r>
          </a:p>
        </p:txBody>
      </p:sp>
    </p:spTree>
    <p:extLst>
      <p:ext uri="{BB962C8B-B14F-4D97-AF65-F5344CB8AC3E}">
        <p14:creationId xmlns:p14="http://schemas.microsoft.com/office/powerpoint/2010/main" val="17864168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Ideas for More Effective Meetings</a:t>
            </a:r>
            <a:endParaRPr lang="en-US" sz="5400" dirty="0"/>
          </a:p>
        </p:txBody>
      </p:sp>
      <p:sp>
        <p:nvSpPr>
          <p:cNvPr id="3" name="Content Placeholder 2"/>
          <p:cNvSpPr>
            <a:spLocks noGrp="1"/>
          </p:cNvSpPr>
          <p:nvPr>
            <p:ph idx="1"/>
          </p:nvPr>
        </p:nvSpPr>
        <p:spPr/>
        <p:txBody>
          <a:bodyPr>
            <a:normAutofit/>
          </a:bodyPr>
          <a:lstStyle/>
          <a:p>
            <a:r>
              <a:rPr lang="en-US" sz="4000" dirty="0"/>
              <a:t>Why Are We </a:t>
            </a:r>
            <a:r>
              <a:rPr lang="en-US" sz="4000" i="1" dirty="0"/>
              <a:t>Really</a:t>
            </a:r>
            <a:r>
              <a:rPr lang="en-US" sz="4000" dirty="0"/>
              <a:t> Gathering</a:t>
            </a:r>
            <a:r>
              <a:rPr lang="en-US" sz="4000" dirty="0" smtClean="0"/>
              <a:t>?</a:t>
            </a:r>
          </a:p>
          <a:p>
            <a:r>
              <a:rPr lang="en-US" sz="4000" dirty="0"/>
              <a:t>Commit to Meet About </a:t>
            </a:r>
            <a:r>
              <a:rPr lang="en-US" sz="4000" i="1" dirty="0" smtClean="0"/>
              <a:t>Something</a:t>
            </a:r>
          </a:p>
          <a:p>
            <a:r>
              <a:rPr lang="en-US" sz="4000" dirty="0"/>
              <a:t>Moving from the </a:t>
            </a:r>
            <a:r>
              <a:rPr lang="en-US" sz="4000" i="1" dirty="0"/>
              <a:t>What</a:t>
            </a:r>
            <a:r>
              <a:rPr lang="en-US" sz="4000" dirty="0"/>
              <a:t> to the </a:t>
            </a:r>
            <a:r>
              <a:rPr lang="en-US" sz="4000" i="1" dirty="0"/>
              <a:t>Why</a:t>
            </a:r>
            <a:endParaRPr lang="en-US" sz="4000" dirty="0" smtClean="0"/>
          </a:p>
          <a:p>
            <a:endParaRPr lang="en-US" sz="4000" dirty="0"/>
          </a:p>
        </p:txBody>
      </p:sp>
    </p:spTree>
    <p:extLst>
      <p:ext uri="{BB962C8B-B14F-4D97-AF65-F5344CB8AC3E}">
        <p14:creationId xmlns:p14="http://schemas.microsoft.com/office/powerpoint/2010/main" val="41971968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References</a:t>
            </a:r>
            <a:endParaRPr lang="en-US" sz="5400" dirty="0"/>
          </a:p>
        </p:txBody>
      </p:sp>
      <p:sp>
        <p:nvSpPr>
          <p:cNvPr id="3" name="Content Placeholder 2"/>
          <p:cNvSpPr>
            <a:spLocks noGrp="1"/>
          </p:cNvSpPr>
          <p:nvPr>
            <p:ph idx="1"/>
          </p:nvPr>
        </p:nvSpPr>
        <p:spPr/>
        <p:txBody>
          <a:bodyPr>
            <a:normAutofit/>
          </a:bodyPr>
          <a:lstStyle/>
          <a:p>
            <a:r>
              <a:rPr lang="en-US" sz="4000" dirty="0" smtClean="0"/>
              <a:t>Attorney General – </a:t>
            </a:r>
            <a:r>
              <a:rPr lang="en-US" sz="4000" u="sng" dirty="0" smtClean="0"/>
              <a:t>Open Meetings </a:t>
            </a:r>
            <a:r>
              <a:rPr lang="en-US" sz="4000" u="sng" dirty="0" smtClean="0"/>
              <a:t>Handbook</a:t>
            </a:r>
            <a:endParaRPr lang="en-US" sz="4000" u="sng" dirty="0" smtClean="0"/>
          </a:p>
          <a:p>
            <a:r>
              <a:rPr lang="en-US" sz="4000" dirty="0" smtClean="0"/>
              <a:t>Texas Association of Counties – </a:t>
            </a:r>
            <a:r>
              <a:rPr lang="en-US" sz="4000" u="sng" dirty="0" smtClean="0"/>
              <a:t>Open Meetings Act</a:t>
            </a:r>
          </a:p>
          <a:p>
            <a:r>
              <a:rPr lang="en-US" sz="4000" dirty="0" smtClean="0"/>
              <a:t>Texas A&amp;M </a:t>
            </a:r>
            <a:r>
              <a:rPr lang="en-US" sz="4000" dirty="0" err="1" smtClean="0"/>
              <a:t>AgriLife</a:t>
            </a:r>
            <a:r>
              <a:rPr lang="en-US" sz="4000" dirty="0" smtClean="0"/>
              <a:t> Extension Service – </a:t>
            </a:r>
            <a:r>
              <a:rPr lang="en-US" sz="4000" u="sng" dirty="0" smtClean="0"/>
              <a:t>Effective Meetings for County Officials: Using Parliamentary Procedure and Other Practices</a:t>
            </a:r>
          </a:p>
          <a:p>
            <a:r>
              <a:rPr lang="en-US" sz="4000" dirty="0" err="1" smtClean="0"/>
              <a:t>Priya</a:t>
            </a:r>
            <a:r>
              <a:rPr lang="en-US" sz="4000" dirty="0" smtClean="0"/>
              <a:t> Parker – </a:t>
            </a:r>
            <a:r>
              <a:rPr lang="en-US" sz="4000" u="sng" dirty="0" smtClean="0"/>
              <a:t>The Art of Gathering</a:t>
            </a:r>
          </a:p>
          <a:p>
            <a:endParaRPr lang="en-US" sz="4000" dirty="0"/>
          </a:p>
        </p:txBody>
      </p:sp>
    </p:spTree>
    <p:extLst>
      <p:ext uri="{BB962C8B-B14F-4D97-AF65-F5344CB8AC3E}">
        <p14:creationId xmlns:p14="http://schemas.microsoft.com/office/powerpoint/2010/main" val="539590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Effective Meetings</a:t>
            </a:r>
            <a:endParaRPr lang="en-US" sz="5400" dirty="0"/>
          </a:p>
        </p:txBody>
      </p:sp>
      <p:sp>
        <p:nvSpPr>
          <p:cNvPr id="3" name="Content Placeholder 2"/>
          <p:cNvSpPr>
            <a:spLocks noGrp="1"/>
          </p:cNvSpPr>
          <p:nvPr>
            <p:ph idx="1"/>
          </p:nvPr>
        </p:nvSpPr>
        <p:spPr/>
        <p:txBody>
          <a:bodyPr>
            <a:normAutofit/>
          </a:bodyPr>
          <a:lstStyle/>
          <a:p>
            <a:r>
              <a:rPr lang="en-US" sz="4000" dirty="0" smtClean="0"/>
              <a:t>Planning and conducting meetings</a:t>
            </a:r>
          </a:p>
          <a:p>
            <a:r>
              <a:rPr lang="en-US" sz="4000" dirty="0" smtClean="0"/>
              <a:t>Public Meetings (Commissioners Court)</a:t>
            </a:r>
          </a:p>
          <a:p>
            <a:r>
              <a:rPr lang="en-US" sz="4000" dirty="0" smtClean="0"/>
              <a:t>Getting the most out of future gatherings</a:t>
            </a:r>
          </a:p>
          <a:p>
            <a:endParaRPr lang="en-US" sz="4000" dirty="0"/>
          </a:p>
        </p:txBody>
      </p:sp>
    </p:spTree>
    <p:extLst>
      <p:ext uri="{BB962C8B-B14F-4D97-AF65-F5344CB8AC3E}">
        <p14:creationId xmlns:p14="http://schemas.microsoft.com/office/powerpoint/2010/main" val="3534005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We Meet To…</a:t>
            </a:r>
            <a:endParaRPr lang="en-US" sz="5400" dirty="0"/>
          </a:p>
        </p:txBody>
      </p:sp>
      <p:sp>
        <p:nvSpPr>
          <p:cNvPr id="3" name="Content Placeholder 2"/>
          <p:cNvSpPr>
            <a:spLocks noGrp="1"/>
          </p:cNvSpPr>
          <p:nvPr>
            <p:ph idx="1"/>
          </p:nvPr>
        </p:nvSpPr>
        <p:spPr/>
        <p:txBody>
          <a:bodyPr>
            <a:normAutofit/>
          </a:bodyPr>
          <a:lstStyle/>
          <a:p>
            <a:r>
              <a:rPr lang="en-US" sz="4000" dirty="0"/>
              <a:t>S</a:t>
            </a:r>
            <a:r>
              <a:rPr lang="en-US" sz="4000" dirty="0" smtClean="0"/>
              <a:t>olve problems we can’t solve on our own</a:t>
            </a:r>
          </a:p>
          <a:p>
            <a:r>
              <a:rPr lang="en-US" sz="4000" dirty="0" smtClean="0"/>
              <a:t>Convey and/or solicit information</a:t>
            </a:r>
          </a:p>
          <a:p>
            <a:r>
              <a:rPr lang="en-US" sz="4000" dirty="0"/>
              <a:t>M</a:t>
            </a:r>
            <a:r>
              <a:rPr lang="en-US" sz="4000" dirty="0" smtClean="0"/>
              <a:t>ake group decisions</a:t>
            </a:r>
          </a:p>
          <a:p>
            <a:r>
              <a:rPr lang="en-US" sz="4000" dirty="0"/>
              <a:t>B</a:t>
            </a:r>
            <a:r>
              <a:rPr lang="en-US" sz="4000" dirty="0" smtClean="0"/>
              <a:t>uild companies, schools, and neighborhoods</a:t>
            </a:r>
          </a:p>
          <a:p>
            <a:r>
              <a:rPr lang="en-US" sz="4000" dirty="0"/>
              <a:t>S</a:t>
            </a:r>
            <a:r>
              <a:rPr lang="en-US" sz="4000" dirty="0" smtClean="0"/>
              <a:t>how support for others</a:t>
            </a:r>
          </a:p>
          <a:p>
            <a:endParaRPr lang="en-US" sz="4000" dirty="0"/>
          </a:p>
        </p:txBody>
      </p:sp>
    </p:spTree>
    <p:extLst>
      <p:ext uri="{BB962C8B-B14F-4D97-AF65-F5344CB8AC3E}">
        <p14:creationId xmlns:p14="http://schemas.microsoft.com/office/powerpoint/2010/main" val="291571590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Do You Need to Meet?</a:t>
            </a:r>
            <a:endParaRPr lang="en-US" sz="5400" dirty="0"/>
          </a:p>
        </p:txBody>
      </p:sp>
      <p:pic>
        <p:nvPicPr>
          <p:cNvPr id="4" name="Content Placeholder 3"/>
          <p:cNvPicPr>
            <a:picLocks noGrp="1" noChangeAspect="1"/>
          </p:cNvPicPr>
          <p:nvPr>
            <p:ph idx="1"/>
          </p:nvPr>
        </p:nvPicPr>
        <p:blipFill>
          <a:blip r:embed="rId3"/>
          <a:stretch>
            <a:fillRect/>
          </a:stretch>
        </p:blipFill>
        <p:spPr>
          <a:xfrm>
            <a:off x="2437597" y="1701400"/>
            <a:ext cx="7316805" cy="4402686"/>
          </a:xfrm>
          <a:prstGeom prst="rect">
            <a:avLst/>
          </a:prstGeom>
        </p:spPr>
      </p:pic>
    </p:spTree>
    <p:extLst>
      <p:ext uri="{BB962C8B-B14F-4D97-AF65-F5344CB8AC3E}">
        <p14:creationId xmlns:p14="http://schemas.microsoft.com/office/powerpoint/2010/main" val="112983356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 a Meeting Necessary?</a:t>
            </a:r>
            <a:endParaRPr lang="en-US" sz="5400" dirty="0"/>
          </a:p>
        </p:txBody>
      </p:sp>
      <p:sp>
        <p:nvSpPr>
          <p:cNvPr id="3" name="Content Placeholder 2"/>
          <p:cNvSpPr>
            <a:spLocks noGrp="1"/>
          </p:cNvSpPr>
          <p:nvPr>
            <p:ph idx="1"/>
          </p:nvPr>
        </p:nvSpPr>
        <p:spPr/>
        <p:txBody>
          <a:bodyPr>
            <a:normAutofit/>
          </a:bodyPr>
          <a:lstStyle/>
          <a:p>
            <a:r>
              <a:rPr lang="en-US" sz="4000" dirty="0" smtClean="0"/>
              <a:t>Why is a meeting being scheduled?</a:t>
            </a:r>
          </a:p>
          <a:p>
            <a:r>
              <a:rPr lang="en-US" sz="4000" dirty="0" smtClean="0"/>
              <a:t>Do you need a meeting to accomplish this objective?</a:t>
            </a:r>
          </a:p>
          <a:p>
            <a:r>
              <a:rPr lang="en-US" sz="4000" dirty="0" smtClean="0"/>
              <a:t>What information needs to be exchanged or decisions made to reach the objective?</a:t>
            </a:r>
          </a:p>
        </p:txBody>
      </p:sp>
    </p:spTree>
    <p:extLst>
      <p:ext uri="{BB962C8B-B14F-4D97-AF65-F5344CB8AC3E}">
        <p14:creationId xmlns:p14="http://schemas.microsoft.com/office/powerpoint/2010/main" val="6278560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Meeting Planning Basics</a:t>
            </a:r>
            <a:endParaRPr lang="en-US" sz="5400" dirty="0"/>
          </a:p>
        </p:txBody>
      </p:sp>
      <p:sp>
        <p:nvSpPr>
          <p:cNvPr id="3" name="Content Placeholder 2"/>
          <p:cNvSpPr>
            <a:spLocks noGrp="1"/>
          </p:cNvSpPr>
          <p:nvPr>
            <p:ph idx="1"/>
          </p:nvPr>
        </p:nvSpPr>
        <p:spPr/>
        <p:txBody>
          <a:bodyPr>
            <a:normAutofit/>
          </a:bodyPr>
          <a:lstStyle/>
          <a:p>
            <a:r>
              <a:rPr lang="en-US" sz="4000" dirty="0" smtClean="0"/>
              <a:t>Organize</a:t>
            </a:r>
          </a:p>
          <a:p>
            <a:r>
              <a:rPr lang="en-US" sz="4000" dirty="0" smtClean="0"/>
              <a:t>Prepare</a:t>
            </a:r>
          </a:p>
          <a:p>
            <a:r>
              <a:rPr lang="en-US" sz="4000" dirty="0" smtClean="0"/>
              <a:t>Execute</a:t>
            </a:r>
          </a:p>
          <a:p>
            <a:r>
              <a:rPr lang="en-US" sz="4000" dirty="0" smtClean="0"/>
              <a:t>Follow Through</a:t>
            </a:r>
            <a:endParaRPr lang="en-US" sz="4000" dirty="0"/>
          </a:p>
        </p:txBody>
      </p:sp>
    </p:spTree>
    <p:extLst>
      <p:ext uri="{BB962C8B-B14F-4D97-AF65-F5344CB8AC3E}">
        <p14:creationId xmlns:p14="http://schemas.microsoft.com/office/powerpoint/2010/main" val="14901965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Organize</a:t>
            </a:r>
            <a:endParaRPr lang="en-US" sz="5400" dirty="0"/>
          </a:p>
        </p:txBody>
      </p:sp>
      <p:sp>
        <p:nvSpPr>
          <p:cNvPr id="3" name="Content Placeholder 2"/>
          <p:cNvSpPr>
            <a:spLocks noGrp="1"/>
          </p:cNvSpPr>
          <p:nvPr>
            <p:ph idx="1"/>
          </p:nvPr>
        </p:nvSpPr>
        <p:spPr/>
        <p:txBody>
          <a:bodyPr>
            <a:normAutofit/>
          </a:bodyPr>
          <a:lstStyle/>
          <a:p>
            <a:pPr marL="228600" marR="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4000" dirty="0" smtClean="0"/>
              <a:t>Plan with a purpose</a:t>
            </a:r>
          </a:p>
          <a:p>
            <a:pPr marL="228600" marR="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4000" dirty="0" smtClean="0"/>
              <a:t>Participant selection</a:t>
            </a:r>
          </a:p>
          <a:p>
            <a:r>
              <a:rPr lang="en-US" sz="4000" dirty="0" smtClean="0"/>
              <a:t>Structure</a:t>
            </a:r>
          </a:p>
          <a:p>
            <a:r>
              <a:rPr lang="en-US" sz="4000" dirty="0" smtClean="0"/>
              <a:t>Location and time</a:t>
            </a:r>
          </a:p>
        </p:txBody>
      </p:sp>
    </p:spTree>
    <p:extLst>
      <p:ext uri="{BB962C8B-B14F-4D97-AF65-F5344CB8AC3E}">
        <p14:creationId xmlns:p14="http://schemas.microsoft.com/office/powerpoint/2010/main" val="361115488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Prepare</a:t>
            </a:r>
            <a:endParaRPr lang="en-US" sz="5400" dirty="0"/>
          </a:p>
        </p:txBody>
      </p:sp>
      <p:sp>
        <p:nvSpPr>
          <p:cNvPr id="3" name="Content Placeholder 2"/>
          <p:cNvSpPr>
            <a:spLocks noGrp="1"/>
          </p:cNvSpPr>
          <p:nvPr>
            <p:ph idx="1"/>
          </p:nvPr>
        </p:nvSpPr>
        <p:spPr/>
        <p:txBody>
          <a:bodyPr>
            <a:normAutofit/>
          </a:bodyPr>
          <a:lstStyle/>
          <a:p>
            <a:r>
              <a:rPr lang="en-US" sz="4000" dirty="0"/>
              <a:t>Agenda</a:t>
            </a:r>
          </a:p>
          <a:p>
            <a:r>
              <a:rPr lang="en-US" sz="4000" dirty="0" smtClean="0"/>
              <a:t>Responsibilities</a:t>
            </a:r>
          </a:p>
          <a:p>
            <a:r>
              <a:rPr lang="en-US" sz="4000" dirty="0" smtClean="0"/>
              <a:t>Confirmation</a:t>
            </a:r>
            <a:endParaRPr lang="en-US" sz="4000" dirty="0"/>
          </a:p>
          <a:p>
            <a:endParaRPr lang="en-US" sz="4000" dirty="0"/>
          </a:p>
        </p:txBody>
      </p:sp>
    </p:spTree>
    <p:extLst>
      <p:ext uri="{BB962C8B-B14F-4D97-AF65-F5344CB8AC3E}">
        <p14:creationId xmlns:p14="http://schemas.microsoft.com/office/powerpoint/2010/main" val="158977798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897</TotalTime>
  <Words>3298</Words>
  <Application>Microsoft Macintosh PowerPoint</Application>
  <PresentationFormat>Custom</PresentationFormat>
  <Paragraphs>208</Paragraphs>
  <Slides>23</Slides>
  <Notes>16</Notes>
  <HiddenSlides>0</HiddenSlides>
  <MMClips>2</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3.015 Effective Meetings: Getting the Most Out of Commissioners Court and Other Gatherings</vt:lpstr>
      <vt:lpstr>PowerPoint Presentation</vt:lpstr>
      <vt:lpstr>Effective Meetings</vt:lpstr>
      <vt:lpstr>We Meet To…</vt:lpstr>
      <vt:lpstr>Do You Need to Meet?</vt:lpstr>
      <vt:lpstr>Is a Meeting Necessary?</vt:lpstr>
      <vt:lpstr>Meeting Planning Basics</vt:lpstr>
      <vt:lpstr>Organize</vt:lpstr>
      <vt:lpstr>Prepare</vt:lpstr>
      <vt:lpstr>Execute: Leading Effective Meetings</vt:lpstr>
      <vt:lpstr>Follow Through</vt:lpstr>
      <vt:lpstr>Commissioners Court Meetings</vt:lpstr>
      <vt:lpstr>Terms of Court</vt:lpstr>
      <vt:lpstr>Open Meetings Act (OMA) – Chapter 551 of the Texas Government Code</vt:lpstr>
      <vt:lpstr>Parliamentary Confusion</vt:lpstr>
      <vt:lpstr>Model Rules</vt:lpstr>
      <vt:lpstr>Quorum</vt:lpstr>
      <vt:lpstr>Tips for Productive Agendas</vt:lpstr>
      <vt:lpstr>Agendas – Order of Business</vt:lpstr>
      <vt:lpstr>Public Comment</vt:lpstr>
      <vt:lpstr>Public Comment</vt:lpstr>
      <vt:lpstr>Ideas for More Effective Meetings</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3.015 Effective Meetings:</dc:title>
  <dc:creator>Rick Avery</dc:creator>
  <cp:lastModifiedBy>Richard Avery</cp:lastModifiedBy>
  <cp:revision>73</cp:revision>
  <dcterms:created xsi:type="dcterms:W3CDTF">2019-02-12T19:58:45Z</dcterms:created>
  <dcterms:modified xsi:type="dcterms:W3CDTF">2019-02-18T21:22:21Z</dcterms:modified>
</cp:coreProperties>
</file>