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54" r:id="rId5"/>
    <p:sldId id="363" r:id="rId6"/>
    <p:sldId id="346" r:id="rId7"/>
    <p:sldId id="337" r:id="rId8"/>
    <p:sldId id="258" r:id="rId9"/>
    <p:sldId id="356" r:id="rId10"/>
    <p:sldId id="357" r:id="rId11"/>
    <p:sldId id="358" r:id="rId12"/>
    <p:sldId id="359" r:id="rId13"/>
    <p:sldId id="360" r:id="rId14"/>
    <p:sldId id="361" r:id="rId15"/>
    <p:sldId id="365" r:id="rId16"/>
    <p:sldId id="362" r:id="rId17"/>
    <p:sldId id="364" r:id="rId18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72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pos="217">
          <p15:clr>
            <a:srgbClr val="A4A3A4"/>
          </p15:clr>
        </p15:guide>
        <p15:guide id="4" pos="5568">
          <p15:clr>
            <a:srgbClr val="A4A3A4"/>
          </p15:clr>
        </p15:guide>
        <p15:guide id="5" pos="14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Duncan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925700"/>
    <a:srgbClr val="CC7A00"/>
    <a:srgbClr val="14385C"/>
    <a:srgbClr val="899BAD"/>
    <a:srgbClr val="042A45"/>
    <a:srgbClr val="042A43"/>
    <a:srgbClr val="D27D00"/>
    <a:srgbClr val="25629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5" autoAdjust="0"/>
    <p:restoredTop sz="91200" autoAdjust="0"/>
  </p:normalViewPr>
  <p:slideViewPr>
    <p:cSldViewPr showGuides="1">
      <p:cViewPr>
        <p:scale>
          <a:sx n="100" d="100"/>
          <a:sy n="100" d="100"/>
        </p:scale>
        <p:origin x="-2364" y="-234"/>
      </p:cViewPr>
      <p:guideLst>
        <p:guide orient="horz" pos="672"/>
        <p:guide orient="horz" pos="3936"/>
        <p:guide pos="217"/>
        <p:guide pos="5568"/>
        <p:guide pos="14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F0159-2B30-44D2-82F6-79A1A49442C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C8249-A5A4-4E56-840D-471D380B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44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6" tIns="48508" rIns="97016" bIns="485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7016" tIns="48508" rIns="97016" bIns="485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6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6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Safety Specialist- Every District has one, please see handout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5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7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862388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45869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948238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Z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0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276483" y="4637777"/>
            <a:ext cx="41339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470" y="990600"/>
            <a:ext cx="4808007" cy="449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8" y="3429000"/>
            <a:ext cx="3218257" cy="1086234"/>
          </a:xfrm>
          <a:prstGeom prst="rect">
            <a:avLst/>
          </a:prstGeom>
        </p:spPr>
      </p:pic>
      <p:pic>
        <p:nvPicPr>
          <p:cNvPr id="14" name="Picture 13" descr="TitleFooterBlueandWhit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5" y="6015002"/>
            <a:ext cx="9144000" cy="86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37896" y="4824864"/>
            <a:ext cx="4114800" cy="579651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3"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519446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Footer Text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6488668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+mn-lt"/>
              </a:rPr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61" r:id="rId6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Franklin Gothic Book" panose="020B0503020102020204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tiff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telyn.Kasberg@txdot.gov" TargetMode="External"/><Relationship Id="rId2" Type="http://schemas.openxmlformats.org/officeDocument/2006/relationships/hyperlink" Target="mailto:Erika.Karlik@txdot.gov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jason.duncan@txdot.gov" TargetMode="External"/><Relationship Id="rId4" Type="http://schemas.openxmlformats.org/officeDocument/2006/relationships/hyperlink" Target="mailto:Stephen.Kasberg@txdot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81009" y="3862388"/>
            <a:ext cx="4929191" cy="1057275"/>
          </a:xfrm>
        </p:spPr>
        <p:txBody>
          <a:bodyPr/>
          <a:lstStyle/>
          <a:p>
            <a:r>
              <a:rPr lang="en-US" dirty="0"/>
              <a:t>Judge &amp; County Commissioners Conference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626335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11/7/2018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8FCFC31-9C1A-6F42-96D2-124784BC5D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"/>
          <a:stretch/>
        </p:blipFill>
        <p:spPr>
          <a:xfrm>
            <a:off x="6126797" y="1943099"/>
            <a:ext cx="2834640" cy="3619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972" y="905994"/>
            <a:ext cx="1142026" cy="993353"/>
          </a:xfrm>
          <a:prstGeom prst="rect">
            <a:avLst/>
          </a:prstGeom>
          <a:ln w="19050">
            <a:noFill/>
          </a:ln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883" y="904322"/>
            <a:ext cx="746747" cy="996696"/>
          </a:xfrm>
          <a:prstGeom prst="rect">
            <a:avLst/>
          </a:prstGeom>
          <a:ln w="19050">
            <a:noFill/>
          </a:ln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5713" y="904322"/>
            <a:ext cx="1102455" cy="996696"/>
          </a:xfrm>
          <a:prstGeom prst="rect">
            <a:avLst/>
          </a:prstGeom>
          <a:ln w="19050">
            <a:noFill/>
          </a:ln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805" y="904322"/>
            <a:ext cx="1179286" cy="996696"/>
          </a:xfrm>
          <a:prstGeom prst="rect">
            <a:avLst/>
          </a:prstGeom>
          <a:ln w="19050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905994"/>
            <a:ext cx="997857" cy="993353"/>
          </a:xfrm>
          <a:prstGeom prst="rect">
            <a:avLst/>
          </a:prstGeom>
          <a:ln w="19050">
            <a:noFill/>
          </a:ln>
        </p:spPr>
      </p:pic>
      <p:pic>
        <p:nvPicPr>
          <p:cNvPr id="30" name="Picture 29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1956" y="904322"/>
            <a:ext cx="1545336" cy="1000678"/>
          </a:xfrm>
          <a:prstGeom prst="rect">
            <a:avLst/>
          </a:prstGeom>
          <a:solidFill>
            <a:srgbClr val="FFCC00"/>
          </a:solidFill>
          <a:ln w="19050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597" y="905994"/>
            <a:ext cx="1874840" cy="9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 smtClean="0"/>
              <a:t>Aesthetics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7725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Local communities often partner with </a:t>
            </a:r>
            <a:r>
              <a:rPr lang="en-US" dirty="0" err="1" smtClean="0"/>
              <a:t>TxDOT</a:t>
            </a:r>
            <a:r>
              <a:rPr lang="en-US" dirty="0" smtClean="0"/>
              <a:t> for aesthetics.</a:t>
            </a:r>
          </a:p>
          <a:p>
            <a:r>
              <a:rPr lang="en-US" dirty="0" smtClean="0"/>
              <a:t>Local community only responsible for the cost of the betterment, </a:t>
            </a:r>
            <a:r>
              <a:rPr lang="en-US" dirty="0" err="1" smtClean="0"/>
              <a:t>TxDOT</a:t>
            </a:r>
            <a:r>
              <a:rPr lang="en-US" dirty="0" smtClean="0"/>
              <a:t> covers the remainder.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10</a:t>
            </a:fld>
            <a:endParaRPr lang="en-US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1" y="3818746"/>
            <a:ext cx="4442684" cy="214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4400" y="3818745"/>
            <a:ext cx="4072759" cy="21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8" name="Picture 2" descr="C:\Users\JDUNCA2\Desktop\Judge\WEST Mural I-35 - SWwallComple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2" y="1990726"/>
            <a:ext cx="4423634" cy="17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1119" y="1990726"/>
            <a:ext cx="4046040" cy="176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5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 smtClean="0"/>
              <a:t>Grants &amp;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7725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 err="1" smtClean="0"/>
              <a:t>TxDOT</a:t>
            </a:r>
            <a:r>
              <a:rPr lang="en-US" dirty="0" smtClean="0"/>
              <a:t> Districts have a Local Government Project Coordinator</a:t>
            </a:r>
          </a:p>
          <a:p>
            <a:r>
              <a:rPr lang="en-US" dirty="0"/>
              <a:t>Check in with your </a:t>
            </a:r>
            <a:r>
              <a:rPr lang="en-US" dirty="0" err="1"/>
              <a:t>TxDOT</a:t>
            </a:r>
            <a:r>
              <a:rPr lang="en-US" dirty="0"/>
              <a:t> point of </a:t>
            </a:r>
            <a:r>
              <a:rPr lang="en-US" dirty="0" smtClean="0"/>
              <a:t>contact as </a:t>
            </a:r>
            <a:r>
              <a:rPr lang="en-US" dirty="0"/>
              <a:t>grants come through periodically</a:t>
            </a:r>
            <a:r>
              <a:rPr lang="en-US" dirty="0" smtClean="0"/>
              <a:t>.</a:t>
            </a:r>
          </a:p>
          <a:p>
            <a:r>
              <a:rPr lang="en-US" dirty="0"/>
              <a:t>Grants can be 100% funded, 80% / 20% , or some other percent.</a:t>
            </a:r>
          </a:p>
          <a:p>
            <a:r>
              <a:rPr lang="en-US" dirty="0"/>
              <a:t>P</a:t>
            </a:r>
            <a:r>
              <a:rPr lang="en-US" dirty="0" smtClean="0"/>
              <a:t>rograms</a:t>
            </a:r>
          </a:p>
          <a:p>
            <a:pPr lvl="1"/>
            <a:r>
              <a:rPr lang="en-US" dirty="0" smtClean="0"/>
              <a:t>Safe Route to Schools</a:t>
            </a:r>
          </a:p>
          <a:p>
            <a:pPr lvl="1"/>
            <a:r>
              <a:rPr lang="en-US" dirty="0" smtClean="0"/>
              <a:t>Transportation Alternatives Program</a:t>
            </a:r>
          </a:p>
          <a:p>
            <a:pPr lvl="1"/>
            <a:r>
              <a:rPr lang="en-US" dirty="0" smtClean="0"/>
              <a:t>Governor’s Community Achievement Award</a:t>
            </a:r>
          </a:p>
          <a:p>
            <a:pPr lvl="1"/>
            <a:r>
              <a:rPr lang="en-US" dirty="0" smtClean="0"/>
              <a:t>Landscape Partnership Program</a:t>
            </a:r>
          </a:p>
          <a:p>
            <a:pPr lvl="1"/>
            <a:r>
              <a:rPr lang="en-US" dirty="0" smtClean="0"/>
              <a:t>Highway Safety Improvement Program</a:t>
            </a:r>
          </a:p>
          <a:p>
            <a:pPr lvl="1"/>
            <a:r>
              <a:rPr lang="en-US" dirty="0" smtClean="0"/>
              <a:t>Economically Disadvantaged County Program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00110"/>
          </a:xfrm>
        </p:spPr>
        <p:txBody>
          <a:bodyPr/>
          <a:lstStyle/>
          <a:p>
            <a:r>
              <a:rPr lang="en-US" sz="2000" dirty="0" smtClean="0"/>
              <a:t>Transportation Alternatives/Safe Routes to Schools Call for Projects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77250" cy="3352800"/>
          </a:xfrm>
        </p:spPr>
        <p:txBody>
          <a:bodyPr/>
          <a:lstStyle/>
          <a:p>
            <a:r>
              <a:rPr lang="en-US" dirty="0" smtClean="0"/>
              <a:t>Call opened February 8, 2019 </a:t>
            </a:r>
          </a:p>
          <a:p>
            <a:r>
              <a:rPr lang="en-US" dirty="0" smtClean="0"/>
              <a:t>Eligibility </a:t>
            </a:r>
          </a:p>
          <a:p>
            <a:r>
              <a:rPr lang="en-US" dirty="0" smtClean="0"/>
              <a:t>Deadlines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Preliminary Application Due April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Full Application Due August </a:t>
            </a:r>
          </a:p>
          <a:p>
            <a:r>
              <a:rPr lang="en-US" dirty="0" smtClean="0"/>
              <a:t>Workshops</a:t>
            </a:r>
          </a:p>
          <a:p>
            <a:r>
              <a:rPr lang="en-US" dirty="0" smtClean="0"/>
              <a:t>Contact your local TxDOT District Office 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5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 smtClean="0"/>
              <a:t>Highway Bridge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77250" cy="4191000"/>
          </a:xfrm>
        </p:spPr>
        <p:txBody>
          <a:bodyPr>
            <a:normAutofit/>
          </a:bodyPr>
          <a:lstStyle/>
          <a:p>
            <a:r>
              <a:rPr lang="en-US" dirty="0"/>
              <a:t>Bridge inspections: on a two-year cycle.</a:t>
            </a:r>
          </a:p>
          <a:p>
            <a:r>
              <a:rPr lang="en-US" dirty="0"/>
              <a:t>HBP Funding Selection: </a:t>
            </a:r>
            <a:r>
              <a:rPr lang="en-US" dirty="0" err="1"/>
              <a:t>TxDOT</a:t>
            </a:r>
            <a:r>
              <a:rPr lang="en-US" dirty="0"/>
              <a:t> and Local Officials review list annually</a:t>
            </a:r>
          </a:p>
          <a:p>
            <a:r>
              <a:rPr lang="en-US" dirty="0" smtClean="0"/>
              <a:t>Funding: Local Government responsible for 10% of the cost.</a:t>
            </a:r>
          </a:p>
          <a:p>
            <a:pPr lvl="1"/>
            <a:r>
              <a:rPr lang="en-US" dirty="0" smtClean="0"/>
              <a:t>Equivalent Match Projects</a:t>
            </a:r>
          </a:p>
          <a:p>
            <a:pPr lvl="1"/>
            <a:r>
              <a:rPr lang="en-US" dirty="0" smtClean="0"/>
              <a:t>Economically Disadvantaged Counties Program</a:t>
            </a:r>
          </a:p>
          <a:p>
            <a:pPr lvl="1"/>
            <a:r>
              <a:rPr lang="en-US" dirty="0" smtClean="0"/>
              <a:t>State Infrastructure Bank</a:t>
            </a:r>
          </a:p>
          <a:p>
            <a:pPr marL="284162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Erika </a:t>
            </a:r>
            <a:r>
              <a:rPr lang="en-US" dirty="0"/>
              <a:t>Karlik </a:t>
            </a:r>
            <a:r>
              <a:rPr lang="en-US" dirty="0" smtClean="0"/>
              <a:t>District </a:t>
            </a:r>
            <a:r>
              <a:rPr lang="en-US" dirty="0"/>
              <a:t>Local Government Projects </a:t>
            </a:r>
            <a:r>
              <a:rPr lang="en-US" dirty="0" err="1"/>
              <a:t>Coord</a:t>
            </a:r>
            <a:r>
              <a:rPr lang="en-US" dirty="0"/>
              <a:t>, </a:t>
            </a:r>
            <a:r>
              <a:rPr lang="en-US" dirty="0" smtClean="0"/>
              <a:t>WACO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Erika.Karlik@txdot.gov</a:t>
            </a:r>
            <a:r>
              <a:rPr lang="en-US" dirty="0"/>
              <a:t> </a:t>
            </a:r>
            <a:r>
              <a:rPr lang="en-US" dirty="0" smtClean="0"/>
              <a:t>254-867-2728 Office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Katelyn </a:t>
            </a:r>
            <a:r>
              <a:rPr lang="en-US" dirty="0" smtClean="0"/>
              <a:t>Kasberg District Local Government Projects </a:t>
            </a:r>
            <a:r>
              <a:rPr lang="en-US" dirty="0" err="1"/>
              <a:t>Coord</a:t>
            </a:r>
            <a:r>
              <a:rPr lang="en-US" dirty="0"/>
              <a:t>, </a:t>
            </a:r>
            <a:r>
              <a:rPr lang="en-US" dirty="0" smtClean="0"/>
              <a:t>WACO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Katelyn.Kasberg@txdot.gov</a:t>
            </a:r>
            <a:r>
              <a:rPr lang="en-US" dirty="0"/>
              <a:t> </a:t>
            </a:r>
            <a:r>
              <a:rPr lang="en-US" dirty="0" smtClean="0"/>
              <a:t>254-867-2733 Office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Stephen Kasberg, P.E. Gatesville Area Engineer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Stephen.Kasberg@txdot.gov</a:t>
            </a:r>
            <a:r>
              <a:rPr lang="en-US" dirty="0" smtClean="0"/>
              <a:t> 254-865-7115 Office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Jason </a:t>
            </a:r>
            <a:r>
              <a:rPr lang="en-US" dirty="0" smtClean="0"/>
              <a:t>Duncan, </a:t>
            </a:r>
            <a:r>
              <a:rPr lang="en-US" dirty="0" smtClean="0"/>
              <a:t>P.E. Hillsboro </a:t>
            </a:r>
            <a:r>
              <a:rPr lang="en-US" dirty="0" smtClean="0"/>
              <a:t>Area </a:t>
            </a:r>
            <a:r>
              <a:rPr lang="en-US" dirty="0" smtClean="0"/>
              <a:t>Engineer </a:t>
            </a:r>
          </a:p>
          <a:p>
            <a:pPr marL="0" indent="0" algn="ctr">
              <a:buNone/>
            </a:pPr>
            <a:r>
              <a:rPr lang="en-US" dirty="0" smtClean="0">
                <a:hlinkClick r:id="rId5"/>
              </a:rPr>
              <a:t>jason.duncan@txdot.gov</a:t>
            </a:r>
            <a:r>
              <a:rPr lang="en-US" dirty="0"/>
              <a:t> </a:t>
            </a:r>
            <a:r>
              <a:rPr lang="en-US" dirty="0" smtClean="0"/>
              <a:t>254-582-5432 </a:t>
            </a:r>
            <a:r>
              <a:rPr lang="en-US" dirty="0" smtClean="0"/>
              <a:t>Office</a:t>
            </a:r>
          </a:p>
          <a:p>
            <a:pPr marL="284162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9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8730"/>
            <a:ext cx="5100433" cy="1057275"/>
          </a:xfrm>
        </p:spPr>
        <p:txBody>
          <a:bodyPr/>
          <a:lstStyle/>
          <a:p>
            <a:r>
              <a:rPr lang="en-US" dirty="0" smtClean="0"/>
              <a:t>Txdot and counties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313" y="4191000"/>
            <a:ext cx="5133855" cy="592931"/>
          </a:xfrm>
        </p:spPr>
        <p:txBody>
          <a:bodyPr/>
          <a:lstStyle/>
          <a:p>
            <a:r>
              <a:rPr lang="en-US" dirty="0" smtClean="0"/>
              <a:t>Erika Karlik</a:t>
            </a:r>
          </a:p>
          <a:p>
            <a:r>
              <a:rPr lang="en-US" dirty="0" smtClean="0"/>
              <a:t>Katelyn Kasberg</a:t>
            </a:r>
          </a:p>
          <a:p>
            <a:r>
              <a:rPr lang="en-US" dirty="0" smtClean="0"/>
              <a:t>Stephen Kasberg, P.E.</a:t>
            </a:r>
            <a:endParaRPr lang="en-US" dirty="0" smtClean="0"/>
          </a:p>
          <a:p>
            <a:r>
              <a:rPr lang="en-US" dirty="0" smtClean="0"/>
              <a:t>Jason </a:t>
            </a:r>
            <a:r>
              <a:rPr lang="en-US" dirty="0" smtClean="0"/>
              <a:t>Duncan, P.E.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1708" y="2057400"/>
            <a:ext cx="3191783" cy="3199936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raapp3\O\Image Library 4\Construction\LBJ Freeway\KBS 2013\CstLBJ_1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939" y="2057400"/>
            <a:ext cx="2541613" cy="1173516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 descr="IH35-US290_01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7552" y="2057400"/>
            <a:ext cx="1910676" cy="1178043"/>
          </a:xfrm>
          <a:prstGeom prst="rect">
            <a:avLst/>
          </a:prstGeom>
        </p:spPr>
      </p:pic>
      <p:pic>
        <p:nvPicPr>
          <p:cNvPr id="7" name="Picture 6" descr="W7thS_17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313" y="2062229"/>
            <a:ext cx="709409" cy="116640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993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</a:t>
            </a:r>
            <a:r>
              <a:rPr lang="en-US" dirty="0" smtClean="0"/>
              <a:t>Districts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4</a:t>
            </a:fld>
            <a:endParaRPr lang="en-US" dirty="0"/>
          </a:p>
        </p:txBody>
      </p:sp>
      <p:pic>
        <p:nvPicPr>
          <p:cNvPr id="152578" name="Picture 2" descr="C:\Users\JDUNCA2\Desktop\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80264"/>
            <a:ext cx="6858000" cy="51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837697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Fort Worth</a:t>
            </a:r>
          </a:p>
        </p:txBody>
      </p:sp>
      <p:sp>
        <p:nvSpPr>
          <p:cNvPr id="568" name="TextBox 567"/>
          <p:cNvSpPr txBox="1"/>
          <p:nvPr/>
        </p:nvSpPr>
        <p:spPr>
          <a:xfrm>
            <a:off x="5715000" y="85286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TxDOT</a:t>
            </a:r>
            <a:r>
              <a:rPr lang="en-US" dirty="0" smtClean="0"/>
              <a:t> Values, Vision,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7725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Values:</a:t>
            </a:r>
            <a:endParaRPr lang="en-US" dirty="0"/>
          </a:p>
          <a:p>
            <a:r>
              <a:rPr lang="en-US" i="1" dirty="0"/>
              <a:t>People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People</a:t>
            </a:r>
            <a:r>
              <a:rPr lang="en-US" dirty="0"/>
              <a:t> are the Department’s most important customer, asset, and resource. The well-being, safety, and quality of life for Texans and the traveling public are of the utmost concern to the Department. We focus on relationship building, customer service, and partnerships.</a:t>
            </a:r>
          </a:p>
          <a:p>
            <a:r>
              <a:rPr lang="en-US" i="1" dirty="0"/>
              <a:t>Accountability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We accept responsibility for our actions and promote open communication and transparency at all times.</a:t>
            </a:r>
          </a:p>
          <a:p>
            <a:r>
              <a:rPr lang="en-US" i="1" dirty="0"/>
              <a:t>Trust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We strive to earn and maintain confidence through reliable and ethical decision-making.</a:t>
            </a:r>
          </a:p>
          <a:p>
            <a:r>
              <a:rPr lang="en-US" i="1" dirty="0"/>
              <a:t>Honesty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We conduct ourselves with the highest degree of integrity, respect, and truthfulness.</a:t>
            </a:r>
          </a:p>
          <a:p>
            <a:r>
              <a:rPr lang="en-US" b="1" dirty="0"/>
              <a:t>Vision: </a:t>
            </a:r>
            <a:endParaRPr lang="en-US" dirty="0"/>
          </a:p>
          <a:p>
            <a:r>
              <a:rPr lang="en-US" dirty="0"/>
              <a:t>A forward-thinking leader delivering mobility, enabling economic opportunity, and enhancing quality of life for all Texans</a:t>
            </a:r>
          </a:p>
          <a:p>
            <a:r>
              <a:rPr lang="en-US" b="1" dirty="0"/>
              <a:t>Mission</a:t>
            </a:r>
            <a:r>
              <a:rPr lang="en-US" b="1" dirty="0" smtClean="0"/>
              <a:t>:</a:t>
            </a:r>
            <a:endParaRPr lang="en-US" dirty="0"/>
          </a:p>
          <a:p>
            <a:r>
              <a:rPr lang="en-US" dirty="0"/>
              <a:t>Through collaboration and leadership, we deliver a safe, reliable, and integrated transportation system that enables the movement of people and goods.</a:t>
            </a:r>
            <a:endParaRPr lang="en-US" dirty="0">
              <a:effectLst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 smtClean="0"/>
              <a:t>County Assistance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7725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Annual notification letter of assistance available, material and location, in the Fall. </a:t>
            </a:r>
          </a:p>
          <a:p>
            <a:r>
              <a:rPr lang="en-US" dirty="0" err="1" smtClean="0"/>
              <a:t>TxDOT</a:t>
            </a:r>
            <a:r>
              <a:rPr lang="en-US" dirty="0" smtClean="0"/>
              <a:t> has a minimum goal, not a maximum limit.</a:t>
            </a:r>
          </a:p>
          <a:p>
            <a:r>
              <a:rPr lang="en-US" dirty="0" smtClean="0"/>
              <a:t>The dollar amount listed is for accounting purposes, for the minimum goal.</a:t>
            </a:r>
          </a:p>
          <a:p>
            <a:r>
              <a:rPr lang="en-US" dirty="0" smtClean="0"/>
              <a:t>Example materials, RAP, crushed concrete, MBGF, pipe, etc.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6</a:t>
            </a:fld>
            <a:endParaRPr lang="en-US" dirty="0"/>
          </a:p>
        </p:txBody>
      </p:sp>
      <p:pic>
        <p:nvPicPr>
          <p:cNvPr id="153602" name="Picture 2" descr="C:\Users\JDUNCA2\Desktop\fig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3645393"/>
            <a:ext cx="4114800" cy="255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3" name="Picture 3" descr="C:\Users\JDUNCA2\Desktop\MBG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63" y="3645393"/>
            <a:ext cx="4231353" cy="250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 smtClean="0"/>
              <a:t>Technical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77250" cy="2362200"/>
          </a:xfrm>
        </p:spPr>
        <p:txBody>
          <a:bodyPr>
            <a:normAutofit/>
          </a:bodyPr>
          <a:lstStyle/>
          <a:p>
            <a:r>
              <a:rPr lang="en-US" dirty="0" err="1"/>
              <a:t>TxDOT</a:t>
            </a:r>
            <a:r>
              <a:rPr lang="en-US" dirty="0"/>
              <a:t> can provide engineering and maintenance expertise, </a:t>
            </a:r>
            <a:r>
              <a:rPr lang="en-US" dirty="0" err="1"/>
              <a:t>ie</a:t>
            </a:r>
            <a:r>
              <a:rPr lang="en-US" dirty="0"/>
              <a:t> standards, specs and oral advice upon written request</a:t>
            </a:r>
          </a:p>
          <a:p>
            <a:r>
              <a:rPr lang="en-US" dirty="0" smtClean="0"/>
              <a:t>Assist in training</a:t>
            </a:r>
          </a:p>
          <a:p>
            <a:r>
              <a:rPr lang="en-US" dirty="0" err="1" smtClean="0"/>
              <a:t>TxDOT</a:t>
            </a:r>
            <a:r>
              <a:rPr lang="en-US" dirty="0" smtClean="0"/>
              <a:t> has a wide array of training courses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7</a:t>
            </a:fld>
            <a:endParaRPr lang="en-US" dirty="0"/>
          </a:p>
        </p:txBody>
      </p:sp>
      <p:pic>
        <p:nvPicPr>
          <p:cNvPr id="154626" name="Picture 2" descr="C:\Users\JDUNCA2\Desktop\24p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648200" cy="30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 smtClean="0"/>
              <a:t>Four-Year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77250" cy="3429000"/>
          </a:xfrm>
        </p:spPr>
        <p:txBody>
          <a:bodyPr>
            <a:normAutofit/>
          </a:bodyPr>
          <a:lstStyle/>
          <a:p>
            <a:r>
              <a:rPr lang="en-US" dirty="0" err="1"/>
              <a:t>TxDOT</a:t>
            </a:r>
            <a:r>
              <a:rPr lang="en-US" dirty="0"/>
              <a:t> districts annually create and modify their four year plan.</a:t>
            </a:r>
          </a:p>
          <a:p>
            <a:r>
              <a:rPr lang="en-US" dirty="0" smtClean="0"/>
              <a:t>Every on-system road is evaluated annually.</a:t>
            </a:r>
          </a:p>
          <a:p>
            <a:r>
              <a:rPr lang="en-US" dirty="0"/>
              <a:t>Every road is included, either as a construction or maintenance project</a:t>
            </a:r>
          </a:p>
          <a:p>
            <a:r>
              <a:rPr lang="en-US" dirty="0"/>
              <a:t>Goal to meet with each Judge every year and discuss the respective four year plan.</a:t>
            </a:r>
          </a:p>
          <a:p>
            <a:r>
              <a:rPr lang="en-US" dirty="0" err="1" smtClean="0"/>
              <a:t>TxDOT</a:t>
            </a:r>
            <a:r>
              <a:rPr lang="en-US" dirty="0" smtClean="0"/>
              <a:t> is responsible for developing the plan, but Judges can provide valuable insight into the current and future needs of their County.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 smtClean="0"/>
              <a:t>Traffic Safety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7725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Traffic Safety Specialist</a:t>
            </a:r>
          </a:p>
          <a:p>
            <a:r>
              <a:rPr lang="en-US" dirty="0" smtClean="0"/>
              <a:t>Program Funding</a:t>
            </a:r>
          </a:p>
          <a:p>
            <a:pPr lvl="1"/>
            <a:r>
              <a:rPr lang="en-US" dirty="0"/>
              <a:t>STEP (Selective Traffic Enforcement Program)</a:t>
            </a:r>
          </a:p>
          <a:p>
            <a:pPr lvl="1"/>
            <a:r>
              <a:rPr lang="en-US" dirty="0"/>
              <a:t>General Traffic Safety</a:t>
            </a:r>
          </a:p>
          <a:p>
            <a:pPr lvl="1"/>
            <a:r>
              <a:rPr lang="en-US" dirty="0"/>
              <a:t>Project Celebration </a:t>
            </a:r>
            <a:r>
              <a:rPr lang="en-US" dirty="0" smtClean="0"/>
              <a:t>Mini-Grants</a:t>
            </a:r>
          </a:p>
          <a:p>
            <a:pPr lvl="1"/>
            <a:r>
              <a:rPr lang="en-US" dirty="0" smtClean="0"/>
              <a:t>Request for proposals starts November 9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</a:p>
          <a:p>
            <a:pPr lvl="1"/>
            <a:r>
              <a:rPr lang="en-US" dirty="0" smtClean="0"/>
              <a:t>Proposals due January 10</a:t>
            </a:r>
            <a:r>
              <a:rPr lang="en-US" baseline="30000" dirty="0" smtClean="0"/>
              <a:t>th</a:t>
            </a:r>
            <a:r>
              <a:rPr lang="en-US" dirty="0" smtClean="0"/>
              <a:t> , 2019</a:t>
            </a:r>
          </a:p>
          <a:p>
            <a:r>
              <a:rPr lang="en-US" dirty="0" smtClean="0"/>
              <a:t>Public Education and Awareness</a:t>
            </a:r>
          </a:p>
          <a:p>
            <a:pPr lvl="1"/>
            <a:r>
              <a:rPr lang="en-US" dirty="0" smtClean="0"/>
              <a:t>Child Safety Seat Program</a:t>
            </a:r>
          </a:p>
          <a:p>
            <a:pPr lvl="1"/>
            <a:r>
              <a:rPr lang="en-US" dirty="0" smtClean="0"/>
              <a:t>Speak to schools, community organizations, employers</a:t>
            </a:r>
          </a:p>
          <a:p>
            <a:endParaRPr lang="en-US" dirty="0" smtClean="0"/>
          </a:p>
          <a:p>
            <a:pPr marL="284162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MASTER_powerpoint_template_STANDARD_1017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81961B010494D8D6CDD91DD8CDD3C" ma:contentTypeVersion="1" ma:contentTypeDescription="Create a new document." ma:contentTypeScope="" ma:versionID="73132754b6e442390b331891c4e3fa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6B47FA-38D8-47AD-99F7-02951CF516C5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92401F-ECB3-4C34-89E2-390CE6E252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E8BD4-0BF8-4298-93A4-1582E2057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MASTER_powerpoint_template_STANDARD_1017</Template>
  <TotalTime>2451</TotalTime>
  <Words>487</Words>
  <Application>Microsoft Office PowerPoint</Application>
  <PresentationFormat>On-screen Show (4:3)</PresentationFormat>
  <Paragraphs>108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MASTER_powerpoint_template_STANDARD_1017</vt:lpstr>
      <vt:lpstr>think-cell Slide</vt:lpstr>
      <vt:lpstr>Judge &amp; County Commissioners Conference</vt:lpstr>
      <vt:lpstr>PowerPoint Presentation</vt:lpstr>
      <vt:lpstr>Txdot and counties</vt:lpstr>
      <vt:lpstr>TxDOT Districts</vt:lpstr>
      <vt:lpstr>TxDOT Values, Vision, Mission</vt:lpstr>
      <vt:lpstr>County Assistance Program</vt:lpstr>
      <vt:lpstr>Technical Advice</vt:lpstr>
      <vt:lpstr>Four-Year Plan</vt:lpstr>
      <vt:lpstr>Traffic Safety Program</vt:lpstr>
      <vt:lpstr>Aesthetics</vt:lpstr>
      <vt:lpstr>Grants &amp; Programs</vt:lpstr>
      <vt:lpstr>Transportation Alternatives/Safe Routes to Schools Call for Projects</vt:lpstr>
      <vt:lpstr>Highway Bridge Program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Jason Duncan</cp:lastModifiedBy>
  <cp:revision>36</cp:revision>
  <cp:lastPrinted>2018-03-12T20:32:57Z</cp:lastPrinted>
  <dcterms:created xsi:type="dcterms:W3CDTF">2018-03-12T19:00:30Z</dcterms:created>
  <dcterms:modified xsi:type="dcterms:W3CDTF">2019-02-04T19:40:02Z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0x010100D6C81961B010494D8D6CDD91DD8CDD3C</vt:lpwstr>
  </property>
</Properties>
</file>