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6" r:id="rId10"/>
    <p:sldId id="265"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53998" autoAdjust="0"/>
  </p:normalViewPr>
  <p:slideViewPr>
    <p:cSldViewPr snapToGrid="0">
      <p:cViewPr varScale="1">
        <p:scale>
          <a:sx n="43" d="100"/>
          <a:sy n="43" d="100"/>
        </p:scale>
        <p:origin x="174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DF133-0584-4608-8F90-CB78E3109D18}" type="datetimeFigureOut">
              <a:rPr lang="en-US" smtClean="0"/>
              <a:t>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74D192-2634-492D-A657-28759F46726A}" type="slidenum">
              <a:rPr lang="en-US" smtClean="0"/>
              <a:t>‹#›</a:t>
            </a:fld>
            <a:endParaRPr lang="en-US"/>
          </a:p>
        </p:txBody>
      </p:sp>
    </p:spTree>
    <p:extLst>
      <p:ext uri="{BB962C8B-B14F-4D97-AF65-F5344CB8AC3E}">
        <p14:creationId xmlns:p14="http://schemas.microsoft.com/office/powerpoint/2010/main" val="155294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dirty="0"/>
              <a:t>The official duties of juvenile probation professionals vary from State to State and can even differ between jurisdictions within a single State. Nonetheless, a basic set of juvenile probation functions includes: intake screening of cases referred to juvenile and family courts, predisposition or presentence investigation of juveniles, and court-ordered supervision of juvenile offenders. Not all probation departments execute all three of these functions independently. For example, in some jurisdictions the prosecutor shares the intake responsibility with the probation officer, and in other jurisdictions the prosecutor has sole responsibility for the intake process. Similarly, probation responsibilities are not always limited to intake, investigation, and supervision. Some departments also provide aftercare for youth released from institutions; others may administer detention or manage local residential facilities or special programs.</a:t>
            </a:r>
            <a:endParaRPr lang="en-US" altLang="en-US" i="1" dirty="0"/>
          </a:p>
          <a:p>
            <a:pPr>
              <a:lnSpc>
                <a:spcPct val="80000"/>
              </a:lnSpc>
            </a:pPr>
            <a:endParaRPr lang="en-US" altLang="en-US" i="1" dirty="0"/>
          </a:p>
          <a:p>
            <a:pPr>
              <a:lnSpc>
                <a:spcPct val="80000"/>
              </a:lnSpc>
            </a:pPr>
            <a:r>
              <a:rPr lang="en-US" altLang="en-US" b="1" u="sng" dirty="0"/>
              <a:t>Investigator</a:t>
            </a:r>
          </a:p>
          <a:p>
            <a:pPr>
              <a:lnSpc>
                <a:spcPct val="80000"/>
              </a:lnSpc>
            </a:pPr>
            <a:endParaRPr lang="en-US" altLang="en-US" b="1" u="sng" dirty="0"/>
          </a:p>
          <a:p>
            <a:pPr>
              <a:lnSpc>
                <a:spcPct val="80000"/>
              </a:lnSpc>
            </a:pPr>
            <a:r>
              <a:rPr lang="en-US" altLang="en-US" dirty="0"/>
              <a:t>Juvenile Probation Officers provide investigation and supervision services for juvenile offenders on court order formal probation, informal probation and deferred entry of judgment. </a:t>
            </a:r>
          </a:p>
          <a:p>
            <a:pPr>
              <a:lnSpc>
                <a:spcPct val="80000"/>
              </a:lnSpc>
            </a:pPr>
            <a:endParaRPr lang="en-US" altLang="en-US" dirty="0"/>
          </a:p>
          <a:p>
            <a:pPr>
              <a:lnSpc>
                <a:spcPct val="80000"/>
              </a:lnSpc>
            </a:pPr>
            <a:r>
              <a:rPr lang="en-US" altLang="en-US" b="1" u="sng" dirty="0"/>
              <a:t>Counselor/Rehabilitator</a:t>
            </a:r>
          </a:p>
          <a:p>
            <a:pPr>
              <a:lnSpc>
                <a:spcPct val="80000"/>
              </a:lnSpc>
            </a:pPr>
            <a:endParaRPr lang="en-US" altLang="en-US" b="1" u="sng" dirty="0"/>
          </a:p>
          <a:p>
            <a:pPr>
              <a:lnSpc>
                <a:spcPct val="80000"/>
              </a:lnSpc>
            </a:pPr>
            <a:r>
              <a:rPr lang="en-US" altLang="en-US" dirty="0"/>
              <a:t>Juvenile supervision services are provided through various probation programs ranging from early intervention, intensive supervision, general supervision and placement. In addition, Juvenile Probation Officers recommend appropriate dispositions for juvenile offenders while preserving and enhancing the family unit, whenever possible. </a:t>
            </a:r>
          </a:p>
          <a:p>
            <a:pPr>
              <a:lnSpc>
                <a:spcPct val="80000"/>
              </a:lnSpc>
            </a:pPr>
            <a:endParaRPr lang="en-US" altLang="en-US" dirty="0"/>
          </a:p>
          <a:p>
            <a:pPr>
              <a:lnSpc>
                <a:spcPct val="80000"/>
              </a:lnSpc>
            </a:pPr>
            <a:r>
              <a:rPr lang="en-US" altLang="en-US" b="1" u="sng" dirty="0"/>
              <a:t>Protector of society</a:t>
            </a:r>
          </a:p>
          <a:p>
            <a:pPr>
              <a:lnSpc>
                <a:spcPct val="80000"/>
              </a:lnSpc>
            </a:pPr>
            <a:endParaRPr lang="en-US" altLang="en-US" b="1" u="sng" dirty="0"/>
          </a:p>
          <a:p>
            <a:pPr>
              <a:lnSpc>
                <a:spcPct val="80000"/>
              </a:lnSpc>
            </a:pPr>
            <a:r>
              <a:rPr lang="en-US" altLang="en-US" dirty="0"/>
              <a:t>Juvenile Probation Officers provide protection and safety to the community by serving as an arm of the Juvenile and Superior Courts. </a:t>
            </a:r>
          </a:p>
          <a:p>
            <a:pPr>
              <a:lnSpc>
                <a:spcPct val="80000"/>
              </a:lnSpc>
            </a:pPr>
            <a:endParaRPr lang="en-US" altLang="en-US" dirty="0"/>
          </a:p>
          <a:p>
            <a:pPr>
              <a:lnSpc>
                <a:spcPct val="80000"/>
              </a:lnSpc>
            </a:pPr>
            <a:r>
              <a:rPr lang="en-US" altLang="en-US" b="1" u="sng" dirty="0"/>
              <a:t>Collector of court ordered monies</a:t>
            </a:r>
          </a:p>
          <a:p>
            <a:pPr>
              <a:lnSpc>
                <a:spcPct val="80000"/>
              </a:lnSpc>
            </a:pPr>
            <a:endParaRPr lang="en-US" altLang="en-US" b="1" u="sng" dirty="0"/>
          </a:p>
          <a:p>
            <a:pPr>
              <a:lnSpc>
                <a:spcPct val="80000"/>
              </a:lnSpc>
            </a:pPr>
            <a:r>
              <a:rPr lang="en-US" altLang="en-US" dirty="0"/>
              <a:t>The offender's probation officer is the person routinely responsible for creating a payment schedule and monitoring the actual restitution payments made to victims. If victims do not receive scheduled payments, they should contact the offender's probation officer through the county probation or court services agencies.</a:t>
            </a:r>
            <a:br>
              <a:rPr lang="en-US" altLang="en-US" dirty="0"/>
            </a:br>
            <a:br>
              <a:rPr lang="en-US" altLang="en-US" dirty="0"/>
            </a:br>
            <a:r>
              <a:rPr lang="en-US" altLang="en-US" dirty="0"/>
              <a:t>Corrections facilities send restitution payments to victims on various schedules. Some distribute payments monthly or quarterly, while others may pay restitution on an annual basis.</a:t>
            </a:r>
          </a:p>
          <a:p>
            <a:pPr>
              <a:lnSpc>
                <a:spcPct val="80000"/>
              </a:lnSpc>
            </a:pPr>
            <a:endParaRPr lang="en-US" altLang="en-US" dirty="0"/>
          </a:p>
          <a:p>
            <a:pPr>
              <a:lnSpc>
                <a:spcPct val="80000"/>
              </a:lnSpc>
            </a:pPr>
            <a:r>
              <a:rPr lang="en-US" altLang="en-US" b="1" u="sng" dirty="0"/>
              <a:t>Broker of community resources</a:t>
            </a:r>
          </a:p>
          <a:p>
            <a:pPr>
              <a:lnSpc>
                <a:spcPct val="80000"/>
              </a:lnSpc>
            </a:pPr>
            <a:endParaRPr lang="en-US" altLang="en-US" dirty="0"/>
          </a:p>
          <a:p>
            <a:pPr>
              <a:lnSpc>
                <a:spcPct val="80000"/>
              </a:lnSpc>
            </a:pPr>
            <a:r>
              <a:rPr lang="en-US" altLang="en-US" dirty="0"/>
              <a:t>The basic treatment service model is provided through service brokerage, whereby community resources are used to treat youth. In addition, the program uses a team structure approach for the supervision and treatment of each youth. Each team consists of three surveillance officers, one senior probation counselor, and one probation manager. The senior probation counselor plays a critical role, providing administrative supervision of the team members and coordinating the services the client receives. </a:t>
            </a:r>
          </a:p>
          <a:p>
            <a:endParaRPr lang="en-US" altLang="en-US" dirty="0"/>
          </a:p>
          <a:p>
            <a:endParaRPr lang="en-US" dirty="0"/>
          </a:p>
        </p:txBody>
      </p:sp>
      <p:sp>
        <p:nvSpPr>
          <p:cNvPr id="4" name="Slide Number Placeholder 3"/>
          <p:cNvSpPr>
            <a:spLocks noGrp="1"/>
          </p:cNvSpPr>
          <p:nvPr>
            <p:ph type="sldNum" sz="quarter" idx="10"/>
          </p:nvPr>
        </p:nvSpPr>
        <p:spPr/>
        <p:txBody>
          <a:bodyPr/>
          <a:lstStyle/>
          <a:p>
            <a:fld id="{CD74D192-2634-492D-A657-28759F46726A}" type="slidenum">
              <a:rPr lang="en-US" smtClean="0"/>
              <a:t>3</a:t>
            </a:fld>
            <a:endParaRPr lang="en-US"/>
          </a:p>
        </p:txBody>
      </p:sp>
    </p:spTree>
    <p:extLst>
      <p:ext uri="{BB962C8B-B14F-4D97-AF65-F5344CB8AC3E}">
        <p14:creationId xmlns:p14="http://schemas.microsoft.com/office/powerpoint/2010/main" val="2801954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9632" indent="-229632">
              <a:buFont typeface="+mj-lt"/>
              <a:buAutoNum type="arabicPeriod"/>
              <a:defRPr/>
            </a:pPr>
            <a:r>
              <a:rPr lang="en-US" dirty="0"/>
              <a:t>The general principles governing the juvenile justice system are found in Family Code Section 51.01.  The purpose clause declares the overall legislative purposes and vision for the system.</a:t>
            </a:r>
          </a:p>
          <a:p>
            <a:pPr marL="229632" indent="-229632">
              <a:buFont typeface="+mj-lt"/>
              <a:buAutoNum type="arabicPeriod"/>
              <a:defRPr/>
            </a:pPr>
            <a:r>
              <a:rPr lang="en-US" dirty="0"/>
              <a:t>Prior to 1995, the word punishment did not appear in Title 3.  Today, Texas and Wyoming are two states that include the punishment/public safety language in the statutory purpose clause,  other states do not.</a:t>
            </a:r>
          </a:p>
          <a:p>
            <a:pPr marL="229632" indent="-229632">
              <a:defRPr/>
            </a:pPr>
            <a:endParaRPr lang="en-US" b="1" i="1" dirty="0"/>
          </a:p>
          <a:p>
            <a:pPr>
              <a:defRPr/>
            </a:pPr>
            <a:r>
              <a:rPr lang="en-US" dirty="0"/>
              <a:t>TFC 51.01, Statutory Purposes</a:t>
            </a:r>
          </a:p>
          <a:p>
            <a:pPr>
              <a:defRPr/>
            </a:pPr>
            <a:endParaRPr lang="en-US" dirty="0"/>
          </a:p>
          <a:p>
            <a:pPr>
              <a:spcBef>
                <a:spcPct val="0"/>
              </a:spcBef>
              <a:defRPr/>
            </a:pPr>
            <a:endParaRPr lang="en-US" dirty="0"/>
          </a:p>
          <a:p>
            <a:endParaRPr lang="en-US" dirty="0"/>
          </a:p>
        </p:txBody>
      </p:sp>
      <p:sp>
        <p:nvSpPr>
          <p:cNvPr id="4" name="Slide Number Placeholder 3"/>
          <p:cNvSpPr>
            <a:spLocks noGrp="1"/>
          </p:cNvSpPr>
          <p:nvPr>
            <p:ph type="sldNum" sz="quarter" idx="10"/>
          </p:nvPr>
        </p:nvSpPr>
        <p:spPr/>
        <p:txBody>
          <a:bodyPr/>
          <a:lstStyle/>
          <a:p>
            <a:fld id="{CD74D192-2634-492D-A657-28759F46726A}" type="slidenum">
              <a:rPr lang="en-US" smtClean="0"/>
              <a:t>4</a:t>
            </a:fld>
            <a:endParaRPr lang="en-US"/>
          </a:p>
        </p:txBody>
      </p:sp>
    </p:spTree>
    <p:extLst>
      <p:ext uri="{BB962C8B-B14F-4D97-AF65-F5344CB8AC3E}">
        <p14:creationId xmlns:p14="http://schemas.microsoft.com/office/powerpoint/2010/main" val="4182133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r>
              <a:rPr lang="en-US" altLang="en-US" dirty="0"/>
              <a:t>Delinquent conduct is conduct other than a traffic offense, that violates a penal law of Texas or the United States (federal law) punishable by imprisonment or confinement in jail.  It includes Class B and above offenses, contempt of a justice or municipal court order, third Driving Under the Influence by a Minor and DWI.</a:t>
            </a:r>
          </a:p>
          <a:p>
            <a:endParaRPr lang="en-US" altLang="en-US" b="1" i="1" dirty="0"/>
          </a:p>
          <a:p>
            <a:pPr>
              <a:spcBef>
                <a:spcPct val="0"/>
              </a:spcBef>
            </a:pPr>
            <a:r>
              <a:rPr lang="en-US" altLang="en-US" dirty="0"/>
              <a:t>TFC 51.03 (a) delinquent conduct</a:t>
            </a:r>
          </a:p>
          <a:p>
            <a:pPr>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CD74D192-2634-492D-A657-28759F46726A}" type="slidenum">
              <a:rPr lang="en-US" smtClean="0"/>
              <a:t>6</a:t>
            </a:fld>
            <a:endParaRPr lang="en-US"/>
          </a:p>
        </p:txBody>
      </p:sp>
    </p:spTree>
    <p:extLst>
      <p:ext uri="{BB962C8B-B14F-4D97-AF65-F5344CB8AC3E}">
        <p14:creationId xmlns:p14="http://schemas.microsoft.com/office/powerpoint/2010/main" val="740584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r>
              <a:rPr lang="en-US" altLang="en-US" dirty="0"/>
              <a:t>Certain conduct falls under the jurisdiction of the juvenile court as CINJS conduct.  CINS conduct includes.. [as stated in slide].</a:t>
            </a:r>
          </a:p>
          <a:p>
            <a:endParaRPr lang="en-US" altLang="en-US" b="1" i="1" dirty="0"/>
          </a:p>
          <a:p>
            <a:pPr>
              <a:spcBef>
                <a:spcPct val="0"/>
              </a:spcBef>
            </a:pPr>
            <a:r>
              <a:rPr lang="en-US" altLang="en-US" dirty="0"/>
              <a:t>TFC 51.03(b)(2) Truancy  and EC 25.094 Failure to Attend</a:t>
            </a:r>
          </a:p>
          <a:p>
            <a:pPr>
              <a:spcBef>
                <a:spcPct val="0"/>
              </a:spcBef>
            </a:pPr>
            <a:r>
              <a:rPr lang="en-US" altLang="en-US" dirty="0"/>
              <a:t>TFC 51.03(b)(3) Runaway</a:t>
            </a:r>
          </a:p>
          <a:p>
            <a:pPr>
              <a:spcBef>
                <a:spcPct val="0"/>
              </a:spcBef>
            </a:pPr>
            <a:r>
              <a:rPr lang="en-US" altLang="en-US" dirty="0"/>
              <a:t>HSC 484.000 Inhalant Abuse</a:t>
            </a:r>
          </a:p>
          <a:p>
            <a:pPr>
              <a:spcBef>
                <a:spcPct val="0"/>
              </a:spcBef>
            </a:pPr>
            <a:r>
              <a:rPr lang="en-US" altLang="en-US" dirty="0"/>
              <a:t>PC 8.07 and  TFC 51.03 (f); PC 49.02</a:t>
            </a:r>
          </a:p>
          <a:p>
            <a:pPr>
              <a:spcBef>
                <a:spcPct val="0"/>
              </a:spcBef>
            </a:pPr>
            <a:r>
              <a:rPr lang="en-US" altLang="en-US" dirty="0"/>
              <a:t>TFC 264.305 Contempt of STAR Court Order</a:t>
            </a:r>
          </a:p>
          <a:p>
            <a:pPr>
              <a:spcBef>
                <a:spcPct val="0"/>
              </a:spcBef>
            </a:pPr>
            <a:endParaRPr lang="en-US" altLang="en-US" dirty="0"/>
          </a:p>
          <a:p>
            <a:pPr>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CD74D192-2634-492D-A657-28759F46726A}" type="slidenum">
              <a:rPr lang="en-US" smtClean="0"/>
              <a:t>8</a:t>
            </a:fld>
            <a:endParaRPr lang="en-US"/>
          </a:p>
        </p:txBody>
      </p:sp>
    </p:spTree>
    <p:extLst>
      <p:ext uri="{BB962C8B-B14F-4D97-AF65-F5344CB8AC3E}">
        <p14:creationId xmlns:p14="http://schemas.microsoft.com/office/powerpoint/2010/main" val="3669896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None/>
            </a:pPr>
            <a:r>
              <a:rPr lang="en-US" altLang="en-US" dirty="0"/>
              <a:t>One of the most typical dispositional options is probation.  The formal dispositional options that are available for juvenile offenders depends on the procedural posture of the case. The child may be placed on any term not to exceed his or her 18</a:t>
            </a:r>
            <a:r>
              <a:rPr lang="en-US" altLang="en-US" baseline="30000" dirty="0"/>
              <a:t>th</a:t>
            </a:r>
            <a:r>
              <a:rPr lang="en-US" altLang="en-US" dirty="0"/>
              <a:t> birthday. </a:t>
            </a:r>
          </a:p>
          <a:p>
            <a:pPr>
              <a:buFont typeface="+mj-lt"/>
              <a:buNone/>
            </a:pPr>
            <a:endParaRPr lang="en-US" altLang="en-US" dirty="0"/>
          </a:p>
          <a:p>
            <a:pPr>
              <a:buFont typeface="+mj-lt"/>
              <a:buNone/>
            </a:pPr>
            <a:r>
              <a:rPr lang="en-US" altLang="en-US" dirty="0"/>
              <a:t>The Family Code sets out probation conditions that may be ordered by the court such as…[stated in slide].</a:t>
            </a:r>
          </a:p>
          <a:p>
            <a:pPr>
              <a:buFont typeface="+mj-lt"/>
              <a:buNone/>
            </a:pPr>
            <a:endParaRPr lang="en-US" altLang="en-US" dirty="0"/>
          </a:p>
          <a:p>
            <a:pPr>
              <a:buFont typeface="+mj-lt"/>
              <a:buNone/>
            </a:pPr>
            <a:r>
              <a:rPr lang="en-US" altLang="en-US" dirty="0"/>
              <a:t>Probation conditions must be based on reasonable and lawful terms of the court.</a:t>
            </a:r>
          </a:p>
          <a:p>
            <a:endParaRPr lang="en-US" altLang="en-US" b="1" i="1" dirty="0"/>
          </a:p>
          <a:p>
            <a:r>
              <a:rPr lang="en-US" altLang="en-US" dirty="0"/>
              <a:t>TFC 54.054(d)</a:t>
            </a:r>
          </a:p>
          <a:p>
            <a:r>
              <a:rPr lang="en-US" altLang="en-US" dirty="0"/>
              <a:t>TFC 54.044</a:t>
            </a:r>
          </a:p>
          <a:p>
            <a:pPr>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CD74D192-2634-492D-A657-28759F46726A}" type="slidenum">
              <a:rPr lang="en-US" smtClean="0"/>
              <a:t>10</a:t>
            </a:fld>
            <a:endParaRPr lang="en-US"/>
          </a:p>
        </p:txBody>
      </p:sp>
    </p:spTree>
    <p:extLst>
      <p:ext uri="{BB962C8B-B14F-4D97-AF65-F5344CB8AC3E}">
        <p14:creationId xmlns:p14="http://schemas.microsoft.com/office/powerpoint/2010/main" val="2470851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80000"/>
              </a:lnSpc>
              <a:defRPr/>
            </a:pPr>
            <a:r>
              <a:rPr lang="en-US" sz="1200" b="1" u="sng" dirty="0"/>
              <a:t>Summary</a:t>
            </a:r>
          </a:p>
          <a:p>
            <a:pPr>
              <a:defRPr/>
            </a:pPr>
            <a:r>
              <a:rPr lang="en-US" sz="1200" dirty="0"/>
              <a:t>The juvenile justice system is comprised of a state level component and a local level component.  The Texas Juvenile </a:t>
            </a:r>
            <a:r>
              <a:rPr lang="en-US" sz="1200"/>
              <a:t>Justice Department</a:t>
            </a:r>
            <a:r>
              <a:rPr lang="en-US" sz="1200" baseline="0"/>
              <a:t> </a:t>
            </a:r>
            <a:r>
              <a:rPr lang="en-US" sz="1200"/>
              <a:t>represent </a:t>
            </a:r>
            <a:r>
              <a:rPr lang="en-US" sz="1200" dirty="0"/>
              <a:t>the state government. At the local level, the county juvenile board and commissioners court provides oversight and funding to the direct service providers. Currently, there are more that 168 county juvenile boards. The board hires the Chief Juvenile Probation Officer and makes policy and budgeting decisions for the county juvenile probation department.</a:t>
            </a:r>
          </a:p>
          <a:p>
            <a:pPr marL="228600" indent="-228600">
              <a:lnSpc>
                <a:spcPct val="80000"/>
              </a:lnSpc>
              <a:defRPr/>
            </a:pPr>
            <a:endParaRPr lang="en-US" sz="1200" b="1" u="sng" dirty="0"/>
          </a:p>
          <a:p>
            <a:pPr marL="228600" indent="-228600">
              <a:lnSpc>
                <a:spcPct val="80000"/>
              </a:lnSpc>
              <a:defRPr/>
            </a:pPr>
            <a:r>
              <a:rPr lang="en-US" sz="1200" dirty="0"/>
              <a:t>The juvenile probation officer (JPO) is the first point of contact for an offender following an arrest by police. Juvenile probation staff must be available </a:t>
            </a:r>
          </a:p>
          <a:p>
            <a:pPr marL="228600" indent="-228600">
              <a:lnSpc>
                <a:spcPct val="80000"/>
              </a:lnSpc>
              <a:defRPr/>
            </a:pPr>
            <a:r>
              <a:rPr lang="en-US" sz="1200" dirty="0"/>
              <a:t>at least on-call – 24 hours a day, every day of the year, to assist local and state law enforcement agencies with decisions as to which juvenile offenders</a:t>
            </a:r>
          </a:p>
          <a:p>
            <a:pPr marL="228600" indent="-228600">
              <a:lnSpc>
                <a:spcPct val="80000"/>
              </a:lnSpc>
              <a:defRPr/>
            </a:pPr>
            <a:r>
              <a:rPr lang="en-US" sz="1200" dirty="0"/>
              <a:t>are detained in our youth facilities in order to protect the public. Their mission is to serve the Juvenile Court, children and their families, victims of</a:t>
            </a:r>
          </a:p>
          <a:p>
            <a:pPr marL="228600" indent="-228600">
              <a:lnSpc>
                <a:spcPct val="80000"/>
              </a:lnSpc>
              <a:defRPr/>
            </a:pPr>
            <a:r>
              <a:rPr lang="en-US" sz="1200" dirty="0"/>
              <a:t>juvenile crime, and the community by:</a:t>
            </a:r>
            <a:br>
              <a:rPr lang="en-US" sz="1200" dirty="0"/>
            </a:br>
            <a:endParaRPr lang="en-US" sz="1200" dirty="0"/>
          </a:p>
          <a:p>
            <a:pPr marL="228600" indent="-228600">
              <a:lnSpc>
                <a:spcPct val="80000"/>
              </a:lnSpc>
              <a:buFontTx/>
              <a:buChar char="•"/>
              <a:defRPr/>
            </a:pPr>
            <a:r>
              <a:rPr lang="en-US" sz="1200" dirty="0"/>
              <a:t>Providing information </a:t>
            </a:r>
          </a:p>
          <a:p>
            <a:pPr marL="228600" indent="-228600">
              <a:lnSpc>
                <a:spcPct val="80000"/>
              </a:lnSpc>
              <a:buFontTx/>
              <a:buChar char="•"/>
              <a:defRPr/>
            </a:pPr>
            <a:r>
              <a:rPr lang="en-US" sz="1200" dirty="0"/>
              <a:t>Providing services and programs and </a:t>
            </a:r>
          </a:p>
          <a:p>
            <a:pPr marL="228600" indent="-228600">
              <a:lnSpc>
                <a:spcPct val="80000"/>
              </a:lnSpc>
              <a:buFontTx/>
              <a:buChar char="•"/>
              <a:defRPr/>
            </a:pPr>
            <a:r>
              <a:rPr lang="en-US" sz="1200" dirty="0"/>
              <a:t>Enhancing accountability and community safety </a:t>
            </a:r>
          </a:p>
          <a:p>
            <a:pPr marL="228600" indent="-228600">
              <a:lnSpc>
                <a:spcPct val="80000"/>
              </a:lnSpc>
              <a:defRPr/>
            </a:pPr>
            <a:endParaRPr lang="en-US" sz="1200" dirty="0"/>
          </a:p>
          <a:p>
            <a:pPr marL="228600" indent="-228600">
              <a:lnSpc>
                <a:spcPct val="80000"/>
              </a:lnSpc>
              <a:defRPr/>
            </a:pPr>
            <a:r>
              <a:rPr lang="en-US" sz="1200" dirty="0"/>
              <a:t>Juvenile Probation Officers perform many different tasks. Their major responsibility is to supervise juveniles who have been placed on probation by the</a:t>
            </a:r>
          </a:p>
          <a:p>
            <a:pPr marL="228600" indent="-228600">
              <a:lnSpc>
                <a:spcPct val="80000"/>
              </a:lnSpc>
              <a:defRPr/>
            </a:pPr>
            <a:r>
              <a:rPr lang="en-US" sz="1200" dirty="0"/>
              <a:t>Court. When juveniles are placed on probation, they are given terms of probation to follow. These terms are orders of the Court and might include an</a:t>
            </a:r>
          </a:p>
          <a:p>
            <a:pPr marL="228600" indent="-228600">
              <a:lnSpc>
                <a:spcPct val="80000"/>
              </a:lnSpc>
              <a:defRPr/>
            </a:pPr>
            <a:r>
              <a:rPr lang="en-US" sz="1200" dirty="0"/>
              <a:t>order to attend counseling, attend a class, do community work or pay restitution.</a:t>
            </a:r>
            <a:br>
              <a:rPr lang="en-US" sz="1200" dirty="0"/>
            </a:br>
            <a:endParaRPr lang="en-US" sz="1200" dirty="0"/>
          </a:p>
          <a:p>
            <a:pPr marL="228600" indent="-228600">
              <a:lnSpc>
                <a:spcPct val="80000"/>
              </a:lnSpc>
              <a:defRPr/>
            </a:pPr>
            <a:r>
              <a:rPr lang="en-US" sz="1200" dirty="0"/>
              <a:t>Juvenile Probation Officers assist juveniles on their caseload to comply with the terms of their probation. They monitor their school progress and work</a:t>
            </a:r>
          </a:p>
          <a:p>
            <a:pPr marL="228600" indent="-228600">
              <a:lnSpc>
                <a:spcPct val="80000"/>
              </a:lnSpc>
              <a:defRPr/>
            </a:pPr>
            <a:r>
              <a:rPr lang="en-US" sz="1200" dirty="0"/>
              <a:t>closely with school personnel to insure their compliance with their educational program. Officers maintain regular personal contact with probationers and </a:t>
            </a:r>
          </a:p>
          <a:p>
            <a:pPr marL="228600" indent="-228600">
              <a:lnSpc>
                <a:spcPct val="80000"/>
              </a:lnSpc>
              <a:defRPr/>
            </a:pPr>
            <a:r>
              <a:rPr lang="en-US" sz="1200" dirty="0"/>
              <a:t>heir parents/guardian. Quality probation officers work closely with the community and help their probationers find opportunities that will help them learn</a:t>
            </a:r>
          </a:p>
          <a:p>
            <a:pPr marL="228600" indent="-228600">
              <a:lnSpc>
                <a:spcPct val="80000"/>
              </a:lnSpc>
              <a:defRPr/>
            </a:pPr>
            <a:r>
              <a:rPr lang="en-US" sz="1200" dirty="0"/>
              <a:t>to respect the law and their community.</a:t>
            </a:r>
            <a:br>
              <a:rPr lang="en-US" sz="1200" dirty="0"/>
            </a:br>
            <a:endParaRPr lang="en-US" sz="1200" dirty="0"/>
          </a:p>
          <a:p>
            <a:pPr marL="228600" indent="-228600">
              <a:lnSpc>
                <a:spcPct val="80000"/>
              </a:lnSpc>
              <a:defRPr/>
            </a:pPr>
            <a:r>
              <a:rPr lang="en-US" sz="1200" dirty="0"/>
              <a:t>According to Chapter 341 of the Texas Juvenile Probation Commission, the six primary duties of a juvenile probation officer include:</a:t>
            </a:r>
          </a:p>
          <a:p>
            <a:pPr marL="228600" indent="-228600">
              <a:lnSpc>
                <a:spcPct val="80000"/>
              </a:lnSpc>
              <a:defRPr/>
            </a:pPr>
            <a:r>
              <a:rPr lang="en-US" sz="1200" dirty="0"/>
              <a:t>(1) Dispositional recommendations in formal court proceedings</a:t>
            </a:r>
          </a:p>
          <a:p>
            <a:pPr marL="228600" indent="-228600">
              <a:lnSpc>
                <a:spcPct val="80000"/>
              </a:lnSpc>
              <a:defRPr/>
            </a:pPr>
            <a:r>
              <a:rPr lang="en-US" sz="1200" dirty="0"/>
              <a:t>(2) Final approval of written social history reports</a:t>
            </a:r>
          </a:p>
          <a:p>
            <a:pPr marL="228600" indent="-228600">
              <a:lnSpc>
                <a:spcPct val="80000"/>
              </a:lnSpc>
              <a:defRPr/>
            </a:pPr>
            <a:r>
              <a:rPr lang="en-US" sz="1200" dirty="0"/>
              <a:t>(3) Acting as the primary supervising officer for all court ordered and deferred prosecution cases</a:t>
            </a:r>
          </a:p>
          <a:p>
            <a:pPr marL="228600" indent="-228600">
              <a:lnSpc>
                <a:spcPct val="80000"/>
              </a:lnSpc>
              <a:defRPr/>
            </a:pPr>
            <a:r>
              <a:rPr lang="en-US" sz="1200" dirty="0"/>
              <a:t>(4) Writing and administering case plans in accordance with the Commission's case management standards</a:t>
            </a:r>
          </a:p>
          <a:p>
            <a:pPr marL="228600" indent="-228600">
              <a:lnSpc>
                <a:spcPct val="80000"/>
              </a:lnSpc>
              <a:defRPr/>
            </a:pPr>
            <a:r>
              <a:rPr lang="en-US" sz="1200" dirty="0"/>
              <a:t>(5) If authorized by the juvenile board under Texas Family Code §53.01, conducting intake interviews, investigations, and making release decisions</a:t>
            </a:r>
          </a:p>
          <a:p>
            <a:pPr marL="228600" indent="-228600">
              <a:lnSpc>
                <a:spcPct val="80000"/>
              </a:lnSpc>
              <a:defRPr/>
            </a:pPr>
            <a:r>
              <a:rPr lang="en-US" sz="1200" dirty="0"/>
              <a:t>(6) Complete assessment instruments required by law or TJPC standards</a:t>
            </a:r>
          </a:p>
          <a:p>
            <a:pPr marL="228600" indent="-228600">
              <a:lnSpc>
                <a:spcPct val="80000"/>
              </a:lnSpc>
              <a:defRPr/>
            </a:pPr>
            <a:endParaRPr lang="en-US" sz="1200" dirty="0"/>
          </a:p>
          <a:p>
            <a:pPr marL="228600" indent="-228600">
              <a:lnSpc>
                <a:spcPct val="80000"/>
              </a:lnSpc>
              <a:defRPr/>
            </a:pPr>
            <a:endParaRPr lang="en-US" sz="1200" dirty="0"/>
          </a:p>
          <a:p>
            <a:endParaRPr lang="en-US" dirty="0"/>
          </a:p>
        </p:txBody>
      </p:sp>
      <p:sp>
        <p:nvSpPr>
          <p:cNvPr id="4" name="Slide Number Placeholder 3"/>
          <p:cNvSpPr>
            <a:spLocks noGrp="1"/>
          </p:cNvSpPr>
          <p:nvPr>
            <p:ph type="sldNum" sz="quarter" idx="10"/>
          </p:nvPr>
        </p:nvSpPr>
        <p:spPr/>
        <p:txBody>
          <a:bodyPr/>
          <a:lstStyle/>
          <a:p>
            <a:fld id="{CD74D192-2634-492D-A657-28759F46726A}" type="slidenum">
              <a:rPr lang="en-US" smtClean="0"/>
              <a:t>13</a:t>
            </a:fld>
            <a:endParaRPr lang="en-US"/>
          </a:p>
        </p:txBody>
      </p:sp>
    </p:spTree>
    <p:extLst>
      <p:ext uri="{BB962C8B-B14F-4D97-AF65-F5344CB8AC3E}">
        <p14:creationId xmlns:p14="http://schemas.microsoft.com/office/powerpoint/2010/main" val="2070716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oleObject" Target="../embeddings/oleObject5.bin"/><Relationship Id="rId3" Type="http://schemas.openxmlformats.org/officeDocument/2006/relationships/image" Target="../media/image5.wmf"/><Relationship Id="rId7" Type="http://schemas.openxmlformats.org/officeDocument/2006/relationships/oleObject" Target="../embeddings/oleObject2.bin"/><Relationship Id="rId12"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11" Type="http://schemas.openxmlformats.org/officeDocument/2006/relationships/oleObject" Target="../embeddings/oleObject4.bin"/><Relationship Id="rId5" Type="http://schemas.openxmlformats.org/officeDocument/2006/relationships/image" Target="../media/image1.wmf"/><Relationship Id="rId10"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Juvenile Probation Officer</a:t>
            </a:r>
          </a:p>
        </p:txBody>
      </p:sp>
      <p:sp>
        <p:nvSpPr>
          <p:cNvPr id="3" name="Subtitle 2"/>
          <p:cNvSpPr>
            <a:spLocks noGrp="1"/>
          </p:cNvSpPr>
          <p:nvPr>
            <p:ph type="subTitle" idx="1"/>
          </p:nvPr>
        </p:nvSpPr>
        <p:spPr/>
        <p:txBody>
          <a:bodyPr/>
          <a:lstStyle/>
          <a:p>
            <a:pPr algn="r"/>
            <a:r>
              <a:rPr lang="en-US"/>
              <a:t>Linda Ricketson, Brazos County Chief Probation Officer</a:t>
            </a:r>
          </a:p>
        </p:txBody>
      </p:sp>
    </p:spTree>
    <p:extLst>
      <p:ext uri="{BB962C8B-B14F-4D97-AF65-F5344CB8AC3E}">
        <p14:creationId xmlns:p14="http://schemas.microsoft.com/office/powerpoint/2010/main" val="253069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wrap="none">
            <a:spAutoFit/>
          </a:bodyPr>
          <a:lstStyle/>
          <a:p>
            <a:pPr algn="ctr">
              <a:defRPr/>
            </a:pPr>
            <a:r>
              <a:rPr lang="en-US" sz="40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Juvenile Probation</a:t>
            </a:r>
          </a:p>
        </p:txBody>
      </p:sp>
      <p:sp>
        <p:nvSpPr>
          <p:cNvPr id="5" name="Rectangle 2"/>
          <p:cNvSpPr>
            <a:spLocks noGrp="1" noChangeArrowheads="1"/>
          </p:cNvSpPr>
          <p:nvPr>
            <p:ph idx="1"/>
          </p:nvPr>
        </p:nvSpPr>
        <p:spPr>
          <a:xfrm>
            <a:off x="2589212" y="1663700"/>
            <a:ext cx="8915400" cy="4247522"/>
          </a:xfrm>
        </p:spPr>
        <p:txBody>
          <a:bodyPr>
            <a:normAutofit/>
          </a:bodyPr>
          <a:lstStyle/>
          <a:p>
            <a:pPr defTabSz="514350" eaLnBrk="1" hangingPunct="1">
              <a:spcBef>
                <a:spcPct val="0"/>
              </a:spcBef>
              <a:buFontTx/>
              <a:buNone/>
            </a:pPr>
            <a:r>
              <a:rPr lang="en-US" altLang="en-US" sz="2800" b="1" dirty="0">
                <a:solidFill>
                  <a:srgbClr val="FFC000"/>
                </a:solidFill>
                <a:latin typeface="Arial Unicode MS" panose="020B0604020202020204" pitchFamily="34" charset="-128"/>
                <a:ea typeface="Arial Unicode MS" panose="020B0604020202020204" pitchFamily="34" charset="-128"/>
                <a:cs typeface="Arial Unicode MS" panose="020B0604020202020204" pitchFamily="34" charset="-128"/>
              </a:rPr>
              <a:t>Length</a:t>
            </a:r>
            <a:r>
              <a:rPr lang="en-US" altLang="en-US" sz="2800" b="1"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rPr>
              <a:t> </a:t>
            </a:r>
          </a:p>
          <a:p>
            <a:pPr defTabSz="514350" eaLnBrk="1" hangingPunct="1">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Until Child Reaches Age 18 </a:t>
            </a:r>
          </a:p>
          <a:p>
            <a:pPr defTabSz="514350" eaLnBrk="1" hangingPunct="1">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sz="18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US" altLang="en-US" sz="1800" i="1" dirty="0">
                <a:latin typeface="Arial Unicode MS" panose="020B0604020202020204" pitchFamily="34" charset="-128"/>
                <a:ea typeface="Arial Unicode MS" panose="020B0604020202020204" pitchFamily="34" charset="-128"/>
                <a:cs typeface="Arial Unicode MS" panose="020B0604020202020204" pitchFamily="34" charset="-128"/>
              </a:rPr>
              <a:t>2 Year Minimum for Certain Felony Sex Offenses against Child)</a:t>
            </a:r>
          </a:p>
          <a:p>
            <a:pPr defTabSz="514350" eaLnBrk="1" hangingPunct="1">
              <a:spcBef>
                <a:spcPct val="0"/>
              </a:spcBef>
              <a:buFontTx/>
              <a:buNone/>
            </a:pPr>
            <a:endParaRPr lang="en-US" altLang="en-US" sz="2800" b="1" dirty="0">
              <a:solidFill>
                <a:srgbClr val="FFC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defTabSz="514350" eaLnBrk="1" hangingPunct="1">
              <a:spcBef>
                <a:spcPct val="0"/>
              </a:spcBef>
              <a:buFontTx/>
              <a:buNone/>
            </a:pPr>
            <a:r>
              <a:rPr lang="en-US" altLang="en-US" sz="2800" b="1" dirty="0">
                <a:solidFill>
                  <a:srgbClr val="FFC000"/>
                </a:solidFill>
                <a:latin typeface="Arial Unicode MS" panose="020B0604020202020204" pitchFamily="34" charset="-128"/>
                <a:ea typeface="Arial Unicode MS" panose="020B0604020202020204" pitchFamily="34" charset="-128"/>
                <a:cs typeface="Arial Unicode MS" panose="020B0604020202020204" pitchFamily="34" charset="-128"/>
              </a:rPr>
              <a:t>Probation Conditions</a:t>
            </a:r>
          </a:p>
          <a:p>
            <a:pPr lvl="1" defTabSz="514350" eaLnBrk="1" hangingPunct="1">
              <a:lnSpc>
                <a:spcPct val="90000"/>
              </a:lnSpc>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Mandatory Community Service</a:t>
            </a:r>
          </a:p>
          <a:p>
            <a:pPr lvl="1" defTabSz="514350" eaLnBrk="1" hangingPunct="1">
              <a:lnSpc>
                <a:spcPct val="90000"/>
              </a:lnSpc>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Home Placement</a:t>
            </a:r>
          </a:p>
          <a:p>
            <a:pPr lvl="1" defTabSz="514350" eaLnBrk="1" hangingPunct="1">
              <a:lnSpc>
                <a:spcPct val="90000"/>
              </a:lnSpc>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sz="2400" i="1" dirty="0">
                <a:latin typeface="Arial Unicode MS" panose="020B0604020202020204" pitchFamily="34" charset="-128"/>
                <a:ea typeface="Arial Unicode MS" panose="020B0604020202020204" pitchFamily="34" charset="-128"/>
                <a:cs typeface="Arial Unicode MS" panose="020B0604020202020204" pitchFamily="34" charset="-128"/>
              </a:rPr>
              <a:t>Relative or Other Fit Person</a:t>
            </a:r>
          </a:p>
          <a:p>
            <a:pPr lvl="1" defTabSz="514350" eaLnBrk="1" hangingPunct="1">
              <a:lnSpc>
                <a:spcPct val="90000"/>
              </a:lnSpc>
              <a:spcBef>
                <a:spcPct val="0"/>
              </a:spcBef>
              <a:buFontTx/>
              <a:buNone/>
            </a:pPr>
            <a:r>
              <a:rPr lang="en-US" altLang="en-US" sz="2400" i="1" dirty="0">
                <a:latin typeface="Arial Unicode MS" panose="020B0604020202020204" pitchFamily="34" charset="-128"/>
                <a:ea typeface="Arial Unicode MS" panose="020B0604020202020204" pitchFamily="34" charset="-128"/>
                <a:cs typeface="Arial Unicode MS" panose="020B0604020202020204" pitchFamily="34" charset="-128"/>
              </a:rPr>
              <a:t>	Foster Home</a:t>
            </a:r>
            <a:endPar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1" defTabSz="514350" eaLnBrk="1" hangingPunct="1">
              <a:lnSpc>
                <a:spcPct val="90000"/>
              </a:lnSpc>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Public or Private Agency or Institution, except TJJD</a:t>
            </a:r>
          </a:p>
          <a:p>
            <a:pPr lvl="1" algn="r" defTabSz="514350" eaLnBrk="1" hangingPunct="1">
              <a:lnSpc>
                <a:spcPct val="90000"/>
              </a:lnSpc>
              <a:spcBef>
                <a:spcPct val="0"/>
              </a:spcBef>
              <a:buFontTx/>
              <a:buNone/>
            </a:pPr>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sz="1800" b="1" dirty="0">
                <a:solidFill>
                  <a:srgbClr val="FFC000"/>
                </a:solidFill>
                <a:latin typeface="Arial Unicode MS" panose="020B0604020202020204" pitchFamily="34" charset="-128"/>
                <a:ea typeface="Arial Unicode MS" panose="020B0604020202020204" pitchFamily="34" charset="-128"/>
                <a:cs typeface="Arial Unicode MS" panose="020B0604020202020204" pitchFamily="34" charset="-128"/>
              </a:rPr>
              <a:t>TFC 54.04(d)</a:t>
            </a:r>
          </a:p>
          <a:p>
            <a:pPr lvl="1" defTabSz="514350" eaLnBrk="1" hangingPunct="1">
              <a:lnSpc>
                <a:spcPct val="90000"/>
              </a:lnSpc>
              <a:spcBef>
                <a:spcPct val="0"/>
              </a:spcBef>
              <a:buFontTx/>
              <a:buNone/>
            </a:pPr>
            <a:endParaRPr lang="en-US" altLang="en-US" sz="1800" dirty="0"/>
          </a:p>
        </p:txBody>
      </p:sp>
    </p:spTree>
    <p:extLst>
      <p:ext uri="{BB962C8B-B14F-4D97-AF65-F5344CB8AC3E}">
        <p14:creationId xmlns:p14="http://schemas.microsoft.com/office/powerpoint/2010/main" val="3196295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eaLnBrk="1" hangingPunct="1">
              <a:defRPr/>
            </a:pPr>
            <a:r>
              <a:rPr lang="en-US" dirty="0">
                <a:latin typeface="Arial Unicode MS" pitchFamily="34" charset="-128"/>
                <a:ea typeface="Arial Unicode MS" pitchFamily="34" charset="-128"/>
                <a:cs typeface="Arial Unicode MS" pitchFamily="34" charset="-128"/>
              </a:rPr>
              <a:t>Juvenile Probation Officer </a:t>
            </a:r>
            <a:br>
              <a:rPr lang="en-US" dirty="0">
                <a:latin typeface="Arial Unicode MS" pitchFamily="34" charset="-128"/>
                <a:ea typeface="Arial Unicode MS" pitchFamily="34" charset="-128"/>
                <a:cs typeface="Arial Unicode MS" pitchFamily="34" charset="-128"/>
              </a:rPr>
            </a:br>
            <a:r>
              <a:rPr lang="en-US" dirty="0">
                <a:latin typeface="Arial Unicode MS" pitchFamily="34" charset="-128"/>
                <a:ea typeface="Arial Unicode MS" pitchFamily="34" charset="-128"/>
                <a:cs typeface="Arial Unicode MS" pitchFamily="34" charset="-128"/>
              </a:rPr>
              <a:t>Qualifications</a:t>
            </a:r>
          </a:p>
        </p:txBody>
      </p:sp>
      <p:sp>
        <p:nvSpPr>
          <p:cNvPr id="5" name="Content Placeholder 2"/>
          <p:cNvSpPr>
            <a:spLocks noGrp="1"/>
          </p:cNvSpPr>
          <p:nvPr>
            <p:ph idx="1"/>
          </p:nvPr>
        </p:nvSpPr>
        <p:spPr>
          <a:xfrm>
            <a:off x="2120900" y="2133600"/>
            <a:ext cx="9383712" cy="4038600"/>
          </a:xfrm>
        </p:spPr>
        <p:txBody>
          <a:bodyPr>
            <a:normAutofit fontScale="70000" lnSpcReduction="20000"/>
          </a:bodyPr>
          <a:lstStyle/>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Be at least 21 years of age;</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Be of good moral character and have no disqualifying criminal history; </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Bachelor’s degree from accredited college;</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One year of graduate study or full time experience in related field;</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Cannot be TCLOSE officer or prosecutor</a:t>
            </a:r>
          </a:p>
          <a:p>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Must complete a minimum of 80 hours of training</a:t>
            </a:r>
          </a:p>
          <a:p>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No disqualifying criminal history (felony in past 10 years, misdemeanor in past 5 years)</a:t>
            </a:r>
          </a:p>
          <a:p>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Competency exam (beginning 9/2011)</a:t>
            </a:r>
          </a:p>
          <a:p>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Must complete 80 hours of training every two years in order to continue certification</a:t>
            </a:r>
          </a:p>
          <a:p>
            <a:pPr marL="0" indent="0" eaLnBrk="1" hangingPunct="1">
              <a:buNone/>
            </a:pPr>
            <a:endPar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294342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Unicode MS" pitchFamily="34" charset="-128"/>
                <a:ea typeface="Arial Unicode MS" pitchFamily="34" charset="-128"/>
                <a:cs typeface="Arial Unicode MS" pitchFamily="34" charset="-128"/>
              </a:rPr>
              <a:t>Duties of Juvenile Probation Officers </a:t>
            </a:r>
            <a:r>
              <a:rPr lang="en-US" sz="1800" dirty="0">
                <a:latin typeface="Arial Unicode MS" pitchFamily="34" charset="-128"/>
                <a:ea typeface="Arial Unicode MS" pitchFamily="34" charset="-128"/>
                <a:cs typeface="Arial Unicode MS" pitchFamily="34" charset="-128"/>
              </a:rPr>
              <a:t>(Texas Administrative Code </a:t>
            </a:r>
            <a:r>
              <a:rPr lang="en-US" sz="1800" dirty="0"/>
              <a:t>341.29)</a:t>
            </a:r>
            <a:endParaRPr lang="en-US" dirty="0"/>
          </a:p>
        </p:txBody>
      </p:sp>
      <p:sp>
        <p:nvSpPr>
          <p:cNvPr id="4" name="Content Placeholder 2"/>
          <p:cNvSpPr>
            <a:spLocks noGrp="1"/>
          </p:cNvSpPr>
          <p:nvPr>
            <p:ph idx="1"/>
          </p:nvPr>
        </p:nvSpPr>
        <p:spPr>
          <a:xfrm>
            <a:off x="1727200" y="1816100"/>
            <a:ext cx="9777412" cy="3777622"/>
          </a:xfrm>
        </p:spPr>
        <p:txBody>
          <a:bodyPr>
            <a:normAutofit lnSpcReduction="10000"/>
          </a:bodyPr>
          <a:lstStyle/>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Make dispositional recommendations in court proceedings; </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Give final approval to written social history reports;</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Act as primary supervising officer for probation and deferred prosecution cases; </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Writing and administering case plans</a:t>
            </a:r>
          </a:p>
          <a:p>
            <a:pPr eaLnBrk="1" hangingPunct="1"/>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If authorized by local juvenile board, conduct intake interviews and make release decisions</a:t>
            </a:r>
          </a:p>
        </p:txBody>
      </p:sp>
    </p:spTree>
    <p:extLst>
      <p:ext uri="{BB962C8B-B14F-4D97-AF65-F5344CB8AC3E}">
        <p14:creationId xmlns:p14="http://schemas.microsoft.com/office/powerpoint/2010/main" val="3087605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defRPr/>
            </a:pPr>
            <a:r>
              <a:rPr lang="en-US" dirty="0"/>
              <a:t>Review</a:t>
            </a:r>
          </a:p>
        </p:txBody>
      </p:sp>
      <p:sp>
        <p:nvSpPr>
          <p:cNvPr id="5" name="Rectangle 3"/>
          <p:cNvSpPr>
            <a:spLocks noGrp="1" noChangeArrowheads="1"/>
          </p:cNvSpPr>
          <p:nvPr>
            <p:ph idx="1"/>
          </p:nvPr>
        </p:nvSpPr>
        <p:spPr/>
        <p:txBody>
          <a:bodyPr/>
          <a:lstStyle/>
          <a:p>
            <a:pPr marL="533400" indent="-533400" eaLnBrk="1" hangingPunct="1">
              <a:buFontTx/>
              <a:buAutoNum type="arabicPeriod"/>
              <a:defRPr/>
            </a:pPr>
            <a:r>
              <a:rPr lang="en-US" dirty="0"/>
              <a:t>Functions of a JPO</a:t>
            </a:r>
          </a:p>
          <a:p>
            <a:pPr marL="533400" indent="-533400" eaLnBrk="1" hangingPunct="1">
              <a:buFontTx/>
              <a:buAutoNum type="arabicPeriod"/>
              <a:defRPr/>
            </a:pPr>
            <a:r>
              <a:rPr lang="en-US" dirty="0"/>
              <a:t>Six primary duties of a JPO</a:t>
            </a:r>
          </a:p>
          <a:p>
            <a:pPr marL="533400" indent="-533400" eaLnBrk="1" hangingPunct="1">
              <a:buFontTx/>
              <a:buAutoNum type="arabicPeriod"/>
              <a:defRPr/>
            </a:pPr>
            <a:r>
              <a:rPr lang="en-US" dirty="0"/>
              <a:t>Composition of the juvenile justice system</a:t>
            </a:r>
          </a:p>
          <a:p>
            <a:pPr marL="0" indent="0" eaLnBrk="1" hangingPunct="1">
              <a:buFontTx/>
              <a:buNone/>
              <a:defRPr/>
            </a:pPr>
            <a:endParaRPr lang="en-US" dirty="0"/>
          </a:p>
        </p:txBody>
      </p:sp>
    </p:spTree>
    <p:extLst>
      <p:ext uri="{BB962C8B-B14F-4D97-AF65-F5344CB8AC3E}">
        <p14:creationId xmlns:p14="http://schemas.microsoft.com/office/powerpoint/2010/main" val="1536934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600">
                                          <p:stCondLst>
                                            <p:cond delay="0"/>
                                          </p:stCondLst>
                                        </p:cTn>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41510"/>
            <a:ext cx="8911687" cy="1280890"/>
          </a:xfrm>
        </p:spPr>
        <p:txBody>
          <a:bodyPr/>
          <a:lstStyle/>
          <a:p>
            <a:pPr algn="ctr"/>
            <a:r>
              <a:rPr lang="en-US" dirty="0"/>
              <a:t>Texas Juvenile Justice System</a:t>
            </a:r>
          </a:p>
        </p:txBody>
      </p:sp>
      <p:sp>
        <p:nvSpPr>
          <p:cNvPr id="5" name="Rectangle 2"/>
          <p:cNvSpPr>
            <a:spLocks noChangeArrowheads="1"/>
          </p:cNvSpPr>
          <p:nvPr/>
        </p:nvSpPr>
        <p:spPr bwMode="auto">
          <a:xfrm>
            <a:off x="1981200" y="1079500"/>
            <a:ext cx="3810000" cy="1066800"/>
          </a:xfrm>
          <a:prstGeom prst="rect">
            <a:avLst/>
          </a:prstGeom>
          <a:noFill/>
          <a:ln w="9525">
            <a:solidFill>
              <a:srgbClr val="CC9900"/>
            </a:solidFill>
            <a:miter lim="800000"/>
            <a:headEnd/>
            <a:tailEnd/>
          </a:ln>
        </p:spPr>
        <p:txBody>
          <a:bodyPr wrap="none" anchor="ctr"/>
          <a:lstStyle/>
          <a:p>
            <a:pPr algn="ctr" eaLnBrk="0" hangingPunct="0">
              <a:defRPr/>
            </a:pPr>
            <a:r>
              <a:rPr lang="en-US" sz="3200" b="1" dirty="0">
                <a:latin typeface="Franklin Gothic Book" pitchFamily="34" charset="0"/>
              </a:rPr>
              <a:t>   </a:t>
            </a: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State</a:t>
            </a:r>
          </a:p>
          <a:p>
            <a:pPr algn="ctr" eaLnBrk="0" hangingPunct="0">
              <a:defRPr/>
            </a:pP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   Government</a:t>
            </a:r>
          </a:p>
        </p:txBody>
      </p:sp>
      <p:sp>
        <p:nvSpPr>
          <p:cNvPr id="6" name="Rectangle 3"/>
          <p:cNvSpPr>
            <a:spLocks noChangeArrowheads="1"/>
          </p:cNvSpPr>
          <p:nvPr/>
        </p:nvSpPr>
        <p:spPr bwMode="auto">
          <a:xfrm>
            <a:off x="6921500" y="1003300"/>
            <a:ext cx="3810000" cy="1143000"/>
          </a:xfrm>
          <a:prstGeom prst="rect">
            <a:avLst/>
          </a:prstGeom>
          <a:noFill/>
          <a:ln w="9525">
            <a:solidFill>
              <a:srgbClr val="CC9900"/>
            </a:solidFill>
            <a:miter lim="800000"/>
            <a:headEnd/>
            <a:tailEnd/>
          </a:ln>
        </p:spPr>
        <p:txBody>
          <a:bodyPr wrap="none" anchor="ctr"/>
          <a:lstStyle/>
          <a:p>
            <a:pPr algn="ctr" eaLnBrk="0" hangingPunct="0">
              <a:defRPr/>
            </a:pP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Local   </a:t>
            </a:r>
          </a:p>
          <a:p>
            <a:pPr algn="ctr" eaLnBrk="0" hangingPunct="0">
              <a:defRPr/>
            </a:pP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Government </a:t>
            </a:r>
            <a:r>
              <a:rPr lang="en-US" sz="3200" b="1" dirty="0">
                <a:ln w="12700">
                  <a:solidFill>
                    <a:schemeClr val="tx2">
                      <a:satMod val="155000"/>
                    </a:schemeClr>
                  </a:solidFill>
                  <a:prstDash val="solid"/>
                </a:ln>
                <a:solidFill>
                  <a:srgbClr val="000000"/>
                </a:solidFill>
                <a:effectLst>
                  <a:outerShdw blurRad="41275" dist="20320" dir="1800000" algn="tl" rotWithShape="0">
                    <a:srgbClr val="000000">
                      <a:alpha val="40000"/>
                    </a:srgbClr>
                  </a:outerShdw>
                </a:effectLst>
                <a:latin typeface="Franklin Gothic Book" pitchFamily="34" charset="0"/>
              </a:rPr>
              <a:t>  </a:t>
            </a:r>
          </a:p>
        </p:txBody>
      </p:sp>
      <p:sp>
        <p:nvSpPr>
          <p:cNvPr id="7" name="Line 16"/>
          <p:cNvSpPr>
            <a:spLocks noChangeShapeType="1"/>
          </p:cNvSpPr>
          <p:nvPr/>
        </p:nvSpPr>
        <p:spPr bwMode="auto">
          <a:xfrm flipH="1">
            <a:off x="3784600" y="2349500"/>
            <a:ext cx="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 name="Line 9"/>
          <p:cNvSpPr>
            <a:spLocks noChangeShapeType="1"/>
          </p:cNvSpPr>
          <p:nvPr/>
        </p:nvSpPr>
        <p:spPr bwMode="auto">
          <a:xfrm>
            <a:off x="7569200" y="2349500"/>
            <a:ext cx="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 name="Line 9"/>
          <p:cNvSpPr>
            <a:spLocks noChangeShapeType="1"/>
          </p:cNvSpPr>
          <p:nvPr/>
        </p:nvSpPr>
        <p:spPr bwMode="auto">
          <a:xfrm>
            <a:off x="10185400" y="2349500"/>
            <a:ext cx="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10" name="Picture 27" descr="j02571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1189" y="1828006"/>
            <a:ext cx="5810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Object 2"/>
          <p:cNvGraphicFramePr>
            <a:graphicFrameLocks noChangeAspect="1"/>
          </p:cNvGraphicFramePr>
          <p:nvPr>
            <p:extLst>
              <p:ext uri="{D42A27DB-BD31-4B8C-83A1-F6EECF244321}">
                <p14:modId xmlns:p14="http://schemas.microsoft.com/office/powerpoint/2010/main" val="712169069"/>
              </p:ext>
            </p:extLst>
          </p:nvPr>
        </p:nvGraphicFramePr>
        <p:xfrm>
          <a:off x="1943101" y="1674812"/>
          <a:ext cx="838200" cy="768350"/>
        </p:xfrm>
        <a:graphic>
          <a:graphicData uri="http://schemas.openxmlformats.org/presentationml/2006/ole">
            <mc:AlternateContent xmlns:mc="http://schemas.openxmlformats.org/markup-compatibility/2006">
              <mc:Choice xmlns:v="urn:schemas-microsoft-com:vml" Requires="v">
                <p:oleObj spid="_x0000_s1046" name="Microsoft ClipArt Gallery" r:id="rId4" imgW="3785857" imgH="3468986" progId="">
                  <p:embed/>
                </p:oleObj>
              </mc:Choice>
              <mc:Fallback>
                <p:oleObj name="Microsoft ClipArt Gallery" r:id="rId4" imgW="3785857" imgH="3468986"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43101" y="1674812"/>
                        <a:ext cx="8382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 name="Picture 26" descr="SO00071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99801" y="1839118"/>
            <a:ext cx="660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Object 6"/>
          <p:cNvGraphicFramePr>
            <a:graphicFrameLocks noChangeAspect="1"/>
          </p:cNvGraphicFramePr>
          <p:nvPr>
            <p:extLst>
              <p:ext uri="{D42A27DB-BD31-4B8C-83A1-F6EECF244321}">
                <p14:modId xmlns:p14="http://schemas.microsoft.com/office/powerpoint/2010/main" val="2101079477"/>
              </p:ext>
            </p:extLst>
          </p:nvPr>
        </p:nvGraphicFramePr>
        <p:xfrm>
          <a:off x="10388600" y="1790699"/>
          <a:ext cx="685800" cy="652463"/>
        </p:xfrm>
        <a:graphic>
          <a:graphicData uri="http://schemas.openxmlformats.org/presentationml/2006/ole">
            <mc:AlternateContent xmlns:mc="http://schemas.openxmlformats.org/markup-compatibility/2006">
              <mc:Choice xmlns:v="urn:schemas-microsoft-com:vml" Requires="v">
                <p:oleObj spid="_x0000_s1047" name="Clip" r:id="rId7" imgW="3651564" imgH="3468986" progId="">
                  <p:embed/>
                </p:oleObj>
              </mc:Choice>
              <mc:Fallback>
                <p:oleObj name="Clip" r:id="rId7" imgW="3651564" imgH="3468986"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88600" y="1790699"/>
                        <a:ext cx="68580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 name="Freeform 21"/>
          <p:cNvSpPr>
            <a:spLocks/>
          </p:cNvSpPr>
          <p:nvPr/>
        </p:nvSpPr>
        <p:spPr bwMode="auto">
          <a:xfrm>
            <a:off x="2019301" y="3655219"/>
            <a:ext cx="685800" cy="679450"/>
          </a:xfrm>
          <a:custGeom>
            <a:avLst/>
            <a:gdLst>
              <a:gd name="T0" fmla="*/ 580181048 w 16929"/>
              <a:gd name="T1" fmla="*/ 530836472 h 10417"/>
              <a:gd name="T2" fmla="*/ 638352759 w 16929"/>
              <a:gd name="T3" fmla="*/ 588831251 h 10417"/>
              <a:gd name="T4" fmla="*/ 683028159 w 16929"/>
              <a:gd name="T5" fmla="*/ 640444600 h 10417"/>
              <a:gd name="T6" fmla="*/ 732822084 w 16929"/>
              <a:gd name="T7" fmla="*/ 642384590 h 10417"/>
              <a:gd name="T8" fmla="*/ 788665098 w 16929"/>
              <a:gd name="T9" fmla="*/ 714810034 h 10417"/>
              <a:gd name="T10" fmla="*/ 837796031 w 16929"/>
              <a:gd name="T11" fmla="*/ 696495214 h 10417"/>
              <a:gd name="T12" fmla="*/ 884997090 w 16929"/>
              <a:gd name="T13" fmla="*/ 763649620 h 10417"/>
              <a:gd name="T14" fmla="*/ 952808527 w 16929"/>
              <a:gd name="T15" fmla="*/ 707041658 h 10417"/>
              <a:gd name="T16" fmla="*/ 1012174971 w 16929"/>
              <a:gd name="T17" fmla="*/ 743947853 h 10417"/>
              <a:gd name="T18" fmla="*/ 1060706917 w 16929"/>
              <a:gd name="T19" fmla="*/ 796667355 h 10417"/>
              <a:gd name="T20" fmla="*/ 1100396665 w 16929"/>
              <a:gd name="T21" fmla="*/ 1286713411 h 10417"/>
              <a:gd name="T22" fmla="*/ 1125459416 w 16929"/>
              <a:gd name="T23" fmla="*/ 1449598389 h 10417"/>
              <a:gd name="T24" fmla="*/ 1116019853 w 16929"/>
              <a:gd name="T25" fmla="*/ 1577797957 h 10417"/>
              <a:gd name="T26" fmla="*/ 1111631567 w 16929"/>
              <a:gd name="T27" fmla="*/ 1739295989 h 10417"/>
              <a:gd name="T28" fmla="*/ 1096938903 w 16929"/>
              <a:gd name="T29" fmla="*/ 1850014574 h 10417"/>
              <a:gd name="T30" fmla="*/ 1021616155 w 16929"/>
              <a:gd name="T31" fmla="*/ 1940197554 h 10417"/>
              <a:gd name="T32" fmla="*/ 1013240029 w 16929"/>
              <a:gd name="T33" fmla="*/ 1840578457 h 10417"/>
              <a:gd name="T34" fmla="*/ 1002203708 w 16929"/>
              <a:gd name="T35" fmla="*/ 1957678537 h 10417"/>
              <a:gd name="T36" fmla="*/ 935987367 w 16929"/>
              <a:gd name="T37" fmla="*/ 2125558063 h 10417"/>
              <a:gd name="T38" fmla="*/ 881872444 w 16929"/>
              <a:gd name="T39" fmla="*/ 2147483647 h 10417"/>
              <a:gd name="T40" fmla="*/ 914713915 w 16929"/>
              <a:gd name="T41" fmla="*/ 2131109959 h 10417"/>
              <a:gd name="T42" fmla="*/ 858139000 w 16929"/>
              <a:gd name="T43" fmla="*/ 2127778782 h 10417"/>
              <a:gd name="T44" fmla="*/ 867844393 w 16929"/>
              <a:gd name="T45" fmla="*/ 2147483647 h 10417"/>
              <a:gd name="T46" fmla="*/ 833074628 w 16929"/>
              <a:gd name="T47" fmla="*/ 2147483647 h 10417"/>
              <a:gd name="T48" fmla="*/ 814060966 w 16929"/>
              <a:gd name="T49" fmla="*/ 2147483647 h 10417"/>
              <a:gd name="T50" fmla="*/ 799104053 w 16929"/>
              <a:gd name="T51" fmla="*/ 2147483647 h 10417"/>
              <a:gd name="T52" fmla="*/ 764998942 w 16929"/>
              <a:gd name="T53" fmla="*/ 2147483647 h 10417"/>
              <a:gd name="T54" fmla="*/ 781818482 w 16929"/>
              <a:gd name="T55" fmla="*/ 2147483647 h 10417"/>
              <a:gd name="T56" fmla="*/ 802161411 w 16929"/>
              <a:gd name="T57" fmla="*/ 2147483647 h 10417"/>
              <a:gd name="T58" fmla="*/ 783679487 w 16929"/>
              <a:gd name="T59" fmla="*/ 2147483647 h 10417"/>
              <a:gd name="T60" fmla="*/ 723380900 w 16929"/>
              <a:gd name="T61" fmla="*/ 2147483647 h 10417"/>
              <a:gd name="T62" fmla="*/ 668069625 w 16929"/>
              <a:gd name="T63" fmla="*/ 2147483647 h 10417"/>
              <a:gd name="T64" fmla="*/ 623991591 w 16929"/>
              <a:gd name="T65" fmla="*/ 2147483647 h 10417"/>
              <a:gd name="T66" fmla="*/ 610231030 w 16929"/>
              <a:gd name="T67" fmla="*/ 2147483647 h 10417"/>
              <a:gd name="T68" fmla="*/ 558973263 w 16929"/>
              <a:gd name="T69" fmla="*/ 2147483647 h 10417"/>
              <a:gd name="T70" fmla="*/ 525865882 w 16929"/>
              <a:gd name="T71" fmla="*/ 2127778782 h 10417"/>
              <a:gd name="T72" fmla="*/ 482652704 w 16929"/>
              <a:gd name="T73" fmla="*/ 1951297042 h 10417"/>
              <a:gd name="T74" fmla="*/ 451473657 w 16929"/>
              <a:gd name="T75" fmla="*/ 1847793789 h 10417"/>
              <a:gd name="T76" fmla="*/ 367973365 w 16929"/>
              <a:gd name="T77" fmla="*/ 1819489808 h 10417"/>
              <a:gd name="T78" fmla="*/ 332937731 w 16929"/>
              <a:gd name="T79" fmla="*/ 1886086866 h 10417"/>
              <a:gd name="T80" fmla="*/ 311995775 w 16929"/>
              <a:gd name="T81" fmla="*/ 2007347656 h 10417"/>
              <a:gd name="T82" fmla="*/ 272905013 w 16929"/>
              <a:gd name="T83" fmla="*/ 2035375083 h 10417"/>
              <a:gd name="T84" fmla="*/ 234546193 w 16929"/>
              <a:gd name="T85" fmla="*/ 1976269846 h 10417"/>
              <a:gd name="T86" fmla="*/ 175110841 w 16929"/>
              <a:gd name="T87" fmla="*/ 1833363190 h 10417"/>
              <a:gd name="T88" fmla="*/ 154436416 w 16929"/>
              <a:gd name="T89" fmla="*/ 1674919715 h 10417"/>
              <a:gd name="T90" fmla="*/ 107832722 w 16929"/>
              <a:gd name="T91" fmla="*/ 1544775917 h 10417"/>
              <a:gd name="T92" fmla="*/ 62226840 w 16929"/>
              <a:gd name="T93" fmla="*/ 1421570963 h 10417"/>
              <a:gd name="T94" fmla="*/ 28453226 w 16929"/>
              <a:gd name="T95" fmla="*/ 1336939879 h 10417"/>
              <a:gd name="T96" fmla="*/ 0 w 16929"/>
              <a:gd name="T97" fmla="*/ 1235100062 h 104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929"/>
              <a:gd name="T148" fmla="*/ 0 h 10417"/>
              <a:gd name="T149" fmla="*/ 16929 w 16929"/>
              <a:gd name="T150" fmla="*/ 10417 h 104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929" h="10417">
                <a:moveTo>
                  <a:pt x="4707" y="10"/>
                </a:moveTo>
                <a:lnTo>
                  <a:pt x="8581" y="0"/>
                </a:lnTo>
                <a:lnTo>
                  <a:pt x="8592" y="1908"/>
                </a:lnTo>
                <a:lnTo>
                  <a:pt x="8727" y="1913"/>
                </a:lnTo>
                <a:lnTo>
                  <a:pt x="8985" y="2085"/>
                </a:lnTo>
                <a:lnTo>
                  <a:pt x="9137" y="2055"/>
                </a:lnTo>
                <a:lnTo>
                  <a:pt x="9372" y="2064"/>
                </a:lnTo>
                <a:lnTo>
                  <a:pt x="9602" y="2122"/>
                </a:lnTo>
                <a:lnTo>
                  <a:pt x="9630" y="2238"/>
                </a:lnTo>
                <a:lnTo>
                  <a:pt x="9945" y="2249"/>
                </a:lnTo>
                <a:lnTo>
                  <a:pt x="10086" y="2308"/>
                </a:lnTo>
                <a:lnTo>
                  <a:pt x="10274" y="2308"/>
                </a:lnTo>
                <a:lnTo>
                  <a:pt x="10458" y="2315"/>
                </a:lnTo>
                <a:lnTo>
                  <a:pt x="10642" y="2373"/>
                </a:lnTo>
                <a:lnTo>
                  <a:pt x="10806" y="2333"/>
                </a:lnTo>
                <a:lnTo>
                  <a:pt x="11023" y="2315"/>
                </a:lnTo>
                <a:lnTo>
                  <a:pt x="11214" y="2463"/>
                </a:lnTo>
                <a:lnTo>
                  <a:pt x="11384" y="2596"/>
                </a:lnTo>
                <a:lnTo>
                  <a:pt x="11529" y="2477"/>
                </a:lnTo>
                <a:lnTo>
                  <a:pt x="11863" y="2576"/>
                </a:lnTo>
                <a:lnTo>
                  <a:pt x="11958" y="2658"/>
                </a:lnTo>
                <a:lnTo>
                  <a:pt x="12231" y="2582"/>
                </a:lnTo>
                <a:lnTo>
                  <a:pt x="12320" y="2730"/>
                </a:lnTo>
                <a:lnTo>
                  <a:pt x="12602" y="2510"/>
                </a:lnTo>
                <a:lnTo>
                  <a:pt x="12673" y="2596"/>
                </a:lnTo>
                <a:lnTo>
                  <a:pt x="12950" y="2634"/>
                </a:lnTo>
                <a:lnTo>
                  <a:pt x="13128" y="2691"/>
                </a:lnTo>
                <a:lnTo>
                  <a:pt x="13312" y="2752"/>
                </a:lnTo>
                <a:lnTo>
                  <a:pt x="13510" y="2686"/>
                </a:lnTo>
                <a:lnTo>
                  <a:pt x="13802" y="2590"/>
                </a:lnTo>
                <a:lnTo>
                  <a:pt x="14140" y="2550"/>
                </a:lnTo>
                <a:lnTo>
                  <a:pt x="14332" y="2548"/>
                </a:lnTo>
                <a:lnTo>
                  <a:pt x="14731" y="2475"/>
                </a:lnTo>
                <a:lnTo>
                  <a:pt x="14949" y="2561"/>
                </a:lnTo>
                <a:lnTo>
                  <a:pt x="15099" y="2608"/>
                </a:lnTo>
                <a:lnTo>
                  <a:pt x="15225" y="2681"/>
                </a:lnTo>
                <a:lnTo>
                  <a:pt x="15480" y="2752"/>
                </a:lnTo>
                <a:lnTo>
                  <a:pt x="15719" y="2799"/>
                </a:lnTo>
                <a:lnTo>
                  <a:pt x="15804" y="2874"/>
                </a:lnTo>
                <a:lnTo>
                  <a:pt x="15955" y="2871"/>
                </a:lnTo>
                <a:lnTo>
                  <a:pt x="16241" y="2862"/>
                </a:lnTo>
                <a:lnTo>
                  <a:pt x="16326" y="4442"/>
                </a:lnTo>
                <a:lnTo>
                  <a:pt x="16459" y="4541"/>
                </a:lnTo>
                <a:lnTo>
                  <a:pt x="16552" y="4637"/>
                </a:lnTo>
                <a:lnTo>
                  <a:pt x="16571" y="4845"/>
                </a:lnTo>
                <a:lnTo>
                  <a:pt x="16669" y="4920"/>
                </a:lnTo>
                <a:lnTo>
                  <a:pt x="16721" y="5004"/>
                </a:lnTo>
                <a:lnTo>
                  <a:pt x="16929" y="5224"/>
                </a:lnTo>
                <a:lnTo>
                  <a:pt x="16924" y="5393"/>
                </a:lnTo>
                <a:lnTo>
                  <a:pt x="16905" y="5498"/>
                </a:lnTo>
                <a:lnTo>
                  <a:pt x="16858" y="5609"/>
                </a:lnTo>
                <a:lnTo>
                  <a:pt x="16787" y="5686"/>
                </a:lnTo>
                <a:lnTo>
                  <a:pt x="16702" y="5814"/>
                </a:lnTo>
                <a:lnTo>
                  <a:pt x="16656" y="6004"/>
                </a:lnTo>
                <a:lnTo>
                  <a:pt x="16735" y="6190"/>
                </a:lnTo>
                <a:lnTo>
                  <a:pt x="16721" y="6268"/>
                </a:lnTo>
                <a:lnTo>
                  <a:pt x="16637" y="6393"/>
                </a:lnTo>
                <a:lnTo>
                  <a:pt x="16552" y="6478"/>
                </a:lnTo>
                <a:lnTo>
                  <a:pt x="16459" y="6555"/>
                </a:lnTo>
                <a:lnTo>
                  <a:pt x="16500" y="6667"/>
                </a:lnTo>
                <a:lnTo>
                  <a:pt x="16251" y="6690"/>
                </a:lnTo>
                <a:lnTo>
                  <a:pt x="15921" y="6795"/>
                </a:lnTo>
                <a:lnTo>
                  <a:pt x="15649" y="6870"/>
                </a:lnTo>
                <a:lnTo>
                  <a:pt x="15367" y="6992"/>
                </a:lnTo>
                <a:lnTo>
                  <a:pt x="15320" y="6814"/>
                </a:lnTo>
                <a:lnTo>
                  <a:pt x="15386" y="6729"/>
                </a:lnTo>
                <a:lnTo>
                  <a:pt x="15423" y="6621"/>
                </a:lnTo>
                <a:lnTo>
                  <a:pt x="15241" y="6633"/>
                </a:lnTo>
                <a:lnTo>
                  <a:pt x="15047" y="6754"/>
                </a:lnTo>
                <a:lnTo>
                  <a:pt x="15085" y="6858"/>
                </a:lnTo>
                <a:lnTo>
                  <a:pt x="15150" y="6931"/>
                </a:lnTo>
                <a:lnTo>
                  <a:pt x="15075" y="7055"/>
                </a:lnTo>
                <a:lnTo>
                  <a:pt x="14836" y="7159"/>
                </a:lnTo>
                <a:lnTo>
                  <a:pt x="14672" y="7405"/>
                </a:lnTo>
                <a:lnTo>
                  <a:pt x="14519" y="7472"/>
                </a:lnTo>
                <a:lnTo>
                  <a:pt x="14079" y="7660"/>
                </a:lnTo>
                <a:lnTo>
                  <a:pt x="13914" y="7723"/>
                </a:lnTo>
                <a:lnTo>
                  <a:pt x="13745" y="7772"/>
                </a:lnTo>
                <a:lnTo>
                  <a:pt x="13594" y="7831"/>
                </a:lnTo>
                <a:lnTo>
                  <a:pt x="13265" y="7952"/>
                </a:lnTo>
                <a:lnTo>
                  <a:pt x="13444" y="7863"/>
                </a:lnTo>
                <a:lnTo>
                  <a:pt x="13881" y="7706"/>
                </a:lnTo>
                <a:lnTo>
                  <a:pt x="14065" y="7605"/>
                </a:lnTo>
                <a:lnTo>
                  <a:pt x="13759" y="7680"/>
                </a:lnTo>
                <a:lnTo>
                  <a:pt x="13340" y="7709"/>
                </a:lnTo>
                <a:lnTo>
                  <a:pt x="13190" y="7691"/>
                </a:lnTo>
                <a:lnTo>
                  <a:pt x="13128" y="7784"/>
                </a:lnTo>
                <a:lnTo>
                  <a:pt x="12908" y="7668"/>
                </a:lnTo>
                <a:lnTo>
                  <a:pt x="13011" y="7784"/>
                </a:lnTo>
                <a:lnTo>
                  <a:pt x="12997" y="7894"/>
                </a:lnTo>
                <a:lnTo>
                  <a:pt x="13147" y="7870"/>
                </a:lnTo>
                <a:lnTo>
                  <a:pt x="13054" y="7978"/>
                </a:lnTo>
                <a:lnTo>
                  <a:pt x="12823" y="8027"/>
                </a:lnTo>
                <a:lnTo>
                  <a:pt x="12650" y="7986"/>
                </a:lnTo>
                <a:lnTo>
                  <a:pt x="12701" y="8100"/>
                </a:lnTo>
                <a:lnTo>
                  <a:pt x="12531" y="8232"/>
                </a:lnTo>
                <a:lnTo>
                  <a:pt x="12480" y="8131"/>
                </a:lnTo>
                <a:lnTo>
                  <a:pt x="12409" y="8213"/>
                </a:lnTo>
                <a:lnTo>
                  <a:pt x="12207" y="8195"/>
                </a:lnTo>
                <a:lnTo>
                  <a:pt x="12245" y="8371"/>
                </a:lnTo>
                <a:lnTo>
                  <a:pt x="12405" y="8291"/>
                </a:lnTo>
                <a:lnTo>
                  <a:pt x="12296" y="8432"/>
                </a:lnTo>
                <a:lnTo>
                  <a:pt x="11921" y="8530"/>
                </a:lnTo>
                <a:lnTo>
                  <a:pt x="12020" y="8814"/>
                </a:lnTo>
                <a:lnTo>
                  <a:pt x="11911" y="8993"/>
                </a:lnTo>
                <a:lnTo>
                  <a:pt x="11623" y="9066"/>
                </a:lnTo>
                <a:lnTo>
                  <a:pt x="11422" y="8918"/>
                </a:lnTo>
                <a:lnTo>
                  <a:pt x="11507" y="9009"/>
                </a:lnTo>
                <a:lnTo>
                  <a:pt x="11529" y="9121"/>
                </a:lnTo>
                <a:lnTo>
                  <a:pt x="11845" y="9106"/>
                </a:lnTo>
                <a:lnTo>
                  <a:pt x="11826" y="9251"/>
                </a:lnTo>
                <a:lnTo>
                  <a:pt x="11760" y="9361"/>
                </a:lnTo>
                <a:lnTo>
                  <a:pt x="11826" y="9603"/>
                </a:lnTo>
                <a:lnTo>
                  <a:pt x="11863" y="9708"/>
                </a:lnTo>
                <a:lnTo>
                  <a:pt x="12023" y="10064"/>
                </a:lnTo>
                <a:lnTo>
                  <a:pt x="12066" y="10148"/>
                </a:lnTo>
                <a:lnTo>
                  <a:pt x="12127" y="10284"/>
                </a:lnTo>
                <a:lnTo>
                  <a:pt x="12245" y="10387"/>
                </a:lnTo>
                <a:lnTo>
                  <a:pt x="12084" y="10411"/>
                </a:lnTo>
                <a:lnTo>
                  <a:pt x="11788" y="10417"/>
                </a:lnTo>
                <a:lnTo>
                  <a:pt x="11623" y="10319"/>
                </a:lnTo>
                <a:lnTo>
                  <a:pt x="11371" y="10289"/>
                </a:lnTo>
                <a:lnTo>
                  <a:pt x="11036" y="10284"/>
                </a:lnTo>
                <a:lnTo>
                  <a:pt x="10881" y="10284"/>
                </a:lnTo>
                <a:lnTo>
                  <a:pt x="10665" y="10191"/>
                </a:lnTo>
                <a:lnTo>
                  <a:pt x="10477" y="10113"/>
                </a:lnTo>
                <a:lnTo>
                  <a:pt x="10303" y="10113"/>
                </a:lnTo>
                <a:lnTo>
                  <a:pt x="10049" y="9988"/>
                </a:lnTo>
                <a:lnTo>
                  <a:pt x="9752" y="9953"/>
                </a:lnTo>
                <a:lnTo>
                  <a:pt x="9673" y="9815"/>
                </a:lnTo>
                <a:lnTo>
                  <a:pt x="9608" y="9662"/>
                </a:lnTo>
                <a:lnTo>
                  <a:pt x="9386" y="9445"/>
                </a:lnTo>
                <a:lnTo>
                  <a:pt x="9291" y="9338"/>
                </a:lnTo>
                <a:lnTo>
                  <a:pt x="9203" y="9035"/>
                </a:lnTo>
                <a:lnTo>
                  <a:pt x="9188" y="8866"/>
                </a:lnTo>
                <a:lnTo>
                  <a:pt x="9179" y="8785"/>
                </a:lnTo>
                <a:lnTo>
                  <a:pt x="8953" y="8716"/>
                </a:lnTo>
                <a:lnTo>
                  <a:pt x="8756" y="8563"/>
                </a:lnTo>
                <a:lnTo>
                  <a:pt x="8676" y="8464"/>
                </a:lnTo>
                <a:lnTo>
                  <a:pt x="8408" y="8232"/>
                </a:lnTo>
                <a:lnTo>
                  <a:pt x="8176" y="8056"/>
                </a:lnTo>
                <a:lnTo>
                  <a:pt x="8107" y="7934"/>
                </a:lnTo>
                <a:lnTo>
                  <a:pt x="8041" y="7851"/>
                </a:lnTo>
                <a:lnTo>
                  <a:pt x="7910" y="7668"/>
                </a:lnTo>
                <a:lnTo>
                  <a:pt x="7834" y="7577"/>
                </a:lnTo>
                <a:lnTo>
                  <a:pt x="7735" y="7434"/>
                </a:lnTo>
                <a:lnTo>
                  <a:pt x="7570" y="7220"/>
                </a:lnTo>
                <a:lnTo>
                  <a:pt x="7260" y="7032"/>
                </a:lnTo>
                <a:lnTo>
                  <a:pt x="7096" y="6922"/>
                </a:lnTo>
                <a:lnTo>
                  <a:pt x="6903" y="6838"/>
                </a:lnTo>
                <a:lnTo>
                  <a:pt x="6828" y="6748"/>
                </a:lnTo>
                <a:lnTo>
                  <a:pt x="6791" y="6659"/>
                </a:lnTo>
                <a:lnTo>
                  <a:pt x="6503" y="6650"/>
                </a:lnTo>
                <a:lnTo>
                  <a:pt x="6269" y="6621"/>
                </a:lnTo>
                <a:lnTo>
                  <a:pt x="5935" y="6630"/>
                </a:lnTo>
                <a:lnTo>
                  <a:pt x="5535" y="6557"/>
                </a:lnTo>
                <a:lnTo>
                  <a:pt x="5492" y="6650"/>
                </a:lnTo>
                <a:lnTo>
                  <a:pt x="5299" y="6661"/>
                </a:lnTo>
                <a:lnTo>
                  <a:pt x="5131" y="6667"/>
                </a:lnTo>
                <a:lnTo>
                  <a:pt x="5008" y="6797"/>
                </a:lnTo>
                <a:lnTo>
                  <a:pt x="4961" y="6875"/>
                </a:lnTo>
                <a:lnTo>
                  <a:pt x="4937" y="6951"/>
                </a:lnTo>
                <a:lnTo>
                  <a:pt x="4844" y="7101"/>
                </a:lnTo>
                <a:lnTo>
                  <a:pt x="4693" y="7234"/>
                </a:lnTo>
                <a:lnTo>
                  <a:pt x="4581" y="7347"/>
                </a:lnTo>
                <a:lnTo>
                  <a:pt x="4537" y="7419"/>
                </a:lnTo>
                <a:lnTo>
                  <a:pt x="4350" y="7419"/>
                </a:lnTo>
                <a:lnTo>
                  <a:pt x="4105" y="7335"/>
                </a:lnTo>
                <a:lnTo>
                  <a:pt x="3968" y="7240"/>
                </a:lnTo>
                <a:lnTo>
                  <a:pt x="3808" y="7232"/>
                </a:lnTo>
                <a:lnTo>
                  <a:pt x="3682" y="7135"/>
                </a:lnTo>
                <a:lnTo>
                  <a:pt x="3528" y="7122"/>
                </a:lnTo>
                <a:lnTo>
                  <a:pt x="3316" y="7055"/>
                </a:lnTo>
                <a:lnTo>
                  <a:pt x="3057" y="6893"/>
                </a:lnTo>
                <a:lnTo>
                  <a:pt x="2723" y="6743"/>
                </a:lnTo>
                <a:lnTo>
                  <a:pt x="2634" y="6607"/>
                </a:lnTo>
                <a:lnTo>
                  <a:pt x="2549" y="6497"/>
                </a:lnTo>
                <a:lnTo>
                  <a:pt x="2516" y="6403"/>
                </a:lnTo>
                <a:lnTo>
                  <a:pt x="2474" y="6161"/>
                </a:lnTo>
                <a:lnTo>
                  <a:pt x="2323" y="6036"/>
                </a:lnTo>
                <a:lnTo>
                  <a:pt x="2295" y="5926"/>
                </a:lnTo>
                <a:lnTo>
                  <a:pt x="2164" y="5802"/>
                </a:lnTo>
                <a:lnTo>
                  <a:pt x="1985" y="5701"/>
                </a:lnTo>
                <a:lnTo>
                  <a:pt x="1622" y="5567"/>
                </a:lnTo>
                <a:lnTo>
                  <a:pt x="1425" y="5452"/>
                </a:lnTo>
                <a:lnTo>
                  <a:pt x="1241" y="5293"/>
                </a:lnTo>
                <a:lnTo>
                  <a:pt x="1086" y="5229"/>
                </a:lnTo>
                <a:lnTo>
                  <a:pt x="936" y="5123"/>
                </a:lnTo>
                <a:lnTo>
                  <a:pt x="841" y="5044"/>
                </a:lnTo>
                <a:lnTo>
                  <a:pt x="687" y="5015"/>
                </a:lnTo>
                <a:lnTo>
                  <a:pt x="527" y="4914"/>
                </a:lnTo>
                <a:lnTo>
                  <a:pt x="428" y="4818"/>
                </a:lnTo>
                <a:lnTo>
                  <a:pt x="330" y="4686"/>
                </a:lnTo>
                <a:lnTo>
                  <a:pt x="179" y="4677"/>
                </a:lnTo>
                <a:lnTo>
                  <a:pt x="9" y="4564"/>
                </a:lnTo>
                <a:lnTo>
                  <a:pt x="0" y="4451"/>
                </a:lnTo>
                <a:lnTo>
                  <a:pt x="4613" y="4437"/>
                </a:lnTo>
                <a:lnTo>
                  <a:pt x="4623" y="3499"/>
                </a:lnTo>
                <a:lnTo>
                  <a:pt x="4707" y="10"/>
                </a:lnTo>
              </a:path>
            </a:pathLst>
          </a:custGeom>
          <a:gradFill rotWithShape="0">
            <a:gsLst>
              <a:gs pos="0">
                <a:srgbClr val="FFFFFF"/>
              </a:gs>
              <a:gs pos="100000">
                <a:srgbClr val="0000FF"/>
              </a:gs>
            </a:gsLst>
            <a:path path="rect">
              <a:fillToRect l="50000" t="50000" r="50000" b="50000"/>
            </a:path>
          </a:gradFill>
          <a:ln w="25400">
            <a:solidFill>
              <a:schemeClr val="tx1"/>
            </a:solidFill>
            <a:round/>
            <a:headEnd/>
            <a:tailEnd/>
          </a:ln>
        </p:spPr>
        <p:txBody>
          <a:bodyPr/>
          <a:lstStyle/>
          <a:p>
            <a:endParaRPr lang="en-US"/>
          </a:p>
        </p:txBody>
      </p:sp>
      <p:sp>
        <p:nvSpPr>
          <p:cNvPr id="14" name="AutoShape 22"/>
          <p:cNvSpPr>
            <a:spLocks noChangeArrowheads="1"/>
          </p:cNvSpPr>
          <p:nvPr/>
        </p:nvSpPr>
        <p:spPr bwMode="auto">
          <a:xfrm>
            <a:off x="2247901" y="3886200"/>
            <a:ext cx="228600" cy="217488"/>
          </a:xfrm>
          <a:prstGeom prst="star5">
            <a:avLst/>
          </a:prstGeom>
          <a:solidFill>
            <a:schemeClr val="tx2"/>
          </a:solidFill>
          <a:ln w="9525">
            <a:solidFill>
              <a:schemeClr val="tx1"/>
            </a:solidFill>
            <a:miter lim="800000"/>
            <a:headEnd/>
            <a:tailEnd/>
          </a:ln>
          <a:effectLst/>
        </p:spPr>
        <p:txBody>
          <a:bodyPr wrap="none" anchor="ctr"/>
          <a:lstStyle/>
          <a:p>
            <a:pPr>
              <a:defRPr/>
            </a:pPr>
            <a:endParaRPr lang="en-US">
              <a:latin typeface="Arial" charset="0"/>
            </a:endParaRPr>
          </a:p>
        </p:txBody>
      </p:sp>
      <p:sp>
        <p:nvSpPr>
          <p:cNvPr id="16" name="Rectangle 4"/>
          <p:cNvSpPr>
            <a:spLocks noChangeArrowheads="1"/>
          </p:cNvSpPr>
          <p:nvPr/>
        </p:nvSpPr>
        <p:spPr bwMode="auto">
          <a:xfrm>
            <a:off x="2933701" y="3198019"/>
            <a:ext cx="1676400" cy="914400"/>
          </a:xfrm>
          <a:prstGeom prst="rect">
            <a:avLst/>
          </a:prstGeom>
          <a:noFill/>
          <a:ln w="9525">
            <a:solidFill>
              <a:schemeClr val="tx1"/>
            </a:solidFill>
            <a:miter lim="800000"/>
            <a:headEnd/>
            <a:tailEnd/>
          </a:ln>
        </p:spPr>
        <p:txBody>
          <a:bodyPr wrap="none" anchor="ctr"/>
          <a:lstStyle/>
          <a:p>
            <a:pPr algn="ctr" eaLnBrk="0" hangingPunct="0">
              <a:defRPr/>
            </a:pPr>
            <a:r>
              <a:rPr lang="en-US" sz="28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TJJD</a:t>
            </a:r>
          </a:p>
        </p:txBody>
      </p:sp>
      <p:sp>
        <p:nvSpPr>
          <p:cNvPr id="17" name="Rectangle 6"/>
          <p:cNvSpPr>
            <a:spLocks noChangeArrowheads="1"/>
          </p:cNvSpPr>
          <p:nvPr/>
        </p:nvSpPr>
        <p:spPr bwMode="auto">
          <a:xfrm>
            <a:off x="6731000" y="3189288"/>
            <a:ext cx="1676400" cy="914400"/>
          </a:xfrm>
          <a:prstGeom prst="rect">
            <a:avLst/>
          </a:prstGeom>
          <a:noFill/>
          <a:ln w="9525">
            <a:solidFill>
              <a:schemeClr val="tx1"/>
            </a:solidFill>
            <a:miter lim="800000"/>
            <a:headEnd/>
            <a:tailEnd/>
          </a:ln>
        </p:spPr>
        <p:txBody>
          <a:bodyPr wrap="none" anchor="ctr"/>
          <a:lstStyle/>
          <a:p>
            <a:pPr algn="ctr" eaLnBrk="0" hangingPunct="0">
              <a:defRPr/>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Juvenile</a:t>
            </a:r>
          </a:p>
          <a:p>
            <a:pPr algn="ctr" eaLnBrk="0" hangingPunct="0">
              <a:defRPr/>
            </a:pPr>
            <a:r>
              <a:rPr lang="en-US"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Board</a:t>
            </a:r>
          </a:p>
        </p:txBody>
      </p:sp>
      <p:sp>
        <p:nvSpPr>
          <p:cNvPr id="18" name="Rectangle 7"/>
          <p:cNvSpPr>
            <a:spLocks noChangeArrowheads="1"/>
          </p:cNvSpPr>
          <p:nvPr/>
        </p:nvSpPr>
        <p:spPr bwMode="auto">
          <a:xfrm>
            <a:off x="8940800" y="3140869"/>
            <a:ext cx="2133600" cy="914400"/>
          </a:xfrm>
          <a:prstGeom prst="rect">
            <a:avLst/>
          </a:prstGeom>
          <a:noFill/>
          <a:ln w="9525">
            <a:solidFill>
              <a:schemeClr val="tx1"/>
            </a:solidFill>
            <a:miter lim="800000"/>
            <a:headEnd/>
            <a:tailEnd/>
          </a:ln>
        </p:spPr>
        <p:txBody>
          <a:bodyPr wrap="none" anchor="ctr"/>
          <a:lstStyle/>
          <a:p>
            <a:pPr algn="ctr" eaLnBrk="0" hangingPunct="0">
              <a:defRPr/>
            </a:pPr>
            <a:r>
              <a:rPr lang="en-US" sz="22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Commissioners</a:t>
            </a:r>
          </a:p>
          <a:p>
            <a:pPr algn="ctr" eaLnBrk="0" hangingPunct="0">
              <a:defRPr/>
            </a:pPr>
            <a:r>
              <a:rPr lang="en-US" sz="22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Court</a:t>
            </a:r>
            <a:endParaRPr lang="en-US" sz="2200" b="1" dirty="0">
              <a:latin typeface="Franklin Gothic Book" pitchFamily="34" charset="0"/>
            </a:endParaRPr>
          </a:p>
        </p:txBody>
      </p:sp>
      <p:cxnSp>
        <p:nvCxnSpPr>
          <p:cNvPr id="19" name="AutoShape 11"/>
          <p:cNvCxnSpPr>
            <a:cxnSpLocks noChangeShapeType="1"/>
          </p:cNvCxnSpPr>
          <p:nvPr/>
        </p:nvCxnSpPr>
        <p:spPr bwMode="auto">
          <a:xfrm flipH="1">
            <a:off x="10693400" y="3655219"/>
            <a:ext cx="762000" cy="1676400"/>
          </a:xfrm>
          <a:prstGeom prst="bentConnector3">
            <a:avLst>
              <a:gd name="adj1" fmla="val -30000"/>
            </a:avLst>
          </a:prstGeom>
          <a:noFill/>
          <a:ln w="57150" cap="rnd">
            <a:solidFill>
              <a:schemeClr val="tx1"/>
            </a:solidFill>
            <a:prstDash val="sysDot"/>
            <a:miter lim="800000"/>
            <a:headEnd/>
            <a:tailEnd type="triangle" w="med" len="med"/>
          </a:ln>
          <a:extLst>
            <a:ext uri="{909E8E84-426E-40DD-AFC4-6F175D3DCCD1}">
              <a14:hiddenFill xmlns:a14="http://schemas.microsoft.com/office/drawing/2010/main">
                <a:noFill/>
              </a14:hiddenFill>
            </a:ext>
          </a:extLst>
        </p:spPr>
      </p:cxnSp>
      <p:sp>
        <p:nvSpPr>
          <p:cNvPr id="20" name="Line 10"/>
          <p:cNvSpPr>
            <a:spLocks noChangeShapeType="1"/>
          </p:cNvSpPr>
          <p:nvPr/>
        </p:nvSpPr>
        <p:spPr bwMode="auto">
          <a:xfrm>
            <a:off x="7460201" y="4112419"/>
            <a:ext cx="0" cy="68103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 name="Rectangle 8"/>
          <p:cNvSpPr>
            <a:spLocks noChangeArrowheads="1"/>
          </p:cNvSpPr>
          <p:nvPr/>
        </p:nvSpPr>
        <p:spPr bwMode="auto">
          <a:xfrm>
            <a:off x="8315055" y="4793457"/>
            <a:ext cx="2362200" cy="838200"/>
          </a:xfrm>
          <a:prstGeom prst="rect">
            <a:avLst/>
          </a:prstGeom>
          <a:noFill/>
          <a:ln w="9525">
            <a:solidFill>
              <a:schemeClr val="tx1"/>
            </a:solidFill>
            <a:miter lim="800000"/>
            <a:headEnd/>
            <a:tailEnd/>
          </a:ln>
        </p:spPr>
        <p:txBody>
          <a:bodyPr wrap="none" anchor="ctr"/>
          <a:lstStyle/>
          <a:p>
            <a:pPr algn="r" eaLnBrk="0" hangingPunct="0">
              <a:defRPr/>
            </a:pPr>
            <a:r>
              <a:rPr lang="en-US" sz="20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Probation</a:t>
            </a:r>
          </a:p>
          <a:p>
            <a:pPr algn="r" eaLnBrk="0" hangingPunct="0">
              <a:defRPr/>
            </a:pPr>
            <a:r>
              <a:rPr lang="en-US" sz="2000" b="1" dirty="0">
                <a:ln w="12700">
                  <a:solidFill>
                    <a:schemeClr val="tx2">
                      <a:satMod val="155000"/>
                    </a:schemeClr>
                  </a:solidFill>
                  <a:prstDash val="solid"/>
                </a:ln>
                <a:effectLst>
                  <a:outerShdw blurRad="41275" dist="20320" dir="1800000" algn="tl" rotWithShape="0">
                    <a:srgbClr val="000000">
                      <a:alpha val="40000"/>
                    </a:srgbClr>
                  </a:outerShdw>
                </a:effectLst>
                <a:latin typeface="Franklin Gothic Book" pitchFamily="34" charset="0"/>
              </a:rPr>
              <a:t>Department</a:t>
            </a:r>
          </a:p>
        </p:txBody>
      </p:sp>
      <p:sp>
        <p:nvSpPr>
          <p:cNvPr id="22" name="Text Box 13"/>
          <p:cNvSpPr txBox="1">
            <a:spLocks noChangeArrowheads="1"/>
          </p:cNvSpPr>
          <p:nvPr/>
        </p:nvSpPr>
        <p:spPr bwMode="auto">
          <a:xfrm>
            <a:off x="9207500" y="4321970"/>
            <a:ext cx="1600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b="1" dirty="0">
                <a:latin typeface="Franklin Gothic Book" panose="020B0503020102020204" pitchFamily="34" charset="0"/>
              </a:rPr>
              <a:t>Oversight</a:t>
            </a:r>
            <a:endParaRPr lang="en-US" altLang="en-US" dirty="0">
              <a:latin typeface="Franklin Gothic Book" panose="020B0503020102020204" pitchFamily="34" charset="0"/>
            </a:endParaRPr>
          </a:p>
        </p:txBody>
      </p:sp>
      <p:graphicFrame>
        <p:nvGraphicFramePr>
          <p:cNvPr id="23" name="Object 5"/>
          <p:cNvGraphicFramePr>
            <a:graphicFrameLocks noChangeAspect="1"/>
          </p:cNvGraphicFramePr>
          <p:nvPr>
            <p:extLst>
              <p:ext uri="{D42A27DB-BD31-4B8C-83A1-F6EECF244321}">
                <p14:modId xmlns:p14="http://schemas.microsoft.com/office/powerpoint/2010/main" val="1214359127"/>
              </p:ext>
            </p:extLst>
          </p:nvPr>
        </p:nvGraphicFramePr>
        <p:xfrm>
          <a:off x="8391001" y="4841876"/>
          <a:ext cx="685800" cy="673100"/>
        </p:xfrm>
        <a:graphic>
          <a:graphicData uri="http://schemas.openxmlformats.org/presentationml/2006/ole">
            <mc:AlternateContent xmlns:mc="http://schemas.openxmlformats.org/markup-compatibility/2006">
              <mc:Choice xmlns:v="urn:schemas-microsoft-com:vml" Requires="v">
                <p:oleObj spid="_x0000_s1048" name="Microsoft ClipArt Gallery" r:id="rId9" imgW="1091794" imgH="1072591" progId="">
                  <p:embed/>
                </p:oleObj>
              </mc:Choice>
              <mc:Fallback>
                <p:oleObj name="Microsoft ClipArt Gallery" r:id="rId9" imgW="1091794" imgH="1072591"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91001" y="4841876"/>
                        <a:ext cx="6858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4" name="AutoShape 25"/>
          <p:cNvCxnSpPr>
            <a:cxnSpLocks noChangeShapeType="1"/>
          </p:cNvCxnSpPr>
          <p:nvPr/>
        </p:nvCxnSpPr>
        <p:spPr bwMode="auto">
          <a:xfrm>
            <a:off x="3685651" y="4179095"/>
            <a:ext cx="3962400" cy="1257300"/>
          </a:xfrm>
          <a:prstGeom prst="bentConnector3">
            <a:avLst>
              <a:gd name="adj1" fmla="val -79"/>
            </a:avLst>
          </a:prstGeom>
          <a:noFill/>
          <a:ln w="57150" cap="rnd">
            <a:solidFill>
              <a:schemeClr val="tx1"/>
            </a:solidFill>
            <a:prstDash val="sysDot"/>
            <a:miter lim="800000"/>
            <a:headEnd/>
            <a:tailEnd type="triangle" w="med" len="med"/>
          </a:ln>
          <a:extLst>
            <a:ext uri="{909E8E84-426E-40DD-AFC4-6F175D3DCCD1}">
              <a14:hiddenFill xmlns:a14="http://schemas.microsoft.com/office/drawing/2010/main">
                <a:noFill/>
              </a14:hiddenFill>
            </a:ext>
          </a:extLst>
        </p:spPr>
      </p:cxnSp>
      <p:sp>
        <p:nvSpPr>
          <p:cNvPr id="25" name="Text Box 23"/>
          <p:cNvSpPr txBox="1">
            <a:spLocks noChangeArrowheads="1"/>
          </p:cNvSpPr>
          <p:nvPr/>
        </p:nvSpPr>
        <p:spPr bwMode="auto">
          <a:xfrm>
            <a:off x="4371451" y="5631657"/>
            <a:ext cx="259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b="1">
                <a:latin typeface="Franklin Gothic Book" panose="020B0503020102020204" pitchFamily="34" charset="0"/>
              </a:rPr>
              <a:t>$$ + Oversight</a:t>
            </a:r>
            <a:endParaRPr lang="en-US" altLang="en-US" sz="2000">
              <a:latin typeface="Franklin Gothic Book" panose="020B0503020102020204" pitchFamily="34" charset="0"/>
            </a:endParaRPr>
          </a:p>
        </p:txBody>
      </p:sp>
      <p:graphicFrame>
        <p:nvGraphicFramePr>
          <p:cNvPr id="26" name="Object 4"/>
          <p:cNvGraphicFramePr>
            <a:graphicFrameLocks noChangeAspect="1"/>
          </p:cNvGraphicFramePr>
          <p:nvPr>
            <p:extLst>
              <p:ext uri="{D42A27DB-BD31-4B8C-83A1-F6EECF244321}">
                <p14:modId xmlns:p14="http://schemas.microsoft.com/office/powerpoint/2010/main" val="1764855212"/>
              </p:ext>
            </p:extLst>
          </p:nvPr>
        </p:nvGraphicFramePr>
        <p:xfrm>
          <a:off x="3695050" y="5511802"/>
          <a:ext cx="762000" cy="619125"/>
        </p:xfrm>
        <a:graphic>
          <a:graphicData uri="http://schemas.openxmlformats.org/presentationml/2006/ole">
            <mc:AlternateContent xmlns:mc="http://schemas.openxmlformats.org/markup-compatibility/2006">
              <mc:Choice xmlns:v="urn:schemas-microsoft-com:vml" Requires="v">
                <p:oleObj spid="_x0000_s1049" name="Microsoft ClipArt Gallery" r:id="rId11" imgW="1112825" imgH="906170" progId="">
                  <p:embed/>
                </p:oleObj>
              </mc:Choice>
              <mc:Fallback>
                <p:oleObj name="Microsoft ClipArt Gallery" r:id="rId11" imgW="1112825" imgH="906170" progId="">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5050" y="5511802"/>
                        <a:ext cx="7620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Object 4"/>
          <p:cNvGraphicFramePr>
            <a:graphicFrameLocks noChangeAspect="1"/>
          </p:cNvGraphicFramePr>
          <p:nvPr>
            <p:extLst>
              <p:ext uri="{D42A27DB-BD31-4B8C-83A1-F6EECF244321}">
                <p14:modId xmlns:p14="http://schemas.microsoft.com/office/powerpoint/2010/main" val="4251130526"/>
              </p:ext>
            </p:extLst>
          </p:nvPr>
        </p:nvGraphicFramePr>
        <p:xfrm>
          <a:off x="10807700" y="5631657"/>
          <a:ext cx="762000" cy="619125"/>
        </p:xfrm>
        <a:graphic>
          <a:graphicData uri="http://schemas.openxmlformats.org/presentationml/2006/ole">
            <mc:AlternateContent xmlns:mc="http://schemas.openxmlformats.org/markup-compatibility/2006">
              <mc:Choice xmlns:v="urn:schemas-microsoft-com:vml" Requires="v">
                <p:oleObj spid="_x0000_s1050" name="Microsoft ClipArt Gallery" r:id="rId13" imgW="1112825" imgH="906170" progId="">
                  <p:embed/>
                </p:oleObj>
              </mc:Choice>
              <mc:Fallback>
                <p:oleObj name="Microsoft ClipArt Gallery" r:id="rId13" imgW="1112825" imgH="906170" progId="">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807700" y="5631657"/>
                        <a:ext cx="7620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359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Functions of a Juvenile Probation Officer</a:t>
            </a:r>
          </a:p>
        </p:txBody>
      </p:sp>
      <p:sp>
        <p:nvSpPr>
          <p:cNvPr id="4" name="Content Placeholder 2"/>
          <p:cNvSpPr>
            <a:spLocks noGrp="1"/>
          </p:cNvSpPr>
          <p:nvPr>
            <p:ph sz="quarter" idx="4294967295"/>
          </p:nvPr>
        </p:nvSpPr>
        <p:spPr>
          <a:xfrm>
            <a:off x="2959100" y="2159000"/>
            <a:ext cx="7924800" cy="3276600"/>
          </a:xfrm>
        </p:spPr>
        <p:txBody>
          <a:bodyPr>
            <a:normAutofit fontScale="92500"/>
          </a:bodyPr>
          <a:lstStyle/>
          <a:p>
            <a:pPr eaLnBrk="1" hangingPunct="1"/>
            <a:r>
              <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rPr>
              <a:t>Investigator</a:t>
            </a:r>
          </a:p>
          <a:p>
            <a:pPr eaLnBrk="1" hangingPunct="1"/>
            <a:r>
              <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rPr>
              <a:t>Counselor/Rehabilitator</a:t>
            </a:r>
          </a:p>
          <a:p>
            <a:pPr eaLnBrk="1" hangingPunct="1"/>
            <a:r>
              <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rPr>
              <a:t>Protector of Society/Community Safety</a:t>
            </a:r>
          </a:p>
          <a:p>
            <a:pPr eaLnBrk="1" hangingPunct="1"/>
            <a:r>
              <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rPr>
              <a:t>Collector of court ordered monies</a:t>
            </a:r>
          </a:p>
          <a:p>
            <a:pPr eaLnBrk="1" hangingPunct="1"/>
            <a:r>
              <a:rPr lang="en-US" altLang="en-US" sz="3600" dirty="0">
                <a:latin typeface="Arial Unicode MS" panose="020B0604020202020204" pitchFamily="34" charset="-128"/>
                <a:ea typeface="Arial Unicode MS" panose="020B0604020202020204" pitchFamily="34" charset="-128"/>
                <a:cs typeface="Arial Unicode MS" panose="020B0604020202020204" pitchFamily="34" charset="-128"/>
              </a:rPr>
              <a:t>Broker of community resources</a:t>
            </a:r>
          </a:p>
        </p:txBody>
      </p:sp>
    </p:spTree>
    <p:extLst>
      <p:ext uri="{BB962C8B-B14F-4D97-AF65-F5344CB8AC3E}">
        <p14:creationId xmlns:p14="http://schemas.microsoft.com/office/powerpoint/2010/main" val="1198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title"/>
          </p:nvPr>
        </p:nvSpPr>
        <p:spPr bwMode="auto">
          <a:prstGeom prst="rect">
            <a:avLst/>
          </a:prstGeom>
          <a:noFill/>
          <a:ln w="9525">
            <a:noFill/>
            <a:miter lim="800000"/>
            <a:headEnd/>
            <a:tailEnd/>
          </a:ln>
        </p:spPr>
        <p:txBody>
          <a:bodyPr>
            <a:spAutoFit/>
          </a:bodyPr>
          <a:lstStyle/>
          <a:p>
            <a:pPr algn="ctr">
              <a:defRPr/>
            </a:pPr>
            <a:r>
              <a:rPr lang="en-US" sz="36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Statutory Purposes </a:t>
            </a:r>
          </a:p>
          <a:p>
            <a:pPr algn="ctr">
              <a:defRPr/>
            </a:pPr>
            <a:r>
              <a:rPr lang="en-US" sz="36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Texas Juvenile Justice System</a:t>
            </a:r>
          </a:p>
        </p:txBody>
      </p:sp>
      <p:sp>
        <p:nvSpPr>
          <p:cNvPr id="5" name="Rectangle 2"/>
          <p:cNvSpPr txBox="1">
            <a:spLocks noChangeArrowheads="1"/>
          </p:cNvSpPr>
          <p:nvPr/>
        </p:nvSpPr>
        <p:spPr>
          <a:xfrm>
            <a:off x="3211513" y="2501900"/>
            <a:ext cx="7467600" cy="4114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spcBef>
                <a:spcPct val="0"/>
              </a:spcBef>
              <a:buFont typeface="Wingdings" panose="05000000000000000000" pitchFamily="2" charset="2"/>
              <a:buChar char="§"/>
            </a:pPr>
            <a:r>
              <a:rPr lang="en-US" altLang="en-US" sz="2800" b="1" dirty="0">
                <a:latin typeface="Arial Unicode MS" panose="020B0604020202020204" pitchFamily="34" charset="-128"/>
                <a:ea typeface="Arial Unicode MS" panose="020B0604020202020204" pitchFamily="34" charset="-128"/>
                <a:cs typeface="Arial Unicode MS" panose="020B0604020202020204" pitchFamily="34" charset="-128"/>
              </a:rPr>
              <a:t>Safety &amp; Protection of  Public</a:t>
            </a:r>
          </a:p>
          <a:p>
            <a:pPr>
              <a:spcBef>
                <a:spcPct val="0"/>
              </a:spcBef>
              <a:buFont typeface="Wingdings" panose="05000000000000000000" pitchFamily="2" charset="2"/>
              <a:buChar char="§"/>
            </a:pPr>
            <a:r>
              <a:rPr lang="en-US" altLang="en-US" sz="2800" b="1" dirty="0">
                <a:latin typeface="Arial Unicode MS" panose="020B0604020202020204" pitchFamily="34" charset="-128"/>
                <a:ea typeface="Arial Unicode MS" panose="020B0604020202020204" pitchFamily="34" charset="-128"/>
                <a:cs typeface="Arial Unicode MS" panose="020B0604020202020204" pitchFamily="34" charset="-128"/>
              </a:rPr>
              <a:t>Promote Concept of Punishment</a:t>
            </a:r>
          </a:p>
          <a:p>
            <a:pPr>
              <a:spcBef>
                <a:spcPct val="0"/>
              </a:spcBef>
              <a:buFont typeface="Wingdings" panose="05000000000000000000" pitchFamily="2" charset="2"/>
              <a:buChar char="§"/>
            </a:pPr>
            <a:r>
              <a:rPr lang="en-US" altLang="en-US" sz="2800" b="1" dirty="0">
                <a:latin typeface="Arial Unicode MS" panose="020B0604020202020204" pitchFamily="34" charset="-128"/>
                <a:ea typeface="Arial Unicode MS" panose="020B0604020202020204" pitchFamily="34" charset="-128"/>
                <a:cs typeface="Arial Unicode MS" panose="020B0604020202020204" pitchFamily="34" charset="-128"/>
              </a:rPr>
              <a:t>Remove Taint of Criminality</a:t>
            </a:r>
          </a:p>
          <a:p>
            <a:pPr>
              <a:spcBef>
                <a:spcPct val="0"/>
              </a:spcBef>
              <a:buFont typeface="Wingdings" panose="05000000000000000000" pitchFamily="2" charset="2"/>
              <a:buChar char="§"/>
            </a:pPr>
            <a:r>
              <a:rPr lang="en-US" altLang="en-US" sz="2800" b="1" dirty="0">
                <a:latin typeface="Arial Unicode MS" panose="020B0604020202020204" pitchFamily="34" charset="-128"/>
                <a:ea typeface="Arial Unicode MS" panose="020B0604020202020204" pitchFamily="34" charset="-128"/>
                <a:cs typeface="Arial Unicode MS" panose="020B0604020202020204" pitchFamily="34" charset="-128"/>
              </a:rPr>
              <a:t>Treatment, Training, &amp; Rehabilitation</a:t>
            </a:r>
          </a:p>
          <a:p>
            <a:pPr>
              <a:spcBef>
                <a:spcPct val="0"/>
              </a:spcBef>
              <a:buFont typeface="Wingdings" panose="05000000000000000000" pitchFamily="2" charset="2"/>
              <a:buChar char="§"/>
            </a:pPr>
            <a:r>
              <a:rPr lang="en-US" altLang="en-US" sz="2800" b="1" dirty="0">
                <a:latin typeface="Arial Unicode MS" panose="020B0604020202020204" pitchFamily="34" charset="-128"/>
                <a:ea typeface="Arial Unicode MS" panose="020B0604020202020204" pitchFamily="34" charset="-128"/>
                <a:cs typeface="Arial Unicode MS" panose="020B0604020202020204" pitchFamily="34" charset="-128"/>
              </a:rPr>
              <a:t>Child &amp; Parent Accountability</a:t>
            </a:r>
          </a:p>
          <a:p>
            <a:pPr algn="r">
              <a:spcBef>
                <a:spcPct val="0"/>
              </a:spcBef>
              <a:buFontTx/>
              <a:buNone/>
            </a:pPr>
            <a:r>
              <a:rPr lang="en-US" altLang="en-US" sz="2000" b="1" dirty="0">
                <a:latin typeface="Arial Unicode MS" panose="020B0604020202020204" pitchFamily="34" charset="-128"/>
                <a:ea typeface="Arial Unicode MS" panose="020B0604020202020204" pitchFamily="34" charset="-128"/>
                <a:cs typeface="Arial Unicode MS" panose="020B0604020202020204" pitchFamily="34" charset="-128"/>
              </a:rPr>
              <a:t>TFC 51.01</a:t>
            </a:r>
          </a:p>
        </p:txBody>
      </p:sp>
    </p:spTree>
    <p:extLst>
      <p:ext uri="{BB962C8B-B14F-4D97-AF65-F5344CB8AC3E}">
        <p14:creationId xmlns:p14="http://schemas.microsoft.com/office/powerpoint/2010/main" val="982031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eaLnBrk="1" hangingPunct="1">
              <a:defRPr/>
            </a:pPr>
            <a:r>
              <a:rPr lang="en-US" dirty="0">
                <a:latin typeface="Arial Unicode MS" pitchFamily="34" charset="-128"/>
                <a:ea typeface="Arial Unicode MS" pitchFamily="34" charset="-128"/>
                <a:cs typeface="Arial Unicode MS" pitchFamily="34" charset="-128"/>
              </a:rPr>
              <a:t>Juvenile Courts</a:t>
            </a:r>
            <a:br>
              <a:rPr lang="en-US" dirty="0">
                <a:latin typeface="Arial Unicode MS" pitchFamily="34" charset="-128"/>
                <a:ea typeface="Arial Unicode MS" pitchFamily="34" charset="-128"/>
                <a:cs typeface="Arial Unicode MS" pitchFamily="34" charset="-128"/>
              </a:rPr>
            </a:br>
            <a:endParaRPr lang="en-US" sz="1800" dirty="0">
              <a:latin typeface="Arial Unicode MS" pitchFamily="34" charset="-128"/>
              <a:ea typeface="Arial Unicode MS" pitchFamily="34" charset="-128"/>
              <a:cs typeface="Arial Unicode MS" pitchFamily="34" charset="-128"/>
            </a:endParaRPr>
          </a:p>
        </p:txBody>
      </p:sp>
      <p:sp>
        <p:nvSpPr>
          <p:cNvPr id="5" name="Content Placeholder 2"/>
          <p:cNvSpPr>
            <a:spLocks noGrp="1"/>
          </p:cNvSpPr>
          <p:nvPr>
            <p:ph idx="1"/>
          </p:nvPr>
        </p:nvSpPr>
        <p:spPr>
          <a:xfrm>
            <a:off x="1547812" y="1562100"/>
            <a:ext cx="4713288" cy="3777622"/>
          </a:xfrm>
        </p:spPr>
        <p:txBody>
          <a:bodyPr/>
          <a:lstStyle/>
          <a:p>
            <a:pPr eaLnBrk="1" hangingPunct="1">
              <a:buFontTx/>
              <a:buNone/>
            </a:pPr>
            <a:r>
              <a:rPr lang="en-US" altLang="en-US" sz="2300" b="1" dirty="0">
                <a:latin typeface="Arial Unicode MS" panose="020B0604020202020204" pitchFamily="34" charset="-128"/>
                <a:ea typeface="Arial Unicode MS" panose="020B0604020202020204" pitchFamily="34" charset="-128"/>
                <a:cs typeface="Arial Unicode MS" panose="020B0604020202020204" pitchFamily="34" charset="-128"/>
              </a:rPr>
              <a:t>Courts Eligible for Designation</a:t>
            </a:r>
          </a:p>
          <a:p>
            <a:pPr lvl="1" eaLnBrk="1" hangingPunct="1"/>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District</a:t>
            </a:r>
          </a:p>
          <a:p>
            <a:pPr lvl="1" eaLnBrk="1" hangingPunct="1"/>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Criminal District</a:t>
            </a:r>
          </a:p>
          <a:p>
            <a:pPr lvl="1" eaLnBrk="1" hangingPunct="1"/>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Domestic Relations</a:t>
            </a:r>
          </a:p>
          <a:p>
            <a:pPr lvl="1" eaLnBrk="1" hangingPunct="1"/>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County Court</a:t>
            </a:r>
          </a:p>
          <a:p>
            <a:pPr lvl="1" eaLnBrk="1" hangingPunct="1"/>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County Court at Law</a:t>
            </a:r>
          </a:p>
          <a:p>
            <a:pPr eaLnBrk="1" hangingPunct="1"/>
            <a:r>
              <a:rPr lang="en-US"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Designation may change, but must always have a juvenile court in each county</a:t>
            </a:r>
          </a:p>
          <a:p>
            <a:pPr lvl="1" eaLnBrk="1" hangingPunct="1"/>
            <a:endParaRPr lang="en-US" altLang="en-US" dirty="0"/>
          </a:p>
        </p:txBody>
      </p:sp>
      <p:sp>
        <p:nvSpPr>
          <p:cNvPr id="6" name="Rectangle 2"/>
          <p:cNvSpPr txBox="1">
            <a:spLocks noChangeArrowheads="1"/>
          </p:cNvSpPr>
          <p:nvPr/>
        </p:nvSpPr>
        <p:spPr bwMode="auto">
          <a:xfrm>
            <a:off x="7454900" y="1562100"/>
            <a:ext cx="3810000" cy="3429000"/>
          </a:xfrm>
          <a:prstGeom prst="rect">
            <a:avLst/>
          </a:prstGeom>
          <a:noFill/>
          <a:ln w="9525">
            <a:noFill/>
            <a:miter lim="800000"/>
            <a:headEnd/>
            <a:tailEnd/>
          </a:ln>
        </p:spPr>
        <p:txBody>
          <a:bodyPr/>
          <a:lstStyle/>
          <a:p>
            <a:pPr marL="342900" indent="-342900" eaLnBrk="0" hangingPunct="0">
              <a:buFont typeface="Wingdings" pitchFamily="2" charset="2"/>
              <a:buChar char="§"/>
              <a:defRPr/>
            </a:pPr>
            <a:r>
              <a:rPr lang="en-US" sz="2500" kern="0" dirty="0">
                <a:latin typeface="Arial Unicode MS" pitchFamily="34" charset="-128"/>
                <a:ea typeface="Arial Unicode MS" pitchFamily="34" charset="-128"/>
                <a:cs typeface="Arial Unicode MS" pitchFamily="34" charset="-128"/>
              </a:rPr>
              <a:t>If county court is designated, must have an alternate court  </a:t>
            </a:r>
          </a:p>
          <a:p>
            <a:pPr marL="342900" indent="-342900" eaLnBrk="0" hangingPunct="0">
              <a:defRPr/>
            </a:pPr>
            <a:endParaRPr lang="en-US" sz="1200" kern="0" dirty="0">
              <a:latin typeface="Arial Unicode MS" pitchFamily="34" charset="-128"/>
              <a:ea typeface="Arial Unicode MS" pitchFamily="34" charset="-128"/>
              <a:cs typeface="Arial Unicode MS" pitchFamily="34" charset="-128"/>
            </a:endParaRPr>
          </a:p>
          <a:p>
            <a:pPr marL="342900" indent="-342900" eaLnBrk="0" hangingPunct="0">
              <a:buFont typeface="Wingdings" pitchFamily="2" charset="2"/>
              <a:buChar char="§"/>
              <a:defRPr/>
            </a:pPr>
            <a:endParaRPr lang="en-US" sz="1000" kern="0" dirty="0">
              <a:latin typeface="Arial Unicode MS" pitchFamily="34" charset="-128"/>
              <a:ea typeface="Arial Unicode MS" pitchFamily="34" charset="-128"/>
              <a:cs typeface="Arial Unicode MS" pitchFamily="34" charset="-128"/>
            </a:endParaRPr>
          </a:p>
          <a:p>
            <a:pPr marL="342900" indent="-342900" eaLnBrk="0" hangingPunct="0">
              <a:buFont typeface="Wingdings" pitchFamily="2" charset="2"/>
              <a:buChar char="§"/>
              <a:defRPr/>
            </a:pPr>
            <a:r>
              <a:rPr lang="en-US" sz="2500" kern="0" dirty="0">
                <a:latin typeface="Arial Unicode MS" pitchFamily="34" charset="-128"/>
                <a:ea typeface="Arial Unicode MS" pitchFamily="34" charset="-128"/>
                <a:cs typeface="Arial Unicode MS" pitchFamily="34" charset="-128"/>
              </a:rPr>
              <a:t>County court may not hear determinate sentence cases</a:t>
            </a:r>
            <a:r>
              <a:rPr lang="en-US" sz="2800" kern="0" dirty="0">
                <a:latin typeface="Arial Unicode MS" pitchFamily="34" charset="-128"/>
                <a:ea typeface="Arial Unicode MS" pitchFamily="34" charset="-128"/>
                <a:cs typeface="Arial Unicode MS" pitchFamily="34" charset="-128"/>
              </a:rPr>
              <a:t> </a:t>
            </a:r>
          </a:p>
          <a:p>
            <a:pPr marL="342900" indent="-342900" eaLnBrk="0" hangingPunct="0">
              <a:defRPr/>
            </a:pPr>
            <a:endParaRPr lang="en-US" sz="1000" kern="0" dirty="0">
              <a:latin typeface="Arial Unicode MS" pitchFamily="34" charset="-128"/>
              <a:ea typeface="Arial Unicode MS" pitchFamily="34" charset="-128"/>
              <a:cs typeface="Arial Unicode MS" pitchFamily="34" charset="-128"/>
            </a:endParaRPr>
          </a:p>
          <a:p>
            <a:pPr marL="342900" indent="-342900" eaLnBrk="0" hangingPunct="0">
              <a:defRPr/>
            </a:pPr>
            <a:r>
              <a:rPr lang="en-US" sz="2800" kern="0" dirty="0">
                <a:latin typeface="Arial Unicode MS" pitchFamily="34" charset="-128"/>
                <a:ea typeface="Arial Unicode MS" pitchFamily="34" charset="-128"/>
                <a:cs typeface="Arial Unicode MS" pitchFamily="34" charset="-128"/>
              </a:rPr>
              <a:t>	</a:t>
            </a:r>
          </a:p>
        </p:txBody>
      </p:sp>
    </p:spTree>
    <p:extLst>
      <p:ext uri="{BB962C8B-B14F-4D97-AF65-F5344CB8AC3E}">
        <p14:creationId xmlns:p14="http://schemas.microsoft.com/office/powerpoint/2010/main" val="3050096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a:spAutoFit/>
          </a:bodyPr>
          <a:lstStyle/>
          <a:p>
            <a:pPr algn="ctr">
              <a:defRPr/>
            </a:pPr>
            <a:r>
              <a:rPr lang="en-US" sz="40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Delinquent Conduct</a:t>
            </a:r>
          </a:p>
          <a:p>
            <a:pPr algn="ctr">
              <a:defRPr/>
            </a:pPr>
            <a:r>
              <a:rPr lang="en-US"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TFC Section 51.03</a:t>
            </a:r>
          </a:p>
        </p:txBody>
      </p:sp>
      <p:sp>
        <p:nvSpPr>
          <p:cNvPr id="5" name="Rectangle 2"/>
          <p:cNvSpPr txBox="1">
            <a:spLocks noChangeArrowheads="1"/>
          </p:cNvSpPr>
          <p:nvPr/>
        </p:nvSpPr>
        <p:spPr>
          <a:xfrm>
            <a:off x="3162568" y="2146300"/>
            <a:ext cx="7772400" cy="3352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Tx/>
              <a:buNone/>
            </a:pPr>
            <a:r>
              <a:rPr lang="en-US" altLang="en-US" sz="3400" dirty="0"/>
              <a:t>  </a:t>
            </a:r>
            <a:r>
              <a:rPr lang="en-US" altLang="en-US" sz="3400" dirty="0">
                <a:latin typeface="Arial Unicode MS" panose="020B0604020202020204" pitchFamily="34" charset="-128"/>
                <a:ea typeface="Arial Unicode MS" panose="020B0604020202020204" pitchFamily="34" charset="-128"/>
                <a:cs typeface="Arial Unicode MS" panose="020B0604020202020204" pitchFamily="34" charset="-128"/>
              </a:rPr>
              <a:t>Delinquent Conduct is conduct OTHER THAN A TRAFFIC OFFENSE, that violates a penal law of Texas or the United States punishable by imprisonment or confinement in jail</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p>
        </p:txBody>
      </p:sp>
    </p:spTree>
    <p:extLst>
      <p:ext uri="{BB962C8B-B14F-4D97-AF65-F5344CB8AC3E}">
        <p14:creationId xmlns:p14="http://schemas.microsoft.com/office/powerpoint/2010/main" val="497124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2374901" y="433610"/>
            <a:ext cx="9269412" cy="1280890"/>
          </a:xfrm>
          <a:prstGeom prst="rect">
            <a:avLst/>
          </a:prstGeom>
          <a:noFill/>
        </p:spPr>
        <p:txBody>
          <a:bodyPr wrap="square">
            <a:spAutoFit/>
          </a:bodyPr>
          <a:lstStyle/>
          <a:p>
            <a:pPr>
              <a:defRPr/>
            </a:pPr>
            <a:r>
              <a:rPr lang="en-US" sz="40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Delinquent Conduct Offenses</a:t>
            </a:r>
          </a:p>
          <a:p>
            <a:pPr algn="ctr">
              <a:defRPr/>
            </a:pPr>
            <a:r>
              <a:rPr lang="en-US" b="1" dirty="0">
                <a:latin typeface="Arial Rounded MT Bold" pitchFamily="34" charset="0"/>
              </a:rPr>
              <a:t>TFC 51.03</a:t>
            </a:r>
          </a:p>
        </p:txBody>
      </p:sp>
      <p:sp>
        <p:nvSpPr>
          <p:cNvPr id="5" name="Rectangle 2"/>
          <p:cNvSpPr txBox="1">
            <a:spLocks noChangeArrowheads="1"/>
          </p:cNvSpPr>
          <p:nvPr/>
        </p:nvSpPr>
        <p:spPr>
          <a:xfrm>
            <a:off x="2933700" y="2044700"/>
            <a:ext cx="7391400" cy="388620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spcBef>
                <a:spcPct val="0"/>
              </a:spcBef>
              <a:defRPr/>
            </a:pPr>
            <a:r>
              <a:rPr lang="en-US" sz="3400" dirty="0" err="1">
                <a:latin typeface="Arial Unicode MS" pitchFamily="34" charset="-128"/>
                <a:ea typeface="Arial Unicode MS" pitchFamily="34" charset="-128"/>
                <a:cs typeface="Arial Unicode MS" pitchFamily="34" charset="-128"/>
              </a:rPr>
              <a:t>Jailable</a:t>
            </a:r>
            <a:r>
              <a:rPr lang="en-US" sz="3400" dirty="0">
                <a:latin typeface="Arial Unicode MS" pitchFamily="34" charset="-128"/>
                <a:ea typeface="Arial Unicode MS" pitchFamily="34" charset="-128"/>
                <a:cs typeface="Arial Unicode MS" pitchFamily="34" charset="-128"/>
              </a:rPr>
              <a:t> Misdemeanors and Felonies </a:t>
            </a:r>
          </a:p>
          <a:p>
            <a:pPr marL="0" indent="0">
              <a:spcBef>
                <a:spcPct val="0"/>
              </a:spcBef>
              <a:buFontTx/>
              <a:buNone/>
              <a:defRPr/>
            </a:pPr>
            <a:r>
              <a:rPr lang="en-US" sz="2000" dirty="0">
                <a:solidFill>
                  <a:schemeClr val="accent3"/>
                </a:solidFill>
                <a:latin typeface="Arial Unicode MS" pitchFamily="34" charset="-128"/>
                <a:ea typeface="Arial Unicode MS" pitchFamily="34" charset="-128"/>
                <a:cs typeface="Arial Unicode MS" pitchFamily="34" charset="-128"/>
              </a:rPr>
              <a:t>	(Texas and US laws)</a:t>
            </a:r>
            <a:endParaRPr lang="en-US" sz="2800" dirty="0">
              <a:solidFill>
                <a:schemeClr val="accent3"/>
              </a:solidFill>
              <a:latin typeface="Arial Unicode MS" pitchFamily="34" charset="-128"/>
              <a:ea typeface="Arial Unicode MS" pitchFamily="34" charset="-128"/>
              <a:cs typeface="Arial Unicode MS" pitchFamily="34" charset="-128"/>
            </a:endParaRPr>
          </a:p>
          <a:p>
            <a:pPr>
              <a:spcBef>
                <a:spcPct val="0"/>
              </a:spcBef>
              <a:defRPr/>
            </a:pPr>
            <a:endParaRPr lang="en-US" sz="1000" dirty="0">
              <a:latin typeface="Arial Unicode MS" pitchFamily="34" charset="-128"/>
              <a:ea typeface="Arial Unicode MS" pitchFamily="34" charset="-128"/>
              <a:cs typeface="Arial Unicode MS" pitchFamily="34" charset="-128"/>
            </a:endParaRPr>
          </a:p>
          <a:p>
            <a:pPr>
              <a:spcBef>
                <a:spcPct val="0"/>
              </a:spcBef>
              <a:defRPr/>
            </a:pPr>
            <a:endParaRPr lang="en-US" sz="1000" dirty="0">
              <a:latin typeface="Arial Unicode MS" pitchFamily="34" charset="-128"/>
              <a:ea typeface="Arial Unicode MS" pitchFamily="34" charset="-128"/>
              <a:cs typeface="Arial Unicode MS" pitchFamily="34" charset="-128"/>
            </a:endParaRPr>
          </a:p>
          <a:p>
            <a:pPr>
              <a:spcBef>
                <a:spcPct val="0"/>
              </a:spcBef>
              <a:defRPr/>
            </a:pPr>
            <a:r>
              <a:rPr lang="en-US" sz="3400" dirty="0">
                <a:latin typeface="Arial Unicode MS" pitchFamily="34" charset="-128"/>
                <a:ea typeface="Arial Unicode MS" pitchFamily="34" charset="-128"/>
                <a:cs typeface="Arial Unicode MS" pitchFamily="34" charset="-128"/>
              </a:rPr>
              <a:t>Contempt of JP or Municipal Court</a:t>
            </a:r>
          </a:p>
          <a:p>
            <a:pPr>
              <a:spcBef>
                <a:spcPct val="0"/>
              </a:spcBef>
              <a:defRPr/>
            </a:pPr>
            <a:endParaRPr lang="en-US" sz="1000" dirty="0">
              <a:latin typeface="Arial Unicode MS" pitchFamily="34" charset="-128"/>
              <a:ea typeface="Arial Unicode MS" pitchFamily="34" charset="-128"/>
              <a:cs typeface="Arial Unicode MS" pitchFamily="34" charset="-128"/>
            </a:endParaRPr>
          </a:p>
          <a:p>
            <a:pPr>
              <a:spcBef>
                <a:spcPct val="0"/>
              </a:spcBef>
              <a:defRPr/>
            </a:pPr>
            <a:endParaRPr lang="en-US" sz="1000" dirty="0">
              <a:latin typeface="Arial Unicode MS" pitchFamily="34" charset="-128"/>
              <a:ea typeface="Arial Unicode MS" pitchFamily="34" charset="-128"/>
              <a:cs typeface="Arial Unicode MS" pitchFamily="34" charset="-128"/>
            </a:endParaRPr>
          </a:p>
          <a:p>
            <a:pPr>
              <a:spcBef>
                <a:spcPct val="0"/>
              </a:spcBef>
              <a:defRPr/>
            </a:pPr>
            <a:r>
              <a:rPr lang="en-US" sz="3400" dirty="0">
                <a:latin typeface="Arial Unicode MS" pitchFamily="34" charset="-128"/>
                <a:ea typeface="Arial Unicode MS" pitchFamily="34" charset="-128"/>
                <a:cs typeface="Arial Unicode MS" pitchFamily="34" charset="-128"/>
              </a:rPr>
              <a:t>Driving While Intoxicated </a:t>
            </a:r>
            <a:r>
              <a:rPr lang="en-US" sz="3400" dirty="0">
                <a:solidFill>
                  <a:schemeClr val="accent3"/>
                </a:solidFill>
                <a:latin typeface="Arial Unicode MS" pitchFamily="34" charset="-128"/>
                <a:ea typeface="Arial Unicode MS" pitchFamily="34" charset="-128"/>
                <a:cs typeface="Arial Unicode MS" pitchFamily="34" charset="-128"/>
              </a:rPr>
              <a:t>(DWI)</a:t>
            </a:r>
          </a:p>
          <a:p>
            <a:pPr>
              <a:spcBef>
                <a:spcPct val="0"/>
              </a:spcBef>
              <a:defRPr/>
            </a:pPr>
            <a:endParaRPr lang="en-US" sz="1000" dirty="0">
              <a:latin typeface="Arial Unicode MS" pitchFamily="34" charset="-128"/>
              <a:ea typeface="Arial Unicode MS" pitchFamily="34" charset="-128"/>
              <a:cs typeface="Arial Unicode MS" pitchFamily="34" charset="-128"/>
            </a:endParaRPr>
          </a:p>
          <a:p>
            <a:pPr>
              <a:spcBef>
                <a:spcPct val="0"/>
              </a:spcBef>
              <a:defRPr/>
            </a:pPr>
            <a:endParaRPr lang="en-US" sz="1000" dirty="0">
              <a:latin typeface="Arial Unicode MS" pitchFamily="34" charset="-128"/>
              <a:ea typeface="Arial Unicode MS" pitchFamily="34" charset="-128"/>
              <a:cs typeface="Arial Unicode MS" pitchFamily="34" charset="-128"/>
            </a:endParaRPr>
          </a:p>
          <a:p>
            <a:pPr>
              <a:spcBef>
                <a:spcPct val="0"/>
              </a:spcBef>
              <a:defRPr/>
            </a:pPr>
            <a:r>
              <a:rPr lang="en-US" sz="3400" dirty="0">
                <a:latin typeface="Arial Unicode MS" pitchFamily="34" charset="-128"/>
                <a:ea typeface="Arial Unicode MS" pitchFamily="34" charset="-128"/>
                <a:cs typeface="Arial Unicode MS" pitchFamily="34" charset="-128"/>
              </a:rPr>
              <a:t>Driving Under the Influence of Alcohol by Minor </a:t>
            </a:r>
            <a:r>
              <a:rPr lang="en-US" sz="3400" dirty="0">
                <a:solidFill>
                  <a:schemeClr val="accent3"/>
                </a:solidFill>
                <a:latin typeface="Arial Unicode MS" pitchFamily="34" charset="-128"/>
                <a:ea typeface="Arial Unicode MS" pitchFamily="34" charset="-128"/>
                <a:cs typeface="Arial Unicode MS" pitchFamily="34" charset="-128"/>
              </a:rPr>
              <a:t>(DUIM)</a:t>
            </a:r>
            <a:r>
              <a:rPr lang="en-US" sz="2800" dirty="0">
                <a:solidFill>
                  <a:schemeClr val="accent3"/>
                </a:solidFill>
                <a:latin typeface="Arial Unicode MS" pitchFamily="34" charset="-128"/>
                <a:ea typeface="Arial Unicode MS" pitchFamily="34" charset="-128"/>
                <a:cs typeface="Arial Unicode MS" pitchFamily="34" charset="-128"/>
              </a:rPr>
              <a:t> </a:t>
            </a:r>
            <a:r>
              <a:rPr lang="en-US" sz="2400" dirty="0">
                <a:latin typeface="Arial Unicode MS" pitchFamily="34" charset="-128"/>
                <a:ea typeface="Arial Unicode MS" pitchFamily="34" charset="-128"/>
                <a:cs typeface="Arial Unicode MS" pitchFamily="34" charset="-128"/>
              </a:rPr>
              <a:t>(3rd Offense) </a:t>
            </a:r>
          </a:p>
          <a:p>
            <a:pPr>
              <a:spcBef>
                <a:spcPct val="0"/>
              </a:spcBef>
              <a:defRPr/>
            </a:pPr>
            <a:endParaRPr lang="en-US" sz="2400" dirty="0"/>
          </a:p>
        </p:txBody>
      </p:sp>
    </p:spTree>
    <p:extLst>
      <p:ext uri="{BB962C8B-B14F-4D97-AF65-F5344CB8AC3E}">
        <p14:creationId xmlns:p14="http://schemas.microsoft.com/office/powerpoint/2010/main" val="370914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4" end="4"/>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7" end="7"/>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0" end="10"/>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p:spPr>
        <p:txBody>
          <a:bodyPr wrap="none">
            <a:spAutoFit/>
          </a:bodyPr>
          <a:lstStyle/>
          <a:p>
            <a:pPr algn="ctr">
              <a:defRPr/>
            </a:pPr>
            <a:r>
              <a:rPr lang="en-US" sz="40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CINS Offenses</a:t>
            </a:r>
          </a:p>
        </p:txBody>
      </p:sp>
      <p:sp>
        <p:nvSpPr>
          <p:cNvPr id="5" name="Rectangle 2"/>
          <p:cNvSpPr>
            <a:spLocks noGrp="1" noChangeArrowheads="1"/>
          </p:cNvSpPr>
          <p:nvPr>
            <p:ph idx="1"/>
          </p:nvPr>
        </p:nvSpPr>
        <p:spPr>
          <a:xfrm>
            <a:off x="2449512" y="1600200"/>
            <a:ext cx="8915400" cy="3777622"/>
          </a:xfrm>
        </p:spPr>
        <p:txBody>
          <a:bodyPr>
            <a:normAutofit fontScale="92500" lnSpcReduction="10000"/>
          </a:bodyPr>
          <a:lstStyle/>
          <a:p>
            <a:pPr algn="ctr" eaLnBrk="1" hangingPunct="1">
              <a:spcBef>
                <a:spcPct val="0"/>
              </a:spcBef>
              <a:buFontTx/>
              <a:buNone/>
            </a:pPr>
            <a:r>
              <a:rPr lang="en-US" altLang="en-US" sz="3000" b="1"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en-US" altLang="en-US" sz="3000" b="1"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rPr>
              <a:t>onduct </a:t>
            </a:r>
            <a:r>
              <a:rPr lang="en-US" altLang="en-US" sz="3000" b="1" dirty="0">
                <a:latin typeface="Arial Unicode MS" panose="020B0604020202020204" pitchFamily="34" charset="-128"/>
                <a:ea typeface="Arial Unicode MS" panose="020B0604020202020204" pitchFamily="34" charset="-128"/>
                <a:cs typeface="Arial Unicode MS" panose="020B0604020202020204" pitchFamily="34" charset="-128"/>
              </a:rPr>
              <a:t>I</a:t>
            </a:r>
            <a:r>
              <a:rPr lang="en-US" altLang="en-US" sz="3000" b="1"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rPr>
              <a:t>ndicating a </a:t>
            </a:r>
            <a:r>
              <a:rPr lang="en-US" altLang="en-US" sz="3000" b="1" dirty="0">
                <a:latin typeface="Arial Unicode MS" panose="020B0604020202020204" pitchFamily="34" charset="-128"/>
                <a:ea typeface="Arial Unicode MS" panose="020B0604020202020204" pitchFamily="34" charset="-128"/>
                <a:cs typeface="Arial Unicode MS" panose="020B0604020202020204" pitchFamily="34" charset="-128"/>
              </a:rPr>
              <a:t>N</a:t>
            </a:r>
            <a:r>
              <a:rPr lang="en-US" altLang="en-US" sz="3000" b="1"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rPr>
              <a:t>eed for </a:t>
            </a:r>
            <a:r>
              <a:rPr lang="en-US" altLang="en-US" sz="3000" b="1" dirty="0">
                <a:latin typeface="Arial Unicode MS" panose="020B0604020202020204" pitchFamily="34" charset="-128"/>
                <a:ea typeface="Arial Unicode MS" panose="020B0604020202020204" pitchFamily="34" charset="-128"/>
                <a:cs typeface="Arial Unicode MS" panose="020B0604020202020204" pitchFamily="34" charset="-128"/>
              </a:rPr>
              <a:t>S</a:t>
            </a:r>
            <a:r>
              <a:rPr lang="en-US" altLang="en-US" sz="3000" b="1"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rPr>
              <a:t>upervision</a:t>
            </a:r>
          </a:p>
          <a:p>
            <a:pPr algn="ctr" eaLnBrk="1" hangingPunct="1">
              <a:spcBef>
                <a:spcPct val="0"/>
              </a:spcBef>
              <a:buFontTx/>
              <a:buNone/>
            </a:pPr>
            <a:endParaRPr lang="en-US" altLang="en-US" sz="1900" b="1"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buFontTx/>
              <a:buNone/>
            </a:pPr>
            <a:endParaRPr lang="en-US" altLang="en-US" sz="800" dirty="0">
              <a:solidFill>
                <a:srgbClr val="CC99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pPr>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School Attendance Related Offenses</a:t>
            </a:r>
          </a:p>
          <a:p>
            <a:pPr eaLnBrk="1" hangingPunct="1">
              <a:spcBef>
                <a:spcPct val="0"/>
              </a:spcBef>
            </a:pPr>
            <a:endParaRPr lang="en-US" alt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pPr>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Running Away</a:t>
            </a:r>
          </a:p>
          <a:p>
            <a:pPr eaLnBrk="1" hangingPunct="1">
              <a:spcBef>
                <a:spcPct val="0"/>
              </a:spcBef>
            </a:pPr>
            <a:endParaRPr lang="en-US" alt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pPr>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Paint and Glue Inhalation</a:t>
            </a:r>
          </a:p>
          <a:p>
            <a:pPr eaLnBrk="1" hangingPunct="1">
              <a:spcBef>
                <a:spcPct val="0"/>
              </a:spcBef>
            </a:pPr>
            <a:endParaRPr lang="en-US" alt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pPr>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Fineable Only Offenses</a:t>
            </a:r>
          </a:p>
          <a:p>
            <a:pPr eaLnBrk="1" hangingPunct="1">
              <a:spcBef>
                <a:spcPct val="0"/>
              </a:spcBef>
            </a:pPr>
            <a:endParaRPr lang="en-US" alt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pPr>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School Conduct - Expulsion</a:t>
            </a:r>
          </a:p>
          <a:p>
            <a:pPr eaLnBrk="1" hangingPunct="1">
              <a:spcBef>
                <a:spcPct val="0"/>
              </a:spcBef>
            </a:pPr>
            <a:endParaRPr lang="en-US" alt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spcBef>
                <a:spcPct val="0"/>
              </a:spcBef>
            </a:pPr>
            <a:r>
              <a:rPr lang="en-US" altLang="en-US" sz="2800" dirty="0">
                <a:latin typeface="Arial Unicode MS" panose="020B0604020202020204" pitchFamily="34" charset="-128"/>
                <a:ea typeface="Arial Unicode MS" panose="020B0604020202020204" pitchFamily="34" charset="-128"/>
                <a:cs typeface="Arial Unicode MS" panose="020B0604020202020204" pitchFamily="34" charset="-128"/>
              </a:rPr>
              <a:t>Contempt of STAR Court Order</a:t>
            </a:r>
          </a:p>
          <a:p>
            <a:pPr eaLnBrk="1" hangingPunct="1">
              <a:spcBef>
                <a:spcPct val="0"/>
              </a:spcBef>
              <a:buFontTx/>
              <a:buNone/>
            </a:pPr>
            <a:endParaRPr lang="en-US" altLang="en-US" sz="2800" dirty="0"/>
          </a:p>
        </p:txBody>
      </p:sp>
    </p:spTree>
    <p:extLst>
      <p:ext uri="{BB962C8B-B14F-4D97-AF65-F5344CB8AC3E}">
        <p14:creationId xmlns:p14="http://schemas.microsoft.com/office/powerpoint/2010/main" val="342122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tx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3" end="3"/>
                                            </p:txEl>
                                          </p:spTgt>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5" end="5"/>
                                            </p:txEl>
                                          </p:spTgt>
                                        </p:tgtEl>
                                        <p:attrNameLst>
                                          <p:attrName>ppt_c</p:attrName>
                                        </p:attrNameLst>
                                      </p:cBhvr>
                                      <p:to>
                                        <a:schemeClr val="tx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7" end="7"/>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9" end="9"/>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1" end="11"/>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3" end="13"/>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3" end="1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prstGeom prst="rect">
            <a:avLst/>
          </a:prstGeom>
          <a:noFill/>
        </p:spPr>
        <p:txBody>
          <a:bodyPr>
            <a:spAutoFit/>
          </a:bodyPr>
          <a:lstStyle/>
          <a:p>
            <a:pPr algn="ctr">
              <a:defRPr/>
            </a:pPr>
            <a:r>
              <a:rPr lang="en-US" sz="3600" b="1" dirty="0">
                <a:solidFill>
                  <a:schemeClr val="tx2"/>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Juvenile Status Offenses</a:t>
            </a:r>
          </a:p>
          <a:p>
            <a:pPr algn="ctr">
              <a:defRPr/>
            </a:pPr>
            <a:r>
              <a:rPr lang="en-US" b="1" dirty="0">
                <a:latin typeface="Arial Unicode MS" pitchFamily="34" charset="-128"/>
                <a:ea typeface="Arial Unicode MS" pitchFamily="34" charset="-128"/>
                <a:cs typeface="Arial Unicode MS" pitchFamily="34" charset="-128"/>
              </a:rPr>
              <a:t>TFC Section 51.02(8)</a:t>
            </a:r>
          </a:p>
        </p:txBody>
      </p:sp>
      <p:sp>
        <p:nvSpPr>
          <p:cNvPr id="5" name="Rectangle 2"/>
          <p:cNvSpPr>
            <a:spLocks noGrp="1" noChangeArrowheads="1"/>
          </p:cNvSpPr>
          <p:nvPr>
            <p:ph idx="1"/>
          </p:nvPr>
        </p:nvSpPr>
        <p:spPr/>
        <p:txBody>
          <a:bodyPr>
            <a:normAutofit lnSpcReduction="10000"/>
          </a:bodyPr>
          <a:lstStyle/>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School Attendance Related Offenses</a:t>
            </a:r>
          </a:p>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Running Away</a:t>
            </a:r>
          </a:p>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School Standards of Conduct</a:t>
            </a:r>
          </a:p>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Violations of Alcoholic Beverage Code (Minors)</a:t>
            </a:r>
          </a:p>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Curfew Ordinance Violations</a:t>
            </a:r>
          </a:p>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Fine Only Offenses </a:t>
            </a:r>
          </a:p>
          <a:p>
            <a:pPr lvl="1" eaLnBrk="1" hangingPunct="1">
              <a:buClr>
                <a:schemeClr val="tx2"/>
              </a:buClr>
              <a:buFont typeface="Arial" panose="020B0604020202020204" pitchFamily="34" charset="0"/>
              <a:buChar char="•"/>
            </a:pPr>
            <a:r>
              <a:rPr lang="en-US" altLang="en-US" sz="2400" dirty="0">
                <a:latin typeface="Arial Rounded MT Bold" panose="020F0704030504030204" pitchFamily="34" charset="0"/>
              </a:rPr>
              <a:t>Fine Only transfers to juvenile court                                     not punishable against adults</a:t>
            </a:r>
          </a:p>
        </p:txBody>
      </p:sp>
    </p:spTree>
    <p:extLst>
      <p:ext uri="{BB962C8B-B14F-4D97-AF65-F5344CB8AC3E}">
        <p14:creationId xmlns:p14="http://schemas.microsoft.com/office/powerpoint/2010/main" val="283934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163</TotalTime>
  <Words>1201</Words>
  <Application>Microsoft Office PowerPoint</Application>
  <PresentationFormat>Widescreen</PresentationFormat>
  <Paragraphs>193</Paragraphs>
  <Slides>13</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4" baseType="lpstr">
      <vt:lpstr>Arial</vt:lpstr>
      <vt:lpstr>Arial Rounded MT Bold</vt:lpstr>
      <vt:lpstr>Arial Unicode MS</vt:lpstr>
      <vt:lpstr>Calibri</vt:lpstr>
      <vt:lpstr>Century Gothic</vt:lpstr>
      <vt:lpstr>Franklin Gothic Book</vt:lpstr>
      <vt:lpstr>Wingdings</vt:lpstr>
      <vt:lpstr>Wingdings 3</vt:lpstr>
      <vt:lpstr>Wisp</vt:lpstr>
      <vt:lpstr>Microsoft ClipArt Gallery</vt:lpstr>
      <vt:lpstr>Clip</vt:lpstr>
      <vt:lpstr>Juvenile Probation Officer</vt:lpstr>
      <vt:lpstr>Texas Juvenile Justice System</vt:lpstr>
      <vt:lpstr>Functions of a Juvenile Probation Officer</vt:lpstr>
      <vt:lpstr>Statutory Purposes  Texas Juvenile Justice System</vt:lpstr>
      <vt:lpstr>Juvenile Courts </vt:lpstr>
      <vt:lpstr>Delinquent Conduct TFC Section 51.03</vt:lpstr>
      <vt:lpstr>Delinquent Conduct Offenses TFC 51.03</vt:lpstr>
      <vt:lpstr>CINS Offenses</vt:lpstr>
      <vt:lpstr>Juvenile Status Offenses TFC Section 51.02(8)</vt:lpstr>
      <vt:lpstr>Juvenile Probation</vt:lpstr>
      <vt:lpstr>Juvenile Probation Officer  Qualifications</vt:lpstr>
      <vt:lpstr>Duties of Juvenile Probation Officers (Texas Administrative Code 341.29)</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Juvenile Probation Officer</dc:title>
  <dc:creator>Sandra Calzada</dc:creator>
  <cp:lastModifiedBy>Katy Gottwald</cp:lastModifiedBy>
  <cp:revision>5</cp:revision>
  <dcterms:created xsi:type="dcterms:W3CDTF">2019-01-23T18:25:18Z</dcterms:created>
  <dcterms:modified xsi:type="dcterms:W3CDTF">2019-03-01T21:13:52Z</dcterms:modified>
</cp:coreProperties>
</file>