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9899"/>
    <a:srgbClr val="646B86"/>
    <a:srgbClr val="004D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296" autoAdjust="0"/>
  </p:normalViewPr>
  <p:slideViewPr>
    <p:cSldViewPr>
      <p:cViewPr>
        <p:scale>
          <a:sx n="85" d="100"/>
          <a:sy n="85" d="100"/>
        </p:scale>
        <p:origin x="-2364" y="-1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AFB66840-D162-4E9D-9AF4-D8718B29F49D}" type="datetimeFigureOut">
              <a:rPr lang="en-US" smtClean="0"/>
              <a:t>8/4/2017</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9C4FBF1B-487F-45D2-8C9A-DF89BD00A9C9}" type="slidenum">
              <a:rPr lang="en-US" smtClean="0"/>
              <a:t>‹#›</a:t>
            </a:fld>
            <a:endParaRPr lang="en-US"/>
          </a:p>
        </p:txBody>
      </p:sp>
    </p:spTree>
    <p:extLst>
      <p:ext uri="{BB962C8B-B14F-4D97-AF65-F5344CB8AC3E}">
        <p14:creationId xmlns:p14="http://schemas.microsoft.com/office/powerpoint/2010/main" val="1030123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4FBF1B-487F-45D2-8C9A-DF89BD00A9C9}" type="slidenum">
              <a:rPr lang="en-US" smtClean="0"/>
              <a:t>1</a:t>
            </a:fld>
            <a:endParaRPr lang="en-US"/>
          </a:p>
        </p:txBody>
      </p:sp>
    </p:spTree>
    <p:extLst>
      <p:ext uri="{BB962C8B-B14F-4D97-AF65-F5344CB8AC3E}">
        <p14:creationId xmlns:p14="http://schemas.microsoft.com/office/powerpoint/2010/main" val="34149324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sz="1400" dirty="0"/>
          </a:p>
          <a:p>
            <a:pPr marL="342900" indent="-342900">
              <a:buAutoNum type="arabicPeriod" startAt="6"/>
            </a:pPr>
            <a:r>
              <a:rPr lang="en-US" sz="1400" dirty="0"/>
              <a:t>Allowing investment of up to 15% of the county’s monthly average fund balance in mutual bond funds that are registered with the Securities and Exchange Commission, have an average weighted maturity   less than two years, invest exclusively in Authorized Investments, are continuously rated AAA and conform to specific disclosure and reporting requirements. The county is not authorized to invest bond proceeds, reserves and funds held for debt service in mutual bond funds. </a:t>
            </a:r>
          </a:p>
          <a:p>
            <a:pPr marL="342900" indent="-342900">
              <a:buAutoNum type="arabicPeriod" startAt="7"/>
            </a:pPr>
            <a:r>
              <a:rPr lang="en-US" sz="1400" dirty="0"/>
              <a:t>Requiring local government investment pools to conform with specific disclosure and reporting requirements, maintain a continuous rating of AAA, provide a yield calculation in accordance with Investment Company Act of 1940 regulations and establish an advisory board consisting of participants and other persons. The Act specifically requires the Commissioners Court to authorize investment in each particular pool.</a:t>
            </a:r>
          </a:p>
          <a:p>
            <a:pPr marL="342900" indent="-342900">
              <a:buAutoNum type="arabicPeriod" startAt="7"/>
            </a:pPr>
            <a:r>
              <a:rPr lang="en-US" sz="1400" dirty="0"/>
              <a:t>Requiring certain pools that function similarly to money market mutual funds to mark their portfolios to market daily and stabilize at $1.000 bet asset value. If the net asset value is less than $0.995 or greater than $1.005, then portfolio holdings must be sold to re-stabilize the $1.000 net asset value. </a:t>
            </a:r>
          </a:p>
          <a:p>
            <a:pPr marL="342900" indent="-342900">
              <a:buAutoNum type="arabicPeriod" startAt="7"/>
            </a:pPr>
            <a:endParaRPr lang="en-US" sz="1400" dirty="0"/>
          </a:p>
          <a:p>
            <a:pPr marL="0" indent="0">
              <a:buNone/>
            </a:pPr>
            <a:endParaRPr lang="en-US" sz="1400" dirty="0"/>
          </a:p>
          <a:p>
            <a:endParaRPr lang="en-US" sz="1400" dirty="0"/>
          </a:p>
        </p:txBody>
      </p:sp>
      <p:sp>
        <p:nvSpPr>
          <p:cNvPr id="4" name="Slide Number Placeholder 3"/>
          <p:cNvSpPr>
            <a:spLocks noGrp="1"/>
          </p:cNvSpPr>
          <p:nvPr>
            <p:ph type="sldNum" sz="quarter" idx="10"/>
          </p:nvPr>
        </p:nvSpPr>
        <p:spPr/>
        <p:txBody>
          <a:bodyPr/>
          <a:lstStyle/>
          <a:p>
            <a:fld id="{9C4FBF1B-487F-45D2-8C9A-DF89BD00A9C9}" type="slidenum">
              <a:rPr lang="en-US" smtClean="0"/>
              <a:t>10</a:t>
            </a:fld>
            <a:endParaRPr lang="en-US"/>
          </a:p>
        </p:txBody>
      </p:sp>
    </p:spTree>
    <p:extLst>
      <p:ext uri="{BB962C8B-B14F-4D97-AF65-F5344CB8AC3E}">
        <p14:creationId xmlns:p14="http://schemas.microsoft.com/office/powerpoint/2010/main" val="12144778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AutoNum type="arabicPeriod"/>
            </a:pPr>
            <a:r>
              <a:rPr lang="en-US" sz="1400" dirty="0"/>
              <a:t>Require formal adoption of a written “investment strategy” for each of the funds under the Commissioners Court control. Each strategy will describe its objectives in the following priority:</a:t>
            </a:r>
          </a:p>
          <a:p>
            <a:pPr marL="800100" lvl="1" indent="-342900">
              <a:buFont typeface="+mj-lt"/>
              <a:buAutoNum type="alphaLcParenR"/>
            </a:pPr>
            <a:r>
              <a:rPr lang="en-US" sz="1400" dirty="0"/>
              <a:t>Suitability of investment type</a:t>
            </a:r>
          </a:p>
          <a:p>
            <a:pPr marL="800100" lvl="1" indent="-342900">
              <a:buFont typeface="+mj-lt"/>
              <a:buAutoNum type="alphaLcParenR"/>
            </a:pPr>
            <a:r>
              <a:rPr lang="en-US" sz="1400" dirty="0"/>
              <a:t>Preservation and safety of principal</a:t>
            </a:r>
          </a:p>
          <a:p>
            <a:pPr marL="800100" lvl="1" indent="-342900">
              <a:buFont typeface="+mj-lt"/>
              <a:buAutoNum type="alphaLcParenR"/>
            </a:pPr>
            <a:r>
              <a:rPr lang="en-US" sz="1400" dirty="0"/>
              <a:t>Liquidity</a:t>
            </a:r>
          </a:p>
          <a:p>
            <a:pPr marL="800100" lvl="1" indent="-342900">
              <a:buFont typeface="+mj-lt"/>
              <a:buAutoNum type="alphaLcParenR"/>
            </a:pPr>
            <a:r>
              <a:rPr lang="en-US" sz="1400" dirty="0"/>
              <a:t>Marketability of each investment</a:t>
            </a:r>
          </a:p>
          <a:p>
            <a:pPr marL="800100" lvl="1" indent="-342900">
              <a:buFont typeface="+mj-lt"/>
              <a:buAutoNum type="alphaLcParenR"/>
            </a:pPr>
            <a:r>
              <a:rPr lang="en-US" sz="1400" dirty="0"/>
              <a:t>Diversification of the portfolio</a:t>
            </a:r>
          </a:p>
          <a:p>
            <a:pPr marL="800100" lvl="1" indent="-342900">
              <a:buFont typeface="+mj-lt"/>
              <a:buAutoNum type="alphaLcParenR"/>
            </a:pPr>
            <a:r>
              <a:rPr lang="en-US" sz="1400" dirty="0"/>
              <a:t>Yield</a:t>
            </a:r>
          </a:p>
          <a:p>
            <a:pPr marL="0" indent="0">
              <a:buNone/>
            </a:pPr>
            <a:endParaRPr lang="en-US" sz="1400" dirty="0"/>
          </a:p>
          <a:p>
            <a:endParaRPr lang="en-US" sz="1400" dirty="0"/>
          </a:p>
        </p:txBody>
      </p:sp>
      <p:sp>
        <p:nvSpPr>
          <p:cNvPr id="4" name="Slide Number Placeholder 3"/>
          <p:cNvSpPr>
            <a:spLocks noGrp="1"/>
          </p:cNvSpPr>
          <p:nvPr>
            <p:ph type="sldNum" sz="quarter" idx="10"/>
          </p:nvPr>
        </p:nvSpPr>
        <p:spPr/>
        <p:txBody>
          <a:bodyPr/>
          <a:lstStyle/>
          <a:p>
            <a:fld id="{9C4FBF1B-487F-45D2-8C9A-DF89BD00A9C9}" type="slidenum">
              <a:rPr lang="en-US" smtClean="0"/>
              <a:t>11</a:t>
            </a:fld>
            <a:endParaRPr lang="en-US"/>
          </a:p>
        </p:txBody>
      </p:sp>
    </p:spTree>
    <p:extLst>
      <p:ext uri="{BB962C8B-B14F-4D97-AF65-F5344CB8AC3E}">
        <p14:creationId xmlns:p14="http://schemas.microsoft.com/office/powerpoint/2010/main" val="32597645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AutoNum type="arabicPeriod" startAt="2"/>
            </a:pPr>
            <a:r>
              <a:rPr lang="en-US" sz="1400" dirty="0"/>
              <a:t>Requiring the Commissioners Court to annually review the investment policy and strategies.</a:t>
            </a:r>
          </a:p>
          <a:p>
            <a:pPr marL="342900" indent="-342900">
              <a:buAutoNum type="arabicPeriod" startAt="2"/>
            </a:pPr>
            <a:r>
              <a:rPr lang="en-US" sz="1400" dirty="0"/>
              <a:t>Requiring any Investment Officer with personal business relationships or relatives with firms seeking to sell securities to the county to disclose the relationship and file a statement with the Texas Ethics Commission and the Commissioners Court.</a:t>
            </a:r>
          </a:p>
          <a:p>
            <a:pPr marL="342900" indent="-342900">
              <a:buAutoNum type="arabicPeriod" startAt="2"/>
            </a:pPr>
            <a:r>
              <a:rPr lang="en-US" sz="1400" dirty="0"/>
              <a:t>Requiring the registered principal of firms seeking to sell securities to the county </a:t>
            </a:r>
            <a:r>
              <a:rPr lang="en-US" sz="1400" dirty="0" smtClean="0"/>
              <a:t>to:</a:t>
            </a:r>
          </a:p>
          <a:p>
            <a:pPr marL="800100" lvl="1" indent="-342900">
              <a:buAutoNum type="alphaLcParenR" startAt="2"/>
            </a:pPr>
            <a:r>
              <a:rPr lang="en-US" sz="1400" dirty="0" smtClean="0"/>
              <a:t>Receive </a:t>
            </a:r>
            <a:r>
              <a:rPr lang="en-US" sz="1400" dirty="0"/>
              <a:t>and thoroughly review the County’s Investment Policy.</a:t>
            </a:r>
          </a:p>
          <a:p>
            <a:pPr marL="800100" lvl="1" indent="-342900">
              <a:buFont typeface="+mj-lt"/>
              <a:buAutoNum type="alphaLcParenR" startAt="2"/>
            </a:pPr>
            <a:r>
              <a:rPr lang="en-US" sz="1400" dirty="0"/>
              <a:t>Acknowledge that reasonable controls and procedures have been implemented to preclude imprudent investment activities.</a:t>
            </a:r>
          </a:p>
          <a:p>
            <a:pPr marL="800100" lvl="1" indent="-342900">
              <a:buFont typeface="+mj-lt"/>
              <a:buAutoNum type="alphaLcParenR" startAt="2"/>
            </a:pPr>
            <a:r>
              <a:rPr lang="en-US" sz="1400" dirty="0"/>
              <a:t>Deliver a written statement attesting to these requirements. </a:t>
            </a:r>
          </a:p>
          <a:p>
            <a:pPr marL="342900" indent="-342900">
              <a:buAutoNum type="arabicPeriod" startAt="2"/>
            </a:pPr>
            <a:r>
              <a:rPr lang="en-US" sz="1400" dirty="0"/>
              <a:t>Requiring the annual audit of the management controls on investments and adherence to the County’s Investment Policy.</a:t>
            </a:r>
          </a:p>
          <a:p>
            <a:pPr marL="342900" indent="-342900">
              <a:buAutoNum type="arabicPeriod" startAt="2"/>
            </a:pPr>
            <a:r>
              <a:rPr lang="en-US" sz="1400" dirty="0"/>
              <a:t>Requiring training in investment controls, security risks, strategy risks, market risks, and compliance with the Act, for the treasurer, chief financial officer and investment officers of the county, within twelve months of taking office or assuming duties. </a:t>
            </a:r>
          </a:p>
          <a:p>
            <a:endParaRPr lang="en-US" sz="1400" dirty="0"/>
          </a:p>
        </p:txBody>
      </p:sp>
      <p:sp>
        <p:nvSpPr>
          <p:cNvPr id="4" name="Slide Number Placeholder 3"/>
          <p:cNvSpPr>
            <a:spLocks noGrp="1"/>
          </p:cNvSpPr>
          <p:nvPr>
            <p:ph type="sldNum" sz="quarter" idx="10"/>
          </p:nvPr>
        </p:nvSpPr>
        <p:spPr/>
        <p:txBody>
          <a:bodyPr/>
          <a:lstStyle/>
          <a:p>
            <a:fld id="{9C4FBF1B-487F-45D2-8C9A-DF89BD00A9C9}" type="slidenum">
              <a:rPr lang="en-US" smtClean="0"/>
              <a:t>12</a:t>
            </a:fld>
            <a:endParaRPr lang="en-US"/>
          </a:p>
        </p:txBody>
      </p:sp>
    </p:spTree>
    <p:extLst>
      <p:ext uri="{BB962C8B-B14F-4D97-AF65-F5344CB8AC3E}">
        <p14:creationId xmlns:p14="http://schemas.microsoft.com/office/powerpoint/2010/main" val="39232674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The objective of establishing written strategies is to assure that the entity coordinates the policy with its operation of the portfolio.</a:t>
            </a:r>
          </a:p>
          <a:p>
            <a:endParaRPr lang="en-US" sz="1400" dirty="0"/>
          </a:p>
          <a:p>
            <a:r>
              <a:rPr lang="en-US" sz="1400" dirty="0"/>
              <a:t>The governing body shall adopt a separate and written investment strategy with objectives for each of the funds with the following priorities of order of importance:</a:t>
            </a:r>
          </a:p>
          <a:p>
            <a:pPr marL="342900" indent="-342900">
              <a:buAutoNum type="arabicPeriod"/>
            </a:pPr>
            <a:r>
              <a:rPr lang="en-US" sz="1400" dirty="0"/>
              <a:t>Understanding of the suitability of the investment to the financial requirements of the entity;</a:t>
            </a:r>
          </a:p>
          <a:p>
            <a:pPr marL="342900" indent="-342900">
              <a:buAutoNum type="arabicPeriod"/>
            </a:pPr>
            <a:r>
              <a:rPr lang="en-US" sz="1400" dirty="0"/>
              <a:t>Preservation and safety of principal;</a:t>
            </a:r>
          </a:p>
          <a:p>
            <a:pPr marL="342900" indent="-342900">
              <a:buAutoNum type="arabicPeriod"/>
            </a:pPr>
            <a:r>
              <a:rPr lang="en-US" sz="1400" dirty="0"/>
              <a:t>Liquidity;</a:t>
            </a:r>
          </a:p>
          <a:p>
            <a:pPr marL="342900" indent="-342900">
              <a:buAutoNum type="arabicPeriod"/>
            </a:pPr>
            <a:r>
              <a:rPr lang="en-US" sz="1400" dirty="0"/>
              <a:t>Marketability of the investment, if the need arises to liquidate the investment before maturity;</a:t>
            </a:r>
          </a:p>
          <a:p>
            <a:pPr marL="342900" indent="-342900">
              <a:buAutoNum type="arabicPeriod"/>
            </a:pPr>
            <a:r>
              <a:rPr lang="en-US" sz="1400" dirty="0"/>
              <a:t>Diversification of investment portfolio;</a:t>
            </a:r>
          </a:p>
          <a:p>
            <a:pPr marL="342900" indent="-342900">
              <a:buAutoNum type="arabicPeriod"/>
            </a:pPr>
            <a:r>
              <a:rPr lang="en-US" sz="1400" dirty="0"/>
              <a:t>Yield.</a:t>
            </a:r>
          </a:p>
          <a:p>
            <a:pPr marL="342900" indent="-342900">
              <a:buAutoNum type="arabicPeriod"/>
            </a:pPr>
            <a:endParaRPr lang="en-US" sz="1400" dirty="0"/>
          </a:p>
          <a:p>
            <a:pPr marL="0" indent="0">
              <a:buNone/>
            </a:pPr>
            <a:r>
              <a:rPr lang="en-US" sz="1400" dirty="0"/>
              <a:t>The governing body of an investing entity including the County Commissioners Court shall review its investment policy and investment strategies no less than annually. </a:t>
            </a:r>
          </a:p>
        </p:txBody>
      </p:sp>
      <p:sp>
        <p:nvSpPr>
          <p:cNvPr id="4" name="Slide Number Placeholder 3"/>
          <p:cNvSpPr>
            <a:spLocks noGrp="1"/>
          </p:cNvSpPr>
          <p:nvPr>
            <p:ph type="sldNum" sz="quarter" idx="10"/>
          </p:nvPr>
        </p:nvSpPr>
        <p:spPr/>
        <p:txBody>
          <a:bodyPr/>
          <a:lstStyle/>
          <a:p>
            <a:fld id="{9C4FBF1B-487F-45D2-8C9A-DF89BD00A9C9}" type="slidenum">
              <a:rPr lang="en-US" smtClean="0"/>
              <a:t>13</a:t>
            </a:fld>
            <a:endParaRPr lang="en-US"/>
          </a:p>
        </p:txBody>
      </p:sp>
    </p:spTree>
    <p:extLst>
      <p:ext uri="{BB962C8B-B14F-4D97-AF65-F5344CB8AC3E}">
        <p14:creationId xmlns:p14="http://schemas.microsoft.com/office/powerpoint/2010/main" val="884951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u="sng" dirty="0"/>
              <a:t>Operating Funds and Commingled Funds-</a:t>
            </a:r>
            <a:r>
              <a:rPr lang="en-US" sz="1400" u="none" dirty="0"/>
              <a:t> The primary objective will be liquidity and reasonable market yield. The authorized securities are of the highest credit quality and marketability. The portfolio will be diversified to protect against market and credit risk in any one sector. The strategy of the pool is to support the objectives of the investment policy on these funds for safety and assure that cash flows are matched with adequate liquidity. The investor must be sure that anticipated cash flows are matched with adequate investment liquidity. The portfolio must experience minimum volatility during economic cycles.</a:t>
            </a:r>
          </a:p>
          <a:p>
            <a:endParaRPr lang="en-US" sz="1400" u="none" dirty="0"/>
          </a:p>
          <a:p>
            <a:r>
              <a:rPr lang="en-US" sz="1400" u="sng" dirty="0"/>
              <a:t>Debt Service Funds- </a:t>
            </a:r>
            <a:r>
              <a:rPr lang="en-US" sz="1400" u="none" dirty="0"/>
              <a:t>The primary objective for these funds is the assurance of investment liquidity adequate to cover the debt service obligation on the required payment date. The highest priority is safety.</a:t>
            </a:r>
          </a:p>
          <a:p>
            <a:endParaRPr lang="en-US" sz="1400" u="none" dirty="0"/>
          </a:p>
          <a:p>
            <a:r>
              <a:rPr lang="en-US" sz="1400" u="sng" dirty="0"/>
              <a:t>Debt Service Reserve Funds-</a:t>
            </a:r>
            <a:r>
              <a:rPr lang="en-US" sz="1400" u="none" dirty="0"/>
              <a:t> The primary objective for these funds is the ability to generate a safe, dependable revenue stream to the appropriate fund with a low degree of volatility. </a:t>
            </a:r>
          </a:p>
          <a:p>
            <a:endParaRPr lang="en-US" sz="1400" u="none" dirty="0"/>
          </a:p>
          <a:p>
            <a:r>
              <a:rPr lang="en-US" sz="1400" u="sng" dirty="0"/>
              <a:t>Special Projects and Special Purpose Funds-</a:t>
            </a:r>
            <a:r>
              <a:rPr lang="en-US" sz="1400" u="none" dirty="0"/>
              <a:t> The primary objective is to assure that anticipated cash flows are matched with adequate investment liquidity for the safety of the funds and the completion of the targeted projects. </a:t>
            </a:r>
            <a:endParaRPr lang="en-US" sz="1400" u="sng" dirty="0"/>
          </a:p>
        </p:txBody>
      </p:sp>
      <p:sp>
        <p:nvSpPr>
          <p:cNvPr id="4" name="Slide Number Placeholder 3"/>
          <p:cNvSpPr>
            <a:spLocks noGrp="1"/>
          </p:cNvSpPr>
          <p:nvPr>
            <p:ph type="sldNum" sz="quarter" idx="10"/>
          </p:nvPr>
        </p:nvSpPr>
        <p:spPr/>
        <p:txBody>
          <a:bodyPr/>
          <a:lstStyle/>
          <a:p>
            <a:fld id="{9C4FBF1B-487F-45D2-8C9A-DF89BD00A9C9}" type="slidenum">
              <a:rPr lang="en-US" smtClean="0"/>
              <a:t>14</a:t>
            </a:fld>
            <a:endParaRPr lang="en-US"/>
          </a:p>
        </p:txBody>
      </p:sp>
    </p:spTree>
    <p:extLst>
      <p:ext uri="{BB962C8B-B14F-4D97-AF65-F5344CB8AC3E}">
        <p14:creationId xmlns:p14="http://schemas.microsoft.com/office/powerpoint/2010/main" val="40734497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AutoNum type="arabicPeriod"/>
            </a:pPr>
            <a:r>
              <a:rPr lang="en-US" sz="1400" u="none" dirty="0"/>
              <a:t>Linda Patterson; Patterson and Associates </a:t>
            </a:r>
          </a:p>
          <a:p>
            <a:pPr marL="342900" indent="-342900">
              <a:buAutoNum type="arabicPeriod"/>
            </a:pPr>
            <a:r>
              <a:rPr lang="en-US" sz="1400" u="none" dirty="0"/>
              <a:t>38</a:t>
            </a:r>
            <a:r>
              <a:rPr lang="en-US" sz="1400" u="none" baseline="30000" dirty="0"/>
              <a:t>th</a:t>
            </a:r>
            <a:r>
              <a:rPr lang="en-US" sz="1400" u="none" dirty="0"/>
              <a:t> Annual County Judges and Commissioners’ Conference</a:t>
            </a:r>
          </a:p>
          <a:p>
            <a:pPr marL="457200" lvl="1" indent="0">
              <a:buNone/>
            </a:pPr>
            <a:r>
              <a:rPr lang="en-US" sz="1400" u="none" dirty="0"/>
              <a:t>College Station, Texas</a:t>
            </a:r>
          </a:p>
          <a:p>
            <a:pPr marL="457200" lvl="1" indent="0">
              <a:buNone/>
            </a:pPr>
            <a:r>
              <a:rPr lang="en-US" sz="1400" u="none" dirty="0"/>
              <a:t>January 16-18, 1996 </a:t>
            </a:r>
          </a:p>
        </p:txBody>
      </p:sp>
      <p:sp>
        <p:nvSpPr>
          <p:cNvPr id="4" name="Slide Number Placeholder 3"/>
          <p:cNvSpPr>
            <a:spLocks noGrp="1"/>
          </p:cNvSpPr>
          <p:nvPr>
            <p:ph type="sldNum" sz="quarter" idx="10"/>
          </p:nvPr>
        </p:nvSpPr>
        <p:spPr/>
        <p:txBody>
          <a:bodyPr/>
          <a:lstStyle/>
          <a:p>
            <a:fld id="{9C4FBF1B-487F-45D2-8C9A-DF89BD00A9C9}" type="slidenum">
              <a:rPr lang="en-US" smtClean="0"/>
              <a:t>15</a:t>
            </a:fld>
            <a:endParaRPr lang="en-US"/>
          </a:p>
        </p:txBody>
      </p:sp>
    </p:spTree>
    <p:extLst>
      <p:ext uri="{BB962C8B-B14F-4D97-AF65-F5344CB8AC3E}">
        <p14:creationId xmlns:p14="http://schemas.microsoft.com/office/powerpoint/2010/main" val="3069145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FINANCIAL ACCOUNTING INVESTMENTS</a:t>
            </a:r>
          </a:p>
          <a:p>
            <a:r>
              <a:rPr lang="en-US" sz="1400" dirty="0"/>
              <a:t>OBJECTIVES</a:t>
            </a:r>
          </a:p>
          <a:p>
            <a:endParaRPr lang="en-US" sz="1400" dirty="0"/>
          </a:p>
          <a:p>
            <a:pPr marL="342900" indent="-342900">
              <a:buAutoNum type="arabicPeriod"/>
            </a:pPr>
            <a:r>
              <a:rPr lang="en-US" sz="1400" dirty="0"/>
              <a:t>DISCUSS AND SUMMARIZE THE BASIC ELEMENTS OF COUNTY INVESTMENT POLICIES</a:t>
            </a:r>
          </a:p>
          <a:p>
            <a:pPr marL="342900" indent="-342900">
              <a:buAutoNum type="arabicPeriod"/>
            </a:pPr>
            <a:r>
              <a:rPr lang="en-US" sz="1400" dirty="0"/>
              <a:t>DISCUSS THE COMPONENTS AND THE IMPORTANCE OF INVESTMENT REPORTS</a:t>
            </a:r>
          </a:p>
          <a:p>
            <a:pPr marL="342900" indent="-342900">
              <a:buAutoNum type="arabicPeriod"/>
            </a:pPr>
            <a:r>
              <a:rPr lang="en-US" sz="1400" dirty="0"/>
              <a:t>DISCUSS THE 1995 MODIFICATIONS TO THE PUBLIC FUNDS INVESTMENT ACT</a:t>
            </a:r>
          </a:p>
          <a:p>
            <a:pPr marL="342900" indent="-342900">
              <a:buAutoNum type="arabicPeriod"/>
            </a:pPr>
            <a:r>
              <a:rPr lang="en-US" sz="1400" dirty="0"/>
              <a:t>DISCUSS THE INVESTMENT STRATEGIES FOR THE VARIOUS TYPES OF FUNDS </a:t>
            </a:r>
          </a:p>
        </p:txBody>
      </p:sp>
      <p:sp>
        <p:nvSpPr>
          <p:cNvPr id="4" name="Slide Number Placeholder 3"/>
          <p:cNvSpPr>
            <a:spLocks noGrp="1"/>
          </p:cNvSpPr>
          <p:nvPr>
            <p:ph type="sldNum" sz="quarter" idx="10"/>
          </p:nvPr>
        </p:nvSpPr>
        <p:spPr/>
        <p:txBody>
          <a:bodyPr/>
          <a:lstStyle/>
          <a:p>
            <a:fld id="{9C4FBF1B-487F-45D2-8C9A-DF89BD00A9C9}" type="slidenum">
              <a:rPr lang="en-US" smtClean="0"/>
              <a:t>2</a:t>
            </a:fld>
            <a:endParaRPr lang="en-US"/>
          </a:p>
        </p:txBody>
      </p:sp>
    </p:spTree>
    <p:extLst>
      <p:ext uri="{BB962C8B-B14F-4D97-AF65-F5344CB8AC3E}">
        <p14:creationId xmlns:p14="http://schemas.microsoft.com/office/powerpoint/2010/main" val="886698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Laws governing basic investments of counties:</a:t>
            </a:r>
          </a:p>
          <a:p>
            <a:pPr marL="342900" indent="-342900">
              <a:buAutoNum type="arabicPeriod"/>
            </a:pPr>
            <a:r>
              <a:rPr lang="en-US" sz="1400" dirty="0"/>
              <a:t>Government Code, Chapter 2256, Public Funds Investment Act. Amended, Effective September 1, 1995.</a:t>
            </a:r>
          </a:p>
          <a:p>
            <a:pPr marL="342900" indent="-342900">
              <a:buAutoNum type="arabicPeriod"/>
            </a:pPr>
            <a:r>
              <a:rPr lang="en-US" sz="1400" dirty="0"/>
              <a:t>Local Government Code, Chapter 116, Section 116.112, Investment of Funds </a:t>
            </a:r>
          </a:p>
          <a:p>
            <a:pPr marL="342900" indent="-342900">
              <a:buAutoNum type="arabicPeriod"/>
            </a:pPr>
            <a:endParaRPr lang="en-US" sz="1400" dirty="0"/>
          </a:p>
          <a:p>
            <a:pPr marL="0" indent="0">
              <a:buNone/>
            </a:pPr>
            <a:r>
              <a:rPr lang="en-US" sz="1400" dirty="0"/>
              <a:t>Elements of an Investment Policy:</a:t>
            </a:r>
          </a:p>
          <a:p>
            <a:pPr marL="342900" indent="-342900">
              <a:buAutoNum type="arabicPeriod"/>
            </a:pPr>
            <a:r>
              <a:rPr lang="en-US" sz="1400" dirty="0"/>
              <a:t>Must be written, emphasizing safety of principal and liquidity.</a:t>
            </a:r>
          </a:p>
          <a:p>
            <a:pPr marL="342900" indent="-342900">
              <a:buAutoNum type="arabicPeriod"/>
            </a:pPr>
            <a:r>
              <a:rPr lang="en-US" sz="1400" dirty="0"/>
              <a:t>Must list authorized investments, the maximum allowable maturity of individual investments and the maximum average dollar-weighted maturity of pooled fund groups. </a:t>
            </a:r>
          </a:p>
        </p:txBody>
      </p:sp>
      <p:sp>
        <p:nvSpPr>
          <p:cNvPr id="4" name="Slide Number Placeholder 3"/>
          <p:cNvSpPr>
            <a:spLocks noGrp="1"/>
          </p:cNvSpPr>
          <p:nvPr>
            <p:ph type="sldNum" sz="quarter" idx="10"/>
          </p:nvPr>
        </p:nvSpPr>
        <p:spPr/>
        <p:txBody>
          <a:bodyPr/>
          <a:lstStyle/>
          <a:p>
            <a:fld id="{9C4FBF1B-487F-45D2-8C9A-DF89BD00A9C9}" type="slidenum">
              <a:rPr lang="en-US" smtClean="0"/>
              <a:t>3</a:t>
            </a:fld>
            <a:endParaRPr lang="en-US"/>
          </a:p>
        </p:txBody>
      </p:sp>
    </p:spTree>
    <p:extLst>
      <p:ext uri="{BB962C8B-B14F-4D97-AF65-F5344CB8AC3E}">
        <p14:creationId xmlns:p14="http://schemas.microsoft.com/office/powerpoint/2010/main" val="44757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3.     </a:t>
            </a:r>
            <a:r>
              <a:rPr lang="en-US" sz="1400" dirty="0" smtClean="0"/>
              <a:t>Each </a:t>
            </a:r>
            <a:r>
              <a:rPr lang="en-US" sz="1400" dirty="0"/>
              <a:t>county must adopt an investment strategy for the government’s portfolio as a whole and for each fund included in the portfolio.</a:t>
            </a:r>
          </a:p>
          <a:p>
            <a:pPr marL="342900" indent="-342900">
              <a:buAutoNum type="arabicPeriod" startAt="4"/>
            </a:pPr>
            <a:r>
              <a:rPr lang="en-US" sz="1400" dirty="0"/>
              <a:t>Each county has to assess the safety of the individual investments. This means assessing the various types of risks, including market risk, interest rate risk, strategy risk and security or control risk.</a:t>
            </a:r>
          </a:p>
          <a:p>
            <a:pPr marL="342900" indent="-342900">
              <a:buAutoNum type="arabicPeriod" startAt="4"/>
            </a:pPr>
            <a:r>
              <a:rPr lang="en-US" sz="1400" dirty="0"/>
              <a:t>Each county must have liquid funds that are readily available for immediate use. The funds must have varying maturities, so that they do not become due at the same time. The investors must also be aware of the marketability of the securities. </a:t>
            </a:r>
          </a:p>
          <a:p>
            <a:pPr marL="342900" indent="-342900">
              <a:buAutoNum type="arabicPeriod" startAt="4"/>
            </a:pPr>
            <a:r>
              <a:rPr lang="en-US" sz="1400" dirty="0"/>
              <a:t>Yield on investments is the lowest priority, but it is still very important</a:t>
            </a:r>
          </a:p>
          <a:p>
            <a:pPr marL="342900" indent="-342900">
              <a:buAutoNum type="arabicPeriod" startAt="4"/>
            </a:pPr>
            <a:r>
              <a:rPr lang="en-US" sz="1400" dirty="0"/>
              <a:t>There are also investment training requirements. </a:t>
            </a:r>
          </a:p>
        </p:txBody>
      </p:sp>
      <p:sp>
        <p:nvSpPr>
          <p:cNvPr id="4" name="Slide Number Placeholder 3"/>
          <p:cNvSpPr>
            <a:spLocks noGrp="1"/>
          </p:cNvSpPr>
          <p:nvPr>
            <p:ph type="sldNum" sz="quarter" idx="10"/>
          </p:nvPr>
        </p:nvSpPr>
        <p:spPr/>
        <p:txBody>
          <a:bodyPr/>
          <a:lstStyle/>
          <a:p>
            <a:fld id="{9C4FBF1B-487F-45D2-8C9A-DF89BD00A9C9}" type="slidenum">
              <a:rPr lang="en-US" smtClean="0"/>
              <a:t>4</a:t>
            </a:fld>
            <a:endParaRPr lang="en-US"/>
          </a:p>
        </p:txBody>
      </p:sp>
    </p:spTree>
    <p:extLst>
      <p:ext uri="{BB962C8B-B14F-4D97-AF65-F5344CB8AC3E}">
        <p14:creationId xmlns:p14="http://schemas.microsoft.com/office/powerpoint/2010/main" val="3232586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8.      Designation of County Investment Officer(s)- by order of the Commissioners Court, confers written authority to withdraw, invest, transfer or manage in any other manner, the funds of the county.</a:t>
            </a:r>
          </a:p>
          <a:p>
            <a:r>
              <a:rPr lang="en-US" sz="1400" dirty="0"/>
              <a:t>9.      The broker must provide an affidavit that a copy of the county’s written investment policy was received. They must also affirm that they understand that investment policy, and that the broker has imposed reasonable controls to comply with the county’s investment policy.</a:t>
            </a:r>
          </a:p>
          <a:p>
            <a:endParaRPr lang="en-US" sz="1400" dirty="0"/>
          </a:p>
          <a:p>
            <a:r>
              <a:rPr lang="en-US" sz="1400" dirty="0"/>
              <a:t>Investment training is required for county treasurers, investment officers, and chief financial officers in the county. Commissioners Court Members should also participate in the training required by the recent amendments to the Public Funds Investment Act.</a:t>
            </a:r>
          </a:p>
          <a:p>
            <a:endParaRPr lang="en-US" sz="1400" dirty="0"/>
          </a:p>
          <a:p>
            <a:pPr marL="342900" indent="-342900">
              <a:buAutoNum type="arabicPeriod"/>
            </a:pPr>
            <a:r>
              <a:rPr lang="en-US" sz="1400" dirty="0"/>
              <a:t>One training session during the first 12 months after taking office or after the defective date of the Act, September 1, 1995.</a:t>
            </a:r>
          </a:p>
          <a:p>
            <a:pPr marL="342900" indent="-342900">
              <a:buAutoNum type="arabicPeriod"/>
            </a:pPr>
            <a:r>
              <a:rPr lang="en-US" sz="1400" dirty="0"/>
              <a:t>Must include education in investment controls, security risks, strategy risks, market risks and compliance with the Act.</a:t>
            </a:r>
          </a:p>
        </p:txBody>
      </p:sp>
      <p:sp>
        <p:nvSpPr>
          <p:cNvPr id="4" name="Slide Number Placeholder 3"/>
          <p:cNvSpPr>
            <a:spLocks noGrp="1"/>
          </p:cNvSpPr>
          <p:nvPr>
            <p:ph type="sldNum" sz="quarter" idx="10"/>
          </p:nvPr>
        </p:nvSpPr>
        <p:spPr/>
        <p:txBody>
          <a:bodyPr/>
          <a:lstStyle/>
          <a:p>
            <a:fld id="{9C4FBF1B-487F-45D2-8C9A-DF89BD00A9C9}" type="slidenum">
              <a:rPr lang="en-US" smtClean="0"/>
              <a:t>5</a:t>
            </a:fld>
            <a:endParaRPr lang="en-US"/>
          </a:p>
        </p:txBody>
      </p:sp>
    </p:spTree>
    <p:extLst>
      <p:ext uri="{BB962C8B-B14F-4D97-AF65-F5344CB8AC3E}">
        <p14:creationId xmlns:p14="http://schemas.microsoft.com/office/powerpoint/2010/main" val="3684353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AutoNum type="arabicPeriod"/>
            </a:pPr>
            <a:r>
              <a:rPr lang="en-US" sz="1400" dirty="0"/>
              <a:t>Each county must have security and internal controls.</a:t>
            </a:r>
          </a:p>
          <a:p>
            <a:pPr marL="800100" lvl="1" indent="-342900">
              <a:buFont typeface="+mj-lt"/>
              <a:buAutoNum type="alphaLcParenR"/>
            </a:pPr>
            <a:r>
              <a:rPr lang="en-US" sz="1400" dirty="0"/>
              <a:t>Develop effective strategies for investing that consider the needs of each fund.</a:t>
            </a:r>
          </a:p>
          <a:p>
            <a:pPr marL="800100" lvl="1" indent="-342900">
              <a:buFont typeface="+mj-lt"/>
              <a:buAutoNum type="alphaLcParenR"/>
            </a:pPr>
            <a:r>
              <a:rPr lang="en-US" sz="1400" dirty="0"/>
              <a:t>Match maturities of investments to county needs as determined by using cash flow forecasts.</a:t>
            </a:r>
          </a:p>
          <a:p>
            <a:pPr marL="800100" lvl="1" indent="-342900">
              <a:buFont typeface="+mj-lt"/>
              <a:buAutoNum type="alphaLcParenR"/>
            </a:pPr>
            <a:r>
              <a:rPr lang="en-US" sz="1400" dirty="0"/>
              <a:t>Mark to the market regularly.</a:t>
            </a:r>
          </a:p>
          <a:p>
            <a:pPr marL="800100" lvl="1" indent="-342900">
              <a:buFont typeface="+mj-lt"/>
              <a:buAutoNum type="alphaLcParenR"/>
            </a:pPr>
            <a:r>
              <a:rPr lang="en-US" sz="1400" dirty="0"/>
              <a:t>Investigate and establish relationships with reliable brokerage firms.</a:t>
            </a:r>
          </a:p>
        </p:txBody>
      </p:sp>
      <p:sp>
        <p:nvSpPr>
          <p:cNvPr id="4" name="Slide Number Placeholder 3"/>
          <p:cNvSpPr>
            <a:spLocks noGrp="1"/>
          </p:cNvSpPr>
          <p:nvPr>
            <p:ph type="sldNum" sz="quarter" idx="10"/>
          </p:nvPr>
        </p:nvSpPr>
        <p:spPr/>
        <p:txBody>
          <a:bodyPr/>
          <a:lstStyle/>
          <a:p>
            <a:fld id="{9C4FBF1B-487F-45D2-8C9A-DF89BD00A9C9}" type="slidenum">
              <a:rPr lang="en-US" smtClean="0"/>
              <a:t>6</a:t>
            </a:fld>
            <a:endParaRPr lang="en-US"/>
          </a:p>
        </p:txBody>
      </p:sp>
    </p:spTree>
    <p:extLst>
      <p:ext uri="{BB962C8B-B14F-4D97-AF65-F5344CB8AC3E}">
        <p14:creationId xmlns:p14="http://schemas.microsoft.com/office/powerpoint/2010/main" val="2200503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The Texas Public Funds Investment Act requires an examination of the management controls on investing during the county’s annual financial audit. The county’s independent auditor shall report on the adequacy and adherence to controls in the annual financial report of the outside audit.</a:t>
            </a:r>
          </a:p>
          <a:p>
            <a:endParaRPr lang="en-US" sz="1400" dirty="0"/>
          </a:p>
          <a:p>
            <a:r>
              <a:rPr lang="en-US" sz="1400" dirty="0"/>
              <a:t>At least quarterly, a report from the county investment officer to the Commissioners Court addressing:</a:t>
            </a:r>
          </a:p>
          <a:p>
            <a:pPr marL="342900" indent="-342900">
              <a:buAutoNum type="arabicPeriod"/>
            </a:pPr>
            <a:r>
              <a:rPr lang="en-US" sz="1400" dirty="0"/>
              <a:t>The investment position of the county at the report date;</a:t>
            </a:r>
          </a:p>
          <a:p>
            <a:pPr marL="342900" indent="-342900">
              <a:buAutoNum type="arabicPeriod"/>
            </a:pPr>
            <a:r>
              <a:rPr lang="en-US" sz="1400" dirty="0"/>
              <a:t>A summary of the position of each pooled fund group, including beginning market value, additions and changes to market value, and ending market value; signatures of all investment officers;</a:t>
            </a:r>
          </a:p>
          <a:p>
            <a:pPr marL="342900" indent="-342900">
              <a:buAutoNum type="arabicPeriod"/>
            </a:pPr>
            <a:r>
              <a:rPr lang="en-US" sz="1400" dirty="0"/>
              <a:t>The beginning and ending book and market value of each separately invested asset;</a:t>
            </a:r>
          </a:p>
          <a:p>
            <a:pPr marL="342900" indent="-342900">
              <a:buAutoNum type="arabicPeriod"/>
            </a:pPr>
            <a:r>
              <a:rPr lang="en-US" sz="1400" dirty="0"/>
              <a:t>Maturity dates of each separately invested asset that has a maturity date; allocation of each investment to each fund of pooled group fund;</a:t>
            </a:r>
          </a:p>
          <a:p>
            <a:pPr marL="342900" indent="-342900">
              <a:buAutoNum type="arabicPeriod"/>
            </a:pPr>
            <a:r>
              <a:rPr lang="en-US" sz="1400" dirty="0"/>
              <a:t>The compliance of the investment portfolio of the county as it relates to the investment strategy of the county as stated in the investment policy and the Public Funds Investment Act. </a:t>
            </a:r>
          </a:p>
          <a:p>
            <a:endParaRPr lang="en-US" sz="1400" dirty="0"/>
          </a:p>
        </p:txBody>
      </p:sp>
      <p:sp>
        <p:nvSpPr>
          <p:cNvPr id="4" name="Slide Number Placeholder 3"/>
          <p:cNvSpPr>
            <a:spLocks noGrp="1"/>
          </p:cNvSpPr>
          <p:nvPr>
            <p:ph type="sldNum" sz="quarter" idx="10"/>
          </p:nvPr>
        </p:nvSpPr>
        <p:spPr/>
        <p:txBody>
          <a:bodyPr/>
          <a:lstStyle/>
          <a:p>
            <a:fld id="{9C4FBF1B-487F-45D2-8C9A-DF89BD00A9C9}" type="slidenum">
              <a:rPr lang="en-US" smtClean="0"/>
              <a:t>7</a:t>
            </a:fld>
            <a:endParaRPr lang="en-US"/>
          </a:p>
        </p:txBody>
      </p:sp>
    </p:spTree>
    <p:extLst>
      <p:ext uri="{BB962C8B-B14F-4D97-AF65-F5344CB8AC3E}">
        <p14:creationId xmlns:p14="http://schemas.microsoft.com/office/powerpoint/2010/main" val="16184429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There is also an operational need for reports. Reports are needed to plan future projects and to show the financial condition of the county, in general.</a:t>
            </a:r>
          </a:p>
          <a:p>
            <a:endParaRPr lang="en-US" sz="1400" dirty="0"/>
          </a:p>
          <a:p>
            <a:r>
              <a:rPr lang="en-US" sz="1400" dirty="0"/>
              <a:t>Listed below are examples of authorized investments.</a:t>
            </a:r>
          </a:p>
          <a:p>
            <a:pPr marL="342900" indent="-342900">
              <a:buAutoNum type="arabicPeriod"/>
            </a:pPr>
            <a:r>
              <a:rPr lang="en-US" sz="1400" dirty="0"/>
              <a:t>Obligations of, or those guaranteed by Federal, State or Local Governments</a:t>
            </a:r>
          </a:p>
          <a:p>
            <a:pPr marL="342900" indent="-342900">
              <a:buAutoNum type="arabicPeriod"/>
            </a:pPr>
            <a:r>
              <a:rPr lang="en-US" sz="1400" dirty="0"/>
              <a:t>Certificates of Deposit</a:t>
            </a:r>
          </a:p>
          <a:p>
            <a:pPr marL="342900" indent="-342900">
              <a:buAutoNum type="arabicPeriod"/>
            </a:pPr>
            <a:r>
              <a:rPr lang="en-US" sz="1400" dirty="0"/>
              <a:t>Repurchase Agreements</a:t>
            </a:r>
          </a:p>
          <a:p>
            <a:pPr marL="342900" indent="-342900">
              <a:buAutoNum type="arabicPeriod"/>
            </a:pPr>
            <a:r>
              <a:rPr lang="en-US" sz="1400" dirty="0"/>
              <a:t>Bankers Acceptance</a:t>
            </a:r>
          </a:p>
          <a:p>
            <a:pPr marL="342900" indent="-342900">
              <a:buAutoNum type="arabicPeriod"/>
            </a:pPr>
            <a:r>
              <a:rPr lang="en-US" sz="1400" dirty="0"/>
              <a:t>Commercial Paper</a:t>
            </a:r>
          </a:p>
          <a:p>
            <a:pPr marL="342900" indent="-342900">
              <a:buAutoNum type="arabicPeriod"/>
            </a:pPr>
            <a:r>
              <a:rPr lang="en-US" sz="1400" dirty="0"/>
              <a:t>Mutual Funds</a:t>
            </a:r>
          </a:p>
          <a:p>
            <a:pPr marL="342900" indent="-342900">
              <a:buAutoNum type="arabicPeriod"/>
            </a:pPr>
            <a:r>
              <a:rPr lang="en-US" sz="1400" dirty="0"/>
              <a:t>Guaranteed Investment Contracts</a:t>
            </a:r>
          </a:p>
          <a:p>
            <a:pPr marL="342900" indent="-342900">
              <a:buAutoNum type="arabicPeriod"/>
            </a:pPr>
            <a:r>
              <a:rPr lang="en-US" sz="1400" dirty="0"/>
              <a:t>Investment Pools</a:t>
            </a:r>
          </a:p>
          <a:p>
            <a:endParaRPr lang="en-US" sz="1400" dirty="0"/>
          </a:p>
        </p:txBody>
      </p:sp>
      <p:sp>
        <p:nvSpPr>
          <p:cNvPr id="4" name="Slide Number Placeholder 3"/>
          <p:cNvSpPr>
            <a:spLocks noGrp="1"/>
          </p:cNvSpPr>
          <p:nvPr>
            <p:ph type="sldNum" sz="quarter" idx="10"/>
          </p:nvPr>
        </p:nvSpPr>
        <p:spPr/>
        <p:txBody>
          <a:bodyPr/>
          <a:lstStyle/>
          <a:p>
            <a:fld id="{9C4FBF1B-487F-45D2-8C9A-DF89BD00A9C9}" type="slidenum">
              <a:rPr lang="en-US" smtClean="0"/>
              <a:t>8</a:t>
            </a:fld>
            <a:endParaRPr lang="en-US"/>
          </a:p>
        </p:txBody>
      </p:sp>
    </p:spTree>
    <p:extLst>
      <p:ext uri="{BB962C8B-B14F-4D97-AF65-F5344CB8AC3E}">
        <p14:creationId xmlns:p14="http://schemas.microsoft.com/office/powerpoint/2010/main" val="25683261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AutoNum type="arabicPeriod"/>
            </a:pPr>
            <a:r>
              <a:rPr lang="en-US" sz="1400" dirty="0"/>
              <a:t>Requiring Investment Policies to specifically state the maximum allowable final maturity of any individual investment and the weighted average maturity of each internal pool.</a:t>
            </a:r>
          </a:p>
          <a:p>
            <a:pPr marL="342900" indent="-342900">
              <a:buAutoNum type="arabicPeriod"/>
            </a:pPr>
            <a:r>
              <a:rPr lang="en-US" sz="1400" dirty="0"/>
              <a:t>Restricting interest-only mortgage and principal-only mortgage securities and collateralized mortgage obligations with maturities greater than ten years or inverse floating rate coupons as investments, deposit collateral and repurchase agreement securities.</a:t>
            </a:r>
          </a:p>
          <a:p>
            <a:pPr marL="342900" indent="-342900">
              <a:buAutoNum type="arabicPeriod"/>
            </a:pPr>
            <a:r>
              <a:rPr lang="en-US" sz="1400" dirty="0"/>
              <a:t>Allowing insured and collateralized deposits in credit union institutions domiciled in the State of Texas.</a:t>
            </a:r>
          </a:p>
          <a:p>
            <a:pPr marL="342900" indent="-342900">
              <a:buAutoNum type="arabicPeriod"/>
            </a:pPr>
            <a:r>
              <a:rPr lang="en-US" sz="1400" dirty="0"/>
              <a:t>Restricting reverse repurchase agreements to not more than 90 days in term, requiring the proceeds of the reverse to be invested in authorized investments and restricting the investment of reverse repurchase agreement funds to no greater than the term of the reverse. </a:t>
            </a:r>
          </a:p>
          <a:p>
            <a:pPr marL="342900" indent="-342900">
              <a:buAutoNum type="arabicPeriod"/>
            </a:pPr>
            <a:r>
              <a:rPr lang="en-US" sz="1400" dirty="0"/>
              <a:t>Allowing money market mutual funds without restriction to investment type by the fund. </a:t>
            </a:r>
          </a:p>
          <a:p>
            <a:endParaRPr lang="en-US" sz="1400" dirty="0"/>
          </a:p>
        </p:txBody>
      </p:sp>
      <p:sp>
        <p:nvSpPr>
          <p:cNvPr id="4" name="Slide Number Placeholder 3"/>
          <p:cNvSpPr>
            <a:spLocks noGrp="1"/>
          </p:cNvSpPr>
          <p:nvPr>
            <p:ph type="sldNum" sz="quarter" idx="10"/>
          </p:nvPr>
        </p:nvSpPr>
        <p:spPr/>
        <p:txBody>
          <a:bodyPr/>
          <a:lstStyle/>
          <a:p>
            <a:fld id="{9C4FBF1B-487F-45D2-8C9A-DF89BD00A9C9}" type="slidenum">
              <a:rPr lang="en-US" smtClean="0"/>
              <a:t>9</a:t>
            </a:fld>
            <a:endParaRPr lang="en-US"/>
          </a:p>
        </p:txBody>
      </p:sp>
    </p:spTree>
    <p:extLst>
      <p:ext uri="{BB962C8B-B14F-4D97-AF65-F5344CB8AC3E}">
        <p14:creationId xmlns:p14="http://schemas.microsoft.com/office/powerpoint/2010/main" val="377729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3AE6325-C006-4926-A9AD-4B75C61D9125}"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303163-71D4-47F3-81DB-5841184644FE}"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AE6325-C006-4926-A9AD-4B75C61D9125}"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303163-71D4-47F3-81DB-5841184644F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AE6325-C006-4926-A9AD-4B75C61D9125}"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303163-71D4-47F3-81DB-5841184644F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AE6325-C006-4926-A9AD-4B75C61D9125}"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303163-71D4-47F3-81DB-5841184644F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AE6325-C006-4926-A9AD-4B75C61D9125}"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303163-71D4-47F3-81DB-5841184644FE}"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3AE6325-C006-4926-A9AD-4B75C61D9125}" type="datetimeFigureOut">
              <a:rPr lang="en-US" smtClean="0"/>
              <a:t>8/4/2017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303163-71D4-47F3-81DB-5841184644F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AE6325-C006-4926-A9AD-4B75C61D9125}" type="datetimeFigureOut">
              <a:rPr lang="en-US" smtClean="0"/>
              <a:t>8/4/2017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303163-71D4-47F3-81DB-5841184644FE}"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3AE6325-C006-4926-A9AD-4B75C61D9125}" type="datetimeFigureOut">
              <a:rPr lang="en-US" smtClean="0"/>
              <a:t>8/4/2017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303163-71D4-47F3-81DB-5841184644F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AE6325-C006-4926-A9AD-4B75C61D9125}" type="datetimeFigureOut">
              <a:rPr lang="en-US" smtClean="0"/>
              <a:t>8/4/2017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303163-71D4-47F3-81DB-5841184644F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AE6325-C006-4926-A9AD-4B75C61D9125}" type="datetimeFigureOut">
              <a:rPr lang="en-US" smtClean="0"/>
              <a:t>8/4/2017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303163-71D4-47F3-81DB-5841184644FE}"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AE6325-C006-4926-A9AD-4B75C61D9125}" type="datetimeFigureOut">
              <a:rPr lang="en-US" smtClean="0"/>
              <a:t>8/4/2017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303163-71D4-47F3-81DB-5841184644F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3AE6325-C006-4926-A9AD-4B75C61D9125}" type="datetimeFigureOut">
              <a:rPr lang="en-US" smtClean="0"/>
              <a:t>8/4/2017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55303163-71D4-47F3-81DB-5841184644F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865910"/>
            <a:ext cx="9144000" cy="1523999"/>
          </a:xfrm>
        </p:spPr>
        <p:txBody>
          <a:bodyPr>
            <a:noAutofit/>
          </a:bodyPr>
          <a:lstStyle/>
          <a:p>
            <a:pPr algn="ctr"/>
            <a:r>
              <a:rPr lang="en-US" sz="4400" dirty="0">
                <a:solidFill>
                  <a:srgbClr val="7B9899"/>
                </a:solidFill>
                <a:effectLst>
                  <a:outerShdw blurRad="38100" dist="38100" dir="2700000" algn="tl">
                    <a:srgbClr val="000000">
                      <a:alpha val="43137"/>
                    </a:srgbClr>
                  </a:outerShdw>
                </a:effectLst>
                <a:latin typeface="+mj-lt"/>
              </a:rPr>
              <a:t>Financial accounting investments </a:t>
            </a:r>
          </a:p>
        </p:txBody>
      </p:sp>
      <p:sp>
        <p:nvSpPr>
          <p:cNvPr id="3" name="Subtitle 2"/>
          <p:cNvSpPr>
            <a:spLocks noGrp="1"/>
          </p:cNvSpPr>
          <p:nvPr>
            <p:ph type="subTitle" idx="1"/>
          </p:nvPr>
        </p:nvSpPr>
        <p:spPr>
          <a:xfrm>
            <a:off x="1371600" y="2362200"/>
            <a:ext cx="6400800" cy="1219200"/>
          </a:xfrm>
        </p:spPr>
        <p:txBody>
          <a:bodyPr>
            <a:normAutofit/>
          </a:bodyPr>
          <a:lstStyle/>
          <a:p>
            <a:r>
              <a:rPr lang="en-US" sz="7200" b="1" dirty="0">
                <a:solidFill>
                  <a:srgbClr val="646B86"/>
                </a:solidFill>
              </a:rPr>
              <a:t>4.010</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78524" y="5105400"/>
            <a:ext cx="2686335" cy="1282539"/>
          </a:xfrm>
          <a:prstGeom prst="rect">
            <a:avLst/>
          </a:prstGeom>
        </p:spPr>
      </p:pic>
    </p:spTree>
    <p:extLst>
      <p:ext uri="{BB962C8B-B14F-4D97-AF65-F5344CB8AC3E}">
        <p14:creationId xmlns:p14="http://schemas.microsoft.com/office/powerpoint/2010/main" val="28726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58952"/>
          </a:xfrm>
        </p:spPr>
        <p:txBody>
          <a:bodyPr>
            <a:noAutofit/>
          </a:bodyPr>
          <a:lstStyle/>
          <a:p>
            <a:pPr marL="457200" indent="-457200"/>
            <a:r>
              <a:rPr lang="en-US" sz="4400" dirty="0">
                <a:solidFill>
                  <a:srgbClr val="7B9899"/>
                </a:solidFill>
                <a:effectLst>
                  <a:outerShdw blurRad="38100" dist="38100" dir="2700000" algn="tl">
                    <a:srgbClr val="000000">
                      <a:alpha val="43137"/>
                    </a:srgbClr>
                  </a:outerShdw>
                </a:effectLst>
              </a:rPr>
              <a:t>1995 Modifications To Act</a:t>
            </a:r>
          </a:p>
        </p:txBody>
      </p:sp>
      <p:sp>
        <p:nvSpPr>
          <p:cNvPr id="3" name="Content Placeholder 2"/>
          <p:cNvSpPr>
            <a:spLocks noGrp="1"/>
          </p:cNvSpPr>
          <p:nvPr>
            <p:ph idx="1"/>
          </p:nvPr>
        </p:nvSpPr>
        <p:spPr/>
        <p:txBody>
          <a:bodyPr>
            <a:noAutofit/>
          </a:bodyPr>
          <a:lstStyle/>
          <a:p>
            <a:pPr marL="342900" indent="-342900">
              <a:buClr>
                <a:srgbClr val="646B86"/>
              </a:buClr>
              <a:buSzPct val="100000"/>
              <a:buFont typeface="Wingdings" panose="05000000000000000000" pitchFamily="2" charset="2"/>
              <a:buChar char="§"/>
            </a:pPr>
            <a:r>
              <a:rPr lang="en-US" sz="2800" dirty="0">
                <a:cs typeface="Times New Roman" panose="02020603050405020304" pitchFamily="18" charset="0"/>
              </a:rPr>
              <a:t>Investment Related</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County’s Monthly Average</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Investment Pools</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Pools </a:t>
            </a:r>
          </a:p>
          <a:p>
            <a:pPr marL="342900" indent="-342900">
              <a:buClr>
                <a:srgbClr val="646B86"/>
              </a:buClr>
              <a:buSzPct val="100000"/>
            </a:pPr>
            <a:endParaRPr lang="en-US" sz="3600" dirty="0">
              <a:cs typeface="Times New Roman" panose="02020603050405020304" pitchFamily="18" charset="0"/>
            </a:endParaRPr>
          </a:p>
          <a:p>
            <a:pPr marL="342900" indent="-342900">
              <a:buClr>
                <a:srgbClr val="646B86"/>
              </a:buClr>
              <a:buSzPct val="100000"/>
            </a:pPr>
            <a:endParaRPr lang="en-US" sz="3600" dirty="0">
              <a:cs typeface="Times New Roman" panose="02020603050405020304" pitchFamily="18" charset="0"/>
            </a:endParaRPr>
          </a:p>
        </p:txBody>
      </p:sp>
    </p:spTree>
    <p:extLst>
      <p:ext uri="{BB962C8B-B14F-4D97-AF65-F5344CB8AC3E}">
        <p14:creationId xmlns:p14="http://schemas.microsoft.com/office/powerpoint/2010/main" val="4196202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58952"/>
          </a:xfrm>
        </p:spPr>
        <p:txBody>
          <a:bodyPr>
            <a:noAutofit/>
          </a:bodyPr>
          <a:lstStyle/>
          <a:p>
            <a:pPr marL="457200" indent="-457200"/>
            <a:r>
              <a:rPr lang="en-US" sz="4400" dirty="0">
                <a:solidFill>
                  <a:srgbClr val="7B9899"/>
                </a:solidFill>
                <a:effectLst>
                  <a:outerShdw blurRad="38100" dist="38100" dir="2700000" algn="tl">
                    <a:srgbClr val="000000">
                      <a:alpha val="43137"/>
                    </a:srgbClr>
                  </a:outerShdw>
                </a:effectLst>
              </a:rPr>
              <a:t>1995 Modifications To Act</a:t>
            </a:r>
          </a:p>
        </p:txBody>
      </p:sp>
      <p:sp>
        <p:nvSpPr>
          <p:cNvPr id="3" name="Content Placeholder 2"/>
          <p:cNvSpPr>
            <a:spLocks noGrp="1"/>
          </p:cNvSpPr>
          <p:nvPr>
            <p:ph idx="1"/>
          </p:nvPr>
        </p:nvSpPr>
        <p:spPr/>
        <p:txBody>
          <a:bodyPr>
            <a:noAutofit/>
          </a:bodyPr>
          <a:lstStyle/>
          <a:p>
            <a:pPr marL="342900" indent="-342900">
              <a:buClr>
                <a:srgbClr val="646B86"/>
              </a:buClr>
              <a:buSzPct val="100000"/>
              <a:buFont typeface="Wingdings" panose="05000000000000000000" pitchFamily="2" charset="2"/>
              <a:buChar char="§"/>
            </a:pPr>
            <a:r>
              <a:rPr lang="en-US" sz="2800" dirty="0">
                <a:cs typeface="Times New Roman" panose="02020603050405020304" pitchFamily="18" charset="0"/>
              </a:rPr>
              <a:t>Procedure Related</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Investment Strategy </a:t>
            </a:r>
          </a:p>
          <a:p>
            <a:pPr marL="891540" lvl="2" indent="-342900">
              <a:buClr>
                <a:srgbClr val="646B86"/>
              </a:buClr>
              <a:buSzPct val="100000"/>
              <a:buFont typeface="Wingdings" panose="05000000000000000000" pitchFamily="2" charset="2"/>
              <a:buChar char="§"/>
            </a:pPr>
            <a:r>
              <a:rPr lang="en-US" sz="2000" dirty="0">
                <a:cs typeface="Times New Roman" panose="02020603050405020304" pitchFamily="18" charset="0"/>
              </a:rPr>
              <a:t>Suitability</a:t>
            </a:r>
          </a:p>
          <a:p>
            <a:pPr marL="891540" lvl="2" indent="-342900">
              <a:buClr>
                <a:srgbClr val="646B86"/>
              </a:buClr>
              <a:buSzPct val="100000"/>
              <a:buFont typeface="Wingdings" panose="05000000000000000000" pitchFamily="2" charset="2"/>
              <a:buChar char="§"/>
            </a:pPr>
            <a:r>
              <a:rPr lang="en-US" sz="2000" dirty="0">
                <a:cs typeface="Times New Roman" panose="02020603050405020304" pitchFamily="18" charset="0"/>
              </a:rPr>
              <a:t>Safety</a:t>
            </a:r>
          </a:p>
          <a:p>
            <a:pPr marL="891540" lvl="2" indent="-342900">
              <a:buClr>
                <a:srgbClr val="646B86"/>
              </a:buClr>
              <a:buSzPct val="100000"/>
              <a:buFont typeface="Wingdings" panose="05000000000000000000" pitchFamily="2" charset="2"/>
              <a:buChar char="§"/>
            </a:pPr>
            <a:r>
              <a:rPr lang="en-US" sz="2000" dirty="0">
                <a:cs typeface="Times New Roman" panose="02020603050405020304" pitchFamily="18" charset="0"/>
              </a:rPr>
              <a:t>Liquidity</a:t>
            </a:r>
          </a:p>
          <a:p>
            <a:pPr marL="891540" lvl="2" indent="-342900">
              <a:buClr>
                <a:srgbClr val="646B86"/>
              </a:buClr>
              <a:buSzPct val="100000"/>
              <a:buFont typeface="Wingdings" panose="05000000000000000000" pitchFamily="2" charset="2"/>
              <a:buChar char="§"/>
            </a:pPr>
            <a:r>
              <a:rPr lang="en-US" sz="2000" dirty="0">
                <a:cs typeface="Times New Roman" panose="02020603050405020304" pitchFamily="18" charset="0"/>
              </a:rPr>
              <a:t>Marketability</a:t>
            </a:r>
          </a:p>
          <a:p>
            <a:pPr marL="891540" lvl="2" indent="-342900">
              <a:buClr>
                <a:srgbClr val="646B86"/>
              </a:buClr>
              <a:buSzPct val="100000"/>
              <a:buFont typeface="Wingdings" panose="05000000000000000000" pitchFamily="2" charset="2"/>
              <a:buChar char="§"/>
            </a:pPr>
            <a:r>
              <a:rPr lang="en-US" sz="2000" dirty="0">
                <a:cs typeface="Times New Roman" panose="02020603050405020304" pitchFamily="18" charset="0"/>
              </a:rPr>
              <a:t>Diversification</a:t>
            </a:r>
          </a:p>
          <a:p>
            <a:pPr marL="891540" lvl="2" indent="-342900">
              <a:buClr>
                <a:srgbClr val="646B86"/>
              </a:buClr>
              <a:buSzPct val="100000"/>
              <a:buFont typeface="Wingdings" panose="05000000000000000000" pitchFamily="2" charset="2"/>
              <a:buChar char="§"/>
            </a:pPr>
            <a:r>
              <a:rPr lang="en-US" sz="2000" dirty="0">
                <a:cs typeface="Times New Roman" panose="02020603050405020304" pitchFamily="18" charset="0"/>
              </a:rPr>
              <a:t>Yield</a:t>
            </a:r>
          </a:p>
          <a:p>
            <a:pPr marL="342900" indent="-342900">
              <a:buClr>
                <a:srgbClr val="646B86"/>
              </a:buClr>
              <a:buSzPct val="100000"/>
            </a:pPr>
            <a:endParaRPr lang="en-US" sz="3600" dirty="0">
              <a:cs typeface="Times New Roman" panose="02020603050405020304" pitchFamily="18" charset="0"/>
            </a:endParaRPr>
          </a:p>
          <a:p>
            <a:pPr marL="342900" indent="-342900">
              <a:buClr>
                <a:srgbClr val="646B86"/>
              </a:buClr>
              <a:buSzPct val="100000"/>
            </a:pPr>
            <a:endParaRPr lang="en-US" sz="3600" dirty="0">
              <a:cs typeface="Times New Roman" panose="02020603050405020304" pitchFamily="18" charset="0"/>
            </a:endParaRPr>
          </a:p>
        </p:txBody>
      </p:sp>
    </p:spTree>
    <p:extLst>
      <p:ext uri="{BB962C8B-B14F-4D97-AF65-F5344CB8AC3E}">
        <p14:creationId xmlns:p14="http://schemas.microsoft.com/office/powerpoint/2010/main" val="510532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58952"/>
          </a:xfrm>
        </p:spPr>
        <p:txBody>
          <a:bodyPr>
            <a:noAutofit/>
          </a:bodyPr>
          <a:lstStyle/>
          <a:p>
            <a:pPr marL="457200" indent="-457200"/>
            <a:r>
              <a:rPr lang="en-US" sz="4400" dirty="0">
                <a:solidFill>
                  <a:srgbClr val="7B9899"/>
                </a:solidFill>
                <a:effectLst>
                  <a:outerShdw blurRad="38100" dist="38100" dir="2700000" algn="tl">
                    <a:srgbClr val="000000">
                      <a:alpha val="43137"/>
                    </a:srgbClr>
                  </a:outerShdw>
                </a:effectLst>
              </a:rPr>
              <a:t>1995 Modifications To Act</a:t>
            </a:r>
          </a:p>
        </p:txBody>
      </p:sp>
      <p:sp>
        <p:nvSpPr>
          <p:cNvPr id="3" name="Content Placeholder 2"/>
          <p:cNvSpPr>
            <a:spLocks noGrp="1"/>
          </p:cNvSpPr>
          <p:nvPr>
            <p:ph idx="1"/>
          </p:nvPr>
        </p:nvSpPr>
        <p:spPr/>
        <p:txBody>
          <a:bodyPr>
            <a:noAutofit/>
          </a:bodyPr>
          <a:lstStyle/>
          <a:p>
            <a:pPr marL="342900" indent="-342900">
              <a:buClr>
                <a:srgbClr val="646B86"/>
              </a:buClr>
              <a:buSzPct val="100000"/>
              <a:buFont typeface="Wingdings" panose="05000000000000000000" pitchFamily="2" charset="2"/>
              <a:buChar char="§"/>
            </a:pPr>
            <a:r>
              <a:rPr lang="en-US" sz="2800" dirty="0">
                <a:cs typeface="Times New Roman" panose="02020603050405020304" pitchFamily="18" charset="0"/>
              </a:rPr>
              <a:t>Procedure Related</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Annual Review</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Personal Business Relation</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Registered Principal</a:t>
            </a:r>
          </a:p>
          <a:p>
            <a:pPr marL="891540" lvl="2" indent="-342900">
              <a:buClr>
                <a:srgbClr val="646B86"/>
              </a:buClr>
              <a:buSzPct val="100000"/>
              <a:buFont typeface="Wingdings" panose="05000000000000000000" pitchFamily="2" charset="2"/>
              <a:buChar char="§"/>
            </a:pPr>
            <a:r>
              <a:rPr lang="en-US" sz="2200" dirty="0">
                <a:cs typeface="Times New Roman" panose="02020603050405020304" pitchFamily="18" charset="0"/>
              </a:rPr>
              <a:t>Review</a:t>
            </a:r>
          </a:p>
          <a:p>
            <a:pPr marL="891540" lvl="2" indent="-342900">
              <a:buClr>
                <a:srgbClr val="646B86"/>
              </a:buClr>
              <a:buSzPct val="100000"/>
              <a:buFont typeface="Wingdings" panose="05000000000000000000" pitchFamily="2" charset="2"/>
              <a:buChar char="§"/>
            </a:pPr>
            <a:r>
              <a:rPr lang="en-US" sz="2200" dirty="0">
                <a:cs typeface="Times New Roman" panose="02020603050405020304" pitchFamily="18" charset="0"/>
              </a:rPr>
              <a:t>Reasonable Controls</a:t>
            </a:r>
          </a:p>
          <a:p>
            <a:pPr marL="891540" lvl="2" indent="-342900">
              <a:buClr>
                <a:srgbClr val="646B86"/>
              </a:buClr>
              <a:buSzPct val="100000"/>
              <a:buFont typeface="Wingdings" panose="05000000000000000000" pitchFamily="2" charset="2"/>
              <a:buChar char="§"/>
            </a:pPr>
            <a:r>
              <a:rPr lang="en-US" sz="2200" dirty="0">
                <a:cs typeface="Times New Roman" panose="02020603050405020304" pitchFamily="18" charset="0"/>
              </a:rPr>
              <a:t>Written Statement </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Annual Audit</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Required Training</a:t>
            </a:r>
            <a:endParaRPr lang="en-US" sz="2000" dirty="0">
              <a:cs typeface="Times New Roman" panose="02020603050405020304" pitchFamily="18" charset="0"/>
            </a:endParaRPr>
          </a:p>
          <a:p>
            <a:pPr marL="342900" indent="-342900">
              <a:buClr>
                <a:srgbClr val="646B86"/>
              </a:buClr>
              <a:buSzPct val="100000"/>
            </a:pPr>
            <a:endParaRPr lang="en-US" sz="3600" dirty="0">
              <a:cs typeface="Times New Roman" panose="02020603050405020304" pitchFamily="18" charset="0"/>
            </a:endParaRPr>
          </a:p>
          <a:p>
            <a:pPr marL="342900" indent="-342900">
              <a:buClr>
                <a:srgbClr val="646B86"/>
              </a:buClr>
              <a:buSzPct val="100000"/>
            </a:pPr>
            <a:endParaRPr lang="en-US" sz="3600" dirty="0">
              <a:cs typeface="Times New Roman" panose="02020603050405020304" pitchFamily="18" charset="0"/>
            </a:endParaRPr>
          </a:p>
        </p:txBody>
      </p:sp>
    </p:spTree>
    <p:extLst>
      <p:ext uri="{BB962C8B-B14F-4D97-AF65-F5344CB8AC3E}">
        <p14:creationId xmlns:p14="http://schemas.microsoft.com/office/powerpoint/2010/main" val="570858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58952"/>
          </a:xfrm>
        </p:spPr>
        <p:txBody>
          <a:bodyPr>
            <a:noAutofit/>
          </a:bodyPr>
          <a:lstStyle/>
          <a:p>
            <a:pPr marL="457200" indent="-457200"/>
            <a:r>
              <a:rPr lang="en-US" sz="4400" dirty="0">
                <a:solidFill>
                  <a:srgbClr val="7B9899"/>
                </a:solidFill>
                <a:effectLst>
                  <a:outerShdw blurRad="38100" dist="38100" dir="2700000" algn="tl">
                    <a:srgbClr val="000000">
                      <a:alpha val="43137"/>
                    </a:srgbClr>
                  </a:outerShdw>
                </a:effectLst>
              </a:rPr>
              <a:t>Investment Strategy </a:t>
            </a:r>
          </a:p>
        </p:txBody>
      </p:sp>
      <p:sp>
        <p:nvSpPr>
          <p:cNvPr id="3" name="Content Placeholder 2"/>
          <p:cNvSpPr>
            <a:spLocks noGrp="1"/>
          </p:cNvSpPr>
          <p:nvPr>
            <p:ph idx="1"/>
          </p:nvPr>
        </p:nvSpPr>
        <p:spPr/>
        <p:txBody>
          <a:bodyPr>
            <a:noAutofit/>
          </a:bodyPr>
          <a:lstStyle/>
          <a:p>
            <a:pPr marL="342900" indent="-342900">
              <a:buClr>
                <a:srgbClr val="646B86"/>
              </a:buClr>
              <a:buSzPct val="100000"/>
              <a:buFont typeface="Wingdings" panose="05000000000000000000" pitchFamily="2" charset="2"/>
              <a:buChar char="§"/>
            </a:pPr>
            <a:r>
              <a:rPr lang="en-US" sz="2800" dirty="0">
                <a:cs typeface="Times New Roman" panose="02020603050405020304" pitchFamily="18" charset="0"/>
              </a:rPr>
              <a:t>Objectives</a:t>
            </a:r>
          </a:p>
          <a:p>
            <a:pPr marL="342900" indent="-342900">
              <a:buClr>
                <a:srgbClr val="646B86"/>
              </a:buClr>
              <a:buSzPct val="100000"/>
              <a:buFont typeface="Wingdings" panose="05000000000000000000" pitchFamily="2" charset="2"/>
              <a:buChar char="§"/>
            </a:pPr>
            <a:r>
              <a:rPr lang="en-US" sz="2800" dirty="0">
                <a:cs typeface="Times New Roman" panose="02020603050405020304" pitchFamily="18" charset="0"/>
              </a:rPr>
              <a:t>Required Elements</a:t>
            </a:r>
          </a:p>
          <a:p>
            <a:pPr marL="342900" indent="-342900">
              <a:buClr>
                <a:srgbClr val="646B86"/>
              </a:buClr>
              <a:buSzPct val="100000"/>
              <a:buFont typeface="Wingdings" panose="05000000000000000000" pitchFamily="2" charset="2"/>
              <a:buChar char="§"/>
            </a:pPr>
            <a:r>
              <a:rPr lang="en-US" sz="2800" dirty="0">
                <a:cs typeface="Times New Roman" panose="02020603050405020304" pitchFamily="18" charset="0"/>
              </a:rPr>
              <a:t>Written Strategies</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Operating Funds and Commingled Funds</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Debt Service Funds</a:t>
            </a:r>
          </a:p>
          <a:p>
            <a:pPr marL="342900" indent="-342900">
              <a:buClr>
                <a:srgbClr val="646B86"/>
              </a:buClr>
              <a:buSzPct val="100000"/>
            </a:pPr>
            <a:endParaRPr lang="en-US" sz="3600" dirty="0">
              <a:cs typeface="Times New Roman" panose="02020603050405020304" pitchFamily="18" charset="0"/>
            </a:endParaRPr>
          </a:p>
          <a:p>
            <a:pPr marL="342900" indent="-342900">
              <a:buClr>
                <a:srgbClr val="646B86"/>
              </a:buClr>
              <a:buSzPct val="100000"/>
            </a:pPr>
            <a:endParaRPr lang="en-US" sz="3600" dirty="0">
              <a:cs typeface="Times New Roman" panose="02020603050405020304" pitchFamily="18" charset="0"/>
            </a:endParaRPr>
          </a:p>
        </p:txBody>
      </p:sp>
    </p:spTree>
    <p:extLst>
      <p:ext uri="{BB962C8B-B14F-4D97-AF65-F5344CB8AC3E}">
        <p14:creationId xmlns:p14="http://schemas.microsoft.com/office/powerpoint/2010/main" val="2898655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58952"/>
          </a:xfrm>
        </p:spPr>
        <p:txBody>
          <a:bodyPr>
            <a:noAutofit/>
          </a:bodyPr>
          <a:lstStyle/>
          <a:p>
            <a:pPr marL="457200" indent="-457200"/>
            <a:r>
              <a:rPr lang="en-US" sz="4400" dirty="0">
                <a:solidFill>
                  <a:srgbClr val="7B9899"/>
                </a:solidFill>
                <a:effectLst>
                  <a:outerShdw blurRad="38100" dist="38100" dir="2700000" algn="tl">
                    <a:srgbClr val="000000">
                      <a:alpha val="43137"/>
                    </a:srgbClr>
                  </a:outerShdw>
                </a:effectLst>
              </a:rPr>
              <a:t>Investment Strategy </a:t>
            </a:r>
          </a:p>
        </p:txBody>
      </p:sp>
      <p:sp>
        <p:nvSpPr>
          <p:cNvPr id="3" name="Content Placeholder 2"/>
          <p:cNvSpPr>
            <a:spLocks noGrp="1"/>
          </p:cNvSpPr>
          <p:nvPr>
            <p:ph idx="1"/>
          </p:nvPr>
        </p:nvSpPr>
        <p:spPr/>
        <p:txBody>
          <a:bodyPr>
            <a:noAutofit/>
          </a:bodyPr>
          <a:lstStyle/>
          <a:p>
            <a:pPr marL="342900" indent="-342900">
              <a:buClr>
                <a:srgbClr val="646B86"/>
              </a:buClr>
              <a:buSzPct val="100000"/>
              <a:buFont typeface="Wingdings" panose="05000000000000000000" pitchFamily="2" charset="2"/>
              <a:buChar char="§"/>
            </a:pPr>
            <a:r>
              <a:rPr lang="en-US" sz="2800" dirty="0">
                <a:cs typeface="Times New Roman" panose="02020603050405020304" pitchFamily="18" charset="0"/>
              </a:rPr>
              <a:t>Written Strategies</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Operating Funds and Commingled Funds</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Debt Service Funds</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Debt Service Reserve Funds</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Special Project or Special Purpose Funds </a:t>
            </a:r>
          </a:p>
          <a:p>
            <a:pPr marL="342900" indent="-342900">
              <a:buClr>
                <a:srgbClr val="646B86"/>
              </a:buClr>
              <a:buSzPct val="100000"/>
            </a:pPr>
            <a:endParaRPr lang="en-US" sz="3600" dirty="0">
              <a:cs typeface="Times New Roman" panose="02020603050405020304" pitchFamily="18" charset="0"/>
            </a:endParaRPr>
          </a:p>
          <a:p>
            <a:pPr marL="342900" indent="-342900">
              <a:buClr>
                <a:srgbClr val="646B86"/>
              </a:buClr>
              <a:buSzPct val="100000"/>
            </a:pPr>
            <a:endParaRPr lang="en-US" sz="3600" dirty="0">
              <a:cs typeface="Times New Roman" panose="02020603050405020304" pitchFamily="18" charset="0"/>
            </a:endParaRPr>
          </a:p>
        </p:txBody>
      </p:sp>
    </p:spTree>
    <p:extLst>
      <p:ext uri="{BB962C8B-B14F-4D97-AF65-F5344CB8AC3E}">
        <p14:creationId xmlns:p14="http://schemas.microsoft.com/office/powerpoint/2010/main" val="4237576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58952"/>
          </a:xfrm>
        </p:spPr>
        <p:txBody>
          <a:bodyPr>
            <a:noAutofit/>
          </a:bodyPr>
          <a:lstStyle/>
          <a:p>
            <a:pPr marL="457200" indent="-457200"/>
            <a:r>
              <a:rPr lang="en-US" sz="4400" dirty="0">
                <a:solidFill>
                  <a:srgbClr val="7B9899"/>
                </a:solidFill>
                <a:effectLst>
                  <a:outerShdw blurRad="38100" dist="38100" dir="2700000" algn="tl">
                    <a:srgbClr val="000000">
                      <a:alpha val="43137"/>
                    </a:srgbClr>
                  </a:outerShdw>
                </a:effectLst>
              </a:rPr>
              <a:t>References</a:t>
            </a:r>
          </a:p>
        </p:txBody>
      </p:sp>
      <p:sp>
        <p:nvSpPr>
          <p:cNvPr id="3" name="Content Placeholder 2"/>
          <p:cNvSpPr>
            <a:spLocks noGrp="1"/>
          </p:cNvSpPr>
          <p:nvPr>
            <p:ph idx="1"/>
          </p:nvPr>
        </p:nvSpPr>
        <p:spPr/>
        <p:txBody>
          <a:bodyPr>
            <a:noAutofit/>
          </a:bodyPr>
          <a:lstStyle/>
          <a:p>
            <a:pPr marL="342900" indent="-342900">
              <a:buClr>
                <a:srgbClr val="646B86"/>
              </a:buClr>
              <a:buSzPct val="100000"/>
              <a:buFont typeface="Wingdings" panose="05000000000000000000" pitchFamily="2" charset="2"/>
              <a:buChar char="§"/>
            </a:pPr>
            <a:r>
              <a:rPr lang="en-US" sz="2800" dirty="0">
                <a:cs typeface="Times New Roman" panose="02020603050405020304" pitchFamily="18" charset="0"/>
              </a:rPr>
              <a:t>Linda Patterson</a:t>
            </a:r>
          </a:p>
          <a:p>
            <a:pPr marL="342900" indent="-342900">
              <a:buClr>
                <a:srgbClr val="646B86"/>
              </a:buClr>
              <a:buSzPct val="100000"/>
              <a:buFont typeface="Wingdings" panose="05000000000000000000" pitchFamily="2" charset="2"/>
              <a:buChar char="§"/>
            </a:pPr>
            <a:r>
              <a:rPr lang="en-US" sz="2800" dirty="0">
                <a:cs typeface="Times New Roman" panose="02020603050405020304" pitchFamily="18" charset="0"/>
              </a:rPr>
              <a:t>38</a:t>
            </a:r>
            <a:r>
              <a:rPr lang="en-US" sz="2800" baseline="30000" dirty="0">
                <a:cs typeface="Times New Roman" panose="02020603050405020304" pitchFamily="18" charset="0"/>
              </a:rPr>
              <a:t>th</a:t>
            </a:r>
            <a:r>
              <a:rPr lang="en-US" sz="2800" dirty="0">
                <a:cs typeface="Times New Roman" panose="02020603050405020304" pitchFamily="18" charset="0"/>
              </a:rPr>
              <a:t> Annual County Judges and Commissioners’ Conference </a:t>
            </a:r>
            <a:endParaRPr lang="en-US" sz="2400" dirty="0">
              <a:cs typeface="Times New Roman" panose="02020603050405020304" pitchFamily="18" charset="0"/>
            </a:endParaRPr>
          </a:p>
          <a:p>
            <a:pPr marL="342900" indent="-342900">
              <a:buClr>
                <a:srgbClr val="646B86"/>
              </a:buClr>
              <a:buSzPct val="100000"/>
            </a:pPr>
            <a:endParaRPr lang="en-US" sz="3600" dirty="0">
              <a:cs typeface="Times New Roman" panose="02020603050405020304" pitchFamily="18" charset="0"/>
            </a:endParaRPr>
          </a:p>
          <a:p>
            <a:pPr marL="342900" indent="-342900">
              <a:buClr>
                <a:srgbClr val="646B86"/>
              </a:buClr>
              <a:buSzPct val="100000"/>
            </a:pPr>
            <a:endParaRPr lang="en-US" sz="3600" dirty="0">
              <a:cs typeface="Times New Roman" panose="02020603050405020304" pitchFamily="18" charset="0"/>
            </a:endParaRPr>
          </a:p>
        </p:txBody>
      </p:sp>
    </p:spTree>
    <p:extLst>
      <p:ext uri="{BB962C8B-B14F-4D97-AF65-F5344CB8AC3E}">
        <p14:creationId xmlns:p14="http://schemas.microsoft.com/office/powerpoint/2010/main" val="3030672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58952"/>
          </a:xfrm>
        </p:spPr>
        <p:txBody>
          <a:bodyPr>
            <a:noAutofit/>
          </a:bodyPr>
          <a:lstStyle/>
          <a:p>
            <a:pPr marL="457200" indent="-457200"/>
            <a:r>
              <a:rPr lang="en-US" sz="4400" dirty="0">
                <a:solidFill>
                  <a:srgbClr val="7B9899"/>
                </a:solidFill>
                <a:effectLst>
                  <a:outerShdw blurRad="38100" dist="38100" dir="2700000" algn="tl">
                    <a:srgbClr val="000000">
                      <a:alpha val="43137"/>
                    </a:srgbClr>
                  </a:outerShdw>
                </a:effectLst>
              </a:rPr>
              <a:t>Objectives</a:t>
            </a:r>
          </a:p>
        </p:txBody>
      </p:sp>
      <p:sp>
        <p:nvSpPr>
          <p:cNvPr id="3" name="Content Placeholder 2"/>
          <p:cNvSpPr>
            <a:spLocks noGrp="1"/>
          </p:cNvSpPr>
          <p:nvPr>
            <p:ph idx="1"/>
          </p:nvPr>
        </p:nvSpPr>
        <p:spPr/>
        <p:txBody>
          <a:bodyPr>
            <a:noAutofit/>
          </a:bodyPr>
          <a:lstStyle/>
          <a:p>
            <a:pPr marL="342900" indent="-342900">
              <a:buClr>
                <a:srgbClr val="646B86"/>
              </a:buClr>
              <a:buSzPct val="100000"/>
              <a:buFont typeface="Wingdings" panose="05000000000000000000" pitchFamily="2" charset="2"/>
              <a:buChar char="§"/>
            </a:pPr>
            <a:r>
              <a:rPr lang="en-US" sz="2800" dirty="0">
                <a:cs typeface="Times New Roman" panose="02020603050405020304" pitchFamily="18" charset="0"/>
              </a:rPr>
              <a:t>Discuss and Summarize the Basic Elements of Investment Policies of Counties </a:t>
            </a:r>
          </a:p>
          <a:p>
            <a:pPr marL="342900" indent="-342900">
              <a:buClr>
                <a:srgbClr val="646B86"/>
              </a:buClr>
              <a:buSzPct val="100000"/>
              <a:buFont typeface="Wingdings" panose="05000000000000000000" pitchFamily="2" charset="2"/>
              <a:buChar char="§"/>
            </a:pPr>
            <a:r>
              <a:rPr lang="en-US" sz="2800" dirty="0">
                <a:cs typeface="Times New Roman" panose="02020603050405020304" pitchFamily="18" charset="0"/>
              </a:rPr>
              <a:t>Discuss the Investment Reports</a:t>
            </a:r>
          </a:p>
          <a:p>
            <a:pPr marL="342900" indent="-342900">
              <a:buClr>
                <a:srgbClr val="646B86"/>
              </a:buClr>
              <a:buSzPct val="100000"/>
              <a:buFont typeface="Wingdings" panose="05000000000000000000" pitchFamily="2" charset="2"/>
              <a:buChar char="§"/>
            </a:pPr>
            <a:r>
              <a:rPr lang="en-US" sz="2800" dirty="0">
                <a:cs typeface="Times New Roman" panose="02020603050405020304" pitchFamily="18" charset="0"/>
              </a:rPr>
              <a:t>Discuss the 1995 Modifications to the Public Funds Investment Act</a:t>
            </a:r>
          </a:p>
          <a:p>
            <a:pPr marL="342900" indent="-342900">
              <a:buClr>
                <a:srgbClr val="646B86"/>
              </a:buClr>
              <a:buSzPct val="100000"/>
              <a:buFont typeface="Wingdings" panose="05000000000000000000" pitchFamily="2" charset="2"/>
              <a:buChar char="§"/>
            </a:pPr>
            <a:r>
              <a:rPr lang="en-US" sz="2800" dirty="0">
                <a:cs typeface="Times New Roman" panose="02020603050405020304" pitchFamily="18" charset="0"/>
              </a:rPr>
              <a:t>Discuss Investment Strategies </a:t>
            </a:r>
          </a:p>
          <a:p>
            <a:pPr marL="342900" indent="-342900">
              <a:buClr>
                <a:srgbClr val="646B86"/>
              </a:buClr>
              <a:buSzPct val="100000"/>
            </a:pPr>
            <a:endParaRPr lang="en-US" sz="3600" dirty="0">
              <a:cs typeface="Times New Roman" panose="02020603050405020304" pitchFamily="18" charset="0"/>
            </a:endParaRPr>
          </a:p>
          <a:p>
            <a:pPr marL="342900" indent="-342900">
              <a:buClr>
                <a:srgbClr val="646B86"/>
              </a:buClr>
              <a:buSzPct val="100000"/>
            </a:pPr>
            <a:endParaRPr lang="en-US" sz="3600" dirty="0">
              <a:cs typeface="Times New Roman" panose="02020603050405020304" pitchFamily="18" charset="0"/>
            </a:endParaRPr>
          </a:p>
        </p:txBody>
      </p:sp>
    </p:spTree>
    <p:extLst>
      <p:ext uri="{BB962C8B-B14F-4D97-AF65-F5344CB8AC3E}">
        <p14:creationId xmlns:p14="http://schemas.microsoft.com/office/powerpoint/2010/main" val="2901998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58952"/>
          </a:xfrm>
        </p:spPr>
        <p:txBody>
          <a:bodyPr>
            <a:noAutofit/>
          </a:bodyPr>
          <a:lstStyle/>
          <a:p>
            <a:pPr marL="457200" indent="-457200"/>
            <a:r>
              <a:rPr lang="en-US" sz="4400" dirty="0">
                <a:solidFill>
                  <a:srgbClr val="7B9899"/>
                </a:solidFill>
                <a:effectLst>
                  <a:outerShdw blurRad="38100" dist="38100" dir="2700000" algn="tl">
                    <a:srgbClr val="000000">
                      <a:alpha val="43137"/>
                    </a:srgbClr>
                  </a:outerShdw>
                </a:effectLst>
              </a:rPr>
              <a:t>Basic Investment Policy for Counties </a:t>
            </a:r>
          </a:p>
        </p:txBody>
      </p:sp>
      <p:sp>
        <p:nvSpPr>
          <p:cNvPr id="3" name="Content Placeholder 2"/>
          <p:cNvSpPr>
            <a:spLocks noGrp="1"/>
          </p:cNvSpPr>
          <p:nvPr>
            <p:ph idx="1"/>
          </p:nvPr>
        </p:nvSpPr>
        <p:spPr>
          <a:xfrm>
            <a:off x="457200" y="1981200"/>
            <a:ext cx="8229600" cy="4876800"/>
          </a:xfrm>
        </p:spPr>
        <p:txBody>
          <a:bodyPr>
            <a:noAutofit/>
          </a:bodyPr>
          <a:lstStyle/>
          <a:p>
            <a:pPr marL="342900" indent="-342900">
              <a:buClr>
                <a:srgbClr val="646B86"/>
              </a:buClr>
              <a:buSzPct val="100000"/>
              <a:buFont typeface="Wingdings" panose="05000000000000000000" pitchFamily="2" charset="2"/>
              <a:buChar char="§"/>
            </a:pPr>
            <a:r>
              <a:rPr lang="en-US" sz="2800" dirty="0">
                <a:cs typeface="Times New Roman" panose="02020603050405020304" pitchFamily="18" charset="0"/>
              </a:rPr>
              <a:t>Legal Requirements</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Government Code, Chapter 2256</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Local Government Code, Chapter 116</a:t>
            </a:r>
          </a:p>
          <a:p>
            <a:pPr marL="342900" indent="-342900">
              <a:buClr>
                <a:srgbClr val="646B86"/>
              </a:buClr>
              <a:buSzPct val="100000"/>
              <a:buFont typeface="Wingdings" panose="05000000000000000000" pitchFamily="2" charset="2"/>
              <a:buChar char="§"/>
            </a:pPr>
            <a:r>
              <a:rPr lang="en-US" sz="2800" dirty="0">
                <a:cs typeface="Times New Roman" panose="02020603050405020304" pitchFamily="18" charset="0"/>
              </a:rPr>
              <a:t>Elements</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Written</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List Authorized Investments </a:t>
            </a:r>
          </a:p>
          <a:p>
            <a:pPr marL="342900" indent="-342900">
              <a:buClr>
                <a:srgbClr val="646B86"/>
              </a:buClr>
              <a:buSzPct val="100000"/>
            </a:pPr>
            <a:endParaRPr lang="en-US" sz="3600" dirty="0">
              <a:cs typeface="Times New Roman" panose="02020603050405020304" pitchFamily="18" charset="0"/>
            </a:endParaRPr>
          </a:p>
          <a:p>
            <a:pPr marL="342900" indent="-342900">
              <a:buClr>
                <a:srgbClr val="646B86"/>
              </a:buClr>
              <a:buSzPct val="100000"/>
            </a:pPr>
            <a:endParaRPr lang="en-US" sz="3600" dirty="0">
              <a:cs typeface="Times New Roman" panose="02020603050405020304" pitchFamily="18" charset="0"/>
            </a:endParaRPr>
          </a:p>
        </p:txBody>
      </p:sp>
    </p:spTree>
    <p:extLst>
      <p:ext uri="{BB962C8B-B14F-4D97-AF65-F5344CB8AC3E}">
        <p14:creationId xmlns:p14="http://schemas.microsoft.com/office/powerpoint/2010/main" val="3884188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58952"/>
          </a:xfrm>
        </p:spPr>
        <p:txBody>
          <a:bodyPr>
            <a:noAutofit/>
          </a:bodyPr>
          <a:lstStyle/>
          <a:p>
            <a:pPr marL="457200" indent="-457200"/>
            <a:r>
              <a:rPr lang="en-US" sz="4400" dirty="0">
                <a:solidFill>
                  <a:srgbClr val="7B9899"/>
                </a:solidFill>
                <a:effectLst>
                  <a:outerShdw blurRad="38100" dist="38100" dir="2700000" algn="tl">
                    <a:srgbClr val="000000">
                      <a:alpha val="43137"/>
                    </a:srgbClr>
                  </a:outerShdw>
                </a:effectLst>
              </a:rPr>
              <a:t>Basic Investment Policy for Counties </a:t>
            </a:r>
          </a:p>
        </p:txBody>
      </p:sp>
      <p:sp>
        <p:nvSpPr>
          <p:cNvPr id="3" name="Content Placeholder 2"/>
          <p:cNvSpPr>
            <a:spLocks noGrp="1"/>
          </p:cNvSpPr>
          <p:nvPr>
            <p:ph idx="1"/>
          </p:nvPr>
        </p:nvSpPr>
        <p:spPr>
          <a:xfrm>
            <a:off x="457200" y="1981200"/>
            <a:ext cx="8229600" cy="4876800"/>
          </a:xfrm>
        </p:spPr>
        <p:txBody>
          <a:bodyPr>
            <a:noAutofit/>
          </a:bodyPr>
          <a:lstStyle/>
          <a:p>
            <a:pPr marL="342900" indent="-342900">
              <a:buClr>
                <a:srgbClr val="646B86"/>
              </a:buClr>
              <a:buSzPct val="100000"/>
              <a:buFont typeface="Wingdings" panose="05000000000000000000" pitchFamily="2" charset="2"/>
              <a:buChar char="§"/>
            </a:pPr>
            <a:r>
              <a:rPr lang="en-US" sz="2800" dirty="0">
                <a:cs typeface="Times New Roman" panose="02020603050405020304" pitchFamily="18" charset="0"/>
              </a:rPr>
              <a:t>Elements</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Investment Strategy</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Safety of Investments</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Liquidity and Availability</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Yield</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Investment Training </a:t>
            </a:r>
          </a:p>
          <a:p>
            <a:pPr marL="342900" indent="-342900">
              <a:buClr>
                <a:srgbClr val="646B86"/>
              </a:buClr>
              <a:buSzPct val="100000"/>
            </a:pPr>
            <a:endParaRPr lang="en-US" sz="3600" dirty="0">
              <a:cs typeface="Times New Roman" panose="02020603050405020304" pitchFamily="18" charset="0"/>
            </a:endParaRPr>
          </a:p>
          <a:p>
            <a:pPr marL="342900" indent="-342900">
              <a:buClr>
                <a:srgbClr val="646B86"/>
              </a:buClr>
              <a:buSzPct val="100000"/>
            </a:pPr>
            <a:endParaRPr lang="en-US" sz="3600" dirty="0">
              <a:cs typeface="Times New Roman" panose="02020603050405020304" pitchFamily="18" charset="0"/>
            </a:endParaRPr>
          </a:p>
        </p:txBody>
      </p:sp>
    </p:spTree>
    <p:extLst>
      <p:ext uri="{BB962C8B-B14F-4D97-AF65-F5344CB8AC3E}">
        <p14:creationId xmlns:p14="http://schemas.microsoft.com/office/powerpoint/2010/main" val="3235267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58952"/>
          </a:xfrm>
        </p:spPr>
        <p:txBody>
          <a:bodyPr>
            <a:noAutofit/>
          </a:bodyPr>
          <a:lstStyle/>
          <a:p>
            <a:pPr marL="457200" indent="-457200"/>
            <a:r>
              <a:rPr lang="en-US" sz="4400" dirty="0">
                <a:solidFill>
                  <a:srgbClr val="7B9899"/>
                </a:solidFill>
                <a:effectLst>
                  <a:outerShdw blurRad="38100" dist="38100" dir="2700000" algn="tl">
                    <a:srgbClr val="000000">
                      <a:alpha val="43137"/>
                    </a:srgbClr>
                  </a:outerShdw>
                </a:effectLst>
              </a:rPr>
              <a:t>Basic Investment Policy for Counties </a:t>
            </a:r>
          </a:p>
        </p:txBody>
      </p:sp>
      <p:sp>
        <p:nvSpPr>
          <p:cNvPr id="3" name="Content Placeholder 2"/>
          <p:cNvSpPr>
            <a:spLocks noGrp="1"/>
          </p:cNvSpPr>
          <p:nvPr>
            <p:ph idx="1"/>
          </p:nvPr>
        </p:nvSpPr>
        <p:spPr>
          <a:xfrm>
            <a:off x="457200" y="1981200"/>
            <a:ext cx="8229600" cy="4876800"/>
          </a:xfrm>
        </p:spPr>
        <p:txBody>
          <a:bodyPr>
            <a:noAutofit/>
          </a:bodyPr>
          <a:lstStyle/>
          <a:p>
            <a:pPr marL="342900" indent="-342900">
              <a:buClr>
                <a:srgbClr val="646B86"/>
              </a:buClr>
              <a:buSzPct val="100000"/>
              <a:buFont typeface="Wingdings" panose="05000000000000000000" pitchFamily="2" charset="2"/>
              <a:buChar char="§"/>
            </a:pPr>
            <a:r>
              <a:rPr lang="en-US" sz="2800" dirty="0">
                <a:cs typeface="Times New Roman" panose="02020603050405020304" pitchFamily="18" charset="0"/>
              </a:rPr>
              <a:t>Elements</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Designation of Investment’s Officers</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Brokers Affidavit</a:t>
            </a:r>
          </a:p>
          <a:p>
            <a:pPr marL="342900" indent="-342900">
              <a:buClr>
                <a:srgbClr val="646B86"/>
              </a:buClr>
              <a:buSzPct val="100000"/>
              <a:buFont typeface="Wingdings" panose="05000000000000000000" pitchFamily="2" charset="2"/>
              <a:buChar char="§"/>
            </a:pPr>
            <a:r>
              <a:rPr lang="en-US" sz="2800" dirty="0">
                <a:cs typeface="Times New Roman" panose="02020603050405020304" pitchFamily="18" charset="0"/>
              </a:rPr>
              <a:t>Investment Training</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12 Months</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Components</a:t>
            </a:r>
          </a:p>
          <a:p>
            <a:pPr marL="342900" indent="-342900">
              <a:buClr>
                <a:srgbClr val="646B86"/>
              </a:buClr>
              <a:buSzPct val="100000"/>
            </a:pPr>
            <a:endParaRPr lang="en-US" sz="3600" dirty="0">
              <a:cs typeface="Times New Roman" panose="02020603050405020304" pitchFamily="18" charset="0"/>
            </a:endParaRPr>
          </a:p>
          <a:p>
            <a:pPr marL="342900" indent="-342900">
              <a:buClr>
                <a:srgbClr val="646B86"/>
              </a:buClr>
              <a:buSzPct val="100000"/>
            </a:pPr>
            <a:endParaRPr lang="en-US" sz="3600" dirty="0">
              <a:cs typeface="Times New Roman" panose="02020603050405020304" pitchFamily="18" charset="0"/>
            </a:endParaRPr>
          </a:p>
        </p:txBody>
      </p:sp>
    </p:spTree>
    <p:extLst>
      <p:ext uri="{BB962C8B-B14F-4D97-AF65-F5344CB8AC3E}">
        <p14:creationId xmlns:p14="http://schemas.microsoft.com/office/powerpoint/2010/main" val="1548138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58952"/>
          </a:xfrm>
        </p:spPr>
        <p:txBody>
          <a:bodyPr>
            <a:noAutofit/>
          </a:bodyPr>
          <a:lstStyle/>
          <a:p>
            <a:pPr marL="457200" indent="-457200"/>
            <a:r>
              <a:rPr lang="en-US" sz="4400" dirty="0">
                <a:solidFill>
                  <a:srgbClr val="7B9899"/>
                </a:solidFill>
                <a:effectLst>
                  <a:outerShdw blurRad="38100" dist="38100" dir="2700000" algn="tl">
                    <a:srgbClr val="000000">
                      <a:alpha val="43137"/>
                    </a:srgbClr>
                  </a:outerShdw>
                </a:effectLst>
              </a:rPr>
              <a:t>Basic Investment Policy for Counties </a:t>
            </a:r>
          </a:p>
        </p:txBody>
      </p:sp>
      <p:sp>
        <p:nvSpPr>
          <p:cNvPr id="3" name="Content Placeholder 2"/>
          <p:cNvSpPr>
            <a:spLocks noGrp="1"/>
          </p:cNvSpPr>
          <p:nvPr>
            <p:ph idx="1"/>
          </p:nvPr>
        </p:nvSpPr>
        <p:spPr>
          <a:xfrm>
            <a:off x="457200" y="1981200"/>
            <a:ext cx="8229600" cy="4876800"/>
          </a:xfrm>
        </p:spPr>
        <p:txBody>
          <a:bodyPr>
            <a:noAutofit/>
          </a:bodyPr>
          <a:lstStyle/>
          <a:p>
            <a:pPr marL="342900" indent="-342900">
              <a:buClr>
                <a:srgbClr val="646B86"/>
              </a:buClr>
              <a:buSzPct val="100000"/>
              <a:buFont typeface="Wingdings" panose="05000000000000000000" pitchFamily="2" charset="2"/>
              <a:buChar char="§"/>
            </a:pPr>
            <a:r>
              <a:rPr lang="en-US" sz="2800" dirty="0">
                <a:cs typeface="Times New Roman" panose="02020603050405020304" pitchFamily="18" charset="0"/>
              </a:rPr>
              <a:t>Elements</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Security and Internal Controls </a:t>
            </a:r>
          </a:p>
          <a:p>
            <a:pPr marL="342900" indent="-342900">
              <a:buClr>
                <a:srgbClr val="646B86"/>
              </a:buClr>
              <a:buSzPct val="100000"/>
            </a:pPr>
            <a:endParaRPr lang="en-US" sz="3600" dirty="0">
              <a:cs typeface="Times New Roman" panose="02020603050405020304" pitchFamily="18" charset="0"/>
            </a:endParaRPr>
          </a:p>
          <a:p>
            <a:pPr marL="342900" indent="-342900">
              <a:buClr>
                <a:srgbClr val="646B86"/>
              </a:buClr>
              <a:buSzPct val="100000"/>
            </a:pPr>
            <a:endParaRPr lang="en-US" sz="3600" dirty="0">
              <a:cs typeface="Times New Roman" panose="02020603050405020304" pitchFamily="18" charset="0"/>
            </a:endParaRPr>
          </a:p>
        </p:txBody>
      </p:sp>
    </p:spTree>
    <p:extLst>
      <p:ext uri="{BB962C8B-B14F-4D97-AF65-F5344CB8AC3E}">
        <p14:creationId xmlns:p14="http://schemas.microsoft.com/office/powerpoint/2010/main" val="3976909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58952"/>
          </a:xfrm>
        </p:spPr>
        <p:txBody>
          <a:bodyPr>
            <a:noAutofit/>
          </a:bodyPr>
          <a:lstStyle/>
          <a:p>
            <a:pPr marL="457200" indent="-457200"/>
            <a:r>
              <a:rPr lang="en-US" sz="4400" dirty="0">
                <a:solidFill>
                  <a:srgbClr val="7B9899"/>
                </a:solidFill>
                <a:effectLst>
                  <a:outerShdw blurRad="38100" dist="38100" dir="2700000" algn="tl">
                    <a:srgbClr val="000000">
                      <a:alpha val="43137"/>
                    </a:srgbClr>
                  </a:outerShdw>
                </a:effectLst>
              </a:rPr>
              <a:t>Investment Reports</a:t>
            </a:r>
          </a:p>
        </p:txBody>
      </p:sp>
      <p:sp>
        <p:nvSpPr>
          <p:cNvPr id="3" name="Content Placeholder 2"/>
          <p:cNvSpPr>
            <a:spLocks noGrp="1"/>
          </p:cNvSpPr>
          <p:nvPr>
            <p:ph idx="1"/>
          </p:nvPr>
        </p:nvSpPr>
        <p:spPr/>
        <p:txBody>
          <a:bodyPr>
            <a:noAutofit/>
          </a:bodyPr>
          <a:lstStyle/>
          <a:p>
            <a:pPr marL="342900" indent="-342900">
              <a:buClr>
                <a:srgbClr val="646B86"/>
              </a:buClr>
              <a:buSzPct val="100000"/>
              <a:buFont typeface="Wingdings" panose="05000000000000000000" pitchFamily="2" charset="2"/>
              <a:buChar char="§"/>
            </a:pPr>
            <a:r>
              <a:rPr lang="en-US" sz="2800" dirty="0">
                <a:cs typeface="Times New Roman" panose="02020603050405020304" pitchFamily="18" charset="0"/>
              </a:rPr>
              <a:t>Legal Requirements</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Public Funds Investment Act</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Quarterly Reports</a:t>
            </a:r>
          </a:p>
          <a:p>
            <a:pPr marL="891540" lvl="2" indent="-342900">
              <a:buClr>
                <a:srgbClr val="646B86"/>
              </a:buClr>
              <a:buSzPct val="100000"/>
              <a:buFont typeface="Wingdings" panose="05000000000000000000" pitchFamily="2" charset="2"/>
              <a:buChar char="§"/>
            </a:pPr>
            <a:r>
              <a:rPr lang="en-US" sz="2200" dirty="0">
                <a:cs typeface="Times New Roman" panose="02020603050405020304" pitchFamily="18" charset="0"/>
              </a:rPr>
              <a:t>Investment Position</a:t>
            </a:r>
          </a:p>
          <a:p>
            <a:pPr marL="891540" lvl="2" indent="-342900">
              <a:buClr>
                <a:srgbClr val="646B86"/>
              </a:buClr>
              <a:buSzPct val="100000"/>
              <a:buFont typeface="Wingdings" panose="05000000000000000000" pitchFamily="2" charset="2"/>
              <a:buChar char="§"/>
            </a:pPr>
            <a:r>
              <a:rPr lang="en-US" sz="2200" dirty="0">
                <a:cs typeface="Times New Roman" panose="02020603050405020304" pitchFamily="18" charset="0"/>
              </a:rPr>
              <a:t>Summary</a:t>
            </a:r>
          </a:p>
          <a:p>
            <a:pPr marL="891540" lvl="2" indent="-342900">
              <a:buClr>
                <a:srgbClr val="646B86"/>
              </a:buClr>
              <a:buSzPct val="100000"/>
              <a:buFont typeface="Wingdings" panose="05000000000000000000" pitchFamily="2" charset="2"/>
              <a:buChar char="§"/>
            </a:pPr>
            <a:r>
              <a:rPr lang="en-US" sz="2200" dirty="0">
                <a:cs typeface="Times New Roman" panose="02020603050405020304" pitchFamily="18" charset="0"/>
              </a:rPr>
              <a:t>Book Market</a:t>
            </a:r>
          </a:p>
          <a:p>
            <a:pPr marL="891540" lvl="2" indent="-342900">
              <a:buClr>
                <a:srgbClr val="646B86"/>
              </a:buClr>
              <a:buSzPct val="100000"/>
              <a:buFont typeface="Wingdings" panose="05000000000000000000" pitchFamily="2" charset="2"/>
              <a:buChar char="§"/>
            </a:pPr>
            <a:r>
              <a:rPr lang="en-US" sz="2200" dirty="0">
                <a:cs typeface="Times New Roman" panose="02020603050405020304" pitchFamily="18" charset="0"/>
              </a:rPr>
              <a:t>Maturity Dates</a:t>
            </a:r>
          </a:p>
          <a:p>
            <a:pPr marL="891540" lvl="2" indent="-342900">
              <a:buClr>
                <a:srgbClr val="646B86"/>
              </a:buClr>
              <a:buSzPct val="100000"/>
              <a:buFont typeface="Wingdings" panose="05000000000000000000" pitchFamily="2" charset="2"/>
              <a:buChar char="§"/>
            </a:pPr>
            <a:r>
              <a:rPr lang="en-US" sz="2200" dirty="0">
                <a:cs typeface="Times New Roman" panose="02020603050405020304" pitchFamily="18" charset="0"/>
              </a:rPr>
              <a:t>Compliance </a:t>
            </a:r>
          </a:p>
          <a:p>
            <a:pPr marL="342900" indent="-342900">
              <a:buClr>
                <a:srgbClr val="646B86"/>
              </a:buClr>
              <a:buSzPct val="100000"/>
            </a:pPr>
            <a:endParaRPr lang="en-US" sz="3600" dirty="0">
              <a:cs typeface="Times New Roman" panose="02020603050405020304" pitchFamily="18" charset="0"/>
            </a:endParaRPr>
          </a:p>
          <a:p>
            <a:pPr marL="342900" indent="-342900">
              <a:buClr>
                <a:srgbClr val="646B86"/>
              </a:buClr>
              <a:buSzPct val="100000"/>
            </a:pPr>
            <a:endParaRPr lang="en-US" sz="3600" dirty="0">
              <a:cs typeface="Times New Roman" panose="02020603050405020304" pitchFamily="18" charset="0"/>
            </a:endParaRPr>
          </a:p>
        </p:txBody>
      </p:sp>
    </p:spTree>
    <p:extLst>
      <p:ext uri="{BB962C8B-B14F-4D97-AF65-F5344CB8AC3E}">
        <p14:creationId xmlns:p14="http://schemas.microsoft.com/office/powerpoint/2010/main" val="458496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58952"/>
          </a:xfrm>
        </p:spPr>
        <p:txBody>
          <a:bodyPr>
            <a:noAutofit/>
          </a:bodyPr>
          <a:lstStyle/>
          <a:p>
            <a:pPr marL="457200" indent="-457200"/>
            <a:r>
              <a:rPr lang="en-US" sz="4400" dirty="0">
                <a:solidFill>
                  <a:srgbClr val="7B9899"/>
                </a:solidFill>
                <a:effectLst>
                  <a:outerShdw blurRad="38100" dist="38100" dir="2700000" algn="tl">
                    <a:srgbClr val="000000">
                      <a:alpha val="43137"/>
                    </a:srgbClr>
                  </a:outerShdw>
                </a:effectLst>
              </a:rPr>
              <a:t>Investment Reports</a:t>
            </a:r>
          </a:p>
        </p:txBody>
      </p:sp>
      <p:sp>
        <p:nvSpPr>
          <p:cNvPr id="3" name="Content Placeholder 2"/>
          <p:cNvSpPr>
            <a:spLocks noGrp="1"/>
          </p:cNvSpPr>
          <p:nvPr>
            <p:ph idx="1"/>
          </p:nvPr>
        </p:nvSpPr>
        <p:spPr/>
        <p:txBody>
          <a:bodyPr>
            <a:noAutofit/>
          </a:bodyPr>
          <a:lstStyle/>
          <a:p>
            <a:pPr marL="342900" indent="-342900">
              <a:buClr>
                <a:srgbClr val="646B86"/>
              </a:buClr>
              <a:buSzPct val="100000"/>
              <a:buFont typeface="Wingdings" panose="05000000000000000000" pitchFamily="2" charset="2"/>
              <a:buChar char="§"/>
            </a:pPr>
            <a:r>
              <a:rPr lang="en-US" sz="2800" dirty="0">
                <a:cs typeface="Times New Roman" panose="02020603050405020304" pitchFamily="18" charset="0"/>
              </a:rPr>
              <a:t>Legal Requirements</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Operational Need</a:t>
            </a:r>
          </a:p>
          <a:p>
            <a:pPr marL="891540" lvl="2" indent="-342900">
              <a:buClr>
                <a:srgbClr val="646B86"/>
              </a:buClr>
              <a:buSzPct val="100000"/>
              <a:buFont typeface="Wingdings" panose="05000000000000000000" pitchFamily="2" charset="2"/>
              <a:buChar char="§"/>
            </a:pPr>
            <a:r>
              <a:rPr lang="en-US" sz="2200" dirty="0">
                <a:cs typeface="Times New Roman" panose="02020603050405020304" pitchFamily="18" charset="0"/>
              </a:rPr>
              <a:t>Planning</a:t>
            </a:r>
          </a:p>
          <a:p>
            <a:pPr marL="891540" lvl="2" indent="-342900">
              <a:buClr>
                <a:srgbClr val="646B86"/>
              </a:buClr>
              <a:buSzPct val="100000"/>
              <a:buFont typeface="Wingdings" panose="05000000000000000000" pitchFamily="2" charset="2"/>
              <a:buChar char="§"/>
            </a:pPr>
            <a:r>
              <a:rPr lang="en-US" sz="2200" dirty="0">
                <a:cs typeface="Times New Roman" panose="02020603050405020304" pitchFamily="18" charset="0"/>
              </a:rPr>
              <a:t>Financial Condition </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Authorized Investments </a:t>
            </a:r>
            <a:endParaRPr lang="en-US" sz="2000" dirty="0">
              <a:cs typeface="Times New Roman" panose="02020603050405020304" pitchFamily="18" charset="0"/>
            </a:endParaRPr>
          </a:p>
          <a:p>
            <a:pPr marL="342900" indent="-342900">
              <a:buClr>
                <a:srgbClr val="646B86"/>
              </a:buClr>
              <a:buSzPct val="100000"/>
            </a:pPr>
            <a:endParaRPr lang="en-US" sz="3600" dirty="0">
              <a:cs typeface="Times New Roman" panose="02020603050405020304" pitchFamily="18" charset="0"/>
            </a:endParaRPr>
          </a:p>
          <a:p>
            <a:pPr marL="342900" indent="-342900">
              <a:buClr>
                <a:srgbClr val="646B86"/>
              </a:buClr>
              <a:buSzPct val="100000"/>
            </a:pPr>
            <a:endParaRPr lang="en-US" sz="3600" dirty="0">
              <a:cs typeface="Times New Roman" panose="02020603050405020304" pitchFamily="18" charset="0"/>
            </a:endParaRPr>
          </a:p>
        </p:txBody>
      </p:sp>
    </p:spTree>
    <p:extLst>
      <p:ext uri="{BB962C8B-B14F-4D97-AF65-F5344CB8AC3E}">
        <p14:creationId xmlns:p14="http://schemas.microsoft.com/office/powerpoint/2010/main" val="1104130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58952"/>
          </a:xfrm>
        </p:spPr>
        <p:txBody>
          <a:bodyPr>
            <a:noAutofit/>
          </a:bodyPr>
          <a:lstStyle/>
          <a:p>
            <a:pPr marL="457200" indent="-457200"/>
            <a:r>
              <a:rPr lang="en-US" sz="4400" dirty="0">
                <a:solidFill>
                  <a:srgbClr val="7B9899"/>
                </a:solidFill>
                <a:effectLst>
                  <a:outerShdw blurRad="38100" dist="38100" dir="2700000" algn="tl">
                    <a:srgbClr val="000000">
                      <a:alpha val="43137"/>
                    </a:srgbClr>
                  </a:outerShdw>
                </a:effectLst>
              </a:rPr>
              <a:t>1995 Modifications To Act</a:t>
            </a:r>
          </a:p>
        </p:txBody>
      </p:sp>
      <p:sp>
        <p:nvSpPr>
          <p:cNvPr id="3" name="Content Placeholder 2"/>
          <p:cNvSpPr>
            <a:spLocks noGrp="1"/>
          </p:cNvSpPr>
          <p:nvPr>
            <p:ph idx="1"/>
          </p:nvPr>
        </p:nvSpPr>
        <p:spPr/>
        <p:txBody>
          <a:bodyPr>
            <a:noAutofit/>
          </a:bodyPr>
          <a:lstStyle/>
          <a:p>
            <a:pPr marL="342900" indent="-342900">
              <a:buClr>
                <a:srgbClr val="646B86"/>
              </a:buClr>
              <a:buSzPct val="100000"/>
              <a:buFont typeface="Wingdings" panose="05000000000000000000" pitchFamily="2" charset="2"/>
              <a:buChar char="§"/>
            </a:pPr>
            <a:r>
              <a:rPr lang="en-US" sz="2800" dirty="0">
                <a:cs typeface="Times New Roman" panose="02020603050405020304" pitchFamily="18" charset="0"/>
              </a:rPr>
              <a:t>Investment Related</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Maximum Allowable</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Restricting </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Credit Union</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Reverse Purchase Agreements</a:t>
            </a:r>
          </a:p>
          <a:p>
            <a:pPr marL="617220" lvl="1" indent="-342900">
              <a:buClr>
                <a:srgbClr val="646B86"/>
              </a:buClr>
              <a:buSzPct val="100000"/>
              <a:buFont typeface="Wingdings" panose="05000000000000000000" pitchFamily="2" charset="2"/>
              <a:buChar char="§"/>
            </a:pPr>
            <a:r>
              <a:rPr lang="en-US" sz="2400" dirty="0">
                <a:cs typeface="Times New Roman" panose="02020603050405020304" pitchFamily="18" charset="0"/>
              </a:rPr>
              <a:t>Money Market Mutual Funds</a:t>
            </a:r>
          </a:p>
          <a:p>
            <a:pPr marL="342900" indent="-342900">
              <a:buClr>
                <a:srgbClr val="646B86"/>
              </a:buClr>
              <a:buSzPct val="100000"/>
            </a:pPr>
            <a:endParaRPr lang="en-US" sz="3600" dirty="0">
              <a:cs typeface="Times New Roman" panose="02020603050405020304" pitchFamily="18" charset="0"/>
            </a:endParaRPr>
          </a:p>
          <a:p>
            <a:pPr marL="342900" indent="-342900">
              <a:buClr>
                <a:srgbClr val="646B86"/>
              </a:buClr>
              <a:buSzPct val="100000"/>
            </a:pPr>
            <a:endParaRPr lang="en-US" sz="3600" dirty="0">
              <a:cs typeface="Times New Roman" panose="02020603050405020304" pitchFamily="18" charset="0"/>
            </a:endParaRPr>
          </a:p>
        </p:txBody>
      </p:sp>
    </p:spTree>
    <p:extLst>
      <p:ext uri="{BB962C8B-B14F-4D97-AF65-F5344CB8AC3E}">
        <p14:creationId xmlns:p14="http://schemas.microsoft.com/office/powerpoint/2010/main" val="15435559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emplate>
  <TotalTime>174</TotalTime>
  <Words>1861</Words>
  <Application>Microsoft Office PowerPoint</Application>
  <PresentationFormat>On-screen Show (4:3)</PresentationFormat>
  <Paragraphs>204</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Clarity</vt:lpstr>
      <vt:lpstr>Financial accounting investments </vt:lpstr>
      <vt:lpstr>Objectives</vt:lpstr>
      <vt:lpstr>Basic Investment Policy for Counties </vt:lpstr>
      <vt:lpstr>Basic Investment Policy for Counties </vt:lpstr>
      <vt:lpstr>Basic Investment Policy for Counties </vt:lpstr>
      <vt:lpstr>Basic Investment Policy for Counties </vt:lpstr>
      <vt:lpstr>Investment Reports</vt:lpstr>
      <vt:lpstr>Investment Reports</vt:lpstr>
      <vt:lpstr>1995 Modifications To Act</vt:lpstr>
      <vt:lpstr>1995 Modifications To Act</vt:lpstr>
      <vt:lpstr>1995 Modifications To Act</vt:lpstr>
      <vt:lpstr>1995 Modifications To Act</vt:lpstr>
      <vt:lpstr>Investment Strategy </vt:lpstr>
      <vt:lpstr>Investment Strategy </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AITAdmin</dc:creator>
  <cp:lastModifiedBy>AITAdmin</cp:lastModifiedBy>
  <cp:revision>29</cp:revision>
  <cp:lastPrinted>2017-08-04T15:21:20Z</cp:lastPrinted>
  <dcterms:created xsi:type="dcterms:W3CDTF">2017-04-18T16:42:29Z</dcterms:created>
  <dcterms:modified xsi:type="dcterms:W3CDTF">2017-08-04T15:32:43Z</dcterms:modified>
</cp:coreProperties>
</file>