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2" r:id="rId1"/>
  </p:sldMasterIdLst>
  <p:notesMasterIdLst>
    <p:notesMasterId r:id="rId45"/>
  </p:notesMasterIdLst>
  <p:handoutMasterIdLst>
    <p:handoutMasterId r:id="rId46"/>
  </p:handoutMasterIdLst>
  <p:sldIdLst>
    <p:sldId id="257" r:id="rId2"/>
    <p:sldId id="600" r:id="rId3"/>
    <p:sldId id="327" r:id="rId4"/>
    <p:sldId id="328" r:id="rId5"/>
    <p:sldId id="329" r:id="rId6"/>
    <p:sldId id="330" r:id="rId7"/>
    <p:sldId id="601" r:id="rId8"/>
    <p:sldId id="602" r:id="rId9"/>
    <p:sldId id="603" r:id="rId10"/>
    <p:sldId id="336" r:id="rId11"/>
    <p:sldId id="604" r:id="rId12"/>
    <p:sldId id="605" r:id="rId13"/>
    <p:sldId id="606" r:id="rId14"/>
    <p:sldId id="342" r:id="rId15"/>
    <p:sldId id="607" r:id="rId16"/>
    <p:sldId id="608" r:id="rId17"/>
    <p:sldId id="434" r:id="rId18"/>
    <p:sldId id="435" r:id="rId19"/>
    <p:sldId id="437" r:id="rId20"/>
    <p:sldId id="452" r:id="rId21"/>
    <p:sldId id="408" r:id="rId22"/>
    <p:sldId id="411" r:id="rId23"/>
    <p:sldId id="410" r:id="rId24"/>
    <p:sldId id="454" r:id="rId25"/>
    <p:sldId id="439" r:id="rId26"/>
    <p:sldId id="438" r:id="rId27"/>
    <p:sldId id="440" r:id="rId28"/>
    <p:sldId id="441" r:id="rId29"/>
    <p:sldId id="442" r:id="rId30"/>
    <p:sldId id="419" r:id="rId31"/>
    <p:sldId id="558" r:id="rId32"/>
    <p:sldId id="461" r:id="rId33"/>
    <p:sldId id="421" r:id="rId34"/>
    <p:sldId id="559" r:id="rId35"/>
    <p:sldId id="463" r:id="rId36"/>
    <p:sldId id="464" r:id="rId37"/>
    <p:sldId id="465" r:id="rId38"/>
    <p:sldId id="466" r:id="rId39"/>
    <p:sldId id="609" r:id="rId40"/>
    <p:sldId id="610" r:id="rId41"/>
    <p:sldId id="611" r:id="rId42"/>
    <p:sldId id="473" r:id="rId43"/>
    <p:sldId id="538" r:id="rId44"/>
  </p:sldIdLst>
  <p:sldSz cx="9144000" cy="6858000" type="screen4x3"/>
  <p:notesSz cx="7010400" cy="9296400"/>
  <p:embeddedFontLst>
    <p:embeddedFont>
      <p:font typeface="Gill Sans MT" panose="020B0502020104020203"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Times" panose="02020603050405020304" pitchFamily="18"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2">
          <p15:clr>
            <a:srgbClr val="A4A3A4"/>
          </p15:clr>
        </p15:guide>
        <p15:guide id="2">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9A0000"/>
    <a:srgbClr val="53504D"/>
    <a:srgbClr val="C8C8C5"/>
    <a:srgbClr val="E1E2DF"/>
    <a:srgbClr val="8F8F8C"/>
    <a:srgbClr val="332C2C"/>
    <a:srgbClr val="F7091D"/>
    <a:srgbClr val="1B43AD"/>
    <a:srgbClr val="003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5" autoAdjust="0"/>
    <p:restoredTop sz="88773" autoAdjust="0"/>
  </p:normalViewPr>
  <p:slideViewPr>
    <p:cSldViewPr snapToGrid="0">
      <p:cViewPr varScale="1">
        <p:scale>
          <a:sx n="61" d="100"/>
          <a:sy n="61" d="100"/>
        </p:scale>
        <p:origin x="760" y="32"/>
      </p:cViewPr>
      <p:guideLst>
        <p:guide orient="horz" pos="662"/>
        <p:guide/>
      </p:guideLst>
    </p:cSldViewPr>
  </p:slideViewPr>
  <p:outlineViewPr>
    <p:cViewPr>
      <p:scale>
        <a:sx n="33" d="100"/>
        <a:sy n="33" d="100"/>
      </p:scale>
      <p:origin x="0" y="714"/>
    </p:cViewPr>
  </p:outlineViewPr>
  <p:notesTextViewPr>
    <p:cViewPr>
      <p:scale>
        <a:sx n="100" d="100"/>
        <a:sy n="100" d="100"/>
      </p:scale>
      <p:origin x="0" y="0"/>
    </p:cViewPr>
  </p:notesTextViewPr>
  <p:sorterViewPr>
    <p:cViewPr varScale="1">
      <p:scale>
        <a:sx n="1" d="1"/>
        <a:sy n="1" d="1"/>
      </p:scale>
      <p:origin x="0" y="-11004"/>
    </p:cViewPr>
  </p:sorterViewPr>
  <p:notesViewPr>
    <p:cSldViewPr snapToGrid="0">
      <p:cViewPr>
        <p:scale>
          <a:sx n="80" d="100"/>
          <a:sy n="80" d="100"/>
        </p:scale>
        <p:origin x="-3128" y="-66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8" rIns="93175" bIns="46588" rtlCol="0"/>
          <a:lstStyle>
            <a:lvl1pPr algn="r">
              <a:defRPr sz="1200"/>
            </a:lvl1pPr>
          </a:lstStyle>
          <a:p>
            <a:fld id="{7566F723-9750-7F43-905F-EF717E9FCBFC}" type="datetime1">
              <a:rPr lang="en-US" smtClean="0"/>
              <a:t>1/18/2019</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8" rIns="93175" bIns="46588" rtlCol="0" anchor="b"/>
          <a:lstStyle>
            <a:lvl1pPr algn="r">
              <a:defRPr sz="1200"/>
            </a:lvl1pPr>
          </a:lstStyle>
          <a:p>
            <a:fld id="{F70A0C19-71F3-4CB1-A651-E5E6E241AFE9}" type="slidenum">
              <a:rPr lang="en-US" smtClean="0"/>
              <a:pPr/>
              <a:t>‹#›</a:t>
            </a:fld>
            <a:endParaRPr lang="en-US"/>
          </a:p>
        </p:txBody>
      </p:sp>
    </p:spTree>
    <p:extLst>
      <p:ext uri="{BB962C8B-B14F-4D97-AF65-F5344CB8AC3E}">
        <p14:creationId xmlns:p14="http://schemas.microsoft.com/office/powerpoint/2010/main" val="406822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5138"/>
          </a:xfrm>
          <a:prstGeom prst="rect">
            <a:avLst/>
          </a:prstGeom>
        </p:spPr>
        <p:txBody>
          <a:bodyPr vert="horz" lIns="91437" tIns="45719" rIns="91437" bIns="45719" rtlCol="0"/>
          <a:lstStyle>
            <a:lvl1pPr algn="l">
              <a:defRPr sz="1200"/>
            </a:lvl1pPr>
          </a:lstStyle>
          <a:p>
            <a:endParaRPr lang="en-US"/>
          </a:p>
        </p:txBody>
      </p:sp>
      <p:sp>
        <p:nvSpPr>
          <p:cNvPr id="3" name="Date Placeholder 2"/>
          <p:cNvSpPr>
            <a:spLocks noGrp="1"/>
          </p:cNvSpPr>
          <p:nvPr>
            <p:ph type="dt" idx="1"/>
          </p:nvPr>
        </p:nvSpPr>
        <p:spPr>
          <a:xfrm>
            <a:off x="3970339" y="1"/>
            <a:ext cx="3038475" cy="465138"/>
          </a:xfrm>
          <a:prstGeom prst="rect">
            <a:avLst/>
          </a:prstGeom>
        </p:spPr>
        <p:txBody>
          <a:bodyPr vert="horz" lIns="91437" tIns="45719" rIns="91437" bIns="45719" rtlCol="0"/>
          <a:lstStyle>
            <a:lvl1pPr algn="r">
              <a:defRPr sz="1200"/>
            </a:lvl1pPr>
          </a:lstStyle>
          <a:p>
            <a:fld id="{425AD8E4-2C49-3846-8974-A30AC9EFC57D}" type="datetime1">
              <a:rPr lang="en-US" smtClean="0"/>
              <a:t>1/18/2019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7" tIns="45719" rIns="91437" bIns="45719" rtlCol="0" anchor="ctr"/>
          <a:lstStyle/>
          <a:p>
            <a:endParaRPr lang="en-US"/>
          </a:p>
        </p:txBody>
      </p:sp>
      <p:sp>
        <p:nvSpPr>
          <p:cNvPr id="5" name="Notes Placeholder 4"/>
          <p:cNvSpPr>
            <a:spLocks noGrp="1"/>
          </p:cNvSpPr>
          <p:nvPr>
            <p:ph type="body" sz="quarter" idx="3"/>
          </p:nvPr>
        </p:nvSpPr>
        <p:spPr>
          <a:xfrm>
            <a:off x="701676" y="4416428"/>
            <a:ext cx="5607050" cy="4183063"/>
          </a:xfrm>
          <a:prstGeom prst="rect">
            <a:avLst/>
          </a:prstGeom>
        </p:spPr>
        <p:txBody>
          <a:bodyPr vert="horz" lIns="91437" tIns="45719" rIns="91437"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676"/>
            <a:ext cx="3038475" cy="465138"/>
          </a:xfrm>
          <a:prstGeom prst="rect">
            <a:avLst/>
          </a:prstGeom>
        </p:spPr>
        <p:txBody>
          <a:bodyPr vert="horz" lIns="91437" tIns="45719" rIns="91437"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1437" tIns="45719" rIns="91437" bIns="45719" rtlCol="0" anchor="b"/>
          <a:lstStyle>
            <a:lvl1pPr algn="r">
              <a:defRPr sz="1200"/>
            </a:lvl1pPr>
          </a:lstStyle>
          <a:p>
            <a:fld id="{F2789D87-2322-40BD-ABB4-D3E10A102DBC}" type="slidenum">
              <a:rPr lang="en-US" smtClean="0"/>
              <a:pPr/>
              <a:t>‹#›</a:t>
            </a:fld>
            <a:endParaRPr lang="en-US"/>
          </a:p>
        </p:txBody>
      </p:sp>
    </p:spTree>
    <p:extLst>
      <p:ext uri="{BB962C8B-B14F-4D97-AF65-F5344CB8AC3E}">
        <p14:creationId xmlns:p14="http://schemas.microsoft.com/office/powerpoint/2010/main" val="35654042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2789D87-2322-40BD-ABB4-D3E10A102DBC}" type="slidenum">
              <a:rPr lang="en-US" smtClean="0"/>
              <a:pPr/>
              <a:t>1</a:t>
            </a:fld>
            <a:endParaRPr lang="en-US"/>
          </a:p>
        </p:txBody>
      </p:sp>
      <p:sp>
        <p:nvSpPr>
          <p:cNvPr id="5" name="Notes Placeholder 4"/>
          <p:cNvSpPr>
            <a:spLocks noGrp="1"/>
          </p:cNvSpPr>
          <p:nvPr>
            <p:ph type="body" sz="quarter" idx="11"/>
          </p:nvPr>
        </p:nvSpPr>
        <p:spPr/>
        <p:txBody>
          <a:bodyPr>
            <a:normAutofit/>
          </a:bodyPr>
          <a:lstStyle/>
          <a:p>
            <a:endParaRPr lang="en-US" dirty="0"/>
          </a:p>
        </p:txBody>
      </p:sp>
    </p:spTree>
    <p:extLst>
      <p:ext uri="{BB962C8B-B14F-4D97-AF65-F5344CB8AC3E}">
        <p14:creationId xmlns:p14="http://schemas.microsoft.com/office/powerpoint/2010/main" val="4142799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0"/>
              </a:spcAft>
              <a:buClrTx/>
              <a:buSzTx/>
              <a:buFont typeface="Century Gothic" pitchFamily="34" charset="0"/>
              <a:buChar char="•"/>
              <a:tabLst/>
              <a:defRPr/>
            </a:pPr>
            <a:r>
              <a:rPr kumimoji="0" lang="en-US" sz="1000" b="0" i="0" u="none" strike="noStrike" kern="1200" cap="none" spc="0" normalizeH="0" baseline="0" noProof="0" dirty="0" smtClean="0">
                <a:ln>
                  <a:noFill/>
                </a:ln>
                <a:solidFill>
                  <a:srgbClr val="000000"/>
                </a:solidFill>
                <a:effectLst/>
                <a:uLnTx/>
                <a:uFillTx/>
                <a:latin typeface="Century Gothic" pitchFamily="34" charset="0"/>
                <a:ea typeface="+mn-ea"/>
                <a:cs typeface="+mn-cs"/>
              </a:rPr>
              <a:t>The Manual on Uniform Traffic Control Devices is commonly referred to as the MUTCD </a:t>
            </a:r>
          </a:p>
          <a:p>
            <a:pPr marL="171450" marR="0" lvl="0" indent="-171450" algn="l" defTabSz="914400" rtl="0" eaLnBrk="1" fontAlgn="auto" latinLnBrk="0" hangingPunct="1">
              <a:lnSpc>
                <a:spcPct val="100000"/>
              </a:lnSpc>
              <a:spcBef>
                <a:spcPts val="600"/>
              </a:spcBef>
              <a:spcAft>
                <a:spcPts val="0"/>
              </a:spcAft>
              <a:buClrTx/>
              <a:buSzTx/>
              <a:buFont typeface="Century Gothic" pitchFamily="34" charset="0"/>
              <a:buChar char="•"/>
              <a:tabLst/>
              <a:defRPr/>
            </a:pPr>
            <a:r>
              <a:rPr kumimoji="0" lang="en-US" sz="1000" b="0" i="0" u="none" strike="noStrike" kern="1200" cap="none" spc="0" normalizeH="0" baseline="0" noProof="0" dirty="0" smtClean="0">
                <a:ln>
                  <a:noFill/>
                </a:ln>
                <a:solidFill>
                  <a:srgbClr val="000000"/>
                </a:solidFill>
                <a:effectLst/>
                <a:uLnTx/>
                <a:uFillTx/>
                <a:latin typeface="Century Gothic" pitchFamily="34" charset="0"/>
                <a:ea typeface="+mn-ea"/>
                <a:cs typeface="+mn-cs"/>
              </a:rPr>
              <a:t>The MUTCD is a national standard that was first published in 1935, and it has been maintained by FHWA since 1971</a:t>
            </a:r>
          </a:p>
          <a:p>
            <a:pPr marL="171450" marR="0" lvl="0" indent="-171450" algn="l" defTabSz="914400" rtl="0" eaLnBrk="1" fontAlgn="auto" latinLnBrk="0" hangingPunct="1">
              <a:lnSpc>
                <a:spcPct val="100000"/>
              </a:lnSpc>
              <a:spcBef>
                <a:spcPts val="600"/>
              </a:spcBef>
              <a:spcAft>
                <a:spcPts val="0"/>
              </a:spcAft>
              <a:buClrTx/>
              <a:buSzTx/>
              <a:buFont typeface="Century Gothic" pitchFamily="34" charset="0"/>
              <a:buChar char="•"/>
              <a:tabLst/>
              <a:defRPr/>
            </a:pPr>
            <a:r>
              <a:rPr kumimoji="0" lang="en-US" sz="1000" b="0" i="0" u="none" strike="noStrike" kern="1200" cap="none" spc="0" normalizeH="0" baseline="0" noProof="0" dirty="0" smtClean="0">
                <a:ln>
                  <a:noFill/>
                </a:ln>
                <a:solidFill>
                  <a:srgbClr val="000000"/>
                </a:solidFill>
                <a:effectLst/>
                <a:uLnTx/>
                <a:uFillTx/>
                <a:latin typeface="Century Gothic" pitchFamily="34" charset="0"/>
                <a:ea typeface="+mn-ea"/>
                <a:cs typeface="+mn-cs"/>
              </a:rPr>
              <a:t>The current version was published in 2009, and the PDF is 864 pages</a:t>
            </a:r>
          </a:p>
          <a:p>
            <a:pPr marL="171450" marR="0" lvl="0" indent="-171450" algn="l" defTabSz="914400" rtl="0" eaLnBrk="1" fontAlgn="auto" latinLnBrk="0" hangingPunct="1">
              <a:lnSpc>
                <a:spcPct val="100000"/>
              </a:lnSpc>
              <a:spcBef>
                <a:spcPts val="600"/>
              </a:spcBef>
              <a:spcAft>
                <a:spcPts val="0"/>
              </a:spcAft>
              <a:buClrTx/>
              <a:buSzTx/>
              <a:buFont typeface="Century Gothic" pitchFamily="34" charset="0"/>
              <a:buChar char="•"/>
              <a:tabLst/>
              <a:defRPr/>
            </a:pPr>
            <a:r>
              <a:rPr kumimoji="0" lang="en-US" sz="1000" b="0" i="0" u="none" strike="noStrike" kern="1200" cap="none" spc="0" normalizeH="0" baseline="0" noProof="0" dirty="0" smtClean="0">
                <a:ln>
                  <a:noFill/>
                </a:ln>
                <a:solidFill>
                  <a:srgbClr val="000000"/>
                </a:solidFill>
                <a:effectLst/>
                <a:uLnTx/>
                <a:uFillTx/>
                <a:latin typeface="Century Gothic" pitchFamily="34" charset="0"/>
                <a:ea typeface="+mn-ea"/>
                <a:cs typeface="+mn-cs"/>
              </a:rPr>
              <a:t>The manual promotes uniformity of traffic control devices like signs, signals, and markings, which improves safety and driver expectancy</a:t>
            </a:r>
          </a:p>
          <a:p>
            <a:pPr marL="171450" marR="0" lvl="0" indent="-171450" algn="l" defTabSz="914400" rtl="0" eaLnBrk="1" fontAlgn="auto" latinLnBrk="0" hangingPunct="1">
              <a:lnSpc>
                <a:spcPct val="100000"/>
              </a:lnSpc>
              <a:spcBef>
                <a:spcPts val="600"/>
              </a:spcBef>
              <a:spcAft>
                <a:spcPts val="0"/>
              </a:spcAft>
              <a:buClrTx/>
              <a:buSzTx/>
              <a:buFont typeface="Century Gothic" pitchFamily="34" charset="0"/>
              <a:buChar char="•"/>
              <a:tabLst/>
              <a:defRPr/>
            </a:pPr>
            <a:r>
              <a:rPr kumimoji="0" lang="en-US" sz="1000" b="0" i="0" u="none" strike="noStrike" kern="1200" cap="none" spc="0" normalizeH="0" baseline="0" noProof="0" dirty="0" smtClean="0">
                <a:ln>
                  <a:noFill/>
                </a:ln>
                <a:solidFill>
                  <a:srgbClr val="000000"/>
                </a:solidFill>
                <a:effectLst/>
                <a:uLnTx/>
                <a:uFillTx/>
                <a:latin typeface="Century Gothic" pitchFamily="34" charset="0"/>
                <a:ea typeface="+mn-ea"/>
                <a:cs typeface="+mn-cs"/>
              </a:rPr>
              <a:t>There was extensive participation by practitioners in developing and evaluating the content of the MUTCD, including transportation and public safety</a:t>
            </a:r>
          </a:p>
          <a:p>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14</a:t>
            </a:fld>
            <a:endParaRPr lang="en-US"/>
          </a:p>
        </p:txBody>
      </p:sp>
    </p:spTree>
    <p:extLst>
      <p:ext uri="{BB962C8B-B14F-4D97-AF65-F5344CB8AC3E}">
        <p14:creationId xmlns:p14="http://schemas.microsoft.com/office/powerpoint/2010/main" val="393977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Part 6 of the MUTCD covers Temporary Traffic Control (TTC) zones, commonly known as highway construction or work zones</a:t>
            </a:r>
          </a:p>
          <a:p>
            <a:r>
              <a:rPr lang="en-US" dirty="0" smtClean="0"/>
              <a:t>A subset of Part 6 is Chapter 6I (pronounced “six-eye”), which specifically addresses traffic incidents</a:t>
            </a:r>
          </a:p>
          <a:p>
            <a:r>
              <a:rPr lang="en-US" dirty="0" smtClean="0"/>
              <a:t>Because they are emergency events of a temporary nature, traffic incidents are different from highway work zones and are not required to conform with the requirements of work zones</a:t>
            </a:r>
          </a:p>
          <a:p>
            <a:r>
              <a:rPr lang="en-US" dirty="0" smtClean="0"/>
              <a:t>Review the five sections of Chapter 6I</a:t>
            </a:r>
          </a:p>
          <a:p>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2.3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2-11</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
        <p:nvSpPr>
          <p:cNvPr id="6" name="Slide Image Placeholder 5"/>
          <p:cNvSpPr>
            <a:spLocks noGrp="1" noRot="1" noChangeAspect="1"/>
          </p:cNvSpPr>
          <p:nvPr>
            <p:ph type="sldImg"/>
          </p:nvPr>
        </p:nvSpPr>
        <p:spPr>
          <a:xfrm>
            <a:off x="1143000" y="531813"/>
            <a:ext cx="4719638" cy="3541712"/>
          </a:xfrm>
        </p:spPr>
      </p:sp>
    </p:spTree>
    <p:extLst>
      <p:ext uri="{BB962C8B-B14F-4D97-AF65-F5344CB8AC3E}">
        <p14:creationId xmlns:p14="http://schemas.microsoft.com/office/powerpoint/2010/main" val="233649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a:xfrm>
            <a:off x="525780" y="4736737"/>
            <a:ext cx="5958840" cy="4205514"/>
          </a:xfrm>
          <a:prstGeom prst="rect">
            <a:avLst/>
          </a:prstGeom>
        </p:spPr>
        <p:txBody>
          <a:bodyPr/>
          <a:lstStyle/>
          <a:p>
            <a:r>
              <a:rPr lang="en-US" b="1" dirty="0" smtClean="0"/>
              <a:t>Animation:</a:t>
            </a:r>
            <a:r>
              <a:rPr lang="en-US" baseline="0" dirty="0" smtClean="0"/>
              <a:t> </a:t>
            </a:r>
            <a:r>
              <a:rPr lang="en-US" dirty="0" smtClean="0"/>
              <a:t>Click </a:t>
            </a:r>
            <a:r>
              <a:rPr lang="en-US" dirty="0"/>
              <a:t>forward to make </a:t>
            </a:r>
            <a:r>
              <a:rPr lang="en-US" dirty="0" smtClean="0"/>
              <a:t>the Buffer and Incident Space labels appear </a:t>
            </a:r>
          </a:p>
          <a:p>
            <a:pPr>
              <a:spcBef>
                <a:spcPts val="1735"/>
              </a:spcBef>
            </a:pPr>
            <a:r>
              <a:rPr lang="en-US" dirty="0" smtClean="0"/>
              <a:t>A Traffic Incident Management Area is a type of TTC zone</a:t>
            </a:r>
          </a:p>
          <a:p>
            <a:r>
              <a:rPr lang="en-US" dirty="0" smtClean="0"/>
              <a:t>A</a:t>
            </a:r>
            <a:r>
              <a:rPr lang="en-US" baseline="0" dirty="0" smtClean="0"/>
              <a:t> </a:t>
            </a:r>
            <a:r>
              <a:rPr lang="en-US" dirty="0" smtClean="0"/>
              <a:t>Traffic </a:t>
            </a:r>
            <a:r>
              <a:rPr lang="en-US" dirty="0"/>
              <a:t>Incident Management Area has four main </a:t>
            </a:r>
            <a:r>
              <a:rPr lang="en-US" dirty="0" smtClean="0"/>
              <a:t>components:</a:t>
            </a:r>
          </a:p>
          <a:p>
            <a:pPr lvl="1"/>
            <a:r>
              <a:rPr lang="en-US" dirty="0" smtClean="0"/>
              <a:t>Advance Warning Area</a:t>
            </a:r>
          </a:p>
          <a:p>
            <a:pPr lvl="1"/>
            <a:r>
              <a:rPr lang="en-US" dirty="0" smtClean="0"/>
              <a:t>Transition Area</a:t>
            </a:r>
          </a:p>
          <a:p>
            <a:pPr lvl="1"/>
            <a:r>
              <a:rPr lang="en-US" dirty="0" smtClean="0"/>
              <a:t>Activity Area </a:t>
            </a:r>
          </a:p>
          <a:p>
            <a:pPr lvl="1"/>
            <a:r>
              <a:rPr lang="en-US" dirty="0" smtClean="0"/>
              <a:t>Termination Area </a:t>
            </a:r>
          </a:p>
          <a:p>
            <a:r>
              <a:rPr lang="en-US" dirty="0"/>
              <a:t>The Activity Area is further comprised of a Buffer Space and an Incident </a:t>
            </a:r>
            <a:r>
              <a:rPr lang="en-US" dirty="0" smtClean="0"/>
              <a:t>Space </a:t>
            </a:r>
            <a:r>
              <a:rPr lang="en-US" b="1" dirty="0" smtClean="0"/>
              <a:t>[Click]</a:t>
            </a:r>
            <a:endParaRPr lang="en-US" b="1" dirty="0"/>
          </a:p>
          <a:p>
            <a:pPr lvl="0"/>
            <a:r>
              <a:rPr lang="en-US" dirty="0" smtClean="0"/>
              <a:t>The parts of a Traffic Incident Management Area </a:t>
            </a:r>
            <a:r>
              <a:rPr lang="en-US" baseline="0" dirty="0" smtClean="0"/>
              <a:t>are covered in greater detail in Lesson 7</a:t>
            </a:r>
            <a:endParaRPr lang="en-US" dirty="0" smtClean="0"/>
          </a:p>
          <a:p>
            <a:r>
              <a:rPr lang="en-US" dirty="0" smtClean="0"/>
              <a:t>Note</a:t>
            </a:r>
            <a:r>
              <a:rPr lang="en-US" baseline="0" dirty="0" smtClean="0"/>
              <a:t> the general positioning of the responder vehicles, this will be covered more in Lesson 4</a:t>
            </a:r>
            <a:endParaRPr lang="en-US" dirty="0" smtClean="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2.3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2-12</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06475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a:t>All advance warning devices should be placed so that they will provide enough warning for vehicles to slow before reaching </a:t>
            </a:r>
            <a:r>
              <a:rPr lang="en-US" dirty="0" smtClean="0"/>
              <a:t>the incident and any queue that might form</a:t>
            </a:r>
          </a:p>
          <a:p>
            <a:r>
              <a:rPr lang="en-US" dirty="0" smtClean="0"/>
              <a:t>Advance warning should be a high priority for responders, particularly in the cases of reduced visibility which will be discussed later</a:t>
            </a:r>
            <a:endParaRPr lang="en-US" dirty="0"/>
          </a:p>
          <a:p>
            <a:r>
              <a:rPr lang="en-US" dirty="0"/>
              <a:t>The shoulder taper is used to advise motorists that the shoulder is closed ahead</a:t>
            </a:r>
          </a:p>
          <a:p>
            <a:pPr lvl="1"/>
            <a:r>
              <a:rPr lang="en-US" dirty="0"/>
              <a:t>Due to limited resources (availability of cones) a typical </a:t>
            </a:r>
            <a:r>
              <a:rPr lang="en-US" dirty="0" smtClean="0"/>
              <a:t>Traffic Incident Management Area </a:t>
            </a:r>
            <a:r>
              <a:rPr lang="en-US" dirty="0"/>
              <a:t>will likely not include a shoulder taper </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877928164"/>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7.1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4-Hour</a:t>
                      </a:r>
                      <a:r>
                        <a:rPr lang="en-US" sz="1100" b="0" baseline="0" dirty="0" smtClean="0">
                          <a:latin typeface="Century Gothic" pitchFamily="34" charset="0"/>
                        </a:rPr>
                        <a:t> Version Slide: 4H-124</a:t>
                      </a:r>
                      <a:endParaRPr lang="en-US" sz="1100" b="0" dirty="0" smtClean="0">
                        <a:latin typeface="Century Gothic" pitchFamily="34" charset="0"/>
                      </a:endParaRP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3785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b="1" dirty="0" smtClean="0"/>
              <a:t>Animation: </a:t>
            </a:r>
            <a:r>
              <a:rPr lang="en-US" b="0" dirty="0" smtClean="0"/>
              <a:t>Click forward to make second picture appear</a:t>
            </a:r>
          </a:p>
          <a:p>
            <a:pPr>
              <a:spcBef>
                <a:spcPts val="1735"/>
              </a:spcBef>
            </a:pPr>
            <a:r>
              <a:rPr lang="en-US" dirty="0"/>
              <a:t>Another advance warning adjustment consideration </a:t>
            </a:r>
            <a:r>
              <a:rPr lang="en-US" dirty="0" smtClean="0"/>
              <a:t>involves limited </a:t>
            </a:r>
            <a:r>
              <a:rPr lang="en-US" dirty="0"/>
              <a:t>sight </a:t>
            </a:r>
            <a:r>
              <a:rPr lang="en-US" dirty="0" smtClean="0"/>
              <a:t>distance</a:t>
            </a:r>
          </a:p>
          <a:p>
            <a:r>
              <a:rPr lang="en-US" dirty="0" smtClean="0"/>
              <a:t>A </a:t>
            </a:r>
            <a:r>
              <a:rPr lang="en-US" dirty="0"/>
              <a:t>small </a:t>
            </a:r>
            <a:r>
              <a:rPr lang="en-US" dirty="0" smtClean="0"/>
              <a:t>elevation or curvature </a:t>
            </a:r>
            <a:r>
              <a:rPr lang="en-US" dirty="0"/>
              <a:t>in the roadway </a:t>
            </a:r>
            <a:r>
              <a:rPr lang="en-US" dirty="0" smtClean="0"/>
              <a:t>can obstruct a driver’s view,</a:t>
            </a:r>
            <a:r>
              <a:rPr lang="en-US" baseline="0" dirty="0" smtClean="0"/>
              <a:t> as can smoke, fog, and darkness</a:t>
            </a:r>
            <a:endParaRPr lang="en-US" dirty="0"/>
          </a:p>
          <a:p>
            <a:r>
              <a:rPr lang="en-US" dirty="0"/>
              <a:t>Once it has been determined the incident is a limited sight distance situation:</a:t>
            </a:r>
          </a:p>
          <a:p>
            <a:pPr lvl="1"/>
            <a:r>
              <a:rPr lang="en-US" dirty="0"/>
              <a:t>Position your vehicle further upstream of the scene than normal to serve as advance warning and keep your lights on</a:t>
            </a:r>
          </a:p>
          <a:p>
            <a:pPr lvl="1"/>
            <a:r>
              <a:rPr lang="en-US" dirty="0"/>
              <a:t>Contact other responding units </a:t>
            </a:r>
            <a:r>
              <a:rPr lang="en-US" dirty="0" smtClean="0"/>
              <a:t>and </a:t>
            </a:r>
            <a:r>
              <a:rPr lang="en-US" dirty="0"/>
              <a:t>advise them of the exact location and request they position for extended advanced warning</a:t>
            </a:r>
          </a:p>
          <a:p>
            <a:pPr lvl="1"/>
            <a:r>
              <a:rPr lang="en-US" dirty="0"/>
              <a:t>Setup temporary warning and traffic control with available cones and signs</a:t>
            </a:r>
          </a:p>
          <a:p>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292759435"/>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7.2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4-Hour</a:t>
                      </a:r>
                      <a:r>
                        <a:rPr lang="en-US" sz="1100" b="0" baseline="0" dirty="0" smtClean="0">
                          <a:latin typeface="Century Gothic" pitchFamily="34" charset="0"/>
                        </a:rPr>
                        <a:t> Version Slide: 4H-128</a:t>
                      </a:r>
                      <a:endParaRPr lang="en-US" sz="1100" b="0" dirty="0" smtClean="0">
                        <a:latin typeface="Century Gothic" pitchFamily="34" charset="0"/>
                      </a:endParaRP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1315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793B91-1F0F-45E7-A087-91686733C339}" type="slidenum">
              <a:rPr lang="en-US" smtClean="0"/>
              <a:pPr fontAlgn="base">
                <a:spcBef>
                  <a:spcPct val="0"/>
                </a:spcBef>
                <a:spcAft>
                  <a:spcPct val="0"/>
                </a:spcAft>
                <a:defRPr/>
              </a:pPr>
              <a:t>21</a:t>
            </a:fld>
            <a:endParaRPr lang="en-US" smtClean="0"/>
          </a:p>
        </p:txBody>
      </p:sp>
      <p:sp>
        <p:nvSpPr>
          <p:cNvPr id="60419" name="Rectangle 2"/>
          <p:cNvSpPr>
            <a:spLocks noGrp="1" noRot="1" noChangeAspect="1" noChangeArrowheads="1" noTextEdit="1"/>
          </p:cNvSpPr>
          <p:nvPr>
            <p:ph type="sldImg"/>
          </p:nvPr>
        </p:nvSpPr>
        <p:spPr bwMode="auto">
          <a:xfrm>
            <a:off x="1189038" y="704850"/>
            <a:ext cx="4629150" cy="3471863"/>
          </a:xfrm>
          <a:noFill/>
          <a:ln cap="flat">
            <a:solidFill>
              <a:schemeClr val="tx1"/>
            </a:solidFill>
            <a:miter lim="800000"/>
            <a:headEnd/>
            <a:tailEnd/>
          </a:ln>
        </p:spPr>
      </p:sp>
      <p:sp>
        <p:nvSpPr>
          <p:cNvPr id="60420" name="Rectangle 3"/>
          <p:cNvSpPr>
            <a:spLocks noGrp="1" noChangeArrowheads="1"/>
          </p:cNvSpPr>
          <p:nvPr>
            <p:ph type="body" idx="1"/>
          </p:nvPr>
        </p:nvSpPr>
        <p:spPr bwMode="auto">
          <a:xfrm>
            <a:off x="754063" y="4416426"/>
            <a:ext cx="5484812" cy="4181475"/>
          </a:xfrm>
          <a:noFill/>
        </p:spPr>
        <p:txBody>
          <a:bodyPr wrap="square" lIns="89415" tIns="43923" rIns="89415" bIns="43923" numCol="1" anchor="t" anchorCtr="0" compatLnSpc="1">
            <a:prstTxWarp prst="textNoShape">
              <a:avLst/>
            </a:prstTxWarp>
          </a:bodyPr>
          <a:lstStyle/>
          <a:p>
            <a:pPr eaLnBrk="1" hangingPunct="1">
              <a:spcBef>
                <a:spcPct val="0"/>
              </a:spcBef>
            </a:pPr>
            <a:endParaRPr lang="es-ES" dirty="0" smtClean="0"/>
          </a:p>
        </p:txBody>
      </p:sp>
    </p:spTree>
    <p:extLst>
      <p:ext uri="{BB962C8B-B14F-4D97-AF65-F5344CB8AC3E}">
        <p14:creationId xmlns:p14="http://schemas.microsoft.com/office/powerpoint/2010/main" val="21669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793B91-1F0F-45E7-A087-91686733C339}" type="slidenum">
              <a:rPr lang="en-US" smtClean="0"/>
              <a:pPr fontAlgn="base">
                <a:spcBef>
                  <a:spcPct val="0"/>
                </a:spcBef>
                <a:spcAft>
                  <a:spcPct val="0"/>
                </a:spcAft>
                <a:defRPr/>
              </a:pPr>
              <a:t>22</a:t>
            </a:fld>
            <a:endParaRPr lang="en-US" smtClean="0"/>
          </a:p>
        </p:txBody>
      </p:sp>
      <p:sp>
        <p:nvSpPr>
          <p:cNvPr id="60419" name="Rectangle 2"/>
          <p:cNvSpPr>
            <a:spLocks noGrp="1" noRot="1" noChangeAspect="1" noChangeArrowheads="1" noTextEdit="1"/>
          </p:cNvSpPr>
          <p:nvPr>
            <p:ph type="sldImg"/>
          </p:nvPr>
        </p:nvSpPr>
        <p:spPr bwMode="auto">
          <a:xfrm>
            <a:off x="1189038" y="704850"/>
            <a:ext cx="4629150" cy="3471863"/>
          </a:xfrm>
          <a:noFill/>
          <a:ln cap="flat">
            <a:solidFill>
              <a:schemeClr val="tx1"/>
            </a:solidFill>
            <a:miter lim="800000"/>
            <a:headEnd/>
            <a:tailEnd/>
          </a:ln>
        </p:spPr>
      </p:sp>
      <p:sp>
        <p:nvSpPr>
          <p:cNvPr id="60420" name="Rectangle 3"/>
          <p:cNvSpPr>
            <a:spLocks noGrp="1" noChangeArrowheads="1"/>
          </p:cNvSpPr>
          <p:nvPr>
            <p:ph type="body" idx="1"/>
          </p:nvPr>
        </p:nvSpPr>
        <p:spPr bwMode="auto">
          <a:xfrm>
            <a:off x="754063" y="4416426"/>
            <a:ext cx="5484812" cy="4181475"/>
          </a:xfrm>
          <a:noFill/>
        </p:spPr>
        <p:txBody>
          <a:bodyPr wrap="square" lIns="89415" tIns="43923" rIns="89415" bIns="43923" numCol="1" anchor="t" anchorCtr="0" compatLnSpc="1">
            <a:prstTxWarp prst="textNoShape">
              <a:avLst/>
            </a:prstTxWarp>
          </a:bodyPr>
          <a:lstStyle/>
          <a:p>
            <a:pPr eaLnBrk="1" hangingPunct="1">
              <a:spcBef>
                <a:spcPct val="0"/>
              </a:spcBef>
            </a:pPr>
            <a:r>
              <a:rPr lang="es-ES" dirty="0" err="1" smtClean="0"/>
              <a:t>Responders</a:t>
            </a:r>
            <a:r>
              <a:rPr lang="es-ES" dirty="0" smtClean="0"/>
              <a:t> </a:t>
            </a:r>
            <a:r>
              <a:rPr lang="es-ES" dirty="0" err="1" smtClean="0"/>
              <a:t>have</a:t>
            </a:r>
            <a:r>
              <a:rPr lang="es-ES" dirty="0" smtClean="0"/>
              <a:t> </a:t>
            </a:r>
            <a:r>
              <a:rPr lang="es-ES" dirty="0" err="1" smtClean="0"/>
              <a:t>options</a:t>
            </a:r>
            <a:r>
              <a:rPr lang="es-ES" dirty="0" smtClean="0"/>
              <a:t> </a:t>
            </a:r>
            <a:r>
              <a:rPr lang="es-ES" dirty="0" err="1" smtClean="0"/>
              <a:t>that</a:t>
            </a:r>
            <a:r>
              <a:rPr lang="es-ES" dirty="0" smtClean="0"/>
              <a:t> can</a:t>
            </a:r>
            <a:r>
              <a:rPr lang="es-ES" baseline="0" dirty="0" smtClean="0"/>
              <a:t> be </a:t>
            </a:r>
            <a:r>
              <a:rPr lang="es-ES" baseline="0" dirty="0" err="1" smtClean="0"/>
              <a:t>deployed</a:t>
            </a:r>
            <a:r>
              <a:rPr lang="es-ES" baseline="0" dirty="0" smtClean="0"/>
              <a:t> </a:t>
            </a:r>
            <a:r>
              <a:rPr lang="es-ES" baseline="0" dirty="0" err="1" smtClean="0"/>
              <a:t>quickly</a:t>
            </a:r>
            <a:endParaRPr lang="es-ES" dirty="0" smtClean="0"/>
          </a:p>
        </p:txBody>
      </p:sp>
    </p:spTree>
    <p:extLst>
      <p:ext uri="{BB962C8B-B14F-4D97-AF65-F5344CB8AC3E}">
        <p14:creationId xmlns:p14="http://schemas.microsoft.com/office/powerpoint/2010/main" val="2205619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portable changeable message signs (PCMS) can also be used for advance warning</a:t>
            </a:r>
          </a:p>
          <a:p>
            <a:r>
              <a:rPr lang="en-US" dirty="0" smtClean="0"/>
              <a:t>The State DOT, local transportation agency, or public works department is typically responsible for deploying PCMS </a:t>
            </a:r>
          </a:p>
          <a:p>
            <a:r>
              <a:rPr lang="en-US" dirty="0" smtClean="0"/>
              <a:t>Private traffic control companies and/or asset management companies may also be used by transportation agencies </a:t>
            </a:r>
          </a:p>
          <a:p>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23</a:t>
            </a:fld>
            <a:endParaRPr lang="en-US"/>
          </a:p>
        </p:txBody>
      </p:sp>
    </p:spTree>
    <p:extLst>
      <p:ext uri="{BB962C8B-B14F-4D97-AF65-F5344CB8AC3E}">
        <p14:creationId xmlns:p14="http://schemas.microsoft.com/office/powerpoint/2010/main" val="2268963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dirty="0" smtClean="0"/>
              <a:t>Paraphrase slide content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49643071"/>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Objectives: 7.1 and 7.3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4-Hour</a:t>
                      </a:r>
                      <a:r>
                        <a:rPr lang="en-US" sz="1100" b="0" baseline="0" dirty="0" smtClean="0">
                          <a:latin typeface="Century Gothic" pitchFamily="34" charset="0"/>
                        </a:rPr>
                        <a:t> Version Slide: 4H-129</a:t>
                      </a:r>
                      <a:endParaRPr lang="en-US" sz="1100" b="0" dirty="0" smtClean="0">
                        <a:latin typeface="Century Gothic" pitchFamily="34" charset="0"/>
                      </a:endParaRP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8560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Animation:</a:t>
            </a:r>
            <a:r>
              <a:rPr lang="en-US" dirty="0"/>
              <a:t> </a:t>
            </a:r>
            <a:r>
              <a:rPr lang="en-US" dirty="0" smtClean="0"/>
              <a:t>Click forward to start taper set up, placement of each cone requires two clicks for a total of 11 clicks </a:t>
            </a:r>
            <a:endParaRPr lang="en-US" dirty="0"/>
          </a:p>
          <a:p>
            <a:pPr>
              <a:spcBef>
                <a:spcPts val="1735"/>
              </a:spcBef>
            </a:pPr>
            <a:r>
              <a:rPr lang="en-US" dirty="0" smtClean="0"/>
              <a:t>Florida Gulf Coast University in Ft. Myers worked on a Justice Department grant related to nighttime traffic control devices</a:t>
            </a:r>
          </a:p>
          <a:p>
            <a:r>
              <a:rPr lang="en-US" dirty="0" smtClean="0"/>
              <a:t>As a related issue, they developed a deployment technique that fills a historical training gap</a:t>
            </a:r>
          </a:p>
          <a:p>
            <a:r>
              <a:rPr lang="en-US" dirty="0" smtClean="0"/>
              <a:t>The deployment of 5 cones to block one traffic lane is demonstrated</a:t>
            </a:r>
          </a:p>
          <a:p>
            <a:r>
              <a:rPr lang="en-US" dirty="0" smtClean="0"/>
              <a:t>In </a:t>
            </a:r>
            <a:r>
              <a:rPr lang="en-US" dirty="0"/>
              <a:t>this example, the skip lines are used to guide taper set </a:t>
            </a:r>
            <a:r>
              <a:rPr lang="en-US" dirty="0" smtClean="0"/>
              <a:t>up</a:t>
            </a:r>
          </a:p>
          <a:p>
            <a:r>
              <a:rPr lang="en-US" dirty="0" smtClean="0"/>
              <a:t>The methodology has the responder use the refuge of the shoulder throughout deployment</a:t>
            </a:r>
          </a:p>
          <a:p>
            <a:pPr marL="660946" lvl="1" indent="-220316">
              <a:buFont typeface="+mj-lt"/>
              <a:buAutoNum type="arabicPeriod"/>
            </a:pPr>
            <a:r>
              <a:rPr lang="en-US" dirty="0" smtClean="0"/>
              <a:t>The responder retrieves available cones from the trunk placing one at the rear of the responder vehicle on the edge line</a:t>
            </a:r>
          </a:p>
          <a:p>
            <a:pPr marL="660946" lvl="1" indent="-220316">
              <a:buFont typeface="+mj-lt"/>
              <a:buAutoNum type="arabicPeriod"/>
            </a:pPr>
            <a:r>
              <a:rPr lang="en-US" dirty="0" smtClean="0"/>
              <a:t>Walking along the shoulder, facing traffic, a cone is subsequently placed on the edge line at each skip line (alternatively, they can be placed every 10 paces)</a:t>
            </a:r>
          </a:p>
          <a:p>
            <a:pPr marL="660946" lvl="1" indent="-220316">
              <a:buFont typeface="+mj-lt"/>
              <a:buAutoNum type="arabicPeriod"/>
            </a:pPr>
            <a:r>
              <a:rPr lang="en-US" dirty="0" smtClean="0"/>
              <a:t>When the last cone has been placed on the edge line, the responder begins walking backwards until the next cone is reached</a:t>
            </a:r>
          </a:p>
          <a:p>
            <a:pPr marL="660946" lvl="1" indent="-220316">
              <a:buFont typeface="+mj-lt"/>
              <a:buAutoNum type="arabicPeriod"/>
            </a:pPr>
            <a:r>
              <a:rPr lang="en-US" dirty="0" smtClean="0"/>
              <a:t>The responder takes one lateral step into the travel lane and places the cone, immediately returning to the shoulder – facing traffic</a:t>
            </a:r>
          </a:p>
          <a:p>
            <a:pPr marL="660946" lvl="1" indent="-220316">
              <a:buFont typeface="+mj-lt"/>
              <a:buAutoNum type="arabicPeriod"/>
            </a:pPr>
            <a:r>
              <a:rPr lang="en-US" dirty="0" smtClean="0"/>
              <a:t>The responder again walks backwards until the next cone is reached and then takes two lateral steps into the travel lane to place the cone, immediately returning to the shoulder</a:t>
            </a:r>
          </a:p>
          <a:p>
            <a:pPr marL="660946" lvl="1" indent="-220316">
              <a:buFont typeface="+mj-lt"/>
              <a:buAutoNum type="arabicPeriod"/>
            </a:pPr>
            <a:r>
              <a:rPr lang="en-US" dirty="0" smtClean="0"/>
              <a:t>The steps are repeated until all cones are deployed</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75105440"/>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7.3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4-Hour</a:t>
                      </a:r>
                      <a:r>
                        <a:rPr lang="en-US" sz="1100" b="0" baseline="0" dirty="0" smtClean="0">
                          <a:latin typeface="Century Gothic" pitchFamily="34" charset="0"/>
                        </a:rPr>
                        <a:t> Version Slide: 4H-133</a:t>
                      </a:r>
                      <a:endParaRPr lang="en-US" sz="1100" b="0" dirty="0" smtClean="0">
                        <a:latin typeface="Century Gothic" pitchFamily="34" charset="0"/>
                      </a:endParaRP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5757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3</a:t>
            </a:fld>
            <a:endParaRPr lang="en-US"/>
          </a:p>
        </p:txBody>
      </p:sp>
    </p:spTree>
    <p:extLst>
      <p:ext uri="{BB962C8B-B14F-4D97-AF65-F5344CB8AC3E}">
        <p14:creationId xmlns:p14="http://schemas.microsoft.com/office/powerpoint/2010/main" val="1290451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531813"/>
            <a:ext cx="4721225" cy="3541712"/>
          </a:xfrm>
        </p:spPr>
      </p:sp>
      <p:sp>
        <p:nvSpPr>
          <p:cNvPr id="3" name="Notes Placeholder 2"/>
          <p:cNvSpPr>
            <a:spLocks noGrp="1"/>
          </p:cNvSpPr>
          <p:nvPr>
            <p:ph type="body" idx="1"/>
          </p:nvPr>
        </p:nvSpPr>
        <p:spPr/>
        <p:txBody>
          <a:bodyPr/>
          <a:lstStyle/>
          <a:p>
            <a:r>
              <a:rPr lang="en-US" sz="1100" dirty="0" smtClean="0"/>
              <a:t>The Incident Space is also called the work space or activity space in temporary traffic control zone terminology</a:t>
            </a:r>
          </a:p>
          <a:p>
            <a:r>
              <a:rPr lang="en-US" sz="1100" dirty="0" smtClean="0"/>
              <a:t>Once </a:t>
            </a:r>
            <a:r>
              <a:rPr lang="en-US" sz="1100" dirty="0"/>
              <a:t>traffic control devices are in place, </a:t>
            </a:r>
            <a:r>
              <a:rPr lang="en-US" sz="1100" dirty="0" smtClean="0"/>
              <a:t>the blocking </a:t>
            </a:r>
            <a:r>
              <a:rPr lang="en-US" sz="1100" dirty="0"/>
              <a:t>vehicle is positioned at the upstream end of the incident space to protect workers </a:t>
            </a:r>
            <a:r>
              <a:rPr lang="en-US" sz="1100" dirty="0" smtClean="0"/>
              <a:t>and civilians</a:t>
            </a:r>
            <a:endParaRPr lang="en-US" sz="1100" dirty="0"/>
          </a:p>
          <a:p>
            <a:r>
              <a:rPr lang="en-US" sz="1100" dirty="0" smtClean="0"/>
              <a:t>The MUTCD also uses the term shadow vehicle to describe the blocking vehicle</a:t>
            </a:r>
          </a:p>
          <a:p>
            <a:r>
              <a:rPr lang="en-US" sz="1100" dirty="0" smtClean="0"/>
              <a:t>As outlined in the MUTCD, the blocking (or shadow) vehicle should be positioned a sufficient distance in advance of responders to absorb contact (Illustrated by green area on graphic)</a:t>
            </a:r>
          </a:p>
          <a:p>
            <a:r>
              <a:rPr lang="en-US" sz="1100" dirty="0" smtClean="0"/>
              <a:t>The distance to the scene should not impede access to responder gear and not allow errant vehicles to travel around the blocking vehicle and re-enter the lane prematurely</a:t>
            </a:r>
          </a:p>
          <a:p>
            <a:r>
              <a:rPr lang="en-US" sz="1100" dirty="0" smtClean="0"/>
              <a:t>Cone placement alongside the Incident Space can help dissuade premature re-entry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63460395"/>
              </p:ext>
            </p:extLst>
          </p:nvPr>
        </p:nvGraphicFramePr>
        <p:xfrm>
          <a:off x="525780" y="4294055"/>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7.1</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4-Hour</a:t>
                      </a:r>
                      <a:r>
                        <a:rPr lang="en-US" sz="1100" b="0" baseline="0" dirty="0" smtClean="0">
                          <a:latin typeface="Century Gothic" pitchFamily="34" charset="0"/>
                        </a:rPr>
                        <a:t> Version Slide: 4H-136</a:t>
                      </a:r>
                      <a:endParaRPr lang="en-US" sz="1100" b="0" dirty="0" smtClean="0">
                        <a:latin typeface="Century Gothic" pitchFamily="34" charset="0"/>
                      </a:endParaRP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25156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this was instituted, no one told Law enforcement that were going to start doing or why ?</a:t>
            </a:r>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30</a:t>
            </a:fld>
            <a:endParaRPr lang="en-US"/>
          </a:p>
        </p:txBody>
      </p:sp>
    </p:spTree>
    <p:extLst>
      <p:ext uri="{BB962C8B-B14F-4D97-AF65-F5344CB8AC3E}">
        <p14:creationId xmlns:p14="http://schemas.microsoft.com/office/powerpoint/2010/main" val="1616277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2789D87-2322-40BD-ABB4-D3E10A102DBC}" type="slidenum">
              <a:rPr lang="en-US" smtClean="0"/>
              <a:pPr/>
              <a:t>31</a:t>
            </a:fld>
            <a:endParaRPr lang="en-US"/>
          </a:p>
        </p:txBody>
      </p:sp>
    </p:spTree>
    <p:extLst>
      <p:ext uri="{BB962C8B-B14F-4D97-AF65-F5344CB8AC3E}">
        <p14:creationId xmlns:p14="http://schemas.microsoft.com/office/powerpoint/2010/main" val="356030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r>
              <a:rPr lang="en-US" dirty="0" smtClean="0"/>
              <a:t>Video from Mesquite Texas where a motor vehicle crash was being worked by responders</a:t>
            </a:r>
          </a:p>
          <a:p>
            <a:r>
              <a:rPr lang="en-US" dirty="0" smtClean="0"/>
              <a:t>Fire apparatus was providing a protective block </a:t>
            </a:r>
          </a:p>
          <a:p>
            <a:r>
              <a:rPr lang="en-US" dirty="0" smtClean="0"/>
              <a:t>Fire crew had just entered their vehicle</a:t>
            </a:r>
            <a:r>
              <a:rPr lang="en-US" baseline="0" dirty="0" smtClean="0"/>
              <a:t> and were preparing to depart</a:t>
            </a:r>
          </a:p>
          <a:p>
            <a:r>
              <a:rPr lang="en-US" baseline="0" dirty="0" smtClean="0"/>
              <a:t>Dash cam from the law enforcement vehicle at the scene that was providing advance warning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32</a:t>
            </a:fld>
            <a:endParaRPr lang="en-US"/>
          </a:p>
        </p:txBody>
      </p:sp>
    </p:spTree>
    <p:extLst>
      <p:ext uri="{BB962C8B-B14F-4D97-AF65-F5344CB8AC3E}">
        <p14:creationId xmlns:p14="http://schemas.microsoft.com/office/powerpoint/2010/main" val="3663443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793B91-1F0F-45E7-A087-91686733C339}" type="slidenum">
              <a:rPr lang="en-US" smtClean="0">
                <a:solidFill>
                  <a:prstClr val="black"/>
                </a:solidFill>
              </a:rPr>
              <a:pPr fontAlgn="base">
                <a:spcBef>
                  <a:spcPct val="0"/>
                </a:spcBef>
                <a:spcAft>
                  <a:spcPct val="0"/>
                </a:spcAft>
                <a:defRPr/>
              </a:pPr>
              <a:t>43</a:t>
            </a:fld>
            <a:endParaRPr lang="en-US" smtClean="0">
              <a:solidFill>
                <a:prstClr val="black"/>
              </a:solidFill>
            </a:endParaRPr>
          </a:p>
        </p:txBody>
      </p:sp>
      <p:sp>
        <p:nvSpPr>
          <p:cNvPr id="60419" name="Rectangle 2"/>
          <p:cNvSpPr>
            <a:spLocks noGrp="1" noRot="1" noChangeAspect="1" noChangeArrowheads="1" noTextEdit="1"/>
          </p:cNvSpPr>
          <p:nvPr>
            <p:ph type="sldImg"/>
          </p:nvPr>
        </p:nvSpPr>
        <p:spPr bwMode="auto">
          <a:xfrm>
            <a:off x="1189038" y="704850"/>
            <a:ext cx="4629150" cy="3471863"/>
          </a:xfrm>
          <a:noFill/>
          <a:ln cap="flat">
            <a:solidFill>
              <a:schemeClr val="tx1"/>
            </a:solidFill>
            <a:miter lim="800000"/>
            <a:headEnd/>
            <a:tailEnd/>
          </a:ln>
        </p:spPr>
      </p:sp>
      <p:sp>
        <p:nvSpPr>
          <p:cNvPr id="60420" name="Rectangle 3"/>
          <p:cNvSpPr>
            <a:spLocks noGrp="1" noChangeArrowheads="1"/>
          </p:cNvSpPr>
          <p:nvPr>
            <p:ph type="body" idx="1"/>
          </p:nvPr>
        </p:nvSpPr>
        <p:spPr bwMode="auto">
          <a:xfrm>
            <a:off x="754063" y="4416425"/>
            <a:ext cx="5484812" cy="4181475"/>
          </a:xfrm>
          <a:noFill/>
        </p:spPr>
        <p:txBody>
          <a:bodyPr wrap="square" lIns="89423" tIns="43927" rIns="89423" bIns="43927" numCol="1" anchor="t" anchorCtr="0" compatLnSpc="1">
            <a:prstTxWarp prst="textNoShape">
              <a:avLst/>
            </a:prstTxWarp>
          </a:bodyPr>
          <a:lstStyle/>
          <a:p>
            <a:pPr eaLnBrk="1" hangingPunct="1">
              <a:spcBef>
                <a:spcPct val="0"/>
              </a:spcBef>
            </a:pPr>
            <a:endParaRPr lang="es-ES" dirty="0" smtClean="0"/>
          </a:p>
        </p:txBody>
      </p:sp>
    </p:spTree>
    <p:extLst>
      <p:ext uri="{BB962C8B-B14F-4D97-AF65-F5344CB8AC3E}">
        <p14:creationId xmlns:p14="http://schemas.microsoft.com/office/powerpoint/2010/main" val="340083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aseline="0" dirty="0" smtClean="0"/>
              <a:t>Injury crash response might vary from place to place, but lets assume 2 law enforcement, 4 fire, 2 EMS, and 1 tow operator typically respond to an injury crash</a:t>
            </a:r>
            <a:endParaRPr lang="en-US" dirty="0"/>
          </a:p>
          <a:p>
            <a:r>
              <a:rPr lang="en-US" dirty="0"/>
              <a:t>That is a total of nine responders potentially in harm’s way </a:t>
            </a:r>
            <a:r>
              <a:rPr lang="en-US" dirty="0" smtClean="0"/>
              <a:t>at each incident</a:t>
            </a:r>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1-13</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6320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With three injury crashes occurring every </a:t>
            </a:r>
            <a:r>
              <a:rPr lang="en-US" dirty="0" smtClean="0"/>
              <a:t>minute on average across the U.S., </a:t>
            </a:r>
            <a:r>
              <a:rPr lang="en-US" dirty="0"/>
              <a:t>there is the potential for:</a:t>
            </a:r>
          </a:p>
          <a:p>
            <a:pPr lvl="1"/>
            <a:r>
              <a:rPr lang="en-US" smtClean="0"/>
              <a:t>27 </a:t>
            </a:r>
            <a:r>
              <a:rPr lang="en-US" dirty="0"/>
              <a:t>new responders to arrive </a:t>
            </a:r>
            <a:r>
              <a:rPr lang="en-US" dirty="0" smtClean="0"/>
              <a:t>at new </a:t>
            </a:r>
            <a:r>
              <a:rPr lang="en-US" dirty="0"/>
              <a:t>injury crashes every minute </a:t>
            </a:r>
          </a:p>
          <a:p>
            <a:pPr lvl="1"/>
            <a:r>
              <a:rPr lang="en-US" dirty="0"/>
              <a:t>1,620 responders </a:t>
            </a:r>
            <a:r>
              <a:rPr lang="en-US" dirty="0" smtClean="0"/>
              <a:t>working at traffic-related crashes</a:t>
            </a:r>
            <a:r>
              <a:rPr lang="en-US" baseline="0" dirty="0" smtClean="0"/>
              <a:t> </a:t>
            </a:r>
            <a:r>
              <a:rPr lang="en-US" dirty="0" smtClean="0"/>
              <a:t>every </a:t>
            </a:r>
            <a:r>
              <a:rPr lang="en-US" dirty="0"/>
              <a:t>hour</a:t>
            </a:r>
          </a:p>
          <a:p>
            <a:pPr lvl="1"/>
            <a:r>
              <a:rPr lang="en-US" dirty="0"/>
              <a:t>38,880 responders in a 24-hour </a:t>
            </a:r>
            <a:r>
              <a:rPr lang="en-US" dirty="0" smtClean="0"/>
              <a:t>period</a:t>
            </a:r>
          </a:p>
          <a:p>
            <a:pPr lvl="0"/>
            <a:r>
              <a:rPr lang="en-US" dirty="0" smtClean="0"/>
              <a:t>The</a:t>
            </a:r>
            <a:r>
              <a:rPr lang="en-US" baseline="0" dirty="0" smtClean="0"/>
              <a:t> numbers represent a picture of responder exposure at injury traffic crashes; the degree of risk</a:t>
            </a:r>
          </a:p>
          <a:p>
            <a:pPr lvl="0"/>
            <a:endParaRPr lang="en-US" dirty="0"/>
          </a:p>
          <a:p>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1-14</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2373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a:t>According to the National Law Enforcement Officers Memorial, over the past 24 years, an average of 12 officers are killed each year in struck-by incidents</a:t>
            </a:r>
          </a:p>
          <a:p>
            <a:r>
              <a:rPr lang="en-US" dirty="0"/>
              <a:t>The </a:t>
            </a:r>
            <a:r>
              <a:rPr lang="en-US" dirty="0" smtClean="0"/>
              <a:t>National Fallen</a:t>
            </a:r>
            <a:r>
              <a:rPr lang="en-US" baseline="0" dirty="0" smtClean="0"/>
              <a:t> Firefighters </a:t>
            </a:r>
            <a:r>
              <a:rPr lang="en-US" dirty="0" smtClean="0"/>
              <a:t>Memorial </a:t>
            </a:r>
            <a:r>
              <a:rPr lang="en-US" dirty="0"/>
              <a:t>in </a:t>
            </a:r>
            <a:r>
              <a:rPr lang="en-US" dirty="0" smtClean="0"/>
              <a:t>Emmitsburg</a:t>
            </a:r>
            <a:r>
              <a:rPr lang="en-US" dirty="0"/>
              <a:t>, MD indicated that statistics from 2010 are typical for firefighter struck-by deaths, about 5 per year</a:t>
            </a:r>
          </a:p>
          <a:p>
            <a:r>
              <a:rPr lang="en-US" dirty="0"/>
              <a:t>The International Towing and Recovery Hall of Fame and Museum in Chattanooga, TN tells us that about 60 </a:t>
            </a:r>
            <a:r>
              <a:rPr lang="en-US" dirty="0" smtClean="0"/>
              <a:t>tow operators are </a:t>
            </a:r>
            <a:r>
              <a:rPr lang="en-US" dirty="0"/>
              <a:t>struck and killed each </a:t>
            </a:r>
            <a:r>
              <a:rPr lang="en-US" dirty="0" smtClean="0"/>
              <a:t>year</a:t>
            </a:r>
          </a:p>
          <a:p>
            <a:r>
              <a:rPr lang="en-US" dirty="0" smtClean="0"/>
              <a:t>Aside from work zone deaths, transportation workers are also killed at incidents, though the exact numbers are</a:t>
            </a:r>
            <a:r>
              <a:rPr lang="en-US" baseline="0" dirty="0" smtClean="0"/>
              <a:t> difficult to pin down</a:t>
            </a:r>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1.2</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1-16</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01281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89D87-2322-40BD-ABB4-D3E10A102DBC}" type="slidenum">
              <a:rPr lang="en-US" smtClean="0"/>
              <a:pPr/>
              <a:t>10</a:t>
            </a:fld>
            <a:endParaRPr lang="en-US"/>
          </a:p>
        </p:txBody>
      </p:sp>
    </p:spTree>
    <p:extLst>
      <p:ext uri="{BB962C8B-B14F-4D97-AF65-F5344CB8AC3E}">
        <p14:creationId xmlns:p14="http://schemas.microsoft.com/office/powerpoint/2010/main" val="2891551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TIM consists of a planned and coordinated multidisciplinary process to detect, respond to, and clear traffic incidents so that traffic flow may be restored as safely and quickly as possible</a:t>
            </a:r>
          </a:p>
          <a:p>
            <a:r>
              <a:rPr lang="en-US" dirty="0" smtClean="0"/>
              <a:t>Reiterate </a:t>
            </a:r>
            <a:r>
              <a:rPr lang="en-US" dirty="0"/>
              <a:t>that effective </a:t>
            </a:r>
            <a:r>
              <a:rPr lang="en-US" dirty="0" smtClean="0"/>
              <a:t>TIM has </a:t>
            </a:r>
            <a:r>
              <a:rPr lang="en-US" dirty="0"/>
              <a:t>a direct impact on </a:t>
            </a:r>
            <a:r>
              <a:rPr lang="en-US" dirty="0" smtClean="0"/>
              <a:t>traffic congestion as</a:t>
            </a:r>
            <a:r>
              <a:rPr lang="en-US" baseline="0" dirty="0" smtClean="0"/>
              <a:t> well as the responder </a:t>
            </a:r>
            <a:r>
              <a:rPr lang="en-US" dirty="0" smtClean="0"/>
              <a:t>statistics and secondary crashes discussed </a:t>
            </a:r>
            <a:r>
              <a:rPr lang="en-US" dirty="0"/>
              <a:t>in the previous slides</a:t>
            </a:r>
          </a:p>
          <a:p>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1-37</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51861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b="1" dirty="0"/>
              <a:t>Video:</a:t>
            </a:r>
            <a:r>
              <a:rPr lang="en-US" b="0" dirty="0"/>
              <a:t> </a:t>
            </a:r>
            <a:r>
              <a:rPr lang="en-US" dirty="0"/>
              <a:t>L1_V2 - NASCAR Pit Stop.wmv</a:t>
            </a:r>
          </a:p>
          <a:p>
            <a:pPr>
              <a:spcBef>
                <a:spcPts val="1735"/>
              </a:spcBef>
            </a:pPr>
            <a:r>
              <a:rPr lang="en-US" b="1" dirty="0" smtClean="0"/>
              <a:t>Ask/Discuss:</a:t>
            </a:r>
            <a:r>
              <a:rPr lang="en-US" dirty="0" smtClean="0"/>
              <a:t> What </a:t>
            </a:r>
            <a:r>
              <a:rPr lang="en-US" dirty="0"/>
              <a:t>analogies can be drawn between TIM and racing pit </a:t>
            </a:r>
            <a:r>
              <a:rPr lang="en-US" dirty="0" smtClean="0"/>
              <a:t>stops?</a:t>
            </a:r>
            <a:endParaRPr lang="en-US" dirty="0"/>
          </a:p>
          <a:p>
            <a:pPr lvl="1"/>
            <a:r>
              <a:rPr lang="en-US" dirty="0"/>
              <a:t>Incident </a:t>
            </a:r>
            <a:r>
              <a:rPr lang="en-US" dirty="0" smtClean="0"/>
              <a:t>Commander</a:t>
            </a:r>
            <a:endParaRPr lang="en-US" dirty="0"/>
          </a:p>
          <a:p>
            <a:pPr lvl="1"/>
            <a:r>
              <a:rPr lang="en-US" dirty="0"/>
              <a:t>Safety </a:t>
            </a:r>
            <a:r>
              <a:rPr lang="en-US" dirty="0" smtClean="0"/>
              <a:t>Officer</a:t>
            </a:r>
            <a:endParaRPr lang="en-US" dirty="0"/>
          </a:p>
          <a:p>
            <a:pPr lvl="1"/>
            <a:r>
              <a:rPr lang="en-US" dirty="0"/>
              <a:t>Sense of urgency</a:t>
            </a:r>
          </a:p>
          <a:p>
            <a:pPr lvl="1"/>
            <a:r>
              <a:rPr lang="en-US" dirty="0"/>
              <a:t>Clear roles and responsibilities</a:t>
            </a:r>
          </a:p>
          <a:p>
            <a:pPr lvl="1"/>
            <a:r>
              <a:rPr lang="en-US" dirty="0"/>
              <a:t>Use of technology</a:t>
            </a:r>
          </a:p>
          <a:p>
            <a:pPr lvl="1"/>
            <a:r>
              <a:rPr lang="en-US" dirty="0"/>
              <a:t>Practice and training</a:t>
            </a:r>
          </a:p>
          <a:p>
            <a:pPr lvl="1"/>
            <a:r>
              <a:rPr lang="en-US" dirty="0"/>
              <a:t>Success = Safety + Expedited Response</a:t>
            </a:r>
          </a:p>
          <a:p>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1-39</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4369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531813"/>
            <a:ext cx="4719638" cy="3541712"/>
          </a:xfrm>
        </p:spPr>
      </p:sp>
      <p:sp>
        <p:nvSpPr>
          <p:cNvPr id="3" name="Notes Placeholder 2"/>
          <p:cNvSpPr>
            <a:spLocks noGrp="1"/>
          </p:cNvSpPr>
          <p:nvPr>
            <p:ph type="body" idx="1"/>
          </p:nvPr>
        </p:nvSpPr>
        <p:spPr/>
        <p:txBody>
          <a:bodyPr/>
          <a:lstStyle/>
          <a:p>
            <a:r>
              <a:rPr lang="en-US" dirty="0" smtClean="0"/>
              <a:t>In </a:t>
            </a:r>
            <a:r>
              <a:rPr lang="en-US" dirty="0"/>
              <a:t>the early </a:t>
            </a:r>
            <a:r>
              <a:rPr lang="en-US" dirty="0" smtClean="0"/>
              <a:t>1960s, NASCAR </a:t>
            </a:r>
            <a:r>
              <a:rPr lang="en-US" dirty="0"/>
              <a:t>race teams recognized that quicker pit stops often made the difference between winning and losing races</a:t>
            </a:r>
          </a:p>
          <a:p>
            <a:r>
              <a:rPr lang="en-US" dirty="0" smtClean="0"/>
              <a:t>Technology shortened</a:t>
            </a:r>
            <a:r>
              <a:rPr lang="en-US" baseline="0" dirty="0" smtClean="0"/>
              <a:t> these pit</a:t>
            </a:r>
            <a:r>
              <a:rPr lang="en-US" dirty="0" smtClean="0"/>
              <a:t> stops to around 25 seconds:</a:t>
            </a:r>
            <a:endParaRPr lang="en-US" dirty="0"/>
          </a:p>
          <a:p>
            <a:pPr lvl="1"/>
            <a:r>
              <a:rPr lang="en-US" dirty="0" smtClean="0"/>
              <a:t>Spinning </a:t>
            </a:r>
            <a:r>
              <a:rPr lang="en-US" dirty="0"/>
              <a:t>4-prong lug </a:t>
            </a:r>
            <a:r>
              <a:rPr lang="en-US" dirty="0" smtClean="0"/>
              <a:t>wrench vs.</a:t>
            </a:r>
            <a:r>
              <a:rPr lang="en-US" baseline="0" dirty="0"/>
              <a:t> </a:t>
            </a:r>
            <a:r>
              <a:rPr lang="en-US" baseline="0" dirty="0" smtClean="0"/>
              <a:t>use of the a</a:t>
            </a:r>
            <a:r>
              <a:rPr lang="en-US" dirty="0" smtClean="0"/>
              <a:t>ir </a:t>
            </a:r>
            <a:r>
              <a:rPr lang="en-US" dirty="0"/>
              <a:t>impact </a:t>
            </a:r>
            <a:r>
              <a:rPr lang="en-US" dirty="0" smtClean="0"/>
              <a:t>wrench</a:t>
            </a:r>
            <a:r>
              <a:rPr lang="en-US" baseline="0" dirty="0" smtClean="0"/>
              <a:t> for example</a:t>
            </a:r>
            <a:endParaRPr lang="en-US" dirty="0" smtClean="0"/>
          </a:p>
          <a:p>
            <a:r>
              <a:rPr lang="en-US" dirty="0" smtClean="0"/>
              <a:t>Training </a:t>
            </a:r>
            <a:r>
              <a:rPr lang="en-US" dirty="0"/>
              <a:t>and </a:t>
            </a:r>
            <a:r>
              <a:rPr lang="en-US" dirty="0" smtClean="0"/>
              <a:t>practice led</a:t>
            </a:r>
            <a:r>
              <a:rPr lang="en-US" baseline="0" dirty="0" smtClean="0"/>
              <a:t> to </a:t>
            </a:r>
            <a:r>
              <a:rPr lang="en-US" dirty="0" smtClean="0"/>
              <a:t>professional pit crews, reducing stops to </a:t>
            </a:r>
            <a:r>
              <a:rPr lang="en-US" dirty="0"/>
              <a:t>what </a:t>
            </a:r>
            <a:r>
              <a:rPr lang="en-US" dirty="0" smtClean="0"/>
              <a:t>they</a:t>
            </a:r>
            <a:r>
              <a:rPr lang="en-US" baseline="0" dirty="0" smtClean="0"/>
              <a:t> are today</a:t>
            </a:r>
            <a:r>
              <a:rPr lang="en-US" dirty="0" smtClean="0"/>
              <a:t>, 12-15 </a:t>
            </a:r>
            <a:r>
              <a:rPr lang="en-US" dirty="0"/>
              <a:t>seconds </a:t>
            </a:r>
          </a:p>
          <a:p>
            <a:r>
              <a:rPr lang="en-US" dirty="0"/>
              <a:t>The question has been raised – </a:t>
            </a:r>
            <a:r>
              <a:rPr lang="en-US" dirty="0" smtClean="0"/>
              <a:t>Has TIM gotten </a:t>
            </a:r>
            <a:r>
              <a:rPr lang="en-US" dirty="0"/>
              <a:t>stuck at </a:t>
            </a:r>
            <a:r>
              <a:rPr lang="en-US" dirty="0" smtClean="0"/>
              <a:t>“25 seconds”?</a:t>
            </a:r>
            <a:endParaRPr lang="en-US" dirty="0"/>
          </a:p>
          <a:p>
            <a:r>
              <a:rPr lang="en-US" dirty="0" smtClean="0"/>
              <a:t>We should </a:t>
            </a:r>
            <a:r>
              <a:rPr lang="en-US" dirty="0"/>
              <a:t>be able to apply the same principles of training, </a:t>
            </a:r>
            <a:r>
              <a:rPr lang="en-US" dirty="0" smtClean="0"/>
              <a:t>practice, </a:t>
            </a:r>
            <a:r>
              <a:rPr lang="en-US" dirty="0"/>
              <a:t>and technology to effect </a:t>
            </a:r>
            <a:r>
              <a:rPr lang="en-US" dirty="0" smtClean="0"/>
              <a:t>similar improvements in our incident </a:t>
            </a:r>
            <a:r>
              <a:rPr lang="en-US" dirty="0"/>
              <a:t>clearance </a:t>
            </a:r>
            <a:r>
              <a:rPr lang="en-US" dirty="0" smtClean="0"/>
              <a:t>times </a:t>
            </a:r>
            <a:endParaRPr lang="en-US" dirty="0"/>
          </a:p>
          <a:p>
            <a:endParaRPr lang="en-US" dirty="0"/>
          </a:p>
        </p:txBody>
      </p:sp>
      <p:graphicFrame>
        <p:nvGraphicFramePr>
          <p:cNvPr id="4" name="Table 3"/>
          <p:cNvGraphicFramePr>
            <a:graphicFrameLocks noGrp="1"/>
          </p:cNvGraphicFramePr>
          <p:nvPr>
            <p:extLst/>
          </p:nvPr>
        </p:nvGraphicFramePr>
        <p:xfrm>
          <a:off x="525780" y="4294054"/>
          <a:ext cx="5958840" cy="265611"/>
        </p:xfrm>
        <a:graphic>
          <a:graphicData uri="http://schemas.openxmlformats.org/drawingml/2006/table">
            <a:tbl>
              <a:tblPr firstRow="1" bandRow="1">
                <a:tableStyleId>{2D5ABB26-0587-4C30-8999-92F81FD0307C}</a:tableStyleId>
              </a:tblPr>
              <a:tblGrid>
                <a:gridCol w="2804160">
                  <a:extLst>
                    <a:ext uri="{9D8B030D-6E8A-4147-A177-3AD203B41FA5}">
                      <a16:colId xmlns:a16="http://schemas.microsoft.com/office/drawing/2014/main" val="20000"/>
                    </a:ext>
                  </a:extLst>
                </a:gridCol>
                <a:gridCol w="3154680">
                  <a:extLst>
                    <a:ext uri="{9D8B030D-6E8A-4147-A177-3AD203B41FA5}">
                      <a16:colId xmlns:a16="http://schemas.microsoft.com/office/drawing/2014/main" val="20001"/>
                    </a:ext>
                  </a:extLst>
                </a:gridCol>
              </a:tblGrid>
              <a:tr h="265611">
                <a:tc>
                  <a:txBody>
                    <a:bodyPr/>
                    <a:lstStyle/>
                    <a:p>
                      <a:r>
                        <a:rPr lang="en-US" sz="1100" b="0" dirty="0" smtClean="0">
                          <a:latin typeface="Century Gothic" pitchFamily="34" charset="0"/>
                        </a:rPr>
                        <a:t>Lesson Objective: 1.3</a:t>
                      </a:r>
                      <a:endParaRPr lang="en-US" sz="1100" b="0" dirty="0">
                        <a:latin typeface="Century Gothic" pitchFamily="34" charset="0"/>
                      </a:endParaRPr>
                    </a:p>
                  </a:txBody>
                  <a:tcPr marL="87630" marR="87630" marT="44269" marB="44269"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Century Gothic" pitchFamily="34" charset="0"/>
                        </a:rPr>
                        <a:t>|  Full Version Reference Slide: 1-40</a:t>
                      </a:r>
                    </a:p>
                  </a:txBody>
                  <a:tcPr marL="87630" marR="87630" marT="44269" marB="44269"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9923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0D38545-92C3-3143-A32A-7BBD9D229309}" type="datetime1">
              <a:rPr lang="en-US" smtClean="0"/>
              <a:t>1/18/2019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317B9D-6081-EF49-9595-8F487542CF02}" type="slidenum">
              <a:rPr lang="en-US" smtClean="0"/>
              <a:t>‹#›</a:t>
            </a:fld>
            <a:endParaRPr lang="en-US" dirty="0"/>
          </a:p>
        </p:txBody>
      </p:sp>
    </p:spTree>
    <p:extLst>
      <p:ext uri="{BB962C8B-B14F-4D97-AF65-F5344CB8AC3E}">
        <p14:creationId xmlns:p14="http://schemas.microsoft.com/office/powerpoint/2010/main" val="363446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EA8BBC-1CA5-9547-9AFD-700D07FB8E96}" type="datetime1">
              <a:rPr lang="en-US" smtClean="0"/>
              <a:t>1/18/2019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284779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835489-EF97-DE47-8A79-F069E9AF8D2D}" type="datetime1">
              <a:rPr lang="en-US" smtClean="0"/>
              <a:t>1/18/2019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193014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F506DB-3E69-5142-92EB-FAB23E537252}" type="datetime1">
              <a:rPr lang="en-US" smtClean="0"/>
              <a:t>1/18/2019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70495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34FB883-40ED-4C4B-859C-A212A8548C35}" type="datetime1">
              <a:rPr lang="en-US" smtClean="0"/>
              <a:t>1/18/2019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3317B9D-6081-EF49-9595-8F487542CF02}" type="slidenum">
              <a:rPr lang="en-US" smtClean="0"/>
              <a:t>‹#›</a:t>
            </a:fld>
            <a:endParaRPr lang="en-US" dirty="0"/>
          </a:p>
        </p:txBody>
      </p:sp>
    </p:spTree>
    <p:extLst>
      <p:ext uri="{BB962C8B-B14F-4D97-AF65-F5344CB8AC3E}">
        <p14:creationId xmlns:p14="http://schemas.microsoft.com/office/powerpoint/2010/main" val="145818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A0E7DA0-6B31-7342-8C0A-BF64A6023B59}" type="datetime1">
              <a:rPr lang="en-US" smtClean="0"/>
              <a:t>1/18/2019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358365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55B364-ECEF-4A4E-947A-DD71E11196A8}" type="datetime1">
              <a:rPr lang="en-US" smtClean="0"/>
              <a:t>1/18/2019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117074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11C0B4C-1E0E-F44D-8B07-0E8D13BF44CB}" type="datetime1">
              <a:rPr lang="en-US" smtClean="0"/>
              <a:t>1/18/2019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13449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1FA30C6-783C-774A-9A7A-23D256CCEEBB}" type="datetime1">
              <a:rPr lang="en-US" smtClean="0"/>
              <a:t>1/18/2019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65001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417B9AD-E626-C54A-9A0B-61DA1B1E6B58}" type="datetime1">
              <a:rPr lang="en-US" smtClean="0"/>
              <a:t>1/18/2019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119095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FAEE864-1653-4E47-8A9F-F49FFF8ED3D7}" type="datetime1">
              <a:rPr lang="en-US" smtClean="0"/>
              <a:t>1/18/2019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3317B9D-6081-EF49-9595-8F487542CF02}" type="slidenum">
              <a:rPr lang="en-US" smtClean="0"/>
              <a:t>‹#›</a:t>
            </a:fld>
            <a:endParaRPr lang="en-US"/>
          </a:p>
        </p:txBody>
      </p:sp>
    </p:spTree>
    <p:extLst>
      <p:ext uri="{BB962C8B-B14F-4D97-AF65-F5344CB8AC3E}">
        <p14:creationId xmlns:p14="http://schemas.microsoft.com/office/powerpoint/2010/main" val="134921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311220"/>
          </a:xfrm>
          <a:prstGeom prst="rect">
            <a:avLst/>
          </a:prstGeom>
          <a:gradFill flip="none" rotWithShape="1">
            <a:gsLst>
              <a:gs pos="0">
                <a:srgbClr val="C8C8C5"/>
              </a:gs>
              <a:gs pos="46000">
                <a:schemeClr val="bg1"/>
              </a:gs>
              <a:gs pos="100000">
                <a:srgbClr val="C8C8C5"/>
              </a:gs>
            </a:gsLst>
            <a:path path="rect">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0" y="6131632"/>
            <a:ext cx="9262670" cy="833800"/>
          </a:xfrm>
          <a:prstGeom prst="rect">
            <a:avLst/>
          </a:prstGeom>
          <a:gradFill flip="none" rotWithShape="1">
            <a:gsLst>
              <a:gs pos="0">
                <a:srgbClr val="332C2C"/>
              </a:gs>
              <a:gs pos="44000">
                <a:srgbClr val="8F8F8C"/>
              </a:gs>
              <a:gs pos="100000">
                <a:srgbClr val="332C2C"/>
              </a:gs>
            </a:gsLst>
            <a:path path="rect">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459338" y="6356350"/>
            <a:ext cx="2133600" cy="365125"/>
          </a:xfrm>
          <a:prstGeom prst="rect">
            <a:avLst/>
          </a:prstGeom>
        </p:spPr>
        <p:txBody>
          <a:bodyPr vert="horz" lIns="91440" tIns="45720" rIns="91440" bIns="45720" rtlCol="0" anchor="ctr"/>
          <a:lstStyle>
            <a:lvl1pPr algn="l">
              <a:defRPr sz="1200" b="1">
                <a:solidFill>
                  <a:schemeClr val="bg1"/>
                </a:solidFill>
              </a:defRPr>
            </a:lvl1pPr>
          </a:lstStyle>
          <a:p>
            <a:fld id="{E3317B9D-6081-EF49-9595-8F487542CF02}" type="slidenum">
              <a:rPr lang="en-US" smtClean="0"/>
              <a:pPr/>
              <a:t>‹#›</a:t>
            </a:fld>
            <a:endParaRPr lang="en-US" dirty="0"/>
          </a:p>
        </p:txBody>
      </p:sp>
      <p:pic>
        <p:nvPicPr>
          <p:cNvPr id="8" name="Picture 7" descr="TEEX logo 9.1.2012 reversed.eps"/>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97510" y="6232918"/>
            <a:ext cx="991146" cy="549149"/>
          </a:xfrm>
          <a:prstGeom prst="rect">
            <a:avLst/>
          </a:prstGeom>
        </p:spPr>
      </p:pic>
    </p:spTree>
    <p:extLst>
      <p:ext uri="{BB962C8B-B14F-4D97-AF65-F5344CB8AC3E}">
        <p14:creationId xmlns:p14="http://schemas.microsoft.com/office/powerpoint/2010/main" val="7735692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l" defTabSz="457200" rtl="0" eaLnBrk="1" latinLnBrk="0" hangingPunct="1">
        <a:spcBef>
          <a:spcPct val="0"/>
        </a:spcBef>
        <a:buNone/>
        <a:defRPr sz="3000" b="1" kern="1200">
          <a:solidFill>
            <a:srgbClr val="500000"/>
          </a:solidFill>
          <a:latin typeface="+mj-lt"/>
          <a:ea typeface="+mj-ea"/>
          <a:cs typeface="Aachen Std Medium"/>
        </a:defRPr>
      </a:lvl1pPr>
    </p:titleStyle>
    <p:bodyStyle>
      <a:lvl1pPr marL="342900" indent="-342900" algn="l" defTabSz="457200" rtl="0" eaLnBrk="1" latinLnBrk="0" hangingPunct="1">
        <a:spcBef>
          <a:spcPct val="20000"/>
        </a:spcBef>
        <a:buClr>
          <a:srgbClr val="8F8F8C"/>
        </a:buClr>
        <a:buSzPct val="125000"/>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8F8F8C"/>
        </a:buClr>
        <a:buSzPct val="125000"/>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8F8F8C"/>
        </a:buClr>
        <a:buSzPct val="125000"/>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8F8F8C"/>
        </a:buClr>
        <a:buSzPct val="125000"/>
        <a:buFont typeface="Wingdings" charset="2"/>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8F8F8C"/>
        </a:buClr>
        <a:buSzPct val="125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Home.png"/>
          <p:cNvPicPr>
            <a:picLocks noChangeAspect="1"/>
          </p:cNvPicPr>
          <p:nvPr/>
        </p:nvPicPr>
        <p:blipFill>
          <a:blip r:embed="rId3" cstate="screen">
            <a:alphaModFix amt="11000"/>
            <a:extLst>
              <a:ext uri="{28A0092B-C50C-407E-A947-70E740481C1C}">
                <a14:useLocalDpi xmlns:a14="http://schemas.microsoft.com/office/drawing/2010/main"/>
              </a:ext>
            </a:extLst>
          </a:blip>
          <a:stretch>
            <a:fillRect/>
          </a:stretch>
        </p:blipFill>
        <p:spPr>
          <a:xfrm>
            <a:off x="0" y="1513666"/>
            <a:ext cx="9144000" cy="4619625"/>
          </a:xfrm>
          <a:prstGeom prst="rect">
            <a:avLst/>
          </a:prstGeom>
        </p:spPr>
      </p:pic>
      <p:sp>
        <p:nvSpPr>
          <p:cNvPr id="4" name="Text Box 22"/>
          <p:cNvSpPr txBox="1">
            <a:spLocks noChangeArrowheads="1"/>
          </p:cNvSpPr>
          <p:nvPr/>
        </p:nvSpPr>
        <p:spPr bwMode="auto">
          <a:xfrm>
            <a:off x="0" y="3928832"/>
            <a:ext cx="9144000" cy="2539157"/>
          </a:xfrm>
          <a:prstGeom prst="rect">
            <a:avLst/>
          </a:prstGeom>
          <a:noFill/>
          <a:ln w="12700" cap="rnd">
            <a:noFill/>
            <a:miter lim="800000"/>
            <a:headEnd/>
            <a:tailEnd/>
          </a:ln>
          <a:effectLst/>
        </p:spPr>
        <p:txBody>
          <a:bodyPr wrap="square">
            <a:spAutoFit/>
          </a:bodyPr>
          <a:lstStyle/>
          <a:p>
            <a:pPr algn="ctr" eaLnBrk="0" hangingPunct="0">
              <a:spcBef>
                <a:spcPts val="1800"/>
              </a:spcBef>
              <a:tabLst>
                <a:tab pos="1087438" algn="ctr"/>
                <a:tab pos="3600450" algn="ctr"/>
                <a:tab pos="6176963" algn="ctr"/>
              </a:tabLst>
              <a:defRPr/>
            </a:pPr>
            <a:r>
              <a:rPr lang="en-US" sz="2300" b="1" dirty="0" smtClean="0">
                <a:solidFill>
                  <a:srgbClr val="500000"/>
                </a:solidFill>
                <a:latin typeface="Aachen Std Medium"/>
                <a:cs typeface="Aachen Std Medium"/>
              </a:rPr>
              <a:t>Introduction to Traffic </a:t>
            </a:r>
            <a:r>
              <a:rPr lang="en-US" sz="2300" b="1" dirty="0" smtClean="0">
                <a:solidFill>
                  <a:srgbClr val="500000"/>
                </a:solidFill>
                <a:latin typeface="Aachen Std Medium"/>
                <a:cs typeface="Aachen Std Medium"/>
              </a:rPr>
              <a:t>Incident Management</a:t>
            </a:r>
          </a:p>
          <a:p>
            <a:pPr algn="ctr" eaLnBrk="0" hangingPunct="0">
              <a:spcBef>
                <a:spcPts val="1800"/>
              </a:spcBef>
              <a:tabLst>
                <a:tab pos="1087438" algn="ctr"/>
                <a:tab pos="3600450" algn="ctr"/>
                <a:tab pos="6176963" algn="ctr"/>
              </a:tabLst>
              <a:defRPr/>
            </a:pPr>
            <a:r>
              <a:rPr lang="en-US" sz="2300" b="1" dirty="0" smtClean="0">
                <a:solidFill>
                  <a:srgbClr val="500000"/>
                </a:solidFill>
                <a:latin typeface="Aachen Std Medium"/>
                <a:cs typeface="Aachen Std Medium"/>
              </a:rPr>
              <a:t>SHRP2</a:t>
            </a:r>
          </a:p>
          <a:p>
            <a:pPr algn="ctr" eaLnBrk="0" hangingPunct="0">
              <a:spcBef>
                <a:spcPts val="1800"/>
              </a:spcBef>
              <a:tabLst>
                <a:tab pos="1087438" algn="ctr"/>
                <a:tab pos="3600450" algn="ctr"/>
                <a:tab pos="6176963" algn="ctr"/>
              </a:tabLst>
              <a:defRPr/>
            </a:pPr>
            <a:r>
              <a:rPr lang="en-US" sz="2300" b="1" i="1" dirty="0" smtClean="0">
                <a:solidFill>
                  <a:srgbClr val="500000"/>
                </a:solidFill>
                <a:effectLst>
                  <a:outerShdw blurRad="38100" dist="38100" dir="2700000" algn="tl">
                    <a:srgbClr val="C0C0C0"/>
                  </a:outerShdw>
                </a:effectLst>
                <a:latin typeface="Aachen Std Medium"/>
              </a:rPr>
              <a:t>Eric Johansen</a:t>
            </a:r>
            <a:endParaRPr lang="en-US" sz="2000" i="1" dirty="0" smtClean="0">
              <a:effectLst>
                <a:outerShdw blurRad="38100" dist="38100" dir="2700000" algn="tl">
                  <a:srgbClr val="C0C0C0"/>
                </a:outerShdw>
              </a:effectLst>
            </a:endParaRPr>
          </a:p>
          <a:p>
            <a:pPr algn="ctr" eaLnBrk="0" hangingPunct="0">
              <a:lnSpc>
                <a:spcPct val="70000"/>
              </a:lnSpc>
              <a:spcBef>
                <a:spcPts val="1800"/>
              </a:spcBef>
              <a:tabLst>
                <a:tab pos="1087438" algn="ctr"/>
                <a:tab pos="3600450" algn="ctr"/>
                <a:tab pos="6176963" algn="ctr"/>
              </a:tabLst>
              <a:defRPr/>
            </a:pPr>
            <a:endParaRPr lang="en-US" sz="2000" b="1" dirty="0" smtClean="0"/>
          </a:p>
          <a:p>
            <a:pPr algn="ctr" eaLnBrk="0" hangingPunct="0">
              <a:lnSpc>
                <a:spcPct val="80000"/>
              </a:lnSpc>
              <a:spcBef>
                <a:spcPts val="1800"/>
              </a:spcBef>
              <a:tabLst>
                <a:tab pos="1087438" algn="ctr"/>
                <a:tab pos="3600450" algn="ctr"/>
                <a:tab pos="6176963" algn="ctr"/>
              </a:tabLst>
              <a:defRPr/>
            </a:pPr>
            <a:endParaRPr lang="en-US" sz="2000" b="1" dirty="0"/>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8200" y="652902"/>
            <a:ext cx="4927600" cy="271738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Responder Fatality &amp; Injury Factors</a:t>
            </a:r>
            <a:endParaRPr lang="en-US" dirty="0"/>
          </a:p>
        </p:txBody>
      </p:sp>
      <p:sp>
        <p:nvSpPr>
          <p:cNvPr id="3" name="Content Placeholder 2"/>
          <p:cNvSpPr>
            <a:spLocks noGrp="1"/>
          </p:cNvSpPr>
          <p:nvPr>
            <p:ph idx="1"/>
          </p:nvPr>
        </p:nvSpPr>
        <p:spPr>
          <a:xfrm>
            <a:off x="457200" y="1600200"/>
            <a:ext cx="8229600" cy="3546231"/>
          </a:xfrm>
        </p:spPr>
        <p:txBody>
          <a:bodyPr/>
          <a:lstStyle/>
          <a:p>
            <a:r>
              <a:rPr lang="en-US" sz="2800" dirty="0" smtClean="0"/>
              <a:t>Lack of Situational Awareness</a:t>
            </a:r>
          </a:p>
          <a:p>
            <a:r>
              <a:rPr lang="en-US" sz="2800" dirty="0" smtClean="0"/>
              <a:t>Failure to wear High Visibility Apparel</a:t>
            </a:r>
          </a:p>
          <a:p>
            <a:r>
              <a:rPr lang="en-US" sz="2800" dirty="0" smtClean="0"/>
              <a:t>Failure to establish proper Temporary Traffic Control (TTC) zones.</a:t>
            </a:r>
          </a:p>
          <a:p>
            <a:r>
              <a:rPr lang="en-US" sz="2800" dirty="0" smtClean="0"/>
              <a:t>Improper positioning of apparatus</a:t>
            </a:r>
          </a:p>
          <a:p>
            <a:r>
              <a:rPr lang="en-US" sz="2800" dirty="0" smtClean="0"/>
              <a:t>Improper use of scene lighting</a:t>
            </a:r>
            <a:r>
              <a:rPr lang="en-US" dirty="0" smtClean="0"/>
              <a:t>	</a:t>
            </a:r>
          </a:p>
          <a:p>
            <a:endParaRPr lang="en-US" dirty="0"/>
          </a:p>
        </p:txBody>
      </p:sp>
      <p:sp>
        <p:nvSpPr>
          <p:cNvPr id="4" name="Slide Number Placeholder 3"/>
          <p:cNvSpPr>
            <a:spLocks noGrp="1"/>
          </p:cNvSpPr>
          <p:nvPr>
            <p:ph type="sldNum" sz="quarter" idx="12"/>
          </p:nvPr>
        </p:nvSpPr>
        <p:spPr/>
        <p:txBody>
          <a:bodyPr/>
          <a:lstStyle/>
          <a:p>
            <a:fld id="{E3317B9D-6081-EF49-9595-8F487542CF02}" type="slidenum">
              <a:rPr lang="en-US" smtClean="0"/>
              <a:t>10</a:t>
            </a:fld>
            <a:endParaRPr lang="en-US" dirty="0"/>
          </a:p>
        </p:txBody>
      </p:sp>
    </p:spTree>
    <p:extLst>
      <p:ext uri="{BB962C8B-B14F-4D97-AF65-F5344CB8AC3E}">
        <p14:creationId xmlns:p14="http://schemas.microsoft.com/office/powerpoint/2010/main" val="779005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086"/>
            <a:ext cx="8229600" cy="1143000"/>
          </a:xfrm>
        </p:spPr>
        <p:txBody>
          <a:bodyPr>
            <a:normAutofit/>
          </a:bodyPr>
          <a:lstStyle/>
          <a:p>
            <a:r>
              <a:rPr lang="en-US" sz="2800" dirty="0" smtClean="0"/>
              <a:t>Benefits of Good Traffic Incident Management</a:t>
            </a:r>
            <a:endParaRPr lang="en-US" sz="2800" dirty="0"/>
          </a:p>
        </p:txBody>
      </p:sp>
      <p:sp>
        <p:nvSpPr>
          <p:cNvPr id="5" name="Content Placeholder 4"/>
          <p:cNvSpPr>
            <a:spLocks noGrp="1"/>
          </p:cNvSpPr>
          <p:nvPr>
            <p:ph idx="1"/>
          </p:nvPr>
        </p:nvSpPr>
        <p:spPr/>
        <p:txBody>
          <a:bodyPr>
            <a:normAutofit/>
          </a:bodyPr>
          <a:lstStyle/>
          <a:p>
            <a:r>
              <a:rPr lang="en-US" sz="2800" dirty="0"/>
              <a:t>TIM consists of a planned and coordinated </a:t>
            </a:r>
            <a:r>
              <a:rPr lang="en-US" sz="2800" dirty="0" smtClean="0"/>
              <a:t>multidisciplinary </a:t>
            </a:r>
            <a:r>
              <a:rPr lang="en-US" sz="2800" dirty="0"/>
              <a:t>process to detect, respond </a:t>
            </a:r>
            <a:r>
              <a:rPr lang="en-US" sz="2800" dirty="0" smtClean="0"/>
              <a:t>to, </a:t>
            </a:r>
            <a:r>
              <a:rPr lang="en-US" sz="2800" dirty="0"/>
              <a:t>and clear traffic incidents so that traffic flow may be restored as safely and quickly as </a:t>
            </a:r>
            <a:r>
              <a:rPr lang="en-US" sz="2800" dirty="0" smtClean="0"/>
              <a:t>possible</a:t>
            </a:r>
            <a:br>
              <a:rPr lang="en-US" sz="2800" dirty="0" smtClean="0"/>
            </a:br>
            <a:endParaRPr lang="en-US" sz="2800" dirty="0"/>
          </a:p>
          <a:p>
            <a:r>
              <a:rPr lang="en-US" sz="2800" dirty="0"/>
              <a:t>Effective TIM reduces the duration and impacts of traffic incidents and improves the safety of motorists, crash </a:t>
            </a:r>
            <a:r>
              <a:rPr lang="en-US" sz="2800" dirty="0" smtClean="0"/>
              <a:t>victims, </a:t>
            </a:r>
            <a:r>
              <a:rPr lang="en-US" sz="2800" dirty="0"/>
              <a:t>and emergency responders</a:t>
            </a:r>
          </a:p>
          <a:p>
            <a:endParaRPr lang="en-US" dirty="0"/>
          </a:p>
        </p:txBody>
      </p:sp>
      <p:sp>
        <p:nvSpPr>
          <p:cNvPr id="3" name="Footer Placeholder 2"/>
          <p:cNvSpPr>
            <a:spLocks noGrp="1"/>
          </p:cNvSpPr>
          <p:nvPr>
            <p:ph type="ftr" sz="quarter" idx="4294967295"/>
          </p:nvPr>
        </p:nvSpPr>
        <p:spPr/>
        <p:txBody>
          <a:bodyPr/>
          <a:lstStyle/>
          <a:p>
            <a:pPr eaLnBrk="0" fontAlgn="base" hangingPunct="0">
              <a:spcBef>
                <a:spcPct val="0"/>
              </a:spcBef>
              <a:spcAft>
                <a:spcPct val="0"/>
              </a:spcAft>
            </a:pPr>
            <a:endParaRPr lang="en-US" dirty="0"/>
          </a:p>
        </p:txBody>
      </p:sp>
    </p:spTree>
    <p:extLst>
      <p:ext uri="{BB962C8B-B14F-4D97-AF65-F5344CB8AC3E}">
        <p14:creationId xmlns:p14="http://schemas.microsoft.com/office/powerpoint/2010/main" val="3657777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
            <a:ext cx="8229600" cy="1143000"/>
          </a:xfrm>
        </p:spPr>
        <p:txBody>
          <a:bodyPr/>
          <a:lstStyle/>
          <a:p>
            <a:r>
              <a:rPr lang="en-US" dirty="0" smtClean="0"/>
              <a:t>NASCAR Pit Stop – TIM Team Analogy</a:t>
            </a:r>
            <a:endParaRPr lang="en-US" dirty="0"/>
          </a:p>
        </p:txBody>
      </p:sp>
      <p:sp>
        <p:nvSpPr>
          <p:cNvPr id="3" name="Footer Placeholder 2"/>
          <p:cNvSpPr>
            <a:spLocks noGrp="1"/>
          </p:cNvSpPr>
          <p:nvPr>
            <p:ph type="ftr" sz="quarter" idx="4294967295"/>
          </p:nvPr>
        </p:nvSpPr>
        <p:spPr/>
        <p:txBody>
          <a:bodyPr/>
          <a:lstStyle/>
          <a:p>
            <a:pPr eaLnBrk="0" fontAlgn="base" hangingPunct="0">
              <a:spcBef>
                <a:spcPct val="0"/>
              </a:spcBef>
              <a:spcAft>
                <a:spcPct val="0"/>
              </a:spcAft>
            </a:pPr>
            <a:endParaRPr lang="en-US" dirty="0"/>
          </a:p>
        </p:txBody>
      </p:sp>
      <p:pic>
        <p:nvPicPr>
          <p:cNvPr id="5" name="PitStop0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1591"/>
            <a:ext cx="9144000" cy="5142690"/>
          </a:xfrm>
          <a:prstGeom prst="rect">
            <a:avLst/>
          </a:prstGeom>
        </p:spPr>
      </p:pic>
      <p:sp>
        <p:nvSpPr>
          <p:cNvPr id="4" name="TextBox 3"/>
          <p:cNvSpPr txBox="1"/>
          <p:nvPr/>
        </p:nvSpPr>
        <p:spPr>
          <a:xfrm>
            <a:off x="84083" y="6348249"/>
            <a:ext cx="2961836" cy="646331"/>
          </a:xfrm>
          <a:prstGeom prst="rect">
            <a:avLst/>
          </a:prstGeom>
          <a:noFill/>
        </p:spPr>
        <p:txBody>
          <a:bodyPr wrap="none" rtlCol="0">
            <a:spAutoFit/>
          </a:bodyPr>
          <a:lstStyle/>
          <a:p>
            <a:r>
              <a:rPr lang="en-US" dirty="0"/>
              <a:t>Video Courtesy of </a:t>
            </a:r>
            <a:r>
              <a:rPr lang="en-US" dirty="0" smtClean="0"/>
              <a:t>NASCAR</a:t>
            </a:r>
            <a:endParaRPr lang="en-US" dirty="0"/>
          </a:p>
          <a:p>
            <a:endParaRPr lang="en-US" dirty="0"/>
          </a:p>
        </p:txBody>
      </p:sp>
    </p:spTree>
    <p:extLst>
      <p:ext uri="{BB962C8B-B14F-4D97-AF65-F5344CB8AC3E}">
        <p14:creationId xmlns:p14="http://schemas.microsoft.com/office/powerpoint/2010/main" val="2005805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NASCAR Pit Stop </a:t>
            </a:r>
            <a:br>
              <a:rPr lang="en-US" dirty="0" smtClean="0"/>
            </a:br>
            <a:r>
              <a:rPr lang="en-US" dirty="0" smtClean="0"/>
              <a:t>– TIM Team Analogy</a:t>
            </a:r>
            <a:endParaRPr lang="en-US" dirty="0"/>
          </a:p>
        </p:txBody>
      </p:sp>
      <p:sp>
        <p:nvSpPr>
          <p:cNvPr id="5" name="Content Placeholder 4"/>
          <p:cNvSpPr>
            <a:spLocks noGrp="1"/>
          </p:cNvSpPr>
          <p:nvPr>
            <p:ph idx="1"/>
          </p:nvPr>
        </p:nvSpPr>
        <p:spPr>
          <a:xfrm>
            <a:off x="457200" y="1862959"/>
            <a:ext cx="8229600" cy="4525963"/>
          </a:xfrm>
        </p:spPr>
        <p:txBody>
          <a:bodyPr/>
          <a:lstStyle/>
          <a:p>
            <a:r>
              <a:rPr lang="en-US" dirty="0" smtClean="0"/>
              <a:t>NASCAR: quicker pit stops = the difference between winning and losing  </a:t>
            </a:r>
          </a:p>
          <a:p>
            <a:pPr lvl="1"/>
            <a:r>
              <a:rPr lang="en-US" dirty="0" smtClean="0"/>
              <a:t>1960: </a:t>
            </a:r>
            <a:r>
              <a:rPr lang="en-US" dirty="0" smtClean="0"/>
              <a:t>75 </a:t>
            </a:r>
            <a:r>
              <a:rPr lang="en-US" dirty="0" smtClean="0"/>
              <a:t>seconds (4-prong lug wrench)</a:t>
            </a:r>
          </a:p>
          <a:p>
            <a:pPr lvl="1"/>
            <a:r>
              <a:rPr lang="en-US" dirty="0" smtClean="0"/>
              <a:t>1963: 25 seconds (air/impact wrench)</a:t>
            </a:r>
          </a:p>
          <a:p>
            <a:pPr lvl="1"/>
            <a:r>
              <a:rPr lang="en-US" dirty="0" smtClean="0"/>
              <a:t>1990s/Today: 12 seconds</a:t>
            </a:r>
          </a:p>
          <a:p>
            <a:pPr lvl="2"/>
            <a:r>
              <a:rPr lang="en-US" dirty="0" smtClean="0"/>
              <a:t>Result of </a:t>
            </a:r>
            <a:r>
              <a:rPr lang="en-US" b="1" i="1" u="sng" dirty="0" smtClean="0"/>
              <a:t>training</a:t>
            </a:r>
            <a:r>
              <a:rPr lang="en-US" dirty="0" smtClean="0"/>
              <a:t>, practice, and technology</a:t>
            </a:r>
          </a:p>
          <a:p>
            <a:pPr marL="0" indent="0" algn="ctr">
              <a:spcBef>
                <a:spcPts val="4200"/>
              </a:spcBef>
              <a:buNone/>
            </a:pPr>
            <a:r>
              <a:rPr lang="en-US" b="1" dirty="0" smtClean="0">
                <a:solidFill>
                  <a:srgbClr val="A30000"/>
                </a:solidFill>
              </a:rPr>
              <a:t>Has TIM gotten stuck at “25 seconds”?</a:t>
            </a:r>
          </a:p>
          <a:p>
            <a:endParaRPr lang="en-US" dirty="0"/>
          </a:p>
        </p:txBody>
      </p:sp>
      <p:sp>
        <p:nvSpPr>
          <p:cNvPr id="3" name="Footer Placeholder 2"/>
          <p:cNvSpPr>
            <a:spLocks noGrp="1"/>
          </p:cNvSpPr>
          <p:nvPr>
            <p:ph type="ftr" sz="quarter" idx="4294967295"/>
          </p:nvPr>
        </p:nvSpPr>
        <p:spPr/>
        <p:txBody>
          <a:bodyPr/>
          <a:lstStyle/>
          <a:p>
            <a:endParaRPr lang="en-US" dirty="0"/>
          </a:p>
        </p:txBody>
      </p:sp>
    </p:spTree>
    <p:extLst>
      <p:ext uri="{BB962C8B-B14F-4D97-AF65-F5344CB8AC3E}">
        <p14:creationId xmlns:p14="http://schemas.microsoft.com/office/powerpoint/2010/main" val="3211155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lnSpcReduction="10000"/>
          </a:bodyPr>
          <a:lstStyle/>
          <a:p>
            <a:r>
              <a:rPr lang="en-US" dirty="0"/>
              <a:t>Federal guideline for all traffic control nationwide</a:t>
            </a:r>
          </a:p>
          <a:p>
            <a:r>
              <a:rPr lang="en-US" dirty="0"/>
              <a:t>It also covers all “workers” on all streets, roadways, or highways</a:t>
            </a:r>
          </a:p>
          <a:p>
            <a:r>
              <a:rPr lang="en-US" dirty="0"/>
              <a:t>This course addresses what is required to adhere to MUTCD standards</a:t>
            </a:r>
          </a:p>
          <a:p>
            <a:endParaRPr lang="en-US" dirty="0"/>
          </a:p>
        </p:txBody>
      </p:sp>
      <p:sp>
        <p:nvSpPr>
          <p:cNvPr id="5" name="Slide Number Placeholder 4"/>
          <p:cNvSpPr>
            <a:spLocks noGrp="1"/>
          </p:cNvSpPr>
          <p:nvPr>
            <p:ph type="sldNum" sz="quarter" idx="12"/>
          </p:nvPr>
        </p:nvSpPr>
        <p:spPr/>
        <p:txBody>
          <a:bodyPr/>
          <a:lstStyle/>
          <a:p>
            <a:fld id="{E3317B9D-6081-EF49-9595-8F487542CF02}" type="slidenum">
              <a:rPr lang="en-US" smtClean="0"/>
              <a:t>14</a:t>
            </a:fld>
            <a:endParaRPr lang="en-US"/>
          </a:p>
        </p:txBody>
      </p:sp>
      <p:pic>
        <p:nvPicPr>
          <p:cNvPr id="7" name="Picture 4" descr="MUTCD2009_Cover"/>
          <p:cNvPicPr>
            <a:picLocks noGrp="1" noChangeAspect="1" noChangeArrowheads="1"/>
          </p:cNvPicPr>
          <p:nvPr>
            <p:ph sz="half" idx="2"/>
          </p:nvPr>
        </p:nvPicPr>
        <p:blipFill>
          <a:blip r:embed="rId3" cstate="screen"/>
          <a:srcRect/>
          <a:stretch>
            <a:fillRect/>
          </a:stretch>
        </p:blipFill>
        <p:spPr bwMode="auto">
          <a:xfrm>
            <a:off x="4903367" y="1444557"/>
            <a:ext cx="3489353" cy="4525963"/>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8" name="Title 1"/>
          <p:cNvSpPr>
            <a:spLocks noGrp="1"/>
          </p:cNvSpPr>
          <p:nvPr>
            <p:ph type="title"/>
          </p:nvPr>
        </p:nvSpPr>
        <p:spPr/>
        <p:txBody>
          <a:bodyPr/>
          <a:lstStyle/>
          <a:p>
            <a:r>
              <a:rPr lang="en-US" sz="2800" dirty="0" smtClean="0"/>
              <a:t>Manual on Uniform Traffic Control Devices (MUTCD)</a:t>
            </a:r>
          </a:p>
        </p:txBody>
      </p:sp>
    </p:spTree>
    <p:extLst>
      <p:ext uri="{BB962C8B-B14F-4D97-AF65-F5344CB8AC3E}">
        <p14:creationId xmlns:p14="http://schemas.microsoft.com/office/powerpoint/2010/main" val="479239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MUTCD Chapter 6I</a:t>
            </a:r>
            <a:endParaRPr lang="en-US" dirty="0"/>
          </a:p>
        </p:txBody>
      </p:sp>
      <p:sp>
        <p:nvSpPr>
          <p:cNvPr id="3" name="Content Placeholder 2"/>
          <p:cNvSpPr>
            <a:spLocks noGrp="1"/>
          </p:cNvSpPr>
          <p:nvPr>
            <p:ph idx="1"/>
          </p:nvPr>
        </p:nvSpPr>
        <p:spPr>
          <a:xfrm>
            <a:off x="457200" y="1417638"/>
            <a:ext cx="8229600" cy="4708525"/>
          </a:xfrm>
        </p:spPr>
        <p:txBody>
          <a:bodyPr>
            <a:normAutofit/>
          </a:bodyPr>
          <a:lstStyle/>
          <a:p>
            <a:pPr marL="0" indent="0">
              <a:buNone/>
            </a:pPr>
            <a:r>
              <a:rPr lang="en-US" sz="2800" b="1" dirty="0">
                <a:solidFill>
                  <a:srgbClr val="A30000"/>
                </a:solidFill>
              </a:rPr>
              <a:t>Control of Traffic through Traffic Incident Management </a:t>
            </a:r>
            <a:r>
              <a:rPr lang="en-US" sz="2800" b="1" dirty="0" smtClean="0">
                <a:solidFill>
                  <a:srgbClr val="A30000"/>
                </a:solidFill>
              </a:rPr>
              <a:t>Areas</a:t>
            </a:r>
          </a:p>
          <a:p>
            <a:r>
              <a:rPr lang="en-US" sz="2800" dirty="0" smtClean="0"/>
              <a:t>Includes the following 5 Sections: </a:t>
            </a:r>
          </a:p>
          <a:p>
            <a:pPr lvl="1"/>
            <a:r>
              <a:rPr lang="en-US" dirty="0" smtClean="0"/>
              <a:t>6I.01 </a:t>
            </a:r>
            <a:r>
              <a:rPr lang="en-US" dirty="0"/>
              <a:t>– General (Information) </a:t>
            </a:r>
          </a:p>
          <a:p>
            <a:pPr lvl="1"/>
            <a:r>
              <a:rPr lang="en-US" dirty="0"/>
              <a:t>6I.02 – Major Traffic Incidents</a:t>
            </a:r>
          </a:p>
          <a:p>
            <a:pPr lvl="1"/>
            <a:r>
              <a:rPr lang="en-US" dirty="0"/>
              <a:t>6I.03 – Intermediate Traffic Incidents</a:t>
            </a:r>
          </a:p>
          <a:p>
            <a:pPr lvl="1"/>
            <a:r>
              <a:rPr lang="en-US" dirty="0"/>
              <a:t>6I.04 – Minor Traffic Incidents</a:t>
            </a:r>
          </a:p>
          <a:p>
            <a:pPr lvl="1"/>
            <a:r>
              <a:rPr lang="en-US" dirty="0"/>
              <a:t>6I.05 – Use of Emergency-Vehicle Lighting </a:t>
            </a:r>
          </a:p>
          <a:p>
            <a:endParaRPr lang="en-US" dirty="0"/>
          </a:p>
        </p:txBody>
      </p:sp>
    </p:spTree>
    <p:extLst>
      <p:ext uri="{BB962C8B-B14F-4D97-AF65-F5344CB8AC3E}">
        <p14:creationId xmlns:p14="http://schemas.microsoft.com/office/powerpoint/2010/main" val="2417455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belmore\Desktop\43709 FHWA IDIQ\SHRP2 TIM Responder Training\Training Materials\Graphics and Pictures\Lesson 7\TIMA Example - 050613 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164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Traffic Incident Management Area</a:t>
            </a:r>
            <a:endParaRPr lang="en-US" dirty="0"/>
          </a:p>
        </p:txBody>
      </p:sp>
      <p:sp>
        <p:nvSpPr>
          <p:cNvPr id="6" name="TextBox 5"/>
          <p:cNvSpPr txBox="1"/>
          <p:nvPr/>
        </p:nvSpPr>
        <p:spPr>
          <a:xfrm>
            <a:off x="0" y="4754880"/>
            <a:ext cx="1508760" cy="1015663"/>
          </a:xfrm>
          <a:prstGeom prst="rect">
            <a:avLst/>
          </a:prstGeom>
          <a:noFill/>
        </p:spPr>
        <p:txBody>
          <a:bodyPr wrap="square" rtlCol="0">
            <a:spAutoFit/>
          </a:bodyPr>
          <a:lstStyle/>
          <a:p>
            <a:pPr algn="ctr"/>
            <a:r>
              <a:rPr lang="en-US" sz="2000" b="1" dirty="0" smtClean="0">
                <a:solidFill>
                  <a:srgbClr val="1C1C1C"/>
                </a:solidFill>
              </a:rPr>
              <a:t>Advance Warning Area</a:t>
            </a:r>
            <a:endParaRPr lang="en-US" sz="2000" b="1" dirty="0">
              <a:solidFill>
                <a:srgbClr val="1C1C1C"/>
              </a:solidFill>
            </a:endParaRPr>
          </a:p>
        </p:txBody>
      </p:sp>
      <p:cxnSp>
        <p:nvCxnSpPr>
          <p:cNvPr id="8" name="Straight Connector 7"/>
          <p:cNvCxnSpPr/>
          <p:nvPr/>
        </p:nvCxnSpPr>
        <p:spPr bwMode="auto">
          <a:xfrm>
            <a:off x="0" y="4572000"/>
            <a:ext cx="1508760" cy="0"/>
          </a:xfrm>
          <a:prstGeom prst="line">
            <a:avLst/>
          </a:prstGeom>
          <a:solidFill>
            <a:schemeClr val="accent1"/>
          </a:solidFill>
          <a:ln w="25400" cap="flat" cmpd="sng" algn="ctr">
            <a:solidFill>
              <a:srgbClr val="1C1C1C"/>
            </a:solidFill>
            <a:prstDash val="solid"/>
            <a:round/>
            <a:headEnd type="triangle" w="lg" len="med"/>
            <a:tailEnd type="triangle" w="lg" len="med"/>
          </a:ln>
          <a:effectLst/>
        </p:spPr>
      </p:cxnSp>
      <p:cxnSp>
        <p:nvCxnSpPr>
          <p:cNvPr id="10" name="Straight Connector 9"/>
          <p:cNvCxnSpPr/>
          <p:nvPr/>
        </p:nvCxnSpPr>
        <p:spPr bwMode="auto">
          <a:xfrm>
            <a:off x="1524000" y="3474720"/>
            <a:ext cx="0" cy="1371600"/>
          </a:xfrm>
          <a:prstGeom prst="line">
            <a:avLst/>
          </a:prstGeom>
          <a:solidFill>
            <a:schemeClr val="accent1"/>
          </a:solidFill>
          <a:ln w="9525" cap="flat" cmpd="sng" algn="ctr">
            <a:solidFill>
              <a:srgbClr val="1C1C1C"/>
            </a:solidFill>
            <a:prstDash val="solid"/>
            <a:round/>
            <a:headEnd type="none" w="med" len="med"/>
            <a:tailEnd type="none" w="med" len="med"/>
          </a:ln>
          <a:effectLst/>
        </p:spPr>
      </p:cxnSp>
      <p:cxnSp>
        <p:nvCxnSpPr>
          <p:cNvPr id="12" name="Straight Connector 11"/>
          <p:cNvCxnSpPr/>
          <p:nvPr/>
        </p:nvCxnSpPr>
        <p:spPr bwMode="auto">
          <a:xfrm>
            <a:off x="1545336" y="4572000"/>
            <a:ext cx="1965960" cy="0"/>
          </a:xfrm>
          <a:prstGeom prst="line">
            <a:avLst/>
          </a:prstGeom>
          <a:solidFill>
            <a:schemeClr val="accent1"/>
          </a:solidFill>
          <a:ln w="25400" cap="flat" cmpd="sng" algn="ctr">
            <a:solidFill>
              <a:srgbClr val="1C1C1C"/>
            </a:solidFill>
            <a:prstDash val="solid"/>
            <a:round/>
            <a:headEnd type="triangle" w="lg" len="med"/>
            <a:tailEnd type="triangle" w="lg" len="med"/>
          </a:ln>
          <a:effectLst/>
        </p:spPr>
      </p:cxnSp>
      <p:cxnSp>
        <p:nvCxnSpPr>
          <p:cNvPr id="16" name="Straight Connector 15"/>
          <p:cNvCxnSpPr/>
          <p:nvPr/>
        </p:nvCxnSpPr>
        <p:spPr bwMode="auto">
          <a:xfrm>
            <a:off x="3529584" y="3474720"/>
            <a:ext cx="0" cy="1371600"/>
          </a:xfrm>
          <a:prstGeom prst="line">
            <a:avLst/>
          </a:prstGeom>
          <a:solidFill>
            <a:schemeClr val="accent1"/>
          </a:solidFill>
          <a:ln w="9525" cap="flat" cmpd="sng" algn="ctr">
            <a:solidFill>
              <a:srgbClr val="1C1C1C"/>
            </a:solidFill>
            <a:prstDash val="solid"/>
            <a:round/>
            <a:headEnd type="none" w="med" len="med"/>
            <a:tailEnd type="none" w="med" len="med"/>
          </a:ln>
          <a:effectLst/>
        </p:spPr>
      </p:cxnSp>
      <p:sp>
        <p:nvSpPr>
          <p:cNvPr id="17" name="TextBox 16"/>
          <p:cNvSpPr txBox="1"/>
          <p:nvPr/>
        </p:nvSpPr>
        <p:spPr>
          <a:xfrm>
            <a:off x="1545336" y="4754880"/>
            <a:ext cx="1965960" cy="707886"/>
          </a:xfrm>
          <a:prstGeom prst="rect">
            <a:avLst/>
          </a:prstGeom>
          <a:noFill/>
        </p:spPr>
        <p:txBody>
          <a:bodyPr wrap="square" rtlCol="0">
            <a:spAutoFit/>
          </a:bodyPr>
          <a:lstStyle/>
          <a:p>
            <a:pPr algn="ctr"/>
            <a:r>
              <a:rPr lang="en-US" sz="2000" b="1" dirty="0" smtClean="0"/>
              <a:t>Transition Area</a:t>
            </a:r>
            <a:endParaRPr lang="en-US" sz="2000" b="1" dirty="0"/>
          </a:p>
        </p:txBody>
      </p:sp>
      <p:cxnSp>
        <p:nvCxnSpPr>
          <p:cNvPr id="19" name="Straight Connector 18"/>
          <p:cNvCxnSpPr/>
          <p:nvPr/>
        </p:nvCxnSpPr>
        <p:spPr bwMode="auto">
          <a:xfrm>
            <a:off x="3547872" y="4572000"/>
            <a:ext cx="4864608" cy="0"/>
          </a:xfrm>
          <a:prstGeom prst="line">
            <a:avLst/>
          </a:prstGeom>
          <a:solidFill>
            <a:schemeClr val="accent1"/>
          </a:solidFill>
          <a:ln w="25400" cap="flat" cmpd="sng" algn="ctr">
            <a:solidFill>
              <a:srgbClr val="1C1C1C"/>
            </a:solidFill>
            <a:prstDash val="solid"/>
            <a:round/>
            <a:headEnd type="triangle" w="lg" len="med"/>
            <a:tailEnd type="triangle" w="lg" len="med"/>
          </a:ln>
          <a:effectLst/>
        </p:spPr>
      </p:cxnSp>
      <p:cxnSp>
        <p:nvCxnSpPr>
          <p:cNvPr id="20" name="Straight Connector 19"/>
          <p:cNvCxnSpPr/>
          <p:nvPr/>
        </p:nvCxnSpPr>
        <p:spPr bwMode="auto">
          <a:xfrm>
            <a:off x="3547872" y="3657600"/>
            <a:ext cx="457200" cy="0"/>
          </a:xfrm>
          <a:prstGeom prst="line">
            <a:avLst/>
          </a:prstGeom>
          <a:solidFill>
            <a:schemeClr val="accent1"/>
          </a:solidFill>
          <a:ln w="12700" cap="flat" cmpd="sng" algn="ctr">
            <a:solidFill>
              <a:srgbClr val="18203B"/>
            </a:solidFill>
            <a:prstDash val="solid"/>
            <a:round/>
            <a:headEnd type="triangle" w="lg" len="med"/>
            <a:tailEnd type="triangle" w="lg" len="med"/>
          </a:ln>
          <a:effectLst/>
        </p:spPr>
      </p:cxnSp>
      <p:cxnSp>
        <p:nvCxnSpPr>
          <p:cNvPr id="21" name="Straight Connector 20"/>
          <p:cNvCxnSpPr/>
          <p:nvPr/>
        </p:nvCxnSpPr>
        <p:spPr bwMode="auto">
          <a:xfrm>
            <a:off x="4041648" y="3657600"/>
            <a:ext cx="4370832" cy="0"/>
          </a:xfrm>
          <a:prstGeom prst="line">
            <a:avLst/>
          </a:prstGeom>
          <a:solidFill>
            <a:schemeClr val="accent1"/>
          </a:solidFill>
          <a:ln w="12700" cap="flat" cmpd="sng" algn="ctr">
            <a:solidFill>
              <a:srgbClr val="18203B"/>
            </a:solidFill>
            <a:prstDash val="solid"/>
            <a:round/>
            <a:headEnd type="triangle" w="lg" len="med"/>
            <a:tailEnd type="triangle" w="lg" len="med"/>
          </a:ln>
          <a:effectLst/>
        </p:spPr>
      </p:cxnSp>
      <p:cxnSp>
        <p:nvCxnSpPr>
          <p:cNvPr id="22" name="Straight Connector 21"/>
          <p:cNvCxnSpPr/>
          <p:nvPr/>
        </p:nvCxnSpPr>
        <p:spPr bwMode="auto">
          <a:xfrm>
            <a:off x="8430768" y="3477768"/>
            <a:ext cx="0" cy="1371600"/>
          </a:xfrm>
          <a:prstGeom prst="line">
            <a:avLst/>
          </a:prstGeom>
          <a:solidFill>
            <a:schemeClr val="accent1"/>
          </a:solidFill>
          <a:ln w="9525" cap="flat" cmpd="sng" algn="ctr">
            <a:solidFill>
              <a:srgbClr val="1C1C1C"/>
            </a:solidFill>
            <a:prstDash val="solid"/>
            <a:round/>
            <a:headEnd type="none" w="med" len="med"/>
            <a:tailEnd type="none" w="med" len="med"/>
          </a:ln>
          <a:effectLst/>
        </p:spPr>
      </p:cxnSp>
      <p:cxnSp>
        <p:nvCxnSpPr>
          <p:cNvPr id="24" name="Straight Connector 23"/>
          <p:cNvCxnSpPr/>
          <p:nvPr/>
        </p:nvCxnSpPr>
        <p:spPr bwMode="auto">
          <a:xfrm>
            <a:off x="8449056" y="4572000"/>
            <a:ext cx="694944" cy="0"/>
          </a:xfrm>
          <a:prstGeom prst="line">
            <a:avLst/>
          </a:prstGeom>
          <a:solidFill>
            <a:schemeClr val="accent1"/>
          </a:solidFill>
          <a:ln w="25400" cap="flat" cmpd="sng" algn="ctr">
            <a:solidFill>
              <a:srgbClr val="1C1C1C"/>
            </a:solidFill>
            <a:prstDash val="solid"/>
            <a:round/>
            <a:headEnd type="triangle" w="lg" len="med"/>
            <a:tailEnd type="triangle" w="lg" len="med"/>
          </a:ln>
          <a:effectLst/>
        </p:spPr>
      </p:cxnSp>
      <p:sp>
        <p:nvSpPr>
          <p:cNvPr id="25" name="TextBox 24"/>
          <p:cNvSpPr txBox="1"/>
          <p:nvPr/>
        </p:nvSpPr>
        <p:spPr>
          <a:xfrm>
            <a:off x="3547872" y="4754880"/>
            <a:ext cx="4864608" cy="400110"/>
          </a:xfrm>
          <a:prstGeom prst="rect">
            <a:avLst/>
          </a:prstGeom>
          <a:noFill/>
        </p:spPr>
        <p:txBody>
          <a:bodyPr wrap="square" rtlCol="0">
            <a:spAutoFit/>
          </a:bodyPr>
          <a:lstStyle/>
          <a:p>
            <a:pPr algn="ctr"/>
            <a:r>
              <a:rPr lang="en-US" sz="2000" b="1" dirty="0" smtClean="0"/>
              <a:t>Activity Area</a:t>
            </a:r>
            <a:endParaRPr lang="en-US" sz="2000" b="1" dirty="0"/>
          </a:p>
        </p:txBody>
      </p:sp>
      <p:sp>
        <p:nvSpPr>
          <p:cNvPr id="26" name="TextBox 25"/>
          <p:cNvSpPr txBox="1"/>
          <p:nvPr/>
        </p:nvSpPr>
        <p:spPr>
          <a:xfrm>
            <a:off x="6629400" y="5641848"/>
            <a:ext cx="2514600" cy="400110"/>
          </a:xfrm>
          <a:prstGeom prst="rect">
            <a:avLst/>
          </a:prstGeom>
          <a:noFill/>
        </p:spPr>
        <p:txBody>
          <a:bodyPr wrap="square" rtlCol="0">
            <a:spAutoFit/>
          </a:bodyPr>
          <a:lstStyle/>
          <a:p>
            <a:pPr algn="r"/>
            <a:r>
              <a:rPr lang="en-US" sz="2000" b="1" dirty="0" smtClean="0"/>
              <a:t>Termination Area</a:t>
            </a:r>
            <a:endParaRPr lang="en-US" sz="2000" b="1" dirty="0"/>
          </a:p>
        </p:txBody>
      </p:sp>
      <p:cxnSp>
        <p:nvCxnSpPr>
          <p:cNvPr id="31" name="Straight Connector 30"/>
          <p:cNvCxnSpPr/>
          <p:nvPr/>
        </p:nvCxnSpPr>
        <p:spPr bwMode="auto">
          <a:xfrm>
            <a:off x="8796528" y="4626864"/>
            <a:ext cx="0" cy="1051560"/>
          </a:xfrm>
          <a:prstGeom prst="line">
            <a:avLst/>
          </a:prstGeom>
          <a:solidFill>
            <a:schemeClr val="accent1"/>
          </a:solidFill>
          <a:ln w="9525" cap="flat" cmpd="sng" algn="ctr">
            <a:solidFill>
              <a:schemeClr val="tx1"/>
            </a:solidFill>
            <a:prstDash val="solid"/>
            <a:round/>
            <a:headEnd type="none" w="med" len="med"/>
            <a:tailEnd type="arrow" w="med" len="sm"/>
          </a:ln>
          <a:effectLst/>
        </p:spPr>
      </p:cxnSp>
      <p:cxnSp>
        <p:nvCxnSpPr>
          <p:cNvPr id="36" name="Straight Connector 35"/>
          <p:cNvCxnSpPr/>
          <p:nvPr/>
        </p:nvCxnSpPr>
        <p:spPr bwMode="auto">
          <a:xfrm>
            <a:off x="4023360" y="3474720"/>
            <a:ext cx="0" cy="365760"/>
          </a:xfrm>
          <a:prstGeom prst="line">
            <a:avLst/>
          </a:prstGeom>
          <a:solidFill>
            <a:schemeClr val="accent1"/>
          </a:solidFill>
          <a:ln w="9525" cap="flat" cmpd="sng" algn="ctr">
            <a:solidFill>
              <a:srgbClr val="1C1C1C"/>
            </a:solidFill>
            <a:prstDash val="solid"/>
            <a:round/>
            <a:headEnd type="none" w="med" len="med"/>
            <a:tailEnd type="none" w="med" len="med"/>
          </a:ln>
          <a:effectLst/>
        </p:spPr>
      </p:cxnSp>
      <p:sp>
        <p:nvSpPr>
          <p:cNvPr id="37" name="TextBox 36"/>
          <p:cNvSpPr txBox="1"/>
          <p:nvPr/>
        </p:nvSpPr>
        <p:spPr>
          <a:xfrm>
            <a:off x="3581400" y="3914073"/>
            <a:ext cx="1965960" cy="584775"/>
          </a:xfrm>
          <a:prstGeom prst="rect">
            <a:avLst/>
          </a:prstGeom>
          <a:noFill/>
        </p:spPr>
        <p:txBody>
          <a:bodyPr wrap="square" rtlCol="0">
            <a:spAutoFit/>
          </a:bodyPr>
          <a:lstStyle/>
          <a:p>
            <a:r>
              <a:rPr lang="en-US" sz="1600" b="1" dirty="0" smtClean="0">
                <a:solidFill>
                  <a:srgbClr val="18203B"/>
                </a:solidFill>
              </a:rPr>
              <a:t>Buffer </a:t>
            </a:r>
          </a:p>
          <a:p>
            <a:r>
              <a:rPr lang="en-US" sz="1600" b="1" dirty="0" smtClean="0">
                <a:solidFill>
                  <a:srgbClr val="18203B"/>
                </a:solidFill>
              </a:rPr>
              <a:t>Space</a:t>
            </a:r>
            <a:endParaRPr lang="en-US" sz="1600" b="1" dirty="0">
              <a:solidFill>
                <a:srgbClr val="18203B"/>
              </a:solidFill>
            </a:endParaRPr>
          </a:p>
        </p:txBody>
      </p:sp>
      <p:sp>
        <p:nvSpPr>
          <p:cNvPr id="38" name="TextBox 37"/>
          <p:cNvSpPr txBox="1"/>
          <p:nvPr/>
        </p:nvSpPr>
        <p:spPr>
          <a:xfrm>
            <a:off x="4041648" y="3703094"/>
            <a:ext cx="4370832" cy="338554"/>
          </a:xfrm>
          <a:prstGeom prst="rect">
            <a:avLst/>
          </a:prstGeom>
          <a:noFill/>
        </p:spPr>
        <p:txBody>
          <a:bodyPr wrap="square" rtlCol="0">
            <a:spAutoFit/>
          </a:bodyPr>
          <a:lstStyle/>
          <a:p>
            <a:pPr algn="ctr"/>
            <a:r>
              <a:rPr lang="en-US" sz="1600" b="1" dirty="0" smtClean="0">
                <a:solidFill>
                  <a:srgbClr val="18203B"/>
                </a:solidFill>
              </a:rPr>
              <a:t>Incident Space</a:t>
            </a:r>
            <a:endParaRPr lang="en-US" sz="1600" b="1" dirty="0">
              <a:solidFill>
                <a:srgbClr val="18203B"/>
              </a:solidFill>
            </a:endParaRPr>
          </a:p>
        </p:txBody>
      </p:sp>
      <p:cxnSp>
        <p:nvCxnSpPr>
          <p:cNvPr id="39" name="Straight Connector 38"/>
          <p:cNvCxnSpPr/>
          <p:nvPr/>
        </p:nvCxnSpPr>
        <p:spPr bwMode="auto">
          <a:xfrm>
            <a:off x="3776472" y="3714746"/>
            <a:ext cx="0" cy="228600"/>
          </a:xfrm>
          <a:prstGeom prst="line">
            <a:avLst/>
          </a:prstGeom>
          <a:solidFill>
            <a:schemeClr val="accent1"/>
          </a:solidFill>
          <a:ln w="9525" cap="flat" cmpd="sng" algn="ctr">
            <a:solidFill>
              <a:srgbClr val="18203B"/>
            </a:solidFill>
            <a:prstDash val="solid"/>
            <a:round/>
            <a:headEnd type="none" w="med" len="med"/>
            <a:tailEnd type="arrow" w="med" len="sm"/>
          </a:ln>
          <a:effectLst/>
        </p:spPr>
      </p:cxnSp>
    </p:spTree>
    <p:extLst>
      <p:ext uri="{BB962C8B-B14F-4D97-AF65-F5344CB8AC3E}">
        <p14:creationId xmlns:p14="http://schemas.microsoft.com/office/powerpoint/2010/main" val="36669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belmore\Desktop\43709 FHWA IDIQ\SHRP2 TTT\Training Materials\Graphics and Pictures\Lesson 7\TIMA Example - 0506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7"/>
          <a:stretch/>
        </p:blipFill>
        <p:spPr bwMode="auto">
          <a:xfrm>
            <a:off x="1" y="4571710"/>
            <a:ext cx="9143999" cy="1481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Advance Warning Area</a:t>
            </a:r>
            <a:endParaRPr lang="en-US" dirty="0"/>
          </a:p>
        </p:txBody>
      </p:sp>
      <p:sp>
        <p:nvSpPr>
          <p:cNvPr id="3" name="Content Placeholder 2"/>
          <p:cNvSpPr>
            <a:spLocks noGrp="1"/>
          </p:cNvSpPr>
          <p:nvPr>
            <p:ph idx="1"/>
          </p:nvPr>
        </p:nvSpPr>
        <p:spPr>
          <a:xfrm>
            <a:off x="365760" y="1353312"/>
            <a:ext cx="8412480" cy="3291840"/>
          </a:xfrm>
        </p:spPr>
        <p:txBody>
          <a:bodyPr>
            <a:normAutofit fontScale="85000" lnSpcReduction="20000"/>
          </a:bodyPr>
          <a:lstStyle/>
          <a:p>
            <a:r>
              <a:rPr lang="en-US" dirty="0"/>
              <a:t>Established upstream of the incident to alert drivers of the upcoming incident scene</a:t>
            </a:r>
          </a:p>
          <a:p>
            <a:r>
              <a:rPr lang="en-US" dirty="0"/>
              <a:t>Should be high priority for emergency responders</a:t>
            </a:r>
          </a:p>
          <a:p>
            <a:r>
              <a:rPr lang="en-US" dirty="0"/>
              <a:t>Placement of advance warning devices may need to be adjusted for situations near a corner, </a:t>
            </a:r>
            <a:r>
              <a:rPr lang="en-US" dirty="0" smtClean="0"/>
              <a:t>hill, </a:t>
            </a:r>
            <a:r>
              <a:rPr lang="en-US" dirty="0"/>
              <a:t>or other reduced visibility situations</a:t>
            </a:r>
          </a:p>
          <a:p>
            <a:r>
              <a:rPr lang="en-US" dirty="0"/>
              <a:t>A shoulder taper, set up using traffic cones, </a:t>
            </a:r>
            <a:r>
              <a:rPr lang="en-US" dirty="0" smtClean="0"/>
              <a:t>may also </a:t>
            </a:r>
            <a:r>
              <a:rPr lang="en-US" dirty="0"/>
              <a:t>be established in the </a:t>
            </a:r>
            <a:r>
              <a:rPr lang="en-US" dirty="0" smtClean="0"/>
              <a:t>Advance Warning Area </a:t>
            </a:r>
            <a:endParaRPr lang="en-US" sz="1100" dirty="0"/>
          </a:p>
          <a:p>
            <a:endParaRPr lang="en-US" dirty="0"/>
          </a:p>
        </p:txBody>
      </p:sp>
      <p:sp>
        <p:nvSpPr>
          <p:cNvPr id="5" name="Footer Placeholder 4"/>
          <p:cNvSpPr>
            <a:spLocks noGrp="1"/>
          </p:cNvSpPr>
          <p:nvPr>
            <p:ph type="ftr" sz="quarter" idx="4294967295"/>
          </p:nvPr>
        </p:nvSpPr>
        <p:spPr>
          <a:xfrm>
            <a:off x="18288" y="6492875"/>
            <a:ext cx="8229600" cy="347472"/>
          </a:xfrm>
          <a:prstGeom prst="rect">
            <a:avLst/>
          </a:prstGeom>
        </p:spPr>
        <p:txBody>
          <a:bodyPr/>
          <a:lstStyle/>
          <a:p>
            <a:pPr eaLnBrk="0" fontAlgn="base" hangingPunct="0">
              <a:spcBef>
                <a:spcPct val="0"/>
              </a:spcBef>
              <a:spcAft>
                <a:spcPct val="0"/>
              </a:spcAft>
            </a:pPr>
            <a:endParaRPr lang="en-US" dirty="0"/>
          </a:p>
        </p:txBody>
      </p:sp>
      <p:sp>
        <p:nvSpPr>
          <p:cNvPr id="7" name="Rectangle 17"/>
          <p:cNvSpPr>
            <a:spLocks noChangeArrowheads="1"/>
          </p:cNvSpPr>
          <p:nvPr/>
        </p:nvSpPr>
        <p:spPr bwMode="auto">
          <a:xfrm>
            <a:off x="0" y="4992624"/>
            <a:ext cx="1417320" cy="1472184"/>
          </a:xfrm>
          <a:prstGeom prst="rect">
            <a:avLst/>
          </a:prstGeom>
          <a:solidFill>
            <a:srgbClr val="FFFF00">
              <a:alpha val="25098"/>
            </a:srgbClr>
          </a:solidFill>
          <a:ln w="9525">
            <a:solidFill>
              <a:srgbClr val="FFFF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3038549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Warning Area</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96885" y="1417638"/>
            <a:ext cx="6750230" cy="4525963"/>
          </a:xfrm>
        </p:spPr>
      </p:pic>
      <p:sp>
        <p:nvSpPr>
          <p:cNvPr id="4" name="Slide Number Placeholder 3"/>
          <p:cNvSpPr>
            <a:spLocks noGrp="1"/>
          </p:cNvSpPr>
          <p:nvPr>
            <p:ph type="sldNum" sz="quarter" idx="12"/>
          </p:nvPr>
        </p:nvSpPr>
        <p:spPr/>
        <p:txBody>
          <a:bodyPr/>
          <a:lstStyle/>
          <a:p>
            <a:fld id="{E3317B9D-6081-EF49-9595-8F487542CF02}" type="slidenum">
              <a:rPr lang="en-US" smtClean="0"/>
              <a:t>18</a:t>
            </a:fld>
            <a:endParaRPr lang="en-US"/>
          </a:p>
        </p:txBody>
      </p:sp>
    </p:spTree>
    <p:extLst>
      <p:ext uri="{BB962C8B-B14F-4D97-AF65-F5344CB8AC3E}">
        <p14:creationId xmlns:p14="http://schemas.microsoft.com/office/powerpoint/2010/main" val="60977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4981"/>
            <a:ext cx="8229600" cy="1143000"/>
          </a:xfrm>
        </p:spPr>
        <p:txBody>
          <a:bodyPr/>
          <a:lstStyle/>
          <a:p>
            <a:r>
              <a:rPr lang="en-US" dirty="0" smtClean="0"/>
              <a:t>Advance Warning Considerations </a:t>
            </a:r>
            <a:br>
              <a:rPr lang="en-US" dirty="0" smtClean="0"/>
            </a:br>
            <a:r>
              <a:rPr lang="en-US" dirty="0" smtClean="0"/>
              <a:t>– Limited Sight Distances</a:t>
            </a:r>
            <a:endParaRPr lang="en-US" dirty="0"/>
          </a:p>
        </p:txBody>
      </p:sp>
      <p:sp>
        <p:nvSpPr>
          <p:cNvPr id="4" name="Footer Placeholder 3"/>
          <p:cNvSpPr>
            <a:spLocks noGrp="1"/>
          </p:cNvSpPr>
          <p:nvPr>
            <p:ph type="ftr" sz="quarter" idx="4294967295"/>
          </p:nvPr>
        </p:nvSpPr>
        <p:spPr>
          <a:xfrm>
            <a:off x="18288" y="6492875"/>
            <a:ext cx="8229600" cy="347472"/>
          </a:xfrm>
          <a:prstGeom prst="rect">
            <a:avLst/>
          </a:prstGeom>
        </p:spPr>
        <p:txBody>
          <a:bodyPr/>
          <a:lstStyle/>
          <a:p>
            <a:pPr eaLnBrk="0" fontAlgn="base" hangingPunct="0">
              <a:spcBef>
                <a:spcPct val="0"/>
              </a:spcBef>
              <a:spcAft>
                <a:spcPct val="0"/>
              </a:spcAft>
            </a:pP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824" r="2381" b="10820"/>
          <a:stretch/>
        </p:blipFill>
        <p:spPr bwMode="auto">
          <a:xfrm>
            <a:off x="1" y="2843071"/>
            <a:ext cx="91440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602" b="11765"/>
          <a:stretch/>
        </p:blipFill>
        <p:spPr bwMode="auto">
          <a:xfrm>
            <a:off x="1" y="2854420"/>
            <a:ext cx="9144000"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idx="1"/>
          </p:nvPr>
        </p:nvSpPr>
        <p:spPr>
          <a:xfrm>
            <a:off x="365760" y="1261872"/>
            <a:ext cx="8412480" cy="1920240"/>
          </a:xfrm>
        </p:spPr>
        <p:txBody>
          <a:bodyPr>
            <a:normAutofit/>
          </a:bodyPr>
          <a:lstStyle/>
          <a:p>
            <a:pPr>
              <a:lnSpc>
                <a:spcPct val="80000"/>
              </a:lnSpc>
            </a:pPr>
            <a:r>
              <a:rPr lang="en-US" sz="2600" dirty="0"/>
              <a:t>Additional advance warning may </a:t>
            </a:r>
            <a:r>
              <a:rPr lang="en-US" sz="2600" dirty="0" smtClean="0"/>
              <a:t>also be necessary due to limited sight distance</a:t>
            </a:r>
          </a:p>
          <a:p>
            <a:pPr lvl="1">
              <a:lnSpc>
                <a:spcPct val="80000"/>
              </a:lnSpc>
            </a:pPr>
            <a:r>
              <a:rPr lang="en-US" sz="2400" dirty="0" smtClean="0"/>
              <a:t>Hills</a:t>
            </a:r>
            <a:r>
              <a:rPr lang="en-US" sz="2400" dirty="0"/>
              <a:t>, </a:t>
            </a:r>
            <a:r>
              <a:rPr lang="en-US" sz="2400" dirty="0" smtClean="0"/>
              <a:t>curves</a:t>
            </a:r>
            <a:r>
              <a:rPr lang="en-US" sz="2400" dirty="0"/>
              <a:t>, </a:t>
            </a:r>
            <a:r>
              <a:rPr lang="en-US" sz="2400" dirty="0" smtClean="0"/>
              <a:t>bridges, intersections, etc.</a:t>
            </a:r>
          </a:p>
          <a:p>
            <a:pPr lvl="1">
              <a:lnSpc>
                <a:spcPct val="80000"/>
              </a:lnSpc>
            </a:pPr>
            <a:r>
              <a:rPr lang="en-US" sz="2400" dirty="0" smtClean="0"/>
              <a:t>Smoke, fog, darkness, etc. </a:t>
            </a:r>
            <a:endParaRPr lang="en-US" sz="2400" dirty="0"/>
          </a:p>
          <a:p>
            <a:pPr>
              <a:lnSpc>
                <a:spcPct val="80000"/>
              </a:lnSpc>
            </a:pPr>
            <a:endParaRPr lang="en-US" dirty="0"/>
          </a:p>
        </p:txBody>
      </p:sp>
    </p:spTree>
    <p:extLst>
      <p:ext uri="{BB962C8B-B14F-4D97-AF65-F5344CB8AC3E}">
        <p14:creationId xmlns:p14="http://schemas.microsoft.com/office/powerpoint/2010/main" val="21376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Traffic Incident Management</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611" y="1342418"/>
            <a:ext cx="8930896" cy="4674468"/>
          </a:xfrm>
        </p:spPr>
      </p:pic>
    </p:spTree>
    <p:extLst>
      <p:ext uri="{BB962C8B-B14F-4D97-AF65-F5344CB8AC3E}">
        <p14:creationId xmlns:p14="http://schemas.microsoft.com/office/powerpoint/2010/main" val="61648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Advanced Warning at Traffic Incidents – NFPA 1500</a:t>
            </a:r>
            <a:endParaRPr lang="en-US" dirty="0"/>
          </a:p>
        </p:txBody>
      </p:sp>
      <p:sp>
        <p:nvSpPr>
          <p:cNvPr id="4" name="Slide Number Placeholder 3"/>
          <p:cNvSpPr>
            <a:spLocks noGrp="1"/>
          </p:cNvSpPr>
          <p:nvPr>
            <p:ph type="sldNum" sz="quarter" idx="12"/>
          </p:nvPr>
        </p:nvSpPr>
        <p:spPr/>
        <p:txBody>
          <a:bodyPr/>
          <a:lstStyle/>
          <a:p>
            <a:fld id="{E3317B9D-6081-EF49-9595-8F487542CF02}" type="slidenum">
              <a:rPr lang="en-US" smtClean="0"/>
              <a:t>20</a:t>
            </a:fld>
            <a:endParaRPr lang="en-US"/>
          </a:p>
        </p:txBody>
      </p:sp>
      <p:sp>
        <p:nvSpPr>
          <p:cNvPr id="3" name="Content Placeholder 2"/>
          <p:cNvSpPr>
            <a:spLocks noGrp="1"/>
          </p:cNvSpPr>
          <p:nvPr>
            <p:ph idx="1"/>
          </p:nvPr>
        </p:nvSpPr>
        <p:spPr/>
        <p:txBody>
          <a:bodyPr>
            <a:normAutofit fontScale="85000" lnSpcReduction="10000"/>
          </a:bodyPr>
          <a:lstStyle/>
          <a:p>
            <a:r>
              <a:rPr lang="en-US" dirty="0" smtClean="0"/>
              <a:t>8.7.5 </a:t>
            </a:r>
            <a:r>
              <a:rPr lang="en-US" dirty="0"/>
              <a:t>One or more of the following warning devices shall be used to warn oncoming traffic of the emergency operations and the hazards to members operating at the incident: </a:t>
            </a:r>
            <a:endParaRPr lang="en-US" dirty="0" smtClean="0"/>
          </a:p>
          <a:p>
            <a:pPr lvl="1"/>
            <a:r>
              <a:rPr lang="en-US" dirty="0" smtClean="0"/>
              <a:t>(</a:t>
            </a:r>
            <a:r>
              <a:rPr lang="en-US" dirty="0"/>
              <a:t>1) Fluorescent and retro-reflective warning devices such as traffic cones </a:t>
            </a:r>
            <a:endParaRPr lang="en-US" dirty="0" smtClean="0"/>
          </a:p>
          <a:p>
            <a:pPr lvl="1"/>
            <a:r>
              <a:rPr lang="en-US" dirty="0" smtClean="0"/>
              <a:t>(</a:t>
            </a:r>
            <a:r>
              <a:rPr lang="en-US" dirty="0"/>
              <a:t>2) Federal Highway Administration (FHWA)-approved 48 in. by 48 in. retro-reflective signs stating "Emergency Scene Ahead" (with directional arrow overlay) </a:t>
            </a:r>
            <a:endParaRPr lang="en-US" dirty="0" smtClean="0"/>
          </a:p>
          <a:p>
            <a:pPr lvl="1"/>
            <a:r>
              <a:rPr lang="en-US" dirty="0" smtClean="0"/>
              <a:t>(</a:t>
            </a:r>
            <a:r>
              <a:rPr lang="en-US" dirty="0"/>
              <a:t>3) Illuminated warning devices such as highway flares </a:t>
            </a:r>
            <a:endParaRPr lang="en-US" dirty="0" smtClean="0"/>
          </a:p>
          <a:p>
            <a:pPr lvl="1"/>
            <a:r>
              <a:rPr lang="en-US" dirty="0" smtClean="0"/>
              <a:t>(</a:t>
            </a:r>
            <a:r>
              <a:rPr lang="en-US" dirty="0"/>
              <a:t>4) Other warning devices appropriate to warn oncoming traffic of the emergency operations. </a:t>
            </a:r>
          </a:p>
        </p:txBody>
      </p:sp>
    </p:spTree>
    <p:extLst>
      <p:ext uri="{BB962C8B-B14F-4D97-AF65-F5344CB8AC3E}">
        <p14:creationId xmlns:p14="http://schemas.microsoft.com/office/powerpoint/2010/main" val="2365985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836602" y="3864250"/>
            <a:ext cx="4156656" cy="1908207"/>
          </a:xfrm>
          <a:prstGeom prst="rect">
            <a:avLst/>
          </a:prstGeom>
          <a:noFill/>
          <a:ln w="12700">
            <a:noFill/>
            <a:miter lim="800000"/>
            <a:headEnd/>
            <a:tailEnd/>
          </a:ln>
        </p:spPr>
        <p:txBody>
          <a:bodyPr lIns="0" tIns="44450" rIns="0" bIns="44450" anchorCtr="1"/>
          <a:lstStyle/>
          <a:p>
            <a:pPr>
              <a:lnSpc>
                <a:spcPts val="2000"/>
              </a:lnSpc>
              <a:spcBef>
                <a:spcPts val="400"/>
              </a:spcBef>
              <a:buClr>
                <a:schemeClr val="bg1"/>
              </a:buClr>
            </a:pPr>
            <a:endParaRPr lang="en-US" sz="1700" dirty="0" smtClean="0">
              <a:solidFill>
                <a:srgbClr val="500000"/>
              </a:solidFill>
              <a:latin typeface="Aachen Std Medium"/>
              <a:cs typeface="Aachen Std Medium"/>
            </a:endParaRPr>
          </a:p>
        </p:txBody>
      </p:sp>
      <p:sp>
        <p:nvSpPr>
          <p:cNvPr id="18" name="Title 17"/>
          <p:cNvSpPr>
            <a:spLocks noGrp="1"/>
          </p:cNvSpPr>
          <p:nvPr>
            <p:ph type="title"/>
          </p:nvPr>
        </p:nvSpPr>
        <p:spPr/>
        <p:txBody>
          <a:bodyPr>
            <a:normAutofit/>
          </a:bodyPr>
          <a:lstStyle/>
          <a:p>
            <a:r>
              <a:rPr lang="en-US" sz="3200" dirty="0" smtClean="0"/>
              <a:t>Emergency Scene Signs</a:t>
            </a:r>
            <a:endParaRPr lang="en-US" sz="3200" dirty="0"/>
          </a:p>
        </p:txBody>
      </p:sp>
      <p:sp>
        <p:nvSpPr>
          <p:cNvPr id="2" name="Content Placeholder 1"/>
          <p:cNvSpPr>
            <a:spLocks noGrp="1"/>
          </p:cNvSpPr>
          <p:nvPr>
            <p:ph sz="half" idx="1"/>
          </p:nvPr>
        </p:nvSpPr>
        <p:spPr/>
        <p:txBody>
          <a:bodyPr>
            <a:normAutofit/>
          </a:bodyPr>
          <a:lstStyle/>
          <a:p>
            <a:r>
              <a:rPr lang="en-US" sz="2000" dirty="0" smtClean="0"/>
              <a:t>TMUTCD states that warning and guide signs used in TTC may have black letters and fluorescent pink background.</a:t>
            </a:r>
            <a:br>
              <a:rPr lang="en-US" sz="2000" dirty="0" smtClean="0"/>
            </a:br>
            <a:endParaRPr lang="en-US" sz="2000" dirty="0" smtClean="0"/>
          </a:p>
          <a:p>
            <a:r>
              <a:rPr lang="en-US" sz="2000" dirty="0" smtClean="0"/>
              <a:t>NFPA 1500 specifies that signs used in TTC shall be 48”x48” retro-reflective and state “Emergency Scene Ahead”</a:t>
            </a:r>
            <a:endParaRPr lang="en-US" sz="2000" dirty="0"/>
          </a:p>
        </p:txBody>
      </p:sp>
      <p:pic>
        <p:nvPicPr>
          <p:cNvPr id="5"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36602" y="1417638"/>
            <a:ext cx="3763077" cy="4525963"/>
          </a:xfrm>
        </p:spPr>
      </p:pic>
      <p:sp>
        <p:nvSpPr>
          <p:cNvPr id="6" name="Slide Number Placeholder 5"/>
          <p:cNvSpPr>
            <a:spLocks noGrp="1"/>
          </p:cNvSpPr>
          <p:nvPr>
            <p:ph type="sldNum" sz="quarter" idx="12"/>
          </p:nvPr>
        </p:nvSpPr>
        <p:spPr/>
        <p:txBody>
          <a:bodyPr/>
          <a:lstStyle/>
          <a:p>
            <a:r>
              <a:rPr lang="en-US" sz="1500" dirty="0" smtClean="0"/>
              <a:t>7</a:t>
            </a:r>
            <a:endParaRPr lang="en-US" sz="1500" dirty="0"/>
          </a:p>
        </p:txBody>
      </p:sp>
    </p:spTree>
    <p:extLst>
      <p:ext uri="{BB962C8B-B14F-4D97-AF65-F5344CB8AC3E}">
        <p14:creationId xmlns:p14="http://schemas.microsoft.com/office/powerpoint/2010/main" val="18004428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836602" y="3864250"/>
            <a:ext cx="4156656" cy="1908207"/>
          </a:xfrm>
          <a:prstGeom prst="rect">
            <a:avLst/>
          </a:prstGeom>
          <a:noFill/>
          <a:ln w="12700">
            <a:noFill/>
            <a:miter lim="800000"/>
            <a:headEnd/>
            <a:tailEnd/>
          </a:ln>
        </p:spPr>
        <p:txBody>
          <a:bodyPr lIns="0" tIns="44450" rIns="0" bIns="44450" anchorCtr="1"/>
          <a:lstStyle/>
          <a:p>
            <a:pPr>
              <a:lnSpc>
                <a:spcPts val="2000"/>
              </a:lnSpc>
              <a:spcBef>
                <a:spcPts val="400"/>
              </a:spcBef>
              <a:buClr>
                <a:schemeClr val="bg1"/>
              </a:buClr>
            </a:pPr>
            <a:endParaRPr lang="en-US" sz="1700" dirty="0" smtClean="0">
              <a:solidFill>
                <a:srgbClr val="500000"/>
              </a:solidFill>
              <a:latin typeface="Aachen Std Medium"/>
              <a:cs typeface="Aachen Std Medium"/>
            </a:endParaRPr>
          </a:p>
        </p:txBody>
      </p:sp>
      <p:sp>
        <p:nvSpPr>
          <p:cNvPr id="5" name="Title 4"/>
          <p:cNvSpPr>
            <a:spLocks noGrp="1"/>
          </p:cNvSpPr>
          <p:nvPr>
            <p:ph type="title"/>
          </p:nvPr>
        </p:nvSpPr>
        <p:spPr>
          <a:xfrm>
            <a:off x="457200" y="103494"/>
            <a:ext cx="8229600" cy="1143000"/>
          </a:xfrm>
        </p:spPr>
        <p:txBody>
          <a:bodyPr/>
          <a:lstStyle/>
          <a:p>
            <a:r>
              <a:rPr lang="en-US" dirty="0" smtClean="0"/>
              <a:t>Portable Changeable Message Signs</a:t>
            </a:r>
            <a:endParaRPr lang="en-US" dirty="0"/>
          </a:p>
        </p:txBody>
      </p:sp>
      <p:sp>
        <p:nvSpPr>
          <p:cNvPr id="6" name="Slide Number Placeholder 5"/>
          <p:cNvSpPr>
            <a:spLocks noGrp="1"/>
          </p:cNvSpPr>
          <p:nvPr>
            <p:ph type="sldNum" sz="quarter" idx="12"/>
          </p:nvPr>
        </p:nvSpPr>
        <p:spPr/>
        <p:txBody>
          <a:bodyPr/>
          <a:lstStyle/>
          <a:p>
            <a:r>
              <a:rPr lang="en-US" sz="1500" dirty="0" smtClean="0"/>
              <a:t>9</a:t>
            </a:r>
            <a:endParaRPr lang="en-US" sz="1500"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28456" y="1246494"/>
            <a:ext cx="4615543" cy="4525963"/>
          </a:xfr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21166"/>
            <a:ext cx="4513943" cy="4551291"/>
          </a:xfrm>
          <a:prstGeom prst="rect">
            <a:avLst/>
          </a:prstGeom>
        </p:spPr>
      </p:pic>
    </p:spTree>
    <p:extLst>
      <p:ext uri="{BB962C8B-B14F-4D97-AF65-F5344CB8AC3E}">
        <p14:creationId xmlns:p14="http://schemas.microsoft.com/office/powerpoint/2010/main" val="27273957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317B9D-6081-EF49-9595-8F487542CF02}" type="slidenum">
              <a:rPr lang="en-US" smtClean="0"/>
              <a:t>23</a:t>
            </a:fld>
            <a:endParaRPr lang="en-US"/>
          </a:p>
        </p:txBody>
      </p:sp>
      <p:sp>
        <p:nvSpPr>
          <p:cNvPr id="5" name="Title 1"/>
          <p:cNvSpPr>
            <a:spLocks noGrp="1"/>
          </p:cNvSpPr>
          <p:nvPr>
            <p:ph type="title"/>
          </p:nvPr>
        </p:nvSpPr>
        <p:spPr/>
        <p:txBody>
          <a:bodyPr/>
          <a:lstStyle/>
          <a:p>
            <a:r>
              <a:rPr lang="en-US" dirty="0" smtClean="0"/>
              <a:t>Portable Changeable </a:t>
            </a:r>
            <a:br>
              <a:rPr lang="en-US" dirty="0" smtClean="0"/>
            </a:br>
            <a:r>
              <a:rPr lang="en-US" dirty="0" smtClean="0"/>
              <a:t>Message Signs (PCMS)</a:t>
            </a:r>
            <a:endParaRPr lang="en-US" dirty="0"/>
          </a:p>
        </p:txBody>
      </p:sp>
      <p:pic>
        <p:nvPicPr>
          <p:cNvPr id="6" name="Picture 2" descr="W:\JOBS\56839 TIME\To Organize\Pictures\IMG_8990.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1732" t="32940" r="41003"/>
          <a:stretch/>
        </p:blipFill>
        <p:spPr bwMode="auto">
          <a:xfrm>
            <a:off x="464699" y="1330310"/>
            <a:ext cx="3876284" cy="4649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8030740"/>
          <p:cNvPicPr>
            <a:picLocks noChangeAspect="1" noChangeArrowheads="1"/>
          </p:cNvPicPr>
          <p:nvPr/>
        </p:nvPicPr>
        <p:blipFill rotWithShape="1">
          <a:blip r:embed="rId4" cstate="print"/>
          <a:srcRect l="16859" r="11111"/>
          <a:stretch/>
        </p:blipFill>
        <p:spPr bwMode="auto">
          <a:xfrm>
            <a:off x="4340983" y="1335314"/>
            <a:ext cx="4570789" cy="4644572"/>
          </a:xfrm>
          <a:prstGeom prst="rect">
            <a:avLst/>
          </a:prstGeom>
          <a:noFill/>
          <a:ln w="57150">
            <a:noFill/>
            <a:miter lim="800000"/>
            <a:headEnd/>
            <a:tailEnd/>
          </a:ln>
        </p:spPr>
      </p:pic>
    </p:spTree>
    <p:extLst>
      <p:ext uri="{BB962C8B-B14F-4D97-AF65-F5344CB8AC3E}">
        <p14:creationId xmlns:p14="http://schemas.microsoft.com/office/powerpoint/2010/main" val="652411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317B9D-6081-EF49-9595-8F487542CF02}" type="slidenum">
              <a:rPr lang="en-US" smtClean="0"/>
              <a:t>24</a:t>
            </a:fld>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069572" cy="6137835"/>
          </a:xfrm>
          <a:prstGeom prst="rect">
            <a:avLst/>
          </a:prstGeom>
        </p:spPr>
      </p:pic>
    </p:spTree>
    <p:extLst>
      <p:ext uri="{BB962C8B-B14F-4D97-AF65-F5344CB8AC3E}">
        <p14:creationId xmlns:p14="http://schemas.microsoft.com/office/powerpoint/2010/main" val="1479284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kbelmore\Desktop\43709 FHWA IDIQ\SHRP2 TTT\Training Materials\Graphics and Pictures\Lesson 7\TIMA Example - 0506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7"/>
          <a:stretch/>
        </p:blipFill>
        <p:spPr bwMode="auto">
          <a:xfrm>
            <a:off x="1" y="4593790"/>
            <a:ext cx="9143999" cy="1481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Transition Area and Tapers</a:t>
            </a:r>
            <a:endParaRPr lang="en-US" dirty="0"/>
          </a:p>
        </p:txBody>
      </p:sp>
      <p:sp>
        <p:nvSpPr>
          <p:cNvPr id="3" name="Content Placeholder 2"/>
          <p:cNvSpPr>
            <a:spLocks noGrp="1"/>
          </p:cNvSpPr>
          <p:nvPr>
            <p:ph idx="1"/>
          </p:nvPr>
        </p:nvSpPr>
        <p:spPr>
          <a:xfrm>
            <a:off x="365760" y="1353312"/>
            <a:ext cx="8503920" cy="3240478"/>
          </a:xfrm>
        </p:spPr>
        <p:txBody>
          <a:bodyPr>
            <a:normAutofit fontScale="92500" lnSpcReduction="20000"/>
          </a:bodyPr>
          <a:lstStyle/>
          <a:p>
            <a:r>
              <a:rPr lang="en-US" sz="2600" dirty="0"/>
              <a:t>Section of roadway where drivers are redirected out of their normal </a:t>
            </a:r>
            <a:r>
              <a:rPr lang="en-US" sz="2600" dirty="0" smtClean="0"/>
              <a:t>path</a:t>
            </a:r>
          </a:p>
          <a:p>
            <a:endParaRPr lang="en-US" sz="2600" dirty="0"/>
          </a:p>
          <a:p>
            <a:r>
              <a:rPr lang="en-US" sz="2600" dirty="0" smtClean="0"/>
              <a:t>Transition Areas </a:t>
            </a:r>
            <a:r>
              <a:rPr lang="en-US" sz="2600" dirty="0"/>
              <a:t>usually involve the strategic use of </a:t>
            </a:r>
            <a:r>
              <a:rPr lang="en-US" sz="2600" dirty="0" smtClean="0"/>
              <a:t>tapers</a:t>
            </a:r>
          </a:p>
          <a:p>
            <a:endParaRPr lang="en-US" sz="2600" dirty="0"/>
          </a:p>
          <a:p>
            <a:r>
              <a:rPr lang="en-US" sz="2600" dirty="0"/>
              <a:t>Tapers can be set up using cones or flares </a:t>
            </a:r>
            <a:endParaRPr lang="en-US" sz="2600" dirty="0" smtClean="0"/>
          </a:p>
          <a:p>
            <a:pPr lvl="1"/>
            <a:r>
              <a:rPr lang="en-US" sz="2600" dirty="0" smtClean="0"/>
              <a:t>Skip </a:t>
            </a:r>
            <a:r>
              <a:rPr lang="en-US" sz="2600" dirty="0"/>
              <a:t>lines provide a useful guide for measuring </a:t>
            </a:r>
            <a:r>
              <a:rPr lang="en-US" sz="2600" dirty="0" smtClean="0"/>
              <a:t>distances</a:t>
            </a:r>
          </a:p>
          <a:p>
            <a:pPr lvl="1"/>
            <a:endParaRPr lang="en-US" sz="2600" dirty="0"/>
          </a:p>
          <a:p>
            <a:r>
              <a:rPr lang="en-US" sz="2600" dirty="0" smtClean="0"/>
              <a:t>Any taper is better than no taper </a:t>
            </a:r>
            <a:endParaRPr lang="en-US" sz="2600" dirty="0"/>
          </a:p>
          <a:p>
            <a:endParaRPr lang="en-US" dirty="0"/>
          </a:p>
        </p:txBody>
      </p:sp>
      <p:sp>
        <p:nvSpPr>
          <p:cNvPr id="5" name="Footer Placeholder 4"/>
          <p:cNvSpPr>
            <a:spLocks noGrp="1"/>
          </p:cNvSpPr>
          <p:nvPr>
            <p:ph type="ftr" sz="quarter" idx="4294967295"/>
          </p:nvPr>
        </p:nvSpPr>
        <p:spPr>
          <a:xfrm>
            <a:off x="18288" y="6492875"/>
            <a:ext cx="8229600" cy="347472"/>
          </a:xfrm>
          <a:prstGeom prst="rect">
            <a:avLst/>
          </a:prstGeom>
        </p:spPr>
        <p:txBody>
          <a:bodyPr/>
          <a:lstStyle/>
          <a:p>
            <a:pPr eaLnBrk="0" fontAlgn="base" hangingPunct="0">
              <a:spcBef>
                <a:spcPct val="0"/>
              </a:spcBef>
              <a:spcAft>
                <a:spcPct val="0"/>
              </a:spcAft>
            </a:pPr>
            <a:endParaRPr lang="en-US" dirty="0"/>
          </a:p>
        </p:txBody>
      </p:sp>
      <p:sp>
        <p:nvSpPr>
          <p:cNvPr id="7" name="Rectangle 17"/>
          <p:cNvSpPr>
            <a:spLocks noChangeArrowheads="1"/>
          </p:cNvSpPr>
          <p:nvPr/>
        </p:nvSpPr>
        <p:spPr bwMode="auto">
          <a:xfrm flipH="1">
            <a:off x="1417320" y="4992624"/>
            <a:ext cx="1783080" cy="1472184"/>
          </a:xfrm>
          <a:prstGeom prst="rect">
            <a:avLst/>
          </a:prstGeom>
          <a:solidFill>
            <a:srgbClr val="FFFF00">
              <a:alpha val="25098"/>
            </a:srgbClr>
          </a:solidFill>
          <a:ln w="9525">
            <a:solidFill>
              <a:srgbClr val="FFFF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136924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Area</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75766" y="1203324"/>
            <a:ext cx="8591840" cy="4524785"/>
          </a:xfrm>
        </p:spPr>
      </p:pic>
      <p:sp>
        <p:nvSpPr>
          <p:cNvPr id="4" name="Slide Number Placeholder 3"/>
          <p:cNvSpPr>
            <a:spLocks noGrp="1"/>
          </p:cNvSpPr>
          <p:nvPr>
            <p:ph type="sldNum" sz="quarter" idx="12"/>
          </p:nvPr>
        </p:nvSpPr>
        <p:spPr/>
        <p:txBody>
          <a:bodyPr/>
          <a:lstStyle/>
          <a:p>
            <a:fld id="{E3317B9D-6081-EF49-9595-8F487542CF02}" type="slidenum">
              <a:rPr lang="en-US" smtClean="0"/>
              <a:t>26</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28110"/>
            <a:ext cx="9144000" cy="437471"/>
          </a:xfrm>
          <a:prstGeom prst="rect">
            <a:avLst/>
          </a:prstGeom>
        </p:spPr>
      </p:pic>
    </p:spTree>
    <p:extLst>
      <p:ext uri="{BB962C8B-B14F-4D97-AF65-F5344CB8AC3E}">
        <p14:creationId xmlns:p14="http://schemas.microsoft.com/office/powerpoint/2010/main" val="40872881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Drivers are accustomed to being guided by drums and cones with work zones.</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26138" y="1417638"/>
            <a:ext cx="6037135" cy="4525963"/>
          </a:xfrm>
        </p:spPr>
      </p:pic>
      <p:sp>
        <p:nvSpPr>
          <p:cNvPr id="4" name="Slide Number Placeholder 3"/>
          <p:cNvSpPr>
            <a:spLocks noGrp="1"/>
          </p:cNvSpPr>
          <p:nvPr>
            <p:ph type="sldNum" sz="quarter" idx="12"/>
          </p:nvPr>
        </p:nvSpPr>
        <p:spPr/>
        <p:txBody>
          <a:bodyPr/>
          <a:lstStyle/>
          <a:p>
            <a:fld id="{E3317B9D-6081-EF49-9595-8F487542CF02}" type="slidenum">
              <a:rPr lang="en-US" smtClean="0"/>
              <a:t>27</a:t>
            </a:fld>
            <a:endParaRPr lang="en-US"/>
          </a:p>
        </p:txBody>
      </p:sp>
    </p:spTree>
    <p:extLst>
      <p:ext uri="{BB962C8B-B14F-4D97-AF65-F5344CB8AC3E}">
        <p14:creationId xmlns:p14="http://schemas.microsoft.com/office/powerpoint/2010/main" val="3809382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Taper Setup</a:t>
            </a:r>
            <a:endParaRPr lang="en-US" dirty="0"/>
          </a:p>
        </p:txBody>
      </p:sp>
      <p:sp>
        <p:nvSpPr>
          <p:cNvPr id="5" name="Footer Placeholder 4"/>
          <p:cNvSpPr>
            <a:spLocks noGrp="1"/>
          </p:cNvSpPr>
          <p:nvPr>
            <p:ph type="ftr" sz="quarter" idx="4294967295"/>
          </p:nvPr>
        </p:nvSpPr>
        <p:spPr>
          <a:xfrm>
            <a:off x="18288" y="6492875"/>
            <a:ext cx="8229600" cy="347472"/>
          </a:xfrm>
          <a:prstGeom prst="rect">
            <a:avLst/>
          </a:prstGeom>
        </p:spPr>
        <p:txBody>
          <a:bodyPr/>
          <a:lstStyle/>
          <a:p>
            <a:pPr eaLnBrk="0" fontAlgn="base" hangingPunct="0">
              <a:spcBef>
                <a:spcPct val="0"/>
              </a:spcBef>
              <a:spcAft>
                <a:spcPct val="0"/>
              </a:spcAft>
            </a:pPr>
            <a:endParaRPr lang="en-US" dirty="0"/>
          </a:p>
        </p:txBody>
      </p:sp>
      <p:pic>
        <p:nvPicPr>
          <p:cNvPr id="3074" name="Picture 2" descr="C:\Users\kbelmore\Desktop\43709 FHWA IDIQ\SHRP2 TIM Responder Training\Training Materials\Graphics and Pictures\Lesson 7\Scenario_2Lane_sameDirection_horizontal.png"/>
          <p:cNvPicPr>
            <a:picLocks noChangeAspect="1" noChangeArrowheads="1"/>
          </p:cNvPicPr>
          <p:nvPr/>
        </p:nvPicPr>
        <p:blipFill rotWithShape="1">
          <a:blip r:embed="rId3">
            <a:extLst>
              <a:ext uri="{28A0092B-C50C-407E-A947-70E740481C1C}">
                <a14:useLocalDpi xmlns:a14="http://schemas.microsoft.com/office/drawing/2010/main" val="0"/>
              </a:ext>
            </a:extLst>
          </a:blip>
          <a:srcRect l="1" t="16000" r="54651" b="16000"/>
          <a:stretch/>
        </p:blipFill>
        <p:spPr bwMode="auto">
          <a:xfrm>
            <a:off x="0" y="1444752"/>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008235">
            <a:off x="7267748" y="3577527"/>
            <a:ext cx="1410330" cy="262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80000">
            <a:off x="7058264" y="5177223"/>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319272"/>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 y="52578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466344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233672"/>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8100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bwMode="auto">
          <a:xfrm flipH="1">
            <a:off x="91440" y="5852160"/>
            <a:ext cx="6525583" cy="0"/>
          </a:xfrm>
          <a:prstGeom prst="line">
            <a:avLst/>
          </a:prstGeom>
          <a:solidFill>
            <a:schemeClr val="accent1"/>
          </a:solidFill>
          <a:ln w="38100" cap="flat" cmpd="sng" algn="ctr">
            <a:solidFill>
              <a:schemeClr val="tx1"/>
            </a:solidFill>
            <a:prstDash val="solid"/>
            <a:round/>
            <a:headEnd type="none" w="med" len="med"/>
            <a:tailEnd type="arrow" w="med" len="med"/>
          </a:ln>
          <a:effectLst/>
        </p:spPr>
      </p:cxnSp>
      <p:cxnSp>
        <p:nvCxnSpPr>
          <p:cNvPr id="24" name="Straight Connector 23"/>
          <p:cNvCxnSpPr/>
          <p:nvPr/>
        </p:nvCxnSpPr>
        <p:spPr bwMode="auto">
          <a:xfrm flipH="1">
            <a:off x="91440" y="5623560"/>
            <a:ext cx="1463040" cy="0"/>
          </a:xfrm>
          <a:prstGeom prst="line">
            <a:avLst/>
          </a:prstGeom>
          <a:solidFill>
            <a:schemeClr val="accent1"/>
          </a:solidFill>
          <a:ln w="38100" cap="flat" cmpd="sng" algn="ctr">
            <a:solidFill>
              <a:schemeClr val="tx1"/>
            </a:solidFill>
            <a:prstDash val="solid"/>
            <a:round/>
            <a:headEnd type="arrow" w="med" len="med"/>
            <a:tailEnd type="none" w="med" len="med"/>
          </a:ln>
          <a:effectLst/>
        </p:spPr>
      </p:cxnSp>
      <p:cxnSp>
        <p:nvCxnSpPr>
          <p:cNvPr id="25" name="Straight Arrow Connector 24"/>
          <p:cNvCxnSpPr/>
          <p:nvPr/>
        </p:nvCxnSpPr>
        <p:spPr>
          <a:xfrm>
            <a:off x="1645920" y="5120640"/>
            <a:ext cx="0" cy="50292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20240" y="5120640"/>
            <a:ext cx="0" cy="5029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flipH="1">
            <a:off x="2011680" y="5623560"/>
            <a:ext cx="1143000" cy="0"/>
          </a:xfrm>
          <a:prstGeom prst="line">
            <a:avLst/>
          </a:prstGeom>
          <a:solidFill>
            <a:schemeClr val="accent1"/>
          </a:solidFill>
          <a:ln w="38100" cap="flat" cmpd="sng" algn="ctr">
            <a:solidFill>
              <a:schemeClr val="tx1"/>
            </a:solidFill>
            <a:prstDash val="solid"/>
            <a:round/>
            <a:headEnd type="arrow" w="med" len="med"/>
            <a:tailEnd type="none" w="med" len="med"/>
          </a:ln>
          <a:effectLst/>
        </p:spPr>
      </p:cxnSp>
      <p:cxnSp>
        <p:nvCxnSpPr>
          <p:cNvPr id="28" name="Straight Arrow Connector 27"/>
          <p:cNvCxnSpPr/>
          <p:nvPr/>
        </p:nvCxnSpPr>
        <p:spPr>
          <a:xfrm>
            <a:off x="3246120" y="4709160"/>
            <a:ext cx="0" cy="91440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520440" y="4709160"/>
            <a:ext cx="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flipH="1">
            <a:off x="3611880" y="5623560"/>
            <a:ext cx="1143000" cy="0"/>
          </a:xfrm>
          <a:prstGeom prst="line">
            <a:avLst/>
          </a:prstGeom>
          <a:solidFill>
            <a:schemeClr val="accent1"/>
          </a:solidFill>
          <a:ln w="38100" cap="flat" cmpd="sng" algn="ctr">
            <a:solidFill>
              <a:schemeClr val="tx1"/>
            </a:solidFill>
            <a:prstDash val="solid"/>
            <a:round/>
            <a:headEnd type="arrow" w="med" len="med"/>
            <a:tailEnd type="none" w="med" len="med"/>
          </a:ln>
          <a:effectLst/>
        </p:spPr>
      </p:cxnSp>
      <p:cxnSp>
        <p:nvCxnSpPr>
          <p:cNvPr id="31" name="Straight Connector 30"/>
          <p:cNvCxnSpPr/>
          <p:nvPr/>
        </p:nvCxnSpPr>
        <p:spPr bwMode="auto">
          <a:xfrm flipH="1">
            <a:off x="5212080" y="5623560"/>
            <a:ext cx="1143000" cy="0"/>
          </a:xfrm>
          <a:prstGeom prst="line">
            <a:avLst/>
          </a:prstGeom>
          <a:solidFill>
            <a:schemeClr val="accent1"/>
          </a:solidFill>
          <a:ln w="38100" cap="flat" cmpd="sng" algn="ctr">
            <a:solidFill>
              <a:schemeClr val="tx1"/>
            </a:solidFill>
            <a:prstDash val="solid"/>
            <a:round/>
            <a:headEnd type="arrow" w="med" len="med"/>
            <a:tailEnd type="none" w="med" len="med"/>
          </a:ln>
          <a:effectLst/>
        </p:spPr>
      </p:cxnSp>
      <p:cxnSp>
        <p:nvCxnSpPr>
          <p:cNvPr id="33" name="Straight Arrow Connector 32"/>
          <p:cNvCxnSpPr/>
          <p:nvPr/>
        </p:nvCxnSpPr>
        <p:spPr>
          <a:xfrm>
            <a:off x="4846320" y="4297680"/>
            <a:ext cx="0" cy="132588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120640" y="4297680"/>
            <a:ext cx="0" cy="13258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46520" y="3822192"/>
            <a:ext cx="0" cy="178308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723702" y="3822192"/>
            <a:ext cx="0" cy="1783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54864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54864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54864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7011" y="5486400"/>
            <a:ext cx="3533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0" y="184773"/>
            <a:ext cx="2212848" cy="553998"/>
          </a:xfrm>
          <a:prstGeom prst="rect">
            <a:avLst/>
          </a:prstGeom>
          <a:noFill/>
        </p:spPr>
        <p:txBody>
          <a:bodyPr wrap="square" rtlCol="0" anchor="ctr">
            <a:spAutoFit/>
          </a:bodyPr>
          <a:lstStyle/>
          <a:p>
            <a:pPr algn="ctr"/>
            <a:r>
              <a:rPr lang="en-US" sz="3000" dirty="0" smtClean="0">
                <a:solidFill>
                  <a:schemeClr val="bg1"/>
                </a:solidFill>
              </a:rPr>
              <a:t>Lesson</a:t>
            </a:r>
            <a:r>
              <a:rPr lang="en-US" sz="3000" baseline="0" dirty="0" smtClean="0">
                <a:solidFill>
                  <a:schemeClr val="bg1"/>
                </a:solidFill>
              </a:rPr>
              <a:t> </a:t>
            </a:r>
            <a:r>
              <a:rPr lang="en-US" sz="3000" dirty="0" smtClean="0">
                <a:solidFill>
                  <a:schemeClr val="bg1"/>
                </a:solidFill>
              </a:rPr>
              <a:t>7</a:t>
            </a:r>
            <a:endParaRPr lang="en-US" sz="3000" dirty="0">
              <a:solidFill>
                <a:schemeClr val="bg1"/>
              </a:solidFill>
            </a:endParaRPr>
          </a:p>
        </p:txBody>
      </p:sp>
    </p:spTree>
    <p:extLst>
      <p:ext uri="{BB962C8B-B14F-4D97-AF65-F5344CB8AC3E}">
        <p14:creationId xmlns:p14="http://schemas.microsoft.com/office/powerpoint/2010/main" val="26012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2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7"/>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2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childTnLst>
                          </p:cTn>
                        </p:par>
                        <p:par>
                          <p:cTn id="80" fill="hold">
                            <p:stCondLst>
                              <p:cond delay="500"/>
                            </p:stCondLst>
                            <p:childTnLst>
                              <p:par>
                                <p:cTn id="81" presetID="22" presetClass="entr" presetSubtype="8"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39"/>
                                        </p:tgtEl>
                                        <p:attrNameLst>
                                          <p:attrName>style.visibility</p:attrName>
                                        </p:attrNameLst>
                                      </p:cBhvr>
                                      <p:to>
                                        <p:strVal val="hidden"/>
                                      </p:to>
                                    </p:set>
                                  </p:childTnLst>
                                </p:cTn>
                              </p:par>
                              <p:par>
                                <p:cTn id="88" presetID="22" presetClass="entr" presetSubtype="4"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down)">
                                      <p:cBhvr>
                                        <p:cTn id="90" dur="500"/>
                                        <p:tgtEl>
                                          <p:spTgt spid="35"/>
                                        </p:tgtEl>
                                      </p:cBhvr>
                                    </p:animEffect>
                                  </p:childTnLst>
                                </p:cTn>
                              </p:par>
                            </p:childTnLst>
                          </p:cTn>
                        </p:par>
                        <p:par>
                          <p:cTn id="91" fill="hold">
                            <p:stCondLst>
                              <p:cond delay="500"/>
                            </p:stCondLst>
                            <p:childTnLst>
                              <p:par>
                                <p:cTn id="92" presetID="1" presetClass="entr" presetSubtype="0" fill="hold" nodeType="after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wipe(up)">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kbelmore\Desktop\43709 FHWA IDIQ\SHRP2 TTT\Training Materials\Graphics and Pictures\Lesson 7\TIMA Example - 05061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7"/>
          <a:stretch/>
        </p:blipFill>
        <p:spPr bwMode="auto">
          <a:xfrm>
            <a:off x="0" y="4613245"/>
            <a:ext cx="9143999" cy="14813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Incident Space</a:t>
            </a:r>
            <a:endParaRPr lang="en-US" dirty="0"/>
          </a:p>
        </p:txBody>
      </p:sp>
      <p:sp>
        <p:nvSpPr>
          <p:cNvPr id="3" name="Content Placeholder 2"/>
          <p:cNvSpPr>
            <a:spLocks noGrp="1"/>
          </p:cNvSpPr>
          <p:nvPr>
            <p:ph idx="1"/>
          </p:nvPr>
        </p:nvSpPr>
        <p:spPr>
          <a:xfrm>
            <a:off x="365760" y="1353312"/>
            <a:ext cx="8412480" cy="3291840"/>
          </a:xfrm>
        </p:spPr>
        <p:txBody>
          <a:bodyPr>
            <a:normAutofit lnSpcReduction="10000"/>
          </a:bodyPr>
          <a:lstStyle/>
          <a:p>
            <a:r>
              <a:rPr lang="en-US" sz="2600" dirty="0"/>
              <a:t>Location where the incident has occurred and emergency responders are working </a:t>
            </a:r>
          </a:p>
          <a:p>
            <a:r>
              <a:rPr lang="en-US" sz="2600" dirty="0" smtClean="0"/>
              <a:t>A blocking vehicle should be positioned at the upstream end of the Incident Space to protect workers from impacts by errant vehicles  </a:t>
            </a:r>
          </a:p>
          <a:p>
            <a:r>
              <a:rPr lang="en-US" sz="2600" dirty="0" smtClean="0"/>
              <a:t>Cones </a:t>
            </a:r>
            <a:r>
              <a:rPr lang="en-US" sz="2600" dirty="0"/>
              <a:t>should continue alongside the </a:t>
            </a:r>
            <a:r>
              <a:rPr lang="en-US" sz="2600" dirty="0" smtClean="0"/>
              <a:t>Incident Space </a:t>
            </a:r>
            <a:r>
              <a:rPr lang="en-US" sz="2600" dirty="0"/>
              <a:t>to help define the boundary </a:t>
            </a:r>
            <a:r>
              <a:rPr lang="en-US" sz="2600" dirty="0" smtClean="0"/>
              <a:t>between responders working and moving traffic</a:t>
            </a:r>
            <a:endParaRPr lang="en-US" sz="2600" dirty="0"/>
          </a:p>
          <a:p>
            <a:endParaRPr lang="en-US" dirty="0"/>
          </a:p>
        </p:txBody>
      </p:sp>
      <p:sp>
        <p:nvSpPr>
          <p:cNvPr id="5" name="Footer Placeholder 4"/>
          <p:cNvSpPr>
            <a:spLocks noGrp="1"/>
          </p:cNvSpPr>
          <p:nvPr>
            <p:ph type="ftr" sz="quarter" idx="4294967295"/>
          </p:nvPr>
        </p:nvSpPr>
        <p:spPr>
          <a:xfrm>
            <a:off x="18288" y="6492875"/>
            <a:ext cx="8229600" cy="347472"/>
          </a:xfrm>
          <a:prstGeom prst="rect">
            <a:avLst/>
          </a:prstGeom>
        </p:spPr>
        <p:txBody>
          <a:bodyPr/>
          <a:lstStyle/>
          <a:p>
            <a:pPr eaLnBrk="0" fontAlgn="base" hangingPunct="0">
              <a:spcBef>
                <a:spcPct val="0"/>
              </a:spcBef>
              <a:spcAft>
                <a:spcPct val="0"/>
              </a:spcAft>
            </a:pPr>
            <a:endParaRPr lang="en-US" dirty="0"/>
          </a:p>
        </p:txBody>
      </p:sp>
      <p:sp>
        <p:nvSpPr>
          <p:cNvPr id="7" name="Rectangle 17"/>
          <p:cNvSpPr>
            <a:spLocks noChangeArrowheads="1"/>
          </p:cNvSpPr>
          <p:nvPr/>
        </p:nvSpPr>
        <p:spPr bwMode="auto">
          <a:xfrm flipH="1">
            <a:off x="3657600" y="4622389"/>
            <a:ext cx="3977640" cy="1472184"/>
          </a:xfrm>
          <a:prstGeom prst="rect">
            <a:avLst/>
          </a:prstGeom>
          <a:solidFill>
            <a:srgbClr val="FFFF00">
              <a:alpha val="25098"/>
            </a:srgbClr>
          </a:solidFill>
          <a:ln w="9525">
            <a:solidFill>
              <a:srgbClr val="FFFF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63135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and Terms</a:t>
            </a:r>
            <a:endParaRPr lang="en-US" dirty="0"/>
          </a:p>
        </p:txBody>
      </p:sp>
      <p:sp>
        <p:nvSpPr>
          <p:cNvPr id="5" name="Content Placeholder 4"/>
          <p:cNvSpPr>
            <a:spLocks noGrp="1"/>
          </p:cNvSpPr>
          <p:nvPr>
            <p:ph sz="half" idx="1"/>
          </p:nvPr>
        </p:nvSpPr>
        <p:spPr/>
        <p:txBody>
          <a:bodyPr/>
          <a:lstStyle/>
          <a:p>
            <a:r>
              <a:rPr lang="en-US" dirty="0" smtClean="0"/>
              <a:t>Traffic Incident</a:t>
            </a:r>
          </a:p>
          <a:p>
            <a:r>
              <a:rPr lang="en-US" dirty="0" smtClean="0"/>
              <a:t>Traffic Incident Management</a:t>
            </a:r>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874064" y="1417638"/>
            <a:ext cx="3503743" cy="4525963"/>
          </a:xfrm>
          <a:prstGeom prst="rect">
            <a:avLst/>
          </a:prstGeom>
        </p:spPr>
      </p:pic>
      <p:sp>
        <p:nvSpPr>
          <p:cNvPr id="4" name="Slide Number Placeholder 3"/>
          <p:cNvSpPr>
            <a:spLocks noGrp="1"/>
          </p:cNvSpPr>
          <p:nvPr>
            <p:ph type="sldNum" sz="quarter" idx="12"/>
          </p:nvPr>
        </p:nvSpPr>
        <p:spPr/>
        <p:txBody>
          <a:bodyPr/>
          <a:lstStyle/>
          <a:p>
            <a:fld id="{E3317B9D-6081-EF49-9595-8F487542CF02}" type="slidenum">
              <a:rPr lang="en-US" smtClean="0"/>
              <a:t>3</a:t>
            </a:fld>
            <a:endParaRPr lang="en-US"/>
          </a:p>
        </p:txBody>
      </p:sp>
    </p:spTree>
    <p:extLst>
      <p:ext uri="{BB962C8B-B14F-4D97-AF65-F5344CB8AC3E}">
        <p14:creationId xmlns:p14="http://schemas.microsoft.com/office/powerpoint/2010/main" val="11829103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7013"/>
            <a:ext cx="8229600" cy="1143000"/>
          </a:xfrm>
        </p:spPr>
        <p:txBody>
          <a:bodyPr/>
          <a:lstStyle/>
          <a:p>
            <a:r>
              <a:rPr lang="en-US" dirty="0" smtClean="0"/>
              <a:t>Vehicle and Responder Positioning</a:t>
            </a:r>
            <a:endParaRPr lang="en-US" dirty="0"/>
          </a:p>
        </p:txBody>
      </p:sp>
      <p:sp>
        <p:nvSpPr>
          <p:cNvPr id="3" name="Content Placeholder 2"/>
          <p:cNvSpPr>
            <a:spLocks noGrp="1"/>
          </p:cNvSpPr>
          <p:nvPr>
            <p:ph sz="half" idx="1"/>
          </p:nvPr>
        </p:nvSpPr>
        <p:spPr/>
        <p:txBody>
          <a:bodyPr>
            <a:normAutofit/>
          </a:bodyPr>
          <a:lstStyle/>
          <a:p>
            <a:r>
              <a:rPr lang="en-US" sz="2400" dirty="0" smtClean="0"/>
              <a:t>NFPA 1500 chapter 8.7- Fire apparatus shall be positioned in a blocking position so that if it is struck, the apparatus will protect members and other persons at the incident scene</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5800" y="1741764"/>
            <a:ext cx="4398460" cy="2946968"/>
          </a:xfrm>
        </p:spPr>
      </p:pic>
      <p:sp>
        <p:nvSpPr>
          <p:cNvPr id="5" name="Slide Number Placeholder 4"/>
          <p:cNvSpPr>
            <a:spLocks noGrp="1"/>
          </p:cNvSpPr>
          <p:nvPr>
            <p:ph type="sldNum" sz="quarter" idx="12"/>
          </p:nvPr>
        </p:nvSpPr>
        <p:spPr/>
        <p:txBody>
          <a:bodyPr/>
          <a:lstStyle/>
          <a:p>
            <a:fld id="{E3317B9D-6081-EF49-9595-8F487542CF02}" type="slidenum">
              <a:rPr lang="en-US" smtClean="0"/>
              <a:t>30</a:t>
            </a:fld>
            <a:endParaRPr lang="en-US"/>
          </a:p>
        </p:txBody>
      </p:sp>
    </p:spTree>
    <p:extLst>
      <p:ext uri="{BB962C8B-B14F-4D97-AF65-F5344CB8AC3E}">
        <p14:creationId xmlns:p14="http://schemas.microsoft.com/office/powerpoint/2010/main" val="889525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Responder protection begins with a </a:t>
            </a:r>
            <a:br>
              <a:rPr lang="en-US" dirty="0" smtClean="0"/>
            </a:br>
            <a:r>
              <a:rPr lang="en-US" dirty="0" smtClean="0"/>
              <a:t>Physical Block - NFPA 1500</a:t>
            </a:r>
            <a:endParaRPr lang="en-US" dirty="0"/>
          </a:p>
        </p:txBody>
      </p:sp>
      <p:sp>
        <p:nvSpPr>
          <p:cNvPr id="4" name="Slide Number Placeholder 3"/>
          <p:cNvSpPr>
            <a:spLocks noGrp="1"/>
          </p:cNvSpPr>
          <p:nvPr>
            <p:ph type="sldNum" sz="quarter" idx="12"/>
          </p:nvPr>
        </p:nvSpPr>
        <p:spPr/>
        <p:txBody>
          <a:bodyPr/>
          <a:lstStyle/>
          <a:p>
            <a:fld id="{E3317B9D-6081-EF49-9595-8F487542CF02}" type="slidenum">
              <a:rPr lang="en-US" smtClean="0"/>
              <a:t>31</a:t>
            </a:fld>
            <a:endParaRPr lang="en-US"/>
          </a:p>
        </p:txBody>
      </p:sp>
      <p:sp>
        <p:nvSpPr>
          <p:cNvPr id="3" name="Content Placeholder 2"/>
          <p:cNvSpPr>
            <a:spLocks noGrp="1"/>
          </p:cNvSpPr>
          <p:nvPr>
            <p:ph idx="1"/>
          </p:nvPr>
        </p:nvSpPr>
        <p:spPr/>
        <p:txBody>
          <a:bodyPr>
            <a:normAutofit fontScale="77500" lnSpcReduction="20000"/>
          </a:bodyPr>
          <a:lstStyle/>
          <a:p>
            <a:pPr marL="0" indent="0">
              <a:buNone/>
            </a:pPr>
            <a:r>
              <a:rPr lang="en-US" dirty="0"/>
              <a:t>8.7.3 Apparatus and warning devices shall be placed to take advantage of topography and weather, conditions (uphill / upwind) and to protect fire fighters from traffic. </a:t>
            </a:r>
            <a:endParaRPr lang="en-US" dirty="0" smtClean="0"/>
          </a:p>
          <a:p>
            <a:pPr marL="0" indent="0">
              <a:buNone/>
            </a:pPr>
            <a:r>
              <a:rPr lang="en-US" dirty="0"/>
              <a:t>8.7.4.1 When acting as a shield, apparatus warning lights shall remain on</a:t>
            </a:r>
            <a:r>
              <a:rPr lang="en-US" dirty="0" smtClean="0"/>
              <a:t>.</a:t>
            </a:r>
          </a:p>
          <a:p>
            <a:pPr marL="0" indent="0">
              <a:buNone/>
            </a:pPr>
            <a:r>
              <a:rPr lang="en-US" dirty="0"/>
              <a:t>8.7.4.2 All additional responding vehicles, when arriving on the scene, shall be positioned beyond the traffic barrier unless their function requires placement before the barrier. </a:t>
            </a:r>
            <a:endParaRPr lang="en-US" dirty="0" smtClean="0"/>
          </a:p>
          <a:p>
            <a:pPr marL="0" indent="0">
              <a:buNone/>
            </a:pPr>
            <a:r>
              <a:rPr lang="en-US" dirty="0" smtClean="0"/>
              <a:t>8.7.4.3 </a:t>
            </a:r>
            <a:r>
              <a:rPr lang="en-US" dirty="0"/>
              <a:t>Apparatus shall be placed at an angle to the incident that maximizes safety</a:t>
            </a:r>
            <a:r>
              <a:rPr lang="en-US" dirty="0" smtClean="0"/>
              <a:t>.</a:t>
            </a:r>
          </a:p>
          <a:p>
            <a:pPr marL="0" indent="0">
              <a:buNone/>
            </a:pPr>
            <a:r>
              <a:rPr lang="en-US" dirty="0"/>
              <a:t>8.7.4.4 The blocking apparatus shall be placed at least </a:t>
            </a:r>
            <a:r>
              <a:rPr lang="en-US" dirty="0">
                <a:solidFill>
                  <a:srgbClr val="FF0000"/>
                </a:solidFill>
              </a:rPr>
              <a:t>50 </a:t>
            </a:r>
            <a:r>
              <a:rPr lang="en-US" dirty="0" smtClean="0">
                <a:solidFill>
                  <a:srgbClr val="FF0000"/>
                </a:solidFill>
              </a:rPr>
              <a:t>feet </a:t>
            </a:r>
            <a:r>
              <a:rPr lang="en-US" dirty="0" smtClean="0"/>
              <a:t>behind </a:t>
            </a:r>
            <a:r>
              <a:rPr lang="en-US" dirty="0"/>
              <a:t>the first operating unit to create a safe working area. </a:t>
            </a:r>
          </a:p>
        </p:txBody>
      </p:sp>
    </p:spTree>
    <p:extLst>
      <p:ext uri="{BB962C8B-B14F-4D97-AF65-F5344CB8AC3E}">
        <p14:creationId xmlns:p14="http://schemas.microsoft.com/office/powerpoint/2010/main" val="1541123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Blocking Vehicle Struck-By</a:t>
            </a:r>
          </a:p>
        </p:txBody>
      </p:sp>
      <p:pic>
        <p:nvPicPr>
          <p:cNvPr id="5" name="MFD-Struc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5085" y="1600200"/>
            <a:ext cx="8084457" cy="4525963"/>
          </a:xfrm>
        </p:spPr>
      </p:pic>
      <p:sp>
        <p:nvSpPr>
          <p:cNvPr id="4" name="Slide Number Placeholder 3"/>
          <p:cNvSpPr>
            <a:spLocks noGrp="1"/>
          </p:cNvSpPr>
          <p:nvPr>
            <p:ph type="sldNum" sz="quarter" idx="12"/>
          </p:nvPr>
        </p:nvSpPr>
        <p:spPr/>
        <p:txBody>
          <a:bodyPr/>
          <a:lstStyle/>
          <a:p>
            <a:fld id="{E3317B9D-6081-EF49-9595-8F487542CF02}" type="slidenum">
              <a:rPr lang="en-US" smtClean="0"/>
              <a:t>32</a:t>
            </a:fld>
            <a:endParaRPr lang="en-US"/>
          </a:p>
        </p:txBody>
      </p:sp>
    </p:spTree>
    <p:extLst>
      <p:ext uri="{BB962C8B-B14F-4D97-AF65-F5344CB8AC3E}">
        <p14:creationId xmlns:p14="http://schemas.microsoft.com/office/powerpoint/2010/main" val="264835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Space</a:t>
            </a:r>
            <a:endParaRPr lang="en-US" dirty="0"/>
          </a:p>
        </p:txBody>
      </p:sp>
      <p:sp>
        <p:nvSpPr>
          <p:cNvPr id="3" name="Content Placeholder 2"/>
          <p:cNvSpPr>
            <a:spLocks noGrp="1"/>
          </p:cNvSpPr>
          <p:nvPr>
            <p:ph sz="half" idx="1"/>
          </p:nvPr>
        </p:nvSpPr>
        <p:spPr>
          <a:xfrm>
            <a:off x="457200" y="1600201"/>
            <a:ext cx="4191000" cy="3086100"/>
          </a:xfrm>
        </p:spPr>
        <p:txBody>
          <a:bodyPr>
            <a:normAutofit/>
          </a:bodyPr>
          <a:lstStyle/>
          <a:p>
            <a:r>
              <a:rPr lang="en-US" sz="2000" dirty="0" smtClean="0"/>
              <a:t>Transitional Space moves motorist away from the accident/work lane .</a:t>
            </a:r>
          </a:p>
          <a:p>
            <a:r>
              <a:rPr lang="en-US" sz="2000" dirty="0" smtClean="0"/>
              <a:t>Longitudinal Buffer allows distracted motorist time to stop prior to hitting a blocking vehicle.</a:t>
            </a:r>
          </a:p>
          <a:p>
            <a:r>
              <a:rPr lang="en-US" sz="2000" dirty="0" smtClean="0"/>
              <a:t>Lateral Buffer gives ESO members room to perform extrication and patient packaging for transport.</a:t>
            </a:r>
            <a:endParaRPr lang="en-US" sz="2000"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4648200" y="1614495"/>
            <a:ext cx="4038600" cy="4497373"/>
          </a:xfrm>
        </p:spPr>
      </p:pic>
      <p:sp>
        <p:nvSpPr>
          <p:cNvPr id="5" name="Slide Number Placeholder 4"/>
          <p:cNvSpPr>
            <a:spLocks noGrp="1"/>
          </p:cNvSpPr>
          <p:nvPr>
            <p:ph type="sldNum" sz="quarter" idx="12"/>
          </p:nvPr>
        </p:nvSpPr>
        <p:spPr/>
        <p:txBody>
          <a:bodyPr/>
          <a:lstStyle/>
          <a:p>
            <a:fld id="{E3317B9D-6081-EF49-9595-8F487542CF02}" type="slidenum">
              <a:rPr lang="en-US" smtClean="0"/>
              <a:t>33</a:t>
            </a:fld>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7827" y="5331543"/>
            <a:ext cx="1466850" cy="612057"/>
          </a:xfrm>
          <a:prstGeom prst="rect">
            <a:avLst/>
          </a:prstGeom>
        </p:spPr>
      </p:pic>
    </p:spTree>
    <p:extLst>
      <p:ext uri="{BB962C8B-B14F-4D97-AF65-F5344CB8AC3E}">
        <p14:creationId xmlns:p14="http://schemas.microsoft.com/office/powerpoint/2010/main" val="1000662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Control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3000" dirty="0" smtClean="0"/>
              <a:t>While not specifically authorized to control traffic under the Texas Transportation Code, firefighters are often the only resource available to perform traffic control.</a:t>
            </a:r>
          </a:p>
          <a:p>
            <a:r>
              <a:rPr lang="en-US" sz="2800" dirty="0" smtClean="0"/>
              <a:t>8.7.11 </a:t>
            </a:r>
            <a:r>
              <a:rPr lang="en-US" sz="2800" dirty="0"/>
              <a:t>Members used for traffic control purposes shall receive training that is commensurate with their duties and in accordance with any applicable state and local laws and regulations. </a:t>
            </a:r>
            <a:endParaRPr lang="en-US" sz="2800" dirty="0" smtClean="0"/>
          </a:p>
          <a:p>
            <a:r>
              <a:rPr lang="en-US" sz="2600" dirty="0"/>
              <a:t>A.8.7.11 Proper training on traffic control can be obtained from local or state highway departments, law enforcement and other agencies involved with controlling the roadway traffic.</a:t>
            </a:r>
          </a:p>
        </p:txBody>
      </p:sp>
      <p:sp>
        <p:nvSpPr>
          <p:cNvPr id="4" name="Slide Number Placeholder 3"/>
          <p:cNvSpPr>
            <a:spLocks noGrp="1"/>
          </p:cNvSpPr>
          <p:nvPr>
            <p:ph type="sldNum" sz="quarter" idx="12"/>
          </p:nvPr>
        </p:nvSpPr>
        <p:spPr/>
        <p:txBody>
          <a:bodyPr/>
          <a:lstStyle/>
          <a:p>
            <a:fld id="{E3317B9D-6081-EF49-9595-8F487542CF02}" type="slidenum">
              <a:rPr lang="en-US" smtClean="0"/>
              <a:t>34</a:t>
            </a:fld>
            <a:endParaRPr lang="en-US"/>
          </a:p>
        </p:txBody>
      </p:sp>
    </p:spTree>
    <p:extLst>
      <p:ext uri="{BB962C8B-B14F-4D97-AF65-F5344CB8AC3E}">
        <p14:creationId xmlns:p14="http://schemas.microsoft.com/office/powerpoint/2010/main" val="3622067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81155" cy="1143000"/>
          </a:xfrm>
        </p:spPr>
        <p:txBody>
          <a:bodyPr/>
          <a:lstStyle/>
          <a:p>
            <a:r>
              <a:rPr lang="en-US" dirty="0" smtClean="0"/>
              <a:t>Incidents Requiring Alternating Traffic</a:t>
            </a:r>
            <a:endParaRPr lang="en-US" dirty="0"/>
          </a:p>
        </p:txBody>
      </p:sp>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185064" y="251813"/>
            <a:ext cx="3665997" cy="5801614"/>
          </a:xfrm>
        </p:spPr>
      </p:pic>
      <p:sp>
        <p:nvSpPr>
          <p:cNvPr id="6" name="Content Placeholder 5"/>
          <p:cNvSpPr>
            <a:spLocks noGrp="1"/>
          </p:cNvSpPr>
          <p:nvPr>
            <p:ph sz="half" idx="2"/>
          </p:nvPr>
        </p:nvSpPr>
        <p:spPr>
          <a:xfrm>
            <a:off x="263237" y="2047009"/>
            <a:ext cx="4038600" cy="3896592"/>
          </a:xfrm>
        </p:spPr>
        <p:txBody>
          <a:bodyPr>
            <a:normAutofit/>
          </a:bodyPr>
          <a:lstStyle/>
          <a:p>
            <a:r>
              <a:rPr lang="en-US" sz="2400" dirty="0" smtClean="0"/>
              <a:t>Flaggers station should be preceded by advanced warning sign(s).</a:t>
            </a:r>
          </a:p>
          <a:p>
            <a:r>
              <a:rPr lang="en-US" sz="2400" dirty="0" smtClean="0"/>
              <a:t>Flagger stations should be illuminated at night</a:t>
            </a:r>
          </a:p>
          <a:p>
            <a:r>
              <a:rPr lang="en-US" sz="2400" dirty="0" smtClean="0"/>
              <a:t>TMUTCD requires trained “qualified” flaggers or uniformed law enforcement officers.</a:t>
            </a:r>
            <a:endParaRPr lang="en-US" sz="2400" dirty="0"/>
          </a:p>
        </p:txBody>
      </p:sp>
      <p:sp>
        <p:nvSpPr>
          <p:cNvPr id="4" name="Slide Number Placeholder 3"/>
          <p:cNvSpPr>
            <a:spLocks noGrp="1"/>
          </p:cNvSpPr>
          <p:nvPr>
            <p:ph type="sldNum" sz="quarter" idx="12"/>
          </p:nvPr>
        </p:nvSpPr>
        <p:spPr/>
        <p:txBody>
          <a:bodyPr/>
          <a:lstStyle/>
          <a:p>
            <a:fld id="{E3317B9D-6081-EF49-9595-8F487542CF02}" type="slidenum">
              <a:rPr lang="en-US" smtClean="0"/>
              <a:t>35</a:t>
            </a:fld>
            <a:endParaRPr lang="en-US"/>
          </a:p>
        </p:txBody>
      </p:sp>
    </p:spTree>
    <p:extLst>
      <p:ext uri="{BB962C8B-B14F-4D97-AF65-F5344CB8AC3E}">
        <p14:creationId xmlns:p14="http://schemas.microsoft.com/office/powerpoint/2010/main" val="31665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Incident Lane Closure on a two-lane, two-way roadway</a:t>
            </a:r>
            <a:endParaRPr lang="en-US" dirty="0"/>
          </a:p>
        </p:txBody>
      </p:sp>
      <p:sp>
        <p:nvSpPr>
          <p:cNvPr id="5" name="Slide Number Placeholder 4"/>
          <p:cNvSpPr>
            <a:spLocks noGrp="1"/>
          </p:cNvSpPr>
          <p:nvPr>
            <p:ph type="sldNum" sz="quarter" idx="12"/>
          </p:nvPr>
        </p:nvSpPr>
        <p:spPr/>
        <p:txBody>
          <a:bodyPr/>
          <a:lstStyle/>
          <a:p>
            <a:fld id="{E3317B9D-6081-EF49-9595-8F487542CF02}" type="slidenum">
              <a:rPr lang="en-US" smtClean="0"/>
              <a:t>36</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0590" y="1501036"/>
            <a:ext cx="6172201" cy="4611849"/>
          </a:xfrm>
          <a:prstGeom prst="rect">
            <a:avLst/>
          </a:prstGeom>
        </p:spPr>
      </p:pic>
      <p:cxnSp>
        <p:nvCxnSpPr>
          <p:cNvPr id="7" name="Straight Arrow Connector 6"/>
          <p:cNvCxnSpPr/>
          <p:nvPr/>
        </p:nvCxnSpPr>
        <p:spPr>
          <a:xfrm flipH="1" flipV="1">
            <a:off x="5813236" y="4235670"/>
            <a:ext cx="471949" cy="94593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20529" y="5277910"/>
            <a:ext cx="1929311" cy="369332"/>
          </a:xfrm>
          <a:prstGeom prst="rect">
            <a:avLst/>
          </a:prstGeom>
          <a:solidFill>
            <a:schemeClr val="bg1"/>
          </a:solidFill>
          <a:ln>
            <a:solidFill>
              <a:schemeClr val="tx1"/>
            </a:solidFill>
          </a:ln>
        </p:spPr>
        <p:txBody>
          <a:bodyPr wrap="none" rtlCol="0">
            <a:spAutoFit/>
          </a:bodyPr>
          <a:lstStyle/>
          <a:p>
            <a:r>
              <a:rPr lang="en-US" dirty="0" smtClean="0"/>
              <a:t>Advanced Warning</a:t>
            </a:r>
            <a:endParaRPr lang="en-US" dirty="0"/>
          </a:p>
        </p:txBody>
      </p:sp>
    </p:spTree>
    <p:extLst>
      <p:ext uri="{BB962C8B-B14F-4D97-AF65-F5344CB8AC3E}">
        <p14:creationId xmlns:p14="http://schemas.microsoft.com/office/powerpoint/2010/main" val="3970173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317B9D-6081-EF49-9595-8F487542CF02}" type="slidenum">
              <a:rPr lang="en-US" smtClean="0"/>
              <a:t>37</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338" y="0"/>
            <a:ext cx="8094532" cy="6109855"/>
          </a:xfrm>
          <a:prstGeom prst="rect">
            <a:avLst/>
          </a:prstGeom>
        </p:spPr>
      </p:pic>
      <p:cxnSp>
        <p:nvCxnSpPr>
          <p:cNvPr id="8" name="Straight Arrow Connector 7"/>
          <p:cNvCxnSpPr/>
          <p:nvPr/>
        </p:nvCxnSpPr>
        <p:spPr>
          <a:xfrm flipH="1" flipV="1">
            <a:off x="3122588" y="4162097"/>
            <a:ext cx="471949" cy="94593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42486" y="5239609"/>
            <a:ext cx="2104102" cy="369332"/>
          </a:xfrm>
          <a:prstGeom prst="rect">
            <a:avLst/>
          </a:prstGeom>
          <a:solidFill>
            <a:schemeClr val="bg1"/>
          </a:solidFill>
          <a:ln>
            <a:solidFill>
              <a:schemeClr val="tx1"/>
            </a:solidFill>
          </a:ln>
        </p:spPr>
        <p:txBody>
          <a:bodyPr wrap="none" rtlCol="0">
            <a:spAutoFit/>
          </a:bodyPr>
          <a:lstStyle/>
          <a:p>
            <a:r>
              <a:rPr lang="en-US" dirty="0" smtClean="0"/>
              <a:t>Unprotected Flagger</a:t>
            </a:r>
            <a:endParaRPr lang="en-US" dirty="0"/>
          </a:p>
        </p:txBody>
      </p:sp>
    </p:spTree>
    <p:extLst>
      <p:ext uri="{BB962C8B-B14F-4D97-AF65-F5344CB8AC3E}">
        <p14:creationId xmlns:p14="http://schemas.microsoft.com/office/powerpoint/2010/main" val="2167692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9338" y="127493"/>
            <a:ext cx="8229600" cy="1143000"/>
          </a:xfrm>
        </p:spPr>
        <p:txBody>
          <a:bodyPr/>
          <a:lstStyle/>
          <a:p>
            <a:r>
              <a:rPr lang="en-US" dirty="0" smtClean="0"/>
              <a:t>Who Should be directing Traffic???</a:t>
            </a:r>
            <a:endParaRPr lang="en-US" dirty="0"/>
          </a:p>
        </p:txBody>
      </p:sp>
      <p:sp>
        <p:nvSpPr>
          <p:cNvPr id="5" name="Slide Number Placeholder 4"/>
          <p:cNvSpPr>
            <a:spLocks noGrp="1"/>
          </p:cNvSpPr>
          <p:nvPr>
            <p:ph type="sldNum" sz="quarter" idx="12"/>
          </p:nvPr>
        </p:nvSpPr>
        <p:spPr/>
        <p:txBody>
          <a:bodyPr/>
          <a:lstStyle/>
          <a:p>
            <a:fld id="{E3317B9D-6081-EF49-9595-8F487542CF02}" type="slidenum">
              <a:rPr lang="en-US" smtClean="0"/>
              <a:t>38</a:t>
            </a:fld>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4247" y="984523"/>
            <a:ext cx="6659781" cy="5085213"/>
          </a:xfrm>
          <a:prstGeom prst="rect">
            <a:avLst/>
          </a:prstGeom>
        </p:spPr>
      </p:pic>
      <p:cxnSp>
        <p:nvCxnSpPr>
          <p:cNvPr id="8" name="Straight Arrow Connector 7"/>
          <p:cNvCxnSpPr/>
          <p:nvPr/>
        </p:nvCxnSpPr>
        <p:spPr>
          <a:xfrm flipV="1">
            <a:off x="5139559" y="4645573"/>
            <a:ext cx="641130" cy="322891"/>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617780" y="4645572"/>
            <a:ext cx="604345" cy="352096"/>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359012" y="5146407"/>
            <a:ext cx="5545016" cy="923330"/>
          </a:xfrm>
          <a:prstGeom prst="rect">
            <a:avLst/>
          </a:prstGeom>
        </p:spPr>
        <p:txBody>
          <a:bodyPr wrap="square">
            <a:spAutoFit/>
          </a:bodyPr>
          <a:lstStyle/>
          <a:p>
            <a:r>
              <a:rPr lang="en-US" b="1" dirty="0">
                <a:latin typeface="Calibri" panose="020F0502020204030204" pitchFamily="34" charset="0"/>
              </a:rPr>
              <a:t>541.002. GOVERNMENTAL AUTHORITIES (4) "Police officer" means an officer authorized to direct traffic or arrest persons who violate traffic regulations.</a:t>
            </a:r>
            <a:endParaRPr lang="en-US" b="1" dirty="0"/>
          </a:p>
        </p:txBody>
      </p:sp>
    </p:spTree>
    <p:extLst>
      <p:ext uri="{BB962C8B-B14F-4D97-AF65-F5344CB8AC3E}">
        <p14:creationId xmlns:p14="http://schemas.microsoft.com/office/powerpoint/2010/main" val="52377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2094"/>
            <a:ext cx="8229600" cy="1143000"/>
          </a:xfrm>
        </p:spPr>
        <p:txBody>
          <a:bodyPr/>
          <a:lstStyle/>
          <a:p>
            <a:r>
              <a:rPr lang="en-US" dirty="0" smtClean="0"/>
              <a:t>Where can I get this training?</a:t>
            </a:r>
            <a:endParaRPr lang="en-US" dirty="0"/>
          </a:p>
        </p:txBody>
      </p:sp>
      <p:sp>
        <p:nvSpPr>
          <p:cNvPr id="3" name="Slide Number Placeholder 2"/>
          <p:cNvSpPr>
            <a:spLocks noGrp="1"/>
          </p:cNvSpPr>
          <p:nvPr>
            <p:ph type="sldNum" sz="quarter" idx="12"/>
          </p:nvPr>
        </p:nvSpPr>
        <p:spPr/>
        <p:txBody>
          <a:bodyPr/>
          <a:lstStyle/>
          <a:p>
            <a:fld id="{E3317B9D-6081-EF49-9595-8F487542CF02}" type="slidenum">
              <a:rPr lang="en-US" smtClean="0"/>
              <a:t>39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094"/>
            <a:ext cx="9144000" cy="4848225"/>
          </a:xfrm>
          <a:prstGeom prst="rect">
            <a:avLst/>
          </a:prstGeom>
        </p:spPr>
      </p:pic>
    </p:spTree>
    <p:extLst>
      <p:ext uri="{BB962C8B-B14F-4D97-AF65-F5344CB8AC3E}">
        <p14:creationId xmlns:p14="http://schemas.microsoft.com/office/powerpoint/2010/main" val="240885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Traffic Incident	</a:t>
            </a:r>
            <a:endParaRPr lang="en-US" dirty="0"/>
          </a:p>
        </p:txBody>
      </p:sp>
      <p:sp>
        <p:nvSpPr>
          <p:cNvPr id="7" name="Content Placeholder 6"/>
          <p:cNvSpPr>
            <a:spLocks noGrp="1"/>
          </p:cNvSpPr>
          <p:nvPr>
            <p:ph idx="1"/>
          </p:nvPr>
        </p:nvSpPr>
        <p:spPr/>
        <p:txBody>
          <a:bodyPr/>
          <a:lstStyle/>
          <a:p>
            <a:pPr marL="0" indent="0">
              <a:buNone/>
            </a:pPr>
            <a:r>
              <a:rPr lang="en-US" dirty="0" smtClean="0"/>
              <a:t>“ is an emergency road user occurrence, a natural disaster, or other unplanned event that affects or impedes the normal flow of traffic.”</a:t>
            </a:r>
          </a:p>
          <a:p>
            <a:endParaRPr lang="en-US" dirty="0"/>
          </a:p>
          <a:p>
            <a:pPr marL="0" indent="0">
              <a:buNone/>
            </a:pPr>
            <a:r>
              <a:rPr lang="en-US" dirty="0" smtClean="0"/>
              <a:t>Question: Give some examples of traffic incidents</a:t>
            </a:r>
            <a:endParaRPr lang="en-US" dirty="0"/>
          </a:p>
        </p:txBody>
      </p:sp>
      <p:sp>
        <p:nvSpPr>
          <p:cNvPr id="5" name="Slide Number Placeholder 4"/>
          <p:cNvSpPr>
            <a:spLocks noGrp="1"/>
          </p:cNvSpPr>
          <p:nvPr>
            <p:ph type="sldNum" sz="quarter" idx="12"/>
          </p:nvPr>
        </p:nvSpPr>
        <p:spPr/>
        <p:txBody>
          <a:bodyPr/>
          <a:lstStyle/>
          <a:p>
            <a:fld id="{E3317B9D-6081-EF49-9595-8F487542CF02}" type="slidenum">
              <a:rPr lang="en-US" smtClean="0"/>
              <a:t>4</a:t>
            </a:fld>
            <a:endParaRPr lang="en-US"/>
          </a:p>
        </p:txBody>
      </p:sp>
    </p:spTree>
    <p:extLst>
      <p:ext uri="{BB962C8B-B14F-4D97-AF65-F5344CB8AC3E}">
        <p14:creationId xmlns:p14="http://schemas.microsoft.com/office/powerpoint/2010/main" val="2978893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3317B9D-6081-EF49-9595-8F487542CF02}" type="slidenum">
              <a:rPr lang="en-US" smtClean="0"/>
              <a:t>40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0868"/>
            <a:ext cx="9144000" cy="4895850"/>
          </a:xfrm>
          <a:prstGeom prst="rect">
            <a:avLst/>
          </a:prstGeom>
        </p:spPr>
      </p:pic>
    </p:spTree>
    <p:extLst>
      <p:ext uri="{BB962C8B-B14F-4D97-AF65-F5344CB8AC3E}">
        <p14:creationId xmlns:p14="http://schemas.microsoft.com/office/powerpoint/2010/main" val="22176662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317B9D-6081-EF49-9595-8F487542CF02}" type="slidenum">
              <a:rPr lang="en-US" smtClean="0"/>
              <a:t>41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80703"/>
          </a:xfrm>
          <a:prstGeom prst="rect">
            <a:avLst/>
          </a:prstGeom>
        </p:spPr>
      </p:pic>
    </p:spTree>
    <p:extLst>
      <p:ext uri="{BB962C8B-B14F-4D97-AF65-F5344CB8AC3E}">
        <p14:creationId xmlns:p14="http://schemas.microsoft.com/office/powerpoint/2010/main" val="3721630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a:bodyPr>
          <a:lstStyle/>
          <a:p>
            <a:pPr marL="0" indent="0" algn="ctr">
              <a:buNone/>
            </a:pPr>
            <a:r>
              <a:rPr lang="en-US" sz="2400" dirty="0" smtClean="0"/>
              <a:t>You have learned that TTC provides for safe movement of road users, and protects workers and responders.  You have also been introduced to NFPA 1500, which describes the recommended methods for using emergency vehicles in the TTC zone.  You have learned requirements of chapter 6.I in the TMUTCD, the proper use of traffic cones and the management of roadway space.</a:t>
            </a:r>
          </a:p>
          <a:p>
            <a:pPr marL="0" indent="0" algn="ctr">
              <a:buNone/>
            </a:pPr>
            <a:endParaRPr lang="en-US" sz="2400" dirty="0"/>
          </a:p>
          <a:p>
            <a:pPr marL="0" indent="0" algn="ctr">
              <a:buNone/>
            </a:pPr>
            <a:r>
              <a:rPr lang="en-US" sz="2400" dirty="0" smtClean="0"/>
              <a:t>Finally, we would like to Thank You for your participation in this class. </a:t>
            </a:r>
          </a:p>
          <a:p>
            <a:pPr marL="0" indent="0" algn="ctr">
              <a:buNone/>
            </a:pPr>
            <a:r>
              <a:rPr lang="en-US" sz="2400" dirty="0" smtClean="0"/>
              <a:t>BE SAFE!</a:t>
            </a:r>
            <a:endParaRPr lang="en-US" sz="2400" dirty="0"/>
          </a:p>
        </p:txBody>
      </p:sp>
      <p:sp>
        <p:nvSpPr>
          <p:cNvPr id="4" name="Slide Number Placeholder 3"/>
          <p:cNvSpPr>
            <a:spLocks noGrp="1"/>
          </p:cNvSpPr>
          <p:nvPr>
            <p:ph type="sldNum" sz="quarter" idx="12"/>
          </p:nvPr>
        </p:nvSpPr>
        <p:spPr/>
        <p:txBody>
          <a:bodyPr/>
          <a:lstStyle/>
          <a:p>
            <a:fld id="{E3317B9D-6081-EF49-9595-8F487542CF02}" type="slidenum">
              <a:rPr lang="en-US" smtClean="0"/>
              <a:t>42</a:t>
            </a:fld>
            <a:endParaRPr lang="en-US"/>
          </a:p>
        </p:txBody>
      </p:sp>
    </p:spTree>
    <p:extLst>
      <p:ext uri="{BB962C8B-B14F-4D97-AF65-F5344CB8AC3E}">
        <p14:creationId xmlns:p14="http://schemas.microsoft.com/office/powerpoint/2010/main" val="3322394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83559" y="7666"/>
            <a:ext cx="7776883" cy="604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710981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Incident Management</a:t>
            </a:r>
            <a:endParaRPr lang="en-US" dirty="0"/>
          </a:p>
        </p:txBody>
      </p:sp>
      <p:sp>
        <p:nvSpPr>
          <p:cNvPr id="3" name="Content Placeholder 2"/>
          <p:cNvSpPr>
            <a:spLocks noGrp="1"/>
          </p:cNvSpPr>
          <p:nvPr>
            <p:ph idx="1"/>
          </p:nvPr>
        </p:nvSpPr>
        <p:spPr>
          <a:xfrm>
            <a:off x="457200" y="1932709"/>
            <a:ext cx="8229600" cy="4193454"/>
          </a:xfrm>
        </p:spPr>
        <p:txBody>
          <a:bodyPr>
            <a:normAutofit/>
          </a:bodyPr>
          <a:lstStyle/>
          <a:p>
            <a:pPr marL="0" indent="0">
              <a:buNone/>
            </a:pPr>
            <a:r>
              <a:rPr lang="en-US" sz="2800" dirty="0" smtClean="0"/>
              <a:t>“ is the process of coordinating the resources of police, fire, emergency medical services, public works, traffic services, and towing services to detect, respond to, and clear traffic incidents as quickly as possible while providing overall scene safety for all responders and the traveling public.”</a:t>
            </a:r>
            <a:endParaRPr lang="en-US" sz="2800" dirty="0"/>
          </a:p>
        </p:txBody>
      </p:sp>
      <p:sp>
        <p:nvSpPr>
          <p:cNvPr id="4" name="Slide Number Placeholder 3"/>
          <p:cNvSpPr>
            <a:spLocks noGrp="1"/>
          </p:cNvSpPr>
          <p:nvPr>
            <p:ph type="sldNum" sz="quarter" idx="12"/>
          </p:nvPr>
        </p:nvSpPr>
        <p:spPr/>
        <p:txBody>
          <a:bodyPr/>
          <a:lstStyle/>
          <a:p>
            <a:fld id="{E3317B9D-6081-EF49-9595-8F487542CF02}" type="slidenum">
              <a:rPr lang="en-US" smtClean="0"/>
              <a:t>5</a:t>
            </a:fld>
            <a:endParaRPr lang="en-US"/>
          </a:p>
        </p:txBody>
      </p:sp>
    </p:spTree>
    <p:extLst>
      <p:ext uri="{BB962C8B-B14F-4D97-AF65-F5344CB8AC3E}">
        <p14:creationId xmlns:p14="http://schemas.microsoft.com/office/powerpoint/2010/main" val="2367143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0991" y="1425791"/>
            <a:ext cx="3394472" cy="4525963"/>
          </a:xfrm>
        </p:spPr>
      </p:pic>
      <p:sp>
        <p:nvSpPr>
          <p:cNvPr id="2" name="Title 1"/>
          <p:cNvSpPr>
            <a:spLocks noGrp="1"/>
          </p:cNvSpPr>
          <p:nvPr>
            <p:ph type="title"/>
          </p:nvPr>
        </p:nvSpPr>
        <p:spPr/>
        <p:txBody>
          <a:bodyPr/>
          <a:lstStyle/>
          <a:p>
            <a:r>
              <a:rPr lang="en-US" dirty="0" smtClean="0"/>
              <a:t>Impact of Traffic Incidents</a:t>
            </a:r>
            <a:endParaRPr lang="en-US" dirty="0"/>
          </a:p>
        </p:txBody>
      </p:sp>
      <p:sp>
        <p:nvSpPr>
          <p:cNvPr id="3" name="Content Placeholder 2"/>
          <p:cNvSpPr>
            <a:spLocks noGrp="1"/>
          </p:cNvSpPr>
          <p:nvPr>
            <p:ph sz="half" idx="1"/>
          </p:nvPr>
        </p:nvSpPr>
        <p:spPr/>
        <p:txBody>
          <a:bodyPr>
            <a:normAutofit/>
          </a:bodyPr>
          <a:lstStyle/>
          <a:p>
            <a:r>
              <a:rPr lang="en-US" sz="2400" dirty="0" smtClean="0"/>
              <a:t>High percentage of law enforcement deaths are caused by traffic incidents</a:t>
            </a:r>
          </a:p>
          <a:p>
            <a:endParaRPr lang="en-US" sz="2400" dirty="0" smtClean="0"/>
          </a:p>
          <a:p>
            <a:r>
              <a:rPr lang="en-US" sz="2400" dirty="0" smtClean="0"/>
              <a:t>25% of traffic congestion is caused by traffic incidents</a:t>
            </a:r>
          </a:p>
          <a:p>
            <a:endParaRPr lang="en-US" sz="2400" dirty="0" smtClean="0"/>
          </a:p>
          <a:p>
            <a:r>
              <a:rPr lang="en-US" sz="2400" dirty="0" smtClean="0"/>
              <a:t>20% of all incidents are secondary collisions.</a:t>
            </a:r>
            <a:endParaRPr lang="en-US" sz="2400" dirty="0"/>
          </a:p>
        </p:txBody>
      </p:sp>
      <p:sp>
        <p:nvSpPr>
          <p:cNvPr id="4" name="Slide Number Placeholder 3"/>
          <p:cNvSpPr>
            <a:spLocks noGrp="1"/>
          </p:cNvSpPr>
          <p:nvPr>
            <p:ph type="sldNum" sz="quarter" idx="12"/>
          </p:nvPr>
        </p:nvSpPr>
        <p:spPr/>
        <p:txBody>
          <a:bodyPr/>
          <a:lstStyle/>
          <a:p>
            <a:fld id="{E3317B9D-6081-EF49-9595-8F487542CF02}" type="slidenum">
              <a:rPr lang="en-US" smtClean="0"/>
              <a:t>6</a:t>
            </a:fld>
            <a:endParaRPr lang="en-US"/>
          </a:p>
        </p:txBody>
      </p:sp>
      <p:pic>
        <p:nvPicPr>
          <p:cNvPr id="7" name="Picture 2" descr="ambulancecra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04508" y="3863181"/>
            <a:ext cx="3480955" cy="208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96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0" y="0"/>
            <a:ext cx="8229600" cy="1143000"/>
          </a:xfrm>
        </p:spPr>
        <p:txBody>
          <a:bodyPr/>
          <a:lstStyle/>
          <a:p>
            <a:r>
              <a:rPr lang="en-US" dirty="0" smtClean="0"/>
              <a:t>Emergency Responder Exposure to Traffic</a:t>
            </a:r>
            <a:endParaRPr lang="en-US" dirty="0"/>
          </a:p>
        </p:txBody>
      </p:sp>
      <p:sp>
        <p:nvSpPr>
          <p:cNvPr id="5" name="Content Placeholder 4"/>
          <p:cNvSpPr>
            <a:spLocks noGrp="1"/>
          </p:cNvSpPr>
          <p:nvPr>
            <p:ph idx="1"/>
          </p:nvPr>
        </p:nvSpPr>
        <p:spPr>
          <a:xfrm>
            <a:off x="365760" y="1353312"/>
            <a:ext cx="4297680" cy="4754880"/>
          </a:xfrm>
        </p:spPr>
        <p:txBody>
          <a:bodyPr anchor="ctr">
            <a:normAutofit/>
          </a:bodyPr>
          <a:lstStyle/>
          <a:p>
            <a:pPr marL="0" indent="0">
              <a:lnSpc>
                <a:spcPct val="90000"/>
              </a:lnSpc>
              <a:spcBef>
                <a:spcPct val="20000"/>
              </a:spcBef>
              <a:spcAft>
                <a:spcPts val="1800"/>
              </a:spcAft>
              <a:buNone/>
              <a:defRPr/>
            </a:pPr>
            <a:r>
              <a:rPr lang="en-US" sz="3200" dirty="0"/>
              <a:t>Each injury crash can require…</a:t>
            </a:r>
          </a:p>
          <a:p>
            <a:pPr>
              <a:lnSpc>
                <a:spcPct val="90000"/>
              </a:lnSpc>
              <a:spcBef>
                <a:spcPts val="1200"/>
              </a:spcBef>
              <a:spcAft>
                <a:spcPct val="20000"/>
              </a:spcAft>
              <a:buFont typeface="Wingdings" pitchFamily="2" charset="2"/>
              <a:buChar char="ü"/>
              <a:defRPr/>
            </a:pPr>
            <a:r>
              <a:rPr lang="en-US" sz="2800" dirty="0">
                <a:latin typeface="Times" pitchFamily="18" charset="0"/>
              </a:rPr>
              <a:t> </a:t>
            </a:r>
            <a:r>
              <a:rPr lang="en-US" sz="2800" dirty="0" smtClean="0"/>
              <a:t>2 + </a:t>
            </a:r>
            <a:r>
              <a:rPr lang="en-US" sz="2800" dirty="0"/>
              <a:t>Law Enforcement</a:t>
            </a:r>
          </a:p>
          <a:p>
            <a:pPr>
              <a:lnSpc>
                <a:spcPct val="90000"/>
              </a:lnSpc>
              <a:spcBef>
                <a:spcPct val="20000"/>
              </a:spcBef>
              <a:spcAft>
                <a:spcPct val="20000"/>
              </a:spcAft>
              <a:buFont typeface="Wingdings" pitchFamily="2" charset="2"/>
              <a:buChar char="ü"/>
              <a:defRPr/>
            </a:pPr>
            <a:r>
              <a:rPr lang="en-US" sz="2800" dirty="0"/>
              <a:t> </a:t>
            </a:r>
            <a:r>
              <a:rPr lang="en-US" sz="2800" dirty="0" smtClean="0"/>
              <a:t>2 +Fire/Rescue</a:t>
            </a:r>
            <a:endParaRPr lang="en-US" sz="2800" dirty="0"/>
          </a:p>
          <a:p>
            <a:pPr>
              <a:lnSpc>
                <a:spcPct val="90000"/>
              </a:lnSpc>
              <a:spcBef>
                <a:spcPct val="20000"/>
              </a:spcBef>
              <a:spcAft>
                <a:spcPct val="20000"/>
              </a:spcAft>
              <a:buFont typeface="Wingdings" pitchFamily="2" charset="2"/>
              <a:buChar char="ü"/>
              <a:defRPr/>
            </a:pPr>
            <a:r>
              <a:rPr lang="en-US" sz="2800" dirty="0"/>
              <a:t> 2 EMS</a:t>
            </a:r>
          </a:p>
          <a:p>
            <a:pPr>
              <a:lnSpc>
                <a:spcPct val="90000"/>
              </a:lnSpc>
              <a:spcBef>
                <a:spcPct val="20000"/>
              </a:spcBef>
              <a:spcAft>
                <a:spcPct val="20000"/>
              </a:spcAft>
              <a:buFont typeface="Wingdings" pitchFamily="2" charset="2"/>
              <a:buChar char="ü"/>
              <a:defRPr/>
            </a:pPr>
            <a:r>
              <a:rPr lang="en-US" sz="2800" dirty="0"/>
              <a:t> </a:t>
            </a:r>
            <a:r>
              <a:rPr lang="en-US" sz="2800" dirty="0" smtClean="0"/>
              <a:t>1 </a:t>
            </a:r>
            <a:r>
              <a:rPr lang="en-US" sz="2800" dirty="0"/>
              <a:t>Towing &amp; Recovery</a:t>
            </a:r>
          </a:p>
          <a:p>
            <a:pPr>
              <a:lnSpc>
                <a:spcPct val="90000"/>
              </a:lnSpc>
              <a:spcBef>
                <a:spcPct val="20000"/>
              </a:spcBef>
              <a:spcAft>
                <a:spcPct val="20000"/>
              </a:spcAft>
              <a:buNone/>
              <a:defRPr/>
            </a:pPr>
            <a:r>
              <a:rPr lang="en-US" sz="1600" dirty="0" smtClean="0"/>
              <a:t>____________________________________</a:t>
            </a:r>
            <a:endParaRPr lang="en-US" dirty="0"/>
          </a:p>
          <a:p>
            <a:pPr>
              <a:lnSpc>
                <a:spcPct val="90000"/>
              </a:lnSpc>
              <a:spcBef>
                <a:spcPts val="1200"/>
              </a:spcBef>
              <a:spcAft>
                <a:spcPct val="20000"/>
              </a:spcAft>
              <a:buNone/>
              <a:defRPr/>
            </a:pPr>
            <a:r>
              <a:rPr lang="en-US" sz="2800" b="1" dirty="0" smtClean="0">
                <a:solidFill>
                  <a:srgbClr val="A30000"/>
                </a:solidFill>
              </a:rPr>
              <a:t>=</a:t>
            </a:r>
            <a:r>
              <a:rPr lang="en-US" sz="2800" b="1" dirty="0" smtClean="0"/>
              <a:t>  </a:t>
            </a:r>
            <a:r>
              <a:rPr lang="en-US" sz="2800" b="1" dirty="0" smtClean="0">
                <a:solidFill>
                  <a:srgbClr val="A30000"/>
                </a:solidFill>
              </a:rPr>
              <a:t>9  Responders</a:t>
            </a:r>
            <a:endParaRPr lang="en-US" sz="2800" b="1" dirty="0">
              <a:solidFill>
                <a:srgbClr val="A30000"/>
              </a:solidFill>
            </a:endParaRPr>
          </a:p>
        </p:txBody>
      </p:sp>
      <p:sp>
        <p:nvSpPr>
          <p:cNvPr id="2" name="Footer Placeholder 1"/>
          <p:cNvSpPr>
            <a:spLocks noGrp="1"/>
          </p:cNvSpPr>
          <p:nvPr>
            <p:ph type="ftr" sz="quarter" idx="4294967295"/>
          </p:nvPr>
        </p:nvSpPr>
        <p:spPr/>
        <p:txBody>
          <a:bodyPr/>
          <a:lstStyle/>
          <a:p>
            <a:pPr eaLnBrk="0" fontAlgn="base" hangingPunct="0">
              <a:spcBef>
                <a:spcPct val="0"/>
              </a:spcBef>
              <a:spcAft>
                <a:spcPct val="0"/>
              </a:spcAft>
            </a:pPr>
            <a:endParaRPr lang="en-US" dirty="0"/>
          </a:p>
        </p:txBody>
      </p:sp>
      <p:pic>
        <p:nvPicPr>
          <p:cNvPr id="6" name="Picture 5" descr="night_sm.jpg"/>
          <p:cNvPicPr>
            <a:picLocks noChangeAspect="1"/>
          </p:cNvPicPr>
          <p:nvPr/>
        </p:nvPicPr>
        <p:blipFill rotWithShape="1">
          <a:blip r:embed="rId3" cstate="print"/>
          <a:srcRect l="53974" t="3945" b="6673"/>
          <a:stretch/>
        </p:blipFill>
        <p:spPr>
          <a:xfrm>
            <a:off x="4952474" y="1353311"/>
            <a:ext cx="3434660" cy="4477519"/>
          </a:xfrm>
          <a:prstGeom prst="rect">
            <a:avLst/>
          </a:prstGeom>
        </p:spPr>
      </p:pic>
    </p:spTree>
    <p:extLst>
      <p:ext uri="{BB962C8B-B14F-4D97-AF65-F5344CB8AC3E}">
        <p14:creationId xmlns:p14="http://schemas.microsoft.com/office/powerpoint/2010/main" val="631680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8912" y="110306"/>
            <a:ext cx="8229600" cy="1143000"/>
          </a:xfrm>
        </p:spPr>
        <p:txBody>
          <a:bodyPr/>
          <a:lstStyle/>
          <a:p>
            <a:r>
              <a:rPr lang="en-US" dirty="0" smtClean="0"/>
              <a:t>Emergency Responder Exposure to Traffic</a:t>
            </a:r>
            <a:endParaRPr lang="en-US" dirty="0"/>
          </a:p>
        </p:txBody>
      </p:sp>
      <p:sp>
        <p:nvSpPr>
          <p:cNvPr id="8" name="Content Placeholder 7"/>
          <p:cNvSpPr>
            <a:spLocks noGrp="1"/>
          </p:cNvSpPr>
          <p:nvPr>
            <p:ph idx="1"/>
          </p:nvPr>
        </p:nvSpPr>
        <p:spPr>
          <a:xfrm>
            <a:off x="347472" y="1100538"/>
            <a:ext cx="8412480" cy="731520"/>
          </a:xfrm>
        </p:spPr>
        <p:txBody>
          <a:bodyPr anchor="ctr">
            <a:normAutofit fontScale="77500" lnSpcReduction="20000"/>
          </a:bodyPr>
          <a:lstStyle/>
          <a:p>
            <a:pPr marL="0" indent="0" algn="ctr">
              <a:buNone/>
            </a:pPr>
            <a:r>
              <a:rPr lang="en-US" dirty="0"/>
              <a:t>That’s </a:t>
            </a:r>
            <a:r>
              <a:rPr lang="en-US" dirty="0" smtClean="0"/>
              <a:t>potentially </a:t>
            </a:r>
            <a:r>
              <a:rPr lang="en-US" dirty="0"/>
              <a:t>27 responders rolling </a:t>
            </a:r>
            <a:r>
              <a:rPr lang="en-US" dirty="0" smtClean="0"/>
              <a:t>out to </a:t>
            </a:r>
            <a:r>
              <a:rPr lang="en-US" dirty="0"/>
              <a:t>a new injury crash every minute of every hour, </a:t>
            </a:r>
            <a:r>
              <a:rPr lang="en-US" dirty="0" smtClean="0"/>
              <a:t>24/7/365</a:t>
            </a:r>
            <a:endParaRPr lang="en-US" dirty="0"/>
          </a:p>
        </p:txBody>
      </p:sp>
      <p:pic>
        <p:nvPicPr>
          <p:cNvPr id="1026" name="Picture 2" descr="W:\JOBS\56839 TIME\To Organize\_Graphics\Scene_Mgmt_Guidelines\Manual_Cover\Links\Incident.jpg"/>
          <p:cNvPicPr>
            <a:picLocks noChangeAspect="1" noChangeArrowheads="1"/>
          </p:cNvPicPr>
          <p:nvPr/>
        </p:nvPicPr>
        <p:blipFill rotWithShape="1">
          <a:blip r:embed="rId3">
            <a:extLst>
              <a:ext uri="{28A0092B-C50C-407E-A947-70E740481C1C}">
                <a14:useLocalDpi xmlns:a14="http://schemas.microsoft.com/office/drawing/2010/main" val="0"/>
              </a:ext>
            </a:extLst>
          </a:blip>
          <a:srcRect l="34008" t="44078" r="17257" b="24732"/>
          <a:stretch/>
        </p:blipFill>
        <p:spPr bwMode="auto">
          <a:xfrm>
            <a:off x="347472" y="1975946"/>
            <a:ext cx="8603373" cy="412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52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Responder Struck-By Fatalities</a:t>
            </a:r>
            <a:endParaRPr lang="en-US" dirty="0"/>
          </a:p>
        </p:txBody>
      </p:sp>
      <p:sp>
        <p:nvSpPr>
          <p:cNvPr id="3" name="Content Placeholder 2"/>
          <p:cNvSpPr>
            <a:spLocks noGrp="1"/>
          </p:cNvSpPr>
          <p:nvPr>
            <p:ph idx="1"/>
          </p:nvPr>
        </p:nvSpPr>
        <p:spPr/>
        <p:txBody>
          <a:bodyPr>
            <a:normAutofit/>
          </a:bodyPr>
          <a:lstStyle/>
          <a:p>
            <a:pPr marL="0" lvl="0" indent="0">
              <a:buNone/>
            </a:pPr>
            <a:r>
              <a:rPr lang="en-US" dirty="0" smtClean="0"/>
              <a:t>In a typical year, the following number of responders are struck and killed: </a:t>
            </a:r>
          </a:p>
          <a:p>
            <a:pPr lvl="0"/>
            <a:r>
              <a:rPr lang="en-US" sz="2800" dirty="0" smtClean="0"/>
              <a:t>12 Law Enforcement Officers </a:t>
            </a:r>
          </a:p>
          <a:p>
            <a:r>
              <a:rPr lang="en-US" sz="2800" dirty="0"/>
              <a:t>8</a:t>
            </a:r>
            <a:r>
              <a:rPr lang="en-US" sz="2800" dirty="0" smtClean="0"/>
              <a:t> </a:t>
            </a:r>
            <a:r>
              <a:rPr lang="en-US" sz="2800" dirty="0" smtClean="0"/>
              <a:t>Fire and Rescue Personnel</a:t>
            </a:r>
          </a:p>
          <a:p>
            <a:pPr lvl="0"/>
            <a:r>
              <a:rPr lang="en-US" sz="2800" dirty="0" smtClean="0"/>
              <a:t>60 Towing and Recovery Professionals</a:t>
            </a:r>
          </a:p>
          <a:p>
            <a:pPr lvl="0"/>
            <a:r>
              <a:rPr lang="en-US" sz="2800" dirty="0"/>
              <a:t>Several transportation professionals from DOTs, </a:t>
            </a:r>
            <a:r>
              <a:rPr lang="en-US" sz="2800" dirty="0" smtClean="0"/>
              <a:t>Public Works, </a:t>
            </a:r>
            <a:r>
              <a:rPr lang="en-US" sz="2800" dirty="0"/>
              <a:t>and </a:t>
            </a:r>
            <a:r>
              <a:rPr lang="en-US" sz="2800" dirty="0" smtClean="0"/>
              <a:t>Safety Service Patrol Programs </a:t>
            </a:r>
          </a:p>
        </p:txBody>
      </p:sp>
      <p:sp>
        <p:nvSpPr>
          <p:cNvPr id="7" name="Slide Number Placeholder 5"/>
          <p:cNvSpPr>
            <a:spLocks noGrp="1"/>
          </p:cNvSpPr>
          <p:nvPr>
            <p:ph type="sldNum" sz="quarter" idx="4294967295"/>
          </p:nvPr>
        </p:nvSpPr>
        <p:spPr>
          <a:xfrm>
            <a:off x="8394192" y="6492875"/>
            <a:ext cx="731520" cy="347472"/>
          </a:xfrm>
        </p:spPr>
        <p:txBody>
          <a:bodyPr/>
          <a:lstStyle/>
          <a:p>
            <a:pPr eaLnBrk="0" fontAlgn="base" hangingPunct="0">
              <a:spcBef>
                <a:spcPct val="0"/>
              </a:spcBef>
              <a:spcAft>
                <a:spcPct val="0"/>
              </a:spcAft>
            </a:pPr>
            <a:r>
              <a:rPr lang="en-US" dirty="0" smtClean="0"/>
              <a:t>4H-</a:t>
            </a:r>
            <a:fld id="{69408CB4-E6DE-4693-BAB9-2CC31FCB0B0E}" type="slidenum">
              <a:rPr lang="en-US" smtClean="0"/>
              <a:pPr eaLnBrk="0" fontAlgn="base" hangingPunct="0">
                <a:spcBef>
                  <a:spcPct val="0"/>
                </a:spcBef>
                <a:spcAft>
                  <a:spcPct val="0"/>
                </a:spcAft>
              </a:pPr>
              <a:t>9</a:t>
            </a:fld>
            <a:endParaRPr lang="en-US" dirty="0"/>
          </a:p>
        </p:txBody>
      </p:sp>
    </p:spTree>
    <p:extLst>
      <p:ext uri="{BB962C8B-B14F-4D97-AF65-F5344CB8AC3E}">
        <p14:creationId xmlns:p14="http://schemas.microsoft.com/office/powerpoint/2010/main" val="1358542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29219</TotalTime>
  <Words>2841</Words>
  <Application>Microsoft Office PowerPoint</Application>
  <PresentationFormat>On-screen Show (4:3)</PresentationFormat>
  <Paragraphs>294</Paragraphs>
  <Slides>43</Slides>
  <Notes>24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Aachen Std Medium</vt:lpstr>
      <vt:lpstr>Gill Sans MT</vt:lpstr>
      <vt:lpstr>Arial</vt:lpstr>
      <vt:lpstr>Century Gothic</vt:lpstr>
      <vt:lpstr>Calibri</vt:lpstr>
      <vt:lpstr>Wingdings</vt:lpstr>
      <vt:lpstr>Times</vt:lpstr>
      <vt:lpstr>Custom Design</vt:lpstr>
      <vt:lpstr>PowerPoint Presentation</vt:lpstr>
      <vt:lpstr>Traffic Incident Management</vt:lpstr>
      <vt:lpstr>Definitions and Terms</vt:lpstr>
      <vt:lpstr>Traffic Incident </vt:lpstr>
      <vt:lpstr>Traffic Incident Management</vt:lpstr>
      <vt:lpstr>Impact of Traffic Incidents</vt:lpstr>
      <vt:lpstr>Emergency Responder Exposure to Traffic</vt:lpstr>
      <vt:lpstr>Emergency Responder Exposure to Traffic</vt:lpstr>
      <vt:lpstr>Responder Struck-By Fatalities</vt:lpstr>
      <vt:lpstr>Responder Fatality &amp; Injury Factors</vt:lpstr>
      <vt:lpstr>Benefits of Good Traffic Incident Management</vt:lpstr>
      <vt:lpstr>NASCAR Pit Stop – TIM Team Analogy</vt:lpstr>
      <vt:lpstr>NASCAR Pit Stop  – TIM Team Analogy</vt:lpstr>
      <vt:lpstr>Manual on Uniform Traffic Control Devices (MUTCD)</vt:lpstr>
      <vt:lpstr>MUTCD Chapter 6I</vt:lpstr>
      <vt:lpstr>Traffic Incident Management Area</vt:lpstr>
      <vt:lpstr>Advance Warning Area</vt:lpstr>
      <vt:lpstr>Advanced Warning Area</vt:lpstr>
      <vt:lpstr>Advance Warning Considerations  – Limited Sight Distances</vt:lpstr>
      <vt:lpstr>Provide Advanced Warning at Traffic Incidents – NFPA 1500</vt:lpstr>
      <vt:lpstr>Emergency Scene Signs</vt:lpstr>
      <vt:lpstr>Portable Changeable Message Signs</vt:lpstr>
      <vt:lpstr>Portable Changeable  Message Signs (PCMS)</vt:lpstr>
      <vt:lpstr>PowerPoint Presentation</vt:lpstr>
      <vt:lpstr>Transition Area and Tapers</vt:lpstr>
      <vt:lpstr>Transition Area</vt:lpstr>
      <vt:lpstr>Drivers are accustomed to being guided by drums and cones with work zones.</vt:lpstr>
      <vt:lpstr>Taper Setup</vt:lpstr>
      <vt:lpstr>Incident Space</vt:lpstr>
      <vt:lpstr>Vehicle and Responder Positioning</vt:lpstr>
      <vt:lpstr>Responder protection begins with a  Physical Block - NFPA 1500</vt:lpstr>
      <vt:lpstr>Blocking Vehicle Struck-By</vt:lpstr>
      <vt:lpstr>Buffer Space</vt:lpstr>
      <vt:lpstr>Traffic Control</vt:lpstr>
      <vt:lpstr>Incidents Requiring Alternating Traffic</vt:lpstr>
      <vt:lpstr>Traffic Incident Lane Closure on a two-lane, two-way roadway</vt:lpstr>
      <vt:lpstr>PowerPoint Presentation</vt:lpstr>
      <vt:lpstr>Who Should be directing Traffic???</vt:lpstr>
      <vt:lpstr>Where can I get this training?</vt:lpstr>
      <vt:lpstr>PowerPoint Presentation</vt:lpstr>
      <vt:lpstr>PowerPoint Presentation</vt:lpstr>
      <vt:lpstr>Summary</vt:lpstr>
      <vt:lpstr>PowerPoint Presentation</vt:lpstr>
    </vt:vector>
  </TitlesOfParts>
  <Company>TEEX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Briefing PowerPoint</dc:title>
  <dc:creator>nis</dc:creator>
  <cp:lastModifiedBy>Eric Johansen</cp:lastModifiedBy>
  <cp:revision>726</cp:revision>
  <cp:lastPrinted>2012-09-27T21:34:26Z</cp:lastPrinted>
  <dcterms:created xsi:type="dcterms:W3CDTF">2008-09-15T20:19:22Z</dcterms:created>
  <dcterms:modified xsi:type="dcterms:W3CDTF">2019-01-18T16:01:47Z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0x0101006685B83E2BED3642B2F7068B5DDC985C</vt:lpwstr>
  </property>
</Properties>
</file>