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theme/themeOverride2.xml" ContentType="application/vnd.openxmlformats-officedocument.themeOverrid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6.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ppt/activeX/activeX3.xml" ContentType="application/vnd.ms-office.activeX+xml"/>
  <Override PartName="/ppt/activeX/activeX3.bin" ContentType="application/vnd.ms-office.activeX"/>
  <Override PartName="/ppt/activeX/activeX4.xml" ContentType="application/vnd.ms-office.activeX+xml"/>
  <Override PartName="/ppt/activeX/activeX4.bin" ContentType="application/vnd.ms-office.activeX"/>
  <Override PartName="/ppt/activeX/activeX5.xml" ContentType="application/vnd.ms-office.activeX+xml"/>
  <Override PartName="/ppt/activeX/activeX5.bin" ContentType="application/vnd.ms-office.activeX"/>
  <Override PartName="/ppt/activeX/activeX6.xml" ContentType="application/vnd.ms-office.activeX+xml"/>
  <Override PartName="/ppt/activeX/activeX6.bin" ContentType="application/vnd.ms-office.activeX"/>
  <Override PartName="/ppt/activeX/activeX7.xml" ContentType="application/vnd.ms-office.activeX+xml"/>
  <Override PartName="/ppt/activeX/activeX7.bin" ContentType="application/vnd.ms-office.activeX"/>
  <Override PartName="/ppt/activeX/activeX8.xml" ContentType="application/vnd.ms-office.activeX+xml"/>
  <Override PartName="/ppt/activeX/activeX8.bin" ContentType="application/vnd.ms-office.activeX"/>
  <Override PartName="/ppt/activeX/activeX9.xml" ContentType="application/vnd.ms-office.activeX+xml"/>
  <Override PartName="/ppt/activeX/activeX9.bin" ContentType="application/vnd.ms-office.activeX"/>
  <Override PartName="/ppt/activeX/activeX10.xml" ContentType="application/vnd.ms-office.activeX+xml"/>
  <Override PartName="/ppt/activeX/activeX10.bin" ContentType="application/vnd.ms-office.activeX"/>
  <Override PartName="/ppt/activeX/activeX11.xml" ContentType="application/vnd.ms-office.activeX+xml"/>
  <Override PartName="/ppt/activeX/activeX11.bin" ContentType="application/vnd.ms-office.activeX"/>
  <Override PartName="/ppt/activeX/activeX12.xml" ContentType="application/vnd.ms-office.activeX+xml"/>
  <Override PartName="/ppt/activeX/activeX12.bin" ContentType="application/vnd.ms-office.activeX"/>
  <Override PartName="/ppt/activeX/activeX13.xml" ContentType="application/vnd.ms-office.activeX+xml"/>
  <Override PartName="/ppt/activeX/activeX13.bin" ContentType="application/vnd.ms-office.activeX"/>
  <Override PartName="/ppt/activeX/activeX14.xml" ContentType="application/vnd.ms-office.activeX+xml"/>
  <Override PartName="/ppt/activeX/activeX14.bin" ContentType="application/vnd.ms-office.activeX"/>
  <Override PartName="/ppt/activeX/activeX15.xml" ContentType="application/vnd.ms-office.activeX+xml"/>
  <Override PartName="/ppt/activeX/activeX15.bin" ContentType="application/vnd.ms-office.activeX"/>
  <Override PartName="/ppt/activeX/activeX16.xml" ContentType="application/vnd.ms-office.activeX+xml"/>
  <Override PartName="/ppt/activeX/activeX16.bin" ContentType="application/vnd.ms-office.activeX"/>
  <Override PartName="/ppt/activeX/activeX17.xml" ContentType="application/vnd.ms-office.activeX+xml"/>
  <Override PartName="/ppt/activeX/activeX17.bin" ContentType="application/vnd.ms-office.activeX"/>
  <Override PartName="/ppt/activeX/activeX18.xml" ContentType="application/vnd.ms-office.activeX+xml"/>
  <Override PartName="/ppt/activeX/activeX18.bin" ContentType="application/vnd.ms-office.activeX"/>
  <Override PartName="/ppt/activeX/activeX19.xml" ContentType="application/vnd.ms-office.activeX+xml"/>
  <Override PartName="/ppt/activeX/activeX19.bin" ContentType="application/vnd.ms-office.activeX"/>
  <Override PartName="/ppt/activeX/activeX20.xml" ContentType="application/vnd.ms-office.activeX+xml"/>
  <Override PartName="/ppt/activeX/activeX20.bin" ContentType="application/vnd.ms-office.activeX"/>
  <Override PartName="/ppt/activeX/activeX21.xml" ContentType="application/vnd.ms-office.activeX+xml"/>
  <Override PartName="/ppt/activeX/activeX21.bin" ContentType="application/vnd.ms-office.activeX"/>
  <Override PartName="/ppt/activeX/activeX22.xml" ContentType="application/vnd.ms-office.activeX+xml"/>
  <Override PartName="/ppt/activeX/activeX22.bin" ContentType="application/vnd.ms-office.activeX"/>
  <Override PartName="/ppt/activeX/activeX23.xml" ContentType="application/vnd.ms-office.activeX+xml"/>
  <Override PartName="/ppt/activeX/activeX23.bin" ContentType="application/vnd.ms-office.activeX"/>
  <Override PartName="/ppt/activeX/activeX24.xml" ContentType="application/vnd.ms-office.activeX+xml"/>
  <Override PartName="/ppt/activeX/activeX24.bin" ContentType="application/vnd.ms-office.activeX"/>
  <Override PartName="/ppt/activeX/activeX25.xml" ContentType="application/vnd.ms-office.activeX+xml"/>
  <Override PartName="/ppt/activeX/activeX25.bin" ContentType="application/vnd.ms-office.activeX"/>
  <Override PartName="/ppt/activeX/activeX26.xml" ContentType="application/vnd.ms-office.activeX+xml"/>
  <Override PartName="/ppt/activeX/activeX26.bin" ContentType="application/vnd.ms-office.activeX"/>
  <Override PartName="/ppt/activeX/activeX27.xml" ContentType="application/vnd.ms-office.activeX+xml"/>
  <Override PartName="/ppt/activeX/activeX27.bin" ContentType="application/vnd.ms-office.activeX"/>
  <Override PartName="/ppt/activeX/activeX28.xml" ContentType="application/vnd.ms-office.activeX+xml"/>
  <Override PartName="/ppt/activeX/activeX28.bin" ContentType="application/vnd.ms-office.activeX"/>
  <Override PartName="/ppt/activeX/activeX29.xml" ContentType="application/vnd.ms-office.activeX+xml"/>
  <Override PartName="/ppt/activeX/activeX29.bin" ContentType="application/vnd.ms-office.activeX"/>
  <Override PartName="/ppt/activeX/activeX30.xml" ContentType="application/vnd.ms-office.activeX+xml"/>
  <Override PartName="/ppt/activeX/activeX30.bin" ContentType="application/vnd.ms-office.activeX"/>
  <Override PartName="/ppt/activeX/activeX31.xml" ContentType="application/vnd.ms-office.activeX+xml"/>
  <Override PartName="/ppt/activeX/activeX31.bin" ContentType="application/vnd.ms-office.activeX"/>
  <Override PartName="/ppt/activeX/activeX32.xml" ContentType="application/vnd.ms-office.activeX+xml"/>
  <Override PartName="/ppt/activeX/activeX32.bin" ContentType="application/vnd.ms-office.activeX"/>
  <Override PartName="/ppt/activeX/activeX33.xml" ContentType="application/vnd.ms-office.activeX+xml"/>
  <Override PartName="/ppt/activeX/activeX33.bin" ContentType="application/vnd.ms-office.activeX"/>
  <Override PartName="/ppt/activeX/activeX34.xml" ContentType="application/vnd.ms-office.activeX+xml"/>
  <Override PartName="/ppt/activeX/activeX34.bin" ContentType="application/vnd.ms-office.activeX"/>
  <Override PartName="/ppt/activeX/activeX35.xml" ContentType="application/vnd.ms-office.activeX+xml"/>
  <Override PartName="/ppt/activeX/activeX35.bin" ContentType="application/vnd.ms-office.activeX"/>
  <Override PartName="/ppt/activeX/activeX36.xml" ContentType="application/vnd.ms-office.activeX+xml"/>
  <Override PartName="/ppt/activeX/activeX36.bin" ContentType="application/vnd.ms-office.activeX"/>
  <Override PartName="/ppt/activeX/activeX37.xml" ContentType="application/vnd.ms-office.activeX+xml"/>
  <Override PartName="/ppt/activeX/activeX37.bin" ContentType="application/vnd.ms-office.activeX"/>
  <Override PartName="/ppt/activeX/activeX38.xml" ContentType="application/vnd.ms-office.activeX+xml"/>
  <Override PartName="/ppt/activeX/activeX38.bin" ContentType="application/vnd.ms-office.activeX"/>
  <Override PartName="/ppt/activeX/activeX39.xml" ContentType="application/vnd.ms-office.activeX+xml"/>
  <Override PartName="/ppt/activeX/activeX39.bin" ContentType="application/vnd.ms-office.activeX"/>
  <Override PartName="/ppt/activeX/activeX40.xml" ContentType="application/vnd.ms-office.activeX+xml"/>
  <Override PartName="/ppt/activeX/activeX40.bin" ContentType="application/vnd.ms-office.activeX"/>
  <Override PartName="/ppt/activeX/activeX41.xml" ContentType="application/vnd.ms-office.activeX+xml"/>
  <Override PartName="/ppt/activeX/activeX41.bin" ContentType="application/vnd.ms-office.activeX"/>
  <Override PartName="/ppt/activeX/activeX42.xml" ContentType="application/vnd.ms-office.activeX+xml"/>
  <Override PartName="/ppt/activeX/activeX42.bin" ContentType="application/vnd.ms-office.activeX"/>
  <Override PartName="/ppt/activeX/activeX43.xml" ContentType="application/vnd.ms-office.activeX+xml"/>
  <Override PartName="/ppt/activeX/activeX43.bin" ContentType="application/vnd.ms-office.activeX"/>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14.xml" ContentType="application/vnd.openxmlformats-officedocument.presentationml.tags+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4359" r:id="rId2"/>
    <p:sldMasterId id="2147484588" r:id="rId3"/>
    <p:sldMasterId id="2147484651" r:id="rId4"/>
    <p:sldMasterId id="2147484663" r:id="rId5"/>
    <p:sldMasterId id="2147484676" r:id="rId6"/>
    <p:sldMasterId id="2147484867" r:id="rId7"/>
    <p:sldMasterId id="2147484879" r:id="rId8"/>
    <p:sldMasterId id="2147484892" r:id="rId9"/>
    <p:sldMasterId id="2147484954" r:id="rId10"/>
    <p:sldMasterId id="2147484969" r:id="rId11"/>
    <p:sldMasterId id="2147484987" r:id="rId12"/>
    <p:sldMasterId id="2147484999" r:id="rId13"/>
    <p:sldMasterId id="2147485011" r:id="rId14"/>
    <p:sldMasterId id="2147485027" r:id="rId15"/>
    <p:sldMasterId id="2147485053" r:id="rId16"/>
    <p:sldMasterId id="2147485065" r:id="rId17"/>
  </p:sldMasterIdLst>
  <p:notesMasterIdLst>
    <p:notesMasterId r:id="rId128"/>
  </p:notesMasterIdLst>
  <p:handoutMasterIdLst>
    <p:handoutMasterId r:id="rId129"/>
  </p:handoutMasterIdLst>
  <p:sldIdLst>
    <p:sldId id="434" r:id="rId18"/>
    <p:sldId id="940" r:id="rId19"/>
    <p:sldId id="1133" r:id="rId20"/>
    <p:sldId id="1134" r:id="rId21"/>
    <p:sldId id="930" r:id="rId22"/>
    <p:sldId id="931" r:id="rId23"/>
    <p:sldId id="1128" r:id="rId24"/>
    <p:sldId id="1129" r:id="rId25"/>
    <p:sldId id="785" r:id="rId26"/>
    <p:sldId id="786" r:id="rId27"/>
    <p:sldId id="1016" r:id="rId28"/>
    <p:sldId id="1017" r:id="rId29"/>
    <p:sldId id="1019" r:id="rId30"/>
    <p:sldId id="1039" r:id="rId31"/>
    <p:sldId id="938" r:id="rId32"/>
    <p:sldId id="302" r:id="rId33"/>
    <p:sldId id="1149" r:id="rId34"/>
    <p:sldId id="304" r:id="rId35"/>
    <p:sldId id="305" r:id="rId36"/>
    <p:sldId id="306" r:id="rId37"/>
    <p:sldId id="932" r:id="rId38"/>
    <p:sldId id="1122" r:id="rId39"/>
    <p:sldId id="1123" r:id="rId40"/>
    <p:sldId id="772" r:id="rId41"/>
    <p:sldId id="1088" r:id="rId42"/>
    <p:sldId id="1089" r:id="rId43"/>
    <p:sldId id="364" r:id="rId44"/>
    <p:sldId id="385" r:id="rId45"/>
    <p:sldId id="1035" r:id="rId46"/>
    <p:sldId id="948" r:id="rId47"/>
    <p:sldId id="310" r:id="rId48"/>
    <p:sldId id="344" r:id="rId49"/>
    <p:sldId id="345" r:id="rId50"/>
    <p:sldId id="346" r:id="rId51"/>
    <p:sldId id="347" r:id="rId52"/>
    <p:sldId id="348" r:id="rId53"/>
    <p:sldId id="349" r:id="rId54"/>
    <p:sldId id="387" r:id="rId55"/>
    <p:sldId id="395" r:id="rId56"/>
    <p:sldId id="396" r:id="rId57"/>
    <p:sldId id="398" r:id="rId58"/>
    <p:sldId id="322" r:id="rId59"/>
    <p:sldId id="317" r:id="rId60"/>
    <p:sldId id="320" r:id="rId61"/>
    <p:sldId id="321" r:id="rId62"/>
    <p:sldId id="330" r:id="rId63"/>
    <p:sldId id="331" r:id="rId64"/>
    <p:sldId id="389" r:id="rId65"/>
    <p:sldId id="390" r:id="rId66"/>
    <p:sldId id="391" r:id="rId67"/>
    <p:sldId id="416" r:id="rId68"/>
    <p:sldId id="417" r:id="rId69"/>
    <p:sldId id="399" r:id="rId70"/>
    <p:sldId id="285" r:id="rId71"/>
    <p:sldId id="286" r:id="rId72"/>
    <p:sldId id="290" r:id="rId73"/>
    <p:sldId id="294" r:id="rId74"/>
    <p:sldId id="299" r:id="rId75"/>
    <p:sldId id="281" r:id="rId76"/>
    <p:sldId id="308" r:id="rId77"/>
    <p:sldId id="307" r:id="rId78"/>
    <p:sldId id="280" r:id="rId79"/>
    <p:sldId id="327" r:id="rId80"/>
    <p:sldId id="400" r:id="rId81"/>
    <p:sldId id="408" r:id="rId82"/>
    <p:sldId id="407" r:id="rId83"/>
    <p:sldId id="409" r:id="rId84"/>
    <p:sldId id="418" r:id="rId85"/>
    <p:sldId id="410" r:id="rId86"/>
    <p:sldId id="411" r:id="rId87"/>
    <p:sldId id="420" r:id="rId88"/>
    <p:sldId id="419" r:id="rId89"/>
    <p:sldId id="423" r:id="rId90"/>
    <p:sldId id="421" r:id="rId91"/>
    <p:sldId id="424" r:id="rId92"/>
    <p:sldId id="412" r:id="rId93"/>
    <p:sldId id="413" r:id="rId94"/>
    <p:sldId id="952" r:id="rId95"/>
    <p:sldId id="953" r:id="rId96"/>
    <p:sldId id="1125" r:id="rId97"/>
    <p:sldId id="1126" r:id="rId98"/>
    <p:sldId id="1127" r:id="rId99"/>
    <p:sldId id="414" r:id="rId100"/>
    <p:sldId id="273" r:id="rId101"/>
    <p:sldId id="483" r:id="rId102"/>
    <p:sldId id="415" r:id="rId103"/>
    <p:sldId id="438" r:id="rId104"/>
    <p:sldId id="439" r:id="rId105"/>
    <p:sldId id="1148" r:id="rId106"/>
    <p:sldId id="425" r:id="rId107"/>
    <p:sldId id="427" r:id="rId108"/>
    <p:sldId id="1124" r:id="rId109"/>
    <p:sldId id="1135" r:id="rId110"/>
    <p:sldId id="1136" r:id="rId111"/>
    <p:sldId id="1137" r:id="rId112"/>
    <p:sldId id="1138" r:id="rId113"/>
    <p:sldId id="1139" r:id="rId114"/>
    <p:sldId id="1140" r:id="rId115"/>
    <p:sldId id="1141" r:id="rId116"/>
    <p:sldId id="1142" r:id="rId117"/>
    <p:sldId id="1143" r:id="rId118"/>
    <p:sldId id="1144" r:id="rId119"/>
    <p:sldId id="1145" r:id="rId120"/>
    <p:sldId id="1146" r:id="rId121"/>
    <p:sldId id="1147" r:id="rId122"/>
    <p:sldId id="1034" r:id="rId123"/>
    <p:sldId id="1169" r:id="rId124"/>
    <p:sldId id="1197" r:id="rId125"/>
    <p:sldId id="1198" r:id="rId126"/>
    <p:sldId id="1131" r:id="rId127"/>
  </p:sldIdLst>
  <p:sldSz cx="9144000" cy="6858000" type="screen4x3"/>
  <p:notesSz cx="7023100" cy="9309100"/>
  <p:defaultTextStyle>
    <a:defPPr>
      <a:defRPr lang="en-US"/>
    </a:defPPr>
    <a:lvl1pPr algn="l" rtl="0" eaLnBrk="0" fontAlgn="base" hangingPunct="0">
      <a:spcBef>
        <a:spcPct val="0"/>
      </a:spcBef>
      <a:spcAft>
        <a:spcPct val="0"/>
      </a:spcAft>
      <a:defRPr sz="3600" kern="1200">
        <a:solidFill>
          <a:schemeClr val="tx1"/>
        </a:solidFill>
        <a:latin typeface="Arial" charset="0"/>
        <a:ea typeface="+mn-ea"/>
        <a:cs typeface="+mn-cs"/>
      </a:defRPr>
    </a:lvl1pPr>
    <a:lvl2pPr marL="457200" algn="l" rtl="0" eaLnBrk="0" fontAlgn="base" hangingPunct="0">
      <a:spcBef>
        <a:spcPct val="0"/>
      </a:spcBef>
      <a:spcAft>
        <a:spcPct val="0"/>
      </a:spcAft>
      <a:defRPr sz="3600" kern="1200">
        <a:solidFill>
          <a:schemeClr val="tx1"/>
        </a:solidFill>
        <a:latin typeface="Arial" charset="0"/>
        <a:ea typeface="+mn-ea"/>
        <a:cs typeface="+mn-cs"/>
      </a:defRPr>
    </a:lvl2pPr>
    <a:lvl3pPr marL="914400" algn="l" rtl="0" eaLnBrk="0" fontAlgn="base" hangingPunct="0">
      <a:spcBef>
        <a:spcPct val="0"/>
      </a:spcBef>
      <a:spcAft>
        <a:spcPct val="0"/>
      </a:spcAft>
      <a:defRPr sz="3600" kern="1200">
        <a:solidFill>
          <a:schemeClr val="tx1"/>
        </a:solidFill>
        <a:latin typeface="Arial" charset="0"/>
        <a:ea typeface="+mn-ea"/>
        <a:cs typeface="+mn-cs"/>
      </a:defRPr>
    </a:lvl3pPr>
    <a:lvl4pPr marL="1371600" algn="l" rtl="0" eaLnBrk="0" fontAlgn="base" hangingPunct="0">
      <a:spcBef>
        <a:spcPct val="0"/>
      </a:spcBef>
      <a:spcAft>
        <a:spcPct val="0"/>
      </a:spcAft>
      <a:defRPr sz="3600" kern="1200">
        <a:solidFill>
          <a:schemeClr val="tx1"/>
        </a:solidFill>
        <a:latin typeface="Arial" charset="0"/>
        <a:ea typeface="+mn-ea"/>
        <a:cs typeface="+mn-cs"/>
      </a:defRPr>
    </a:lvl4pPr>
    <a:lvl5pPr marL="1828800" algn="l" rtl="0" eaLnBrk="0" fontAlgn="base" hangingPunct="0">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66CC"/>
    <a:srgbClr val="660066"/>
    <a:srgbClr val="3D8D93"/>
    <a:srgbClr val="CC3300"/>
    <a:srgbClr val="FFFF99"/>
    <a:srgbClr val="CC0000"/>
    <a:srgbClr val="A50021"/>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autoAdjust="0"/>
    <p:restoredTop sz="70261" autoAdjust="0"/>
  </p:normalViewPr>
  <p:slideViewPr>
    <p:cSldViewPr>
      <p:cViewPr varScale="1">
        <p:scale>
          <a:sx n="37" d="100"/>
          <a:sy n="37" d="100"/>
        </p:scale>
        <p:origin x="1651" y="3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85" d="100"/>
          <a:sy n="85" d="100"/>
        </p:scale>
        <p:origin x="-3108"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0.xml"/><Relationship Id="rId21" Type="http://schemas.openxmlformats.org/officeDocument/2006/relationships/slide" Target="slides/slide4.xml"/><Relationship Id="rId42" Type="http://schemas.openxmlformats.org/officeDocument/2006/relationships/slide" Target="slides/slide25.xml"/><Relationship Id="rId63" Type="http://schemas.openxmlformats.org/officeDocument/2006/relationships/slide" Target="slides/slide46.xml"/><Relationship Id="rId84" Type="http://schemas.openxmlformats.org/officeDocument/2006/relationships/slide" Target="slides/slide67.xml"/><Relationship Id="rId16" Type="http://schemas.openxmlformats.org/officeDocument/2006/relationships/slideMaster" Target="slideMasters/slideMaster16.xml"/><Relationship Id="rId107" Type="http://schemas.openxmlformats.org/officeDocument/2006/relationships/slide" Target="slides/slide90.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slide" Target="slides/slide85.xml"/><Relationship Id="rId123" Type="http://schemas.openxmlformats.org/officeDocument/2006/relationships/slide" Target="slides/slide106.xml"/><Relationship Id="rId128"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113" Type="http://schemas.openxmlformats.org/officeDocument/2006/relationships/slide" Target="slides/slide96.xml"/><Relationship Id="rId118" Type="http://schemas.openxmlformats.org/officeDocument/2006/relationships/slide" Target="slides/slide101.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slide" Target="slides/slide86.xml"/><Relationship Id="rId108" Type="http://schemas.openxmlformats.org/officeDocument/2006/relationships/slide" Target="slides/slide91.xml"/><Relationship Id="rId124" Type="http://schemas.openxmlformats.org/officeDocument/2006/relationships/slide" Target="slides/slide107.xml"/><Relationship Id="rId129" Type="http://schemas.openxmlformats.org/officeDocument/2006/relationships/handoutMaster" Target="handoutMasters/handoutMaster1.xml"/><Relationship Id="rId54" Type="http://schemas.openxmlformats.org/officeDocument/2006/relationships/slide" Target="slides/slide37.xml"/><Relationship Id="rId70" Type="http://schemas.openxmlformats.org/officeDocument/2006/relationships/slide" Target="slides/slide53.xml"/><Relationship Id="rId75" Type="http://schemas.openxmlformats.org/officeDocument/2006/relationships/slide" Target="slides/slide58.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6.xml"/><Relationship Id="rId28" Type="http://schemas.openxmlformats.org/officeDocument/2006/relationships/slide" Target="slides/slide11.xml"/><Relationship Id="rId49" Type="http://schemas.openxmlformats.org/officeDocument/2006/relationships/slide" Target="slides/slide32.xml"/><Relationship Id="rId114" Type="http://schemas.openxmlformats.org/officeDocument/2006/relationships/slide" Target="slides/slide97.xml"/><Relationship Id="rId119" Type="http://schemas.openxmlformats.org/officeDocument/2006/relationships/slide" Target="slides/slide102.xml"/><Relationship Id="rId44" Type="http://schemas.openxmlformats.org/officeDocument/2006/relationships/slide" Target="slides/slide27.xml"/><Relationship Id="rId60" Type="http://schemas.openxmlformats.org/officeDocument/2006/relationships/slide" Target="slides/slide43.xml"/><Relationship Id="rId65" Type="http://schemas.openxmlformats.org/officeDocument/2006/relationships/slide" Target="slides/slide48.xml"/><Relationship Id="rId81" Type="http://schemas.openxmlformats.org/officeDocument/2006/relationships/slide" Target="slides/slide64.xml"/><Relationship Id="rId86" Type="http://schemas.openxmlformats.org/officeDocument/2006/relationships/slide" Target="slides/slide69.xml"/><Relationship Id="rId130" Type="http://schemas.openxmlformats.org/officeDocument/2006/relationships/presProps" Target="presProps.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slide" Target="slides/slide9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120" Type="http://schemas.openxmlformats.org/officeDocument/2006/relationships/slide" Target="slides/slide103.xml"/><Relationship Id="rId125" Type="http://schemas.openxmlformats.org/officeDocument/2006/relationships/slide" Target="slides/slide108.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110" Type="http://schemas.openxmlformats.org/officeDocument/2006/relationships/slide" Target="slides/slide93.xml"/><Relationship Id="rId115" Type="http://schemas.openxmlformats.org/officeDocument/2006/relationships/slide" Target="slides/slide98.xml"/><Relationship Id="rId131" Type="http://schemas.openxmlformats.org/officeDocument/2006/relationships/viewProps" Target="viewProps.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126" Type="http://schemas.openxmlformats.org/officeDocument/2006/relationships/slide" Target="slides/slide109.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121" Type="http://schemas.openxmlformats.org/officeDocument/2006/relationships/slide" Target="slides/slide104.xml"/><Relationship Id="rId3" Type="http://schemas.openxmlformats.org/officeDocument/2006/relationships/slideMaster" Target="slideMasters/slideMaster3.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 Id="rId116" Type="http://schemas.openxmlformats.org/officeDocument/2006/relationships/slide" Target="slides/slide99.xml"/><Relationship Id="rId20" Type="http://schemas.openxmlformats.org/officeDocument/2006/relationships/slide" Target="slides/slide3.xml"/><Relationship Id="rId41" Type="http://schemas.openxmlformats.org/officeDocument/2006/relationships/slide" Target="slides/slide24.xml"/><Relationship Id="rId62" Type="http://schemas.openxmlformats.org/officeDocument/2006/relationships/slide" Target="slides/slide45.xml"/><Relationship Id="rId83" Type="http://schemas.openxmlformats.org/officeDocument/2006/relationships/slide" Target="slides/slide66.xml"/><Relationship Id="rId88" Type="http://schemas.openxmlformats.org/officeDocument/2006/relationships/slide" Target="slides/slide71.xml"/><Relationship Id="rId111" Type="http://schemas.openxmlformats.org/officeDocument/2006/relationships/slide" Target="slides/slide94.xml"/><Relationship Id="rId132" Type="http://schemas.openxmlformats.org/officeDocument/2006/relationships/theme" Target="theme/theme1.xml"/><Relationship Id="rId15" Type="http://schemas.openxmlformats.org/officeDocument/2006/relationships/slideMaster" Target="slideMasters/slideMaster15.xml"/><Relationship Id="rId36" Type="http://schemas.openxmlformats.org/officeDocument/2006/relationships/slide" Target="slides/slide19.xml"/><Relationship Id="rId57" Type="http://schemas.openxmlformats.org/officeDocument/2006/relationships/slide" Target="slides/slide40.xml"/><Relationship Id="rId106" Type="http://schemas.openxmlformats.org/officeDocument/2006/relationships/slide" Target="slides/slide89.xml"/><Relationship Id="rId127" Type="http://schemas.openxmlformats.org/officeDocument/2006/relationships/slide" Target="slides/slide110.xml"/><Relationship Id="rId10" Type="http://schemas.openxmlformats.org/officeDocument/2006/relationships/slideMaster" Target="slideMasters/slideMaster10.xml"/><Relationship Id="rId31" Type="http://schemas.openxmlformats.org/officeDocument/2006/relationships/slide" Target="slides/slide14.xml"/><Relationship Id="rId52" Type="http://schemas.openxmlformats.org/officeDocument/2006/relationships/slide" Target="slides/slide35.xml"/><Relationship Id="rId73" Type="http://schemas.openxmlformats.org/officeDocument/2006/relationships/slide" Target="slides/slide56.xml"/><Relationship Id="rId78" Type="http://schemas.openxmlformats.org/officeDocument/2006/relationships/slide" Target="slides/slide61.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122" Type="http://schemas.openxmlformats.org/officeDocument/2006/relationships/slide" Target="slides/slide105.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9.xml"/><Relationship Id="rId47" Type="http://schemas.openxmlformats.org/officeDocument/2006/relationships/slide" Target="slides/slide30.xml"/><Relationship Id="rId68" Type="http://schemas.openxmlformats.org/officeDocument/2006/relationships/slide" Target="slides/slide51.xml"/><Relationship Id="rId89" Type="http://schemas.openxmlformats.org/officeDocument/2006/relationships/slide" Target="slides/slide72.xml"/><Relationship Id="rId112" Type="http://schemas.openxmlformats.org/officeDocument/2006/relationships/slide" Target="slides/slide95.xml"/><Relationship Id="rId133"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31.xml.rels><?xml version="1.0" encoding="UTF-8" standalone="yes"?>
<Relationships xmlns="http://schemas.openxmlformats.org/package/2006/relationships"><Relationship Id="rId1" Type="http://schemas.microsoft.com/office/2006/relationships/activeXControlBinary" Target="activeX31.bin"/></Relationships>
</file>

<file path=ppt/activeX/_rels/activeX32.xml.rels><?xml version="1.0" encoding="UTF-8" standalone="yes"?>
<Relationships xmlns="http://schemas.openxmlformats.org/package/2006/relationships"><Relationship Id="rId1" Type="http://schemas.microsoft.com/office/2006/relationships/activeXControlBinary" Target="activeX32.bin"/></Relationships>
</file>

<file path=ppt/activeX/_rels/activeX33.xml.rels><?xml version="1.0" encoding="UTF-8" standalone="yes"?>
<Relationships xmlns="http://schemas.openxmlformats.org/package/2006/relationships"><Relationship Id="rId1" Type="http://schemas.microsoft.com/office/2006/relationships/activeXControlBinary" Target="activeX33.bin"/></Relationships>
</file>

<file path=ppt/activeX/_rels/activeX34.xml.rels><?xml version="1.0" encoding="UTF-8" standalone="yes"?>
<Relationships xmlns="http://schemas.openxmlformats.org/package/2006/relationships"><Relationship Id="rId1" Type="http://schemas.microsoft.com/office/2006/relationships/activeXControlBinary" Target="activeX34.bin"/></Relationships>
</file>

<file path=ppt/activeX/_rels/activeX35.xml.rels><?xml version="1.0" encoding="UTF-8" standalone="yes"?>
<Relationships xmlns="http://schemas.openxmlformats.org/package/2006/relationships"><Relationship Id="rId1" Type="http://schemas.microsoft.com/office/2006/relationships/activeXControlBinary" Target="activeX35.bin"/></Relationships>
</file>

<file path=ppt/activeX/_rels/activeX36.xml.rels><?xml version="1.0" encoding="UTF-8" standalone="yes"?>
<Relationships xmlns="http://schemas.openxmlformats.org/package/2006/relationships"><Relationship Id="rId1" Type="http://schemas.microsoft.com/office/2006/relationships/activeXControlBinary" Target="activeX36.bin"/></Relationships>
</file>

<file path=ppt/activeX/_rels/activeX37.xml.rels><?xml version="1.0" encoding="UTF-8" standalone="yes"?>
<Relationships xmlns="http://schemas.openxmlformats.org/package/2006/relationships"><Relationship Id="rId1" Type="http://schemas.microsoft.com/office/2006/relationships/activeXControlBinary" Target="activeX37.bin"/></Relationships>
</file>

<file path=ppt/activeX/_rels/activeX38.xml.rels><?xml version="1.0" encoding="UTF-8" standalone="yes"?>
<Relationships xmlns="http://schemas.openxmlformats.org/package/2006/relationships"><Relationship Id="rId1" Type="http://schemas.microsoft.com/office/2006/relationships/activeXControlBinary" Target="activeX38.bin"/></Relationships>
</file>

<file path=ppt/activeX/_rels/activeX39.xml.rels><?xml version="1.0" encoding="UTF-8" standalone="yes"?>
<Relationships xmlns="http://schemas.openxmlformats.org/package/2006/relationships"><Relationship Id="rId1" Type="http://schemas.microsoft.com/office/2006/relationships/activeXControlBinary" Target="activeX39.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40.xml.rels><?xml version="1.0" encoding="UTF-8" standalone="yes"?>
<Relationships xmlns="http://schemas.openxmlformats.org/package/2006/relationships"><Relationship Id="rId1" Type="http://schemas.microsoft.com/office/2006/relationships/activeXControlBinary" Target="activeX40.bin"/></Relationships>
</file>

<file path=ppt/activeX/_rels/activeX41.xml.rels><?xml version="1.0" encoding="UTF-8" standalone="yes"?>
<Relationships xmlns="http://schemas.openxmlformats.org/package/2006/relationships"><Relationship Id="rId1" Type="http://schemas.microsoft.com/office/2006/relationships/activeXControlBinary" Target="activeX41.bin"/></Relationships>
</file>

<file path=ppt/activeX/_rels/activeX42.xml.rels><?xml version="1.0" encoding="UTF-8" standalone="yes"?>
<Relationships xmlns="http://schemas.openxmlformats.org/package/2006/relationships"><Relationship Id="rId1" Type="http://schemas.microsoft.com/office/2006/relationships/activeXControlBinary" Target="activeX42.bin"/></Relationships>
</file>

<file path=ppt/activeX/_rels/activeX43.xml.rels><?xml version="1.0" encoding="UTF-8" standalone="yes"?>
<Relationships xmlns="http://schemas.openxmlformats.org/package/2006/relationships"><Relationship Id="rId1" Type="http://schemas.microsoft.com/office/2006/relationships/activeXControlBinary" Target="activeX43.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8-5CC6-11CF-8D67-00AA00BDCE1D}" ax:persistence="persistStream" r:id="rId1"/>
</file>

<file path=ppt/activeX/activeX10.xml><?xml version="1.0" encoding="utf-8"?>
<ax:ocx xmlns:ax="http://schemas.microsoft.com/office/2006/activeX" xmlns:r="http://schemas.openxmlformats.org/officeDocument/2006/relationships" ax:classid="{5512D118-5CC6-11CF-8D67-00AA00BDCE1D}" ax:persistence="persistStream" r:id="rId1"/>
</file>

<file path=ppt/activeX/activeX11.xml><?xml version="1.0" encoding="utf-8"?>
<ax:ocx xmlns:ax="http://schemas.microsoft.com/office/2006/activeX" xmlns:r="http://schemas.openxmlformats.org/officeDocument/2006/relationships" ax:classid="{5512D118-5CC6-11CF-8D67-00AA00BDCE1D}" ax:persistence="persistStream" r:id="rId1"/>
</file>

<file path=ppt/activeX/activeX12.xml><?xml version="1.0" encoding="utf-8"?>
<ax:ocx xmlns:ax="http://schemas.microsoft.com/office/2006/activeX" xmlns:r="http://schemas.openxmlformats.org/officeDocument/2006/relationships" ax:classid="{5512D118-5CC6-11CF-8D67-00AA00BDCE1D}" ax:persistence="persistStream" r:id="rId1"/>
</file>

<file path=ppt/activeX/activeX13.xml><?xml version="1.0" encoding="utf-8"?>
<ax:ocx xmlns:ax="http://schemas.microsoft.com/office/2006/activeX" xmlns:r="http://schemas.openxmlformats.org/officeDocument/2006/relationships" ax:classid="{5512D118-5CC6-11CF-8D67-00AA00BDCE1D}" ax:persistence="persistStream" r:id="rId1"/>
</file>

<file path=ppt/activeX/activeX14.xml><?xml version="1.0" encoding="utf-8"?>
<ax:ocx xmlns:ax="http://schemas.microsoft.com/office/2006/activeX" xmlns:r="http://schemas.openxmlformats.org/officeDocument/2006/relationships" ax:classid="{5512D118-5CC6-11CF-8D67-00AA00BDCE1D}" ax:persistence="persistStream" r:id="rId1"/>
</file>

<file path=ppt/activeX/activeX15.xml><?xml version="1.0" encoding="utf-8"?>
<ax:ocx xmlns:ax="http://schemas.microsoft.com/office/2006/activeX" xmlns:r="http://schemas.openxmlformats.org/officeDocument/2006/relationships" ax:classid="{5512D118-5CC6-11CF-8D67-00AA00BDCE1D}" ax:persistence="persistStream" r:id="rId1"/>
</file>

<file path=ppt/activeX/activeX16.xml><?xml version="1.0" encoding="utf-8"?>
<ax:ocx xmlns:ax="http://schemas.microsoft.com/office/2006/activeX" xmlns:r="http://schemas.openxmlformats.org/officeDocument/2006/relationships" ax:classid="{5512D118-5CC6-11CF-8D67-00AA00BDCE1D}" ax:persistence="persistStream" r:id="rId1"/>
</file>

<file path=ppt/activeX/activeX17.xml><?xml version="1.0" encoding="utf-8"?>
<ax:ocx xmlns:ax="http://schemas.microsoft.com/office/2006/activeX" xmlns:r="http://schemas.openxmlformats.org/officeDocument/2006/relationships" ax:classid="{5512D118-5CC6-11CF-8D67-00AA00BDCE1D}" ax:persistence="persistStream" r:id="rId1"/>
</file>

<file path=ppt/activeX/activeX18.xml><?xml version="1.0" encoding="utf-8"?>
<ax:ocx xmlns:ax="http://schemas.microsoft.com/office/2006/activeX" xmlns:r="http://schemas.openxmlformats.org/officeDocument/2006/relationships" ax:classid="{5512D118-5CC6-11CF-8D67-00AA00BDCE1D}" ax:persistence="persistStream" r:id="rId1"/>
</file>

<file path=ppt/activeX/activeX19.xml><?xml version="1.0" encoding="utf-8"?>
<ax:ocx xmlns:ax="http://schemas.microsoft.com/office/2006/activeX" xmlns:r="http://schemas.openxmlformats.org/officeDocument/2006/relationships" ax:classid="{5512D118-5CC6-11CF-8D67-00AA00BDCE1D}" ax:persistence="persistStream" r:id="rId1"/>
</file>

<file path=ppt/activeX/activeX2.xml><?xml version="1.0" encoding="utf-8"?>
<ax:ocx xmlns:ax="http://schemas.microsoft.com/office/2006/activeX" xmlns:r="http://schemas.openxmlformats.org/officeDocument/2006/relationships" ax:classid="{5512D118-5CC6-11CF-8D67-00AA00BDCE1D}" ax:persistence="persistStream" r:id="rId1"/>
</file>

<file path=ppt/activeX/activeX20.xml><?xml version="1.0" encoding="utf-8"?>
<ax:ocx xmlns:ax="http://schemas.microsoft.com/office/2006/activeX" xmlns:r="http://schemas.openxmlformats.org/officeDocument/2006/relationships" ax:classid="{5512D118-5CC6-11CF-8D67-00AA00BDCE1D}" ax:persistence="persistStream" r:id="rId1"/>
</file>

<file path=ppt/activeX/activeX21.xml><?xml version="1.0" encoding="utf-8"?>
<ax:ocx xmlns:ax="http://schemas.microsoft.com/office/2006/activeX" xmlns:r="http://schemas.openxmlformats.org/officeDocument/2006/relationships" ax:classid="{5512D118-5CC6-11CF-8D67-00AA00BDCE1D}" ax:persistence="persistStream" r:id="rId1"/>
</file>

<file path=ppt/activeX/activeX22.xml><?xml version="1.0" encoding="utf-8"?>
<ax:ocx xmlns:ax="http://schemas.microsoft.com/office/2006/activeX" xmlns:r="http://schemas.openxmlformats.org/officeDocument/2006/relationships" ax:classid="{5512D118-5CC6-11CF-8D67-00AA00BDCE1D}" ax:persistence="persistStream" r:id="rId1"/>
</file>

<file path=ppt/activeX/activeX23.xml><?xml version="1.0" encoding="utf-8"?>
<ax:ocx xmlns:ax="http://schemas.microsoft.com/office/2006/activeX" xmlns:r="http://schemas.openxmlformats.org/officeDocument/2006/relationships" ax:classid="{5512D118-5CC6-11CF-8D67-00AA00BDCE1D}" ax:persistence="persistStream" r:id="rId1"/>
</file>

<file path=ppt/activeX/activeX24.xml><?xml version="1.0" encoding="utf-8"?>
<ax:ocx xmlns:ax="http://schemas.microsoft.com/office/2006/activeX" xmlns:r="http://schemas.openxmlformats.org/officeDocument/2006/relationships" ax:classid="{5512D118-5CC6-11CF-8D67-00AA00BDCE1D}" ax:persistence="persistStream" r:id="rId1"/>
</file>

<file path=ppt/activeX/activeX25.xml><?xml version="1.0" encoding="utf-8"?>
<ax:ocx xmlns:ax="http://schemas.microsoft.com/office/2006/activeX" xmlns:r="http://schemas.openxmlformats.org/officeDocument/2006/relationships" ax:classid="{5512D118-5CC6-11CF-8D67-00AA00BDCE1D}" ax:persistence="persistStream" r:id="rId1"/>
</file>

<file path=ppt/activeX/activeX26.xml><?xml version="1.0" encoding="utf-8"?>
<ax:ocx xmlns:ax="http://schemas.microsoft.com/office/2006/activeX" xmlns:r="http://schemas.openxmlformats.org/officeDocument/2006/relationships" ax:classid="{5512D118-5CC6-11CF-8D67-00AA00BDCE1D}" ax:persistence="persistStream" r:id="rId1"/>
</file>

<file path=ppt/activeX/activeX27.xml><?xml version="1.0" encoding="utf-8"?>
<ax:ocx xmlns:ax="http://schemas.microsoft.com/office/2006/activeX" xmlns:r="http://schemas.openxmlformats.org/officeDocument/2006/relationships" ax:classid="{5512D118-5CC6-11CF-8D67-00AA00BDCE1D}" ax:persistence="persistStream" r:id="rId1"/>
</file>

<file path=ppt/activeX/activeX28.xml><?xml version="1.0" encoding="utf-8"?>
<ax:ocx xmlns:ax="http://schemas.microsoft.com/office/2006/activeX" xmlns:r="http://schemas.openxmlformats.org/officeDocument/2006/relationships" ax:classid="{5512D118-5CC6-11CF-8D67-00AA00BDCE1D}" ax:persistence="persistStream" r:id="rId1"/>
</file>

<file path=ppt/activeX/activeX29.xml><?xml version="1.0" encoding="utf-8"?>
<ax:ocx xmlns:ax="http://schemas.microsoft.com/office/2006/activeX" xmlns:r="http://schemas.openxmlformats.org/officeDocument/2006/relationships" ax:classid="{5512D118-5CC6-11CF-8D67-00AA00BDCE1D}" ax:persistence="persistStream" r:id="rId1"/>
</file>

<file path=ppt/activeX/activeX3.xml><?xml version="1.0" encoding="utf-8"?>
<ax:ocx xmlns:ax="http://schemas.microsoft.com/office/2006/activeX" xmlns:r="http://schemas.openxmlformats.org/officeDocument/2006/relationships" ax:classid="{5512D118-5CC6-11CF-8D67-00AA00BDCE1D}" ax:persistence="persistStream" r:id="rId1"/>
</file>

<file path=ppt/activeX/activeX30.xml><?xml version="1.0" encoding="utf-8"?>
<ax:ocx xmlns:ax="http://schemas.microsoft.com/office/2006/activeX" xmlns:r="http://schemas.openxmlformats.org/officeDocument/2006/relationships" ax:classid="{5512D118-5CC6-11CF-8D67-00AA00BDCE1D}" ax:persistence="persistStream" r:id="rId1"/>
</file>

<file path=ppt/activeX/activeX31.xml><?xml version="1.0" encoding="utf-8"?>
<ax:ocx xmlns:ax="http://schemas.microsoft.com/office/2006/activeX" xmlns:r="http://schemas.openxmlformats.org/officeDocument/2006/relationships" ax:classid="{5512D118-5CC6-11CF-8D67-00AA00BDCE1D}" ax:persistence="persistStream" r:id="rId1"/>
</file>

<file path=ppt/activeX/activeX32.xml><?xml version="1.0" encoding="utf-8"?>
<ax:ocx xmlns:ax="http://schemas.microsoft.com/office/2006/activeX" xmlns:r="http://schemas.openxmlformats.org/officeDocument/2006/relationships" ax:classid="{5512D118-5CC6-11CF-8D67-00AA00BDCE1D}" ax:persistence="persistStream" r:id="rId1"/>
</file>

<file path=ppt/activeX/activeX33.xml><?xml version="1.0" encoding="utf-8"?>
<ax:ocx xmlns:ax="http://schemas.microsoft.com/office/2006/activeX" xmlns:r="http://schemas.openxmlformats.org/officeDocument/2006/relationships" ax:classid="{5512D118-5CC6-11CF-8D67-00AA00BDCE1D}" ax:persistence="persistStream" r:id="rId1"/>
</file>

<file path=ppt/activeX/activeX34.xml><?xml version="1.0" encoding="utf-8"?>
<ax:ocx xmlns:ax="http://schemas.microsoft.com/office/2006/activeX" xmlns:r="http://schemas.openxmlformats.org/officeDocument/2006/relationships" ax:classid="{5512D118-5CC6-11CF-8D67-00AA00BDCE1D}" ax:persistence="persistStream" r:id="rId1"/>
</file>

<file path=ppt/activeX/activeX35.xml><?xml version="1.0" encoding="utf-8"?>
<ax:ocx xmlns:ax="http://schemas.microsoft.com/office/2006/activeX" xmlns:r="http://schemas.openxmlformats.org/officeDocument/2006/relationships" ax:classid="{5512D118-5CC6-11CF-8D67-00AA00BDCE1D}" ax:persistence="persistStream" r:id="rId1"/>
</file>

<file path=ppt/activeX/activeX36.xml><?xml version="1.0" encoding="utf-8"?>
<ax:ocx xmlns:ax="http://schemas.microsoft.com/office/2006/activeX" xmlns:r="http://schemas.openxmlformats.org/officeDocument/2006/relationships" ax:classid="{5512D118-5CC6-11CF-8D67-00AA00BDCE1D}" ax:persistence="persistStream" r:id="rId1"/>
</file>

<file path=ppt/activeX/activeX37.xml><?xml version="1.0" encoding="utf-8"?>
<ax:ocx xmlns:ax="http://schemas.microsoft.com/office/2006/activeX" xmlns:r="http://schemas.openxmlformats.org/officeDocument/2006/relationships" ax:classid="{5512D118-5CC6-11CF-8D67-00AA00BDCE1D}" ax:persistence="persistStream" r:id="rId1"/>
</file>

<file path=ppt/activeX/activeX38.xml><?xml version="1.0" encoding="utf-8"?>
<ax:ocx xmlns:ax="http://schemas.microsoft.com/office/2006/activeX" xmlns:r="http://schemas.openxmlformats.org/officeDocument/2006/relationships" ax:classid="{5512D118-5CC6-11CF-8D67-00AA00BDCE1D}" ax:persistence="persistStream" r:id="rId1"/>
</file>

<file path=ppt/activeX/activeX39.xml><?xml version="1.0" encoding="utf-8"?>
<ax:ocx xmlns:ax="http://schemas.microsoft.com/office/2006/activeX" xmlns:r="http://schemas.openxmlformats.org/officeDocument/2006/relationships" ax:classid="{5512D118-5CC6-11CF-8D67-00AA00BDCE1D}" ax:persistence="persistStream" r:id="rId1"/>
</file>

<file path=ppt/activeX/activeX4.xml><?xml version="1.0" encoding="utf-8"?>
<ax:ocx xmlns:ax="http://schemas.microsoft.com/office/2006/activeX" xmlns:r="http://schemas.openxmlformats.org/officeDocument/2006/relationships" ax:classid="{5512D118-5CC6-11CF-8D67-00AA00BDCE1D}" ax:persistence="persistStream" r:id="rId1"/>
</file>

<file path=ppt/activeX/activeX40.xml><?xml version="1.0" encoding="utf-8"?>
<ax:ocx xmlns:ax="http://schemas.microsoft.com/office/2006/activeX" xmlns:r="http://schemas.openxmlformats.org/officeDocument/2006/relationships" ax:classid="{5512D118-5CC6-11CF-8D67-00AA00BDCE1D}" ax:persistence="persistStream" r:id="rId1"/>
</file>

<file path=ppt/activeX/activeX41.xml><?xml version="1.0" encoding="utf-8"?>
<ax:ocx xmlns:ax="http://schemas.microsoft.com/office/2006/activeX" xmlns:r="http://schemas.openxmlformats.org/officeDocument/2006/relationships" ax:classid="{5512D118-5CC6-11CF-8D67-00AA00BDCE1D}" ax:persistence="persistStream" r:id="rId1"/>
</file>

<file path=ppt/activeX/activeX42.xml><?xml version="1.0" encoding="utf-8"?>
<ax:ocx xmlns:ax="http://schemas.microsoft.com/office/2006/activeX" xmlns:r="http://schemas.openxmlformats.org/officeDocument/2006/relationships" ax:classid="{5512D118-5CC6-11CF-8D67-00AA00BDCE1D}" ax:persistence="persistStream" r:id="rId1"/>
</file>

<file path=ppt/activeX/activeX43.xml><?xml version="1.0" encoding="utf-8"?>
<ax:ocx xmlns:ax="http://schemas.microsoft.com/office/2006/activeX" xmlns:r="http://schemas.openxmlformats.org/officeDocument/2006/relationships" ax:classid="{5512D118-5CC6-11CF-8D67-00AA00BDCE1D}" ax:persistence="persistStream" r:id="rId1"/>
</file>

<file path=ppt/activeX/activeX5.xml><?xml version="1.0" encoding="utf-8"?>
<ax:ocx xmlns:ax="http://schemas.microsoft.com/office/2006/activeX" xmlns:r="http://schemas.openxmlformats.org/officeDocument/2006/relationships" ax:classid="{5512D118-5CC6-11CF-8D67-00AA00BDCE1D}" ax:persistence="persistStream" r:id="rId1"/>
</file>

<file path=ppt/activeX/activeX6.xml><?xml version="1.0" encoding="utf-8"?>
<ax:ocx xmlns:ax="http://schemas.microsoft.com/office/2006/activeX" xmlns:r="http://schemas.openxmlformats.org/officeDocument/2006/relationships" ax:classid="{5512D118-5CC6-11CF-8D67-00AA00BDCE1D}" ax:persistence="persistStream" r:id="rId1"/>
</file>

<file path=ppt/activeX/activeX7.xml><?xml version="1.0" encoding="utf-8"?>
<ax:ocx xmlns:ax="http://schemas.microsoft.com/office/2006/activeX" xmlns:r="http://schemas.openxmlformats.org/officeDocument/2006/relationships" ax:classid="{5512D118-5CC6-11CF-8D67-00AA00BDCE1D}" ax:persistence="persistStream" r:id="rId1"/>
</file>

<file path=ppt/activeX/activeX8.xml><?xml version="1.0" encoding="utf-8"?>
<ax:ocx xmlns:ax="http://schemas.microsoft.com/office/2006/activeX" xmlns:r="http://schemas.openxmlformats.org/officeDocument/2006/relationships" ax:classid="{5512D118-5CC6-11CF-8D67-00AA00BDCE1D}" ax:persistence="persistStream" r:id="rId1"/>
</file>

<file path=ppt/activeX/activeX9.xml><?xml version="1.0" encoding="utf-8"?>
<ax:ocx xmlns:ax="http://schemas.microsoft.com/office/2006/activeX" xmlns:r="http://schemas.openxmlformats.org/officeDocument/2006/relationships" ax:classid="{5512D118-5CC6-11CF-8D67-00AA00BDCE1D}" ax:persistence="persistStream" r:id="rId1"/>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11721972253468"/>
          <c:y val="7.3100159127836267E-2"/>
          <c:w val="0.8216933820772403"/>
          <c:h val="0.64896010835013607"/>
        </c:manualLayout>
      </c:layout>
      <c:barChart>
        <c:barDir val="col"/>
        <c:grouping val="clustered"/>
        <c:varyColors val="0"/>
        <c:ser>
          <c:idx val="0"/>
          <c:order val="0"/>
          <c:tx>
            <c:strRef>
              <c:f>Sheet1!$B$1</c:f>
              <c:strCache>
                <c:ptCount val="1"/>
                <c:pt idx="0">
                  <c:v>Nationwide</c:v>
                </c:pt>
              </c:strCache>
            </c:strRef>
          </c:tx>
          <c:spPr>
            <a:solidFill>
              <a:srgbClr val="C00000"/>
            </a:solidFill>
          </c:spPr>
          <c:invertIfNegative val="0"/>
          <c:cat>
            <c:strRef>
              <c:f>Sheet1!$A$2:$A$11</c:f>
              <c:strCache>
                <c:ptCount val="10"/>
                <c:pt idx="0">
                  <c:v>Retaliation</c:v>
                </c:pt>
                <c:pt idx="1">
                  <c:v>Race</c:v>
                </c:pt>
                <c:pt idx="2">
                  <c:v>Disability</c:v>
                </c:pt>
                <c:pt idx="3">
                  <c:v>Sex</c:v>
                </c:pt>
                <c:pt idx="4">
                  <c:v>Age</c:v>
                </c:pt>
                <c:pt idx="5">
                  <c:v>National Origin</c:v>
                </c:pt>
                <c:pt idx="6">
                  <c:v>Religion</c:v>
                </c:pt>
                <c:pt idx="7">
                  <c:v>Color</c:v>
                </c:pt>
                <c:pt idx="8">
                  <c:v>Equal Pay</c:v>
                </c:pt>
                <c:pt idx="9">
                  <c:v>GINA</c:v>
                </c:pt>
              </c:strCache>
            </c:strRef>
          </c:cat>
          <c:val>
            <c:numRef>
              <c:f>Sheet1!$B$2:$B$11</c:f>
              <c:numCache>
                <c:formatCode>0.00%</c:formatCode>
                <c:ptCount val="10"/>
                <c:pt idx="0">
                  <c:v>0.48799999999999999</c:v>
                </c:pt>
                <c:pt idx="1">
                  <c:v>0.33900000000000002</c:v>
                </c:pt>
                <c:pt idx="2">
                  <c:v>0.31900000000000001</c:v>
                </c:pt>
                <c:pt idx="3">
                  <c:v>0.30399999999999999</c:v>
                </c:pt>
                <c:pt idx="4">
                  <c:v>0.218</c:v>
                </c:pt>
                <c:pt idx="5">
                  <c:v>9.8000000000000004E-2</c:v>
                </c:pt>
                <c:pt idx="6">
                  <c:v>4.1000000000000002E-2</c:v>
                </c:pt>
                <c:pt idx="7">
                  <c:v>3.7999999999999999E-2</c:v>
                </c:pt>
                <c:pt idx="8">
                  <c:v>1.2E-2</c:v>
                </c:pt>
                <c:pt idx="9">
                  <c:v>2E-3</c:v>
                </c:pt>
              </c:numCache>
            </c:numRef>
          </c:val>
          <c:extLst>
            <c:ext xmlns:c16="http://schemas.microsoft.com/office/drawing/2014/chart" uri="{C3380CC4-5D6E-409C-BE32-E72D297353CC}">
              <c16:uniqueId val="{00000000-EF54-415D-BADD-806C00B00F1A}"/>
            </c:ext>
          </c:extLst>
        </c:ser>
        <c:ser>
          <c:idx val="1"/>
          <c:order val="1"/>
          <c:tx>
            <c:strRef>
              <c:f>Sheet1!$C$1</c:f>
              <c:strCache>
                <c:ptCount val="1"/>
                <c:pt idx="0">
                  <c:v>Texas</c:v>
                </c:pt>
              </c:strCache>
            </c:strRef>
          </c:tx>
          <c:spPr>
            <a:solidFill>
              <a:srgbClr val="00B0F0"/>
            </a:solidFill>
          </c:spPr>
          <c:invertIfNegative val="0"/>
          <c:cat>
            <c:strRef>
              <c:f>Sheet1!$A$2:$A$11</c:f>
              <c:strCache>
                <c:ptCount val="10"/>
                <c:pt idx="0">
                  <c:v>Retaliation</c:v>
                </c:pt>
                <c:pt idx="1">
                  <c:v>Race</c:v>
                </c:pt>
                <c:pt idx="2">
                  <c:v>Disability</c:v>
                </c:pt>
                <c:pt idx="3">
                  <c:v>Sex</c:v>
                </c:pt>
                <c:pt idx="4">
                  <c:v>Age</c:v>
                </c:pt>
                <c:pt idx="5">
                  <c:v>National Origin</c:v>
                </c:pt>
                <c:pt idx="6">
                  <c:v>Religion</c:v>
                </c:pt>
                <c:pt idx="7">
                  <c:v>Color</c:v>
                </c:pt>
                <c:pt idx="8">
                  <c:v>Equal Pay</c:v>
                </c:pt>
                <c:pt idx="9">
                  <c:v>GINA</c:v>
                </c:pt>
              </c:strCache>
            </c:strRef>
          </c:cat>
          <c:val>
            <c:numRef>
              <c:f>Sheet1!$C$2:$C$11</c:f>
              <c:numCache>
                <c:formatCode>0.00%</c:formatCode>
                <c:ptCount val="10"/>
                <c:pt idx="0">
                  <c:v>0.50700000000000001</c:v>
                </c:pt>
                <c:pt idx="1">
                  <c:v>0.33400000000000002</c:v>
                </c:pt>
                <c:pt idx="2">
                  <c:v>0.35299999999999998</c:v>
                </c:pt>
                <c:pt idx="3">
                  <c:v>0.27700000000000002</c:v>
                </c:pt>
                <c:pt idx="4">
                  <c:v>0.253</c:v>
                </c:pt>
                <c:pt idx="5">
                  <c:v>0.14499999999999999</c:v>
                </c:pt>
                <c:pt idx="6">
                  <c:v>0.05</c:v>
                </c:pt>
                <c:pt idx="7">
                  <c:v>3.5000000000000003E-2</c:v>
                </c:pt>
                <c:pt idx="8">
                  <c:v>1.4999999999999999E-2</c:v>
                </c:pt>
                <c:pt idx="9">
                  <c:v>3.0000000000000001E-3</c:v>
                </c:pt>
              </c:numCache>
            </c:numRef>
          </c:val>
          <c:extLst>
            <c:ext xmlns:c16="http://schemas.microsoft.com/office/drawing/2014/chart" uri="{C3380CC4-5D6E-409C-BE32-E72D297353CC}">
              <c16:uniqueId val="{00000001-EF54-415D-BADD-806C00B00F1A}"/>
            </c:ext>
          </c:extLst>
        </c:ser>
        <c:dLbls>
          <c:showLegendKey val="0"/>
          <c:showVal val="0"/>
          <c:showCatName val="0"/>
          <c:showSerName val="0"/>
          <c:showPercent val="0"/>
          <c:showBubbleSize val="0"/>
        </c:dLbls>
        <c:gapWidth val="150"/>
        <c:axId val="830700928"/>
        <c:axId val="830706816"/>
      </c:barChart>
      <c:catAx>
        <c:axId val="830700928"/>
        <c:scaling>
          <c:orientation val="minMax"/>
        </c:scaling>
        <c:delete val="0"/>
        <c:axPos val="b"/>
        <c:numFmt formatCode="General" sourceLinked="1"/>
        <c:majorTickMark val="none"/>
        <c:minorTickMark val="none"/>
        <c:tickLblPos val="nextTo"/>
        <c:crossAx val="830706816"/>
        <c:crosses val="autoZero"/>
        <c:auto val="1"/>
        <c:lblAlgn val="ctr"/>
        <c:lblOffset val="100"/>
        <c:noMultiLvlLbl val="0"/>
      </c:catAx>
      <c:valAx>
        <c:axId val="830706816"/>
        <c:scaling>
          <c:orientation val="minMax"/>
        </c:scaling>
        <c:delete val="0"/>
        <c:axPos val="l"/>
        <c:majorGridlines/>
        <c:numFmt formatCode="0.00%" sourceLinked="1"/>
        <c:majorTickMark val="none"/>
        <c:minorTickMark val="none"/>
        <c:tickLblPos val="nextTo"/>
        <c:crossAx val="830700928"/>
        <c:crosses val="autoZero"/>
        <c:crossBetween val="between"/>
      </c:valAx>
      <c:spPr>
        <a:noFill/>
        <a:ln w="25391">
          <a:noFill/>
        </a:ln>
      </c:spPr>
    </c:plotArea>
    <c:legend>
      <c:legendPos val="r"/>
      <c:layout>
        <c:manualLayout>
          <c:xMode val="edge"/>
          <c:yMode val="edge"/>
          <c:x val="0.78399277797281708"/>
          <c:y val="1.5700254265091865E-2"/>
          <c:w val="0.19846130698630826"/>
          <c:h val="0.13688279199475065"/>
        </c:manualLayout>
      </c:layout>
      <c:overlay val="0"/>
    </c:legend>
    <c:plotVisOnly val="1"/>
    <c:dispBlanksAs val="gap"/>
    <c:showDLblsOverMax val="0"/>
  </c:chart>
  <c:spPr>
    <a:solidFill>
      <a:srgbClr val="E4D2F2"/>
    </a:solidFill>
  </c:spPr>
  <c:txPr>
    <a:bodyPr/>
    <a:lstStyle/>
    <a:p>
      <a:pPr>
        <a:defRPr sz="1799"/>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8.wmf"/></Relationships>
</file>

<file path=ppt/drawings/drawing1.xml><?xml version="1.0" encoding="utf-8"?>
<c:userShapes xmlns:c="http://schemas.openxmlformats.org/drawingml/2006/chart">
  <cdr:relSizeAnchor xmlns:cdr="http://schemas.openxmlformats.org/drawingml/2006/chartDrawing">
    <cdr:from>
      <cdr:x>0.06122</cdr:x>
      <cdr:y>0.08212</cdr:y>
    </cdr:from>
    <cdr:to>
      <cdr:x>0.23469</cdr:x>
      <cdr:y>0.94484</cdr:y>
    </cdr:to>
    <cdr:sp macro="" textlink="">
      <cdr:nvSpPr>
        <cdr:cNvPr id="2" name="Oval 1"/>
        <cdr:cNvSpPr/>
      </cdr:nvSpPr>
      <cdr:spPr>
        <a:xfrm xmlns:a="http://schemas.openxmlformats.org/drawingml/2006/main">
          <a:off x="457200" y="420687"/>
          <a:ext cx="1295400" cy="4419600"/>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3043649" cy="463301"/>
          </a:xfrm>
          <a:prstGeom prst="rect">
            <a:avLst/>
          </a:prstGeom>
          <a:noFill/>
          <a:ln w="9525">
            <a:noFill/>
            <a:miter lim="800000"/>
            <a:headEnd/>
            <a:tailEnd/>
          </a:ln>
          <a:effectLst/>
        </p:spPr>
        <p:txBody>
          <a:bodyPr vert="horz" wrap="square" lIns="88249" tIns="44126" rIns="88249" bIns="44126" numCol="1" anchor="t" anchorCtr="0" compatLnSpc="1">
            <a:prstTxWarp prst="textNoShape">
              <a:avLst/>
            </a:prstTxWarp>
          </a:bodyPr>
          <a:lstStyle>
            <a:lvl1pPr eaLnBrk="1" hangingPunct="1">
              <a:defRPr sz="1300">
                <a:latin typeface="Arial" pitchFamily="34" charset="0"/>
              </a:defRPr>
            </a:lvl1pPr>
          </a:lstStyle>
          <a:p>
            <a:pPr>
              <a:defRPr/>
            </a:pPr>
            <a:endParaRPr lang="en-US"/>
          </a:p>
        </p:txBody>
      </p:sp>
      <p:sp>
        <p:nvSpPr>
          <p:cNvPr id="156675" name="Rectangle 3"/>
          <p:cNvSpPr>
            <a:spLocks noGrp="1" noChangeArrowheads="1"/>
          </p:cNvSpPr>
          <p:nvPr>
            <p:ph type="dt" sz="quarter" idx="1"/>
          </p:nvPr>
        </p:nvSpPr>
        <p:spPr bwMode="auto">
          <a:xfrm>
            <a:off x="3977928" y="0"/>
            <a:ext cx="3043649" cy="463301"/>
          </a:xfrm>
          <a:prstGeom prst="rect">
            <a:avLst/>
          </a:prstGeom>
          <a:noFill/>
          <a:ln w="9525">
            <a:noFill/>
            <a:miter lim="800000"/>
            <a:headEnd/>
            <a:tailEnd/>
          </a:ln>
          <a:effectLst/>
        </p:spPr>
        <p:txBody>
          <a:bodyPr vert="horz" wrap="square" lIns="88249" tIns="44126" rIns="88249" bIns="44126" numCol="1" anchor="t" anchorCtr="0" compatLnSpc="1">
            <a:prstTxWarp prst="textNoShape">
              <a:avLst/>
            </a:prstTxWarp>
          </a:bodyPr>
          <a:lstStyle>
            <a:lvl1pPr algn="r" eaLnBrk="1" hangingPunct="1">
              <a:defRPr sz="1300">
                <a:latin typeface="Arial" pitchFamily="34" charset="0"/>
              </a:defRPr>
            </a:lvl1pPr>
          </a:lstStyle>
          <a:p>
            <a:pPr>
              <a:defRPr/>
            </a:pPr>
            <a:endParaRPr lang="en-US"/>
          </a:p>
        </p:txBody>
      </p:sp>
      <p:sp>
        <p:nvSpPr>
          <p:cNvPr id="156676" name="Rectangle 4"/>
          <p:cNvSpPr>
            <a:spLocks noGrp="1" noChangeArrowheads="1"/>
          </p:cNvSpPr>
          <p:nvPr>
            <p:ph type="ftr" sz="quarter" idx="2"/>
          </p:nvPr>
        </p:nvSpPr>
        <p:spPr bwMode="auto">
          <a:xfrm>
            <a:off x="0" y="8842724"/>
            <a:ext cx="3043649" cy="464839"/>
          </a:xfrm>
          <a:prstGeom prst="rect">
            <a:avLst/>
          </a:prstGeom>
          <a:noFill/>
          <a:ln w="9525">
            <a:noFill/>
            <a:miter lim="800000"/>
            <a:headEnd/>
            <a:tailEnd/>
          </a:ln>
          <a:effectLst/>
        </p:spPr>
        <p:txBody>
          <a:bodyPr vert="horz" wrap="square" lIns="88249" tIns="44126" rIns="88249" bIns="44126" numCol="1" anchor="b" anchorCtr="0" compatLnSpc="1">
            <a:prstTxWarp prst="textNoShape">
              <a:avLst/>
            </a:prstTxWarp>
          </a:bodyPr>
          <a:lstStyle>
            <a:lvl1pPr eaLnBrk="1" hangingPunct="1">
              <a:defRPr sz="1300">
                <a:latin typeface="Arial" pitchFamily="34" charset="0"/>
              </a:defRPr>
            </a:lvl1pPr>
          </a:lstStyle>
          <a:p>
            <a:pPr>
              <a:defRPr/>
            </a:pPr>
            <a:endParaRPr lang="en-US"/>
          </a:p>
        </p:txBody>
      </p:sp>
      <p:sp>
        <p:nvSpPr>
          <p:cNvPr id="156677" name="Rectangle 5"/>
          <p:cNvSpPr>
            <a:spLocks noGrp="1" noChangeArrowheads="1"/>
          </p:cNvSpPr>
          <p:nvPr>
            <p:ph type="sldNum" sz="quarter" idx="3"/>
          </p:nvPr>
        </p:nvSpPr>
        <p:spPr bwMode="auto">
          <a:xfrm>
            <a:off x="3977928" y="8842724"/>
            <a:ext cx="3043649" cy="464839"/>
          </a:xfrm>
          <a:prstGeom prst="rect">
            <a:avLst/>
          </a:prstGeom>
          <a:noFill/>
          <a:ln w="9525">
            <a:noFill/>
            <a:miter lim="800000"/>
            <a:headEnd/>
            <a:tailEnd/>
          </a:ln>
          <a:effectLst/>
        </p:spPr>
        <p:txBody>
          <a:bodyPr vert="horz" wrap="square" lIns="88249" tIns="44126" rIns="88249" bIns="44126" numCol="1" anchor="b" anchorCtr="0" compatLnSpc="1">
            <a:prstTxWarp prst="textNoShape">
              <a:avLst/>
            </a:prstTxWarp>
          </a:bodyPr>
          <a:lstStyle>
            <a:lvl1pPr algn="r" eaLnBrk="1" hangingPunct="1">
              <a:defRPr sz="1300">
                <a:latin typeface="Arial" pitchFamily="34" charset="0"/>
              </a:defRPr>
            </a:lvl1pPr>
          </a:lstStyle>
          <a:p>
            <a:pPr>
              <a:defRPr/>
            </a:pPr>
            <a:fld id="{6D3BAC5F-77D2-4853-84E9-47DAA27B7DC9}" type="slidenum">
              <a:rPr lang="en-US" altLang="en-US"/>
              <a:pPr>
                <a:defRPr/>
              </a:pPr>
              <a:t>‹#›</a:t>
            </a:fld>
            <a:endParaRPr lang="en-US" altLang="en-US"/>
          </a:p>
        </p:txBody>
      </p:sp>
    </p:spTree>
    <p:extLst>
      <p:ext uri="{BB962C8B-B14F-4D97-AF65-F5344CB8AC3E}">
        <p14:creationId xmlns:p14="http://schemas.microsoft.com/office/powerpoint/2010/main" val="1897127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649" cy="463301"/>
          </a:xfrm>
          <a:prstGeom prst="rect">
            <a:avLst/>
          </a:prstGeom>
          <a:noFill/>
          <a:ln w="9525">
            <a:noFill/>
            <a:miter lim="800000"/>
            <a:headEnd/>
            <a:tailEnd/>
          </a:ln>
          <a:effectLst/>
        </p:spPr>
        <p:txBody>
          <a:bodyPr vert="horz" wrap="square" lIns="93289" tIns="46645" rIns="93289" bIns="46645" numCol="1" anchor="t" anchorCtr="0" compatLnSpc="1">
            <a:prstTxWarp prst="textNoShape">
              <a:avLst/>
            </a:prstTxWarp>
          </a:bodyPr>
          <a:lstStyle>
            <a:lvl1pPr defTabSz="932532" eaLnBrk="1" hangingPunct="1">
              <a:defRPr sz="1400">
                <a:latin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977928" y="0"/>
            <a:ext cx="3043649" cy="463301"/>
          </a:xfrm>
          <a:prstGeom prst="rect">
            <a:avLst/>
          </a:prstGeom>
          <a:noFill/>
          <a:ln w="9525">
            <a:noFill/>
            <a:miter lim="800000"/>
            <a:headEnd/>
            <a:tailEnd/>
          </a:ln>
          <a:effectLst/>
        </p:spPr>
        <p:txBody>
          <a:bodyPr vert="horz" wrap="square" lIns="93289" tIns="46645" rIns="93289" bIns="46645" numCol="1" anchor="t" anchorCtr="0" compatLnSpc="1">
            <a:prstTxWarp prst="textNoShape">
              <a:avLst/>
            </a:prstTxWarp>
          </a:bodyPr>
          <a:lstStyle>
            <a:lvl1pPr algn="r" defTabSz="932532" eaLnBrk="1" hangingPunct="1">
              <a:defRPr sz="1400">
                <a:latin typeface="Arial" pitchFamily="34" charset="0"/>
              </a:defRPr>
            </a:lvl1pPr>
          </a:lstStyle>
          <a:p>
            <a:pPr>
              <a:defRPr/>
            </a:pPr>
            <a:endParaRPr lang="en-US"/>
          </a:p>
        </p:txBody>
      </p:sp>
      <p:sp>
        <p:nvSpPr>
          <p:cNvPr id="80900" name="Rectangle 4"/>
          <p:cNvSpPr>
            <a:spLocks noGrp="1" noRot="1" noChangeAspect="1" noChangeArrowheads="1" noTextEdit="1"/>
          </p:cNvSpPr>
          <p:nvPr>
            <p:ph type="sldImg" idx="2"/>
          </p:nvPr>
        </p:nvSpPr>
        <p:spPr bwMode="auto">
          <a:xfrm>
            <a:off x="1184275" y="698500"/>
            <a:ext cx="4654550"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2617" y="4422132"/>
            <a:ext cx="5617870" cy="4188171"/>
          </a:xfrm>
          <a:prstGeom prst="rect">
            <a:avLst/>
          </a:prstGeom>
          <a:noFill/>
          <a:ln w="9525">
            <a:noFill/>
            <a:miter lim="800000"/>
            <a:headEnd/>
            <a:tailEnd/>
          </a:ln>
          <a:effectLst/>
        </p:spPr>
        <p:txBody>
          <a:bodyPr vert="horz" wrap="square" lIns="93289" tIns="46645" rIns="93289" bIns="466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42724"/>
            <a:ext cx="3043649" cy="464839"/>
          </a:xfrm>
          <a:prstGeom prst="rect">
            <a:avLst/>
          </a:prstGeom>
          <a:noFill/>
          <a:ln w="9525">
            <a:noFill/>
            <a:miter lim="800000"/>
            <a:headEnd/>
            <a:tailEnd/>
          </a:ln>
          <a:effectLst/>
        </p:spPr>
        <p:txBody>
          <a:bodyPr vert="horz" wrap="square" lIns="93289" tIns="46645" rIns="93289" bIns="46645" numCol="1" anchor="b" anchorCtr="0" compatLnSpc="1">
            <a:prstTxWarp prst="textNoShape">
              <a:avLst/>
            </a:prstTxWarp>
          </a:bodyPr>
          <a:lstStyle>
            <a:lvl1pPr defTabSz="932532" eaLnBrk="1" hangingPunct="1">
              <a:defRPr sz="1400">
                <a:latin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977928" y="8842724"/>
            <a:ext cx="3043649" cy="464839"/>
          </a:xfrm>
          <a:prstGeom prst="rect">
            <a:avLst/>
          </a:prstGeom>
          <a:noFill/>
          <a:ln w="9525">
            <a:noFill/>
            <a:miter lim="800000"/>
            <a:headEnd/>
            <a:tailEnd/>
          </a:ln>
          <a:effectLst/>
        </p:spPr>
        <p:txBody>
          <a:bodyPr vert="horz" wrap="square" lIns="93289" tIns="46645" rIns="93289" bIns="46645" numCol="1" anchor="b" anchorCtr="0" compatLnSpc="1">
            <a:prstTxWarp prst="textNoShape">
              <a:avLst/>
            </a:prstTxWarp>
          </a:bodyPr>
          <a:lstStyle>
            <a:lvl1pPr algn="r" defTabSz="932532" eaLnBrk="1" hangingPunct="1">
              <a:defRPr sz="1400">
                <a:latin typeface="Arial" pitchFamily="34" charset="0"/>
              </a:defRPr>
            </a:lvl1pPr>
          </a:lstStyle>
          <a:p>
            <a:pPr>
              <a:defRPr/>
            </a:pPr>
            <a:fld id="{711BBBCD-0666-40DC-9827-9E25F26EA395}" type="slidenum">
              <a:rPr lang="en-US" altLang="en-US"/>
              <a:pPr>
                <a:defRPr/>
              </a:pPr>
              <a:t>‹#›</a:t>
            </a:fld>
            <a:endParaRPr lang="en-US" altLang="en-US"/>
          </a:p>
        </p:txBody>
      </p:sp>
    </p:spTree>
    <p:extLst>
      <p:ext uri="{BB962C8B-B14F-4D97-AF65-F5344CB8AC3E}">
        <p14:creationId xmlns:p14="http://schemas.microsoft.com/office/powerpoint/2010/main" val="9552691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0.xml"/><Relationship Id="rId4" Type="http://schemas.openxmlformats.org/officeDocument/2006/relationships/hyperlink" Target="https://www.washingtonpost.com/news/the-intersect/wp/2017/10/19/the-woman-behind-me-too-knew-the-power-of-the-phrase-when-she-created-it-10-years-ago/?utm_term=.a4f6190c5efc"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1.xml"/><Relationship Id="rId4" Type="http://schemas.openxmlformats.org/officeDocument/2006/relationships/hyperlink" Target="http://time.com/5049676/rose-mcgowan-interview-transcript-person-of-the-year-2017/"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5.xml"/><Relationship Id="rId4" Type="http://schemas.openxmlformats.org/officeDocument/2006/relationships/hyperlink" Target="https://www.eeoc.gov/eeoc/task_force/harassment/report_summary.cfm" TargetMode="Externa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thinkexist.com/quotation/be_kind-for_everyone_you_meet_is_fighting_a/14459.html" TargetMode="External"/><Relationship Id="rId3" Type="http://schemas.openxmlformats.org/officeDocument/2006/relationships/slide" Target="../slides/slide9.xml"/><Relationship Id="rId7" Type="http://schemas.openxmlformats.org/officeDocument/2006/relationships/hyperlink" Target="http://www.freakonomics.com/2010/06/24/quotes-uncovered-forgiveness-permission-and-awesomeness/" TargetMode="External"/><Relationship Id="rId2" Type="http://schemas.openxmlformats.org/officeDocument/2006/relationships/notesMaster" Target="../notesMasters/notesMaster1.xml"/><Relationship Id="rId1" Type="http://schemas.openxmlformats.org/officeDocument/2006/relationships/tags" Target="../tags/tag6.xml"/><Relationship Id="rId6" Type="http://schemas.openxmlformats.org/officeDocument/2006/relationships/hyperlink" Target="http://www.freakonomics.com/blog/" TargetMode="External"/><Relationship Id="rId11" Type="http://schemas.openxmlformats.org/officeDocument/2006/relationships/hyperlink" Target="http://quotationsbook.com/quote/21985/" TargetMode="External"/><Relationship Id="rId5" Type="http://schemas.openxmlformats.org/officeDocument/2006/relationships/hyperlink" Target="http://www.freakonomics.com/author/fredshapiro/" TargetMode="External"/><Relationship Id="rId10" Type="http://schemas.openxmlformats.org/officeDocument/2006/relationships/hyperlink" Target="http://www.brainyquote.com/quotes/quotes/p/plato103409.html" TargetMode="External"/><Relationship Id="rId4" Type="http://schemas.openxmlformats.org/officeDocument/2006/relationships/hyperlink" Target="http://yalepress.yale.edu/yupbooks/qyd/" TargetMode="External"/><Relationship Id="rId9" Type="http://schemas.openxmlformats.org/officeDocument/2006/relationships/hyperlink" Target="http://www.quotationspage.com/quote/31650.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The Growing Problem of Workplace Incivility: How to Reduce Rudeness, Encourage Courtesy &amp; Create a More Professional Atmosphere</a:t>
            </a:r>
          </a:p>
          <a:p>
            <a:r>
              <a:rPr lang="en-US" dirty="0"/>
              <a:t>From raunchy reality shows to parent brawls at Little League games, incivility seems to be everywhere – so it's no surprise that rudeness has also invaded the workplace.</a:t>
            </a:r>
          </a:p>
          <a:p>
            <a:r>
              <a:rPr lang="en-US" dirty="0"/>
              <a:t>Squabbling employees, screaming managers, colleagues who never respond to emails, co-workers who send texts while you're talking to them… all these people seem to have forgotten the basic rules of courtesy and respect. Offensive behavior among colleagues carries a high price, because "civility" at work means more than just good manners. Respectful treatment creates the foundation for cooperation between individuals and collaboration among departments. When people are rude and disrespectful to one another, they are much less likely to share information, contribute helpful suggestions, or offer assistance with problems</a:t>
            </a:r>
          </a:p>
          <a:p>
            <a:endParaRPr lang="en-US" dirty="0"/>
          </a:p>
        </p:txBody>
      </p:sp>
      <p:sp>
        <p:nvSpPr>
          <p:cNvPr id="4" name="Slide Number Placeholder 3"/>
          <p:cNvSpPr>
            <a:spLocks noGrp="1"/>
          </p:cNvSpPr>
          <p:nvPr>
            <p:ph type="sldNum" sz="quarter" idx="10"/>
          </p:nvPr>
        </p:nvSpPr>
        <p:spPr/>
        <p:txBody>
          <a:bodyPr/>
          <a:lstStyle/>
          <a:p>
            <a:fld id="{AD1A095A-86D9-4A9B-ABF0-D084D02AFD1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342721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By age sixteen, Washington had copied out by hand, 110 Rules of Civility &amp; Decent Behavior in Company and Conversation. They are based on a set of rules composed by French Jesuits in 1595. Presumably they were copied out as part of an exercise in penmanship assigned by young Washington's schoolmaster.</a:t>
            </a:r>
          </a:p>
          <a:p>
            <a:endParaRPr lang="en-US" dirty="0"/>
          </a:p>
          <a:p>
            <a:r>
              <a:rPr lang="en-US" dirty="0"/>
              <a:t>And he was President of the United States, but I would go there</a:t>
            </a:r>
          </a:p>
        </p:txBody>
      </p:sp>
      <p:sp>
        <p:nvSpPr>
          <p:cNvPr id="4" name="Slide Number Placeholder 3"/>
          <p:cNvSpPr>
            <a:spLocks noGrp="1"/>
          </p:cNvSpPr>
          <p:nvPr>
            <p:ph type="sldNum" sz="quarter" idx="10"/>
          </p:nvPr>
        </p:nvSpPr>
        <p:spPr/>
        <p:txBody>
          <a:bodyPr/>
          <a:lstStyle/>
          <a:p>
            <a:pPr marL="0" marR="0" lvl="0" indent="0" algn="r" defTabSz="965954" rtl="0" eaLnBrk="1" fontAlgn="base" latinLnBrk="0" hangingPunct="1">
              <a:lnSpc>
                <a:spcPct val="100000"/>
              </a:lnSpc>
              <a:spcBef>
                <a:spcPct val="0"/>
              </a:spcBef>
              <a:spcAft>
                <a:spcPct val="0"/>
              </a:spcAft>
              <a:buClrTx/>
              <a:buSzTx/>
              <a:buFontTx/>
              <a:buNone/>
              <a:tabLst/>
              <a:defRPr/>
            </a:pPr>
            <a:fld id="{9FA8B36D-E425-4E6B-9DC8-06BFAA781CE7}"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65954"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109264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Pier Massimo </a:t>
            </a:r>
            <a:r>
              <a:rPr lang="en-US" dirty="0" err="1"/>
              <a:t>Forni</a:t>
            </a:r>
            <a:r>
              <a:rPr lang="en-US" dirty="0"/>
              <a:t> (born 1952[1]), a native of Italy, is an award-winning professor at Johns Hopkins University, where he has taught since 1985.[2] Dr. </a:t>
            </a:r>
            <a:r>
              <a:rPr lang="en-US" dirty="0" err="1"/>
              <a:t>Forni</a:t>
            </a:r>
            <a:r>
              <a:rPr lang="en-US" dirty="0"/>
              <a:t> has published several books, including his 2002 best-seller Choosing Civility: The Twenty-Five Rules of Considerate Conduct.[3] He co-founded and currently directs the Civility Project at Johns Hopkins,[4] the purpose of which is to assess the significance of civility, manners and politeness in contemporary society.</a:t>
            </a:r>
          </a:p>
        </p:txBody>
      </p:sp>
      <p:sp>
        <p:nvSpPr>
          <p:cNvPr id="4" name="Slide Number Placeholder 3"/>
          <p:cNvSpPr>
            <a:spLocks noGrp="1"/>
          </p:cNvSpPr>
          <p:nvPr>
            <p:ph type="sldNum" sz="quarter" idx="10"/>
          </p:nvPr>
        </p:nvSpPr>
        <p:spPr/>
        <p:txBody>
          <a:bodyPr/>
          <a:lstStyle/>
          <a:p>
            <a:pPr marL="0" marR="0" lvl="0" indent="0" algn="r" defTabSz="965954" rtl="0" eaLnBrk="1" fontAlgn="base" latinLnBrk="0" hangingPunct="1">
              <a:lnSpc>
                <a:spcPct val="100000"/>
              </a:lnSpc>
              <a:spcBef>
                <a:spcPct val="0"/>
              </a:spcBef>
              <a:spcAft>
                <a:spcPct val="0"/>
              </a:spcAft>
              <a:buClrTx/>
              <a:buSzTx/>
              <a:buFontTx/>
              <a:buNone/>
              <a:tabLst/>
              <a:defRPr/>
            </a:pPr>
            <a:fld id="{4EEA67ED-9D32-466D-A290-C29AF22837ED}"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65954"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07776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b="1" dirty="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32601" rtl="0" eaLnBrk="1" fontAlgn="base" latinLnBrk="0" hangingPunct="1">
              <a:lnSpc>
                <a:spcPct val="100000"/>
              </a:lnSpc>
              <a:spcBef>
                <a:spcPct val="0"/>
              </a:spcBef>
              <a:spcAft>
                <a:spcPct val="0"/>
              </a:spcAft>
              <a:buClrTx/>
              <a:buSzTx/>
              <a:buFontTx/>
              <a:buNone/>
              <a:tabLst/>
              <a:defRPr/>
            </a:pPr>
            <a:fld id="{36777EF5-0A32-4665-A476-B0953F0B3D00}" type="slidenum">
              <a:rPr kumimoji="0" lang="en-US" sz="13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32601"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342142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the state of decency in American life? </a:t>
            </a:r>
          </a:p>
          <a:p>
            <a:r>
              <a:rPr lang="en-US" sz="1200" kern="1200" dirty="0">
                <a:solidFill>
                  <a:schemeClr val="tx1"/>
                </a:solidFill>
                <a:effectLst/>
                <a:latin typeface="Arial" charset="0"/>
                <a:ea typeface="+mn-ea"/>
                <a:cs typeface="+mn-cs"/>
              </a:rPr>
              <a:t>Whether it’s divisive, finger-pointing politicians, the daily “shout” shows, vicious cyberattacks, hate crimes, or everyday social-media incivility, our public and community life is increasingly nasty and debased. </a:t>
            </a:r>
          </a:p>
          <a:p>
            <a:r>
              <a:rPr lang="en-US" sz="1200" kern="1200" dirty="0">
                <a:solidFill>
                  <a:schemeClr val="tx1"/>
                </a:solidFill>
                <a:effectLst/>
                <a:latin typeface="Arial" charset="0"/>
                <a:ea typeface="+mn-ea"/>
                <a:cs typeface="+mn-cs"/>
              </a:rPr>
              <a:t>Let me introduce two of my hero’s, Ed Bontke was an “Archie Bunker” Conservative &amp; His Brother-in-Law, Patrick Brennan, a Liberal Democrat (I’m the little guy, many sizes ago) the car, 1953 Chevy. </a:t>
            </a:r>
          </a:p>
          <a:p>
            <a:r>
              <a:rPr lang="en-US" sz="1200" kern="1200" dirty="0">
                <a:solidFill>
                  <a:schemeClr val="tx1"/>
                </a:solidFill>
                <a:effectLst/>
                <a:latin typeface="Arial" charset="0"/>
                <a:ea typeface="+mn-ea"/>
                <a:cs typeface="+mn-cs"/>
              </a:rPr>
              <a:t>During the Johnson administration, I remember these two men arguing politics at the kitchen table with never a cross word between them only about the issues. </a:t>
            </a:r>
          </a:p>
          <a:p>
            <a:br>
              <a:rPr lang="en-US" sz="1200" kern="1200" dirty="0">
                <a:solidFill>
                  <a:schemeClr val="tx1"/>
                </a:solidFill>
                <a:effectLst/>
                <a:latin typeface="Arial" charset="0"/>
                <a:ea typeface="+mn-ea"/>
                <a:cs typeface="+mn-cs"/>
              </a:rPr>
            </a:br>
            <a:r>
              <a:rPr lang="en-US" sz="1200" kern="1200" dirty="0">
                <a:solidFill>
                  <a:schemeClr val="tx1"/>
                </a:solidFill>
                <a:effectLst/>
                <a:latin typeface="Arial" charset="0"/>
                <a:ea typeface="+mn-ea"/>
                <a:cs typeface="+mn-cs"/>
              </a:rPr>
              <a:t>Why can’t we just do that? </a:t>
            </a:r>
          </a:p>
          <a:p>
            <a:r>
              <a:rPr lang="en-US" sz="1200" kern="1200" dirty="0">
                <a:solidFill>
                  <a:schemeClr val="tx1"/>
                </a:solidFill>
                <a:effectLst/>
                <a:latin typeface="Arial" charset="0"/>
                <a:ea typeface="+mn-ea"/>
                <a:cs typeface="+mn-cs"/>
              </a:rPr>
              <a:t>Civil discord across the aisle is at the heart of a Democracy. It is upon this civility that our brave, imperiled democracy depends.</a:t>
            </a:r>
          </a:p>
          <a:p>
            <a:r>
              <a:rPr lang="en-US" sz="1200" kern="1200" dirty="0">
                <a:solidFill>
                  <a:schemeClr val="tx1"/>
                </a:solidFill>
                <a:effectLst/>
                <a:latin typeface="Arial"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32601" rtl="0" eaLnBrk="1" fontAlgn="base" latinLnBrk="0" hangingPunct="1">
              <a:lnSpc>
                <a:spcPct val="100000"/>
              </a:lnSpc>
              <a:spcBef>
                <a:spcPct val="0"/>
              </a:spcBef>
              <a:spcAft>
                <a:spcPct val="0"/>
              </a:spcAft>
              <a:buClrTx/>
              <a:buSzTx/>
              <a:buFontTx/>
              <a:buNone/>
              <a:tabLst/>
              <a:defRPr/>
            </a:pPr>
            <a:fld id="{711BBBCD-0666-40DC-9827-9E25F26EA395}" type="slidenum">
              <a:rPr kumimoji="0" lang="en-US" alt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32601" rtl="0" eaLnBrk="1" fontAlgn="base" latinLnBrk="0" hangingPunct="1">
                <a:lnSpc>
                  <a:spcPct val="100000"/>
                </a:lnSpc>
                <a:spcBef>
                  <a:spcPct val="0"/>
                </a:spcBef>
                <a:spcAft>
                  <a:spcPct val="0"/>
                </a:spcAft>
                <a:buClrTx/>
                <a:buSzTx/>
                <a:buFontTx/>
                <a:buNone/>
                <a:tabLst/>
                <a:defRPr/>
              </a:pPr>
              <a:t>13</a:t>
            </a:fld>
            <a:endPar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59250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only real definition</a:t>
            </a:r>
            <a:r>
              <a:rPr lang="en-US" baseline="0" dirty="0"/>
              <a:t> today.</a:t>
            </a:r>
          </a:p>
          <a:p>
            <a:endParaRPr lang="en-US" baseline="0" dirty="0"/>
          </a:p>
          <a:p>
            <a:r>
              <a:rPr lang="en-US" baseline="0" dirty="0"/>
              <a:t>For our discussion on workplace civility.  The second definition is most important.  We need to make others feel valued.  This creates relationship on which everything else stands.</a:t>
            </a:r>
          </a:p>
          <a:p>
            <a:endParaRPr lang="en-US" baseline="0" dirty="0"/>
          </a:p>
          <a:p>
            <a:r>
              <a:rPr lang="en-US" baseline="0" dirty="0"/>
              <a:t>Judge boss and my boss.  We had a friendship outside of work. He hired me to work for this other person.  This director and a long and strong working relationship with him.???????</a:t>
            </a:r>
            <a:endParaRPr lang="en-US" dirty="0"/>
          </a:p>
        </p:txBody>
      </p:sp>
      <p:sp>
        <p:nvSpPr>
          <p:cNvPr id="4" name="Slide Number Placeholder 3"/>
          <p:cNvSpPr>
            <a:spLocks noGrp="1"/>
          </p:cNvSpPr>
          <p:nvPr>
            <p:ph type="sldNum" sz="quarter" idx="10"/>
          </p:nvPr>
        </p:nvSpPr>
        <p:spPr/>
        <p:txBody>
          <a:bodyPr/>
          <a:lstStyle/>
          <a:p>
            <a:pPr marL="0" marR="0" lvl="0" indent="0" algn="r" defTabSz="965954" rtl="0" eaLnBrk="1" fontAlgn="base" latinLnBrk="0" hangingPunct="1">
              <a:lnSpc>
                <a:spcPct val="100000"/>
              </a:lnSpc>
              <a:spcBef>
                <a:spcPct val="0"/>
              </a:spcBef>
              <a:spcAft>
                <a:spcPct val="0"/>
              </a:spcAft>
              <a:buClrTx/>
              <a:buSzTx/>
              <a:buFontTx/>
              <a:buNone/>
              <a:tabLst/>
              <a:defRPr/>
            </a:pPr>
            <a:fld id="{F68B32C5-1E28-4856-94DA-42B3BDE169DC}" type="slidenum">
              <a:rPr kumimoji="0" lang="en-US" altLang="en-US" sz="14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65954" rtl="0" eaLnBrk="1" fontAlgn="base" latinLnBrk="0" hangingPunct="1">
                <a:lnSpc>
                  <a:spcPct val="100000"/>
                </a:lnSpc>
                <a:spcBef>
                  <a:spcPct val="0"/>
                </a:spcBef>
                <a:spcAft>
                  <a:spcPct val="0"/>
                </a:spcAft>
                <a:buClrTx/>
                <a:buSzTx/>
                <a:buFontTx/>
                <a:buNone/>
                <a:tabLst/>
                <a:defRPr/>
              </a:pPr>
              <a:t>14</a:t>
            </a:fld>
            <a:endParaRPr kumimoji="0" lang="en-US" alt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829514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11BBBCD-0666-40DC-9827-9E25F26EA395}" type="slidenum">
              <a:rPr lang="en-US" altLang="en-US" smtClean="0"/>
              <a:pPr>
                <a:defRPr/>
              </a:pPr>
              <a:t>15</a:t>
            </a:fld>
            <a:endParaRPr lang="en-US" altLang="en-US"/>
          </a:p>
        </p:txBody>
      </p:sp>
    </p:spTree>
    <p:extLst>
      <p:ext uri="{BB962C8B-B14F-4D97-AF65-F5344CB8AC3E}">
        <p14:creationId xmlns:p14="http://schemas.microsoft.com/office/powerpoint/2010/main" val="4104812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632">
              <a:defRPr/>
            </a:pPr>
            <a:r>
              <a:rPr lang="en-US" dirty="0"/>
              <a:t>http://maxpixel.freegreatpicture.com/Law-Rule-Lawyer-Books-Hammer-Court-Paragraphs-719068  CC0 Public Domain </a:t>
            </a:r>
            <a:r>
              <a:rPr lang="en-US" dirty="0">
                <a:effectLst/>
              </a:rPr>
              <a:t>Free for commercial use </a:t>
            </a:r>
          </a:p>
          <a:p>
            <a:endParaRPr lang="en-US" dirty="0"/>
          </a:p>
        </p:txBody>
      </p:sp>
      <p:sp>
        <p:nvSpPr>
          <p:cNvPr id="4" name="Slide Number Placeholder 3"/>
          <p:cNvSpPr>
            <a:spLocks noGrp="1"/>
          </p:cNvSpPr>
          <p:nvPr>
            <p:ph type="sldNum" sz="quarter" idx="10"/>
          </p:nvPr>
        </p:nvSpPr>
        <p:spPr/>
        <p:txBody>
          <a:bodyPr/>
          <a:lstStyle/>
          <a:p>
            <a:fld id="{5F8FD4E1-27FC-4C5C-9569-9CBE20A17FEB}" type="slidenum">
              <a:rPr lang="en-US" smtClean="0"/>
              <a:t>16</a:t>
            </a:fld>
            <a:endParaRPr lang="en-US"/>
          </a:p>
        </p:txBody>
      </p:sp>
    </p:spTree>
    <p:extLst>
      <p:ext uri="{BB962C8B-B14F-4D97-AF65-F5344CB8AC3E}">
        <p14:creationId xmlns:p14="http://schemas.microsoft.com/office/powerpoint/2010/main" val="447217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188777"/>
            <a:ext cx="5618480" cy="4967715"/>
          </a:xfrm>
        </p:spPr>
        <p:txBody>
          <a:bodyPr/>
          <a:lstStyle/>
          <a:p>
            <a:pPr defTabSz="882632">
              <a:spcAft>
                <a:spcPts val="609"/>
              </a:spcAft>
              <a:defRPr/>
            </a:pPr>
            <a:r>
              <a:rPr lang="en-US" dirty="0"/>
              <a:t>https://www.pexels.com/photo/black-gift-box-190930/ </a:t>
            </a:r>
            <a:r>
              <a:rPr lang="en-US" b="0" dirty="0"/>
              <a:t>CC0 License</a:t>
            </a:r>
          </a:p>
          <a:p>
            <a:pPr>
              <a:spcAft>
                <a:spcPts val="609"/>
              </a:spcAft>
            </a:pPr>
            <a:endParaRPr lang="en-US" dirty="0"/>
          </a:p>
          <a:p>
            <a:pPr>
              <a:spcAft>
                <a:spcPts val="609"/>
              </a:spcAft>
            </a:pPr>
            <a:r>
              <a:rPr lang="en-US" dirty="0"/>
              <a:t>We established: </a:t>
            </a:r>
            <a:r>
              <a:rPr lang="en-US" dirty="0" err="1"/>
              <a:t>ee’s</a:t>
            </a:r>
            <a:r>
              <a:rPr lang="en-US" dirty="0"/>
              <a:t> choose when to let us know about a problem. </a:t>
            </a:r>
          </a:p>
          <a:p>
            <a:pPr>
              <a:spcAft>
                <a:spcPts val="609"/>
              </a:spcAft>
            </a:pPr>
            <a:r>
              <a:rPr lang="en-US" dirty="0"/>
              <a:t> the sooner the employee lets us know, the better</a:t>
            </a:r>
          </a:p>
          <a:p>
            <a:pPr>
              <a:spcAft>
                <a:spcPts val="609"/>
              </a:spcAft>
            </a:pPr>
            <a:r>
              <a:rPr lang="en-US" dirty="0"/>
              <a:t>the earlier we learn of a problem, the easier it will be to solve it. </a:t>
            </a:r>
          </a:p>
          <a:p>
            <a:pPr>
              <a:spcAft>
                <a:spcPts val="609"/>
              </a:spcAft>
            </a:pPr>
            <a:r>
              <a:rPr lang="en-US" dirty="0"/>
              <a:t>So when an employee complains, they are giving us an opportunity. When you give someone something you don’t have to give them, what do we call it? A gift.</a:t>
            </a:r>
          </a:p>
          <a:p>
            <a:pPr>
              <a:spcAft>
                <a:spcPts val="609"/>
              </a:spcAft>
            </a:pPr>
            <a:r>
              <a:rPr lang="en-US" sz="1600" b="1" dirty="0"/>
              <a:t>ASK: </a:t>
            </a:r>
            <a:r>
              <a:rPr lang="en-US" sz="1600" dirty="0"/>
              <a:t>What are we supposed to say when someone gives us a gift, even one we don’t want to get? </a:t>
            </a:r>
            <a:r>
              <a:rPr lang="en-US" i="1" dirty="0"/>
              <a:t>(Thank you, I appreciate it, I know just what to do with it.)</a:t>
            </a:r>
            <a:endParaRPr lang="en-US" dirty="0"/>
          </a:p>
          <a:p>
            <a:pPr>
              <a:spcAft>
                <a:spcPts val="609"/>
              </a:spcAft>
            </a:pPr>
            <a:r>
              <a:rPr lang="en-US" dirty="0"/>
              <a:t>These are the core principles of receiving a complaint. Thank them, tell them you appreciate their trust in you and acknowledge that the organization has a process to address their concerns.</a:t>
            </a:r>
          </a:p>
          <a:p>
            <a:pPr>
              <a:spcAft>
                <a:spcPts val="609"/>
              </a:spcAft>
            </a:pPr>
            <a:r>
              <a:rPr lang="en-US" dirty="0"/>
              <a:t>if we don’t use our gift-getting language, we risk them feeling we are rejecting the gift, and they will become hurt and angry.</a:t>
            </a:r>
          </a:p>
          <a:p>
            <a:pPr>
              <a:spcAft>
                <a:spcPts val="609"/>
              </a:spcAft>
            </a:pPr>
            <a:r>
              <a:rPr lang="en-US" dirty="0"/>
              <a:t>In a study of over 1,000 people who complained to their employer about harassment or abusive conduct, they repeatedly described those things that created a </a:t>
            </a:r>
            <a:r>
              <a:rPr lang="en-US" sz="1800" b="1" dirty="0"/>
              <a:t>perception of fairness or unfairness</a:t>
            </a:r>
            <a:r>
              <a:rPr lang="en-US" dirty="0"/>
              <a:t>. These are things that made them want to stay or made them feel their employer was the enemy.</a:t>
            </a:r>
          </a:p>
        </p:txBody>
      </p:sp>
      <p:sp>
        <p:nvSpPr>
          <p:cNvPr id="4" name="Slide Number Placeholder 3"/>
          <p:cNvSpPr>
            <a:spLocks noGrp="1"/>
          </p:cNvSpPr>
          <p:nvPr>
            <p:ph type="sldNum" sz="quarter" idx="10"/>
          </p:nvPr>
        </p:nvSpPr>
        <p:spPr/>
        <p:txBody>
          <a:bodyPr/>
          <a:lstStyle/>
          <a:p>
            <a:fld id="{5F8FD4E1-27FC-4C5C-9569-9CBE20A17FEB}" type="slidenum">
              <a:rPr lang="en-US" smtClean="0"/>
              <a:t>17</a:t>
            </a:fld>
            <a:endParaRPr lang="en-US"/>
          </a:p>
        </p:txBody>
      </p:sp>
    </p:spTree>
    <p:extLst>
      <p:ext uri="{BB962C8B-B14F-4D97-AF65-F5344CB8AC3E}">
        <p14:creationId xmlns:p14="http://schemas.microsoft.com/office/powerpoint/2010/main" val="4054313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632">
              <a:defRPr/>
            </a:pPr>
            <a:r>
              <a:rPr lang="en-US" sz="1100" i="1" dirty="0"/>
              <a:t>https://www.pexels.com/photo/adult-birthday-birthday-gift-box-360624/</a:t>
            </a:r>
            <a:r>
              <a:rPr lang="en-US" sz="1100" b="1" i="1" dirty="0"/>
              <a:t>CC0 License</a:t>
            </a:r>
          </a:p>
          <a:p>
            <a:endParaRPr lang="en-US" dirty="0"/>
          </a:p>
          <a:p>
            <a:endParaRPr lang="en-US" dirty="0"/>
          </a:p>
          <a:p>
            <a:r>
              <a:rPr lang="en-US" dirty="0"/>
              <a:t>My staff took issue with some of this language,</a:t>
            </a:r>
            <a:r>
              <a:rPr lang="en-US" baseline="0" dirty="0"/>
              <a:t> </a:t>
            </a:r>
            <a:r>
              <a:rPr lang="en-US" baseline="0" dirty="0" err="1"/>
              <a:t>esp</a:t>
            </a:r>
            <a:r>
              <a:rPr lang="en-US" baseline="0" dirty="0"/>
              <a:t> 4</a:t>
            </a:r>
            <a:r>
              <a:rPr lang="en-US" baseline="30000" dirty="0"/>
              <a:t>th</a:t>
            </a:r>
            <a:r>
              <a:rPr lang="en-US" baseline="0" dirty="0"/>
              <a:t> bullet</a:t>
            </a:r>
            <a:endParaRPr lang="en-US" dirty="0"/>
          </a:p>
          <a:p>
            <a:endParaRPr lang="en-US" dirty="0"/>
          </a:p>
          <a:p>
            <a:r>
              <a:rPr lang="en-US" dirty="0"/>
              <a:t>(</a:t>
            </a:r>
            <a:r>
              <a:rPr lang="en-US" dirty="0">
                <a:solidFill>
                  <a:srgbClr val="000000"/>
                </a:solidFill>
                <a:latin typeface="Futura Std Book"/>
                <a:cs typeface="Futura Std Book"/>
              </a:rPr>
              <a:t>If what you describe is happening, it shouldn’t be.)  </a:t>
            </a:r>
          </a:p>
          <a:p>
            <a:r>
              <a:rPr lang="en-US" dirty="0">
                <a:solidFill>
                  <a:srgbClr val="000000"/>
                </a:solidFill>
                <a:latin typeface="Futura Std Book"/>
                <a:cs typeface="Futura Std Book"/>
              </a:rPr>
              <a:t>Could sound like doubt/skepticism</a:t>
            </a:r>
          </a:p>
          <a:p>
            <a:endParaRPr lang="en-US" dirty="0">
              <a:solidFill>
                <a:srgbClr val="000000"/>
              </a:solidFill>
              <a:latin typeface="Futura Std Book"/>
              <a:cs typeface="Futura Std Book"/>
            </a:endParaRPr>
          </a:p>
          <a:p>
            <a:r>
              <a:rPr lang="en-US" dirty="0">
                <a:solidFill>
                  <a:srgbClr val="000000"/>
                </a:solidFill>
                <a:latin typeface="Futura Std Book"/>
                <a:cs typeface="Futura Std Book"/>
              </a:rPr>
              <a:t>MAIN IDEA: DON’T overpromise… but do let them know you take this very seriously, you will treat their concern with proper concern</a:t>
            </a:r>
          </a:p>
          <a:p>
            <a:endParaRPr lang="en-US" dirty="0"/>
          </a:p>
          <a:p>
            <a:endParaRPr lang="en-US" dirty="0"/>
          </a:p>
          <a:p>
            <a:r>
              <a:rPr lang="en-US" dirty="0"/>
              <a:t>Understand these ideas, then make the language your</a:t>
            </a:r>
            <a:r>
              <a:rPr lang="en-US" baseline="0" dirty="0"/>
              <a:t> own</a:t>
            </a:r>
            <a:endParaRPr lang="en-US" dirty="0"/>
          </a:p>
        </p:txBody>
      </p:sp>
      <p:sp>
        <p:nvSpPr>
          <p:cNvPr id="4" name="Slide Number Placeholder 3"/>
          <p:cNvSpPr>
            <a:spLocks noGrp="1"/>
          </p:cNvSpPr>
          <p:nvPr>
            <p:ph type="sldNum" sz="quarter" idx="10"/>
          </p:nvPr>
        </p:nvSpPr>
        <p:spPr/>
        <p:txBody>
          <a:bodyPr/>
          <a:lstStyle/>
          <a:p>
            <a:fld id="{5F8FD4E1-27FC-4C5C-9569-9CBE20A17FEB}" type="slidenum">
              <a:rPr lang="en-US" smtClean="0"/>
              <a:t>18</a:t>
            </a:fld>
            <a:endParaRPr lang="en-US"/>
          </a:p>
        </p:txBody>
      </p:sp>
    </p:spTree>
    <p:extLst>
      <p:ext uri="{BB962C8B-B14F-4D97-AF65-F5344CB8AC3E}">
        <p14:creationId xmlns:p14="http://schemas.microsoft.com/office/powerpoint/2010/main" val="3177392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632">
              <a:defRPr/>
            </a:pPr>
            <a:r>
              <a:rPr lang="en-US" sz="1100" i="1" dirty="0"/>
              <a:t>https://www.pexels.com/photo/adult-birthday-birthday-gift-box-360624/ </a:t>
            </a:r>
            <a:r>
              <a:rPr lang="en-US" sz="1100" b="1" i="1" dirty="0"/>
              <a:t>CC0 License</a:t>
            </a:r>
          </a:p>
          <a:p>
            <a:endParaRPr lang="en-US" dirty="0"/>
          </a:p>
          <a:p>
            <a:endParaRPr lang="en-US" dirty="0"/>
          </a:p>
          <a:p>
            <a:r>
              <a:rPr lang="en-US" dirty="0"/>
              <a:t>Point out they will be receiving a laminated card that lists these important responses because they are so important. </a:t>
            </a:r>
          </a:p>
          <a:p>
            <a:endParaRPr lang="en-US" dirty="0"/>
          </a:p>
          <a:p>
            <a:r>
              <a:rPr lang="en-US" b="1" dirty="0"/>
              <a:t>I</a:t>
            </a:r>
            <a:r>
              <a:rPr lang="en-US" dirty="0"/>
              <a:t>mportant : when employee comes to you with a fresh complaint, it’s NOT the time to start asking the who, what, where and why questions. Right now, the goals are: </a:t>
            </a:r>
          </a:p>
          <a:p>
            <a:endParaRPr lang="en-US" dirty="0"/>
          </a:p>
        </p:txBody>
      </p:sp>
      <p:sp>
        <p:nvSpPr>
          <p:cNvPr id="4" name="Slide Number Placeholder 3"/>
          <p:cNvSpPr>
            <a:spLocks noGrp="1"/>
          </p:cNvSpPr>
          <p:nvPr>
            <p:ph type="sldNum" sz="quarter" idx="10"/>
          </p:nvPr>
        </p:nvSpPr>
        <p:spPr/>
        <p:txBody>
          <a:bodyPr/>
          <a:lstStyle/>
          <a:p>
            <a:fld id="{5F8FD4E1-27FC-4C5C-9569-9CBE20A17FEB}" type="slidenum">
              <a:rPr lang="en-US" smtClean="0"/>
              <a:t>19</a:t>
            </a:fld>
            <a:endParaRPr lang="en-US"/>
          </a:p>
        </p:txBody>
      </p:sp>
    </p:spTree>
    <p:extLst>
      <p:ext uri="{BB962C8B-B14F-4D97-AF65-F5344CB8AC3E}">
        <p14:creationId xmlns:p14="http://schemas.microsoft.com/office/powerpoint/2010/main" val="410651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xfrm>
            <a:off x="1184275" y="698500"/>
            <a:ext cx="4654550" cy="3490913"/>
          </a:xfrm>
          <a:prstGeom prst="rect">
            <a:avLst/>
          </a:prstGeom>
          <a:noFill/>
          <a:ln>
            <a:solidFill>
              <a:srgbClr val="000000"/>
            </a:solidFill>
            <a:miter lim="800000"/>
            <a:headEnd/>
            <a:tailEnd/>
          </a:ln>
        </p:spPr>
      </p:sp>
      <p:sp>
        <p:nvSpPr>
          <p:cNvPr id="169987" name="Rectangle 3"/>
          <p:cNvSpPr>
            <a:spLocks noGrp="1" noChangeArrowheads="1"/>
          </p:cNvSpPr>
          <p:nvPr>
            <p:ph type="body" idx="1"/>
          </p:nvPr>
        </p:nvSpPr>
        <p:spPr bwMode="auto">
          <a:xfrm>
            <a:off x="702310" y="4421823"/>
            <a:ext cx="5618480" cy="4189095"/>
          </a:xfrm>
          <a:prstGeom prst="rect">
            <a:avLst/>
          </a:prstGeom>
          <a:noFill/>
          <a:ln>
            <a:miter lim="800000"/>
            <a:headEnd/>
            <a:tailEnd/>
          </a:ln>
        </p:spPr>
        <p:txBody>
          <a:bodyPr/>
          <a:lstStyle/>
          <a:p>
            <a:r>
              <a:rPr lang="en-US" dirty="0"/>
              <a:t>In today's highly-competitive, fast-paced, always-connected business arenas, personal and online interactions often lack the common courtesies and considerations that promote smooth and harmonious human relationships. The result outcome can be unnecessary coarseness, tension and uneasiness that may have an impact both internal and external to the organization. </a:t>
            </a:r>
          </a:p>
          <a:p>
            <a:r>
              <a:rPr lang="en-US" dirty="0"/>
              <a:t> </a:t>
            </a:r>
          </a:p>
          <a:p>
            <a:r>
              <a:rPr lang="en-US" dirty="0"/>
              <a:t>Civility means finding common ground as a place for mutual respect and the practice of considerate, kind and responsible behavior on a consistent basis, regardless of disagreements or differences between parties. Like civility, protocol addresses commonly expected behaviors. </a:t>
            </a:r>
          </a:p>
        </p:txBody>
      </p:sp>
    </p:spTree>
    <p:extLst>
      <p:ext uri="{BB962C8B-B14F-4D97-AF65-F5344CB8AC3E}">
        <p14:creationId xmlns:p14="http://schemas.microsoft.com/office/powerpoint/2010/main" val="4010206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632">
              <a:lnSpc>
                <a:spcPct val="200000"/>
              </a:lnSpc>
              <a:defRPr/>
            </a:pPr>
            <a:r>
              <a:rPr lang="en-US" sz="1100" i="1" dirty="0"/>
              <a:t>https://www.pexels.com/photo/black-gift-box-190930/ CC0 License</a:t>
            </a:r>
          </a:p>
          <a:p>
            <a:pPr>
              <a:lnSpc>
                <a:spcPct val="200000"/>
              </a:lnSpc>
            </a:pPr>
            <a:r>
              <a:rPr lang="en-US" dirty="0"/>
              <a:t>• To let the employee know you will take them seriously </a:t>
            </a:r>
          </a:p>
          <a:p>
            <a:pPr>
              <a:lnSpc>
                <a:spcPct val="200000"/>
              </a:lnSpc>
            </a:pPr>
            <a:r>
              <a:rPr lang="en-US" dirty="0"/>
              <a:t>• To let them know that how they feel matters </a:t>
            </a:r>
          </a:p>
          <a:p>
            <a:pPr>
              <a:lnSpc>
                <a:spcPct val="200000"/>
              </a:lnSpc>
            </a:pPr>
            <a:r>
              <a:rPr lang="en-US" dirty="0"/>
              <a:t>• To let them know that if what they describe is happening, it will stop </a:t>
            </a:r>
          </a:p>
          <a:p>
            <a:pPr>
              <a:lnSpc>
                <a:spcPct val="200000"/>
              </a:lnSpc>
            </a:pPr>
            <a:endParaRPr lang="en-US" dirty="0"/>
          </a:p>
          <a:p>
            <a:r>
              <a:rPr lang="en-US" b="1" dirty="0"/>
              <a:t>INTRODUCE ACTIVITY: </a:t>
            </a:r>
            <a:endParaRPr lang="en-US" dirty="0"/>
          </a:p>
          <a:p>
            <a:r>
              <a:rPr lang="en-US" dirty="0"/>
              <a:t>In groups of three: Count out as A, B and C. </a:t>
            </a:r>
          </a:p>
          <a:p>
            <a:endParaRPr lang="en-US" dirty="0"/>
          </a:p>
          <a:p>
            <a:r>
              <a:rPr lang="en-US" dirty="0"/>
              <a:t>Hand out “Always &amp; </a:t>
            </a:r>
            <a:r>
              <a:rPr lang="en-US" dirty="0" err="1"/>
              <a:t>Nevers</a:t>
            </a:r>
            <a:r>
              <a:rPr lang="en-US" dirty="0"/>
              <a:t>” card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F8FD4E1-27FC-4C5C-9569-9CBE20A17FEB}" type="slidenum">
              <a:rPr lang="en-US" smtClean="0"/>
              <a:t>20</a:t>
            </a:fld>
            <a:endParaRPr lang="en-US"/>
          </a:p>
        </p:txBody>
      </p:sp>
      <p:pic>
        <p:nvPicPr>
          <p:cNvPr id="5" name="Picture 2" descr="Image result for document ic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3266" y="6579483"/>
            <a:ext cx="454818" cy="454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463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From ADL.org</a:t>
            </a:r>
          </a:p>
          <a:p>
            <a:r>
              <a:rPr lang="en-US" dirty="0"/>
              <a:t>Weinstein is not the first famous person accused in recent years of sexual harassment. That list includes Bill Cosby, comedian, actor, and author; Roger </a:t>
            </a:r>
            <a:r>
              <a:rPr lang="en-US" dirty="0" err="1"/>
              <a:t>Ailes</a:t>
            </a:r>
            <a:r>
              <a:rPr lang="en-US" dirty="0"/>
              <a:t>, previous FOX News Chairman and others. They were accused by numerous women of sexual misconduct and have had resulting professional, financial and reputational setbacks. Further, the founder and CEO of </a:t>
            </a:r>
            <a:r>
              <a:rPr lang="en-US" dirty="0" err="1"/>
              <a:t>Uber</a:t>
            </a:r>
            <a:r>
              <a:rPr lang="en-US" dirty="0"/>
              <a:t>, was forced out amid allegations that he tolerated a company culture of sexual harassment.</a:t>
            </a:r>
          </a:p>
          <a:p>
            <a:r>
              <a:rPr lang="en-US" dirty="0"/>
              <a:t>A few days after the Weinstein allegations came to light, actress Alyssa Milano tweeted: "If you've been sexually harassed or assaulted, write 'me too' as a reply to this tweet.” The </a:t>
            </a:r>
            <a:r>
              <a:rPr lang="en-US" dirty="0" err="1"/>
              <a:t>hashtag</a:t>
            </a:r>
            <a:r>
              <a:rPr lang="en-US" dirty="0"/>
              <a:t> actually originated ten years ago by </a:t>
            </a:r>
            <a:r>
              <a:rPr lang="en-US" dirty="0" err="1">
                <a:hlinkClick r:id="rId4"/>
              </a:rPr>
              <a:t>Tarana</a:t>
            </a:r>
            <a:r>
              <a:rPr lang="en-US" dirty="0">
                <a:hlinkClick r:id="rId4"/>
              </a:rPr>
              <a:t> Burke</a:t>
            </a:r>
            <a:r>
              <a:rPr lang="en-US" dirty="0"/>
              <a:t>, a survivor of sexual assault. After Milano tweeted the message, women in droves—some famous and many not—used #</a:t>
            </a:r>
            <a:r>
              <a:rPr lang="en-US" dirty="0" err="1"/>
              <a:t>MeToo</a:t>
            </a:r>
            <a:r>
              <a:rPr lang="en-US" dirty="0"/>
              <a:t> to share their experiences of sexual harassment and sexual assault that occurred over their lifetimes. These posts flooded Facebook, </a:t>
            </a:r>
            <a:r>
              <a:rPr lang="en-US" dirty="0" err="1"/>
              <a:t>Instagram</a:t>
            </a:r>
            <a:r>
              <a:rPr lang="en-US" dirty="0"/>
              <a:t> and Twitter; in less than 24 hours, there were over 12 million posts, comments and reactions in response to #</a:t>
            </a:r>
            <a:r>
              <a:rPr lang="en-US" dirty="0" err="1"/>
              <a:t>MeToo</a:t>
            </a:r>
            <a:r>
              <a:rPr lang="en-US" dirty="0"/>
              <a:t>.</a:t>
            </a:r>
          </a:p>
          <a:p>
            <a:endParaRPr lang="en-US" dirty="0"/>
          </a:p>
        </p:txBody>
      </p:sp>
      <p:sp>
        <p:nvSpPr>
          <p:cNvPr id="4" name="Slide Number Placeholder 3"/>
          <p:cNvSpPr>
            <a:spLocks noGrp="1"/>
          </p:cNvSpPr>
          <p:nvPr>
            <p:ph type="sldNum" sz="quarter" idx="10"/>
          </p:nvPr>
        </p:nvSpPr>
        <p:spPr/>
        <p:txBody>
          <a:bodyPr/>
          <a:lstStyle/>
          <a:p>
            <a:pPr>
              <a:defRPr/>
            </a:pPr>
            <a:fld id="{711BBBCD-0666-40DC-9827-9E25F26EA395}" type="slidenum">
              <a:rPr lang="en-US" altLang="en-US">
                <a:solidFill>
                  <a:prstClr val="black"/>
                </a:solidFill>
              </a:rPr>
              <a:pPr>
                <a:defRPr/>
              </a:pPr>
              <a:t>21</a:t>
            </a:fld>
            <a:endParaRPr lang="en-US" altLang="en-US">
              <a:solidFill>
                <a:prstClr val="black"/>
              </a:solidFill>
            </a:endParaRPr>
          </a:p>
        </p:txBody>
      </p:sp>
    </p:spTree>
    <p:extLst>
      <p:ext uri="{BB962C8B-B14F-4D97-AF65-F5344CB8AC3E}">
        <p14:creationId xmlns:p14="http://schemas.microsoft.com/office/powerpoint/2010/main" val="1373363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First it was a story. Then a moment. Now, two months after women began to come forward in droves to accuse powerful men of sexual harassment and assault, it is a movement.</a:t>
            </a:r>
          </a:p>
          <a:p>
            <a:r>
              <a:rPr lang="en-US" dirty="0"/>
              <a:t>Time magazine has named “the silence breakers” its person of the year for 2017, referring to those women, and the global conversation they have started.</a:t>
            </a:r>
          </a:p>
          <a:p>
            <a:r>
              <a:rPr lang="en-US" dirty="0"/>
              <a:t>The magazine’s editor in chief, Edward </a:t>
            </a:r>
            <a:r>
              <a:rPr lang="en-US" dirty="0" err="1"/>
              <a:t>Felsenthal</a:t>
            </a:r>
            <a:r>
              <a:rPr lang="en-US" dirty="0"/>
              <a:t>, said in an interview on the “Today” show on Wednesday that the #</a:t>
            </a:r>
            <a:r>
              <a:rPr lang="en-US" dirty="0" err="1"/>
              <a:t>MeToo</a:t>
            </a:r>
            <a:r>
              <a:rPr lang="en-US" dirty="0"/>
              <a:t> movement represented the “fastest-moving social change we’ve seen in decades, and it began with individual acts of courage by women and some men too.”</a:t>
            </a:r>
          </a:p>
          <a:p>
            <a:r>
              <a:rPr lang="en-US" dirty="0"/>
              <a:t>Movie stars are supposedly nothing like you and me. They're svelte, glamorous, self-­possessed. They wear dresses we can't afford and live in houses we can only dream of. Yet it turns out that—in the most painful and personal ways—movie stars are more like you and me than we ever knew.</a:t>
            </a:r>
          </a:p>
          <a:p>
            <a:endParaRPr lang="en-US" dirty="0"/>
          </a:p>
          <a:p>
            <a:r>
              <a:rPr lang="en-US" dirty="0"/>
              <a:t>In 1997, just before Ashley Judd's career took off, she was invited to a meeting with Harvey Weinstein, head of the </a:t>
            </a:r>
            <a:r>
              <a:rPr lang="en-US" dirty="0" err="1"/>
              <a:t>starmaking</a:t>
            </a:r>
            <a:r>
              <a:rPr lang="en-US" dirty="0"/>
              <a:t> studio Miramax, at a Beverly Hills hotel. Astounded and offended by Weinstein's attempt to coerce her into bed, Judd managed to escape. But instead of keeping quiet about the kind of encounter that could easily shame a woman into silence, she began spreading the word.</a:t>
            </a:r>
          </a:p>
          <a:p>
            <a:endParaRPr lang="en-US" dirty="0"/>
          </a:p>
          <a:p>
            <a:r>
              <a:rPr lang="en-US" dirty="0"/>
              <a:t>"I started talking about Harvey the minute that it happened," Judd says in an interview with TIME. "Literally, I exited that hotel room at the Peninsula Hotel in 1997 and came straight downstairs to the lobby, where my dad was waiting for me, because he happened to be in Los Angeles from Kentucky, visiting me on the set. And he could tell by my face—to use his words—that something devastating had happened to me. I told him. I told everyone."</a:t>
            </a:r>
          </a:p>
          <a:p>
            <a:endParaRPr lang="en-US" dirty="0"/>
          </a:p>
          <a:p>
            <a:r>
              <a:rPr lang="en-US" sz="1300" dirty="0"/>
              <a:t>She recalls one screenwriter friend telling her that Weinstein's behavior was an open secret passed around on the whisper network that had been furrowing through Hollywood for years. It allowed for people to warn others to some degree, but there was no route to stop the abuse. "Were we supposed to call some fantasy attorney general of </a:t>
            </a:r>
            <a:r>
              <a:rPr lang="en-US" sz="1300" dirty="0" err="1"/>
              <a:t>moviedom</a:t>
            </a:r>
            <a:r>
              <a:rPr lang="en-US" sz="1300" dirty="0"/>
              <a:t>?" Judd asks. "There wasn't a place for us to report these experiences."</a:t>
            </a:r>
          </a:p>
          <a:p>
            <a:r>
              <a:rPr lang="en-US" sz="1300" dirty="0"/>
              <a:t>Finally, in October—when Judd went on the record about Weinstein's behavior in the New York </a:t>
            </a:r>
            <a:r>
              <a:rPr lang="en-US" sz="1300" i="1" dirty="0"/>
              <a:t>Times</a:t>
            </a:r>
            <a:r>
              <a:rPr lang="en-US" sz="1300" dirty="0"/>
              <a:t>, the first star to do so—the world listened. (Weinstein said he "never laid a glove" on Judd and denies having had nonconsensual sex with other accusers.)</a:t>
            </a:r>
          </a:p>
          <a:p>
            <a:r>
              <a:rPr lang="en-US" sz="1300" dirty="0"/>
              <a:t>When movie stars don't know where to go, what hope is there for the rest of us? What hope is there for the janitor who's being harassed by a co-worker but remains silent out of fear she'll lose the job she needs to support her children? For the administrative assistant who repeatedly fends off a superior who won't take no for an answer? For the hotel housekeeper who never knows, as she goes about replacing towels and cleaning toilets, if a guest is going to corner her in a room she can't escape?</a:t>
            </a:r>
          </a:p>
          <a:p>
            <a:r>
              <a:rPr lang="en-US" sz="1300" dirty="0"/>
              <a:t>Like the "problem that has no name," the disquieting malaise of frustration and repression among postwar wives and homemakers identified by Betty Friedan more than 50 years ago, this moment is born of a very real and potent sense of unrest. Yet it doesn't have a leader, or a single, unifying tenet. The </a:t>
            </a:r>
            <a:r>
              <a:rPr lang="en-US" sz="1300" dirty="0" err="1"/>
              <a:t>hashtag</a:t>
            </a:r>
            <a:r>
              <a:rPr lang="en-US" sz="1300" dirty="0"/>
              <a:t> #</a:t>
            </a:r>
            <a:r>
              <a:rPr lang="en-US" sz="1300" dirty="0" err="1"/>
              <a:t>MeToo</a:t>
            </a:r>
            <a:r>
              <a:rPr lang="en-US" sz="1300" dirty="0"/>
              <a:t> (swiftly adapted into #</a:t>
            </a:r>
            <a:r>
              <a:rPr lang="en-US" sz="1300" dirty="0" err="1"/>
              <a:t>BalanceTonPorc</a:t>
            </a:r>
            <a:r>
              <a:rPr lang="en-US" sz="1300" dirty="0"/>
              <a:t>, #</a:t>
            </a:r>
            <a:r>
              <a:rPr lang="en-US" sz="1300" dirty="0" err="1"/>
              <a:t>YoTambien</a:t>
            </a:r>
            <a:r>
              <a:rPr lang="en-US" sz="1300" dirty="0"/>
              <a:t>, #</a:t>
            </a:r>
            <a:r>
              <a:rPr lang="en-US" sz="1300" dirty="0" err="1"/>
              <a:t>Ana_kaman</a:t>
            </a:r>
            <a:r>
              <a:rPr lang="en-US" sz="1300" dirty="0"/>
              <a:t> and many others), which to date has provided an umbrella of solidarity for millions of people to come forward with their stories, is part of the picture, but not all of it.</a:t>
            </a:r>
          </a:p>
          <a:p>
            <a:r>
              <a:rPr lang="en-US" sz="1300" dirty="0"/>
              <a:t>This reckoning appears to have sprung up overnight. But it has actually been simmering for years, decades, centuries. Women have had it with bosses and co-workers who not only cross boundaries but don't even seem to know that boundaries exist. They've had it with the fear of retaliation, of being blackballed, of being fired from a job they can't afford to lose. They've had it with the code of going along to get along. They've had it with men who use their power to take what they want from women. These silence breakers have started a revolution of refusal, gathering strength by the day, and in the past two months alone, their collective anger has spurred immediate and shocking results: nearly every day, CEOs have been fired, moguls toppled, icons disgraced. In some cases, criminal charges have been brought.</a:t>
            </a:r>
          </a:p>
          <a:p>
            <a:r>
              <a:rPr lang="en-US" sz="1300" dirty="0"/>
              <a:t>Emboldened by Judd, </a:t>
            </a:r>
            <a:r>
              <a:rPr lang="en-US" sz="1300" dirty="0">
                <a:hlinkClick r:id="rId4"/>
              </a:rPr>
              <a:t>Rose McGowan</a:t>
            </a:r>
            <a:r>
              <a:rPr lang="en-US" sz="1300" dirty="0"/>
              <a:t> and a host of other prominent accusers, women everywhere have begun to speak out about the inappropriate, abusive and in some cases illegal behavior they've faced. When multiple harassment claims bring down a charmer like former </a:t>
            </a:r>
            <a:r>
              <a:rPr lang="en-US" sz="1300" i="1" dirty="0"/>
              <a:t>Today</a:t>
            </a:r>
            <a:r>
              <a:rPr lang="en-US" sz="1300" dirty="0"/>
              <a:t> show host Matt Lauer, women who thought they had no recourse see a new, wide-open door. When a movie star says #</a:t>
            </a:r>
            <a:r>
              <a:rPr lang="en-US" sz="1300" dirty="0" err="1"/>
              <a:t>MeToo</a:t>
            </a:r>
            <a:r>
              <a:rPr lang="en-US" sz="1300" dirty="0"/>
              <a:t>, it becomes easier to believe the cook who's been quietly enduring for years.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D0DC169-0D7F-49A5-8443-B7FAFB9ED87F}" type="slidenum">
              <a:rPr lang="en-US">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2031135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the </a:t>
            </a:r>
            <a:r>
              <a:rPr lang="en-US" dirty="0" err="1"/>
              <a:t>Alianza</a:t>
            </a:r>
            <a:r>
              <a:rPr lang="en-US" dirty="0"/>
              <a:t> </a:t>
            </a:r>
            <a:r>
              <a:rPr lang="en-US" dirty="0" err="1"/>
              <a:t>Nacional</a:t>
            </a:r>
            <a:r>
              <a:rPr lang="en-US" dirty="0"/>
              <a:t> de </a:t>
            </a:r>
            <a:r>
              <a:rPr lang="en-US" dirty="0" err="1"/>
              <a:t>Campesinas</a:t>
            </a:r>
            <a:r>
              <a:rPr lang="en-US" dirty="0"/>
              <a:t>, an </a:t>
            </a:r>
            <a:r>
              <a:rPr lang="en-US" dirty="0" err="1"/>
              <a:t>organisation</a:t>
            </a:r>
            <a:r>
              <a:rPr lang="en-US" dirty="0"/>
              <a:t> representing about 700,000 current and former farmworker women, published an open letter in solidarity with women who have come forward across the US to share stories of sexual harassment and assault.</a:t>
            </a:r>
          </a:p>
          <a:p>
            <a:r>
              <a:rPr lang="en-US" dirty="0"/>
              <a:t>Several women accused Hollywood producer Harvey Weinstein of sexual assault, and many more have come forward with stories of sexual abuse at the hands of powerful men working in media, politics, sports and other areas.</a:t>
            </a:r>
            <a:r>
              <a:rPr lang="en-US" baseline="0" dirty="0"/>
              <a:t> </a:t>
            </a:r>
            <a:r>
              <a:rPr lang="en-US" dirty="0"/>
              <a:t>Women from around the world have used the </a:t>
            </a:r>
            <a:r>
              <a:rPr lang="en-US" dirty="0" err="1"/>
              <a:t>hashtag</a:t>
            </a:r>
            <a:r>
              <a:rPr lang="en-US" dirty="0"/>
              <a:t> #</a:t>
            </a:r>
            <a:r>
              <a:rPr lang="en-US" dirty="0" err="1"/>
              <a:t>MeToo</a:t>
            </a:r>
            <a:r>
              <a:rPr lang="en-US" dirty="0"/>
              <a:t> on social media to share their experiences and show solidarity with one another</a:t>
            </a:r>
          </a:p>
          <a:p>
            <a:r>
              <a:rPr lang="en-US" dirty="0">
                <a:effectLst/>
              </a:rPr>
              <a:t>While many of the women coming forward worked in the US entertainment industry, </a:t>
            </a:r>
            <a:r>
              <a:rPr lang="en-US" dirty="0" err="1">
                <a:effectLst/>
              </a:rPr>
              <a:t>Alianza</a:t>
            </a:r>
            <a:r>
              <a:rPr lang="en-US" dirty="0">
                <a:effectLst/>
              </a:rPr>
              <a:t> wrote that its members - despite not working "under bright stage lights or on the big screen" - understood "the hurt, confusion, isolation and betrayal that you might feel.</a:t>
            </a:r>
          </a:p>
          <a:p>
            <a:r>
              <a:rPr lang="en-US" dirty="0">
                <a:effectLst/>
              </a:rPr>
              <a:t>"Even though we work in very different environments, we share a common experience of being preyed upon by individuals who have the power to hire, fire, blacklist and otherwise threaten our economic, physical and emotional security," their letter reads.</a:t>
            </a:r>
          </a:p>
          <a:p>
            <a:r>
              <a:rPr lang="en-US" dirty="0">
                <a:effectLst/>
              </a:rPr>
              <a:t>Farmworker women are especially vulnerable to sexual harassment and abuse at work because of "a severe imbalance of power" between employers and supervisors and the workers, many of whom are immigrants, according to a 2012 Human Rights Watch report.</a:t>
            </a:r>
          </a:p>
          <a:p>
            <a:endParaRPr lang="en-US" dirty="0"/>
          </a:p>
        </p:txBody>
      </p:sp>
      <p:sp>
        <p:nvSpPr>
          <p:cNvPr id="4" name="Slide Number Placeholder 3"/>
          <p:cNvSpPr>
            <a:spLocks noGrp="1"/>
          </p:cNvSpPr>
          <p:nvPr>
            <p:ph type="sldNum" sz="quarter" idx="10"/>
          </p:nvPr>
        </p:nvSpPr>
        <p:spPr/>
        <p:txBody>
          <a:bodyPr/>
          <a:lstStyle/>
          <a:p>
            <a:pPr>
              <a:defRPr/>
            </a:pPr>
            <a:fld id="{711BBBCD-0666-40DC-9827-9E25F26EA395}" type="slidenum">
              <a:rPr lang="en-US" altLang="en-US">
                <a:solidFill>
                  <a:prstClr val="black"/>
                </a:solidFill>
              </a:rPr>
              <a:pPr>
                <a:defRPr/>
              </a:pPr>
              <a:t>23</a:t>
            </a:fld>
            <a:endParaRPr lang="en-US" altLang="en-US">
              <a:solidFill>
                <a:prstClr val="black"/>
              </a:solidFill>
            </a:endParaRPr>
          </a:p>
        </p:txBody>
      </p:sp>
    </p:spTree>
    <p:extLst>
      <p:ext uri="{BB962C8B-B14F-4D97-AF65-F5344CB8AC3E}">
        <p14:creationId xmlns:p14="http://schemas.microsoft.com/office/powerpoint/2010/main" val="937781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85863" y="696913"/>
            <a:ext cx="4654550" cy="3490912"/>
          </a:xfrm>
          <a:ln/>
        </p:spPr>
      </p:sp>
      <p:sp>
        <p:nvSpPr>
          <p:cNvPr id="45059" name="Rectangle 3"/>
          <p:cNvSpPr>
            <a:spLocks noGrp="1" noChangeArrowheads="1"/>
          </p:cNvSpPr>
          <p:nvPr>
            <p:ph type="body" idx="1"/>
          </p:nvPr>
        </p:nvSpPr>
        <p:spPr>
          <a:xfrm>
            <a:off x="702617" y="4422132"/>
            <a:ext cx="5617870" cy="4189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FF9900"/>
              </a:buClr>
            </a:pPr>
            <a:r>
              <a:rPr lang="en-US" b="1" dirty="0">
                <a:solidFill>
                  <a:schemeClr val="tx2"/>
                </a:solidFill>
              </a:rPr>
              <a:t>failure to hire, termination, demotion, terms and conditions, failure to promote, failure to reasonably accommodate, hostile environment, retaliation</a:t>
            </a:r>
            <a:r>
              <a:rPr lang="en-US" dirty="0">
                <a:solidFill>
                  <a:schemeClr val="tx2"/>
                </a:solidFill>
              </a:rPr>
              <a:t>, etc.</a:t>
            </a:r>
          </a:p>
          <a:p>
            <a:pPr eaLnBrk="1" hangingPunct="1">
              <a:lnSpc>
                <a:spcPct val="90000"/>
              </a:lnSpc>
              <a:spcBef>
                <a:spcPct val="75000"/>
              </a:spcBef>
            </a:pPr>
            <a:r>
              <a:rPr lang="en-US" dirty="0">
                <a:solidFill>
                  <a:schemeClr val="tx2"/>
                </a:solidFill>
              </a:rPr>
              <a:t>WHO IS PROTECTED?</a:t>
            </a:r>
          </a:p>
          <a:p>
            <a:pPr eaLnBrk="1" hangingPunct="1"/>
            <a:r>
              <a:rPr lang="en-US" dirty="0">
                <a:solidFill>
                  <a:schemeClr val="tx2"/>
                </a:solidFill>
              </a:rPr>
              <a:t>employee</a:t>
            </a:r>
          </a:p>
          <a:p>
            <a:pPr eaLnBrk="1" hangingPunct="1"/>
            <a:r>
              <a:rPr lang="en-US" dirty="0">
                <a:solidFill>
                  <a:schemeClr val="tx2"/>
                </a:solidFill>
              </a:rPr>
              <a:t>temporary worker </a:t>
            </a:r>
          </a:p>
          <a:p>
            <a:pPr eaLnBrk="1" hangingPunct="1"/>
            <a:r>
              <a:rPr lang="en-US" dirty="0">
                <a:solidFill>
                  <a:schemeClr val="tx2"/>
                </a:solidFill>
              </a:rPr>
              <a:t>job applicant</a:t>
            </a:r>
          </a:p>
          <a:p>
            <a:pPr eaLnBrk="1" hangingPunct="1"/>
            <a:r>
              <a:rPr lang="en-US" dirty="0">
                <a:solidFill>
                  <a:schemeClr val="tx2"/>
                </a:solidFill>
              </a:rPr>
              <a:t>former employee</a:t>
            </a:r>
          </a:p>
          <a:p>
            <a:pPr eaLnBrk="1" hangingPunct="1"/>
            <a:r>
              <a:rPr lang="en-US" i="1" dirty="0">
                <a:solidFill>
                  <a:schemeClr val="tx2"/>
                </a:solidFill>
              </a:rPr>
              <a:t>some</a:t>
            </a:r>
            <a:r>
              <a:rPr lang="en-US" dirty="0">
                <a:solidFill>
                  <a:schemeClr val="tx2"/>
                </a:solidFill>
              </a:rPr>
              <a:t> interns</a:t>
            </a:r>
          </a:p>
          <a:p>
            <a:pPr eaLnBrk="1" hangingPunct="1"/>
            <a:r>
              <a:rPr lang="en-US" b="1" dirty="0">
                <a:solidFill>
                  <a:schemeClr val="tx2"/>
                </a:solidFill>
              </a:rPr>
              <a:t>undocumented workers </a:t>
            </a:r>
            <a:r>
              <a:rPr lang="en-US" dirty="0">
                <a:solidFill>
                  <a:schemeClr val="tx2"/>
                </a:solidFill>
              </a:rPr>
              <a:t>too!</a:t>
            </a:r>
          </a:p>
          <a:p>
            <a:pPr eaLnBrk="1" hangingPunct="1">
              <a:lnSpc>
                <a:spcPct val="90000"/>
              </a:lnSpc>
              <a:spcBef>
                <a:spcPct val="75000"/>
              </a:spcBef>
            </a:pPr>
            <a:r>
              <a:rPr lang="en-US" dirty="0">
                <a:solidFill>
                  <a:schemeClr val="tx2"/>
                </a:solidFill>
              </a:rPr>
              <a:t>who can be liable?</a:t>
            </a:r>
          </a:p>
          <a:p>
            <a:pPr eaLnBrk="1" hangingPunct="1">
              <a:lnSpc>
                <a:spcPct val="90000"/>
              </a:lnSpc>
            </a:pPr>
            <a:r>
              <a:rPr lang="en-US" b="1" dirty="0">
                <a:solidFill>
                  <a:schemeClr val="tx2"/>
                </a:solidFill>
              </a:rPr>
              <a:t>employer </a:t>
            </a:r>
          </a:p>
          <a:p>
            <a:pPr marL="0" lvl="1" eaLnBrk="1" hangingPunct="1">
              <a:lnSpc>
                <a:spcPct val="90000"/>
              </a:lnSpc>
              <a:buClr>
                <a:srgbClr val="FF9900"/>
              </a:buClr>
            </a:pPr>
            <a:r>
              <a:rPr lang="en-US" dirty="0">
                <a:solidFill>
                  <a:schemeClr val="tx2"/>
                </a:solidFill>
              </a:rPr>
              <a:t>For most statutes, </a:t>
            </a:r>
            <a:r>
              <a:rPr lang="en-US" dirty="0">
                <a:solidFill>
                  <a:schemeClr val="tx2"/>
                </a:solidFill>
                <a:latin typeface="Futura Md BT" pitchFamily="34" charset="0"/>
              </a:rPr>
              <a:t>15</a:t>
            </a:r>
            <a:r>
              <a:rPr lang="en-US" u="sng" dirty="0">
                <a:solidFill>
                  <a:schemeClr val="tx2"/>
                </a:solidFill>
                <a:latin typeface="Futura Md BT" pitchFamily="34" charset="0"/>
              </a:rPr>
              <a:t>+</a:t>
            </a:r>
            <a:r>
              <a:rPr lang="en-US" dirty="0">
                <a:solidFill>
                  <a:schemeClr val="tx2"/>
                </a:solidFill>
                <a:latin typeface="Futura Md BT" pitchFamily="34" charset="0"/>
              </a:rPr>
              <a:t> employees</a:t>
            </a:r>
            <a:r>
              <a:rPr lang="en-US" dirty="0">
                <a:solidFill>
                  <a:schemeClr val="tx2"/>
                </a:solidFill>
              </a:rPr>
              <a:t> in 20 calendar weeks in the calendar year of discrimination or preceding year</a:t>
            </a:r>
            <a:br>
              <a:rPr lang="en-US" dirty="0">
                <a:solidFill>
                  <a:schemeClr val="tx2"/>
                </a:solidFill>
              </a:rPr>
            </a:br>
            <a:r>
              <a:rPr lang="en-US" dirty="0">
                <a:solidFill>
                  <a:schemeClr val="tx2"/>
                </a:solidFill>
                <a:latin typeface="Futura Md BT" pitchFamily="34" charset="0"/>
              </a:rPr>
              <a:t>20</a:t>
            </a:r>
            <a:r>
              <a:rPr lang="en-US" u="sng" dirty="0">
                <a:solidFill>
                  <a:schemeClr val="tx2"/>
                </a:solidFill>
                <a:latin typeface="Futura Md BT" pitchFamily="34" charset="0"/>
              </a:rPr>
              <a:t>+</a:t>
            </a:r>
            <a:r>
              <a:rPr lang="en-US" dirty="0">
                <a:solidFill>
                  <a:schemeClr val="tx2"/>
                </a:solidFill>
                <a:latin typeface="Futura Md BT" pitchFamily="34" charset="0"/>
              </a:rPr>
              <a:t> employees</a:t>
            </a:r>
            <a:r>
              <a:rPr lang="en-US" dirty="0">
                <a:solidFill>
                  <a:schemeClr val="tx2"/>
                </a:solidFill>
              </a:rPr>
              <a:t> for ADEA</a:t>
            </a:r>
            <a:br>
              <a:rPr lang="en-US" dirty="0">
                <a:solidFill>
                  <a:schemeClr val="tx2"/>
                </a:solidFill>
              </a:rPr>
            </a:br>
            <a:r>
              <a:rPr lang="en-US" dirty="0">
                <a:solidFill>
                  <a:schemeClr val="tx2"/>
                </a:solidFill>
                <a:latin typeface="Futura Md BT" pitchFamily="34" charset="0"/>
              </a:rPr>
              <a:t>1</a:t>
            </a:r>
            <a:r>
              <a:rPr lang="en-US" u="sng" dirty="0">
                <a:solidFill>
                  <a:schemeClr val="tx2"/>
                </a:solidFill>
                <a:latin typeface="Futura Md BT" pitchFamily="34" charset="0"/>
              </a:rPr>
              <a:t>+</a:t>
            </a:r>
            <a:r>
              <a:rPr lang="en-US" dirty="0">
                <a:solidFill>
                  <a:schemeClr val="tx2"/>
                </a:solidFill>
              </a:rPr>
              <a:t> for EPA</a:t>
            </a:r>
          </a:p>
          <a:p>
            <a:pPr eaLnBrk="1" hangingPunct="1">
              <a:lnSpc>
                <a:spcPct val="90000"/>
              </a:lnSpc>
            </a:pPr>
            <a:r>
              <a:rPr lang="en-US" b="1" dirty="0">
                <a:solidFill>
                  <a:schemeClr val="tx2"/>
                </a:solidFill>
              </a:rPr>
              <a:t>labor organization</a:t>
            </a:r>
          </a:p>
          <a:p>
            <a:pPr eaLnBrk="1" hangingPunct="1">
              <a:lnSpc>
                <a:spcPct val="90000"/>
              </a:lnSpc>
            </a:pPr>
            <a:r>
              <a:rPr lang="en-US" b="1" dirty="0">
                <a:solidFill>
                  <a:schemeClr val="tx2"/>
                </a:solidFill>
              </a:rPr>
              <a:t>temporary employment agency</a:t>
            </a:r>
            <a:r>
              <a:rPr lang="en-US" dirty="0">
                <a:solidFill>
                  <a:schemeClr val="tx2"/>
                </a:solidFill>
              </a:rPr>
              <a:t> or </a:t>
            </a:r>
            <a:r>
              <a:rPr lang="en-US" b="1" dirty="0">
                <a:solidFill>
                  <a:schemeClr val="tx2"/>
                </a:solidFill>
              </a:rPr>
              <a:t>staffing firm</a:t>
            </a:r>
          </a:p>
          <a:p>
            <a:pPr eaLnBrk="1" hangingPunct="1">
              <a:lnSpc>
                <a:spcPct val="90000"/>
              </a:lnSpc>
              <a:spcBef>
                <a:spcPct val="75000"/>
              </a:spcBef>
            </a:pPr>
            <a:endParaRPr lang="en-US" dirty="0">
              <a:solidFill>
                <a:schemeClr val="tx2"/>
              </a:solidFill>
            </a:endParaRPr>
          </a:p>
          <a:p>
            <a:pPr lvl="1" eaLnBrk="1" hangingPunct="1">
              <a:buClr>
                <a:srgbClr val="FF9900"/>
              </a:buClr>
            </a:pPr>
            <a:endParaRPr lang="en-US" dirty="0">
              <a:solidFill>
                <a:schemeClr val="tx2"/>
              </a:solidFill>
            </a:endParaRPr>
          </a:p>
        </p:txBody>
      </p:sp>
      <p:sp>
        <p:nvSpPr>
          <p:cNvPr id="2" name="TextBox 1"/>
          <p:cNvSpPr txBox="1"/>
          <p:nvPr>
            <p:custDataLst>
              <p:tags r:id="rId1"/>
            </p:custDataLst>
          </p:nvPr>
        </p:nvSpPr>
        <p:spPr>
          <a:xfrm>
            <a:off x="1" y="1"/>
            <a:ext cx="3657865" cy="355249"/>
          </a:xfrm>
          <a:prstGeom prst="rect">
            <a:avLst/>
          </a:prstGeom>
          <a:noFill/>
        </p:spPr>
        <p:txBody>
          <a:bodyPr vert="horz" lIns="88268" tIns="44134" rIns="88268" bIns="44134" rtlCol="0">
            <a:spAutoFit/>
          </a:bodyPr>
          <a:lstStyle/>
          <a:p>
            <a:pPr defTabSz="933167" eaLnBrk="1" fontAlgn="auto" hangingPunct="1">
              <a:spcBef>
                <a:spcPts val="0"/>
              </a:spcBef>
              <a:spcAft>
                <a:spcPts val="0"/>
              </a:spcAft>
              <a:defRPr/>
            </a:pPr>
            <a:endParaRPr lang="en-US" sz="1700">
              <a:solidFill>
                <a:prstClr val="black"/>
              </a:solidFill>
              <a:latin typeface="Calibri"/>
            </a:endParaRPr>
          </a:p>
        </p:txBody>
      </p:sp>
    </p:spTree>
    <p:extLst>
      <p:ext uri="{BB962C8B-B14F-4D97-AF65-F5344CB8AC3E}">
        <p14:creationId xmlns:p14="http://schemas.microsoft.com/office/powerpoint/2010/main" val="1480551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Here is another way of looking at our work (compare National &amp;</a:t>
            </a:r>
            <a:r>
              <a:rPr lang="en-US" baseline="0" dirty="0"/>
              <a:t> TX t</a:t>
            </a:r>
            <a:r>
              <a:rPr lang="en-US" dirty="0"/>
              <a:t>rends)</a:t>
            </a:r>
          </a:p>
          <a:p>
            <a:pPr eaLnBrk="1" hangingPunct="1"/>
            <a:endParaRPr lang="en-US" altLang="en-US" dirty="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4648">
              <a:defRPr>
                <a:solidFill>
                  <a:schemeClr val="tx1"/>
                </a:solidFill>
                <a:latin typeface="Garamond" pitchFamily="18" charset="0"/>
              </a:defRPr>
            </a:lvl1pPr>
            <a:lvl2pPr marL="753616" indent="-289854" defTabSz="914648">
              <a:defRPr>
                <a:solidFill>
                  <a:schemeClr val="tx1"/>
                </a:solidFill>
                <a:latin typeface="Garamond" pitchFamily="18" charset="0"/>
              </a:defRPr>
            </a:lvl2pPr>
            <a:lvl3pPr marL="1159412" indent="-231881" defTabSz="914648">
              <a:defRPr>
                <a:solidFill>
                  <a:schemeClr val="tx1"/>
                </a:solidFill>
                <a:latin typeface="Garamond" pitchFamily="18" charset="0"/>
              </a:defRPr>
            </a:lvl3pPr>
            <a:lvl4pPr marL="1623176" indent="-231881" defTabSz="914648">
              <a:defRPr>
                <a:solidFill>
                  <a:schemeClr val="tx1"/>
                </a:solidFill>
                <a:latin typeface="Garamond" pitchFamily="18" charset="0"/>
              </a:defRPr>
            </a:lvl4pPr>
            <a:lvl5pPr marL="2086942" indent="-231881" defTabSz="914648">
              <a:defRPr>
                <a:solidFill>
                  <a:schemeClr val="tx1"/>
                </a:solidFill>
                <a:latin typeface="Garamond" pitchFamily="18" charset="0"/>
              </a:defRPr>
            </a:lvl5pPr>
            <a:lvl6pPr marL="2550706" indent="-231881" defTabSz="914648" eaLnBrk="0" fontAlgn="base" hangingPunct="0">
              <a:spcBef>
                <a:spcPct val="0"/>
              </a:spcBef>
              <a:spcAft>
                <a:spcPct val="0"/>
              </a:spcAft>
              <a:defRPr>
                <a:solidFill>
                  <a:schemeClr val="tx1"/>
                </a:solidFill>
                <a:latin typeface="Garamond" pitchFamily="18" charset="0"/>
              </a:defRPr>
            </a:lvl6pPr>
            <a:lvl7pPr marL="3014471" indent="-231881" defTabSz="914648" eaLnBrk="0" fontAlgn="base" hangingPunct="0">
              <a:spcBef>
                <a:spcPct val="0"/>
              </a:spcBef>
              <a:spcAft>
                <a:spcPct val="0"/>
              </a:spcAft>
              <a:defRPr>
                <a:solidFill>
                  <a:schemeClr val="tx1"/>
                </a:solidFill>
                <a:latin typeface="Garamond" pitchFamily="18" charset="0"/>
              </a:defRPr>
            </a:lvl7pPr>
            <a:lvl8pPr marL="3478236" indent="-231881" defTabSz="914648" eaLnBrk="0" fontAlgn="base" hangingPunct="0">
              <a:spcBef>
                <a:spcPct val="0"/>
              </a:spcBef>
              <a:spcAft>
                <a:spcPct val="0"/>
              </a:spcAft>
              <a:defRPr>
                <a:solidFill>
                  <a:schemeClr val="tx1"/>
                </a:solidFill>
                <a:latin typeface="Garamond" pitchFamily="18" charset="0"/>
              </a:defRPr>
            </a:lvl8pPr>
            <a:lvl9pPr marL="3942000" indent="-231881" defTabSz="914648" eaLnBrk="0" fontAlgn="base" hangingPunct="0">
              <a:spcBef>
                <a:spcPct val="0"/>
              </a:spcBef>
              <a:spcAft>
                <a:spcPct val="0"/>
              </a:spcAft>
              <a:defRPr>
                <a:solidFill>
                  <a:schemeClr val="tx1"/>
                </a:solidFill>
                <a:latin typeface="Garamond" pitchFamily="18" charset="0"/>
              </a:defRPr>
            </a:lvl9pPr>
          </a:lstStyle>
          <a:p>
            <a:pPr>
              <a:defRPr/>
            </a:pPr>
            <a:fld id="{7C7D4969-4050-4508-B2B2-DAEDFE25100D}" type="slidenum">
              <a:rPr lang="en-US" altLang="en-US">
                <a:solidFill>
                  <a:srgbClr val="000000"/>
                </a:solidFill>
                <a:latin typeface="Arial" pitchFamily="34" charset="0"/>
                <a:ea typeface="MS PGothic" pitchFamily="34" charset="-128"/>
              </a:rPr>
              <a:pPr>
                <a:defRPr/>
              </a:pPr>
              <a:t>25</a:t>
            </a:fld>
            <a:endParaRPr lang="en-US" altLang="en-US">
              <a:solidFill>
                <a:srgbClr val="000000"/>
              </a:solidFill>
              <a:latin typeface="Arial" pitchFamily="34" charset="0"/>
              <a:ea typeface="MS PGothic" pitchFamily="34" charset="-128"/>
            </a:endParaRPr>
          </a:p>
        </p:txBody>
      </p:sp>
    </p:spTree>
    <p:extLst>
      <p:ext uri="{BB962C8B-B14F-4D97-AF65-F5344CB8AC3E}">
        <p14:creationId xmlns:p14="http://schemas.microsoft.com/office/powerpoint/2010/main" val="3028133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All four statutes enforced by the EEOC prohibit retaliation</a:t>
            </a:r>
          </a:p>
          <a:p>
            <a:pPr eaLnBrk="1" hangingPunct="1"/>
            <a:endParaRPr lang="en-US"/>
          </a:p>
          <a:p>
            <a:pPr eaLnBrk="1" hangingPunct="1"/>
            <a:r>
              <a:rPr lang="en-US"/>
              <a:t>Adverse Actions: “anything that would chill employer from complaining”</a:t>
            </a:r>
          </a:p>
          <a:p>
            <a:pPr eaLnBrk="1" hangingPunct="1"/>
            <a:r>
              <a:rPr lang="en-US"/>
              <a:t>Harassment and intimidation</a:t>
            </a:r>
          </a:p>
          <a:p>
            <a:pPr eaLnBrk="1" hangingPunct="1"/>
            <a:r>
              <a:rPr lang="en-US"/>
              <a:t> Denial of employment benefits</a:t>
            </a:r>
          </a:p>
          <a:p>
            <a:pPr eaLnBrk="1" hangingPunct="1"/>
            <a:r>
              <a:rPr lang="en-US"/>
              <a:t> Discharge, discipline, demotion, reassignment, denial of promotion</a:t>
            </a:r>
          </a:p>
          <a:p>
            <a:pPr eaLnBrk="1" hangingPunct="1"/>
            <a:r>
              <a:rPr lang="en-US"/>
              <a:t> Unjustified evaluations and reports</a:t>
            </a:r>
          </a:p>
          <a:p>
            <a:pPr eaLnBrk="1" hangingPunct="1"/>
            <a:r>
              <a:rPr lang="en-US"/>
              <a:t> Acceleration of disciplinary action</a:t>
            </a:r>
          </a:p>
          <a:p>
            <a:pPr eaLnBrk="1" hangingPunct="1"/>
            <a:r>
              <a:rPr lang="en-US"/>
              <a:t> Undeserved negative reference </a:t>
            </a:r>
            <a:endParaRPr lang="en-US" sz="1000"/>
          </a:p>
          <a:p>
            <a:pPr eaLnBrk="1" hangingPunct="1">
              <a:lnSpc>
                <a:spcPct val="80000"/>
              </a:lnSpc>
            </a:pPr>
            <a:r>
              <a:rPr lang="en-US" sz="1000"/>
              <a:t> </a:t>
            </a:r>
          </a:p>
          <a:p>
            <a:pPr eaLnBrk="1" hangingPunct="1"/>
            <a:endParaRPr lang="en-US"/>
          </a:p>
        </p:txBody>
      </p:sp>
      <p:sp>
        <p:nvSpPr>
          <p:cNvPr id="2" name="TextBox 1"/>
          <p:cNvSpPr txBox="1"/>
          <p:nvPr>
            <p:custDataLst>
              <p:tags r:id="rId1"/>
            </p:custDataLst>
          </p:nvPr>
        </p:nvSpPr>
        <p:spPr>
          <a:xfrm>
            <a:off x="1" y="1"/>
            <a:ext cx="3657865" cy="355249"/>
          </a:xfrm>
          <a:prstGeom prst="rect">
            <a:avLst/>
          </a:prstGeom>
          <a:noFill/>
        </p:spPr>
        <p:txBody>
          <a:bodyPr vert="horz" lIns="88268" tIns="44134" rIns="88268" bIns="44134" rtlCol="0">
            <a:spAutoFit/>
          </a:bodyPr>
          <a:lstStyle/>
          <a:p>
            <a:pPr defTabSz="933167" eaLnBrk="1" fontAlgn="auto" hangingPunct="1">
              <a:spcBef>
                <a:spcPts val="0"/>
              </a:spcBef>
              <a:spcAft>
                <a:spcPts val="0"/>
              </a:spcAft>
              <a:defRPr/>
            </a:pPr>
            <a:endParaRPr lang="en-US" sz="1700">
              <a:solidFill>
                <a:prstClr val="black"/>
              </a:solidFill>
              <a:latin typeface="Calibri"/>
            </a:endParaRPr>
          </a:p>
        </p:txBody>
      </p:sp>
    </p:spTree>
    <p:extLst>
      <p:ext uri="{BB962C8B-B14F-4D97-AF65-F5344CB8AC3E}">
        <p14:creationId xmlns:p14="http://schemas.microsoft.com/office/powerpoint/2010/main" val="2819489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SAY: </a:t>
            </a:r>
            <a:r>
              <a:rPr lang="en-US" dirty="0"/>
              <a:t>Finally, we reach behavior that is against the law. While most employers attempt to discourage uncivil behavior, and many outright prohibit abusive behavior, prohibiting harassment based on protected class is a matter of federal and state law.</a:t>
            </a:r>
          </a:p>
          <a:p>
            <a:endParaRPr lang="en-US" dirty="0"/>
          </a:p>
          <a:p>
            <a:r>
              <a:rPr lang="en-US" dirty="0"/>
              <a:t>If I described abusive behavior happening to me in the workplace, but it included racial slurs, or targeted me because of my religion, the conduct would move from unfortunate and damaging to unlawful. Let’s unpack that.</a:t>
            </a:r>
          </a:p>
          <a:p>
            <a:endParaRPr lang="en-US" dirty="0"/>
          </a:p>
          <a:p>
            <a:r>
              <a:rPr lang="en-US" dirty="0"/>
              <a:t>Most Americans are familiar with the concept of workplace discrimination. We know that you cannot refuse to hire someone because of their religion, pay someone less because of their race or because they are living with a disability, or hire someone but tell them that people of their gender or national origin don’t get promoted. Equality in hiring, pay and promotion has been the law since the Civil Rights Act of 1964. </a:t>
            </a:r>
          </a:p>
          <a:p>
            <a:endParaRPr lang="en-US" dirty="0"/>
          </a:p>
          <a:p>
            <a:r>
              <a:rPr lang="en-US" dirty="0"/>
              <a:t>The idea behind anti-discrimination laws is to ensure everyone has the same opportunity for economic advancement without regard to their identity.</a:t>
            </a:r>
          </a:p>
          <a:p>
            <a:r>
              <a:rPr lang="en-US" dirty="0"/>
              <a:t>Once discrimination law was in place, the EEOC began receiving charges of discrimination from workers across the country. These charges included allegations that workers were being harassed because of their race, color, sex, national origin and religion. For example, workers said that their co-workers or bosses made offensive comments to them; isolated or excluded them; or physically assaulted them because of the color of their skin, the country of their birth, the place they chose to worship or their gender. The workers argued that these experiences made it difficult for them to do their jobs, and even forced some of them to quit. Courts took note, and held along with the EEOC that this type of conduct is illegal. </a:t>
            </a:r>
          </a:p>
          <a:p>
            <a:r>
              <a:rPr lang="en-US" dirty="0"/>
              <a:t>When Congress wrote the discrimination laws, the legislators recognized that some workers might hesitate to come forward to report discrimination out of fear that they would be punished for doing so. Because of this, they included provisions in these laws that make it illegal to retaliate against workers for reporting discrimination, participating in a discrimination investigation or lawsuit, or opposing discrimination.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8FD4E1-27FC-4C5C-9569-9CBE20A17FE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7842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8FD4E1-27FC-4C5C-9569-9CBE20A17FE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2396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p:cNvSpPr>
            <a:spLocks noGrp="1" noChangeArrowheads="1"/>
          </p:cNvSpPr>
          <p:nvPr>
            <p:ph type="sldNum" sz="quarter" idx="5"/>
          </p:nvPr>
        </p:nvSpPr>
        <p:spPr>
          <a:noFill/>
        </p:spPr>
        <p:txBody>
          <a:bodyPr/>
          <a:lstStyle/>
          <a:p>
            <a:fld id="{F6590EE2-5BCB-4150-AF99-64B30F0B1CCE}" type="slidenum">
              <a:rPr lang="en-US" smtClean="0"/>
              <a:pPr/>
              <a:t>29</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42630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 particular attitude toward or way of regarding something; a point of view.</a:t>
            </a:r>
          </a:p>
          <a:p>
            <a:r>
              <a:rPr lang="en-US" dirty="0"/>
              <a:t>"most guidebook history is written from the editor's perspective"</a:t>
            </a:r>
          </a:p>
          <a:p>
            <a:endParaRPr lang="en-US" dirty="0"/>
          </a:p>
        </p:txBody>
      </p:sp>
      <p:sp>
        <p:nvSpPr>
          <p:cNvPr id="4" name="Slide Number Placeholder 3"/>
          <p:cNvSpPr>
            <a:spLocks noGrp="1"/>
          </p:cNvSpPr>
          <p:nvPr>
            <p:ph type="sldNum" sz="quarter" idx="10"/>
          </p:nvPr>
        </p:nvSpPr>
        <p:spPr/>
        <p:txBody>
          <a:bodyPr/>
          <a:lstStyle/>
          <a:p>
            <a:pPr>
              <a:defRPr/>
            </a:pPr>
            <a:fld id="{711BBBCD-0666-40DC-9827-9E25F26EA395}" type="slidenum">
              <a:rPr lang="en-US" altLang="en-US" smtClean="0"/>
              <a:pPr>
                <a:defRPr/>
              </a:pPr>
              <a:t>3</a:t>
            </a:fld>
            <a:endParaRPr lang="en-US" altLang="en-US"/>
          </a:p>
        </p:txBody>
      </p:sp>
    </p:spTree>
    <p:extLst>
      <p:ext uri="{BB962C8B-B14F-4D97-AF65-F5344CB8AC3E}">
        <p14:creationId xmlns:p14="http://schemas.microsoft.com/office/powerpoint/2010/main" val="713407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txBox="1">
            <a:spLocks noGrp="1" noChangeArrowheads="1"/>
          </p:cNvSpPr>
          <p:nvPr/>
        </p:nvSpPr>
        <p:spPr bwMode="auto">
          <a:xfrm>
            <a:off x="3978131" y="8841738"/>
            <a:ext cx="3043343" cy="465774"/>
          </a:xfrm>
          <a:prstGeom prst="rect">
            <a:avLst/>
          </a:prstGeom>
          <a:noFill/>
          <a:ln w="9525">
            <a:noFill/>
            <a:miter lim="800000"/>
            <a:headEnd/>
            <a:tailEnd/>
          </a:ln>
        </p:spPr>
        <p:txBody>
          <a:bodyPr lIns="93317" tIns="46659" rIns="93317" bIns="46659" anchor="b"/>
          <a:lstStyle/>
          <a:p>
            <a:pPr algn="r" defTabSz="882762" eaLnBrk="1" hangingPunct="1">
              <a:defRPr/>
            </a:pPr>
            <a:fld id="{B4CAC4A7-7E1A-4E08-9374-2F5A9E98D4D0}" type="slidenum">
              <a:rPr lang="en-US" sz="1300">
                <a:solidFill>
                  <a:prstClr val="black"/>
                </a:solidFill>
                <a:ea typeface="ＭＳ Ｐゴシック" pitchFamily="34" charset="-128"/>
              </a:rPr>
              <a:pPr algn="r" defTabSz="882762" eaLnBrk="1" hangingPunct="1">
                <a:defRPr/>
              </a:pPr>
              <a:t>30</a:t>
            </a:fld>
            <a:endParaRPr lang="en-US" sz="1300">
              <a:solidFill>
                <a:prstClr val="black"/>
              </a:solidFill>
              <a:ea typeface="ＭＳ Ｐゴシック" pitchFamily="34" charset="-128"/>
            </a:endParaRPr>
          </a:p>
        </p:txBody>
      </p:sp>
      <p:sp>
        <p:nvSpPr>
          <p:cNvPr id="259075" name="Rectangle 2"/>
          <p:cNvSpPr>
            <a:spLocks noGrp="1" noRot="1" noChangeAspect="1" noChangeArrowheads="1" noTextEdit="1"/>
          </p:cNvSpPr>
          <p:nvPr>
            <p:ph type="sldImg"/>
            <p:custDataLst>
              <p:tags r:id="rId1"/>
            </p:custDataLst>
          </p:nvPr>
        </p:nvSpPr>
        <p:spPr>
          <a:xfrm>
            <a:off x="1184275" y="698500"/>
            <a:ext cx="4654550" cy="3490913"/>
          </a:xfrm>
          <a:prstGeom prst="rect">
            <a:avLst/>
          </a:prstGeom>
          <a:ln/>
        </p:spPr>
      </p:sp>
      <p:sp>
        <p:nvSpPr>
          <p:cNvPr id="259076" name="Rectangle 3"/>
          <p:cNvSpPr>
            <a:spLocks noGrp="1" noChangeArrowheads="1"/>
          </p:cNvSpPr>
          <p:nvPr>
            <p:ph type="body" idx="1"/>
          </p:nvPr>
        </p:nvSpPr>
        <p:spPr>
          <a:xfrm>
            <a:off x="702310" y="4422459"/>
            <a:ext cx="5618480" cy="4188777"/>
          </a:xfrm>
          <a:prstGeom prst="rect">
            <a:avLst/>
          </a:prstGeom>
          <a:noFill/>
          <a:ln/>
        </p:spPr>
        <p:txBody>
          <a:bodyPr/>
          <a:lstStyle/>
          <a:p>
            <a:endParaRPr lang="en-US"/>
          </a:p>
        </p:txBody>
      </p:sp>
    </p:spTree>
    <p:extLst>
      <p:ext uri="{BB962C8B-B14F-4D97-AF65-F5344CB8AC3E}">
        <p14:creationId xmlns:p14="http://schemas.microsoft.com/office/powerpoint/2010/main" val="1815021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7"/>
          <p:cNvSpPr>
            <a:spLocks noGrp="1" noChangeArrowheads="1"/>
          </p:cNvSpPr>
          <p:nvPr>
            <p:ph type="sldNum" sz="quarter" idx="5"/>
          </p:nvPr>
        </p:nvSpPr>
        <p:spPr>
          <a:noFill/>
        </p:spPr>
        <p:txBody>
          <a:bodyPr/>
          <a:lstStyle/>
          <a:p>
            <a:fld id="{204E4439-F341-4A94-BDE6-CF4CD61D45C0}" type="slidenum">
              <a:rPr lang="en-US" smtClean="0"/>
              <a:pPr/>
              <a:t>32</a:t>
            </a:fld>
            <a:endParaRPr lang="en-US"/>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7"/>
          <p:cNvSpPr>
            <a:spLocks noGrp="1" noChangeArrowheads="1"/>
          </p:cNvSpPr>
          <p:nvPr>
            <p:ph type="sldNum" sz="quarter" idx="5"/>
          </p:nvPr>
        </p:nvSpPr>
        <p:spPr>
          <a:noFill/>
        </p:spPr>
        <p:txBody>
          <a:bodyPr/>
          <a:lstStyle/>
          <a:p>
            <a:fld id="{223B9B79-8B66-4D00-8306-A09CCDBB0BF6}" type="slidenum">
              <a:rPr lang="en-US" smtClean="0"/>
              <a:pPr/>
              <a:t>33</a:t>
            </a:fld>
            <a:endParaRPr lang="en-US"/>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7"/>
          <p:cNvSpPr>
            <a:spLocks noGrp="1" noChangeArrowheads="1"/>
          </p:cNvSpPr>
          <p:nvPr>
            <p:ph type="sldNum" sz="quarter" idx="5"/>
          </p:nvPr>
        </p:nvSpPr>
        <p:spPr>
          <a:noFill/>
        </p:spPr>
        <p:txBody>
          <a:bodyPr/>
          <a:lstStyle/>
          <a:p>
            <a:fld id="{E683FF8A-DE05-424B-BAA4-FCFCCD840E6A}" type="slidenum">
              <a:rPr lang="en-US" smtClean="0"/>
              <a:pPr/>
              <a:t>34</a:t>
            </a:fld>
            <a:endParaRPr lang="en-US"/>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7"/>
          <p:cNvSpPr>
            <a:spLocks noGrp="1" noChangeArrowheads="1"/>
          </p:cNvSpPr>
          <p:nvPr>
            <p:ph type="sldNum" sz="quarter" idx="5"/>
          </p:nvPr>
        </p:nvSpPr>
        <p:spPr>
          <a:noFill/>
        </p:spPr>
        <p:txBody>
          <a:bodyPr/>
          <a:lstStyle/>
          <a:p>
            <a:fld id="{536EFD38-2055-43E6-86AA-A72EEBF27EEC}" type="slidenum">
              <a:rPr lang="en-US" smtClean="0"/>
              <a:pPr/>
              <a:t>35</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7"/>
          <p:cNvSpPr>
            <a:spLocks noGrp="1" noChangeArrowheads="1"/>
          </p:cNvSpPr>
          <p:nvPr>
            <p:ph type="sldNum" sz="quarter" idx="5"/>
          </p:nvPr>
        </p:nvSpPr>
        <p:spPr>
          <a:noFill/>
        </p:spPr>
        <p:txBody>
          <a:bodyPr/>
          <a:lstStyle/>
          <a:p>
            <a:fld id="{C2CD92A2-7CE9-4036-A948-C5183F9F7E18}" type="slidenum">
              <a:rPr lang="en-US" smtClean="0"/>
              <a:pPr/>
              <a:t>36</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7"/>
          <p:cNvSpPr>
            <a:spLocks noGrp="1" noChangeArrowheads="1"/>
          </p:cNvSpPr>
          <p:nvPr>
            <p:ph type="sldNum" sz="quarter" idx="5"/>
          </p:nvPr>
        </p:nvSpPr>
        <p:spPr>
          <a:noFill/>
        </p:spPr>
        <p:txBody>
          <a:bodyPr/>
          <a:lstStyle/>
          <a:p>
            <a:fld id="{5AF680F2-912C-4240-A367-0D795018B4A5}" type="slidenum">
              <a:rPr lang="en-US" smtClean="0"/>
              <a:pPr/>
              <a:t>37</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1671487-8FBC-48C4-AD8A-A086DE7C89B8}"/>
              </a:ext>
            </a:extLst>
          </p:cNvPr>
          <p:cNvSpPr>
            <a:spLocks noGrp="1" noChangeArrowheads="1"/>
          </p:cNvSpPr>
          <p:nvPr>
            <p:ph type="sldNum" sz="quarter" idx="5"/>
          </p:nvPr>
        </p:nvSpPr>
        <p:spPr>
          <a:ln/>
        </p:spPr>
        <p:txBody>
          <a:bodyPr/>
          <a:lstStyle/>
          <a:p>
            <a:pPr marL="0" marR="0" lvl="0" indent="0" algn="r" defTabSz="976313" rtl="0" eaLnBrk="1" fontAlgn="base" latinLnBrk="0" hangingPunct="1">
              <a:lnSpc>
                <a:spcPct val="100000"/>
              </a:lnSpc>
              <a:spcBef>
                <a:spcPct val="0"/>
              </a:spcBef>
              <a:spcAft>
                <a:spcPct val="0"/>
              </a:spcAft>
              <a:buClrTx/>
              <a:buSzTx/>
              <a:buFontTx/>
              <a:buNone/>
              <a:tabLst/>
              <a:defRPr/>
            </a:pPr>
            <a:fld id="{A71ABF6C-CD30-4DD4-946B-B3FEEC201275}"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6313" rtl="0" eaLnBrk="1" fontAlgn="base" latinLnBrk="0" hangingPunct="1">
                <a:lnSpc>
                  <a:spcPct val="100000"/>
                </a:lnSpc>
                <a:spcBef>
                  <a:spcPct val="0"/>
                </a:spcBef>
                <a:spcAft>
                  <a:spcPct val="0"/>
                </a:spcAft>
                <a:buClrTx/>
                <a:buSzTx/>
                <a:buFontTx/>
                <a:buNone/>
                <a:tabLst/>
                <a:defRPr/>
              </a:pPr>
              <a:t>38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5874" name="Rectangle 2">
            <a:extLst>
              <a:ext uri="{FF2B5EF4-FFF2-40B4-BE49-F238E27FC236}">
                <a16:creationId xmlns:a16="http://schemas.microsoft.com/office/drawing/2014/main" id="{A0707E17-95CF-42D6-9160-84409CA603F2}"/>
              </a:ext>
            </a:extLst>
          </p:cNvPr>
          <p:cNvSpPr>
            <a:spLocks noGrp="1" noRot="1" noChangeAspect="1" noChangeArrowheads="1" noTextEdit="1"/>
          </p:cNvSpPr>
          <p:nvPr>
            <p:ph type="sldImg"/>
          </p:nvPr>
        </p:nvSpPr>
        <p:spPr>
          <a:ln/>
        </p:spPr>
      </p:sp>
      <p:sp>
        <p:nvSpPr>
          <p:cNvPr id="335875" name="Rectangle 3">
            <a:extLst>
              <a:ext uri="{FF2B5EF4-FFF2-40B4-BE49-F238E27FC236}">
                <a16:creationId xmlns:a16="http://schemas.microsoft.com/office/drawing/2014/main" id="{CA21B036-ECA8-4BCD-B151-C7BACDE3D8BB}"/>
              </a:ext>
            </a:extLst>
          </p:cNvPr>
          <p:cNvSpPr>
            <a:spLocks noGrp="1" noChangeArrowheads="1"/>
          </p:cNvSpPr>
          <p:nvPr>
            <p:ph type="body" idx="1"/>
          </p:nvPr>
        </p:nvSpPr>
        <p:spPr>
          <a:xfrm>
            <a:off x="974725" y="4560888"/>
            <a:ext cx="5365750" cy="4321175"/>
          </a:xfrm>
        </p:spPr>
        <p:txBody>
          <a:bodyPr/>
          <a:lstStyle/>
          <a:p>
            <a:pPr marL="228600" indent="-228600"/>
            <a:endParaRPr lang="en-US" altLang="en-US" dirty="0"/>
          </a:p>
        </p:txBody>
      </p:sp>
    </p:spTree>
    <p:extLst>
      <p:ext uri="{BB962C8B-B14F-4D97-AF65-F5344CB8AC3E}">
        <p14:creationId xmlns:p14="http://schemas.microsoft.com/office/powerpoint/2010/main" val="29597530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7BD0355-CC56-4652-8F88-3A3FBE7C1081}"/>
              </a:ext>
            </a:extLst>
          </p:cNvPr>
          <p:cNvSpPr>
            <a:spLocks noGrp="1" noChangeArrowheads="1"/>
          </p:cNvSpPr>
          <p:nvPr>
            <p:ph type="sldNum" sz="quarter" idx="5"/>
          </p:nvPr>
        </p:nvSpPr>
        <p:spPr>
          <a:ln/>
        </p:spPr>
        <p:txBody>
          <a:bodyPr/>
          <a:lstStyle/>
          <a:p>
            <a:pPr marL="0" marR="0" lvl="0" indent="0" algn="r" defTabSz="976313" rtl="0" eaLnBrk="1" fontAlgn="base" latinLnBrk="0" hangingPunct="1">
              <a:lnSpc>
                <a:spcPct val="100000"/>
              </a:lnSpc>
              <a:spcBef>
                <a:spcPct val="0"/>
              </a:spcBef>
              <a:spcAft>
                <a:spcPct val="0"/>
              </a:spcAft>
              <a:buClrTx/>
              <a:buSzTx/>
              <a:buFontTx/>
              <a:buNone/>
              <a:tabLst/>
              <a:defRPr/>
            </a:pPr>
            <a:fld id="{19ECFF10-ECCA-46DA-A0B1-190C2A059213}"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6313" rtl="0" eaLnBrk="1" fontAlgn="base" latinLnBrk="0" hangingPunct="1">
                <a:lnSpc>
                  <a:spcPct val="100000"/>
                </a:lnSpc>
                <a:spcBef>
                  <a:spcPct val="0"/>
                </a:spcBef>
                <a:spcAft>
                  <a:spcPct val="0"/>
                </a:spcAft>
                <a:buClrTx/>
                <a:buSzTx/>
                <a:buFontTx/>
                <a:buNone/>
                <a:tabLst/>
                <a:defRPr/>
              </a:pPr>
              <a:t>40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1234" name="Rectangle 2">
            <a:extLst>
              <a:ext uri="{FF2B5EF4-FFF2-40B4-BE49-F238E27FC236}">
                <a16:creationId xmlns:a16="http://schemas.microsoft.com/office/drawing/2014/main" id="{A3CFAA34-B0B5-4A03-A84A-DCC5BC34F35A}"/>
              </a:ext>
            </a:extLst>
          </p:cNvPr>
          <p:cNvSpPr>
            <a:spLocks noGrp="1" noRot="1" noChangeAspect="1" noChangeArrowheads="1" noTextEdit="1"/>
          </p:cNvSpPr>
          <p:nvPr>
            <p:ph type="sldImg"/>
          </p:nvPr>
        </p:nvSpPr>
        <p:spPr>
          <a:ln/>
        </p:spPr>
      </p:sp>
      <p:sp>
        <p:nvSpPr>
          <p:cNvPr id="351235" name="Rectangle 3">
            <a:extLst>
              <a:ext uri="{FF2B5EF4-FFF2-40B4-BE49-F238E27FC236}">
                <a16:creationId xmlns:a16="http://schemas.microsoft.com/office/drawing/2014/main" id="{A4F32477-1A7B-4CE6-8866-1CD62420A364}"/>
              </a:ext>
            </a:extLst>
          </p:cNvPr>
          <p:cNvSpPr>
            <a:spLocks noGrp="1" noChangeArrowheads="1"/>
          </p:cNvSpPr>
          <p:nvPr>
            <p:ph type="body" idx="1"/>
          </p:nvPr>
        </p:nvSpPr>
        <p:spPr>
          <a:xfrm>
            <a:off x="974725" y="4560888"/>
            <a:ext cx="5365750" cy="4321175"/>
          </a:xfrm>
        </p:spPr>
        <p:txBody>
          <a:bodyPr/>
          <a:lstStyle/>
          <a:p>
            <a:r>
              <a:rPr lang="en-US" altLang="en-US"/>
              <a:t>Discuss (per the slide) how to interview a complainant.</a:t>
            </a:r>
          </a:p>
          <a:p>
            <a:endParaRPr lang="en-US" altLang="en-US"/>
          </a:p>
          <a:p>
            <a:r>
              <a:rPr lang="en-US" altLang="en-US"/>
              <a:t>Invite audience participation into how Nancy could have done better in bringing the complainant out.  Note its better to get the bad news early.</a:t>
            </a:r>
          </a:p>
        </p:txBody>
      </p:sp>
    </p:spTree>
    <p:extLst>
      <p:ext uri="{BB962C8B-B14F-4D97-AF65-F5344CB8AC3E}">
        <p14:creationId xmlns:p14="http://schemas.microsoft.com/office/powerpoint/2010/main" val="3180757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1A0FF9-8557-44E9-B6D6-38EFCDDCDE45}"/>
              </a:ext>
            </a:extLst>
          </p:cNvPr>
          <p:cNvSpPr>
            <a:spLocks noGrp="1" noChangeArrowheads="1"/>
          </p:cNvSpPr>
          <p:nvPr>
            <p:ph type="sldNum" sz="quarter" idx="5"/>
          </p:nvPr>
        </p:nvSpPr>
        <p:spPr>
          <a:ln/>
        </p:spPr>
        <p:txBody>
          <a:bodyPr/>
          <a:lstStyle/>
          <a:p>
            <a:pPr marL="0" marR="0" lvl="0" indent="0" algn="r" defTabSz="976313" rtl="0" eaLnBrk="1" fontAlgn="base" latinLnBrk="0" hangingPunct="1">
              <a:lnSpc>
                <a:spcPct val="100000"/>
              </a:lnSpc>
              <a:spcBef>
                <a:spcPct val="0"/>
              </a:spcBef>
              <a:spcAft>
                <a:spcPct val="0"/>
              </a:spcAft>
              <a:buClrTx/>
              <a:buSzTx/>
              <a:buFontTx/>
              <a:buNone/>
              <a:tabLst/>
              <a:defRPr/>
            </a:pPr>
            <a:fld id="{FD011EB5-E31F-4203-9974-4773D8539F7A}"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6313" rtl="0" eaLnBrk="1" fontAlgn="base" latinLnBrk="0" hangingPunct="1">
                <a:lnSpc>
                  <a:spcPct val="100000"/>
                </a:lnSpc>
                <a:spcBef>
                  <a:spcPct val="0"/>
                </a:spcBef>
                <a:spcAft>
                  <a:spcPct val="0"/>
                </a:spcAft>
                <a:buClrTx/>
                <a:buSzTx/>
                <a:buFontTx/>
                <a:buNone/>
                <a:tabLst/>
                <a:defRPr/>
              </a:pPr>
              <a:t>41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5330" name="Rectangle 2">
            <a:extLst>
              <a:ext uri="{FF2B5EF4-FFF2-40B4-BE49-F238E27FC236}">
                <a16:creationId xmlns:a16="http://schemas.microsoft.com/office/drawing/2014/main" id="{9BD8EA79-E27B-4E0F-9A25-656FD3964EB2}"/>
              </a:ext>
            </a:extLst>
          </p:cNvPr>
          <p:cNvSpPr>
            <a:spLocks noGrp="1" noRot="1" noChangeAspect="1" noChangeArrowheads="1" noTextEdit="1"/>
          </p:cNvSpPr>
          <p:nvPr>
            <p:ph type="sldImg"/>
          </p:nvPr>
        </p:nvSpPr>
        <p:spPr>
          <a:ln/>
        </p:spPr>
      </p:sp>
      <p:sp>
        <p:nvSpPr>
          <p:cNvPr id="355331" name="Rectangle 3">
            <a:extLst>
              <a:ext uri="{FF2B5EF4-FFF2-40B4-BE49-F238E27FC236}">
                <a16:creationId xmlns:a16="http://schemas.microsoft.com/office/drawing/2014/main" id="{09A11080-7A22-4832-8521-B46E05C414B5}"/>
              </a:ext>
            </a:extLst>
          </p:cNvPr>
          <p:cNvSpPr>
            <a:spLocks noGrp="1" noChangeArrowheads="1"/>
          </p:cNvSpPr>
          <p:nvPr>
            <p:ph type="body" idx="1"/>
          </p:nvPr>
        </p:nvSpPr>
        <p:spPr>
          <a:xfrm>
            <a:off x="974725" y="4560888"/>
            <a:ext cx="5365750" cy="4321175"/>
          </a:xfrm>
        </p:spPr>
        <p:txBody>
          <a:bodyPr/>
          <a:lstStyle/>
          <a:p>
            <a:r>
              <a:rPr lang="en-US" altLang="en-US"/>
              <a:t>Discuss (per the slide) how to interview a complainant.</a:t>
            </a:r>
          </a:p>
          <a:p>
            <a:endParaRPr lang="en-US" altLang="en-US"/>
          </a:p>
          <a:p>
            <a:r>
              <a:rPr lang="en-US" altLang="en-US"/>
              <a:t>Invite audience participation into how Nancy could have done better in bringing the complainant out.  Note its better to get the bad news early.</a:t>
            </a:r>
          </a:p>
        </p:txBody>
      </p:sp>
    </p:spTree>
    <p:extLst>
      <p:ext uri="{BB962C8B-B14F-4D97-AF65-F5344CB8AC3E}">
        <p14:creationId xmlns:p14="http://schemas.microsoft.com/office/powerpoint/2010/main" val="1647468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saw an artist painting at Time Sq. and thought what I waist of time and paint</a:t>
            </a:r>
          </a:p>
          <a:p>
            <a:r>
              <a:rPr lang="en-US" baseline="0" dirty="0"/>
              <a:t>Until I saw what she saw </a:t>
            </a:r>
            <a:endParaRPr lang="en-US" dirty="0"/>
          </a:p>
          <a:p>
            <a:r>
              <a:rPr lang="en-US" dirty="0"/>
              <a:t>a particular attitude toward or way of regarding something; a point of view.</a:t>
            </a:r>
          </a:p>
          <a:p>
            <a:endParaRPr lang="en-US" dirty="0"/>
          </a:p>
        </p:txBody>
      </p:sp>
      <p:sp>
        <p:nvSpPr>
          <p:cNvPr id="4" name="Slide Number Placeholder 3"/>
          <p:cNvSpPr>
            <a:spLocks noGrp="1"/>
          </p:cNvSpPr>
          <p:nvPr>
            <p:ph type="sldNum" sz="quarter" idx="10"/>
          </p:nvPr>
        </p:nvSpPr>
        <p:spPr/>
        <p:txBody>
          <a:bodyPr/>
          <a:lstStyle/>
          <a:p>
            <a:pPr>
              <a:defRPr/>
            </a:pPr>
            <a:fld id="{711BBBCD-0666-40DC-9827-9E25F26EA395}" type="slidenum">
              <a:rPr lang="en-US" altLang="en-US" smtClean="0"/>
              <a:pPr>
                <a:defRPr/>
              </a:pPr>
              <a:t>4</a:t>
            </a:fld>
            <a:endParaRPr lang="en-US" altLang="en-US"/>
          </a:p>
        </p:txBody>
      </p:sp>
    </p:spTree>
    <p:extLst>
      <p:ext uri="{BB962C8B-B14F-4D97-AF65-F5344CB8AC3E}">
        <p14:creationId xmlns:p14="http://schemas.microsoft.com/office/powerpoint/2010/main" val="1866060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Occam’s razor is a principle attributed to the 14th-century English logician and Franciscan friar William of Ockham. Originally, a tenet of the reductionism philosophy of nomination, it is more often taken today as a heuristic maxim that advises economy, parsimony or simplicity in scientific theories</a:t>
            </a:r>
            <a:endParaRPr lang="en-US" dirty="0"/>
          </a:p>
        </p:txBody>
      </p:sp>
      <p:sp>
        <p:nvSpPr>
          <p:cNvPr id="4" name="Slide Number Placeholder 3"/>
          <p:cNvSpPr>
            <a:spLocks noGrp="1"/>
          </p:cNvSpPr>
          <p:nvPr>
            <p:ph type="sldNum" sz="quarter" idx="5"/>
          </p:nvPr>
        </p:nvSpPr>
        <p:spPr/>
        <p:txBody>
          <a:bodyPr/>
          <a:lstStyle/>
          <a:p>
            <a:pPr>
              <a:defRPr/>
            </a:pPr>
            <a:fld id="{711BBBCD-0666-40DC-9827-9E25F26EA395}" type="slidenum">
              <a:rPr lang="en-US" altLang="en-US" smtClean="0"/>
              <a:pPr>
                <a:defRPr/>
              </a:pPr>
              <a:t>42</a:t>
            </a:fld>
            <a:endParaRPr lang="en-US" altLang="en-US"/>
          </a:p>
        </p:txBody>
      </p:sp>
    </p:spTree>
    <p:extLst>
      <p:ext uri="{BB962C8B-B14F-4D97-AF65-F5344CB8AC3E}">
        <p14:creationId xmlns:p14="http://schemas.microsoft.com/office/powerpoint/2010/main" val="12784487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sz="1200" dirty="0"/>
              <a:t>The individual conducting the investigation must be able to objectively gather and consider the relevant facts.</a:t>
            </a:r>
          </a:p>
          <a:p>
            <a:pPr>
              <a:lnSpc>
                <a:spcPct val="80000"/>
              </a:lnSpc>
            </a:pPr>
            <a:r>
              <a:rPr lang="en-US" altLang="en-US" sz="1200" dirty="0"/>
              <a:t>The accused should not have supervisory authority over the individual conducting the investigation and should not have any direct or indirect control over the investigation.</a:t>
            </a:r>
          </a:p>
          <a:p>
            <a:endParaRPr lang="en-US" dirty="0"/>
          </a:p>
        </p:txBody>
      </p:sp>
      <p:sp>
        <p:nvSpPr>
          <p:cNvPr id="4" name="Slide Number Placeholder 3"/>
          <p:cNvSpPr>
            <a:spLocks noGrp="1"/>
          </p:cNvSpPr>
          <p:nvPr>
            <p:ph type="sldNum" sz="quarter" idx="5"/>
          </p:nvPr>
        </p:nvSpPr>
        <p:spPr/>
        <p:txBody>
          <a:bodyPr/>
          <a:lstStyle/>
          <a:p>
            <a:pPr>
              <a:defRPr/>
            </a:pPr>
            <a:fld id="{711BBBCD-0666-40DC-9827-9E25F26EA395}" type="slidenum">
              <a:rPr lang="en-US" altLang="en-US" smtClean="0"/>
              <a:pPr>
                <a:defRPr/>
              </a:pPr>
              <a:t>45</a:t>
            </a:fld>
            <a:endParaRPr lang="en-US" altLang="en-US"/>
          </a:p>
        </p:txBody>
      </p:sp>
    </p:spTree>
    <p:extLst>
      <p:ext uri="{BB962C8B-B14F-4D97-AF65-F5344CB8AC3E}">
        <p14:creationId xmlns:p14="http://schemas.microsoft.com/office/powerpoint/2010/main" val="29366025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1BBBCD-0666-40DC-9827-9E25F26EA395}" type="slidenum">
              <a:rPr lang="en-US" altLang="en-US" smtClean="0"/>
              <a:pPr>
                <a:defRPr/>
              </a:pPr>
              <a:t>46</a:t>
            </a:fld>
            <a:endParaRPr lang="en-US" altLang="en-US"/>
          </a:p>
        </p:txBody>
      </p:sp>
    </p:spTree>
    <p:extLst>
      <p:ext uri="{BB962C8B-B14F-4D97-AF65-F5344CB8AC3E}">
        <p14:creationId xmlns:p14="http://schemas.microsoft.com/office/powerpoint/2010/main" val="35343249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7429A00-DFBA-42AC-8D3C-8597C161CA82}"/>
              </a:ext>
            </a:extLst>
          </p:cNvPr>
          <p:cNvSpPr>
            <a:spLocks noGrp="1" noChangeArrowheads="1"/>
          </p:cNvSpPr>
          <p:nvPr>
            <p:ph type="sldNum" sz="quarter" idx="5"/>
          </p:nvPr>
        </p:nvSpPr>
        <p:spPr>
          <a:ln/>
        </p:spPr>
        <p:txBody>
          <a:bodyPr/>
          <a:lstStyle/>
          <a:p>
            <a:fld id="{6F46B5C3-3AFF-41B9-8BEC-FDB6592C8BEE}" type="slidenum">
              <a:rPr lang="en-US" altLang="en-US"/>
              <a:pPr/>
              <a:t>47</a:t>
            </a:fld>
            <a:endParaRPr lang="en-US" altLang="en-US"/>
          </a:p>
        </p:txBody>
      </p:sp>
      <p:sp>
        <p:nvSpPr>
          <p:cNvPr id="171010" name="Rectangle 2">
            <a:extLst>
              <a:ext uri="{FF2B5EF4-FFF2-40B4-BE49-F238E27FC236}">
                <a16:creationId xmlns:a16="http://schemas.microsoft.com/office/drawing/2014/main" id="{8160457A-E374-4D84-A674-0700578E10F8}"/>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ED31A5B2-5571-403C-8379-1A1FB0FEF1B8}"/>
              </a:ext>
            </a:extLst>
          </p:cNvPr>
          <p:cNvSpPr>
            <a:spLocks noGrp="1" noChangeArrowheads="1"/>
          </p:cNvSpPr>
          <p:nvPr>
            <p:ph type="body" idx="1"/>
          </p:nvPr>
        </p:nvSpPr>
        <p:spPr/>
        <p:txBody>
          <a:bodyPr/>
          <a:lstStyle/>
          <a:p>
            <a:r>
              <a:rPr lang="en-US" altLang="en-US"/>
              <a:t>Be aware of the way the room is set up. It is important that the room invite conversation and not hostility. You are not an interrogator you are an interviewer. </a:t>
            </a:r>
          </a:p>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B5D951-233E-49B9-8C21-F176DAF56C36}"/>
              </a:ext>
            </a:extLst>
          </p:cNvPr>
          <p:cNvSpPr>
            <a:spLocks noGrp="1" noChangeArrowheads="1"/>
          </p:cNvSpPr>
          <p:nvPr>
            <p:ph type="sldNum" sz="quarter" idx="5"/>
          </p:nvPr>
        </p:nvSpPr>
        <p:spPr>
          <a:ln/>
        </p:spPr>
        <p:txBody>
          <a:bodyPr/>
          <a:lstStyle/>
          <a:p>
            <a:pPr marL="0" marR="0" lvl="0" indent="0" algn="r" defTabSz="976313" rtl="0" eaLnBrk="1" fontAlgn="base" latinLnBrk="0" hangingPunct="1">
              <a:lnSpc>
                <a:spcPct val="100000"/>
              </a:lnSpc>
              <a:spcBef>
                <a:spcPct val="0"/>
              </a:spcBef>
              <a:spcAft>
                <a:spcPct val="0"/>
              </a:spcAft>
              <a:buClrTx/>
              <a:buSzTx/>
              <a:buFontTx/>
              <a:buNone/>
              <a:tabLst/>
              <a:defRPr/>
            </a:pPr>
            <a:fld id="{14DF084B-1E1D-419F-A822-1B8DD84F9578}"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6313" rtl="0" eaLnBrk="1" fontAlgn="base" latinLnBrk="0" hangingPunct="1">
                <a:lnSpc>
                  <a:spcPct val="100000"/>
                </a:lnSpc>
                <a:spcBef>
                  <a:spcPct val="0"/>
                </a:spcBef>
                <a:spcAft>
                  <a:spcPct val="0"/>
                </a:spcAft>
                <a:buClrTx/>
                <a:buSzTx/>
                <a:buFontTx/>
                <a:buNone/>
                <a:tabLst/>
                <a:defRPr/>
              </a:pPr>
              <a:t>48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9970" name="Rectangle 2">
            <a:extLst>
              <a:ext uri="{FF2B5EF4-FFF2-40B4-BE49-F238E27FC236}">
                <a16:creationId xmlns:a16="http://schemas.microsoft.com/office/drawing/2014/main" id="{2F2F2A88-6160-4F57-99B8-6D6F90A2AB99}"/>
              </a:ext>
            </a:extLst>
          </p:cNvPr>
          <p:cNvSpPr>
            <a:spLocks noGrp="1" noRot="1" noChangeAspect="1" noChangeArrowheads="1" noTextEdit="1"/>
          </p:cNvSpPr>
          <p:nvPr>
            <p:ph type="sldImg"/>
          </p:nvPr>
        </p:nvSpPr>
        <p:spPr>
          <a:ln/>
        </p:spPr>
      </p:sp>
      <p:sp>
        <p:nvSpPr>
          <p:cNvPr id="339971" name="Rectangle 3">
            <a:extLst>
              <a:ext uri="{FF2B5EF4-FFF2-40B4-BE49-F238E27FC236}">
                <a16:creationId xmlns:a16="http://schemas.microsoft.com/office/drawing/2014/main" id="{83E1DDF8-EC12-40C1-8AA8-546EC5BC6524}"/>
              </a:ext>
            </a:extLst>
          </p:cNvPr>
          <p:cNvSpPr>
            <a:spLocks noGrp="1" noChangeArrowheads="1"/>
          </p:cNvSpPr>
          <p:nvPr>
            <p:ph type="body" idx="1"/>
          </p:nvPr>
        </p:nvSpPr>
        <p:spPr>
          <a:xfrm>
            <a:off x="974725" y="4560888"/>
            <a:ext cx="5365750" cy="4321175"/>
          </a:xfrm>
        </p:spPr>
        <p:txBody>
          <a:bodyPr/>
          <a:lstStyle/>
          <a:p>
            <a:endParaRPr lang="en-US" altLang="en-US"/>
          </a:p>
        </p:txBody>
      </p:sp>
    </p:spTree>
    <p:extLst>
      <p:ext uri="{BB962C8B-B14F-4D97-AF65-F5344CB8AC3E}">
        <p14:creationId xmlns:p14="http://schemas.microsoft.com/office/powerpoint/2010/main" val="1581987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F1F45E-ABE6-4E20-917C-E18203AA3F11}"/>
              </a:ext>
            </a:extLst>
          </p:cNvPr>
          <p:cNvSpPr>
            <a:spLocks noGrp="1" noChangeArrowheads="1"/>
          </p:cNvSpPr>
          <p:nvPr>
            <p:ph type="sldNum" sz="quarter" idx="5"/>
          </p:nvPr>
        </p:nvSpPr>
        <p:spPr>
          <a:ln/>
        </p:spPr>
        <p:txBody>
          <a:bodyPr/>
          <a:lstStyle/>
          <a:p>
            <a:pPr marL="0" marR="0" lvl="0" indent="0" algn="r" defTabSz="976313" rtl="0" eaLnBrk="1" fontAlgn="base" latinLnBrk="0" hangingPunct="1">
              <a:lnSpc>
                <a:spcPct val="100000"/>
              </a:lnSpc>
              <a:spcBef>
                <a:spcPct val="0"/>
              </a:spcBef>
              <a:spcAft>
                <a:spcPct val="0"/>
              </a:spcAft>
              <a:buClrTx/>
              <a:buSzTx/>
              <a:buFontTx/>
              <a:buNone/>
              <a:tabLst/>
              <a:defRPr/>
            </a:pPr>
            <a:fld id="{F52E4858-0486-4F76-9974-F8CAF7123AE6}"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6313" rtl="0" eaLnBrk="1" fontAlgn="base" latinLnBrk="0" hangingPunct="1">
                <a:lnSpc>
                  <a:spcPct val="100000"/>
                </a:lnSpc>
                <a:spcBef>
                  <a:spcPct val="0"/>
                </a:spcBef>
                <a:spcAft>
                  <a:spcPct val="0"/>
                </a:spcAft>
                <a:buClrTx/>
                <a:buSzTx/>
                <a:buFontTx/>
                <a:buNone/>
                <a:tabLst/>
                <a:defRPr/>
              </a:pPr>
              <a:t>49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2018" name="Rectangle 2">
            <a:extLst>
              <a:ext uri="{FF2B5EF4-FFF2-40B4-BE49-F238E27FC236}">
                <a16:creationId xmlns:a16="http://schemas.microsoft.com/office/drawing/2014/main" id="{50D9D235-A6D0-4E69-8F8E-4E44DA433144}"/>
              </a:ext>
            </a:extLst>
          </p:cNvPr>
          <p:cNvSpPr>
            <a:spLocks noGrp="1" noRot="1" noChangeAspect="1" noChangeArrowheads="1" noTextEdit="1"/>
          </p:cNvSpPr>
          <p:nvPr>
            <p:ph type="sldImg"/>
          </p:nvPr>
        </p:nvSpPr>
        <p:spPr>
          <a:ln/>
        </p:spPr>
      </p:sp>
      <p:sp>
        <p:nvSpPr>
          <p:cNvPr id="342019" name="Rectangle 3">
            <a:extLst>
              <a:ext uri="{FF2B5EF4-FFF2-40B4-BE49-F238E27FC236}">
                <a16:creationId xmlns:a16="http://schemas.microsoft.com/office/drawing/2014/main" id="{56992BCB-6DC1-4C83-A780-BF86F1CE8FB2}"/>
              </a:ext>
            </a:extLst>
          </p:cNvPr>
          <p:cNvSpPr>
            <a:spLocks noGrp="1" noChangeArrowheads="1"/>
          </p:cNvSpPr>
          <p:nvPr>
            <p:ph type="body" idx="1"/>
          </p:nvPr>
        </p:nvSpPr>
        <p:spPr>
          <a:xfrm>
            <a:off x="974725" y="4560888"/>
            <a:ext cx="5365750" cy="4321175"/>
          </a:xfrm>
        </p:spPr>
        <p:txBody>
          <a:bodyPr/>
          <a:lstStyle/>
          <a:p>
            <a:endParaRPr lang="en-US" altLang="en-US"/>
          </a:p>
        </p:txBody>
      </p:sp>
    </p:spTree>
    <p:extLst>
      <p:ext uri="{BB962C8B-B14F-4D97-AF65-F5344CB8AC3E}">
        <p14:creationId xmlns:p14="http://schemas.microsoft.com/office/powerpoint/2010/main" val="38372426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DE31BCD-2F58-4A19-91BE-503C0071DE92}"/>
              </a:ext>
            </a:extLst>
          </p:cNvPr>
          <p:cNvSpPr>
            <a:spLocks noGrp="1" noChangeArrowheads="1"/>
          </p:cNvSpPr>
          <p:nvPr>
            <p:ph type="sldNum" sz="quarter" idx="5"/>
          </p:nvPr>
        </p:nvSpPr>
        <p:spPr>
          <a:ln/>
        </p:spPr>
        <p:txBody>
          <a:bodyPr/>
          <a:lstStyle/>
          <a:p>
            <a:pPr marL="0" marR="0" lvl="0" indent="0" algn="r" defTabSz="976313" rtl="0" eaLnBrk="1" fontAlgn="base" latinLnBrk="0" hangingPunct="1">
              <a:lnSpc>
                <a:spcPct val="100000"/>
              </a:lnSpc>
              <a:spcBef>
                <a:spcPct val="0"/>
              </a:spcBef>
              <a:spcAft>
                <a:spcPct val="0"/>
              </a:spcAft>
              <a:buClrTx/>
              <a:buSzTx/>
              <a:buFontTx/>
              <a:buNone/>
              <a:tabLst/>
              <a:defRPr/>
            </a:pPr>
            <a:fld id="{7B8AE10F-B0E4-4578-86FE-8D3669B9F509}"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6313" rtl="0" eaLnBrk="1" fontAlgn="base" latinLnBrk="0" hangingPunct="1">
                <a:lnSpc>
                  <a:spcPct val="100000"/>
                </a:lnSpc>
                <a:spcBef>
                  <a:spcPct val="0"/>
                </a:spcBef>
                <a:spcAft>
                  <a:spcPct val="0"/>
                </a:spcAft>
                <a:buClrTx/>
                <a:buSzTx/>
                <a:buFontTx/>
                <a:buNone/>
                <a:tabLst/>
                <a:defRPr/>
              </a:pPr>
              <a:t>50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4066" name="Rectangle 2">
            <a:extLst>
              <a:ext uri="{FF2B5EF4-FFF2-40B4-BE49-F238E27FC236}">
                <a16:creationId xmlns:a16="http://schemas.microsoft.com/office/drawing/2014/main" id="{CD37D8E4-19E9-4465-A807-F4C69A5448D0}"/>
              </a:ext>
            </a:extLst>
          </p:cNvPr>
          <p:cNvSpPr>
            <a:spLocks noGrp="1" noRot="1" noChangeAspect="1" noChangeArrowheads="1" noTextEdit="1"/>
          </p:cNvSpPr>
          <p:nvPr>
            <p:ph type="sldImg"/>
          </p:nvPr>
        </p:nvSpPr>
        <p:spPr>
          <a:ln/>
        </p:spPr>
      </p:sp>
      <p:sp>
        <p:nvSpPr>
          <p:cNvPr id="344067" name="Rectangle 3">
            <a:extLst>
              <a:ext uri="{FF2B5EF4-FFF2-40B4-BE49-F238E27FC236}">
                <a16:creationId xmlns:a16="http://schemas.microsoft.com/office/drawing/2014/main" id="{7815002A-AD6A-4EEA-8274-A81607516F9F}"/>
              </a:ext>
            </a:extLst>
          </p:cNvPr>
          <p:cNvSpPr>
            <a:spLocks noGrp="1" noChangeArrowheads="1"/>
          </p:cNvSpPr>
          <p:nvPr>
            <p:ph type="body" idx="1"/>
          </p:nvPr>
        </p:nvSpPr>
        <p:spPr>
          <a:xfrm>
            <a:off x="974725" y="4560888"/>
            <a:ext cx="5365750" cy="4321175"/>
          </a:xfrm>
        </p:spPr>
        <p:txBody>
          <a:bodyPr/>
          <a:lstStyle/>
          <a:p>
            <a:endParaRPr lang="en-US" altLang="en-US"/>
          </a:p>
        </p:txBody>
      </p:sp>
    </p:spTree>
    <p:extLst>
      <p:ext uri="{BB962C8B-B14F-4D97-AF65-F5344CB8AC3E}">
        <p14:creationId xmlns:p14="http://schemas.microsoft.com/office/powerpoint/2010/main" val="29517492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1CF0F9F-F34F-4591-A150-BD00C0C0FCCE}"/>
              </a:ext>
            </a:extLst>
          </p:cNvPr>
          <p:cNvSpPr>
            <a:spLocks noGrp="1" noChangeArrowheads="1"/>
          </p:cNvSpPr>
          <p:nvPr>
            <p:ph type="sldNum" sz="quarter" idx="5"/>
          </p:nvPr>
        </p:nvSpPr>
        <p:spPr>
          <a:ln/>
        </p:spPr>
        <p:txBody>
          <a:bodyPr/>
          <a:lstStyle/>
          <a:p>
            <a:pPr marL="0" marR="0" lvl="0" indent="0" algn="r" defTabSz="976313" rtl="0" eaLnBrk="1" fontAlgn="base" latinLnBrk="0" hangingPunct="1">
              <a:lnSpc>
                <a:spcPct val="100000"/>
              </a:lnSpc>
              <a:spcBef>
                <a:spcPct val="0"/>
              </a:spcBef>
              <a:spcAft>
                <a:spcPct val="0"/>
              </a:spcAft>
              <a:buClrTx/>
              <a:buSzTx/>
              <a:buFontTx/>
              <a:buNone/>
              <a:tabLst/>
              <a:defRPr/>
            </a:pPr>
            <a:fld id="{8ECF01CD-F7F2-49D2-A680-A65E2F0860F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6313" rtl="0" eaLnBrk="1" fontAlgn="base" latinLnBrk="0" hangingPunct="1">
                <a:lnSpc>
                  <a:spcPct val="100000"/>
                </a:lnSpc>
                <a:spcBef>
                  <a:spcPct val="0"/>
                </a:spcBef>
                <a:spcAft>
                  <a:spcPct val="0"/>
                </a:spcAft>
                <a:buClrTx/>
                <a:buSzTx/>
                <a:buFontTx/>
                <a:buNone/>
                <a:tabLst/>
                <a:defRPr/>
              </a:pPr>
              <a:t>51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4002" name="Rectangle 2">
            <a:extLst>
              <a:ext uri="{FF2B5EF4-FFF2-40B4-BE49-F238E27FC236}">
                <a16:creationId xmlns:a16="http://schemas.microsoft.com/office/drawing/2014/main" id="{618C166F-291D-412C-A412-654BE719EBE6}"/>
              </a:ext>
            </a:extLst>
          </p:cNvPr>
          <p:cNvSpPr>
            <a:spLocks noGrp="1" noRot="1" noChangeAspect="1" noChangeArrowheads="1" noTextEdit="1"/>
          </p:cNvSpPr>
          <p:nvPr>
            <p:ph type="sldImg"/>
          </p:nvPr>
        </p:nvSpPr>
        <p:spPr>
          <a:ln/>
        </p:spPr>
      </p:sp>
      <p:sp>
        <p:nvSpPr>
          <p:cNvPr id="384003" name="Rectangle 3">
            <a:extLst>
              <a:ext uri="{FF2B5EF4-FFF2-40B4-BE49-F238E27FC236}">
                <a16:creationId xmlns:a16="http://schemas.microsoft.com/office/drawing/2014/main" id="{B1E02D61-9AAC-4D63-AC16-81BF6D66D4EB}"/>
              </a:ext>
            </a:extLst>
          </p:cNvPr>
          <p:cNvSpPr>
            <a:spLocks noGrp="1" noChangeArrowheads="1"/>
          </p:cNvSpPr>
          <p:nvPr>
            <p:ph type="body" idx="1"/>
          </p:nvPr>
        </p:nvSpPr>
        <p:spPr>
          <a:xfrm>
            <a:off x="974725" y="4560888"/>
            <a:ext cx="5365750" cy="4321175"/>
          </a:xfrm>
        </p:spPr>
        <p:txBody>
          <a:bodyPr/>
          <a:lstStyle/>
          <a:p>
            <a:endParaRPr lang="en-US" altLang="en-US"/>
          </a:p>
        </p:txBody>
      </p:sp>
    </p:spTree>
    <p:extLst>
      <p:ext uri="{BB962C8B-B14F-4D97-AF65-F5344CB8AC3E}">
        <p14:creationId xmlns:p14="http://schemas.microsoft.com/office/powerpoint/2010/main" val="13234050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8D15505-C3C7-4EE4-B915-3A54D66CCD3C}"/>
              </a:ext>
            </a:extLst>
          </p:cNvPr>
          <p:cNvSpPr>
            <a:spLocks noGrp="1" noChangeArrowheads="1"/>
          </p:cNvSpPr>
          <p:nvPr>
            <p:ph type="sldNum" sz="quarter" idx="5"/>
          </p:nvPr>
        </p:nvSpPr>
        <p:spPr>
          <a:ln/>
        </p:spPr>
        <p:txBody>
          <a:bodyPr/>
          <a:lstStyle/>
          <a:p>
            <a:pPr marL="0" marR="0" lvl="0" indent="0" algn="r" defTabSz="976313" rtl="0" eaLnBrk="1" fontAlgn="base" latinLnBrk="0" hangingPunct="1">
              <a:lnSpc>
                <a:spcPct val="100000"/>
              </a:lnSpc>
              <a:spcBef>
                <a:spcPct val="0"/>
              </a:spcBef>
              <a:spcAft>
                <a:spcPct val="0"/>
              </a:spcAft>
              <a:buClrTx/>
              <a:buSzTx/>
              <a:buFontTx/>
              <a:buNone/>
              <a:tabLst/>
              <a:defRPr/>
            </a:pPr>
            <a:fld id="{9597FF2C-6840-4C92-B705-B67D814989E2}"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6313" rtl="0" eaLnBrk="1" fontAlgn="base" latinLnBrk="0" hangingPunct="1">
                <a:lnSpc>
                  <a:spcPct val="100000"/>
                </a:lnSpc>
                <a:spcBef>
                  <a:spcPct val="0"/>
                </a:spcBef>
                <a:spcAft>
                  <a:spcPct val="0"/>
                </a:spcAft>
                <a:buClrTx/>
                <a:buSzTx/>
                <a:buFontTx/>
                <a:buNone/>
                <a:tabLst/>
                <a:defRPr/>
              </a:pPr>
              <a:t>52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6050" name="Rectangle 2">
            <a:extLst>
              <a:ext uri="{FF2B5EF4-FFF2-40B4-BE49-F238E27FC236}">
                <a16:creationId xmlns:a16="http://schemas.microsoft.com/office/drawing/2014/main" id="{BE89510E-0F56-4F00-BB67-85D469259BF9}"/>
              </a:ext>
            </a:extLst>
          </p:cNvPr>
          <p:cNvSpPr>
            <a:spLocks noGrp="1" noRot="1" noChangeAspect="1" noChangeArrowheads="1" noTextEdit="1"/>
          </p:cNvSpPr>
          <p:nvPr>
            <p:ph type="sldImg"/>
          </p:nvPr>
        </p:nvSpPr>
        <p:spPr>
          <a:ln/>
        </p:spPr>
      </p:sp>
      <p:sp>
        <p:nvSpPr>
          <p:cNvPr id="386051" name="Rectangle 3">
            <a:extLst>
              <a:ext uri="{FF2B5EF4-FFF2-40B4-BE49-F238E27FC236}">
                <a16:creationId xmlns:a16="http://schemas.microsoft.com/office/drawing/2014/main" id="{9EA65AC2-3098-4E44-8AC8-AEAB4CC21B84}"/>
              </a:ext>
            </a:extLst>
          </p:cNvPr>
          <p:cNvSpPr>
            <a:spLocks noGrp="1" noChangeArrowheads="1"/>
          </p:cNvSpPr>
          <p:nvPr>
            <p:ph type="body" idx="1"/>
          </p:nvPr>
        </p:nvSpPr>
        <p:spPr>
          <a:xfrm>
            <a:off x="974725" y="4560888"/>
            <a:ext cx="5365750" cy="4321175"/>
          </a:xfrm>
        </p:spPr>
        <p:txBody>
          <a:bodyPr/>
          <a:lstStyle/>
          <a:p>
            <a:endParaRPr lang="en-US" altLang="en-US"/>
          </a:p>
        </p:txBody>
      </p:sp>
    </p:spTree>
    <p:extLst>
      <p:ext uri="{BB962C8B-B14F-4D97-AF65-F5344CB8AC3E}">
        <p14:creationId xmlns:p14="http://schemas.microsoft.com/office/powerpoint/2010/main" val="1637413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2C486AE-7CE1-4767-A3E4-038707EF63E5}"/>
              </a:ext>
            </a:extLst>
          </p:cNvPr>
          <p:cNvSpPr>
            <a:spLocks noGrp="1" noChangeArrowheads="1"/>
          </p:cNvSpPr>
          <p:nvPr>
            <p:ph type="sldNum" sz="quarter" idx="5"/>
          </p:nvPr>
        </p:nvSpPr>
        <p:spPr>
          <a:ln/>
        </p:spPr>
        <p:txBody>
          <a:bodyPr/>
          <a:lstStyle/>
          <a:p>
            <a:fld id="{29C39A4A-9EAD-45A6-A01C-B7AE7EBE4A06}" type="slidenum">
              <a:rPr lang="en-US" altLang="en-US"/>
              <a:pPr/>
              <a:t>60</a:t>
            </a:fld>
            <a:endParaRPr lang="en-US" altLang="en-US"/>
          </a:p>
        </p:txBody>
      </p:sp>
      <p:sp>
        <p:nvSpPr>
          <p:cNvPr id="173058" name="Rectangle 2">
            <a:extLst>
              <a:ext uri="{FF2B5EF4-FFF2-40B4-BE49-F238E27FC236}">
                <a16:creationId xmlns:a16="http://schemas.microsoft.com/office/drawing/2014/main" id="{2AE8382A-936D-41E6-A226-00C18CB1369D}"/>
              </a:ext>
            </a:extLst>
          </p:cNvPr>
          <p:cNvSpPr>
            <a:spLocks noGrp="1" noRot="1" noChangeAspect="1" noChangeArrowheads="1" noTextEdit="1"/>
          </p:cNvSpPr>
          <p:nvPr>
            <p:ph type="sldImg"/>
          </p:nvPr>
        </p:nvSpPr>
        <p:spPr>
          <a:ln/>
        </p:spPr>
      </p:sp>
      <p:sp>
        <p:nvSpPr>
          <p:cNvPr id="173059" name="Rectangle 3">
            <a:extLst>
              <a:ext uri="{FF2B5EF4-FFF2-40B4-BE49-F238E27FC236}">
                <a16:creationId xmlns:a16="http://schemas.microsoft.com/office/drawing/2014/main" id="{63A671DB-5868-44FE-9F9C-C61EADDF8416}"/>
              </a:ext>
            </a:extLst>
          </p:cNvPr>
          <p:cNvSpPr>
            <a:spLocks noGrp="1" noChangeArrowheads="1"/>
          </p:cNvSpPr>
          <p:nvPr>
            <p:ph type="body" idx="1"/>
          </p:nvPr>
        </p:nvSpPr>
        <p:spPr/>
        <p:txBody>
          <a:bodyPr/>
          <a:lstStyle/>
          <a:p>
            <a:r>
              <a:rPr lang="en-US" altLang="en-US"/>
              <a:t>You can make decisions based on information learned from internet sources. For example, let’s say that a co-worker was accused of being anti-Catholic? And, three employees testified that they believed this accusation to be true. But, on their myspace page they had a link to Catholic Charities and a plea to people to donate to the Mother Theresa Food Bank? Then you went to the Catholic Church web site and saw pictures of this person with their brother who just entered the priesthood. You also notice on their job application that they list their college as Notre Dame. All this can be used to make a credibility determination.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solidFill>
            <a:srgbClr val="FFFFFF"/>
          </a:solidFill>
          <a:ln/>
        </p:spPr>
      </p:sp>
      <p:sp>
        <p:nvSpPr>
          <p:cNvPr id="58370" name="Rectangle 3"/>
          <p:cNvSpPr>
            <a:spLocks noGrp="1" noChangeArrowheads="1"/>
          </p:cNvSpPr>
          <p:nvPr>
            <p:ph type="body" idx="1"/>
          </p:nvPr>
        </p:nvSpPr>
        <p:spPr>
          <a:xfrm>
            <a:off x="877888" y="4211866"/>
            <a:ext cx="4828381" cy="3989312"/>
          </a:xfrm>
          <a:solidFill>
            <a:srgbClr val="FFFFFF"/>
          </a:solidFill>
          <a:ln>
            <a:solidFill>
              <a:srgbClr val="000000"/>
            </a:solidFill>
          </a:ln>
        </p:spPr>
        <p:txBody>
          <a:bodyPr/>
          <a:lstStyle/>
          <a:p>
            <a:pPr eaLnBrk="1" hangingPunct="1"/>
            <a:endParaRPr lang="en-US">
              <a:latin typeface="Arial" pitchFamily="34" charset="0"/>
            </a:endParaRPr>
          </a:p>
        </p:txBody>
      </p:sp>
      <p:sp>
        <p:nvSpPr>
          <p:cNvPr id="2" name="TextBox 1"/>
          <p:cNvSpPr txBox="1"/>
          <p:nvPr>
            <p:custDataLst>
              <p:tags r:id="rId1"/>
            </p:custDataLst>
          </p:nvPr>
        </p:nvSpPr>
        <p:spPr>
          <a:xfrm>
            <a:off x="0" y="1"/>
            <a:ext cx="3578346" cy="356421"/>
          </a:xfrm>
          <a:prstGeom prst="rect">
            <a:avLst/>
          </a:prstGeom>
          <a:noFill/>
        </p:spPr>
        <p:txBody>
          <a:bodyPr vert="horz" lIns="86625" tIns="43313" rIns="86625" bIns="43313" rtlCol="0">
            <a:spAutoFit/>
          </a:bodyPr>
          <a:lstStyle/>
          <a:p>
            <a:pPr defTabSz="882762" eaLnBrk="1" hangingPunct="1">
              <a:defRPr/>
            </a:pPr>
            <a:endParaRPr lang="en-US" sz="1700">
              <a:solidFill>
                <a:prstClr val="black"/>
              </a:solidFill>
              <a:latin typeface="Arial" pitchFamily="34" charset="0"/>
            </a:endParaRPr>
          </a:p>
        </p:txBody>
      </p:sp>
    </p:spTree>
    <p:extLst>
      <p:ext uri="{BB962C8B-B14F-4D97-AF65-F5344CB8AC3E}">
        <p14:creationId xmlns:p14="http://schemas.microsoft.com/office/powerpoint/2010/main" val="8910706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47F8B9-B1E3-48E8-9B97-91CC6F22F526}"/>
              </a:ext>
            </a:extLst>
          </p:cNvPr>
          <p:cNvSpPr>
            <a:spLocks noGrp="1" noChangeArrowheads="1"/>
          </p:cNvSpPr>
          <p:nvPr>
            <p:ph type="sldNum" sz="quarter" idx="5"/>
          </p:nvPr>
        </p:nvSpPr>
        <p:spPr>
          <a:ln/>
        </p:spPr>
        <p:txBody>
          <a:bodyPr/>
          <a:lstStyle/>
          <a:p>
            <a:pPr marL="0" marR="0" lvl="0" indent="0" algn="r" defTabSz="976313" rtl="0" eaLnBrk="1" fontAlgn="base" latinLnBrk="0" hangingPunct="1">
              <a:lnSpc>
                <a:spcPct val="100000"/>
              </a:lnSpc>
              <a:spcBef>
                <a:spcPct val="0"/>
              </a:spcBef>
              <a:spcAft>
                <a:spcPct val="0"/>
              </a:spcAft>
              <a:buClrTx/>
              <a:buSzTx/>
              <a:buFontTx/>
              <a:buNone/>
              <a:tabLst/>
              <a:defRPr/>
            </a:pPr>
            <a:fld id="{0F4B8E65-1D5F-4711-8AE6-805FBFB90D6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6313" rtl="0" eaLnBrk="1" fontAlgn="base" latinLnBrk="0" hangingPunct="1">
                <a:lnSpc>
                  <a:spcPct val="100000"/>
                </a:lnSpc>
                <a:spcBef>
                  <a:spcPct val="0"/>
                </a:spcBef>
                <a:spcAft>
                  <a:spcPct val="0"/>
                </a:spcAft>
                <a:buClrTx/>
                <a:buSzTx/>
                <a:buFontTx/>
                <a:buNone/>
                <a:tabLst/>
                <a:defRPr/>
              </a:pPr>
              <a:t>66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0690" name="Rectangle 2">
            <a:extLst>
              <a:ext uri="{FF2B5EF4-FFF2-40B4-BE49-F238E27FC236}">
                <a16:creationId xmlns:a16="http://schemas.microsoft.com/office/drawing/2014/main" id="{250F89FE-9F30-4968-BC53-CDC9EFB4C26A}"/>
              </a:ext>
            </a:extLst>
          </p:cNvPr>
          <p:cNvSpPr>
            <a:spLocks noGrp="1" noRot="1" noChangeAspect="1" noChangeArrowheads="1" noTextEdit="1"/>
          </p:cNvSpPr>
          <p:nvPr>
            <p:ph type="sldImg"/>
          </p:nvPr>
        </p:nvSpPr>
        <p:spPr>
          <a:ln/>
        </p:spPr>
      </p:sp>
      <p:sp>
        <p:nvSpPr>
          <p:cNvPr id="370691" name="Rectangle 3">
            <a:extLst>
              <a:ext uri="{FF2B5EF4-FFF2-40B4-BE49-F238E27FC236}">
                <a16:creationId xmlns:a16="http://schemas.microsoft.com/office/drawing/2014/main" id="{4DFEE005-015A-4147-9EFB-D62D70734FAE}"/>
              </a:ext>
            </a:extLst>
          </p:cNvPr>
          <p:cNvSpPr>
            <a:spLocks noGrp="1" noChangeArrowheads="1"/>
          </p:cNvSpPr>
          <p:nvPr>
            <p:ph type="body" idx="1"/>
          </p:nvPr>
        </p:nvSpPr>
        <p:spPr>
          <a:xfrm>
            <a:off x="974725" y="4560888"/>
            <a:ext cx="5365750" cy="4321175"/>
          </a:xfrm>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36C477-FE4F-4F60-A4C4-EC68309B1052}"/>
              </a:ext>
            </a:extLst>
          </p:cNvPr>
          <p:cNvSpPr>
            <a:spLocks noGrp="1" noChangeArrowheads="1"/>
          </p:cNvSpPr>
          <p:nvPr>
            <p:ph type="sldNum" sz="quarter" idx="5"/>
          </p:nvPr>
        </p:nvSpPr>
        <p:spPr>
          <a:ln/>
        </p:spPr>
        <p:txBody>
          <a:bodyPr/>
          <a:lstStyle/>
          <a:p>
            <a:pPr marL="0" marR="0" lvl="0" indent="0" algn="r" defTabSz="976313" rtl="0" eaLnBrk="1" fontAlgn="base" latinLnBrk="0" hangingPunct="1">
              <a:lnSpc>
                <a:spcPct val="100000"/>
              </a:lnSpc>
              <a:spcBef>
                <a:spcPct val="0"/>
              </a:spcBef>
              <a:spcAft>
                <a:spcPct val="0"/>
              </a:spcAft>
              <a:buClrTx/>
              <a:buSzTx/>
              <a:buFontTx/>
              <a:buNone/>
              <a:tabLst/>
              <a:defRPr/>
            </a:pPr>
            <a:fld id="{2E60C60D-A606-42E9-87C7-8DF49D4B0058}"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6313" rtl="0" eaLnBrk="1" fontAlgn="base" latinLnBrk="0" hangingPunct="1">
                <a:lnSpc>
                  <a:spcPct val="100000"/>
                </a:lnSpc>
                <a:spcBef>
                  <a:spcPct val="0"/>
                </a:spcBef>
                <a:spcAft>
                  <a:spcPct val="0"/>
                </a:spcAft>
                <a:buClrTx/>
                <a:buSzTx/>
                <a:buFontTx/>
                <a:buNone/>
                <a:tabLst/>
                <a:defRPr/>
              </a:pPr>
              <a:t>67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3762" name="Rectangle 2">
            <a:extLst>
              <a:ext uri="{FF2B5EF4-FFF2-40B4-BE49-F238E27FC236}">
                <a16:creationId xmlns:a16="http://schemas.microsoft.com/office/drawing/2014/main" id="{E72E4897-25B0-4977-BB21-5E79002346C4}"/>
              </a:ext>
            </a:extLst>
          </p:cNvPr>
          <p:cNvSpPr>
            <a:spLocks noGrp="1" noRot="1" noChangeAspect="1" noChangeArrowheads="1" noTextEdit="1"/>
          </p:cNvSpPr>
          <p:nvPr>
            <p:ph type="sldImg"/>
          </p:nvPr>
        </p:nvSpPr>
        <p:spPr>
          <a:ln/>
        </p:spPr>
      </p:sp>
      <p:sp>
        <p:nvSpPr>
          <p:cNvPr id="373763" name="Rectangle 3">
            <a:extLst>
              <a:ext uri="{FF2B5EF4-FFF2-40B4-BE49-F238E27FC236}">
                <a16:creationId xmlns:a16="http://schemas.microsoft.com/office/drawing/2014/main" id="{11798EBD-DF7A-4867-8C28-4FAEC53E75B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F9B0C8C-446D-4157-99D8-76180822AAC9}"/>
              </a:ext>
            </a:extLst>
          </p:cNvPr>
          <p:cNvSpPr>
            <a:spLocks noGrp="1" noChangeArrowheads="1"/>
          </p:cNvSpPr>
          <p:nvPr>
            <p:ph type="sldNum" sz="quarter" idx="5"/>
          </p:nvPr>
        </p:nvSpPr>
        <p:spPr>
          <a:ln/>
        </p:spPr>
        <p:txBody>
          <a:bodyPr/>
          <a:lstStyle/>
          <a:p>
            <a:pPr marL="0" marR="0" lvl="0" indent="0" algn="r" defTabSz="976313" rtl="0" eaLnBrk="1" fontAlgn="base" latinLnBrk="0" hangingPunct="1">
              <a:lnSpc>
                <a:spcPct val="100000"/>
              </a:lnSpc>
              <a:spcBef>
                <a:spcPct val="0"/>
              </a:spcBef>
              <a:spcAft>
                <a:spcPct val="0"/>
              </a:spcAft>
              <a:buClrTx/>
              <a:buSzTx/>
              <a:buFontTx/>
              <a:buNone/>
              <a:tabLst/>
              <a:defRPr/>
            </a:pPr>
            <a:fld id="{09A56AE6-2C40-457D-9F67-01C7A5627272}"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6313" rtl="0" eaLnBrk="1" fontAlgn="base" latinLnBrk="0" hangingPunct="1">
                <a:lnSpc>
                  <a:spcPct val="100000"/>
                </a:lnSpc>
                <a:spcBef>
                  <a:spcPct val="0"/>
                </a:spcBef>
                <a:spcAft>
                  <a:spcPct val="0"/>
                </a:spcAft>
                <a:buClrTx/>
                <a:buSzTx/>
                <a:buFontTx/>
                <a:buNone/>
                <a:tabLst/>
                <a:defRPr/>
              </a:pPr>
              <a:t>68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8098" name="Rectangle 2">
            <a:extLst>
              <a:ext uri="{FF2B5EF4-FFF2-40B4-BE49-F238E27FC236}">
                <a16:creationId xmlns:a16="http://schemas.microsoft.com/office/drawing/2014/main" id="{C6B31006-B51E-443E-8A7B-BE46FF0BE355}"/>
              </a:ext>
            </a:extLst>
          </p:cNvPr>
          <p:cNvSpPr>
            <a:spLocks noGrp="1" noRot="1" noChangeAspect="1" noChangeArrowheads="1" noTextEdit="1"/>
          </p:cNvSpPr>
          <p:nvPr>
            <p:ph type="sldImg"/>
          </p:nvPr>
        </p:nvSpPr>
        <p:spPr>
          <a:ln/>
        </p:spPr>
      </p:sp>
      <p:sp>
        <p:nvSpPr>
          <p:cNvPr id="388099" name="Rectangle 3">
            <a:extLst>
              <a:ext uri="{FF2B5EF4-FFF2-40B4-BE49-F238E27FC236}">
                <a16:creationId xmlns:a16="http://schemas.microsoft.com/office/drawing/2014/main" id="{815D3130-39CD-4043-8A22-22E5BD1CF71C}"/>
              </a:ext>
            </a:extLst>
          </p:cNvPr>
          <p:cNvSpPr>
            <a:spLocks noGrp="1" noChangeArrowheads="1"/>
          </p:cNvSpPr>
          <p:nvPr>
            <p:ph type="body" idx="1"/>
          </p:nvPr>
        </p:nvSpPr>
        <p:spPr>
          <a:xfrm>
            <a:off x="974725" y="4560888"/>
            <a:ext cx="5365750" cy="4321175"/>
          </a:xfrm>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047A8E-E666-4A75-B94F-EB90F1B18FDD}"/>
              </a:ext>
            </a:extLst>
          </p:cNvPr>
          <p:cNvSpPr>
            <a:spLocks noGrp="1" noChangeArrowheads="1"/>
          </p:cNvSpPr>
          <p:nvPr>
            <p:ph type="sldNum" sz="quarter" idx="5"/>
          </p:nvPr>
        </p:nvSpPr>
        <p:spPr>
          <a:ln/>
        </p:spPr>
        <p:txBody>
          <a:bodyPr/>
          <a:lstStyle/>
          <a:p>
            <a:pPr marL="0" marR="0" lvl="0" indent="0" algn="r" defTabSz="976313" rtl="0" eaLnBrk="1" fontAlgn="base" latinLnBrk="0" hangingPunct="1">
              <a:lnSpc>
                <a:spcPct val="100000"/>
              </a:lnSpc>
              <a:spcBef>
                <a:spcPct val="0"/>
              </a:spcBef>
              <a:spcAft>
                <a:spcPct val="0"/>
              </a:spcAft>
              <a:buClrTx/>
              <a:buSzTx/>
              <a:buFontTx/>
              <a:buNone/>
              <a:tabLst/>
              <a:defRPr/>
            </a:pPr>
            <a:fld id="{78C11196-D57F-4BF0-BCC4-C71AB45B3905}"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6313" rtl="0" eaLnBrk="1" fontAlgn="base" latinLnBrk="0" hangingPunct="1">
                <a:lnSpc>
                  <a:spcPct val="100000"/>
                </a:lnSpc>
                <a:spcBef>
                  <a:spcPct val="0"/>
                </a:spcBef>
                <a:spcAft>
                  <a:spcPct val="0"/>
                </a:spcAft>
                <a:buClrTx/>
                <a:buSzTx/>
                <a:buFontTx/>
                <a:buNone/>
                <a:tabLst/>
                <a:defRPr/>
              </a:pPr>
              <a:t>69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5810" name="Rectangle 2">
            <a:extLst>
              <a:ext uri="{FF2B5EF4-FFF2-40B4-BE49-F238E27FC236}">
                <a16:creationId xmlns:a16="http://schemas.microsoft.com/office/drawing/2014/main" id="{A73F96B3-6A9A-4FF5-9F6E-09ACB06DD163}"/>
              </a:ext>
            </a:extLst>
          </p:cNvPr>
          <p:cNvSpPr>
            <a:spLocks noGrp="1" noRot="1" noChangeAspect="1" noChangeArrowheads="1" noTextEdit="1"/>
          </p:cNvSpPr>
          <p:nvPr>
            <p:ph type="sldImg"/>
          </p:nvPr>
        </p:nvSpPr>
        <p:spPr>
          <a:ln/>
        </p:spPr>
      </p:sp>
      <p:sp>
        <p:nvSpPr>
          <p:cNvPr id="375811" name="Rectangle 3">
            <a:extLst>
              <a:ext uri="{FF2B5EF4-FFF2-40B4-BE49-F238E27FC236}">
                <a16:creationId xmlns:a16="http://schemas.microsoft.com/office/drawing/2014/main" id="{532EEB00-0EEA-42D2-B8A1-1380455A664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C547D5E-93B0-48DF-8A3C-8A4FE222B36C}"/>
              </a:ext>
            </a:extLst>
          </p:cNvPr>
          <p:cNvSpPr>
            <a:spLocks noGrp="1" noChangeArrowheads="1"/>
          </p:cNvSpPr>
          <p:nvPr>
            <p:ph type="sldNum" sz="quarter" idx="5"/>
          </p:nvPr>
        </p:nvSpPr>
        <p:spPr>
          <a:ln/>
        </p:spPr>
        <p:txBody>
          <a:bodyPr/>
          <a:lstStyle/>
          <a:p>
            <a:pPr marL="0" marR="0" lvl="0" indent="0" algn="r" defTabSz="976313" rtl="0" eaLnBrk="1" fontAlgn="base" latinLnBrk="0" hangingPunct="1">
              <a:lnSpc>
                <a:spcPct val="100000"/>
              </a:lnSpc>
              <a:spcBef>
                <a:spcPct val="0"/>
              </a:spcBef>
              <a:spcAft>
                <a:spcPct val="0"/>
              </a:spcAft>
              <a:buClrTx/>
              <a:buSzTx/>
              <a:buFontTx/>
              <a:buNone/>
              <a:tabLst/>
              <a:defRPr/>
            </a:pPr>
            <a:fld id="{831639B3-BA4F-4958-ACE8-B3F983F306C4}"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6313" rtl="0" eaLnBrk="1" fontAlgn="base" latinLnBrk="0" hangingPunct="1">
                <a:lnSpc>
                  <a:spcPct val="100000"/>
                </a:lnSpc>
                <a:spcBef>
                  <a:spcPct val="0"/>
                </a:spcBef>
                <a:spcAft>
                  <a:spcPct val="0"/>
                </a:spcAft>
                <a:buClrTx/>
                <a:buSzTx/>
                <a:buFontTx/>
                <a:buNone/>
                <a:tabLst/>
                <a:defRPr/>
              </a:pPr>
              <a:t>70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7858" name="Rectangle 2">
            <a:extLst>
              <a:ext uri="{FF2B5EF4-FFF2-40B4-BE49-F238E27FC236}">
                <a16:creationId xmlns:a16="http://schemas.microsoft.com/office/drawing/2014/main" id="{B9F7088B-5820-4BE9-8138-F5527A904129}"/>
              </a:ext>
            </a:extLst>
          </p:cNvPr>
          <p:cNvSpPr>
            <a:spLocks noGrp="1" noRot="1" noChangeAspect="1" noChangeArrowheads="1" noTextEdit="1"/>
          </p:cNvSpPr>
          <p:nvPr>
            <p:ph type="sldImg"/>
          </p:nvPr>
        </p:nvSpPr>
        <p:spPr>
          <a:ln/>
        </p:spPr>
      </p:sp>
      <p:sp>
        <p:nvSpPr>
          <p:cNvPr id="377859" name="Rectangle 3">
            <a:extLst>
              <a:ext uri="{FF2B5EF4-FFF2-40B4-BE49-F238E27FC236}">
                <a16:creationId xmlns:a16="http://schemas.microsoft.com/office/drawing/2014/main" id="{BEC20500-1718-46F4-AD6A-92EA0818B76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422A43-B3C9-4FFA-AA65-CC18DBFFEECD}"/>
              </a:ext>
            </a:extLst>
          </p:cNvPr>
          <p:cNvSpPr>
            <a:spLocks noGrp="1" noChangeArrowheads="1"/>
          </p:cNvSpPr>
          <p:nvPr>
            <p:ph type="sldNum" sz="quarter" idx="5"/>
          </p:nvPr>
        </p:nvSpPr>
        <p:spPr>
          <a:ln/>
        </p:spPr>
        <p:txBody>
          <a:bodyPr/>
          <a:lstStyle/>
          <a:p>
            <a:pPr marL="0" marR="0" lvl="0" indent="0" algn="r" defTabSz="976313" rtl="0" eaLnBrk="1" fontAlgn="base" latinLnBrk="0" hangingPunct="1">
              <a:lnSpc>
                <a:spcPct val="100000"/>
              </a:lnSpc>
              <a:spcBef>
                <a:spcPct val="0"/>
              </a:spcBef>
              <a:spcAft>
                <a:spcPct val="0"/>
              </a:spcAft>
              <a:buClrTx/>
              <a:buSzTx/>
              <a:buFontTx/>
              <a:buNone/>
              <a:tabLst/>
              <a:defRPr/>
            </a:pPr>
            <a:fld id="{38ED4169-3544-416D-8E30-913645E5CC02}"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6313" rtl="0" eaLnBrk="1" fontAlgn="base" latinLnBrk="0" hangingPunct="1">
                <a:lnSpc>
                  <a:spcPct val="100000"/>
                </a:lnSpc>
                <a:spcBef>
                  <a:spcPct val="0"/>
                </a:spcBef>
                <a:spcAft>
                  <a:spcPct val="0"/>
                </a:spcAft>
                <a:buClrTx/>
                <a:buSzTx/>
                <a:buFontTx/>
                <a:buNone/>
                <a:tabLst/>
                <a:defRPr/>
              </a:pPr>
              <a:t>71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4242" name="Rectangle 2">
            <a:extLst>
              <a:ext uri="{FF2B5EF4-FFF2-40B4-BE49-F238E27FC236}">
                <a16:creationId xmlns:a16="http://schemas.microsoft.com/office/drawing/2014/main" id="{7800338D-5D21-4F86-82FF-6A18E4DF868E}"/>
              </a:ext>
            </a:extLst>
          </p:cNvPr>
          <p:cNvSpPr>
            <a:spLocks noGrp="1" noRot="1" noChangeAspect="1" noChangeArrowheads="1" noTextEdit="1"/>
          </p:cNvSpPr>
          <p:nvPr>
            <p:ph type="sldImg"/>
          </p:nvPr>
        </p:nvSpPr>
        <p:spPr>
          <a:ln/>
        </p:spPr>
      </p:sp>
      <p:sp>
        <p:nvSpPr>
          <p:cNvPr id="394243" name="Rectangle 3">
            <a:extLst>
              <a:ext uri="{FF2B5EF4-FFF2-40B4-BE49-F238E27FC236}">
                <a16:creationId xmlns:a16="http://schemas.microsoft.com/office/drawing/2014/main" id="{510E1163-3884-4368-BEA2-9292F4E67E24}"/>
              </a:ext>
            </a:extLst>
          </p:cNvPr>
          <p:cNvSpPr>
            <a:spLocks noGrp="1" noChangeArrowheads="1"/>
          </p:cNvSpPr>
          <p:nvPr>
            <p:ph type="body" idx="1"/>
          </p:nvPr>
        </p:nvSpPr>
        <p:spPr/>
        <p:txBody>
          <a:bodyPr/>
          <a:lstStyle/>
          <a:p>
            <a:pPr>
              <a:buFontTx/>
              <a:buChar char="•"/>
            </a:pPr>
            <a:r>
              <a:rPr lang="en-US" altLang="en-US" sz="1000"/>
              <a:t>If you wait too long to begin interviews, memories may change, people may be influenced  by others, etc..</a:t>
            </a:r>
          </a:p>
          <a:p>
            <a:pPr>
              <a:buFontTx/>
              <a:buChar char="•"/>
            </a:pPr>
            <a:r>
              <a:rPr lang="en-US" altLang="en-US" sz="1000"/>
              <a:t>Maintain your objectivity and do not prejudge or make assumptions.   Never indicate that you believe or do not believe someone.  Gather facts and remain neutral.</a:t>
            </a:r>
          </a:p>
          <a:p>
            <a:pPr>
              <a:buFontTx/>
              <a:buChar char="•"/>
            </a:pPr>
            <a:r>
              <a:rPr lang="en-US" altLang="en-US" sz="1000"/>
              <a:t>Take good notes.  Make sure what was said is what you wrote.  If you are recording the interview advise the person up front about it – even though the law in some states do not require it.  Shows you are up front about the investigation and do not intend to skew the interview.</a:t>
            </a:r>
          </a:p>
          <a:p>
            <a:pPr>
              <a:buFontTx/>
              <a:buChar char="•"/>
            </a:pPr>
            <a:r>
              <a:rPr lang="en-US" altLang="en-US" sz="1000"/>
              <a:t>You cannot guarantee absolute confidentiality.  You might have to provide documents, etc. to EEOC if a charge is filed.  Also, sometimes it is necessary to provide certain data to investigate it.  However, you can assure an individual that the company will ensure confidentiality to the  best extent possible.</a:t>
            </a:r>
          </a:p>
          <a:p>
            <a:pPr>
              <a:buFontTx/>
              <a:buChar char="•"/>
            </a:pPr>
            <a:r>
              <a:rPr lang="en-US" altLang="en-US" sz="1000"/>
              <a:t>Starting out with general questions relaxes people  - work up to more detailed questions to pin witnesses down on the details.  Repeat important questions, but with different wording, to see whether the witness changes their answer or story.</a:t>
            </a:r>
          </a:p>
          <a:p>
            <a:pPr>
              <a:buFontTx/>
              <a:buChar char="•"/>
            </a:pPr>
            <a:r>
              <a:rPr lang="en-US" altLang="en-US" sz="1000"/>
              <a:t>Be prepared to come up with on the spot follow up questions as new information is presented.</a:t>
            </a:r>
          </a:p>
          <a:p>
            <a:pPr>
              <a:buFontTx/>
              <a:buChar char="•"/>
            </a:pPr>
            <a:r>
              <a:rPr lang="en-US" altLang="en-US" sz="1000"/>
              <a:t>Do not engage in a confrontational or accusatory exchange – you are to be neutral and remain objective</a:t>
            </a:r>
          </a:p>
          <a:p>
            <a:pPr>
              <a:buFontTx/>
              <a:buChar char="•"/>
            </a:pPr>
            <a:r>
              <a:rPr lang="en-US" altLang="en-US" sz="1000"/>
              <a:t>You may have to make credibility assessments on individual’s you interview.  Watch their b body language – see what it tells you.  Are they fidgeting and will not look in your eyes when they answer a question, etc..</a:t>
            </a:r>
          </a:p>
          <a:p>
            <a:pPr>
              <a:buFontTx/>
              <a:buChar char="•"/>
            </a:pPr>
            <a:r>
              <a:rPr lang="en-US" altLang="en-US" sz="1000"/>
              <a:t>Silence is a very powerful tool.  People feel the need to fill in periods of silence and if you wait in silence after a question or after they say something – it encourages them to say more.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F4C6CE-BA82-4186-B5B8-2B00AAD93B85}"/>
              </a:ext>
            </a:extLst>
          </p:cNvPr>
          <p:cNvSpPr>
            <a:spLocks noGrp="1" noChangeArrowheads="1"/>
          </p:cNvSpPr>
          <p:nvPr>
            <p:ph type="sldNum" sz="quarter" idx="5"/>
          </p:nvPr>
        </p:nvSpPr>
        <p:spPr>
          <a:ln/>
        </p:spPr>
        <p:txBody>
          <a:bodyPr/>
          <a:lstStyle/>
          <a:p>
            <a:pPr marL="0" marR="0" lvl="0" indent="0" algn="r" defTabSz="976313" rtl="0" eaLnBrk="1" fontAlgn="base" latinLnBrk="0" hangingPunct="1">
              <a:lnSpc>
                <a:spcPct val="100000"/>
              </a:lnSpc>
              <a:spcBef>
                <a:spcPct val="0"/>
              </a:spcBef>
              <a:spcAft>
                <a:spcPct val="0"/>
              </a:spcAft>
              <a:buClrTx/>
              <a:buSzTx/>
              <a:buFontTx/>
              <a:buNone/>
              <a:tabLst/>
              <a:defRPr/>
            </a:pPr>
            <a:fld id="{053B2578-AFE2-4A20-9612-CD77658EBEF8}"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6313" rtl="0" eaLnBrk="1" fontAlgn="base" latinLnBrk="0" hangingPunct="1">
                <a:lnSpc>
                  <a:spcPct val="100000"/>
                </a:lnSpc>
                <a:spcBef>
                  <a:spcPct val="0"/>
                </a:spcBef>
                <a:spcAft>
                  <a:spcPct val="0"/>
                </a:spcAft>
                <a:buClrTx/>
                <a:buSzTx/>
                <a:buFontTx/>
                <a:buNone/>
                <a:tabLst/>
                <a:defRPr/>
              </a:pPr>
              <a:t>72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2194" name="Rectangle 2">
            <a:extLst>
              <a:ext uri="{FF2B5EF4-FFF2-40B4-BE49-F238E27FC236}">
                <a16:creationId xmlns:a16="http://schemas.microsoft.com/office/drawing/2014/main" id="{8F4B41D6-AAE2-4EA4-A734-CCE6906C6F8C}"/>
              </a:ext>
            </a:extLst>
          </p:cNvPr>
          <p:cNvSpPr>
            <a:spLocks noGrp="1" noRot="1" noChangeAspect="1" noChangeArrowheads="1" noTextEdit="1"/>
          </p:cNvSpPr>
          <p:nvPr>
            <p:ph type="sldImg"/>
          </p:nvPr>
        </p:nvSpPr>
        <p:spPr>
          <a:ln/>
        </p:spPr>
      </p:sp>
      <p:sp>
        <p:nvSpPr>
          <p:cNvPr id="392195" name="Rectangle 3">
            <a:extLst>
              <a:ext uri="{FF2B5EF4-FFF2-40B4-BE49-F238E27FC236}">
                <a16:creationId xmlns:a16="http://schemas.microsoft.com/office/drawing/2014/main" id="{D7AC3C3D-7198-48AC-BC0D-4A41379DAEA0}"/>
              </a:ext>
            </a:extLst>
          </p:cNvPr>
          <p:cNvSpPr>
            <a:spLocks noGrp="1" noChangeArrowheads="1"/>
          </p:cNvSpPr>
          <p:nvPr>
            <p:ph type="body" idx="1"/>
          </p:nvPr>
        </p:nvSpPr>
        <p:spPr>
          <a:xfrm>
            <a:off x="974725" y="4560888"/>
            <a:ext cx="5365750" cy="4321175"/>
          </a:xfrm>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84BCF0C-482B-47DF-A11E-14F44C707D28}"/>
              </a:ext>
            </a:extLst>
          </p:cNvPr>
          <p:cNvSpPr>
            <a:spLocks noGrp="1" noChangeArrowheads="1"/>
          </p:cNvSpPr>
          <p:nvPr>
            <p:ph type="sldNum" sz="quarter" idx="5"/>
          </p:nvPr>
        </p:nvSpPr>
        <p:spPr>
          <a:ln/>
        </p:spPr>
        <p:txBody>
          <a:bodyPr/>
          <a:lstStyle/>
          <a:p>
            <a:pPr marL="0" marR="0" lvl="0" indent="0" algn="r" defTabSz="976313" rtl="0" eaLnBrk="1" fontAlgn="base" latinLnBrk="0" hangingPunct="1">
              <a:lnSpc>
                <a:spcPct val="100000"/>
              </a:lnSpc>
              <a:spcBef>
                <a:spcPct val="0"/>
              </a:spcBef>
              <a:spcAft>
                <a:spcPct val="0"/>
              </a:spcAft>
              <a:buClrTx/>
              <a:buSzTx/>
              <a:buFontTx/>
              <a:buNone/>
              <a:tabLst/>
              <a:defRPr/>
            </a:pPr>
            <a:fld id="{927BF9D5-F103-400A-89E1-E6A7E2FF6F2A}"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6313" rtl="0" eaLnBrk="1" fontAlgn="base" latinLnBrk="0" hangingPunct="1">
                <a:lnSpc>
                  <a:spcPct val="100000"/>
                </a:lnSpc>
                <a:spcBef>
                  <a:spcPct val="0"/>
                </a:spcBef>
                <a:spcAft>
                  <a:spcPct val="0"/>
                </a:spcAft>
                <a:buClrTx/>
                <a:buSzTx/>
                <a:buFontTx/>
                <a:buNone/>
                <a:tabLst/>
                <a:defRPr/>
              </a:pPr>
              <a:t>73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0386" name="Rectangle 2">
            <a:extLst>
              <a:ext uri="{FF2B5EF4-FFF2-40B4-BE49-F238E27FC236}">
                <a16:creationId xmlns:a16="http://schemas.microsoft.com/office/drawing/2014/main" id="{23EC5D48-A6FF-4EEF-8EAF-EEAFF500BB06}"/>
              </a:ext>
            </a:extLst>
          </p:cNvPr>
          <p:cNvSpPr>
            <a:spLocks noGrp="1" noRot="1" noChangeAspect="1" noChangeArrowheads="1" noTextEdit="1"/>
          </p:cNvSpPr>
          <p:nvPr>
            <p:ph type="sldImg"/>
          </p:nvPr>
        </p:nvSpPr>
        <p:spPr>
          <a:ln/>
        </p:spPr>
      </p:sp>
      <p:sp>
        <p:nvSpPr>
          <p:cNvPr id="400387" name="Rectangle 3">
            <a:extLst>
              <a:ext uri="{FF2B5EF4-FFF2-40B4-BE49-F238E27FC236}">
                <a16:creationId xmlns:a16="http://schemas.microsoft.com/office/drawing/2014/main" id="{65D25BCB-EE54-405A-8A0E-3E6F3810E75E}"/>
              </a:ext>
            </a:extLst>
          </p:cNvPr>
          <p:cNvSpPr>
            <a:spLocks noGrp="1" noChangeArrowheads="1"/>
          </p:cNvSpPr>
          <p:nvPr>
            <p:ph type="body" idx="1"/>
          </p:nvPr>
        </p:nvSpPr>
        <p:spPr/>
        <p:txBody>
          <a:bodyPr/>
          <a:lstStyle/>
          <a:p>
            <a:r>
              <a:rPr lang="en-US" altLang="en-US" sz="1000"/>
              <a:t>Things you want to get from the Complainant or alleged victim</a:t>
            </a:r>
          </a:p>
          <a:p>
            <a:pPr>
              <a:buFontTx/>
              <a:buChar char="•"/>
            </a:pPr>
            <a:r>
              <a:rPr lang="en-US" altLang="en-US" sz="1000"/>
              <a:t>Details – who did it? What was the nature of the conduct?  When did it happen?  Where did it occur? Get details, details, details.  Now is not the time to be uneasy about asking certain things or hearing certain unpleasant things.  It is part of the job.  Get over it.  Pin down times, places, events as precisely as possible.   For example, an individual has complained of racial harassment including racial slurs, jokes, etc..  Get specifics, what slurs were used, what were the jokes…</a:t>
            </a:r>
          </a:p>
          <a:p>
            <a:pPr>
              <a:buFontTx/>
              <a:buChar char="•"/>
            </a:pPr>
            <a:r>
              <a:rPr lang="en-US" altLang="en-US" sz="1000"/>
              <a:t>How did conduct affect you? – you want to know how the person felt about the action, incident – may clue you in to potential damages claims, etc.</a:t>
            </a:r>
          </a:p>
          <a:p>
            <a:pPr>
              <a:buFontTx/>
              <a:buChar char="•"/>
            </a:pPr>
            <a:r>
              <a:rPr lang="en-US" altLang="en-US" sz="1000"/>
              <a:t>How did you react? What was your response?  Important information to establish their reaction to the actions or incidents.   Why is this important?  What if they complain of the use of racial slurs by someone and their response was to laugh and use a racial slur when talking back to the person?  This might put a different perspective on it as opposed to if in the same situation – they expressed their uneasiness with the comments and asked the person to stop.  This sheds a different light.</a:t>
            </a:r>
          </a:p>
          <a:p>
            <a:pPr>
              <a:buFontTx/>
              <a:buChar char="•"/>
            </a:pPr>
            <a:r>
              <a:rPr lang="en-US" altLang="en-US" sz="1000"/>
              <a:t>Frequency?   Why is frequency important?    Frequency vs. severity in workplace harassment complaints.  Helps you establish if it is on going behavior or wide spread, etc..</a:t>
            </a:r>
          </a:p>
          <a:p>
            <a:pPr>
              <a:buFontTx/>
              <a:buChar char="•"/>
            </a:pPr>
            <a:r>
              <a:rPr lang="en-US" altLang="en-US" sz="1000"/>
              <a:t>Witnesses?  Did the person tell anyone about it?  Did anyone see the person after the episodes of alleged harassment or actions?  Did anyone see or hear it directly?</a:t>
            </a:r>
          </a:p>
          <a:p>
            <a:pPr>
              <a:buFontTx/>
              <a:buChar char="•"/>
            </a:pPr>
            <a:r>
              <a:rPr lang="en-US" altLang="en-US" sz="1000"/>
              <a:t>Others?  Maybe the person knows of current or former employees who had the same issues  - these give you additional witnesses to determine patterns of behavior, etc.</a:t>
            </a:r>
          </a:p>
          <a:p>
            <a:pPr>
              <a:buFontTx/>
              <a:buChar char="•"/>
            </a:pPr>
            <a:r>
              <a:rPr lang="en-US" altLang="en-US" sz="1000"/>
              <a:t>Documentation?   Helps you identify any documentation which might be useful in the investigation.</a:t>
            </a:r>
          </a:p>
          <a:p>
            <a:pPr>
              <a:buFontTx/>
              <a:buChar char="•"/>
            </a:pPr>
            <a:endParaRPr lang="en-US" altLang="en-US" sz="10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409083-E292-4595-9AB9-E5E8939C35CA}"/>
              </a:ext>
            </a:extLst>
          </p:cNvPr>
          <p:cNvSpPr>
            <a:spLocks noGrp="1" noChangeArrowheads="1"/>
          </p:cNvSpPr>
          <p:nvPr>
            <p:ph type="sldNum" sz="quarter" idx="5"/>
          </p:nvPr>
        </p:nvSpPr>
        <p:spPr>
          <a:ln/>
        </p:spPr>
        <p:txBody>
          <a:bodyPr/>
          <a:lstStyle/>
          <a:p>
            <a:pPr marL="0" marR="0" lvl="0" indent="0" algn="r" defTabSz="976313" rtl="0" eaLnBrk="1" fontAlgn="base" latinLnBrk="0" hangingPunct="1">
              <a:lnSpc>
                <a:spcPct val="100000"/>
              </a:lnSpc>
              <a:spcBef>
                <a:spcPct val="0"/>
              </a:spcBef>
              <a:spcAft>
                <a:spcPct val="0"/>
              </a:spcAft>
              <a:buClrTx/>
              <a:buSzTx/>
              <a:buFontTx/>
              <a:buNone/>
              <a:tabLst/>
              <a:defRPr/>
            </a:pPr>
            <a:fld id="{D8E86FFE-EEA0-49AB-B30F-7127BE8029B2}"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6313" rtl="0" eaLnBrk="1" fontAlgn="base" latinLnBrk="0" hangingPunct="1">
                <a:lnSpc>
                  <a:spcPct val="100000"/>
                </a:lnSpc>
                <a:spcBef>
                  <a:spcPct val="0"/>
                </a:spcBef>
                <a:spcAft>
                  <a:spcPct val="0"/>
                </a:spcAft>
                <a:buClrTx/>
                <a:buSzTx/>
                <a:buFontTx/>
                <a:buNone/>
                <a:tabLst/>
                <a:defRPr/>
              </a:pPr>
              <a:t>74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6290" name="Rectangle 2">
            <a:extLst>
              <a:ext uri="{FF2B5EF4-FFF2-40B4-BE49-F238E27FC236}">
                <a16:creationId xmlns:a16="http://schemas.microsoft.com/office/drawing/2014/main" id="{88B926C0-DE9F-4E1F-B725-AFBA985B97FD}"/>
              </a:ext>
            </a:extLst>
          </p:cNvPr>
          <p:cNvSpPr>
            <a:spLocks noGrp="1" noRot="1" noChangeAspect="1" noChangeArrowheads="1" noTextEdit="1"/>
          </p:cNvSpPr>
          <p:nvPr>
            <p:ph type="sldImg"/>
          </p:nvPr>
        </p:nvSpPr>
        <p:spPr>
          <a:ln/>
        </p:spPr>
      </p:sp>
      <p:sp>
        <p:nvSpPr>
          <p:cNvPr id="396291" name="Rectangle 3">
            <a:extLst>
              <a:ext uri="{FF2B5EF4-FFF2-40B4-BE49-F238E27FC236}">
                <a16:creationId xmlns:a16="http://schemas.microsoft.com/office/drawing/2014/main" id="{CFD0B06E-5535-419E-B364-547B563F7653}"/>
              </a:ext>
            </a:extLst>
          </p:cNvPr>
          <p:cNvSpPr>
            <a:spLocks noGrp="1" noChangeArrowheads="1"/>
          </p:cNvSpPr>
          <p:nvPr>
            <p:ph type="body" idx="1"/>
          </p:nvPr>
        </p:nvSpPr>
        <p:spPr/>
        <p:txBody>
          <a:bodyPr/>
          <a:lstStyle/>
          <a:p>
            <a:pPr>
              <a:buFontTx/>
              <a:buChar char="•"/>
            </a:pPr>
            <a:r>
              <a:rPr lang="en-US" altLang="en-US"/>
              <a:t>Response to the allegations?  Get their responses, in detail.  Get their response down precisely.</a:t>
            </a:r>
          </a:p>
          <a:p>
            <a:pPr>
              <a:buFontTx/>
              <a:buChar char="•"/>
            </a:pPr>
            <a:r>
              <a:rPr lang="en-US" altLang="en-US"/>
              <a:t>If they deny – ask why they think the person made these allegations?  This can help you with motive and credibility assessments.</a:t>
            </a:r>
          </a:p>
          <a:p>
            <a:pPr>
              <a:buFontTx/>
              <a:buChar char="•"/>
            </a:pPr>
            <a:r>
              <a:rPr lang="en-US" altLang="en-US"/>
              <a:t>Other persons/witnesses –</a:t>
            </a:r>
          </a:p>
          <a:p>
            <a:pPr>
              <a:buFontTx/>
              <a:buChar char="•"/>
            </a:pPr>
            <a:r>
              <a:rPr lang="en-US" altLang="en-US"/>
              <a:t>Documentation:</a:t>
            </a:r>
          </a:p>
          <a:p>
            <a:r>
              <a:rPr lang="en-US" altLang="en-US"/>
              <a:t>Anyone else make these allegations?   Why would you ask this? --- identify a pattern?</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1BBBCD-0666-40DC-9827-9E25F26EA395}" type="slidenum">
              <a:rPr lang="en-US" altLang="en-US" smtClean="0"/>
              <a:pPr>
                <a:defRPr/>
              </a:pPr>
              <a:t>75</a:t>
            </a:fld>
            <a:endParaRPr lang="en-US" altLang="en-US"/>
          </a:p>
        </p:txBody>
      </p:sp>
    </p:spTree>
    <p:extLst>
      <p:ext uri="{BB962C8B-B14F-4D97-AF65-F5344CB8AC3E}">
        <p14:creationId xmlns:p14="http://schemas.microsoft.com/office/powerpoint/2010/main" val="3333149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Rot="1" noChangeAspect="1" noChangeArrowheads="1" noTextEdit="1"/>
          </p:cNvSpPr>
          <p:nvPr>
            <p:ph type="sldImg"/>
          </p:nvPr>
        </p:nvSpPr>
        <p:spPr bwMode="auto">
          <a:xfrm>
            <a:off x="1076325" y="665163"/>
            <a:ext cx="4432300" cy="3324225"/>
          </a:xfrm>
          <a:prstGeom prst="rect">
            <a:avLst/>
          </a:prstGeom>
          <a:solidFill>
            <a:srgbClr val="FFFFFF"/>
          </a:solidFill>
          <a:ln>
            <a:solidFill>
              <a:srgbClr val="000000"/>
            </a:solidFill>
            <a:miter lim="800000"/>
            <a:headEnd/>
            <a:tailEnd/>
          </a:ln>
        </p:spPr>
      </p:sp>
      <p:sp>
        <p:nvSpPr>
          <p:cNvPr id="800771" name="Rectangle 3"/>
          <p:cNvSpPr>
            <a:spLocks noGrp="1" noChangeArrowheads="1"/>
          </p:cNvSpPr>
          <p:nvPr>
            <p:ph type="body" idx="1"/>
          </p:nvPr>
        </p:nvSpPr>
        <p:spPr bwMode="auto">
          <a:xfrm>
            <a:off x="877888" y="4211260"/>
            <a:ext cx="4828381" cy="3989614"/>
          </a:xfrm>
          <a:prstGeom prst="rect">
            <a:avLst/>
          </a:prstGeom>
          <a:solidFill>
            <a:srgbClr val="FFFFFF"/>
          </a:solidFill>
          <a:ln>
            <a:solidFill>
              <a:srgbClr val="000000"/>
            </a:solidFill>
            <a:miter lim="800000"/>
            <a:headEnd/>
            <a:tailEnd/>
          </a:ln>
        </p:spPr>
        <p:txBody>
          <a:bodyPr/>
          <a:lstStyle/>
          <a:p>
            <a:endParaRPr lang="en-US"/>
          </a:p>
        </p:txBody>
      </p:sp>
      <p:sp>
        <p:nvSpPr>
          <p:cNvPr id="2" name="TextBox 1"/>
          <p:cNvSpPr txBox="1"/>
          <p:nvPr>
            <p:custDataLst>
              <p:tags r:id="rId1"/>
            </p:custDataLst>
          </p:nvPr>
        </p:nvSpPr>
        <p:spPr>
          <a:xfrm>
            <a:off x="1" y="0"/>
            <a:ext cx="3429248" cy="353252"/>
          </a:xfrm>
          <a:prstGeom prst="rect">
            <a:avLst/>
          </a:prstGeom>
          <a:noFill/>
        </p:spPr>
        <p:txBody>
          <a:bodyPr vert="horz" lIns="83498" tIns="41750" rIns="83498" bIns="41750" rtlCol="0">
            <a:spAutoFit/>
          </a:bodyPr>
          <a:lstStyle/>
          <a:p>
            <a:pPr defTabSz="882762" eaLnBrk="1" hangingPunct="1">
              <a:defRPr/>
            </a:pPr>
            <a:endParaRPr lang="en-US" sz="170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8725722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Rot="1" noChangeAspect="1" noChangeArrowheads="1" noTextEdit="1"/>
          </p:cNvSpPr>
          <p:nvPr>
            <p:ph type="sldImg"/>
          </p:nvPr>
        </p:nvSpPr>
        <p:spPr>
          <a:xfrm>
            <a:off x="1184275" y="698500"/>
            <a:ext cx="4654550" cy="3490913"/>
          </a:xfrm>
          <a:prstGeom prst="rect">
            <a:avLst/>
          </a:prstGeom>
          <a:ln/>
        </p:spPr>
      </p:sp>
      <p:sp>
        <p:nvSpPr>
          <p:cNvPr id="699395" name="Rectangle 3"/>
          <p:cNvSpPr>
            <a:spLocks noGrp="1" noChangeArrowheads="1"/>
          </p:cNvSpPr>
          <p:nvPr>
            <p:ph type="body" idx="1"/>
          </p:nvPr>
        </p:nvSpPr>
        <p:spPr>
          <a:xfrm>
            <a:off x="936414" y="4422460"/>
            <a:ext cx="5150273" cy="4188777"/>
          </a:xfrm>
          <a:prstGeom prst="rect">
            <a:avLst/>
          </a:prstGeom>
          <a:noFill/>
          <a:ln/>
        </p:spPr>
        <p:txBody>
          <a:bodyPr lIns="91572" tIns="45786" rIns="91572" bIns="45786"/>
          <a:lstStyle/>
          <a:p>
            <a:endParaRPr lang="en-US">
              <a:latin typeface="Arial" pitchFamily="34" charset="0"/>
              <a:cs typeface="Arial" pitchFamily="34" charset="0"/>
            </a:endParaRPr>
          </a:p>
        </p:txBody>
      </p:sp>
    </p:spTree>
    <p:extLst>
      <p:ext uri="{BB962C8B-B14F-4D97-AF65-F5344CB8AC3E}">
        <p14:creationId xmlns:p14="http://schemas.microsoft.com/office/powerpoint/2010/main" val="27037515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Rot="1" noChangeAspect="1" noChangeArrowheads="1" noTextEdit="1"/>
          </p:cNvSpPr>
          <p:nvPr>
            <p:ph type="sldImg"/>
          </p:nvPr>
        </p:nvSpPr>
        <p:spPr>
          <a:xfrm>
            <a:off x="1184275" y="698500"/>
            <a:ext cx="4654550" cy="3490913"/>
          </a:xfrm>
          <a:prstGeom prst="rect">
            <a:avLst/>
          </a:prstGeom>
          <a:ln/>
        </p:spPr>
      </p:sp>
      <p:sp>
        <p:nvSpPr>
          <p:cNvPr id="701443" name="Rectangle 3"/>
          <p:cNvSpPr>
            <a:spLocks noGrp="1" noChangeArrowheads="1"/>
          </p:cNvSpPr>
          <p:nvPr>
            <p:ph type="body" idx="1"/>
          </p:nvPr>
        </p:nvSpPr>
        <p:spPr>
          <a:xfrm>
            <a:off x="936414" y="4422460"/>
            <a:ext cx="5150273" cy="4188777"/>
          </a:xfrm>
          <a:prstGeom prst="rect">
            <a:avLst/>
          </a:prstGeom>
          <a:noFill/>
          <a:ln/>
        </p:spPr>
        <p:txBody>
          <a:bodyPr lIns="91572" tIns="45786" rIns="91572" bIns="45786"/>
          <a:lstStyle/>
          <a:p>
            <a:endParaRPr lang="en-US">
              <a:latin typeface="Arial" pitchFamily="34" charset="0"/>
              <a:cs typeface="Arial" pitchFamily="34" charset="0"/>
            </a:endParaRPr>
          </a:p>
        </p:txBody>
      </p:sp>
    </p:spTree>
    <p:extLst>
      <p:ext uri="{BB962C8B-B14F-4D97-AF65-F5344CB8AC3E}">
        <p14:creationId xmlns:p14="http://schemas.microsoft.com/office/powerpoint/2010/main" val="10915470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7"/>
          <p:cNvSpPr>
            <a:spLocks noGrp="1" noChangeArrowheads="1"/>
          </p:cNvSpPr>
          <p:nvPr>
            <p:ph type="sldNum" sz="quarter" idx="5"/>
          </p:nvPr>
        </p:nvSpPr>
        <p:spPr>
          <a:noFill/>
        </p:spPr>
        <p:txBody>
          <a:bodyPr/>
          <a:lstStyle/>
          <a:p>
            <a:pPr marL="0" marR="0" lvl="0" indent="0" algn="r" defTabSz="932532" rtl="0" eaLnBrk="1" fontAlgn="base" latinLnBrk="0" hangingPunct="1">
              <a:lnSpc>
                <a:spcPct val="100000"/>
              </a:lnSpc>
              <a:spcBef>
                <a:spcPct val="0"/>
              </a:spcBef>
              <a:spcAft>
                <a:spcPct val="0"/>
              </a:spcAft>
              <a:buClrTx/>
              <a:buSzTx/>
              <a:buFontTx/>
              <a:buNone/>
              <a:tabLst/>
              <a:defRPr/>
            </a:pPr>
            <a:fld id="{81B70D78-1C35-47C9-B7A5-2F46A4C21759}"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32532" rtl="0" eaLnBrk="1" fontAlgn="base" latinLnBrk="0" hangingPunct="1">
                <a:lnSpc>
                  <a:spcPct val="100000"/>
                </a:lnSpc>
                <a:spcBef>
                  <a:spcPct val="0"/>
                </a:spcBef>
                <a:spcAft>
                  <a:spcPct val="0"/>
                </a:spcAft>
                <a:buClrTx/>
                <a:buSzTx/>
                <a:buFontTx/>
                <a:buNone/>
                <a:tabLst/>
                <a:defRPr/>
              </a:pPr>
              <a:t>80</a:t>
            </a:fld>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235226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2310" y="4421823"/>
            <a:ext cx="5618480" cy="4189095"/>
          </a:xfrm>
          <a:prstGeom prst="rect">
            <a:avLst/>
          </a:prstGeom>
        </p:spPr>
        <p:txBody>
          <a:bodyPr>
            <a:normAutofit/>
          </a:bodyPr>
          <a:lstStyle/>
          <a:p>
            <a:r>
              <a:rPr lang="en-US" dirty="0"/>
              <a:t>Finish this statement for me A </a:t>
            </a:r>
            <a:r>
              <a:rPr lang="en-US" dirty="0" err="1"/>
              <a:t>womans</a:t>
            </a:r>
            <a:r>
              <a:rPr lang="en-US" dirty="0"/>
              <a:t> place is In the  -----------</a:t>
            </a:r>
          </a:p>
          <a:p>
            <a:endParaRPr lang="en-US" dirty="0"/>
          </a:p>
          <a:p>
            <a:r>
              <a:rPr lang="en-US" dirty="0"/>
              <a:t>This is my grand daughter and if I have anything to do with it this is the last kitchen she’ll ever work in</a:t>
            </a:r>
          </a:p>
          <a:p>
            <a:r>
              <a:rPr lang="en-US" dirty="0"/>
              <a:t>The EEOC will target compensation systems and practices that discriminate based on gender. Among the many strategies to address these issues, the Commission particularly encourages the use of directed investigations and Commissioner Charges to facilitate enforcement.</a:t>
            </a:r>
          </a:p>
        </p:txBody>
      </p:sp>
      <p:sp>
        <p:nvSpPr>
          <p:cNvPr id="4" name="Slide Number Placeholder 3"/>
          <p:cNvSpPr>
            <a:spLocks noGrp="1"/>
          </p:cNvSpPr>
          <p:nvPr>
            <p:ph type="sldNum" sz="quarter" idx="10"/>
          </p:nvPr>
        </p:nvSpPr>
        <p:spPr>
          <a:xfrm>
            <a:off x="3978131" y="8842030"/>
            <a:ext cx="3043343" cy="465455"/>
          </a:xfrm>
          <a:prstGeom prst="rect">
            <a:avLst/>
          </a:prstGeom>
        </p:spPr>
        <p:txBody>
          <a:bodyPr/>
          <a:lstStyle/>
          <a:p>
            <a:pPr marL="0" marR="0" lvl="0" indent="0" algn="r" defTabSz="882762" rtl="0" eaLnBrk="1" fontAlgn="base" latinLnBrk="0" hangingPunct="1">
              <a:lnSpc>
                <a:spcPct val="100000"/>
              </a:lnSpc>
              <a:spcBef>
                <a:spcPct val="0"/>
              </a:spcBef>
              <a:spcAft>
                <a:spcPct val="0"/>
              </a:spcAft>
              <a:buClrTx/>
              <a:buSzTx/>
              <a:buFontTx/>
              <a:buNone/>
              <a:tabLst/>
              <a:defRPr/>
            </a:pPr>
            <a:fld id="{C1F52941-D85E-4869-A5BF-8421E6CAFF92}"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882762" rtl="0" eaLnBrk="1" fontAlgn="base" latinLnBrk="0" hangingPunct="1">
                <a:lnSpc>
                  <a:spcPct val="100000"/>
                </a:lnSpc>
                <a:spcBef>
                  <a:spcPct val="0"/>
                </a:spcBef>
                <a:spcAft>
                  <a:spcPct val="0"/>
                </a:spcAft>
                <a:buClrTx/>
                <a:buSzTx/>
                <a:buFontTx/>
                <a:buNone/>
                <a:tabLst/>
                <a:defRPr/>
              </a:pPr>
              <a:t>81</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938062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2532" rtl="0" eaLnBrk="1" fontAlgn="base" latinLnBrk="0" hangingPunct="1">
              <a:lnSpc>
                <a:spcPct val="100000"/>
              </a:lnSpc>
              <a:spcBef>
                <a:spcPct val="0"/>
              </a:spcBef>
              <a:spcAft>
                <a:spcPct val="0"/>
              </a:spcAft>
              <a:buClrTx/>
              <a:buSzTx/>
              <a:buFontTx/>
              <a:buNone/>
              <a:tabLst/>
              <a:defRPr/>
            </a:pPr>
            <a:fld id="{711BBBCD-0666-40DC-9827-9E25F26EA395}" type="slidenum">
              <a:rPr kumimoji="0" lang="en-US" altLang="en-US" sz="14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32532" rtl="0" eaLnBrk="1" fontAlgn="base" latinLnBrk="0" hangingPunct="1">
                <a:lnSpc>
                  <a:spcPct val="100000"/>
                </a:lnSpc>
                <a:spcBef>
                  <a:spcPct val="0"/>
                </a:spcBef>
                <a:spcAft>
                  <a:spcPct val="0"/>
                </a:spcAft>
                <a:buClrTx/>
                <a:buSzTx/>
                <a:buFontTx/>
                <a:buNone/>
                <a:tabLst/>
                <a:defRPr/>
              </a:pPr>
              <a:t>82</a:t>
            </a:fld>
            <a:endParaRPr kumimoji="0" lang="en-US" alt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5446094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63637B-A7F3-41C2-85F8-DD0E3DE5366B}"/>
              </a:ext>
            </a:extLst>
          </p:cNvPr>
          <p:cNvSpPr>
            <a:spLocks noGrp="1" noChangeArrowheads="1"/>
          </p:cNvSpPr>
          <p:nvPr>
            <p:ph type="sldNum" sz="quarter" idx="5"/>
          </p:nvPr>
        </p:nvSpPr>
        <p:spPr>
          <a:ln/>
        </p:spPr>
        <p:txBody>
          <a:bodyPr/>
          <a:lstStyle/>
          <a:p>
            <a:pPr marL="0" marR="0" lvl="0" indent="0" algn="r" defTabSz="976313" rtl="0" eaLnBrk="1" fontAlgn="base" latinLnBrk="0" hangingPunct="1">
              <a:lnSpc>
                <a:spcPct val="100000"/>
              </a:lnSpc>
              <a:spcBef>
                <a:spcPct val="0"/>
              </a:spcBef>
              <a:spcAft>
                <a:spcPct val="0"/>
              </a:spcAft>
              <a:buClrTx/>
              <a:buSzTx/>
              <a:buFontTx/>
              <a:buNone/>
              <a:tabLst/>
              <a:defRPr/>
            </a:pPr>
            <a:fld id="{45F44E0E-35CC-4125-BE53-9F43FF6214F2}"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6313" rtl="0" eaLnBrk="1" fontAlgn="base" latinLnBrk="0" hangingPunct="1">
                <a:lnSpc>
                  <a:spcPct val="100000"/>
                </a:lnSpc>
                <a:spcBef>
                  <a:spcPct val="0"/>
                </a:spcBef>
                <a:spcAft>
                  <a:spcPct val="0"/>
                </a:spcAft>
                <a:buClrTx/>
                <a:buSzTx/>
                <a:buFontTx/>
                <a:buNone/>
                <a:tabLst/>
                <a:defRPr/>
              </a:pPr>
              <a:t>84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0" name="Rectangle 2">
            <a:extLst>
              <a:ext uri="{FF2B5EF4-FFF2-40B4-BE49-F238E27FC236}">
                <a16:creationId xmlns:a16="http://schemas.microsoft.com/office/drawing/2014/main" id="{A9DDB2A3-57F8-4241-997A-E5D43F5D2108}"/>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8DD64410-E93A-4CC2-8982-75FAB51C81FE}"/>
              </a:ext>
            </a:extLst>
          </p:cNvPr>
          <p:cNvSpPr>
            <a:spLocks noGrp="1" noChangeArrowheads="1"/>
          </p:cNvSpPr>
          <p:nvPr>
            <p:ph type="body" idx="1"/>
          </p:nvPr>
        </p:nvSpPr>
        <p:spPr/>
        <p:txBody>
          <a:bodyPr/>
          <a:lstStyle/>
          <a:p>
            <a:r>
              <a:rPr lang="en-US" altLang="en-US"/>
              <a:t>Third parties are your “witnesses”.  These are people who will help you assess credibility of the allegations and they are not only eyewitnesses, but can also be people who saw the complainant shortly after the events or incidents, and people who may have spoken with the involved parties about the incidents/events.   They can attest to reactions, manners of behavior, how someone looked or acted right after an incident, etc…</a:t>
            </a:r>
          </a:p>
          <a:p>
            <a:pPr>
              <a:buFontTx/>
              <a:buChar char="•"/>
            </a:pPr>
            <a:r>
              <a:rPr lang="en-US" altLang="en-US"/>
              <a:t>What did you see or hear? – details, details, details,   when, where, etc.</a:t>
            </a:r>
          </a:p>
          <a:p>
            <a:pPr>
              <a:buFontTx/>
              <a:buChar char="•"/>
            </a:pPr>
            <a:r>
              <a:rPr lang="en-US" altLang="en-US"/>
              <a:t>What were they told?  Maybe the person did not witness anything but they were told about the incidents or events after they happened.  Get details…what told, when, by whom, what was said…</a:t>
            </a:r>
          </a:p>
          <a:p>
            <a:pPr>
              <a:buFontTx/>
              <a:buChar char="•"/>
            </a:pPr>
            <a:r>
              <a:rPr lang="en-US" altLang="en-US"/>
              <a:t>Other persons…</a:t>
            </a:r>
          </a:p>
          <a:p>
            <a:pPr>
              <a:buFontTx/>
              <a:buChar char="•"/>
            </a:pPr>
            <a:r>
              <a:rPr lang="en-US" altLang="en-US"/>
              <a:t>Relevant info</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25919C8-3725-4AC2-A62A-81CFCA951780}"/>
              </a:ext>
            </a:extLst>
          </p:cNvPr>
          <p:cNvSpPr>
            <a:spLocks noGrp="1" noChangeArrowheads="1"/>
          </p:cNvSpPr>
          <p:nvPr>
            <p:ph type="sldNum" sz="quarter" idx="5"/>
          </p:nvPr>
        </p:nvSpPr>
        <p:spPr>
          <a:ln/>
        </p:spPr>
        <p:txBody>
          <a:bodyPr/>
          <a:lstStyle/>
          <a:p>
            <a:pPr marL="0" marR="0" lvl="0" indent="0" algn="r" defTabSz="976313" rtl="0" eaLnBrk="1" fontAlgn="base" latinLnBrk="0" hangingPunct="1">
              <a:lnSpc>
                <a:spcPct val="100000"/>
              </a:lnSpc>
              <a:spcBef>
                <a:spcPct val="0"/>
              </a:spcBef>
              <a:spcAft>
                <a:spcPct val="0"/>
              </a:spcAft>
              <a:buClrTx/>
              <a:buSzTx/>
              <a:buFontTx/>
              <a:buNone/>
              <a:tabLst/>
              <a:defRPr/>
            </a:pPr>
            <a:fld id="{C9CEECBE-DF40-4AA8-9A04-2DF7835E8CE7}"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6313" rtl="0" eaLnBrk="1" fontAlgn="base" latinLnBrk="0" hangingPunct="1">
                <a:lnSpc>
                  <a:spcPct val="100000"/>
                </a:lnSpc>
                <a:spcBef>
                  <a:spcPct val="0"/>
                </a:spcBef>
                <a:spcAft>
                  <a:spcPct val="0"/>
                </a:spcAft>
                <a:buClrTx/>
                <a:buSzTx/>
                <a:buFontTx/>
                <a:buNone/>
                <a:tabLst/>
                <a:defRPr/>
              </a:pPr>
              <a:t>87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28034" name="Rectangle 2">
            <a:extLst>
              <a:ext uri="{FF2B5EF4-FFF2-40B4-BE49-F238E27FC236}">
                <a16:creationId xmlns:a16="http://schemas.microsoft.com/office/drawing/2014/main" id="{20315C44-DE87-46C7-A869-AECD14474B27}"/>
              </a:ext>
            </a:extLst>
          </p:cNvPr>
          <p:cNvSpPr>
            <a:spLocks noGrp="1" noRot="1" noChangeAspect="1" noChangeArrowheads="1" noTextEdit="1"/>
          </p:cNvSpPr>
          <p:nvPr>
            <p:ph type="sldImg"/>
          </p:nvPr>
        </p:nvSpPr>
        <p:spPr>
          <a:ln/>
        </p:spPr>
      </p:sp>
      <p:sp>
        <p:nvSpPr>
          <p:cNvPr id="428035" name="Rectangle 3">
            <a:extLst>
              <a:ext uri="{FF2B5EF4-FFF2-40B4-BE49-F238E27FC236}">
                <a16:creationId xmlns:a16="http://schemas.microsoft.com/office/drawing/2014/main" id="{F517C35B-EAEE-4219-9F0A-8C912C27C26C}"/>
              </a:ext>
            </a:extLst>
          </p:cNvPr>
          <p:cNvSpPr>
            <a:spLocks noGrp="1" noChangeArrowheads="1"/>
          </p:cNvSpPr>
          <p:nvPr>
            <p:ph type="body" idx="1"/>
          </p:nvPr>
        </p:nvSpPr>
        <p:spPr>
          <a:xfrm>
            <a:off x="974725" y="4560888"/>
            <a:ext cx="5365750" cy="4321175"/>
          </a:xfrm>
        </p:spPr>
        <p:txBody>
          <a:bodyPr/>
          <a:lstStyle/>
          <a:p>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5873A3-5A76-47A5-93B1-6AF4B0F12D80}"/>
              </a:ext>
            </a:extLst>
          </p:cNvPr>
          <p:cNvSpPr>
            <a:spLocks noGrp="1" noChangeArrowheads="1"/>
          </p:cNvSpPr>
          <p:nvPr>
            <p:ph type="sldNum" sz="quarter" idx="5"/>
          </p:nvPr>
        </p:nvSpPr>
        <p:spPr>
          <a:ln/>
        </p:spPr>
        <p:txBody>
          <a:bodyPr/>
          <a:lstStyle/>
          <a:p>
            <a:pPr marL="0" marR="0" lvl="0" indent="0" algn="r" defTabSz="976313" rtl="0" eaLnBrk="1" fontAlgn="base" latinLnBrk="0" hangingPunct="1">
              <a:lnSpc>
                <a:spcPct val="100000"/>
              </a:lnSpc>
              <a:spcBef>
                <a:spcPct val="0"/>
              </a:spcBef>
              <a:spcAft>
                <a:spcPct val="0"/>
              </a:spcAft>
              <a:buClrTx/>
              <a:buSzTx/>
              <a:buFontTx/>
              <a:buNone/>
              <a:tabLst/>
              <a:defRPr/>
            </a:pPr>
            <a:fld id="{C04AD61A-53E3-402E-9C9F-95AF14C19A63}"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6313" rtl="0" eaLnBrk="1" fontAlgn="base" latinLnBrk="0" hangingPunct="1">
                <a:lnSpc>
                  <a:spcPct val="100000"/>
                </a:lnSpc>
                <a:spcBef>
                  <a:spcPct val="0"/>
                </a:spcBef>
                <a:spcAft>
                  <a:spcPct val="0"/>
                </a:spcAft>
                <a:buClrTx/>
                <a:buSzTx/>
                <a:buFontTx/>
                <a:buNone/>
                <a:tabLst/>
                <a:defRPr/>
              </a:pPr>
              <a:t>88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082" name="Rectangle 2">
            <a:extLst>
              <a:ext uri="{FF2B5EF4-FFF2-40B4-BE49-F238E27FC236}">
                <a16:creationId xmlns:a16="http://schemas.microsoft.com/office/drawing/2014/main" id="{B9ED0128-37C6-4D06-87A6-DE6702F62246}"/>
              </a:ext>
            </a:extLst>
          </p:cNvPr>
          <p:cNvSpPr>
            <a:spLocks noGrp="1" noRot="1" noChangeAspect="1" noChangeArrowheads="1" noTextEdit="1"/>
          </p:cNvSpPr>
          <p:nvPr>
            <p:ph type="sldImg"/>
          </p:nvPr>
        </p:nvSpPr>
        <p:spPr>
          <a:ln/>
        </p:spPr>
      </p:sp>
      <p:sp>
        <p:nvSpPr>
          <p:cNvPr id="430083" name="Rectangle 3">
            <a:extLst>
              <a:ext uri="{FF2B5EF4-FFF2-40B4-BE49-F238E27FC236}">
                <a16:creationId xmlns:a16="http://schemas.microsoft.com/office/drawing/2014/main" id="{96CF9220-8A3B-45C6-B447-C2457306D376}"/>
              </a:ext>
            </a:extLst>
          </p:cNvPr>
          <p:cNvSpPr>
            <a:spLocks noGrp="1" noChangeArrowheads="1"/>
          </p:cNvSpPr>
          <p:nvPr>
            <p:ph type="body" idx="1"/>
          </p:nvPr>
        </p:nvSpPr>
        <p:spPr>
          <a:xfrm>
            <a:off x="974725" y="4560888"/>
            <a:ext cx="5365750" cy="4321175"/>
          </a:xfrm>
        </p:spPr>
        <p:txBody>
          <a:bodyPr/>
          <a:lstStyle/>
          <a:p>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D5D63E-6F6E-40EC-80C7-A6A652C29C1B}"/>
              </a:ext>
            </a:extLst>
          </p:cNvPr>
          <p:cNvSpPr>
            <a:spLocks noGrp="1" noChangeArrowheads="1"/>
          </p:cNvSpPr>
          <p:nvPr>
            <p:ph type="sldNum" sz="quarter" idx="5"/>
          </p:nvPr>
        </p:nvSpPr>
        <p:spPr>
          <a:ln/>
        </p:spPr>
        <p:txBody>
          <a:bodyPr/>
          <a:lstStyle/>
          <a:p>
            <a:pPr marL="0" marR="0" lvl="0" indent="0" algn="r" defTabSz="976313" rtl="0" eaLnBrk="1" fontAlgn="base" latinLnBrk="0" hangingPunct="1">
              <a:lnSpc>
                <a:spcPct val="100000"/>
              </a:lnSpc>
              <a:spcBef>
                <a:spcPct val="0"/>
              </a:spcBef>
              <a:spcAft>
                <a:spcPct val="0"/>
              </a:spcAft>
              <a:buClrTx/>
              <a:buSzTx/>
              <a:buFontTx/>
              <a:buNone/>
              <a:tabLst/>
              <a:defRPr/>
            </a:pPr>
            <a:fld id="{AD1AA0F3-D635-4585-9A6C-A83967876DD5}"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6313" rtl="0" eaLnBrk="1" fontAlgn="base" latinLnBrk="0" hangingPunct="1">
                <a:lnSpc>
                  <a:spcPct val="100000"/>
                </a:lnSpc>
                <a:spcBef>
                  <a:spcPct val="0"/>
                </a:spcBef>
                <a:spcAft>
                  <a:spcPct val="0"/>
                </a:spcAft>
                <a:buClrTx/>
                <a:buSzTx/>
                <a:buFontTx/>
                <a:buNone/>
                <a:tabLst/>
                <a:defRPr/>
              </a:pPr>
              <a:t>89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7794" name="Rectangle 2">
            <a:extLst>
              <a:ext uri="{FF2B5EF4-FFF2-40B4-BE49-F238E27FC236}">
                <a16:creationId xmlns:a16="http://schemas.microsoft.com/office/drawing/2014/main" id="{4A439FC0-7B8F-4159-9225-9798610F69AE}"/>
              </a:ext>
            </a:extLst>
          </p:cNvPr>
          <p:cNvSpPr>
            <a:spLocks noGrp="1" noRot="1" noChangeAspect="1" noChangeArrowheads="1" noTextEdit="1"/>
          </p:cNvSpPr>
          <p:nvPr>
            <p:ph type="sldImg"/>
          </p:nvPr>
        </p:nvSpPr>
        <p:spPr>
          <a:ln/>
        </p:spPr>
      </p:sp>
      <p:sp>
        <p:nvSpPr>
          <p:cNvPr id="417795" name="Rectangle 3">
            <a:extLst>
              <a:ext uri="{FF2B5EF4-FFF2-40B4-BE49-F238E27FC236}">
                <a16:creationId xmlns:a16="http://schemas.microsoft.com/office/drawing/2014/main" id="{A3E2041A-54B2-4FA5-B750-3811966850D6}"/>
              </a:ext>
            </a:extLst>
          </p:cNvPr>
          <p:cNvSpPr>
            <a:spLocks noGrp="1" noChangeArrowheads="1"/>
          </p:cNvSpPr>
          <p:nvPr>
            <p:ph type="body" idx="1"/>
          </p:nvPr>
        </p:nvSpPr>
        <p:spPr/>
        <p:txBody>
          <a:bodyPr/>
          <a:lstStyle/>
          <a:p>
            <a:r>
              <a:rPr lang="en-US" altLang="en-US"/>
              <a:t>You have completed your investigation and now must organize everything.  Prepare your report and include the description of the issues at hand, who is involved, etc.  List the witnesses you talked with and the documents you looked at.  Summarize that information.  Make your credibility assessments.  Explain why you determined someone more credible than another person.   Present your finding – your ultimate conclusion.</a:t>
            </a:r>
          </a:p>
          <a:p>
            <a:endParaRPr lang="en-US" altLang="en-US"/>
          </a:p>
          <a:p>
            <a:r>
              <a:rPr lang="en-US" altLang="en-US"/>
              <a:t>You may or may not be tasked with recommending an action.  If not, then just present the facts.  If you are, make your recommendation on the action that is to be taken.</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74D873-5B42-437F-82BD-54B72F60DD36}"/>
              </a:ext>
            </a:extLst>
          </p:cNvPr>
          <p:cNvSpPr>
            <a:spLocks noGrp="1" noChangeArrowheads="1"/>
          </p:cNvSpPr>
          <p:nvPr>
            <p:ph type="sldNum" sz="quarter" idx="5"/>
          </p:nvPr>
        </p:nvSpPr>
        <p:spPr>
          <a:ln/>
        </p:spPr>
        <p:txBody>
          <a:bodyPr/>
          <a:lstStyle/>
          <a:p>
            <a:pPr marL="0" marR="0" lvl="0" indent="0" algn="r" defTabSz="976313" rtl="0" eaLnBrk="1" fontAlgn="base" latinLnBrk="0" hangingPunct="1">
              <a:lnSpc>
                <a:spcPct val="100000"/>
              </a:lnSpc>
              <a:spcBef>
                <a:spcPct val="0"/>
              </a:spcBef>
              <a:spcAft>
                <a:spcPct val="0"/>
              </a:spcAft>
              <a:buClrTx/>
              <a:buSzTx/>
              <a:buFontTx/>
              <a:buNone/>
              <a:tabLst/>
              <a:defRPr/>
            </a:pPr>
            <a:fld id="{A6ADDE66-929E-4C8C-98C4-94E236D04CC6}"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6313" rtl="0" eaLnBrk="1" fontAlgn="base" latinLnBrk="0" hangingPunct="1">
                <a:lnSpc>
                  <a:spcPct val="100000"/>
                </a:lnSpc>
                <a:spcBef>
                  <a:spcPct val="0"/>
                </a:spcBef>
                <a:spcAft>
                  <a:spcPct val="0"/>
                </a:spcAft>
                <a:buClrTx/>
                <a:buSzTx/>
                <a:buFontTx/>
                <a:buNone/>
                <a:tabLst/>
                <a:defRPr/>
              </a:pPr>
              <a:t>90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3458" name="Rectangle 2">
            <a:extLst>
              <a:ext uri="{FF2B5EF4-FFF2-40B4-BE49-F238E27FC236}">
                <a16:creationId xmlns:a16="http://schemas.microsoft.com/office/drawing/2014/main" id="{FAF9F05A-C09C-42CC-BAE9-4BC770E83B6D}"/>
              </a:ext>
            </a:extLst>
          </p:cNvPr>
          <p:cNvSpPr>
            <a:spLocks noGrp="1" noRot="1" noChangeAspect="1" noChangeArrowheads="1" noTextEdit="1"/>
          </p:cNvSpPr>
          <p:nvPr>
            <p:ph type="sldImg"/>
          </p:nvPr>
        </p:nvSpPr>
        <p:spPr>
          <a:ln/>
        </p:spPr>
      </p:sp>
      <p:sp>
        <p:nvSpPr>
          <p:cNvPr id="403459" name="Rectangle 3">
            <a:extLst>
              <a:ext uri="{FF2B5EF4-FFF2-40B4-BE49-F238E27FC236}">
                <a16:creationId xmlns:a16="http://schemas.microsoft.com/office/drawing/2014/main" id="{C0B05841-BC4C-4AF9-BA88-32AEA73682E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xfrm>
            <a:off x="1185863" y="698500"/>
            <a:ext cx="4652962"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Two Commissioners of the U.S. Equal Employment Opportunity Commission (EEOC), Co-Chairs of a Select Task Force on the Study of Harassment in the Workplace, called on stakeholders to double down and "reboot" workplace harassment prevention efforts at a meeting of the EEOC in Washington today. Commissioners Chai R. </a:t>
            </a:r>
            <a:r>
              <a:rPr lang="en-US" dirty="0" err="1"/>
              <a:t>Feldblum</a:t>
            </a:r>
            <a:r>
              <a:rPr lang="en-US" dirty="0"/>
              <a:t> and Victoria A. </a:t>
            </a:r>
            <a:r>
              <a:rPr lang="en-US" dirty="0" err="1"/>
              <a:t>Lipnic</a:t>
            </a:r>
            <a:r>
              <a:rPr lang="en-US" dirty="0"/>
              <a:t> highlighted for their fellow Commissioners the key findings and recommendations of a report they developed after 14 months of study of workplace harassment with the Select Task Force.</a:t>
            </a:r>
          </a:p>
          <a:p>
            <a:r>
              <a:rPr lang="en-US" dirty="0"/>
              <a:t>Convened in 2015, the Select Task Force was comprised of 16 members from around the country, including representatives of academia from various social science disciplines, legal practitioners on both the plaintiff and defense side, employers and employee advocacy groups, and organized labor.</a:t>
            </a:r>
          </a:p>
          <a:p>
            <a:endParaRPr lang="en-US" b="1" i="1" dirty="0"/>
          </a:p>
          <a:p>
            <a:r>
              <a:rPr lang="en-US" b="1" i="1" dirty="0"/>
              <a:t>Here are some point from the executive summery:</a:t>
            </a:r>
          </a:p>
          <a:p>
            <a:r>
              <a:rPr lang="en-US" b="1" i="1" dirty="0"/>
              <a:t>Workplace Harassment Remains a Persistent Problem. </a:t>
            </a:r>
            <a:r>
              <a:rPr lang="en-US" dirty="0"/>
              <a:t>Almost fully one third of the approximately 90,000 charges received by EEOC in fiscal year 2015 included an allegation of workplace harassment. This includes, among other things, charges of unlawful harassment on the basis of sex (including sexual orientation, gender identity, and pregnancy), race, disability, age, ethnicity/national origin, color, and religion. While there is robust data and academic literature on sex-based harassment, there is very limited data regarding harassment on other protected bases. More research is needed. </a:t>
            </a:r>
          </a:p>
          <a:p>
            <a:r>
              <a:rPr lang="en-US" b="1" i="1" dirty="0"/>
              <a:t>Workplace Harassment Too Often Goes Unreported. </a:t>
            </a:r>
            <a:r>
              <a:rPr lang="en-US" dirty="0"/>
              <a:t>Common workplace-based responses by those who experience sex-based harassment are to avoid the harasser, deny or downplay the gravity of the situation, or attempt to ignore, forget, or endure the behavior. The least common response to harassment is to take some formal action – either to report the harassment internally or file a formal legal complaint. Roughly </a:t>
            </a:r>
            <a:r>
              <a:rPr lang="en-US" i="1" dirty="0"/>
              <a:t>three out of four </a:t>
            </a:r>
            <a:r>
              <a:rPr lang="en-US" dirty="0"/>
              <a:t>individuals who experienced harassment never even talked to a supervisor, manager, or union representative about the harassing conduct. Employees who experience harassment fail to report the harassing behavior or to file a complaint because they fear disbelief of their claim, inaction on their claim, blame, or social or professional retaliation. </a:t>
            </a:r>
          </a:p>
          <a:p>
            <a:r>
              <a:rPr lang="en-US" b="1" i="1" dirty="0"/>
              <a:t>There Is a Compelling Business Case for Stopping and Preventing Harassment. </a:t>
            </a:r>
            <a:r>
              <a:rPr lang="en-US" dirty="0"/>
              <a:t>When employers consider the costs of workplace harassment, they often focus on legal costs, and with good reason. Last year, EEOC alone recovered $164.5 million for workers alleging harassment –and these direct costs are just the tip of the iceberg. Workplace harassment first and </a:t>
            </a:r>
            <a:r>
              <a:rPr lang="en-US" dirty="0" err="1"/>
              <a:t>foremostcomes</a:t>
            </a:r>
            <a:r>
              <a:rPr lang="en-US" dirty="0"/>
              <a:t> at a steep cost to those who suffer it, as they experience mental, physical, and economic harm. Beyond that, workplace harassment affects </a:t>
            </a:r>
            <a:r>
              <a:rPr lang="en-US" i="1" dirty="0"/>
              <a:t>all </a:t>
            </a:r>
            <a:r>
              <a:rPr lang="en-US" dirty="0"/>
              <a:t>workers, and its true cost includes decreased productivity, increased turnover, and reputational harm. All of this is a drag on performance – and the bottom-line. </a:t>
            </a:r>
          </a:p>
          <a:p>
            <a:r>
              <a:rPr lang="en-US" b="1" i="1" dirty="0"/>
              <a:t>It Starts at the Top – Leadership and Accountability Are Critical. </a:t>
            </a:r>
            <a:r>
              <a:rPr lang="en-US" dirty="0"/>
              <a:t>Workplace culture has the greatest impact on allowing harassment to flourish, or conversely, in preventing harassment. The importance of leadership cannot be overstated – effective harassment prevention efforts, and workplace culture in which harassment is not tolerated, must start with and involve the highest level of management of the company. But a commitment (even from the top) to a diverse, inclusive, and respectful workplace is not enough. Rather, at all levels, across all positions, an organization must have systems in place that hold employees accountable for this expectation. Accountability systems must ensure that those who engage in harassment are held responsible in a meaningful, appropriate, and proportional manner, and that those whose job it is to prevent or respond to harassment should be rewarded for doing that job well (or penalized for failing to do so). Finally, leadership means ensuring that anti-harassment efforts are given the necessary time and resources to be effective. </a:t>
            </a:r>
          </a:p>
          <a:p>
            <a:r>
              <a:rPr lang="en-US" b="1" i="1" dirty="0"/>
              <a:t>Training Must Change. </a:t>
            </a:r>
            <a:r>
              <a:rPr lang="en-US" dirty="0"/>
              <a:t>Much of the training done over the last 30 years has not worked as a prevention tool – it’s been too focused on simply avoiding legal liability. We believe effective training can reduce workplace harassment, and recognize that ineffective training can be unhelpful or even counterproductive. However, even effective training cannot occur in a vacuum – it must be part of a holistic culture of non-harassment that starts at the top. Similarly, one size does </a:t>
            </a:r>
            <a:r>
              <a:rPr lang="en-US" i="1" dirty="0"/>
              <a:t>not </a:t>
            </a:r>
            <a:r>
              <a:rPr lang="en-US" dirty="0"/>
              <a:t>fit all: Training is most effective when tailored to the specific workforce and workplace, and to different cohorts of employees. Finally, when trained correctly, middle-managers and first-line supervisors in particular can be an employer’s most valuable resource in preventing and stopping harassment. </a:t>
            </a:r>
          </a:p>
        </p:txBody>
      </p:sp>
      <p:sp>
        <p:nvSpPr>
          <p:cNvPr id="2" name="TextBox 1"/>
          <p:cNvSpPr txBox="1"/>
          <p:nvPr>
            <p:custDataLst>
              <p:tags r:id="rId1"/>
            </p:custDataLst>
          </p:nvPr>
        </p:nvSpPr>
        <p:spPr>
          <a:xfrm>
            <a:off x="2" y="2"/>
            <a:ext cx="3657865" cy="370914"/>
          </a:xfrm>
          <a:prstGeom prst="rect">
            <a:avLst/>
          </a:prstGeom>
          <a:noFill/>
        </p:spPr>
        <p:txBody>
          <a:bodyPr vert="horz" lIns="88259" tIns="44129" rIns="88259" bIns="44129" rtlCol="0">
            <a:spAutoFit/>
          </a:bodyPr>
          <a:lstStyle/>
          <a:p>
            <a:pPr defTabSz="933167" eaLnBrk="1" fontAlgn="auto" hangingPunct="1">
              <a:spcBef>
                <a:spcPts val="0"/>
              </a:spcBef>
              <a:spcAft>
                <a:spcPts val="0"/>
              </a:spcAft>
              <a:defRPr/>
            </a:pPr>
            <a:endParaRPr lang="en-US" sz="1800">
              <a:solidFill>
                <a:prstClr val="black"/>
              </a:solidFill>
              <a:latin typeface="Calibri"/>
            </a:endParaRPr>
          </a:p>
        </p:txBody>
      </p:sp>
    </p:spTree>
    <p:extLst>
      <p:ext uri="{BB962C8B-B14F-4D97-AF65-F5344CB8AC3E}">
        <p14:creationId xmlns:p14="http://schemas.microsoft.com/office/powerpoint/2010/main" val="41571834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Rectangle 2"/>
          <p:cNvSpPr>
            <a:spLocks noGrp="1" noRot="1" noChangeAspect="1" noChangeArrowheads="1" noTextEdit="1"/>
          </p:cNvSpPr>
          <p:nvPr>
            <p:ph type="sldImg"/>
          </p:nvPr>
        </p:nvSpPr>
        <p:spPr>
          <a:ln/>
        </p:spPr>
      </p:sp>
      <p:sp>
        <p:nvSpPr>
          <p:cNvPr id="373762" name="Rectangle 3"/>
          <p:cNvSpPr>
            <a:spLocks noGrp="1" noChangeArrowheads="1"/>
          </p:cNvSpPr>
          <p:nvPr>
            <p:ph type="body" idx="1"/>
          </p:nvPr>
        </p:nvSpPr>
        <p:spPr>
          <a:noFill/>
          <a:ln/>
        </p:spPr>
        <p:txBody>
          <a:bodyPr/>
          <a:lstStyle/>
          <a:p>
            <a:pPr eaLnBrk="1" hangingPunct="1"/>
            <a:endParaRPr lang="en-US">
              <a:cs typeface="Arial" pitchFamily="34" charset="0"/>
            </a:endParaRPr>
          </a:p>
        </p:txBody>
      </p:sp>
    </p:spTree>
    <p:extLst>
      <p:ext uri="{BB962C8B-B14F-4D97-AF65-F5344CB8AC3E}">
        <p14:creationId xmlns:p14="http://schemas.microsoft.com/office/powerpoint/2010/main" val="13619496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11BBBCD-0666-40DC-9827-9E25F26EA395}" type="slidenum">
              <a:rPr lang="en-US" altLang="en-US" smtClean="0"/>
              <a:pPr>
                <a:defRPr/>
              </a:pPr>
              <a:t>93</a:t>
            </a:fld>
            <a:endParaRPr lang="en-US" altLang="en-US"/>
          </a:p>
        </p:txBody>
      </p:sp>
    </p:spTree>
    <p:extLst>
      <p:ext uri="{BB962C8B-B14F-4D97-AF65-F5344CB8AC3E}">
        <p14:creationId xmlns:p14="http://schemas.microsoft.com/office/powerpoint/2010/main" val="34457831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c.</a:t>
            </a:r>
          </a:p>
          <a:p>
            <a:r>
              <a:rPr lang="en-US" dirty="0"/>
              <a:t>Employment law states that employees have a right to work in a harassment-free environment, and that employers are largely responsible for maintaining a harassment-free and discrimination-free workplace. There are more than a dozen classes of employees protected under Federal and/or state law, including race, sex, age, religion, disability and sexual orientation.</a:t>
            </a:r>
          </a:p>
          <a:p>
            <a:endParaRPr lang="en-US" dirty="0"/>
          </a:p>
          <a:p>
            <a:r>
              <a:rPr lang="en-US" dirty="0"/>
              <a:t>In the scenario above, Duane may be “just venting” but consider his complaint in light of a recent New York State jury verdict. In February 2009, a jury in Queens awarded a nurse at Flushing Hospital $15 million for a sexual harassment allegation against a doctor. The jury found that the hospital was aware of the doctor’s inappropriate behavior toward female employees, but overlooked it despite complaints. The verdict attributed fault for the sexual harassment evenly between the hospital and the doctor.</a:t>
            </a:r>
          </a:p>
          <a:p>
            <a:r>
              <a:rPr lang="en-US" dirty="0"/>
              <a:t>Verdicts of this nature are becoming increasingly common. In 2009, the Equal Employment Opportunity Commission (EEOC) recovered $376 million for employees who filed harassment complaints. The EEOC attributed this “near-historic” sum to multiple factors, including greater accessibility of the EEOC to the public, economic conditions, increased diversity in the workforce, increased awareness of workplace rights, and changes to the agency’s intake practices that cut down on the steps needed for an individual to file a charge.</a:t>
            </a:r>
          </a:p>
          <a:p>
            <a:endParaRPr lang="en-US" dirty="0"/>
          </a:p>
        </p:txBody>
      </p:sp>
      <p:sp>
        <p:nvSpPr>
          <p:cNvPr id="4" name="Slide Number Placeholder 3"/>
          <p:cNvSpPr>
            <a:spLocks noGrp="1"/>
          </p:cNvSpPr>
          <p:nvPr>
            <p:ph type="sldNum" sz="quarter" idx="10"/>
          </p:nvPr>
        </p:nvSpPr>
        <p:spPr/>
        <p:txBody>
          <a:bodyPr/>
          <a:lstStyle/>
          <a:p>
            <a:pPr>
              <a:defRPr/>
            </a:pPr>
            <a:fld id="{711BBBCD-0666-40DC-9827-9E25F26EA395}" type="slidenum">
              <a:rPr lang="en-US" altLang="en-US" smtClean="0"/>
              <a:pPr>
                <a:defRPr/>
              </a:pPr>
              <a:t>94</a:t>
            </a:fld>
            <a:endParaRPr lang="en-US" altLang="en-US"/>
          </a:p>
        </p:txBody>
      </p:sp>
    </p:spTree>
    <p:extLst>
      <p:ext uri="{BB962C8B-B14F-4D97-AF65-F5344CB8AC3E}">
        <p14:creationId xmlns:p14="http://schemas.microsoft.com/office/powerpoint/2010/main" val="13047300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 Promptly report complaints to HR — Supervisors should immediately contact HR, or those individuals charged with enforcing the company’s anti-harassment policy, to report harassment complaints. </a:t>
            </a:r>
          </a:p>
          <a:p>
            <a:r>
              <a:rPr lang="en-US" dirty="0"/>
              <a:t> </a:t>
            </a:r>
          </a:p>
          <a:p>
            <a:r>
              <a:rPr lang="en-US" dirty="0"/>
              <a:t>HR should instruct supervisors to report complaints even if made anonymously, if the supervisor does not think the complained of conduct amounts to harassment, or if the supervisor believes the complainant will report it to HR on his/her own. Further, complaints of harassment should be reported even if the complainant asks that it not be reported.</a:t>
            </a:r>
          </a:p>
          <a:p>
            <a:endParaRPr lang="en-US" dirty="0"/>
          </a:p>
        </p:txBody>
      </p:sp>
      <p:sp>
        <p:nvSpPr>
          <p:cNvPr id="4" name="Slide Number Placeholder 3"/>
          <p:cNvSpPr>
            <a:spLocks noGrp="1"/>
          </p:cNvSpPr>
          <p:nvPr>
            <p:ph type="sldNum" sz="quarter" idx="10"/>
          </p:nvPr>
        </p:nvSpPr>
        <p:spPr/>
        <p:txBody>
          <a:bodyPr/>
          <a:lstStyle/>
          <a:p>
            <a:pPr>
              <a:defRPr/>
            </a:pPr>
            <a:fld id="{711BBBCD-0666-40DC-9827-9E25F26EA395}" type="slidenum">
              <a:rPr lang="en-US" altLang="en-US" smtClean="0"/>
              <a:pPr>
                <a:defRPr/>
              </a:pPr>
              <a:t>95</a:t>
            </a:fld>
            <a:endParaRPr lang="en-US" altLang="en-US"/>
          </a:p>
        </p:txBody>
      </p:sp>
    </p:spTree>
    <p:extLst>
      <p:ext uri="{BB962C8B-B14F-4D97-AF65-F5344CB8AC3E}">
        <p14:creationId xmlns:p14="http://schemas.microsoft.com/office/powerpoint/2010/main" val="19972779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 : Identify the best person to conduct the investigation — When determining who will be responsible for conducting the investigation, employers should aim to identify someone who can remain impartial, objective, and fair throughout the investigation. Companies should also consider whether the investigation is best suited to be conducted by internal resources, or if they should engage a third party to investigate. </a:t>
            </a:r>
          </a:p>
          <a:p>
            <a:r>
              <a:rPr lang="en-US" dirty="0"/>
              <a:t> </a:t>
            </a:r>
          </a:p>
          <a:p>
            <a:r>
              <a:rPr lang="en-US" dirty="0"/>
              <a:t>Factors to weigh include the severity of the complaint, the identity of the accused, the adequacy of internal resources, and the risk of legal liability. In some cases, the company can protect documentation related to the investigation as attorney “work product” if inside or outside counsel is involved in the investigation.  </a:t>
            </a:r>
          </a:p>
          <a:p>
            <a:endParaRPr lang="en-US" dirty="0"/>
          </a:p>
        </p:txBody>
      </p:sp>
      <p:sp>
        <p:nvSpPr>
          <p:cNvPr id="4" name="Slide Number Placeholder 3"/>
          <p:cNvSpPr>
            <a:spLocks noGrp="1"/>
          </p:cNvSpPr>
          <p:nvPr>
            <p:ph type="sldNum" sz="quarter" idx="10"/>
          </p:nvPr>
        </p:nvSpPr>
        <p:spPr/>
        <p:txBody>
          <a:bodyPr/>
          <a:lstStyle/>
          <a:p>
            <a:pPr>
              <a:defRPr/>
            </a:pPr>
            <a:fld id="{711BBBCD-0666-40DC-9827-9E25F26EA395}" type="slidenum">
              <a:rPr lang="en-US" altLang="en-US" smtClean="0"/>
              <a:pPr>
                <a:defRPr/>
              </a:pPr>
              <a:t>96</a:t>
            </a:fld>
            <a:endParaRPr lang="en-US" altLang="en-US"/>
          </a:p>
        </p:txBody>
      </p:sp>
    </p:spTree>
    <p:extLst>
      <p:ext uri="{BB962C8B-B14F-4D97-AF65-F5344CB8AC3E}">
        <p14:creationId xmlns:p14="http://schemas.microsoft.com/office/powerpoint/2010/main" val="21312571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Tip: Promptly initiate and conclude the investigation — The investigator should immediately initiate the investigation and share the timeline for the investigation with the complainant and the accused. If there are unavoidable delays, the reason for the delay should be documented and, where appropriate, should be communicated to the complainant and the accused.  </a:t>
            </a:r>
          </a:p>
          <a:p>
            <a:endParaRPr lang="en-US" dirty="0"/>
          </a:p>
        </p:txBody>
      </p:sp>
      <p:sp>
        <p:nvSpPr>
          <p:cNvPr id="4" name="Slide Number Placeholder 3"/>
          <p:cNvSpPr>
            <a:spLocks noGrp="1"/>
          </p:cNvSpPr>
          <p:nvPr>
            <p:ph type="sldNum" sz="quarter" idx="10"/>
          </p:nvPr>
        </p:nvSpPr>
        <p:spPr/>
        <p:txBody>
          <a:bodyPr/>
          <a:lstStyle/>
          <a:p>
            <a:pPr>
              <a:defRPr/>
            </a:pPr>
            <a:fld id="{711BBBCD-0666-40DC-9827-9E25F26EA395}" type="slidenum">
              <a:rPr lang="en-US" altLang="en-US" smtClean="0"/>
              <a:pPr>
                <a:defRPr/>
              </a:pPr>
              <a:t>97</a:t>
            </a:fld>
            <a:endParaRPr lang="en-US" altLang="en-US"/>
          </a:p>
        </p:txBody>
      </p:sp>
    </p:spTree>
    <p:extLst>
      <p:ext uri="{BB962C8B-B14F-4D97-AF65-F5344CB8AC3E}">
        <p14:creationId xmlns:p14="http://schemas.microsoft.com/office/powerpoint/2010/main" val="16974210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Tip: Take immediate and necessary remedial measures — At the start of the investigation, the investigator should consider whether any temporary measures need to be taken. For example, if appropriate, the complainant may be reassigned or the accused may be placed on leave. When taking such measures, however, employers should avoid taking any actions that may appear to be retaliatory.  </a:t>
            </a:r>
          </a:p>
          <a:p>
            <a:endParaRPr lang="en-US" dirty="0"/>
          </a:p>
        </p:txBody>
      </p:sp>
      <p:sp>
        <p:nvSpPr>
          <p:cNvPr id="4" name="Slide Number Placeholder 3"/>
          <p:cNvSpPr>
            <a:spLocks noGrp="1"/>
          </p:cNvSpPr>
          <p:nvPr>
            <p:ph type="sldNum" sz="quarter" idx="10"/>
          </p:nvPr>
        </p:nvSpPr>
        <p:spPr/>
        <p:txBody>
          <a:bodyPr/>
          <a:lstStyle/>
          <a:p>
            <a:pPr>
              <a:defRPr/>
            </a:pPr>
            <a:fld id="{711BBBCD-0666-40DC-9827-9E25F26EA395}" type="slidenum">
              <a:rPr lang="en-US" altLang="en-US" smtClean="0"/>
              <a:pPr>
                <a:defRPr/>
              </a:pPr>
              <a:t>98</a:t>
            </a:fld>
            <a:endParaRPr lang="en-US" altLang="en-US"/>
          </a:p>
        </p:txBody>
      </p:sp>
    </p:spTree>
    <p:extLst>
      <p:ext uri="{BB962C8B-B14F-4D97-AF65-F5344CB8AC3E}">
        <p14:creationId xmlns:p14="http://schemas.microsoft.com/office/powerpoint/2010/main" val="16946340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Tip No. 8: Take prompt, remedial action — After all interviews have been conducted (and any credibility issues have been resolved), the employer should promptly determine whether any discrimination, harassment, and/or retaliation has occurred. If the complained of conduct occurred, the employer should take reasonable and appropriate disciplinary action against the accused, including termination if warranted. It is important that any action taken against the accused be done only after a thorough investigation is completed.  </a:t>
            </a:r>
          </a:p>
          <a:p>
            <a:endParaRPr lang="en-US" dirty="0"/>
          </a:p>
        </p:txBody>
      </p:sp>
      <p:sp>
        <p:nvSpPr>
          <p:cNvPr id="4" name="Slide Number Placeholder 3"/>
          <p:cNvSpPr>
            <a:spLocks noGrp="1"/>
          </p:cNvSpPr>
          <p:nvPr>
            <p:ph type="sldNum" sz="quarter" idx="10"/>
          </p:nvPr>
        </p:nvSpPr>
        <p:spPr/>
        <p:txBody>
          <a:bodyPr/>
          <a:lstStyle/>
          <a:p>
            <a:pPr>
              <a:defRPr/>
            </a:pPr>
            <a:fld id="{711BBBCD-0666-40DC-9827-9E25F26EA395}" type="slidenum">
              <a:rPr lang="en-US" altLang="en-US" smtClean="0"/>
              <a:pPr>
                <a:defRPr/>
              </a:pPr>
              <a:t>99</a:t>
            </a:fld>
            <a:endParaRPr lang="en-US" altLang="en-US"/>
          </a:p>
        </p:txBody>
      </p:sp>
    </p:spTree>
    <p:extLst>
      <p:ext uri="{BB962C8B-B14F-4D97-AF65-F5344CB8AC3E}">
        <p14:creationId xmlns:p14="http://schemas.microsoft.com/office/powerpoint/2010/main" val="33000707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Tip : Document the investigation — The investigator should document the entire investigation process – not only the who, what, where, when, and how of the investigation, but also any remedial or corrective actions that were taken and the reasons for such actions. The best practice is for the investigator to presume the documentation will be reviewed during an EEOC or other agency investigation or trial. </a:t>
            </a:r>
          </a:p>
          <a:p>
            <a:endParaRPr lang="en-US" dirty="0"/>
          </a:p>
        </p:txBody>
      </p:sp>
      <p:sp>
        <p:nvSpPr>
          <p:cNvPr id="4" name="Slide Number Placeholder 3"/>
          <p:cNvSpPr>
            <a:spLocks noGrp="1"/>
          </p:cNvSpPr>
          <p:nvPr>
            <p:ph type="sldNum" sz="quarter" idx="10"/>
          </p:nvPr>
        </p:nvSpPr>
        <p:spPr/>
        <p:txBody>
          <a:bodyPr/>
          <a:lstStyle/>
          <a:p>
            <a:pPr>
              <a:defRPr/>
            </a:pPr>
            <a:fld id="{711BBBCD-0666-40DC-9827-9E25F26EA395}" type="slidenum">
              <a:rPr lang="en-US" altLang="en-US" smtClean="0"/>
              <a:pPr>
                <a:defRPr/>
              </a:pPr>
              <a:t>100</a:t>
            </a:fld>
            <a:endParaRPr lang="en-US" altLang="en-US"/>
          </a:p>
        </p:txBody>
      </p:sp>
    </p:spTree>
    <p:extLst>
      <p:ext uri="{BB962C8B-B14F-4D97-AF65-F5344CB8AC3E}">
        <p14:creationId xmlns:p14="http://schemas.microsoft.com/office/powerpoint/2010/main" val="6109714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 Interview all potential witnesses — Investigators should interview every witness connected with the alleged misconduct, typically beginning with the complainant, even if the complainant provided a written statement. </a:t>
            </a:r>
          </a:p>
          <a:p>
            <a:r>
              <a:rPr lang="en-US" dirty="0"/>
              <a:t> </a:t>
            </a:r>
          </a:p>
          <a:p>
            <a:r>
              <a:rPr lang="en-US" dirty="0"/>
              <a:t>The investigator should ask each witness to identify any other individuals who may have witnessed the alleged incident and if there is anyone else with whom the investigator should speak. All identified witnesses should be interviewed, including former employees when possible.  </a:t>
            </a:r>
          </a:p>
          <a:p>
            <a:endParaRPr lang="en-US" dirty="0"/>
          </a:p>
        </p:txBody>
      </p:sp>
      <p:sp>
        <p:nvSpPr>
          <p:cNvPr id="4" name="Slide Number Placeholder 3"/>
          <p:cNvSpPr>
            <a:spLocks noGrp="1"/>
          </p:cNvSpPr>
          <p:nvPr>
            <p:ph type="sldNum" sz="quarter" idx="10"/>
          </p:nvPr>
        </p:nvSpPr>
        <p:spPr/>
        <p:txBody>
          <a:bodyPr/>
          <a:lstStyle/>
          <a:p>
            <a:pPr>
              <a:defRPr/>
            </a:pPr>
            <a:fld id="{711BBBCD-0666-40DC-9827-9E25F26EA395}" type="slidenum">
              <a:rPr lang="en-US" altLang="en-US" smtClean="0"/>
              <a:pPr>
                <a:defRPr/>
              </a:pPr>
              <a:t>101</a:t>
            </a:fld>
            <a:endParaRPr lang="en-US" altLang="en-US"/>
          </a:p>
        </p:txBody>
      </p:sp>
    </p:spTree>
    <p:extLst>
      <p:ext uri="{BB962C8B-B14F-4D97-AF65-F5344CB8AC3E}">
        <p14:creationId xmlns:p14="http://schemas.microsoft.com/office/powerpoint/2010/main" val="3344179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effectLst/>
              </a:rPr>
              <a:t>The EEOC concluded </a:t>
            </a:r>
            <a:r>
              <a:rPr lang="en-US" dirty="0">
                <a:effectLst/>
                <a:hlinkClick r:id="rId4"/>
              </a:rPr>
              <a:t>in a 2016 report</a:t>
            </a:r>
            <a:r>
              <a:rPr lang="en-US" dirty="0">
                <a:effectLst/>
              </a:rPr>
              <a:t> that trainings have failed as a prevention tool because they are “too focused on simply avoiding legal liability.” </a:t>
            </a:r>
          </a:p>
          <a:p>
            <a:r>
              <a:rPr lang="en-US" dirty="0">
                <a:effectLst/>
              </a:rPr>
              <a:t>Last year, the EEOC’s task force on workplace harassment found only three studies that have evaluated the effectiveness of training programs over time at companies. And the most recent study on the subject was 15 years old. </a:t>
            </a:r>
          </a:p>
          <a:p>
            <a:r>
              <a:rPr lang="en-US" dirty="0">
                <a:effectLst/>
              </a:rPr>
              <a:t>“It was a jaw-dropping moment for some of us,” Victoria </a:t>
            </a:r>
            <a:r>
              <a:rPr lang="en-US" dirty="0" err="1">
                <a:effectLst/>
              </a:rPr>
              <a:t>Lipnic</a:t>
            </a:r>
            <a:r>
              <a:rPr lang="en-US" dirty="0">
                <a:effectLst/>
              </a:rPr>
              <a:t>, the agency’s acting chair, said.</a:t>
            </a:r>
          </a:p>
          <a:p>
            <a:r>
              <a:rPr lang="en-US" dirty="0">
                <a:effectLst/>
              </a:rPr>
              <a:t>An important question now: Will companies respond to the #</a:t>
            </a:r>
            <a:r>
              <a:rPr lang="en-US" dirty="0" err="1">
                <a:effectLst/>
              </a:rPr>
              <a:t>MeToo</a:t>
            </a:r>
            <a:r>
              <a:rPr lang="en-US" dirty="0">
                <a:effectLst/>
              </a:rPr>
              <a:t> movement by pouring more money into trainings or will they focus on developing other solutions? </a:t>
            </a:r>
          </a:p>
          <a:p>
            <a:endParaRPr lang="en-US" dirty="0"/>
          </a:p>
        </p:txBody>
      </p:sp>
      <p:sp>
        <p:nvSpPr>
          <p:cNvPr id="4" name="Slide Number Placeholder 3"/>
          <p:cNvSpPr>
            <a:spLocks noGrp="1"/>
          </p:cNvSpPr>
          <p:nvPr>
            <p:ph type="sldNum" sz="quarter" idx="10"/>
          </p:nvPr>
        </p:nvSpPr>
        <p:spPr/>
        <p:txBody>
          <a:bodyPr/>
          <a:lstStyle/>
          <a:p>
            <a:pPr>
              <a:defRPr/>
            </a:pPr>
            <a:fld id="{711BBBCD-0666-40DC-9827-9E25F26EA395}" type="slidenum">
              <a:rPr lang="en-US" altLang="en-US">
                <a:solidFill>
                  <a:prstClr val="black"/>
                </a:solidFill>
              </a:rPr>
              <a:pPr>
                <a:defRPr/>
              </a:pPr>
              <a:t>8</a:t>
            </a:fld>
            <a:endParaRPr lang="en-US" altLang="en-US">
              <a:solidFill>
                <a:prstClr val="black"/>
              </a:solidFill>
            </a:endParaRPr>
          </a:p>
        </p:txBody>
      </p:sp>
    </p:spTree>
    <p:extLst>
      <p:ext uri="{BB962C8B-B14F-4D97-AF65-F5344CB8AC3E}">
        <p14:creationId xmlns:p14="http://schemas.microsoft.com/office/powerpoint/2010/main" val="31556289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Tip: Keep the concerned parties informed — After a determination has been made, the employer should meet separately with the complainant and the accused to explain the investigation process, the results, and any disciplinary action that may be taken. If the results of the investigation are inconclusive, this should be also be communicated. </a:t>
            </a:r>
          </a:p>
          <a:p>
            <a:endParaRPr lang="en-US" dirty="0"/>
          </a:p>
          <a:p>
            <a:r>
              <a:rPr lang="en-US" dirty="0"/>
              <a:t>The complainant should also be encouraged to report any further instances of harassment or retaliation. Likewise, the investigator should remind the accused of the company’s EEO and anti-harassment policies and that he/she must not retaliate against the complainant or anyone who cooperated in the investigation.</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711BBBCD-0666-40DC-9827-9E25F26EA395}" type="slidenum">
              <a:rPr lang="en-US" altLang="en-US" smtClean="0"/>
              <a:pPr>
                <a:defRPr/>
              </a:pPr>
              <a:t>102</a:t>
            </a:fld>
            <a:endParaRPr lang="en-US" altLang="en-US"/>
          </a:p>
        </p:txBody>
      </p:sp>
    </p:spTree>
    <p:extLst>
      <p:ext uri="{BB962C8B-B14F-4D97-AF65-F5344CB8AC3E}">
        <p14:creationId xmlns:p14="http://schemas.microsoft.com/office/powerpoint/2010/main" val="32173715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Tip No. 7: Take steps to avoid retaliation — Do not retaliate against the complainant, and take steps to avoid any appearances of retaliation. Investigators should inform all individuals involved in the investigation that the company will not tolerate any form of unlawful harassment or retaliation against the complainant or anyone participating in the investigation and document that the warning was given.  </a:t>
            </a:r>
          </a:p>
          <a:p>
            <a:endParaRPr lang="en-US" dirty="0"/>
          </a:p>
        </p:txBody>
      </p:sp>
      <p:sp>
        <p:nvSpPr>
          <p:cNvPr id="4" name="Slide Number Placeholder 3"/>
          <p:cNvSpPr>
            <a:spLocks noGrp="1"/>
          </p:cNvSpPr>
          <p:nvPr>
            <p:ph type="sldNum" sz="quarter" idx="10"/>
          </p:nvPr>
        </p:nvSpPr>
        <p:spPr/>
        <p:txBody>
          <a:bodyPr/>
          <a:lstStyle/>
          <a:p>
            <a:pPr>
              <a:defRPr/>
            </a:pPr>
            <a:fld id="{711BBBCD-0666-40DC-9827-9E25F26EA395}" type="slidenum">
              <a:rPr lang="en-US" altLang="en-US" smtClean="0"/>
              <a:pPr>
                <a:defRPr/>
              </a:pPr>
              <a:t>103</a:t>
            </a:fld>
            <a:endParaRPr lang="en-US" altLang="en-US"/>
          </a:p>
        </p:txBody>
      </p:sp>
    </p:spTree>
    <p:extLst>
      <p:ext uri="{BB962C8B-B14F-4D97-AF65-F5344CB8AC3E}">
        <p14:creationId xmlns:p14="http://schemas.microsoft.com/office/powerpoint/2010/main" val="14168687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Tip: Be consistent — All complaints, even those that may seem trivial, should be thoroughly investigated. Employers should treat all employees accused of similar wrongful conduct in the same fashion, regardless of the status of the parties involved.</a:t>
            </a:r>
          </a:p>
          <a:p>
            <a:endParaRPr lang="en-US" dirty="0"/>
          </a:p>
        </p:txBody>
      </p:sp>
      <p:sp>
        <p:nvSpPr>
          <p:cNvPr id="4" name="Slide Number Placeholder 3"/>
          <p:cNvSpPr>
            <a:spLocks noGrp="1"/>
          </p:cNvSpPr>
          <p:nvPr>
            <p:ph type="sldNum" sz="quarter" idx="10"/>
          </p:nvPr>
        </p:nvSpPr>
        <p:spPr/>
        <p:txBody>
          <a:bodyPr/>
          <a:lstStyle/>
          <a:p>
            <a:pPr>
              <a:defRPr/>
            </a:pPr>
            <a:fld id="{711BBBCD-0666-40DC-9827-9E25F26EA395}" type="slidenum">
              <a:rPr lang="en-US" altLang="en-US" smtClean="0"/>
              <a:pPr>
                <a:defRPr/>
              </a:pPr>
              <a:t>104</a:t>
            </a:fld>
            <a:endParaRPr lang="en-US" altLang="en-US"/>
          </a:p>
        </p:txBody>
      </p:sp>
    </p:spTree>
    <p:extLst>
      <p:ext uri="{BB962C8B-B14F-4D97-AF65-F5344CB8AC3E}">
        <p14:creationId xmlns:p14="http://schemas.microsoft.com/office/powerpoint/2010/main" val="21258721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11BBBCD-0666-40DC-9827-9E25F26EA395}" type="slidenum">
              <a:rPr lang="en-US" altLang="en-US" smtClean="0"/>
              <a:pPr>
                <a:defRPr/>
              </a:pPr>
              <a:t>105</a:t>
            </a:fld>
            <a:endParaRPr lang="en-US" altLang="en-US"/>
          </a:p>
        </p:txBody>
      </p:sp>
    </p:spTree>
    <p:extLst>
      <p:ext uri="{BB962C8B-B14F-4D97-AF65-F5344CB8AC3E}">
        <p14:creationId xmlns:p14="http://schemas.microsoft.com/office/powerpoint/2010/main" val="343251149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82762" fontAlgn="auto">
              <a:spcBef>
                <a:spcPts val="0"/>
              </a:spcBef>
              <a:spcAft>
                <a:spcPts val="0"/>
              </a:spcAft>
              <a:defRPr/>
            </a:pPr>
            <a:fld id="{D1BEB2D5-915F-4D29-AA33-A201F4120AB5}" type="slidenum">
              <a:rPr lang="en-US" sz="1200">
                <a:solidFill>
                  <a:prstClr val="black"/>
                </a:solidFill>
                <a:latin typeface="Calibri"/>
              </a:rPr>
              <a:pPr defTabSz="882762" fontAlgn="auto">
                <a:spcBef>
                  <a:spcPts val="0"/>
                </a:spcBef>
                <a:spcAft>
                  <a:spcPts val="0"/>
                </a:spcAft>
                <a:defRPr/>
              </a:pPr>
              <a:t>106</a:t>
            </a:fld>
            <a:endParaRPr lang="en-US" sz="1200">
              <a:solidFill>
                <a:prstClr val="black"/>
              </a:solidFill>
              <a:latin typeface="Calibri"/>
            </a:endParaRPr>
          </a:p>
        </p:txBody>
      </p:sp>
    </p:spTree>
    <p:extLst>
      <p:ext uri="{BB962C8B-B14F-4D97-AF65-F5344CB8AC3E}">
        <p14:creationId xmlns:p14="http://schemas.microsoft.com/office/powerpoint/2010/main" val="13997318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14161">
              <a:defRPr/>
            </a:pPr>
            <a:r>
              <a:rPr lang="en-US" dirty="0"/>
              <a:t>A 17th century French fable called “The Monkey and the Cat” played a role in an HR-related case ruled on by the U.S. Supreme Court </a:t>
            </a:r>
            <a:r>
              <a:rPr lang="en-US" dirty="0" err="1"/>
              <a:t>afew</a:t>
            </a:r>
            <a:r>
              <a:rPr lang="en-US" dirty="0"/>
              <a:t> years ago. And you should know about the ruling to keep your company out of court.</a:t>
            </a:r>
          </a:p>
          <a:p>
            <a:pPr defTabSz="914161">
              <a:defRPr/>
            </a:pPr>
            <a:r>
              <a:rPr lang="en-US" dirty="0"/>
              <a:t>Here’s the modern day scenario: Someone at your staffing company, a non-decision maker when it comes to hiring and firing, bears ill will or bias towards an employee or a temp. The discriminator schemes to influence the decision maker resulting in a write-up or a firing. This occurs even though the decision makers themselves were merely acting on (false) information. Can the decision maker be held liable for that?</a:t>
            </a:r>
          </a:p>
          <a:p>
            <a:pPr defTabSz="914161">
              <a:defRPr/>
            </a:pPr>
            <a:endParaRPr lang="en-US" dirty="0"/>
          </a:p>
          <a:p>
            <a:pPr defTabSz="914161">
              <a:defRPr/>
            </a:pPr>
            <a:r>
              <a:rPr lang="en-US" dirty="0"/>
              <a:t>The Supreme Court says yes. Here’s how it relates to the French fable.</a:t>
            </a:r>
          </a:p>
          <a:p>
            <a:pPr defTabSz="914161">
              <a:defRPr/>
            </a:pPr>
            <a:endParaRPr lang="en-US" dirty="0"/>
          </a:p>
          <a:p>
            <a:pPr defTabSz="914161">
              <a:defRPr/>
            </a:pPr>
            <a:r>
              <a:rPr lang="en-US" dirty="0"/>
              <a:t>In the fable, a clever monkey convinces a naïve cat to retrieve some chestnuts from a fire where they are roasting. For her part, the cat burns her paw while the monkey then grabs and eats the chestnuts. From this story, the term “cat’s paw” has come to mean a “tool” or “one used by another to accomplish his purposes."</a:t>
            </a:r>
          </a:p>
          <a:p>
            <a:pPr defTabSz="914161">
              <a:defRPr/>
            </a:pPr>
            <a:r>
              <a:rPr lang="en-US" dirty="0"/>
              <a:t>In employment discrimination cases, a “cat’s paw” scenario is presented where a biased staffer of an employer, who lacks decision making power, uses the formal decision maker as a dupe to deliberately trigger a discriminatory employment action with bias as the motivating force.</a:t>
            </a:r>
          </a:p>
          <a:p>
            <a:pPr defTabSz="914161">
              <a:defRPr/>
            </a:pPr>
            <a:r>
              <a:rPr lang="en-US" dirty="0"/>
              <a:t>Here’s how that got an HR VP and the company she worked for in trouble.</a:t>
            </a:r>
          </a:p>
          <a:p>
            <a:pPr defTabSz="914161">
              <a:defRPr/>
            </a:pPr>
            <a:r>
              <a:rPr lang="en-US" dirty="0"/>
              <a:t>Vincent </a:t>
            </a:r>
            <a:r>
              <a:rPr lang="en-US" dirty="0" err="1"/>
              <a:t>Staub</a:t>
            </a:r>
            <a:r>
              <a:rPr lang="en-US" dirty="0"/>
              <a:t> worked for Proctor Hospital of Peoria, Illinois. He also was an Army reservist. </a:t>
            </a:r>
            <a:r>
              <a:rPr lang="en-US" dirty="0" err="1"/>
              <a:t>Staub</a:t>
            </a:r>
            <a:r>
              <a:rPr lang="en-US" dirty="0"/>
              <a:t> claimed that after 10 years, things became strained at work. He said the person who took over scheduling in the hospital's diagnostic imaging department where he worked, gave </a:t>
            </a:r>
            <a:r>
              <a:rPr lang="en-US" dirty="0" err="1"/>
              <a:t>Staub</a:t>
            </a:r>
            <a:r>
              <a:rPr lang="en-US" dirty="0"/>
              <a:t> problems when his reservist schedule conflicted with his hospital work schedule.</a:t>
            </a:r>
          </a:p>
          <a:p>
            <a:pPr defTabSz="914161">
              <a:defRPr/>
            </a:pPr>
            <a:r>
              <a:rPr lang="en-US" dirty="0" err="1"/>
              <a:t>Staub</a:t>
            </a:r>
            <a:r>
              <a:rPr lang="en-US" dirty="0"/>
              <a:t> complained about the scheduling problems to his department head. He said not only did she fail to address the problems, but even went so far as to make disparaging comments about reservists.</a:t>
            </a:r>
          </a:p>
          <a:p>
            <a:pPr defTabSz="914161">
              <a:defRPr/>
            </a:pPr>
            <a:r>
              <a:rPr lang="en-US" dirty="0" err="1"/>
              <a:t>Staub</a:t>
            </a:r>
            <a:r>
              <a:rPr lang="en-US" dirty="0"/>
              <a:t> was then called up for active duty. He only served 92 days, but still faced complaints from his supervisors that his absence put strain on the department.</a:t>
            </a:r>
          </a:p>
          <a:p>
            <a:pPr defTabSz="914161">
              <a:defRPr/>
            </a:pPr>
            <a:r>
              <a:rPr lang="en-US" dirty="0"/>
              <a:t>One additional time </a:t>
            </a:r>
            <a:r>
              <a:rPr lang="en-US" dirty="0" err="1"/>
              <a:t>Staub</a:t>
            </a:r>
            <a:r>
              <a:rPr lang="en-US" dirty="0"/>
              <a:t> notified his supervisors that he would have to report to "soldier readiness processing," a precursor to active deployment. Within a few weeks of that notice, </a:t>
            </a:r>
            <a:r>
              <a:rPr lang="en-US" dirty="0" err="1"/>
              <a:t>Staub</a:t>
            </a:r>
            <a:r>
              <a:rPr lang="en-US" dirty="0"/>
              <a:t> said he received a written warning from the hospital for “failing to follow orders.”</a:t>
            </a:r>
          </a:p>
          <a:p>
            <a:pPr defTabSz="914161">
              <a:defRPr/>
            </a:pPr>
            <a:r>
              <a:rPr lang="en-US" dirty="0"/>
              <a:t>Eventually </a:t>
            </a:r>
            <a:r>
              <a:rPr lang="en-US" dirty="0" err="1"/>
              <a:t>Staub</a:t>
            </a:r>
            <a:r>
              <a:rPr lang="en-US" dirty="0"/>
              <a:t> was fired by Proctor’s Vice President of Human Resources Linda Buck. She said she made the ultimate decision but relied on information given her by </a:t>
            </a:r>
            <a:r>
              <a:rPr lang="en-US" dirty="0" err="1"/>
              <a:t>Staub’s</a:t>
            </a:r>
            <a:r>
              <a:rPr lang="en-US" dirty="0"/>
              <a:t> supervisors, one of who had called his military duties “bulls**t.”</a:t>
            </a:r>
          </a:p>
          <a:p>
            <a:pPr defTabSz="914161">
              <a:defRPr/>
            </a:pPr>
            <a:r>
              <a:rPr lang="en-US" dirty="0"/>
              <a:t>The department head also made a comment that </a:t>
            </a:r>
            <a:r>
              <a:rPr lang="en-US" dirty="0" err="1"/>
              <a:t>Staub’s</a:t>
            </a:r>
            <a:r>
              <a:rPr lang="en-US" dirty="0"/>
              <a:t> reserve duties consisted of “a bunch of smoking and joking and was a waste of taxpayer’s money.”</a:t>
            </a:r>
          </a:p>
          <a:p>
            <a:pPr defTabSz="914161">
              <a:defRPr/>
            </a:pPr>
            <a:r>
              <a:rPr lang="en-US" dirty="0"/>
              <a:t>After his firing, </a:t>
            </a:r>
            <a:r>
              <a:rPr lang="en-US" dirty="0" err="1"/>
              <a:t>Staub</a:t>
            </a:r>
            <a:r>
              <a:rPr lang="en-US" dirty="0"/>
              <a:t> sued under the Uniformed Services Employment and Reemployment Rights Act of 1994 (USERRA), arguing that his firing was based on discrimination against him for his military reserve membership.</a:t>
            </a:r>
          </a:p>
          <a:p>
            <a:pPr defTabSz="914161">
              <a:defRPr/>
            </a:pPr>
            <a:r>
              <a:rPr lang="en-US" dirty="0"/>
              <a:t>A jury in federal court found in favor of </a:t>
            </a:r>
            <a:r>
              <a:rPr lang="en-US" dirty="0" err="1"/>
              <a:t>Staub</a:t>
            </a:r>
            <a:r>
              <a:rPr lang="en-US" dirty="0"/>
              <a:t>. They said </a:t>
            </a:r>
            <a:r>
              <a:rPr lang="en-US" dirty="0" err="1"/>
              <a:t>Staub</a:t>
            </a:r>
            <a:r>
              <a:rPr lang="en-US" dirty="0"/>
              <a:t> persuaded the jury that the deputy director of the department fed false information to the HR decision maker, and that this was motivated by his membership in and activities with the military reserve. In other words, the “cat’s paw.”</a:t>
            </a:r>
          </a:p>
          <a:p>
            <a:pPr defTabSz="914161">
              <a:defRPr/>
            </a:pPr>
            <a:r>
              <a:rPr lang="en-US" dirty="0"/>
              <a:t>The Seventh Circuit reversed and dismissed the case. However, the Supreme Court took it up and ruled on March 1st in favor of </a:t>
            </a:r>
            <a:r>
              <a:rPr lang="en-US" dirty="0" err="1"/>
              <a:t>Staub</a:t>
            </a:r>
            <a:r>
              <a:rPr lang="en-US" dirty="0"/>
              <a:t>. The court said, “An employer is liable under the Uniformed Services Employment and Reemployment Rights Act of 1994 for its management-level employee's antimilitary bias if that bias is intended to cause an adverse employment action.”</a:t>
            </a:r>
          </a:p>
          <a:p>
            <a:pPr defTabSz="914161">
              <a:defRPr/>
            </a:pPr>
            <a:r>
              <a:rPr lang="en-US" dirty="0"/>
              <a:t>Of course it has implications beyond discrimination merely for military service.</a:t>
            </a:r>
          </a:p>
          <a:p>
            <a:pPr defTabSz="914161">
              <a:defRPr/>
            </a:pPr>
            <a:r>
              <a:rPr lang="en-US" dirty="0"/>
              <a:t>The takeaway? Before firing someone for a poor performance review, the Supreme Court says you better ensure those reviews are based on actual performance, and not bias or discrimination or the motives of someone who wants to get someone else fired.</a:t>
            </a:r>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F75872B4-7ABC-4C1B-A854-AFA1226AC48A}"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107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41330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1026" indent="-288856" eaLnBrk="0" hangingPunct="0">
              <a:defRPr>
                <a:solidFill>
                  <a:schemeClr val="tx1"/>
                </a:solidFill>
                <a:latin typeface="Arial" pitchFamily="34" charset="0"/>
                <a:ea typeface="ＭＳ Ｐゴシック" pitchFamily="34" charset="-128"/>
              </a:defRPr>
            </a:lvl2pPr>
            <a:lvl3pPr marL="1155425" indent="-231085" eaLnBrk="0" hangingPunct="0">
              <a:defRPr>
                <a:solidFill>
                  <a:schemeClr val="tx1"/>
                </a:solidFill>
                <a:latin typeface="Arial" pitchFamily="34" charset="0"/>
                <a:ea typeface="ＭＳ Ｐゴシック" pitchFamily="34" charset="-128"/>
              </a:defRPr>
            </a:lvl3pPr>
            <a:lvl4pPr marL="1617594" indent="-231085" eaLnBrk="0" hangingPunct="0">
              <a:defRPr>
                <a:solidFill>
                  <a:schemeClr val="tx1"/>
                </a:solidFill>
                <a:latin typeface="Arial" pitchFamily="34" charset="0"/>
                <a:ea typeface="ＭＳ Ｐゴシック" pitchFamily="34" charset="-128"/>
              </a:defRPr>
            </a:lvl4pPr>
            <a:lvl5pPr marL="2079765" indent="-231085" eaLnBrk="0" hangingPunct="0">
              <a:defRPr>
                <a:solidFill>
                  <a:schemeClr val="tx1"/>
                </a:solidFill>
                <a:latin typeface="Arial" pitchFamily="34" charset="0"/>
                <a:ea typeface="ＭＳ Ｐゴシック" pitchFamily="34" charset="-128"/>
              </a:defRPr>
            </a:lvl5pPr>
            <a:lvl6pPr marL="2541935" indent="-231085"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4105" indent="-23108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6274" indent="-231085"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8444" indent="-23108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882762" eaLnBrk="1" hangingPunct="1">
              <a:defRPr/>
            </a:pPr>
            <a:fld id="{7438225E-5964-4F06-A86A-6C1D1C1CD1D8}" type="slidenum">
              <a:rPr lang="en-US" sz="1300">
                <a:solidFill>
                  <a:srgbClr val="000000"/>
                </a:solidFill>
              </a:rPr>
              <a:pPr defTabSz="882762" eaLnBrk="1" hangingPunct="1">
                <a:defRPr/>
              </a:pPr>
              <a:t>110</a:t>
            </a:fld>
            <a:endParaRPr lang="en-US" sz="1300">
              <a:solidFill>
                <a:srgbClr val="000000"/>
              </a:solidFill>
            </a:endParaRPr>
          </a:p>
        </p:txBody>
      </p:sp>
      <p:sp>
        <p:nvSpPr>
          <p:cNvPr id="137218" name="Rectangle 2"/>
          <p:cNvSpPr>
            <a:spLocks noGrp="1" noRot="1" noChangeAspect="1" noChangeArrowheads="1" noTextEdit="1"/>
          </p:cNvSpPr>
          <p:nvPr>
            <p:ph type="sldImg"/>
          </p:nvPr>
        </p:nvSpPr>
        <p:spPr>
          <a:solidFill>
            <a:srgbClr val="FFFFFF"/>
          </a:solidFill>
          <a:ln/>
        </p:spPr>
      </p:sp>
      <p:sp>
        <p:nvSpPr>
          <p:cNvPr id="137219" name="Rectangle 3"/>
          <p:cNvSpPr>
            <a:spLocks noGrp="1" noChangeArrowheads="1"/>
          </p:cNvSpPr>
          <p:nvPr>
            <p:ph type="body" idx="1"/>
          </p:nvPr>
        </p:nvSpPr>
        <p:spPr>
          <a:solidFill>
            <a:schemeClr val="accent1"/>
          </a:solidFill>
          <a:ln>
            <a:solidFill>
              <a:schemeClr val="tx1"/>
            </a:solid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572086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Be Kind; Everyone You Meet is Fighting a Hard Battle</a:t>
            </a:r>
          </a:p>
          <a:p>
            <a:r>
              <a:rPr lang="en-US" b="1" dirty="0"/>
              <a:t>Plato? Philo of Alexandria? Ian </a:t>
            </a:r>
            <a:r>
              <a:rPr lang="en-US" b="1" dirty="0" err="1"/>
              <a:t>MacLaren</a:t>
            </a:r>
            <a:r>
              <a:rPr lang="en-US" b="1" dirty="0"/>
              <a:t>? John Watson?</a:t>
            </a:r>
            <a:endParaRPr lang="en-US" dirty="0"/>
          </a:p>
          <a:p>
            <a:r>
              <a:rPr lang="en-US" dirty="0"/>
              <a:t>This blog post is based on a question that was posed at the wonderful blog used by the quotation expert Fred Shapiro who is the editor of one of the best reference works in this area: The </a:t>
            </a:r>
            <a:r>
              <a:rPr lang="en-US" dirty="0">
                <a:hlinkClick r:id="rId4"/>
              </a:rPr>
              <a:t>Yale Book of Quotations</a:t>
            </a:r>
            <a:r>
              <a:rPr lang="en-US" dirty="0"/>
              <a:t>. </a:t>
            </a:r>
            <a:r>
              <a:rPr lang="en-US" dirty="0">
                <a:hlinkClick r:id="rId5"/>
              </a:rPr>
              <a:t>Fred Shapiro’s posts</a:t>
            </a:r>
            <a:r>
              <a:rPr lang="en-US" dirty="0"/>
              <a:t> appear on the </a:t>
            </a:r>
            <a:r>
              <a:rPr lang="en-US" dirty="0" err="1">
                <a:hlinkClick r:id="rId6"/>
              </a:rPr>
              <a:t>Freakonomics</a:t>
            </a:r>
            <a:r>
              <a:rPr lang="en-US" dirty="0"/>
              <a:t> blog.</a:t>
            </a:r>
          </a:p>
          <a:p>
            <a:r>
              <a:rPr lang="en-US" b="1" dirty="0"/>
              <a:t>Question</a:t>
            </a:r>
            <a:r>
              <a:rPr lang="en-US" dirty="0"/>
              <a:t>: This question is from Glossolalia Black.</a:t>
            </a:r>
          </a:p>
          <a:p>
            <a:r>
              <a:rPr lang="en-US" dirty="0"/>
              <a:t>Be kind, for everyone you meet is fighting a hard battle.</a:t>
            </a:r>
          </a:p>
          <a:p>
            <a:r>
              <a:rPr lang="en-US" dirty="0"/>
              <a:t>It is attributed to Plato on this little thing I have up in my office, but I was told by a friend that it wasn’t him.</a:t>
            </a:r>
          </a:p>
          <a:p>
            <a:r>
              <a:rPr lang="en-US" dirty="0"/>
              <a:t>Fred Shapiro replied “this sounds anachronistic for Plato by almost 2500 years” and then</a:t>
            </a:r>
            <a:r>
              <a:rPr lang="en-US" dirty="0">
                <a:hlinkClick r:id="rId7"/>
              </a:rPr>
              <a:t> invited readers to attempt to trace</a:t>
            </a:r>
            <a:r>
              <a:rPr lang="en-US" dirty="0"/>
              <a:t> the quotation.</a:t>
            </a:r>
          </a:p>
          <a:p>
            <a:r>
              <a:rPr lang="en-US" b="1" dirty="0"/>
              <a:t>Quote Investigator</a:t>
            </a:r>
            <a:r>
              <a:rPr lang="en-US" dirty="0"/>
              <a:t>: The websites </a:t>
            </a:r>
            <a:r>
              <a:rPr lang="en-US" dirty="0" err="1">
                <a:hlinkClick r:id="rId8"/>
              </a:rPr>
              <a:t>ThinkExist</a:t>
            </a:r>
            <a:r>
              <a:rPr lang="en-US" dirty="0"/>
              <a:t>, </a:t>
            </a:r>
            <a:r>
              <a:rPr lang="en-US" dirty="0">
                <a:hlinkClick r:id="rId9"/>
              </a:rPr>
              <a:t>Quotations Page</a:t>
            </a:r>
            <a:r>
              <a:rPr lang="en-US" dirty="0"/>
              <a:t>, and </a:t>
            </a:r>
            <a:r>
              <a:rPr lang="en-US" dirty="0">
                <a:hlinkClick r:id="rId10"/>
              </a:rPr>
              <a:t>Brainy Quote</a:t>
            </a:r>
            <a:r>
              <a:rPr lang="en-US" dirty="0"/>
              <a:t> do have this quotation listed under the august name of Plato.</a:t>
            </a:r>
          </a:p>
          <a:p>
            <a:r>
              <a:rPr lang="en-US" dirty="0"/>
              <a:t>Philo of Alexandria is another popular choice when assigning attribution, e.g., </a:t>
            </a:r>
            <a:r>
              <a:rPr lang="en-US" dirty="0" err="1">
                <a:hlinkClick r:id="rId11"/>
              </a:rPr>
              <a:t>QuotationsBook</a:t>
            </a:r>
            <a:r>
              <a:rPr lang="en-US" dirty="0">
                <a:hlinkClick r:id="rId11"/>
              </a:rPr>
              <a:t> credits Philo</a:t>
            </a:r>
            <a:r>
              <a:rPr lang="en-US" dirty="0"/>
              <a:t>. Sometimes Anonymous gets the nod. </a:t>
            </a:r>
            <a:r>
              <a:rPr lang="en-US" b="1" dirty="0"/>
              <a:t>QI </a:t>
            </a:r>
            <a:r>
              <a:rPr lang="en-US" dirty="0"/>
              <a:t>was able to trace the saying back more than one-hundred years to its likely origin. The original aphorism did not use the word “kind”. Instead, another surprising word was used.</a:t>
            </a:r>
          </a:p>
          <a:p>
            <a:endParaRPr lang="en-US" dirty="0"/>
          </a:p>
        </p:txBody>
      </p:sp>
      <p:sp>
        <p:nvSpPr>
          <p:cNvPr id="4" name="Slide Number Placeholder 3"/>
          <p:cNvSpPr>
            <a:spLocks noGrp="1"/>
          </p:cNvSpPr>
          <p:nvPr>
            <p:ph type="sldNum" sz="quarter" idx="10"/>
          </p:nvPr>
        </p:nvSpPr>
        <p:spPr/>
        <p:txBody>
          <a:bodyPr/>
          <a:lstStyle/>
          <a:p>
            <a:pPr marL="0" marR="0" lvl="0" indent="0" algn="r" defTabSz="965954" rtl="0" eaLnBrk="1" fontAlgn="base" latinLnBrk="0" hangingPunct="1">
              <a:lnSpc>
                <a:spcPct val="100000"/>
              </a:lnSpc>
              <a:spcBef>
                <a:spcPct val="0"/>
              </a:spcBef>
              <a:spcAft>
                <a:spcPct val="0"/>
              </a:spcAft>
              <a:buClrTx/>
              <a:buSzTx/>
              <a:buFontTx/>
              <a:buNone/>
              <a:tabLst/>
              <a:defRPr/>
            </a:pPr>
            <a:fld id="{9FA8B36D-E425-4E6B-9DC8-06BFAA781CE7}"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65954"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738045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3.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2.xml"/><Relationship Id="rId1" Type="http://schemas.openxmlformats.org/officeDocument/2006/relationships/themeOverride" Target="../theme/themeOverride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7E785E-A078-44A3-8D69-51863B674328}" type="slidenum">
              <a:rPr lang="en-US" altLang="en-US"/>
              <a:pPr>
                <a:defRPr/>
              </a:pPr>
              <a:t>‹#›</a:t>
            </a:fld>
            <a:endParaRPr lang="en-US" altLang="en-US"/>
          </a:p>
        </p:txBody>
      </p:sp>
    </p:spTree>
    <p:extLst>
      <p:ext uri="{BB962C8B-B14F-4D97-AF65-F5344CB8AC3E}">
        <p14:creationId xmlns:p14="http://schemas.microsoft.com/office/powerpoint/2010/main" val="166945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108AD8-31A4-49E2-A54D-79A57E9FEE0E}" type="slidenum">
              <a:rPr lang="en-US" altLang="en-US"/>
              <a:pPr>
                <a:defRPr/>
              </a:pPr>
              <a:t>‹#›</a:t>
            </a:fld>
            <a:endParaRPr lang="en-US" altLang="en-US"/>
          </a:p>
        </p:txBody>
      </p:sp>
    </p:spTree>
    <p:extLst>
      <p:ext uri="{BB962C8B-B14F-4D97-AF65-F5344CB8AC3E}">
        <p14:creationId xmlns:p14="http://schemas.microsoft.com/office/powerpoint/2010/main" val="11669742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366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66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2849DF-600A-4CAC-B320-48B8333BBFBA}" type="slidenum">
              <a:rPr lang="en-US">
                <a:solidFill>
                  <a:srgbClr val="336666"/>
                </a:solidFill>
              </a:rPr>
              <a:pPr>
                <a:defRPr/>
              </a:pPr>
              <a:t>‹#›</a:t>
            </a:fld>
            <a:endParaRPr lang="en-US">
              <a:solidFill>
                <a:srgbClr val="336666"/>
              </a:solidFill>
            </a:endParaRPr>
          </a:p>
        </p:txBody>
      </p:sp>
    </p:spTree>
    <p:extLst>
      <p:ext uri="{BB962C8B-B14F-4D97-AF65-F5344CB8AC3E}">
        <p14:creationId xmlns:p14="http://schemas.microsoft.com/office/powerpoint/2010/main" val="23623222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3366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66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4FEDA47-CC80-4426-99A2-2534994862E4}" type="slidenum">
              <a:rPr lang="en-US">
                <a:solidFill>
                  <a:srgbClr val="336666"/>
                </a:solidFill>
              </a:rPr>
              <a:pPr>
                <a:defRPr/>
              </a:pPr>
              <a:t>‹#›</a:t>
            </a:fld>
            <a:endParaRPr lang="en-US">
              <a:solidFill>
                <a:srgbClr val="336666"/>
              </a:solidFill>
            </a:endParaRPr>
          </a:p>
        </p:txBody>
      </p:sp>
    </p:spTree>
    <p:extLst>
      <p:ext uri="{BB962C8B-B14F-4D97-AF65-F5344CB8AC3E}">
        <p14:creationId xmlns:p14="http://schemas.microsoft.com/office/powerpoint/2010/main" val="23587671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51A116-36DF-4857-A786-2A69FE1FB0EE}" type="slidenum">
              <a:rPr lang="en-US">
                <a:solidFill>
                  <a:srgbClr val="336666"/>
                </a:solidFill>
              </a:rPr>
              <a:pPr>
                <a:defRPr/>
              </a:pPr>
              <a:t>‹#›</a:t>
            </a:fld>
            <a:endParaRPr lang="en-US">
              <a:solidFill>
                <a:srgbClr val="336666"/>
              </a:solidFill>
            </a:endParaRPr>
          </a:p>
        </p:txBody>
      </p:sp>
    </p:spTree>
    <p:extLst>
      <p:ext uri="{BB962C8B-B14F-4D97-AF65-F5344CB8AC3E}">
        <p14:creationId xmlns:p14="http://schemas.microsoft.com/office/powerpoint/2010/main" val="17912605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A3B7C8-33D5-44D7-982A-3330A4141026}" type="slidenum">
              <a:rPr lang="en-US">
                <a:solidFill>
                  <a:srgbClr val="336666"/>
                </a:solidFill>
              </a:rPr>
              <a:pPr>
                <a:defRPr/>
              </a:pPr>
              <a:t>‹#›</a:t>
            </a:fld>
            <a:endParaRPr lang="en-US">
              <a:solidFill>
                <a:srgbClr val="336666"/>
              </a:solidFill>
            </a:endParaRPr>
          </a:p>
        </p:txBody>
      </p:sp>
    </p:spTree>
    <p:extLst>
      <p:ext uri="{BB962C8B-B14F-4D97-AF65-F5344CB8AC3E}">
        <p14:creationId xmlns:p14="http://schemas.microsoft.com/office/powerpoint/2010/main" val="16373701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BABE24-9A4C-4C3A-B796-52F5FC9E88AE}" type="slidenum">
              <a:rPr lang="en-US">
                <a:solidFill>
                  <a:srgbClr val="336666"/>
                </a:solidFill>
              </a:rPr>
              <a:pPr>
                <a:defRPr/>
              </a:pPr>
              <a:t>‹#›</a:t>
            </a:fld>
            <a:endParaRPr lang="en-US">
              <a:solidFill>
                <a:srgbClr val="336666"/>
              </a:solidFill>
            </a:endParaRPr>
          </a:p>
        </p:txBody>
      </p:sp>
    </p:spTree>
    <p:extLst>
      <p:ext uri="{BB962C8B-B14F-4D97-AF65-F5344CB8AC3E}">
        <p14:creationId xmlns:p14="http://schemas.microsoft.com/office/powerpoint/2010/main" val="25991829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DC4061-F6DA-4CA1-87BC-CF212AA0E920}" type="slidenum">
              <a:rPr lang="en-US">
                <a:solidFill>
                  <a:srgbClr val="336666"/>
                </a:solidFill>
              </a:rPr>
              <a:pPr>
                <a:defRPr/>
              </a:pPr>
              <a:t>‹#›</a:t>
            </a:fld>
            <a:endParaRPr lang="en-US">
              <a:solidFill>
                <a:srgbClr val="336666"/>
              </a:solidFill>
            </a:endParaRPr>
          </a:p>
        </p:txBody>
      </p:sp>
    </p:spTree>
    <p:extLst>
      <p:ext uri="{BB962C8B-B14F-4D97-AF65-F5344CB8AC3E}">
        <p14:creationId xmlns:p14="http://schemas.microsoft.com/office/powerpoint/2010/main" val="7906034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7E785E-A078-44A3-8D69-51863B674328}" type="slidenum">
              <a:rPr lang="en-US" altLang="en-US"/>
              <a:pPr>
                <a:defRPr/>
              </a:pPr>
              <a:t>‹#›</a:t>
            </a:fld>
            <a:endParaRPr lang="en-US" altLang="en-US"/>
          </a:p>
        </p:txBody>
      </p:sp>
    </p:spTree>
    <p:extLst>
      <p:ext uri="{BB962C8B-B14F-4D97-AF65-F5344CB8AC3E}">
        <p14:creationId xmlns:p14="http://schemas.microsoft.com/office/powerpoint/2010/main" val="42585067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D42BF4-4E8B-45E4-976A-3FF9E956C0DF}" type="slidenum">
              <a:rPr lang="en-US" altLang="en-US"/>
              <a:pPr>
                <a:defRPr/>
              </a:pPr>
              <a:t>‹#›</a:t>
            </a:fld>
            <a:endParaRPr lang="en-US" altLang="en-US"/>
          </a:p>
        </p:txBody>
      </p:sp>
    </p:spTree>
    <p:extLst>
      <p:ext uri="{BB962C8B-B14F-4D97-AF65-F5344CB8AC3E}">
        <p14:creationId xmlns:p14="http://schemas.microsoft.com/office/powerpoint/2010/main" val="32138266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168CA9-5F75-4881-8169-585D0D95DBA2}" type="slidenum">
              <a:rPr lang="en-US" altLang="en-US"/>
              <a:pPr>
                <a:defRPr/>
              </a:pPr>
              <a:t>‹#›</a:t>
            </a:fld>
            <a:endParaRPr lang="en-US" altLang="en-US"/>
          </a:p>
        </p:txBody>
      </p:sp>
    </p:spTree>
    <p:extLst>
      <p:ext uri="{BB962C8B-B14F-4D97-AF65-F5344CB8AC3E}">
        <p14:creationId xmlns:p14="http://schemas.microsoft.com/office/powerpoint/2010/main" val="398256456"/>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9170F7-D3E2-4F7E-BDFA-FE41CF9BB4FC}" type="slidenum">
              <a:rPr lang="en-US" altLang="en-US"/>
              <a:pPr>
                <a:defRPr/>
              </a:pPr>
              <a:t>‹#›</a:t>
            </a:fld>
            <a:endParaRPr lang="en-US" altLang="en-US"/>
          </a:p>
        </p:txBody>
      </p:sp>
    </p:spTree>
    <p:extLst>
      <p:ext uri="{BB962C8B-B14F-4D97-AF65-F5344CB8AC3E}">
        <p14:creationId xmlns:p14="http://schemas.microsoft.com/office/powerpoint/2010/main" val="106916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6991A8-28AD-4EE7-A1B5-BCCD9BEA6B14}" type="slidenum">
              <a:rPr lang="en-US" altLang="en-US"/>
              <a:pPr>
                <a:defRPr/>
              </a:pPr>
              <a:t>‹#›</a:t>
            </a:fld>
            <a:endParaRPr lang="en-US" altLang="en-US"/>
          </a:p>
        </p:txBody>
      </p:sp>
    </p:spTree>
    <p:extLst>
      <p:ext uri="{BB962C8B-B14F-4D97-AF65-F5344CB8AC3E}">
        <p14:creationId xmlns:p14="http://schemas.microsoft.com/office/powerpoint/2010/main" val="20392776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DFA23C0F-2E30-454D-A19B-A2DBD97AF88D}" type="slidenum">
              <a:rPr lang="en-US" altLang="en-US"/>
              <a:pPr>
                <a:defRPr/>
              </a:pPr>
              <a:t>‹#›</a:t>
            </a:fld>
            <a:endParaRPr lang="en-US" altLang="en-US"/>
          </a:p>
        </p:txBody>
      </p:sp>
    </p:spTree>
    <p:extLst>
      <p:ext uri="{BB962C8B-B14F-4D97-AF65-F5344CB8AC3E}">
        <p14:creationId xmlns:p14="http://schemas.microsoft.com/office/powerpoint/2010/main" val="35448272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777D05B-3A12-425B-A6D8-F92E9D088959}" type="slidenum">
              <a:rPr lang="en-US" altLang="en-US"/>
              <a:pPr>
                <a:defRPr/>
              </a:pPr>
              <a:t>‹#›</a:t>
            </a:fld>
            <a:endParaRPr lang="en-US" altLang="en-US"/>
          </a:p>
        </p:txBody>
      </p:sp>
    </p:spTree>
    <p:extLst>
      <p:ext uri="{BB962C8B-B14F-4D97-AF65-F5344CB8AC3E}">
        <p14:creationId xmlns:p14="http://schemas.microsoft.com/office/powerpoint/2010/main" val="24147334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F61D394-CCD2-41BE-A985-BF798F75FC8C}" type="slidenum">
              <a:rPr lang="en-US" altLang="en-US"/>
              <a:pPr>
                <a:defRPr/>
              </a:pPr>
              <a:t>‹#›</a:t>
            </a:fld>
            <a:endParaRPr lang="en-US" altLang="en-US"/>
          </a:p>
        </p:txBody>
      </p:sp>
    </p:spTree>
    <p:extLst>
      <p:ext uri="{BB962C8B-B14F-4D97-AF65-F5344CB8AC3E}">
        <p14:creationId xmlns:p14="http://schemas.microsoft.com/office/powerpoint/2010/main" val="20082954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4F83CD3-0341-4839-8865-8E464E03F455}" type="slidenum">
              <a:rPr lang="en-US" altLang="en-US"/>
              <a:pPr>
                <a:defRPr/>
              </a:pPr>
              <a:t>‹#›</a:t>
            </a:fld>
            <a:endParaRPr lang="en-US" altLang="en-US"/>
          </a:p>
        </p:txBody>
      </p:sp>
    </p:spTree>
    <p:extLst>
      <p:ext uri="{BB962C8B-B14F-4D97-AF65-F5344CB8AC3E}">
        <p14:creationId xmlns:p14="http://schemas.microsoft.com/office/powerpoint/2010/main" val="40964955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FC839F-14E2-4C90-9384-ED420B4D231E}" type="slidenum">
              <a:rPr lang="en-US" altLang="en-US"/>
              <a:pPr>
                <a:defRPr/>
              </a:pPr>
              <a:t>‹#›</a:t>
            </a:fld>
            <a:endParaRPr lang="en-US" altLang="en-US"/>
          </a:p>
        </p:txBody>
      </p:sp>
    </p:spTree>
    <p:extLst>
      <p:ext uri="{BB962C8B-B14F-4D97-AF65-F5344CB8AC3E}">
        <p14:creationId xmlns:p14="http://schemas.microsoft.com/office/powerpoint/2010/main" val="36701584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108AD8-31A4-49E2-A54D-79A57E9FEE0E}" type="slidenum">
              <a:rPr lang="en-US" altLang="en-US"/>
              <a:pPr>
                <a:defRPr/>
              </a:pPr>
              <a:t>‹#›</a:t>
            </a:fld>
            <a:endParaRPr lang="en-US" altLang="en-US"/>
          </a:p>
        </p:txBody>
      </p:sp>
    </p:spTree>
    <p:extLst>
      <p:ext uri="{BB962C8B-B14F-4D97-AF65-F5344CB8AC3E}">
        <p14:creationId xmlns:p14="http://schemas.microsoft.com/office/powerpoint/2010/main" val="16229373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6991A8-28AD-4EE7-A1B5-BCCD9BEA6B14}" type="slidenum">
              <a:rPr lang="en-US" altLang="en-US"/>
              <a:pPr>
                <a:defRPr/>
              </a:pPr>
              <a:t>‹#›</a:t>
            </a:fld>
            <a:endParaRPr lang="en-US" altLang="en-US"/>
          </a:p>
        </p:txBody>
      </p:sp>
    </p:spTree>
    <p:extLst>
      <p:ext uri="{BB962C8B-B14F-4D97-AF65-F5344CB8AC3E}">
        <p14:creationId xmlns:p14="http://schemas.microsoft.com/office/powerpoint/2010/main" val="3838549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762000"/>
          </a:xfrm>
        </p:spPr>
        <p:txBody>
          <a:bodyPr/>
          <a:lstStyle/>
          <a:p>
            <a:r>
              <a:rPr lang="en-US"/>
              <a:t>Click to edit Master title style</a:t>
            </a:r>
          </a:p>
        </p:txBody>
      </p:sp>
      <p:sp>
        <p:nvSpPr>
          <p:cNvPr id="3" name="Text Placeholder 2"/>
          <p:cNvSpPr>
            <a:spLocks noGrp="1"/>
          </p:cNvSpPr>
          <p:nvPr>
            <p:ph type="body" sz="half" idx="1"/>
          </p:nvPr>
        </p:nvSpPr>
        <p:spPr>
          <a:xfrm>
            <a:off x="762000" y="1524000"/>
            <a:ext cx="38100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1524000"/>
            <a:ext cx="38100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4400" y="3810000"/>
            <a:ext cx="38100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2667000" y="6324600"/>
            <a:ext cx="1295400" cy="304800"/>
          </a:xfrm>
        </p:spPr>
        <p:txBody>
          <a:bodyPr/>
          <a:lstStyle>
            <a:lvl1pPr>
              <a:defRPr/>
            </a:lvl1pPr>
          </a:lstStyle>
          <a:p>
            <a:endParaRPr lang="en-US"/>
          </a:p>
        </p:txBody>
      </p:sp>
      <p:sp>
        <p:nvSpPr>
          <p:cNvPr id="7" name="Footer Placeholder 6"/>
          <p:cNvSpPr>
            <a:spLocks noGrp="1"/>
          </p:cNvSpPr>
          <p:nvPr>
            <p:ph type="ftr" sz="quarter" idx="11"/>
          </p:nvPr>
        </p:nvSpPr>
        <p:spPr>
          <a:xfrm>
            <a:off x="4114800" y="6324600"/>
            <a:ext cx="2895600" cy="304800"/>
          </a:xfrm>
        </p:spPr>
        <p:txBody>
          <a:bodyPr/>
          <a:lstStyle>
            <a:lvl1pPr>
              <a:defRPr/>
            </a:lvl1pPr>
          </a:lstStyle>
          <a:p>
            <a:endParaRPr lang="en-US"/>
          </a:p>
        </p:txBody>
      </p:sp>
      <p:sp>
        <p:nvSpPr>
          <p:cNvPr id="8" name="Slide Number Placeholder 7"/>
          <p:cNvSpPr>
            <a:spLocks noGrp="1"/>
          </p:cNvSpPr>
          <p:nvPr>
            <p:ph type="sldNum" sz="quarter" idx="12"/>
          </p:nvPr>
        </p:nvSpPr>
        <p:spPr>
          <a:xfrm>
            <a:off x="7162800" y="6324600"/>
            <a:ext cx="1295400" cy="304800"/>
          </a:xfrm>
        </p:spPr>
        <p:txBody>
          <a:bodyPr/>
          <a:lstStyle>
            <a:lvl1pPr>
              <a:defRPr/>
            </a:lvl1pPr>
          </a:lstStyle>
          <a:p>
            <a:fld id="{BCDAEE03-166C-4ACD-8339-DD7CB2E0D8EB}" type="slidenum">
              <a:rPr lang="en-US"/>
              <a:pPr/>
              <a:t>‹#›</a:t>
            </a:fld>
            <a:endParaRPr lang="en-US"/>
          </a:p>
        </p:txBody>
      </p:sp>
    </p:spTree>
    <p:extLst>
      <p:ext uri="{BB962C8B-B14F-4D97-AF65-F5344CB8AC3E}">
        <p14:creationId xmlns:p14="http://schemas.microsoft.com/office/powerpoint/2010/main" val="12475996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56036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246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30829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Generic">
    <p:spTree>
      <p:nvGrpSpPr>
        <p:cNvPr id="1" name=""/>
        <p:cNvGrpSpPr/>
        <p:nvPr/>
      </p:nvGrpSpPr>
      <p:grpSpPr>
        <a:xfrm>
          <a:off x="0" y="0"/>
          <a:ext cx="0" cy="0"/>
          <a:chOff x="0" y="0"/>
          <a:chExt cx="0" cy="0"/>
        </a:xfrm>
      </p:grpSpPr>
      <p:sp>
        <p:nvSpPr>
          <p:cNvPr id="2" name="Shape 5"/>
          <p:cNvSpPr>
            <a:spLocks noGrp="1"/>
          </p:cNvSpPr>
          <p:nvPr>
            <p:ph type="sldNum" sz="quarter" idx="10"/>
          </p:nvPr>
        </p:nvSpPr>
        <p:spPr>
          <a:ln w="12700">
            <a:miter lim="400000"/>
          </a:ln>
        </p:spPr>
        <p:txBody>
          <a:bodyPr>
            <a:normAutofit/>
          </a:bodyPr>
          <a:lstStyle>
            <a:lvl1pPr algn="l" defTabSz="914400">
              <a:defRPr/>
            </a:lvl1pPr>
          </a:lstStyle>
          <a:p>
            <a:pPr>
              <a:defRPr/>
            </a:pPr>
            <a:fld id="{BC87F82A-1AC0-49E6-8C0C-78110C44B901}" type="slidenum">
              <a:rPr/>
              <a:pPr>
                <a:defRPr/>
              </a:pPr>
              <a:t>‹#›</a:t>
            </a:fld>
            <a:endParaRPr/>
          </a:p>
        </p:txBody>
      </p:sp>
    </p:spTree>
    <p:extLst>
      <p:ext uri="{BB962C8B-B14F-4D97-AF65-F5344CB8AC3E}">
        <p14:creationId xmlns:p14="http://schemas.microsoft.com/office/powerpoint/2010/main" val="1042974313"/>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887754"/>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x">
  <p:cSld name="Divisors">
    <p:bg>
      <p:bgPr>
        <a:solidFill>
          <a:srgbClr val="2D363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52373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x">
  <p:cSld name="Black">
    <p:bg>
      <p:bgPr>
        <a:solidFill>
          <a:srgbClr val="191B1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268881"/>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E6FEFC-33BE-4541-A60E-A5B3A2C22DCC}" type="datetime1">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5C6FD-9A9B-A14F-8D70-7ED57AF31E59}" type="slidenum">
              <a:rPr lang="en-US" smtClean="0"/>
              <a:t>‹#›</a:t>
            </a:fld>
            <a:endParaRPr lang="en-US"/>
          </a:p>
        </p:txBody>
      </p:sp>
    </p:spTree>
    <p:extLst>
      <p:ext uri="{BB962C8B-B14F-4D97-AF65-F5344CB8AC3E}">
        <p14:creationId xmlns:p14="http://schemas.microsoft.com/office/powerpoint/2010/main" val="6363877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Lucida Sans Unicode"/>
                <a:ea typeface="+mn-ea"/>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Lucida Sans Unicode"/>
                <a:ea typeface="+mn-ea"/>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02366E72-D350-4C7D-914B-9CE9971ACE30}" type="datetimeFigureOut">
              <a:rPr lang="en-US"/>
              <a:pPr>
                <a:defRPr/>
              </a:pPr>
              <a:t>3/1/2019</a:t>
            </a:fld>
            <a:endParaRPr lang="en-US"/>
          </a:p>
        </p:txBody>
      </p:sp>
      <p:sp>
        <p:nvSpPr>
          <p:cNvPr id="12" name="Footer Placeholder 18"/>
          <p:cNvSpPr>
            <a:spLocks noGrp="1"/>
          </p:cNvSpPr>
          <p:nvPr>
            <p:ph type="ftr" sz="quarter" idx="11"/>
          </p:nvPr>
        </p:nvSpPr>
        <p:spPr/>
        <p:txBody>
          <a:bodyPr/>
          <a:lstStyle>
            <a:lvl1pPr>
              <a:defRPr>
                <a:solidFill>
                  <a:srgbClr val="2DA2BF">
                    <a:tint val="20000"/>
                  </a:srgb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5A19CE28-9049-4EEF-AB8B-B01792BB605B}" type="slidenum">
              <a:rPr lang="en-US"/>
              <a:pPr>
                <a:defRPr/>
              </a:pPr>
              <a:t>‹#›</a:t>
            </a:fld>
            <a:endParaRPr lang="en-US"/>
          </a:p>
        </p:txBody>
      </p:sp>
    </p:spTree>
    <p:extLst>
      <p:ext uri="{BB962C8B-B14F-4D97-AF65-F5344CB8AC3E}">
        <p14:creationId xmlns:p14="http://schemas.microsoft.com/office/powerpoint/2010/main" val="2419211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C88C9E23-856D-46E9-AA28-D3F6693FDA5D}" type="datetimeFigureOut">
              <a:rPr lang="en-US"/>
              <a:pPr>
                <a:defRPr/>
              </a:pPr>
              <a:t>3/1/2019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055BEE7-CD47-4608-868B-B6728BDA7551}" type="slidenum">
              <a:rPr lang="en-US"/>
              <a:pPr>
                <a:defRPr/>
              </a:pPr>
              <a:t>‹#›</a:t>
            </a:fld>
            <a:endParaRPr lang="en-US"/>
          </a:p>
        </p:txBody>
      </p:sp>
    </p:spTree>
    <p:extLst>
      <p:ext uri="{BB962C8B-B14F-4D97-AF65-F5344CB8AC3E}">
        <p14:creationId xmlns:p14="http://schemas.microsoft.com/office/powerpoint/2010/main" val="25051913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solidFill>
                  <a:prstClr val="white"/>
                </a:solidFill>
              </a:defRPr>
            </a:lvl1pPr>
            <a:extLst/>
          </a:lstStyle>
          <a:p>
            <a:pPr>
              <a:defRPr/>
            </a:pPr>
            <a:fld id="{3B710CAC-B245-4251-997B-2DDC905CE9A4}" type="datetimeFigureOut">
              <a:rPr lang="en-US"/>
              <a:pPr>
                <a:defRPr/>
              </a:pPr>
              <a:t>3/1/2019</a:t>
            </a:fld>
            <a:endParaRPr lang="en-US"/>
          </a:p>
        </p:txBody>
      </p:sp>
      <p:sp>
        <p:nvSpPr>
          <p:cNvPr id="7" name="Footer Placeholder 4"/>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solidFill>
                  <a:prstClr val="white"/>
                </a:solidFill>
              </a:defRPr>
            </a:lvl1pPr>
            <a:extLst/>
          </a:lstStyle>
          <a:p>
            <a:pPr>
              <a:defRPr/>
            </a:pPr>
            <a:fld id="{E1AFB2B3-32BF-45AB-999A-A7046DC6496A}" type="slidenum">
              <a:rPr lang="en-US"/>
              <a:pPr>
                <a:defRPr/>
              </a:pPr>
              <a:t>‹#›</a:t>
            </a:fld>
            <a:endParaRPr lang="en-US"/>
          </a:p>
        </p:txBody>
      </p:sp>
    </p:spTree>
    <p:extLst>
      <p:ext uri="{BB962C8B-B14F-4D97-AF65-F5344CB8AC3E}">
        <p14:creationId xmlns:p14="http://schemas.microsoft.com/office/powerpoint/2010/main" val="921457690"/>
      </p:ext>
    </p:extLst>
  </p:cSld>
  <p:clrMapOvr>
    <a:overrideClrMapping bg1="dk1" tx1="lt1" bg2="dk2" tx2="lt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solidFill>
                  <a:prstClr val="white"/>
                </a:solidFill>
              </a:defRPr>
            </a:lvl1pPr>
            <a:extLst/>
          </a:lstStyle>
          <a:p>
            <a:pPr>
              <a:defRPr/>
            </a:pPr>
            <a:fld id="{DCCA35E7-9A1C-4B81-822C-7F4427C8A59E}" type="datetimeFigureOut">
              <a:rPr lang="en-US"/>
              <a:pPr>
                <a:defRPr/>
              </a:pPr>
              <a:t>3/1/2019</a:t>
            </a:fld>
            <a:endParaRPr lang="en-US"/>
          </a:p>
        </p:txBody>
      </p:sp>
      <p:sp>
        <p:nvSpPr>
          <p:cNvPr id="6" name="Footer Placeholder 5"/>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prstClr val="white"/>
                </a:solidFill>
              </a:defRPr>
            </a:lvl1pPr>
            <a:extLst/>
          </a:lstStyle>
          <a:p>
            <a:pPr>
              <a:defRPr/>
            </a:pPr>
            <a:fld id="{674E821C-1144-487D-B3B6-6ED9149430F9}" type="slidenum">
              <a:rPr lang="en-US"/>
              <a:pPr>
                <a:defRPr/>
              </a:pPr>
              <a:t>‹#›</a:t>
            </a:fld>
            <a:endParaRPr lang="en-US"/>
          </a:p>
        </p:txBody>
      </p:sp>
    </p:spTree>
    <p:extLst>
      <p:ext uri="{BB962C8B-B14F-4D97-AF65-F5344CB8AC3E}">
        <p14:creationId xmlns:p14="http://schemas.microsoft.com/office/powerpoint/2010/main" val="3194794612"/>
      </p:ext>
    </p:extLst>
  </p:cSld>
  <p:clrMapOvr>
    <a:overrideClrMapping bg1="dk1" tx1="lt1" bg2="dk2" tx2="lt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451C6D9F-AD72-434E-B614-315E28482A05}" type="datetimeFigureOut">
              <a:rPr lang="en-US"/>
              <a:pPr>
                <a:defRPr/>
              </a:pPr>
              <a:t>3/1/2019</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096A1C6B-BE6B-4511-A0D8-7906E0F9692F}" type="slidenum">
              <a:rPr lang="en-US"/>
              <a:pPr>
                <a:defRPr/>
              </a:pPr>
              <a:t>‹#›</a:t>
            </a:fld>
            <a:endParaRPr lang="en-US"/>
          </a:p>
        </p:txBody>
      </p:sp>
    </p:spTree>
    <p:extLst>
      <p:ext uri="{BB962C8B-B14F-4D97-AF65-F5344CB8AC3E}">
        <p14:creationId xmlns:p14="http://schemas.microsoft.com/office/powerpoint/2010/main" val="159534024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58989044"/>
      </p:ext>
    </p:extLst>
  </p:cSld>
  <p:clrMapOvr>
    <a:masterClrMapping/>
  </p:clrMapOvr>
  <p:transition>
    <p:rand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solidFill>
                  <a:prstClr val="white"/>
                </a:solidFill>
              </a:defRPr>
            </a:lvl1pPr>
            <a:extLst/>
          </a:lstStyle>
          <a:p>
            <a:pPr>
              <a:defRPr/>
            </a:pPr>
            <a:fld id="{93AB495A-02C9-47AD-BDDD-0C6FF4448512}" type="datetimeFigureOut">
              <a:rPr lang="en-US"/>
              <a:pPr>
                <a:defRPr/>
              </a:pPr>
              <a:t>3/1/2019</a:t>
            </a:fld>
            <a:endParaRPr lang="en-US"/>
          </a:p>
        </p:txBody>
      </p:sp>
      <p:sp>
        <p:nvSpPr>
          <p:cNvPr id="4" name="Footer Placeholder 3"/>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solidFill>
                  <a:prstClr val="white"/>
                </a:solidFill>
              </a:defRPr>
            </a:lvl1pPr>
            <a:extLst/>
          </a:lstStyle>
          <a:p>
            <a:pPr>
              <a:defRPr/>
            </a:pPr>
            <a:fld id="{D027E86B-72EF-4820-A2DD-270D71D8E6D0}" type="slidenum">
              <a:rPr lang="en-US"/>
              <a:pPr>
                <a:defRPr/>
              </a:pPr>
              <a:t>‹#›</a:t>
            </a:fld>
            <a:endParaRPr lang="en-US"/>
          </a:p>
        </p:txBody>
      </p:sp>
    </p:spTree>
    <p:extLst>
      <p:ext uri="{BB962C8B-B14F-4D97-AF65-F5344CB8AC3E}">
        <p14:creationId xmlns:p14="http://schemas.microsoft.com/office/powerpoint/2010/main" val="4218605646"/>
      </p:ext>
    </p:extLst>
  </p:cSld>
  <p:clrMapOvr>
    <a:overrideClrMapping bg1="dk1" tx1="lt1" bg2="dk2" tx2="lt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4EBA624-AD9E-4DEB-8035-2A3942086A89}" type="datetimeFigureOut">
              <a:rPr lang="en-US"/>
              <a:pPr>
                <a:defRPr/>
              </a:pPr>
              <a:t>3/1/2019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EF9FFD7-DF5B-4DD0-81C0-4609318CB6D2}" type="slidenum">
              <a:rPr lang="en-US"/>
              <a:pPr>
                <a:defRPr/>
              </a:pPr>
              <a:t>‹#›</a:t>
            </a:fld>
            <a:endParaRPr lang="en-US"/>
          </a:p>
        </p:txBody>
      </p:sp>
    </p:spTree>
    <p:extLst>
      <p:ext uri="{BB962C8B-B14F-4D97-AF65-F5344CB8AC3E}">
        <p14:creationId xmlns:p14="http://schemas.microsoft.com/office/powerpoint/2010/main" val="1521401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2D741E41-F557-4F71-880F-0C30F7A04E17}" type="datetimeFigureOut">
              <a:rPr lang="en-US"/>
              <a:pPr>
                <a:defRPr/>
              </a:pPr>
              <a:t>3/1/2019</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41D10BD9-65E2-46B6-A1A5-E741CE700BB4}" type="slidenum">
              <a:rPr lang="en-US"/>
              <a:pPr>
                <a:defRPr/>
              </a:pPr>
              <a:t>‹#›</a:t>
            </a:fld>
            <a:endParaRPr lang="en-US"/>
          </a:p>
        </p:txBody>
      </p:sp>
    </p:spTree>
    <p:extLst>
      <p:ext uri="{BB962C8B-B14F-4D97-AF65-F5344CB8AC3E}">
        <p14:creationId xmlns:p14="http://schemas.microsoft.com/office/powerpoint/2010/main" val="1637730252"/>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Lucida Sans Unicode"/>
              <a:ea typeface="+mn-ea"/>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Lucida Sans Unicode"/>
              <a:ea typeface="+mn-ea"/>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prstClr val="white"/>
                </a:solidFill>
              </a:defRPr>
            </a:lvl1pPr>
            <a:extLst/>
          </a:lstStyle>
          <a:p>
            <a:pPr>
              <a:defRPr/>
            </a:pPr>
            <a:fld id="{2DD53A70-AB00-4AD3-A54F-969FC93B75F1}" type="datetimeFigureOut">
              <a:rPr lang="en-US"/>
              <a:pPr>
                <a:defRPr/>
              </a:pPr>
              <a:t>3/1/2019</a:t>
            </a:fld>
            <a:endParaRPr lang="en-US"/>
          </a:p>
        </p:txBody>
      </p:sp>
      <p:sp>
        <p:nvSpPr>
          <p:cNvPr id="12" name="Footer Placeholder 5"/>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prstClr val="white"/>
                </a:solidFill>
              </a:defRPr>
            </a:lvl1pPr>
            <a:extLst/>
          </a:lstStyle>
          <a:p>
            <a:pPr>
              <a:defRPr/>
            </a:pPr>
            <a:fld id="{9974DDF9-84E4-4B2A-B58E-9887BECF626E}" type="slidenum">
              <a:rPr lang="en-US"/>
              <a:pPr>
                <a:defRPr/>
              </a:pPr>
              <a:t>‹#›</a:t>
            </a:fld>
            <a:endParaRPr lang="en-US"/>
          </a:p>
        </p:txBody>
      </p:sp>
    </p:spTree>
    <p:extLst>
      <p:ext uri="{BB962C8B-B14F-4D97-AF65-F5344CB8AC3E}">
        <p14:creationId xmlns:p14="http://schemas.microsoft.com/office/powerpoint/2010/main" val="1192412860"/>
      </p:ext>
    </p:extLst>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AFA205EC-097B-4553-A623-2C1CDFC55C72}" type="datetimeFigureOut">
              <a:rPr lang="en-US"/>
              <a:pPr>
                <a:defRPr/>
              </a:pPr>
              <a:t>3/1/2019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5D8CF06-F70A-4D05-B47B-467EDCBAC6C8}" type="slidenum">
              <a:rPr lang="en-US"/>
              <a:pPr>
                <a:defRPr/>
              </a:pPr>
              <a:t>‹#›</a:t>
            </a:fld>
            <a:endParaRPr lang="en-US"/>
          </a:p>
        </p:txBody>
      </p:sp>
    </p:spTree>
    <p:extLst>
      <p:ext uri="{BB962C8B-B14F-4D97-AF65-F5344CB8AC3E}">
        <p14:creationId xmlns:p14="http://schemas.microsoft.com/office/powerpoint/2010/main" val="34241650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35D8BE51-E746-4F14-9EA8-CE0718B86A10}" type="datetimeFigureOut">
              <a:rPr lang="en-US"/>
              <a:pPr>
                <a:defRPr/>
              </a:pPr>
              <a:t>3/1/2019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7AD66D4-4150-466B-A5BD-73584341B6AD}" type="slidenum">
              <a:rPr lang="en-US"/>
              <a:pPr>
                <a:defRPr/>
              </a:pPr>
              <a:t>‹#›</a:t>
            </a:fld>
            <a:endParaRPr lang="en-US"/>
          </a:p>
        </p:txBody>
      </p:sp>
    </p:spTree>
    <p:extLst>
      <p:ext uri="{BB962C8B-B14F-4D97-AF65-F5344CB8AC3E}">
        <p14:creationId xmlns:p14="http://schemas.microsoft.com/office/powerpoint/2010/main" val="30012978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2B87D62B-8324-4968-B2E6-72B5877066F4}" type="slidenum">
              <a:rPr lang="en-CA" altLang="en-US"/>
              <a:pPr/>
              <a:t>‹#›</a:t>
            </a:fld>
            <a:endParaRPr lang="en-CA" altLang="en-US"/>
          </a:p>
        </p:txBody>
      </p:sp>
    </p:spTree>
    <p:extLst>
      <p:ext uri="{BB962C8B-B14F-4D97-AF65-F5344CB8AC3E}">
        <p14:creationId xmlns:p14="http://schemas.microsoft.com/office/powerpoint/2010/main" val="42791976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2095F8AC-EDEF-4BB8-A402-9A306BCE27DE}" type="slidenum">
              <a:rPr lang="en-CA" altLang="en-US"/>
              <a:pPr/>
              <a:t>‹#›</a:t>
            </a:fld>
            <a:endParaRPr lang="en-CA" altLang="en-US"/>
          </a:p>
        </p:txBody>
      </p:sp>
    </p:spTree>
    <p:extLst>
      <p:ext uri="{BB962C8B-B14F-4D97-AF65-F5344CB8AC3E}">
        <p14:creationId xmlns:p14="http://schemas.microsoft.com/office/powerpoint/2010/main" val="14885656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C4BC273E-4166-4289-8F8A-964388D25FD6}" type="slidenum">
              <a:rPr lang="en-CA" altLang="en-US"/>
              <a:pPr/>
              <a:t>‹#›</a:t>
            </a:fld>
            <a:endParaRPr lang="en-CA" altLang="en-US"/>
          </a:p>
        </p:txBody>
      </p:sp>
    </p:spTree>
    <p:extLst>
      <p:ext uri="{BB962C8B-B14F-4D97-AF65-F5344CB8AC3E}">
        <p14:creationId xmlns:p14="http://schemas.microsoft.com/office/powerpoint/2010/main" val="29555393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58425771-65DF-4C19-A05A-2AAB56D8D20D}" type="slidenum">
              <a:rPr lang="en-CA" altLang="en-US"/>
              <a:pPr/>
              <a:t>‹#›</a:t>
            </a:fld>
            <a:endParaRPr lang="en-CA" altLang="en-US"/>
          </a:p>
        </p:txBody>
      </p:sp>
    </p:spTree>
    <p:extLst>
      <p:ext uri="{BB962C8B-B14F-4D97-AF65-F5344CB8AC3E}">
        <p14:creationId xmlns:p14="http://schemas.microsoft.com/office/powerpoint/2010/main" val="1891919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2980859"/>
      </p:ext>
    </p:extLst>
  </p:cSld>
  <p:clrMapOvr>
    <a:masterClrMapping/>
  </p:clrMapOvr>
  <p:transition>
    <p:random/>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CA" altLang="en-US"/>
          </a:p>
        </p:txBody>
      </p:sp>
      <p:sp>
        <p:nvSpPr>
          <p:cNvPr id="8" name="Footer Placeholder 7"/>
          <p:cNvSpPr>
            <a:spLocks noGrp="1"/>
          </p:cNvSpPr>
          <p:nvPr>
            <p:ph type="ftr" sz="quarter" idx="11"/>
          </p:nvPr>
        </p:nvSpPr>
        <p:spPr/>
        <p:txBody>
          <a:bodyPr/>
          <a:lstStyle>
            <a:lvl1pPr>
              <a:defRPr/>
            </a:lvl1pPr>
          </a:lstStyle>
          <a:p>
            <a:endParaRPr lang="en-CA" altLang="en-US"/>
          </a:p>
        </p:txBody>
      </p:sp>
      <p:sp>
        <p:nvSpPr>
          <p:cNvPr id="9" name="Slide Number Placeholder 8"/>
          <p:cNvSpPr>
            <a:spLocks noGrp="1"/>
          </p:cNvSpPr>
          <p:nvPr>
            <p:ph type="sldNum" sz="quarter" idx="12"/>
          </p:nvPr>
        </p:nvSpPr>
        <p:spPr/>
        <p:txBody>
          <a:bodyPr/>
          <a:lstStyle>
            <a:lvl1pPr>
              <a:defRPr/>
            </a:lvl1pPr>
          </a:lstStyle>
          <a:p>
            <a:fld id="{7C814C93-C642-43BB-8AA3-FCFCD9057833}" type="slidenum">
              <a:rPr lang="en-CA" altLang="en-US"/>
              <a:pPr/>
              <a:t>‹#›</a:t>
            </a:fld>
            <a:endParaRPr lang="en-CA" altLang="en-US"/>
          </a:p>
        </p:txBody>
      </p:sp>
    </p:spTree>
    <p:extLst>
      <p:ext uri="{BB962C8B-B14F-4D97-AF65-F5344CB8AC3E}">
        <p14:creationId xmlns:p14="http://schemas.microsoft.com/office/powerpoint/2010/main" val="5623315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CA" altLang="en-US"/>
          </a:p>
        </p:txBody>
      </p:sp>
      <p:sp>
        <p:nvSpPr>
          <p:cNvPr id="4" name="Footer Placeholder 3"/>
          <p:cNvSpPr>
            <a:spLocks noGrp="1"/>
          </p:cNvSpPr>
          <p:nvPr>
            <p:ph type="ftr" sz="quarter" idx="11"/>
          </p:nvPr>
        </p:nvSpPr>
        <p:spPr/>
        <p:txBody>
          <a:bodyPr/>
          <a:lstStyle>
            <a:lvl1pPr>
              <a:defRPr/>
            </a:lvl1pPr>
          </a:lstStyle>
          <a:p>
            <a:endParaRPr lang="en-CA" altLang="en-US"/>
          </a:p>
        </p:txBody>
      </p:sp>
      <p:sp>
        <p:nvSpPr>
          <p:cNvPr id="5" name="Slide Number Placeholder 4"/>
          <p:cNvSpPr>
            <a:spLocks noGrp="1"/>
          </p:cNvSpPr>
          <p:nvPr>
            <p:ph type="sldNum" sz="quarter" idx="12"/>
          </p:nvPr>
        </p:nvSpPr>
        <p:spPr/>
        <p:txBody>
          <a:bodyPr/>
          <a:lstStyle>
            <a:lvl1pPr>
              <a:defRPr/>
            </a:lvl1pPr>
          </a:lstStyle>
          <a:p>
            <a:fld id="{E278CFD2-BD93-4242-A923-963E6B5EA45C}" type="slidenum">
              <a:rPr lang="en-CA" altLang="en-US"/>
              <a:pPr/>
              <a:t>‹#›</a:t>
            </a:fld>
            <a:endParaRPr lang="en-CA" altLang="en-US"/>
          </a:p>
        </p:txBody>
      </p:sp>
    </p:spTree>
    <p:extLst>
      <p:ext uri="{BB962C8B-B14F-4D97-AF65-F5344CB8AC3E}">
        <p14:creationId xmlns:p14="http://schemas.microsoft.com/office/powerpoint/2010/main" val="378100049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ltLang="en-US"/>
          </a:p>
        </p:txBody>
      </p:sp>
      <p:sp>
        <p:nvSpPr>
          <p:cNvPr id="3" name="Footer Placeholder 2"/>
          <p:cNvSpPr>
            <a:spLocks noGrp="1"/>
          </p:cNvSpPr>
          <p:nvPr>
            <p:ph type="ftr" sz="quarter" idx="11"/>
          </p:nvPr>
        </p:nvSpPr>
        <p:spPr/>
        <p:txBody>
          <a:bodyPr/>
          <a:lstStyle>
            <a:lvl1pPr>
              <a:defRPr/>
            </a:lvl1pPr>
          </a:lstStyle>
          <a:p>
            <a:endParaRPr lang="en-CA" altLang="en-US"/>
          </a:p>
        </p:txBody>
      </p:sp>
      <p:sp>
        <p:nvSpPr>
          <p:cNvPr id="4" name="Slide Number Placeholder 3"/>
          <p:cNvSpPr>
            <a:spLocks noGrp="1"/>
          </p:cNvSpPr>
          <p:nvPr>
            <p:ph type="sldNum" sz="quarter" idx="12"/>
          </p:nvPr>
        </p:nvSpPr>
        <p:spPr/>
        <p:txBody>
          <a:bodyPr/>
          <a:lstStyle>
            <a:lvl1pPr>
              <a:defRPr/>
            </a:lvl1pPr>
          </a:lstStyle>
          <a:p>
            <a:fld id="{CD293BA4-7B61-4582-8D92-E695E57D8321}" type="slidenum">
              <a:rPr lang="en-CA" altLang="en-US"/>
              <a:pPr/>
              <a:t>‹#›</a:t>
            </a:fld>
            <a:endParaRPr lang="en-CA" altLang="en-US"/>
          </a:p>
        </p:txBody>
      </p:sp>
    </p:spTree>
    <p:extLst>
      <p:ext uri="{BB962C8B-B14F-4D97-AF65-F5344CB8AC3E}">
        <p14:creationId xmlns:p14="http://schemas.microsoft.com/office/powerpoint/2010/main" val="413026751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0CEB7591-EC98-44FE-B9D2-AF6238DA04EB}" type="slidenum">
              <a:rPr lang="en-CA" altLang="en-US"/>
              <a:pPr/>
              <a:t>‹#›</a:t>
            </a:fld>
            <a:endParaRPr lang="en-CA" altLang="en-US"/>
          </a:p>
        </p:txBody>
      </p:sp>
    </p:spTree>
    <p:extLst>
      <p:ext uri="{BB962C8B-B14F-4D97-AF65-F5344CB8AC3E}">
        <p14:creationId xmlns:p14="http://schemas.microsoft.com/office/powerpoint/2010/main" val="84793026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9BD05121-5442-4448-96F0-BE2360F5BA2F}" type="slidenum">
              <a:rPr lang="en-CA" altLang="en-US"/>
              <a:pPr/>
              <a:t>‹#›</a:t>
            </a:fld>
            <a:endParaRPr lang="en-CA" altLang="en-US"/>
          </a:p>
        </p:txBody>
      </p:sp>
    </p:spTree>
    <p:extLst>
      <p:ext uri="{BB962C8B-B14F-4D97-AF65-F5344CB8AC3E}">
        <p14:creationId xmlns:p14="http://schemas.microsoft.com/office/powerpoint/2010/main" val="306197543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D5406BDA-599A-4325-8C64-6276307BEFA4}" type="slidenum">
              <a:rPr lang="en-CA" altLang="en-US"/>
              <a:pPr/>
              <a:t>‹#›</a:t>
            </a:fld>
            <a:endParaRPr lang="en-CA" altLang="en-US"/>
          </a:p>
        </p:txBody>
      </p:sp>
    </p:spTree>
    <p:extLst>
      <p:ext uri="{BB962C8B-B14F-4D97-AF65-F5344CB8AC3E}">
        <p14:creationId xmlns:p14="http://schemas.microsoft.com/office/powerpoint/2010/main" val="27671428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DAFA2405-EDC1-434F-AA42-7B686B257E22}" type="slidenum">
              <a:rPr lang="en-CA" altLang="en-US"/>
              <a:pPr/>
              <a:t>‹#›</a:t>
            </a:fld>
            <a:endParaRPr lang="en-CA" altLang="en-US"/>
          </a:p>
        </p:txBody>
      </p:sp>
    </p:spTree>
    <p:extLst>
      <p:ext uri="{BB962C8B-B14F-4D97-AF65-F5344CB8AC3E}">
        <p14:creationId xmlns:p14="http://schemas.microsoft.com/office/powerpoint/2010/main" val="11006829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8418" name="Group 2">
            <a:extLst>
              <a:ext uri="{FF2B5EF4-FFF2-40B4-BE49-F238E27FC236}">
                <a16:creationId xmlns:a16="http://schemas.microsoft.com/office/drawing/2014/main" id="{FD291543-6BB6-49E0-B23B-F919CEB85195}"/>
              </a:ext>
            </a:extLst>
          </p:cNvPr>
          <p:cNvGrpSpPr>
            <a:grpSpLocks/>
          </p:cNvGrpSpPr>
          <p:nvPr/>
        </p:nvGrpSpPr>
        <p:grpSpPr bwMode="auto">
          <a:xfrm>
            <a:off x="0" y="0"/>
            <a:ext cx="9142413" cy="6856413"/>
            <a:chOff x="0" y="0"/>
            <a:chExt cx="5759" cy="4319"/>
          </a:xfrm>
        </p:grpSpPr>
        <p:sp>
          <p:nvSpPr>
            <p:cNvPr id="188419" name="Freeform 3">
              <a:extLst>
                <a:ext uri="{FF2B5EF4-FFF2-40B4-BE49-F238E27FC236}">
                  <a16:creationId xmlns:a16="http://schemas.microsoft.com/office/drawing/2014/main" id="{68EAEEEC-74FB-4B7C-B566-4C9401EDDB94}"/>
                </a:ext>
              </a:extLst>
            </p:cNvPr>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8420" name="Group 4">
              <a:extLst>
                <a:ext uri="{FF2B5EF4-FFF2-40B4-BE49-F238E27FC236}">
                  <a16:creationId xmlns:a16="http://schemas.microsoft.com/office/drawing/2014/main" id="{A0FFFB8C-06EB-4FF8-AD24-75E41245B1C9}"/>
                </a:ext>
              </a:extLst>
            </p:cNvPr>
            <p:cNvGrpSpPr>
              <a:grpSpLocks/>
            </p:cNvGrpSpPr>
            <p:nvPr userDrawn="1"/>
          </p:nvGrpSpPr>
          <p:grpSpPr bwMode="auto">
            <a:xfrm>
              <a:off x="0" y="0"/>
              <a:ext cx="5759" cy="4319"/>
              <a:chOff x="0" y="0"/>
              <a:chExt cx="5759" cy="4319"/>
            </a:xfrm>
          </p:grpSpPr>
          <p:sp>
            <p:nvSpPr>
              <p:cNvPr id="188421" name="Freeform 5">
                <a:extLst>
                  <a:ext uri="{FF2B5EF4-FFF2-40B4-BE49-F238E27FC236}">
                    <a16:creationId xmlns:a16="http://schemas.microsoft.com/office/drawing/2014/main" id="{B5BAB8E3-331B-4EDD-96DF-5187F7A08C66}"/>
                  </a:ext>
                </a:extLst>
              </p:cNvPr>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22" name="Freeform 6">
                <a:extLst>
                  <a:ext uri="{FF2B5EF4-FFF2-40B4-BE49-F238E27FC236}">
                    <a16:creationId xmlns:a16="http://schemas.microsoft.com/office/drawing/2014/main" id="{4AAFD730-466B-4EB7-8845-5DFE14CC6F10}"/>
                  </a:ext>
                </a:extLst>
              </p:cNvPr>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23" name="Freeform 7">
                <a:extLst>
                  <a:ext uri="{FF2B5EF4-FFF2-40B4-BE49-F238E27FC236}">
                    <a16:creationId xmlns:a16="http://schemas.microsoft.com/office/drawing/2014/main" id="{846810B3-563F-4089-AE76-73C811F9384E}"/>
                  </a:ext>
                </a:extLst>
              </p:cNvPr>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24" name="Freeform 8">
                <a:extLst>
                  <a:ext uri="{FF2B5EF4-FFF2-40B4-BE49-F238E27FC236}">
                    <a16:creationId xmlns:a16="http://schemas.microsoft.com/office/drawing/2014/main" id="{CEBD2E9B-D467-41DB-A648-981C0D1C5E38}"/>
                  </a:ext>
                </a:extLst>
              </p:cNvPr>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25" name="Freeform 9">
                <a:extLst>
                  <a:ext uri="{FF2B5EF4-FFF2-40B4-BE49-F238E27FC236}">
                    <a16:creationId xmlns:a16="http://schemas.microsoft.com/office/drawing/2014/main" id="{725348E7-1DB3-4761-86E0-741457F737A3}"/>
                  </a:ext>
                </a:extLst>
              </p:cNvPr>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26" name="Freeform 10">
                <a:extLst>
                  <a:ext uri="{FF2B5EF4-FFF2-40B4-BE49-F238E27FC236}">
                    <a16:creationId xmlns:a16="http://schemas.microsoft.com/office/drawing/2014/main" id="{193F467F-5541-4661-B37F-139C46EACCA7}"/>
                  </a:ext>
                </a:extLst>
              </p:cNvPr>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27" name="Freeform 11">
                <a:extLst>
                  <a:ext uri="{FF2B5EF4-FFF2-40B4-BE49-F238E27FC236}">
                    <a16:creationId xmlns:a16="http://schemas.microsoft.com/office/drawing/2014/main" id="{35C8430B-AAFB-4EEC-A242-F408E144036E}"/>
                  </a:ext>
                </a:extLst>
              </p:cNvPr>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28" name="Freeform 12">
                <a:extLst>
                  <a:ext uri="{FF2B5EF4-FFF2-40B4-BE49-F238E27FC236}">
                    <a16:creationId xmlns:a16="http://schemas.microsoft.com/office/drawing/2014/main" id="{8950C3EA-5E45-43F4-8E23-7DCA988C411D}"/>
                  </a:ext>
                </a:extLst>
              </p:cNvPr>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29" name="Freeform 13">
                <a:extLst>
                  <a:ext uri="{FF2B5EF4-FFF2-40B4-BE49-F238E27FC236}">
                    <a16:creationId xmlns:a16="http://schemas.microsoft.com/office/drawing/2014/main" id="{0C1255F4-2102-4FE1-A065-3E48AAD7E1A7}"/>
                  </a:ext>
                </a:extLst>
              </p:cNvPr>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30" name="Freeform 14">
                <a:extLst>
                  <a:ext uri="{FF2B5EF4-FFF2-40B4-BE49-F238E27FC236}">
                    <a16:creationId xmlns:a16="http://schemas.microsoft.com/office/drawing/2014/main" id="{FC9790B0-DC49-4CB2-928D-4E638CFF1BB3}"/>
                  </a:ext>
                </a:extLst>
              </p:cNvPr>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31" name="Freeform 15">
                <a:extLst>
                  <a:ext uri="{FF2B5EF4-FFF2-40B4-BE49-F238E27FC236}">
                    <a16:creationId xmlns:a16="http://schemas.microsoft.com/office/drawing/2014/main" id="{DC5E7A61-CE28-4F95-B62E-A9E13D41BDC0}"/>
                  </a:ext>
                </a:extLst>
              </p:cNvPr>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32" name="Freeform 16">
                <a:extLst>
                  <a:ext uri="{FF2B5EF4-FFF2-40B4-BE49-F238E27FC236}">
                    <a16:creationId xmlns:a16="http://schemas.microsoft.com/office/drawing/2014/main" id="{5FFE9793-328B-42AE-ADDC-AFB80CA36E0B}"/>
                  </a:ext>
                </a:extLst>
              </p:cNvPr>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33" name="Freeform 17">
                <a:extLst>
                  <a:ext uri="{FF2B5EF4-FFF2-40B4-BE49-F238E27FC236}">
                    <a16:creationId xmlns:a16="http://schemas.microsoft.com/office/drawing/2014/main" id="{601E1DD7-FE28-4B8F-BA8B-9CD49A0537D0}"/>
                  </a:ext>
                </a:extLst>
              </p:cNvPr>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34" name="Freeform 18">
                <a:extLst>
                  <a:ext uri="{FF2B5EF4-FFF2-40B4-BE49-F238E27FC236}">
                    <a16:creationId xmlns:a16="http://schemas.microsoft.com/office/drawing/2014/main" id="{C875BAA1-D7AB-4AF2-897C-95EB8FC3228D}"/>
                  </a:ext>
                </a:extLst>
              </p:cNvPr>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35" name="Freeform 19">
                <a:extLst>
                  <a:ext uri="{FF2B5EF4-FFF2-40B4-BE49-F238E27FC236}">
                    <a16:creationId xmlns:a16="http://schemas.microsoft.com/office/drawing/2014/main" id="{9D91464C-041E-4BE4-A0A5-E3D36E781AFC}"/>
                  </a:ext>
                </a:extLst>
              </p:cNvPr>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36" name="Freeform 20">
                <a:extLst>
                  <a:ext uri="{FF2B5EF4-FFF2-40B4-BE49-F238E27FC236}">
                    <a16:creationId xmlns:a16="http://schemas.microsoft.com/office/drawing/2014/main" id="{538ECE1E-A2D8-4976-8A85-4F2C5805A986}"/>
                  </a:ext>
                </a:extLst>
              </p:cNvPr>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37" name="Freeform 21">
                <a:extLst>
                  <a:ext uri="{FF2B5EF4-FFF2-40B4-BE49-F238E27FC236}">
                    <a16:creationId xmlns:a16="http://schemas.microsoft.com/office/drawing/2014/main" id="{E6C22E56-92CF-4F48-BB5E-4FF294B9C422}"/>
                  </a:ext>
                </a:extLst>
              </p:cNvPr>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38" name="Freeform 22">
                <a:extLst>
                  <a:ext uri="{FF2B5EF4-FFF2-40B4-BE49-F238E27FC236}">
                    <a16:creationId xmlns:a16="http://schemas.microsoft.com/office/drawing/2014/main" id="{FD751021-2562-4C9F-8503-FB931F257C49}"/>
                  </a:ext>
                </a:extLst>
              </p:cNvPr>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39" name="Freeform 23">
                <a:extLst>
                  <a:ext uri="{FF2B5EF4-FFF2-40B4-BE49-F238E27FC236}">
                    <a16:creationId xmlns:a16="http://schemas.microsoft.com/office/drawing/2014/main" id="{81F981AD-5918-408C-ABF1-24210BC257CB}"/>
                  </a:ext>
                </a:extLst>
              </p:cNvPr>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40" name="Freeform 24">
                <a:extLst>
                  <a:ext uri="{FF2B5EF4-FFF2-40B4-BE49-F238E27FC236}">
                    <a16:creationId xmlns:a16="http://schemas.microsoft.com/office/drawing/2014/main" id="{6C1D4E8C-D421-4FCA-9460-7472B84F54E9}"/>
                  </a:ext>
                </a:extLst>
              </p:cNvPr>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41" name="Freeform 25">
                <a:extLst>
                  <a:ext uri="{FF2B5EF4-FFF2-40B4-BE49-F238E27FC236}">
                    <a16:creationId xmlns:a16="http://schemas.microsoft.com/office/drawing/2014/main" id="{50AEFAF0-4638-41E1-BAFD-3ED10891745C}"/>
                  </a:ext>
                </a:extLst>
              </p:cNvPr>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42" name="Freeform 26">
                <a:extLst>
                  <a:ext uri="{FF2B5EF4-FFF2-40B4-BE49-F238E27FC236}">
                    <a16:creationId xmlns:a16="http://schemas.microsoft.com/office/drawing/2014/main" id="{D6EE741E-219A-4983-BB0B-CBB8D7C6C644}"/>
                  </a:ext>
                </a:extLst>
              </p:cNvPr>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43" name="Freeform 27">
                <a:extLst>
                  <a:ext uri="{FF2B5EF4-FFF2-40B4-BE49-F238E27FC236}">
                    <a16:creationId xmlns:a16="http://schemas.microsoft.com/office/drawing/2014/main" id="{D00A5CCF-5F09-417D-97AA-7FBADAE0368B}"/>
                  </a:ext>
                </a:extLst>
              </p:cNvPr>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44" name="Freeform 28">
                <a:extLst>
                  <a:ext uri="{FF2B5EF4-FFF2-40B4-BE49-F238E27FC236}">
                    <a16:creationId xmlns:a16="http://schemas.microsoft.com/office/drawing/2014/main" id="{21A9BDDA-63AD-4137-9309-59E2FBFC2C95}"/>
                  </a:ext>
                </a:extLst>
              </p:cNvPr>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45" name="Freeform 29">
                <a:extLst>
                  <a:ext uri="{FF2B5EF4-FFF2-40B4-BE49-F238E27FC236}">
                    <a16:creationId xmlns:a16="http://schemas.microsoft.com/office/drawing/2014/main" id="{07DCE8D0-B714-453A-8EEF-AD41A09E0E2F}"/>
                  </a:ext>
                </a:extLst>
              </p:cNvPr>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8446" name="Group 30">
                <a:extLst>
                  <a:ext uri="{FF2B5EF4-FFF2-40B4-BE49-F238E27FC236}">
                    <a16:creationId xmlns:a16="http://schemas.microsoft.com/office/drawing/2014/main" id="{0CFB2496-1ECF-4885-8299-C37E774117AE}"/>
                  </a:ext>
                </a:extLst>
              </p:cNvPr>
              <p:cNvGrpSpPr>
                <a:grpSpLocks/>
              </p:cNvGrpSpPr>
              <p:nvPr/>
            </p:nvGrpSpPr>
            <p:grpSpPr bwMode="auto">
              <a:xfrm>
                <a:off x="0" y="0"/>
                <a:ext cx="5758" cy="1045"/>
                <a:chOff x="0" y="0"/>
                <a:chExt cx="5758" cy="1045"/>
              </a:xfrm>
            </p:grpSpPr>
            <p:sp>
              <p:nvSpPr>
                <p:cNvPr id="188447" name="Freeform 31">
                  <a:extLst>
                    <a:ext uri="{FF2B5EF4-FFF2-40B4-BE49-F238E27FC236}">
                      <a16:creationId xmlns:a16="http://schemas.microsoft.com/office/drawing/2014/main" id="{83919D88-648C-4F47-B268-9B60D5839EAB}"/>
                    </a:ext>
                  </a:extLst>
                </p:cNvPr>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48" name="Freeform 32">
                  <a:extLst>
                    <a:ext uri="{FF2B5EF4-FFF2-40B4-BE49-F238E27FC236}">
                      <a16:creationId xmlns:a16="http://schemas.microsoft.com/office/drawing/2014/main" id="{76425FE8-61E0-43FA-BD14-CE0D72C1F9C2}"/>
                    </a:ext>
                  </a:extLst>
                </p:cNvPr>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49" name="Freeform 33">
                  <a:extLst>
                    <a:ext uri="{FF2B5EF4-FFF2-40B4-BE49-F238E27FC236}">
                      <a16:creationId xmlns:a16="http://schemas.microsoft.com/office/drawing/2014/main" id="{A4692400-B91A-4E47-A927-1BD6BBD4DE04}"/>
                    </a:ext>
                  </a:extLst>
                </p:cNvPr>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50" name="Freeform 34">
                  <a:extLst>
                    <a:ext uri="{FF2B5EF4-FFF2-40B4-BE49-F238E27FC236}">
                      <a16:creationId xmlns:a16="http://schemas.microsoft.com/office/drawing/2014/main" id="{443DB8C2-FE54-4057-8CCD-2E1B319AC442}"/>
                    </a:ext>
                  </a:extLst>
                </p:cNvPr>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51" name="Freeform 35">
                  <a:extLst>
                    <a:ext uri="{FF2B5EF4-FFF2-40B4-BE49-F238E27FC236}">
                      <a16:creationId xmlns:a16="http://schemas.microsoft.com/office/drawing/2014/main" id="{702A58DB-DBC9-452D-8166-294F7F8DDEA6}"/>
                    </a:ext>
                  </a:extLst>
                </p:cNvPr>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52" name="Freeform 36">
                  <a:extLst>
                    <a:ext uri="{FF2B5EF4-FFF2-40B4-BE49-F238E27FC236}">
                      <a16:creationId xmlns:a16="http://schemas.microsoft.com/office/drawing/2014/main" id="{437E7A76-A15A-496D-9A2E-472B2C83DA7F}"/>
                    </a:ext>
                  </a:extLst>
                </p:cNvPr>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53" name="Freeform 37">
                  <a:extLst>
                    <a:ext uri="{FF2B5EF4-FFF2-40B4-BE49-F238E27FC236}">
                      <a16:creationId xmlns:a16="http://schemas.microsoft.com/office/drawing/2014/main" id="{D6F77124-EFE9-4FCB-997E-802BB42E45FA}"/>
                    </a:ext>
                  </a:extLst>
                </p:cNvPr>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54" name="Freeform 38">
                  <a:extLst>
                    <a:ext uri="{FF2B5EF4-FFF2-40B4-BE49-F238E27FC236}">
                      <a16:creationId xmlns:a16="http://schemas.microsoft.com/office/drawing/2014/main" id="{97F00A76-3D9E-409A-9EBE-04C1E5E6B1E4}"/>
                    </a:ext>
                  </a:extLst>
                </p:cNvPr>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55" name="Freeform 39">
                  <a:extLst>
                    <a:ext uri="{FF2B5EF4-FFF2-40B4-BE49-F238E27FC236}">
                      <a16:creationId xmlns:a16="http://schemas.microsoft.com/office/drawing/2014/main" id="{8B152A72-D248-4993-8891-DF9E0B1717F7}"/>
                    </a:ext>
                  </a:extLst>
                </p:cNvPr>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56" name="Freeform 40">
                  <a:extLst>
                    <a:ext uri="{FF2B5EF4-FFF2-40B4-BE49-F238E27FC236}">
                      <a16:creationId xmlns:a16="http://schemas.microsoft.com/office/drawing/2014/main" id="{0BC2E18F-B72D-4A53-8A2C-0241BEA5B785}"/>
                    </a:ext>
                  </a:extLst>
                </p:cNvPr>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57" name="Freeform 41">
                  <a:extLst>
                    <a:ext uri="{FF2B5EF4-FFF2-40B4-BE49-F238E27FC236}">
                      <a16:creationId xmlns:a16="http://schemas.microsoft.com/office/drawing/2014/main" id="{5A923B3F-8F41-46A6-9C56-7DBB8467EB2F}"/>
                    </a:ext>
                  </a:extLst>
                </p:cNvPr>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58" name="Freeform 42">
                  <a:extLst>
                    <a:ext uri="{FF2B5EF4-FFF2-40B4-BE49-F238E27FC236}">
                      <a16:creationId xmlns:a16="http://schemas.microsoft.com/office/drawing/2014/main" id="{A3784AA7-D255-4C41-B076-9B4980E0D29E}"/>
                    </a:ext>
                  </a:extLst>
                </p:cNvPr>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59" name="Freeform 43">
                  <a:extLst>
                    <a:ext uri="{FF2B5EF4-FFF2-40B4-BE49-F238E27FC236}">
                      <a16:creationId xmlns:a16="http://schemas.microsoft.com/office/drawing/2014/main" id="{6937B34A-6DAC-4144-B812-0BF9577CEC36}"/>
                    </a:ext>
                  </a:extLst>
                </p:cNvPr>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60" name="Freeform 44">
                  <a:extLst>
                    <a:ext uri="{FF2B5EF4-FFF2-40B4-BE49-F238E27FC236}">
                      <a16:creationId xmlns:a16="http://schemas.microsoft.com/office/drawing/2014/main" id="{DAC0F9F3-ED8A-4595-B303-A07B7141DFB2}"/>
                    </a:ext>
                  </a:extLst>
                </p:cNvPr>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61" name="Freeform 45">
                  <a:extLst>
                    <a:ext uri="{FF2B5EF4-FFF2-40B4-BE49-F238E27FC236}">
                      <a16:creationId xmlns:a16="http://schemas.microsoft.com/office/drawing/2014/main" id="{3AFD6ECF-9BF3-455F-8DF4-E48C906C56CD}"/>
                    </a:ext>
                  </a:extLst>
                </p:cNvPr>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8462" name="Group 46">
                <a:extLst>
                  <a:ext uri="{FF2B5EF4-FFF2-40B4-BE49-F238E27FC236}">
                    <a16:creationId xmlns:a16="http://schemas.microsoft.com/office/drawing/2014/main" id="{E3390A47-C689-4DC8-A92D-73F23D25F4A5}"/>
                  </a:ext>
                </a:extLst>
              </p:cNvPr>
              <p:cNvGrpSpPr>
                <a:grpSpLocks/>
              </p:cNvGrpSpPr>
              <p:nvPr/>
            </p:nvGrpSpPr>
            <p:grpSpPr bwMode="auto">
              <a:xfrm>
                <a:off x="0" y="558"/>
                <a:ext cx="5758" cy="487"/>
                <a:chOff x="0" y="558"/>
                <a:chExt cx="5758" cy="487"/>
              </a:xfrm>
            </p:grpSpPr>
            <p:sp>
              <p:nvSpPr>
                <p:cNvPr id="188463" name="Freeform 47">
                  <a:extLst>
                    <a:ext uri="{FF2B5EF4-FFF2-40B4-BE49-F238E27FC236}">
                      <a16:creationId xmlns:a16="http://schemas.microsoft.com/office/drawing/2014/main" id="{BCB5627D-C571-4C9C-8BC1-6CF224BE9425}"/>
                    </a:ext>
                  </a:extLst>
                </p:cNvPr>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64" name="Freeform 48">
                  <a:extLst>
                    <a:ext uri="{FF2B5EF4-FFF2-40B4-BE49-F238E27FC236}">
                      <a16:creationId xmlns:a16="http://schemas.microsoft.com/office/drawing/2014/main" id="{8E8343B7-EA6E-40E4-AD9B-FAFABD39F281}"/>
                    </a:ext>
                  </a:extLst>
                </p:cNvPr>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8465" name="Group 49">
                <a:extLst>
                  <a:ext uri="{FF2B5EF4-FFF2-40B4-BE49-F238E27FC236}">
                    <a16:creationId xmlns:a16="http://schemas.microsoft.com/office/drawing/2014/main" id="{0F5EFBE5-852E-4C42-B3B9-1F32F636A534}"/>
                  </a:ext>
                </a:extLst>
              </p:cNvPr>
              <p:cNvGrpSpPr>
                <a:grpSpLocks/>
              </p:cNvGrpSpPr>
              <p:nvPr/>
            </p:nvGrpSpPr>
            <p:grpSpPr bwMode="auto">
              <a:xfrm>
                <a:off x="264" y="1039"/>
                <a:ext cx="5200" cy="3280"/>
                <a:chOff x="264" y="1039"/>
                <a:chExt cx="5200" cy="3280"/>
              </a:xfrm>
            </p:grpSpPr>
            <p:sp>
              <p:nvSpPr>
                <p:cNvPr id="188466" name="Freeform 50">
                  <a:extLst>
                    <a:ext uri="{FF2B5EF4-FFF2-40B4-BE49-F238E27FC236}">
                      <a16:creationId xmlns:a16="http://schemas.microsoft.com/office/drawing/2014/main" id="{27E19B09-3CE7-4662-914A-B19599CD180E}"/>
                    </a:ext>
                  </a:extLst>
                </p:cNvPr>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67" name="Freeform 51">
                  <a:extLst>
                    <a:ext uri="{FF2B5EF4-FFF2-40B4-BE49-F238E27FC236}">
                      <a16:creationId xmlns:a16="http://schemas.microsoft.com/office/drawing/2014/main" id="{BE133A13-2B2A-46A5-8680-D09DE8A2514E}"/>
                    </a:ext>
                  </a:extLst>
                </p:cNvPr>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68" name="Freeform 52">
                  <a:extLst>
                    <a:ext uri="{FF2B5EF4-FFF2-40B4-BE49-F238E27FC236}">
                      <a16:creationId xmlns:a16="http://schemas.microsoft.com/office/drawing/2014/main" id="{B1843DFB-0BDB-4989-987C-E68C1FAF44EC}"/>
                    </a:ext>
                  </a:extLst>
                </p:cNvPr>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69" name="Freeform 53">
                  <a:extLst>
                    <a:ext uri="{FF2B5EF4-FFF2-40B4-BE49-F238E27FC236}">
                      <a16:creationId xmlns:a16="http://schemas.microsoft.com/office/drawing/2014/main" id="{D63386F7-700D-4069-857D-1EC716C226A6}"/>
                    </a:ext>
                  </a:extLst>
                </p:cNvPr>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70" name="Freeform 54">
                  <a:extLst>
                    <a:ext uri="{FF2B5EF4-FFF2-40B4-BE49-F238E27FC236}">
                      <a16:creationId xmlns:a16="http://schemas.microsoft.com/office/drawing/2014/main" id="{FDC963AB-0A22-4D5F-9DCE-EAE573E62203}"/>
                    </a:ext>
                  </a:extLst>
                </p:cNvPr>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71" name="Freeform 55">
                  <a:extLst>
                    <a:ext uri="{FF2B5EF4-FFF2-40B4-BE49-F238E27FC236}">
                      <a16:creationId xmlns:a16="http://schemas.microsoft.com/office/drawing/2014/main" id="{4E7DE4AD-FB94-42CD-AC86-668286E34700}"/>
                    </a:ext>
                  </a:extLst>
                </p:cNvPr>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72" name="Freeform 56">
                  <a:extLst>
                    <a:ext uri="{FF2B5EF4-FFF2-40B4-BE49-F238E27FC236}">
                      <a16:creationId xmlns:a16="http://schemas.microsoft.com/office/drawing/2014/main" id="{B9BD3ACB-6752-48CA-A527-AF3C6EB16BC6}"/>
                    </a:ext>
                  </a:extLst>
                </p:cNvPr>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73" name="Freeform 57">
                  <a:extLst>
                    <a:ext uri="{FF2B5EF4-FFF2-40B4-BE49-F238E27FC236}">
                      <a16:creationId xmlns:a16="http://schemas.microsoft.com/office/drawing/2014/main" id="{04CF1424-A6DD-46C6-863A-188C00E1F40E}"/>
                    </a:ext>
                  </a:extLst>
                </p:cNvPr>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74" name="Freeform 58">
                  <a:extLst>
                    <a:ext uri="{FF2B5EF4-FFF2-40B4-BE49-F238E27FC236}">
                      <a16:creationId xmlns:a16="http://schemas.microsoft.com/office/drawing/2014/main" id="{D0F5138E-24CD-4E0C-9764-46DAF0DE0493}"/>
                    </a:ext>
                  </a:extLst>
                </p:cNvPr>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8475" name="Freeform 59">
                <a:extLst>
                  <a:ext uri="{FF2B5EF4-FFF2-40B4-BE49-F238E27FC236}">
                    <a16:creationId xmlns:a16="http://schemas.microsoft.com/office/drawing/2014/main" id="{35D8A0C5-C25F-4E12-9188-F97B394AAB65}"/>
                  </a:ext>
                </a:extLst>
              </p:cNvPr>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76" name="Freeform 60">
                <a:extLst>
                  <a:ext uri="{FF2B5EF4-FFF2-40B4-BE49-F238E27FC236}">
                    <a16:creationId xmlns:a16="http://schemas.microsoft.com/office/drawing/2014/main" id="{26DC3030-F330-491E-A4B9-8A3D60970969}"/>
                  </a:ext>
                </a:extLst>
              </p:cNvPr>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77" name="Freeform 61">
                <a:extLst>
                  <a:ext uri="{FF2B5EF4-FFF2-40B4-BE49-F238E27FC236}">
                    <a16:creationId xmlns:a16="http://schemas.microsoft.com/office/drawing/2014/main" id="{99AFA52F-CFD0-49B7-9BA2-3EC4710C342B}"/>
                  </a:ext>
                </a:extLst>
              </p:cNvPr>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78" name="Freeform 62">
                <a:extLst>
                  <a:ext uri="{FF2B5EF4-FFF2-40B4-BE49-F238E27FC236}">
                    <a16:creationId xmlns:a16="http://schemas.microsoft.com/office/drawing/2014/main" id="{9F36A11C-1E9D-436C-A436-C3DE001F4C29}"/>
                  </a:ext>
                </a:extLst>
              </p:cNvPr>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79" name="Freeform 63">
                <a:extLst>
                  <a:ext uri="{FF2B5EF4-FFF2-40B4-BE49-F238E27FC236}">
                    <a16:creationId xmlns:a16="http://schemas.microsoft.com/office/drawing/2014/main" id="{05B3C04B-1C11-4014-B93B-68A8736089A6}"/>
                  </a:ext>
                </a:extLst>
              </p:cNvPr>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80" name="Freeform 64">
                <a:extLst>
                  <a:ext uri="{FF2B5EF4-FFF2-40B4-BE49-F238E27FC236}">
                    <a16:creationId xmlns:a16="http://schemas.microsoft.com/office/drawing/2014/main" id="{1C026387-487D-40C1-A310-93CAD9E429E4}"/>
                  </a:ext>
                </a:extLst>
              </p:cNvPr>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81" name="Freeform 65">
                <a:extLst>
                  <a:ext uri="{FF2B5EF4-FFF2-40B4-BE49-F238E27FC236}">
                    <a16:creationId xmlns:a16="http://schemas.microsoft.com/office/drawing/2014/main" id="{5C86E2D9-A0A4-4121-875E-0FE4A26E8A77}"/>
                  </a:ext>
                </a:extLst>
              </p:cNvPr>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82" name="Freeform 66">
                <a:extLst>
                  <a:ext uri="{FF2B5EF4-FFF2-40B4-BE49-F238E27FC236}">
                    <a16:creationId xmlns:a16="http://schemas.microsoft.com/office/drawing/2014/main" id="{9C679B6A-EBB8-46E0-AABF-F27D453F8369}"/>
                  </a:ext>
                </a:extLst>
              </p:cNvPr>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88483" name="Rectangle 67">
            <a:extLst>
              <a:ext uri="{FF2B5EF4-FFF2-40B4-BE49-F238E27FC236}">
                <a16:creationId xmlns:a16="http://schemas.microsoft.com/office/drawing/2014/main" id="{F5F57FDC-1A4A-4176-B2FC-54436485AAD2}"/>
              </a:ext>
            </a:extLst>
          </p:cNvPr>
          <p:cNvSpPr>
            <a:spLocks noGrp="1" noChangeArrowheads="1"/>
          </p:cNvSpPr>
          <p:nvPr>
            <p:ph type="ctrTitle" sz="quarter"/>
          </p:nvPr>
        </p:nvSpPr>
        <p:spPr>
          <a:xfrm>
            <a:off x="455613" y="1920875"/>
            <a:ext cx="8226425" cy="1736725"/>
          </a:xfrm>
        </p:spPr>
        <p:txBody>
          <a:bodyPr anchor="b"/>
          <a:lstStyle>
            <a:lvl1pPr>
              <a:defRPr sz="5400"/>
            </a:lvl1pPr>
          </a:lstStyle>
          <a:p>
            <a:pPr lvl="0"/>
            <a:r>
              <a:rPr lang="en-US" altLang="en-US" noProof="0"/>
              <a:t>Click to edit Master title style</a:t>
            </a:r>
          </a:p>
        </p:txBody>
      </p:sp>
      <p:sp>
        <p:nvSpPr>
          <p:cNvPr id="188484" name="Rectangle 68">
            <a:extLst>
              <a:ext uri="{FF2B5EF4-FFF2-40B4-BE49-F238E27FC236}">
                <a16:creationId xmlns:a16="http://schemas.microsoft.com/office/drawing/2014/main" id="{B4F748D3-44B5-493C-AC6A-F4CFF67CCA99}"/>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88485" name="Rectangle 69">
            <a:extLst>
              <a:ext uri="{FF2B5EF4-FFF2-40B4-BE49-F238E27FC236}">
                <a16:creationId xmlns:a16="http://schemas.microsoft.com/office/drawing/2014/main" id="{D2C71642-F9EE-4CFB-A4FE-920906316CE7}"/>
              </a:ext>
            </a:extLst>
          </p:cNvPr>
          <p:cNvSpPr>
            <a:spLocks noGrp="1" noChangeArrowheads="1"/>
          </p:cNvSpPr>
          <p:nvPr>
            <p:ph type="dt" sz="quarter" idx="2"/>
          </p:nvPr>
        </p:nvSpPr>
        <p:spPr/>
        <p:txBody>
          <a:bodyPr/>
          <a:lstStyle>
            <a:lvl1pPr>
              <a:defRPr/>
            </a:lvl1pPr>
          </a:lstStyle>
          <a:p>
            <a:endParaRPr lang="en-US" altLang="en-US"/>
          </a:p>
        </p:txBody>
      </p:sp>
      <p:sp>
        <p:nvSpPr>
          <p:cNvPr id="188486" name="Rectangle 70">
            <a:extLst>
              <a:ext uri="{FF2B5EF4-FFF2-40B4-BE49-F238E27FC236}">
                <a16:creationId xmlns:a16="http://schemas.microsoft.com/office/drawing/2014/main" id="{CE91CE4E-B690-43E3-AF5D-BBB433A2AA9C}"/>
              </a:ext>
            </a:extLst>
          </p:cNvPr>
          <p:cNvSpPr>
            <a:spLocks noGrp="1" noChangeArrowheads="1"/>
          </p:cNvSpPr>
          <p:nvPr>
            <p:ph type="ftr" sz="quarter" idx="3"/>
          </p:nvPr>
        </p:nvSpPr>
        <p:spPr/>
        <p:txBody>
          <a:bodyPr/>
          <a:lstStyle>
            <a:lvl1pPr>
              <a:defRPr/>
            </a:lvl1pPr>
          </a:lstStyle>
          <a:p>
            <a:endParaRPr lang="en-US" altLang="en-US"/>
          </a:p>
        </p:txBody>
      </p:sp>
      <p:sp>
        <p:nvSpPr>
          <p:cNvPr id="188487" name="Rectangle 71">
            <a:extLst>
              <a:ext uri="{FF2B5EF4-FFF2-40B4-BE49-F238E27FC236}">
                <a16:creationId xmlns:a16="http://schemas.microsoft.com/office/drawing/2014/main" id="{2239025C-F59F-4BD7-A90C-09F2FE9D29C9}"/>
              </a:ext>
            </a:extLst>
          </p:cNvPr>
          <p:cNvSpPr>
            <a:spLocks noGrp="1" noChangeArrowheads="1"/>
          </p:cNvSpPr>
          <p:nvPr>
            <p:ph type="sldNum" sz="quarter" idx="4"/>
          </p:nvPr>
        </p:nvSpPr>
        <p:spPr/>
        <p:txBody>
          <a:bodyPr/>
          <a:lstStyle>
            <a:lvl1pPr>
              <a:defRPr/>
            </a:lvl1pPr>
          </a:lstStyle>
          <a:p>
            <a:fld id="{6D9F21D1-1A5D-4CD0-97A0-97568AFC9923}" type="slidenum">
              <a:rPr lang="en-US" altLang="en-US"/>
              <a:pPr/>
              <a:t>‹#›</a:t>
            </a:fld>
            <a:endParaRPr lang="en-US" altLang="en-US"/>
          </a:p>
        </p:txBody>
      </p:sp>
    </p:spTree>
    <p:extLst>
      <p:ext uri="{BB962C8B-B14F-4D97-AF65-F5344CB8AC3E}">
        <p14:creationId xmlns:p14="http://schemas.microsoft.com/office/powerpoint/2010/main" val="251941731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FD8E2-5A91-47FF-B10B-9F46D0EB51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005F6B-A2BE-4282-97BD-D58DE25627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5968C-6F98-4227-A82C-BCE53E96382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1CD1F50-1404-460C-BB65-E0AAF955ACA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B8FF83B-FD9D-4002-B591-F05CE5C70E07}"/>
              </a:ext>
            </a:extLst>
          </p:cNvPr>
          <p:cNvSpPr>
            <a:spLocks noGrp="1"/>
          </p:cNvSpPr>
          <p:nvPr>
            <p:ph type="sldNum" sz="quarter" idx="12"/>
          </p:nvPr>
        </p:nvSpPr>
        <p:spPr/>
        <p:txBody>
          <a:bodyPr/>
          <a:lstStyle>
            <a:lvl1pPr>
              <a:defRPr/>
            </a:lvl1pPr>
          </a:lstStyle>
          <a:p>
            <a:fld id="{905F8A2B-44D6-4749-8B83-D843B7CF23D1}" type="slidenum">
              <a:rPr lang="en-US" altLang="en-US"/>
              <a:pPr/>
              <a:t>‹#›</a:t>
            </a:fld>
            <a:endParaRPr lang="en-US" altLang="en-US"/>
          </a:p>
        </p:txBody>
      </p:sp>
    </p:spTree>
    <p:extLst>
      <p:ext uri="{BB962C8B-B14F-4D97-AF65-F5344CB8AC3E}">
        <p14:creationId xmlns:p14="http://schemas.microsoft.com/office/powerpoint/2010/main" val="415741839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D85E-8F4C-4A1E-9334-170794599A2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A70708-F27F-4C3C-A7E8-D32B8766762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8804E047-D977-453D-8CEA-9CFEA7FD089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3EA1980-124F-4AA3-A26A-D2D728C67F8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200DC30-30A0-4417-BB78-600D1D62C077}"/>
              </a:ext>
            </a:extLst>
          </p:cNvPr>
          <p:cNvSpPr>
            <a:spLocks noGrp="1"/>
          </p:cNvSpPr>
          <p:nvPr>
            <p:ph type="sldNum" sz="quarter" idx="12"/>
          </p:nvPr>
        </p:nvSpPr>
        <p:spPr/>
        <p:txBody>
          <a:bodyPr/>
          <a:lstStyle>
            <a:lvl1pPr>
              <a:defRPr/>
            </a:lvl1pPr>
          </a:lstStyle>
          <a:p>
            <a:fld id="{E41F017C-1BBD-441C-8EC8-764D216DF56F}" type="slidenum">
              <a:rPr lang="en-US" altLang="en-US"/>
              <a:pPr/>
              <a:t>‹#›</a:t>
            </a:fld>
            <a:endParaRPr lang="en-US" altLang="en-US"/>
          </a:p>
        </p:txBody>
      </p:sp>
    </p:spTree>
    <p:extLst>
      <p:ext uri="{BB962C8B-B14F-4D97-AF65-F5344CB8AC3E}">
        <p14:creationId xmlns:p14="http://schemas.microsoft.com/office/powerpoint/2010/main" val="3054911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58956662"/>
      </p:ext>
    </p:extLst>
  </p:cSld>
  <p:clrMapOvr>
    <a:masterClrMapping/>
  </p:clrMapOvr>
  <p:transition>
    <p:random/>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8AD8-CD56-4727-A0AC-E09B755EC7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FA14E9-8404-4F94-8B6A-97A81927F617}"/>
              </a:ext>
            </a:extLst>
          </p:cNvPr>
          <p:cNvSpPr>
            <a:spLocks noGrp="1"/>
          </p:cNvSpPr>
          <p:nvPr>
            <p:ph sz="half" idx="1"/>
          </p:nvPr>
        </p:nvSpPr>
        <p:spPr>
          <a:xfrm>
            <a:off x="455613" y="1598613"/>
            <a:ext cx="4037012"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047A06-612F-46DD-855A-02375D0444FD}"/>
              </a:ext>
            </a:extLst>
          </p:cNvPr>
          <p:cNvSpPr>
            <a:spLocks noGrp="1"/>
          </p:cNvSpPr>
          <p:nvPr>
            <p:ph sz="half" idx="2"/>
          </p:nvPr>
        </p:nvSpPr>
        <p:spPr>
          <a:xfrm>
            <a:off x="4645025" y="1598613"/>
            <a:ext cx="4037013"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DC0D98-DC4B-4FDA-B59F-77819E64FED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8C7BABC-7CA9-480F-AF80-9D0C7428438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89DFDAF-538B-4FAD-806D-09DE8CD62898}"/>
              </a:ext>
            </a:extLst>
          </p:cNvPr>
          <p:cNvSpPr>
            <a:spLocks noGrp="1"/>
          </p:cNvSpPr>
          <p:nvPr>
            <p:ph type="sldNum" sz="quarter" idx="12"/>
          </p:nvPr>
        </p:nvSpPr>
        <p:spPr/>
        <p:txBody>
          <a:bodyPr/>
          <a:lstStyle>
            <a:lvl1pPr>
              <a:defRPr/>
            </a:lvl1pPr>
          </a:lstStyle>
          <a:p>
            <a:fld id="{6D616D7B-2403-43CA-9243-111F3EEA404A}" type="slidenum">
              <a:rPr lang="en-US" altLang="en-US"/>
              <a:pPr/>
              <a:t>‹#›</a:t>
            </a:fld>
            <a:endParaRPr lang="en-US" altLang="en-US"/>
          </a:p>
        </p:txBody>
      </p:sp>
    </p:spTree>
    <p:extLst>
      <p:ext uri="{BB962C8B-B14F-4D97-AF65-F5344CB8AC3E}">
        <p14:creationId xmlns:p14="http://schemas.microsoft.com/office/powerpoint/2010/main" val="33211158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2DDB1-DD0A-435B-8DA4-EB313834250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C688B4-C5B6-44DE-B38E-17EEEFBB2DA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3B7E13-9F47-4B12-8ED7-31941ADE7098}"/>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E1290F-AB64-4A89-9EF9-DB724FF8B2E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90177C8-D3D5-476D-9810-A8BD141B4B8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841392-3225-42D6-8A3A-53B6AC49C64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FDF66BD-B0F3-40A2-A902-17DA5F0A551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C2D52E10-012A-470A-BDE6-7AEF72D6A844}"/>
              </a:ext>
            </a:extLst>
          </p:cNvPr>
          <p:cNvSpPr>
            <a:spLocks noGrp="1"/>
          </p:cNvSpPr>
          <p:nvPr>
            <p:ph type="sldNum" sz="quarter" idx="12"/>
          </p:nvPr>
        </p:nvSpPr>
        <p:spPr/>
        <p:txBody>
          <a:bodyPr/>
          <a:lstStyle>
            <a:lvl1pPr>
              <a:defRPr/>
            </a:lvl1pPr>
          </a:lstStyle>
          <a:p>
            <a:fld id="{BC510680-5B52-411F-9DF3-5F3BB4BF206A}" type="slidenum">
              <a:rPr lang="en-US" altLang="en-US"/>
              <a:pPr/>
              <a:t>‹#›</a:t>
            </a:fld>
            <a:endParaRPr lang="en-US" altLang="en-US"/>
          </a:p>
        </p:txBody>
      </p:sp>
    </p:spTree>
    <p:extLst>
      <p:ext uri="{BB962C8B-B14F-4D97-AF65-F5344CB8AC3E}">
        <p14:creationId xmlns:p14="http://schemas.microsoft.com/office/powerpoint/2010/main" val="307633247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3C296-C655-4EE0-B811-68F422FE00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12B213-B64C-4F6A-A197-3BE15F25929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9C9A0A6-97FF-4173-A5A8-835B6C2DFB2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DE48A81-577F-48A6-9D1F-27AD58EC04CC}"/>
              </a:ext>
            </a:extLst>
          </p:cNvPr>
          <p:cNvSpPr>
            <a:spLocks noGrp="1"/>
          </p:cNvSpPr>
          <p:nvPr>
            <p:ph type="sldNum" sz="quarter" idx="12"/>
          </p:nvPr>
        </p:nvSpPr>
        <p:spPr/>
        <p:txBody>
          <a:bodyPr/>
          <a:lstStyle>
            <a:lvl1pPr>
              <a:defRPr/>
            </a:lvl1pPr>
          </a:lstStyle>
          <a:p>
            <a:fld id="{E5012CBB-FC8D-43E0-9754-236AC5C07EBE}" type="slidenum">
              <a:rPr lang="en-US" altLang="en-US"/>
              <a:pPr/>
              <a:t>‹#›</a:t>
            </a:fld>
            <a:endParaRPr lang="en-US" altLang="en-US"/>
          </a:p>
        </p:txBody>
      </p:sp>
    </p:spTree>
    <p:extLst>
      <p:ext uri="{BB962C8B-B14F-4D97-AF65-F5344CB8AC3E}">
        <p14:creationId xmlns:p14="http://schemas.microsoft.com/office/powerpoint/2010/main" val="8533306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36A98D-0495-42B3-B0BE-9EDDDC882ACF}"/>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059AB8A-5269-4A5D-BE2D-B0A7CAC91F67}"/>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3123D70-BC61-4543-90B4-626D5023521A}"/>
              </a:ext>
            </a:extLst>
          </p:cNvPr>
          <p:cNvSpPr>
            <a:spLocks noGrp="1"/>
          </p:cNvSpPr>
          <p:nvPr>
            <p:ph type="sldNum" sz="quarter" idx="12"/>
          </p:nvPr>
        </p:nvSpPr>
        <p:spPr/>
        <p:txBody>
          <a:bodyPr/>
          <a:lstStyle>
            <a:lvl1pPr>
              <a:defRPr/>
            </a:lvl1pPr>
          </a:lstStyle>
          <a:p>
            <a:fld id="{438347A2-1394-410E-BEAA-F21FA3C2E13C}" type="slidenum">
              <a:rPr lang="en-US" altLang="en-US"/>
              <a:pPr/>
              <a:t>‹#›</a:t>
            </a:fld>
            <a:endParaRPr lang="en-US" altLang="en-US"/>
          </a:p>
        </p:txBody>
      </p:sp>
    </p:spTree>
    <p:extLst>
      <p:ext uri="{BB962C8B-B14F-4D97-AF65-F5344CB8AC3E}">
        <p14:creationId xmlns:p14="http://schemas.microsoft.com/office/powerpoint/2010/main" val="273017122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04958-8AA5-4D40-8E48-1818E59405B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B98D23-2A0D-4391-BD62-07ADB938F2A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55376F-DAA2-43A2-8BAC-DE2C13B2CBE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830DBE-0672-4784-8A94-92037803C27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8C4642-4FB3-4074-9A01-A6020E17DB9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3239F13-D6CA-4A97-932F-2D0243650469}"/>
              </a:ext>
            </a:extLst>
          </p:cNvPr>
          <p:cNvSpPr>
            <a:spLocks noGrp="1"/>
          </p:cNvSpPr>
          <p:nvPr>
            <p:ph type="sldNum" sz="quarter" idx="12"/>
          </p:nvPr>
        </p:nvSpPr>
        <p:spPr/>
        <p:txBody>
          <a:bodyPr/>
          <a:lstStyle>
            <a:lvl1pPr>
              <a:defRPr/>
            </a:lvl1pPr>
          </a:lstStyle>
          <a:p>
            <a:fld id="{2E127A46-255C-4B45-8D32-5C98D313611C}" type="slidenum">
              <a:rPr lang="en-US" altLang="en-US"/>
              <a:pPr/>
              <a:t>‹#›</a:t>
            </a:fld>
            <a:endParaRPr lang="en-US" altLang="en-US"/>
          </a:p>
        </p:txBody>
      </p:sp>
    </p:spTree>
    <p:extLst>
      <p:ext uri="{BB962C8B-B14F-4D97-AF65-F5344CB8AC3E}">
        <p14:creationId xmlns:p14="http://schemas.microsoft.com/office/powerpoint/2010/main" val="256038666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22EB8-026D-479B-AB39-04F8339A10A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430042-E975-48D9-862F-EF2B7212D70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249ED2-E1B9-4F89-9E08-2002401108B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6920C8-B395-4DD3-94E4-BCB09E6410B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BE28A7A-D9DA-4505-B54B-CD20745C33B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6B1463A-8B33-4DEF-905F-8F25D0C8A508}"/>
              </a:ext>
            </a:extLst>
          </p:cNvPr>
          <p:cNvSpPr>
            <a:spLocks noGrp="1"/>
          </p:cNvSpPr>
          <p:nvPr>
            <p:ph type="sldNum" sz="quarter" idx="12"/>
          </p:nvPr>
        </p:nvSpPr>
        <p:spPr/>
        <p:txBody>
          <a:bodyPr/>
          <a:lstStyle>
            <a:lvl1pPr>
              <a:defRPr/>
            </a:lvl1pPr>
          </a:lstStyle>
          <a:p>
            <a:fld id="{DD2F1640-08CA-43EC-A92A-55DB27664F28}" type="slidenum">
              <a:rPr lang="en-US" altLang="en-US"/>
              <a:pPr/>
              <a:t>‹#›</a:t>
            </a:fld>
            <a:endParaRPr lang="en-US" altLang="en-US"/>
          </a:p>
        </p:txBody>
      </p:sp>
    </p:spTree>
    <p:extLst>
      <p:ext uri="{BB962C8B-B14F-4D97-AF65-F5344CB8AC3E}">
        <p14:creationId xmlns:p14="http://schemas.microsoft.com/office/powerpoint/2010/main" val="15913761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B5453-B875-471E-9CF9-19718C5CAC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BCDBDC-E0FB-42E2-AC9B-FE064B660A0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82F6B2-BC78-4F33-893C-91CFBEB3564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761418C-F1FD-4DB9-8D0A-255B494F08A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CD1EAEC-89B6-48B8-A6C6-616509B6E089}"/>
              </a:ext>
            </a:extLst>
          </p:cNvPr>
          <p:cNvSpPr>
            <a:spLocks noGrp="1"/>
          </p:cNvSpPr>
          <p:nvPr>
            <p:ph type="sldNum" sz="quarter" idx="12"/>
          </p:nvPr>
        </p:nvSpPr>
        <p:spPr/>
        <p:txBody>
          <a:bodyPr/>
          <a:lstStyle>
            <a:lvl1pPr>
              <a:defRPr/>
            </a:lvl1pPr>
          </a:lstStyle>
          <a:p>
            <a:fld id="{3DB389FE-F9D0-479A-B214-639ECF5014FE}" type="slidenum">
              <a:rPr lang="en-US" altLang="en-US"/>
              <a:pPr/>
              <a:t>‹#›</a:t>
            </a:fld>
            <a:endParaRPr lang="en-US" altLang="en-US"/>
          </a:p>
        </p:txBody>
      </p:sp>
    </p:spTree>
    <p:extLst>
      <p:ext uri="{BB962C8B-B14F-4D97-AF65-F5344CB8AC3E}">
        <p14:creationId xmlns:p14="http://schemas.microsoft.com/office/powerpoint/2010/main" val="177602601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8753A7-25F2-46B9-922C-97B33AA08BDD}"/>
              </a:ext>
            </a:extLst>
          </p:cNvPr>
          <p:cNvSpPr>
            <a:spLocks noGrp="1"/>
          </p:cNvSpPr>
          <p:nvPr>
            <p:ph type="title" orient="vert"/>
          </p:nvPr>
        </p:nvSpPr>
        <p:spPr>
          <a:xfrm>
            <a:off x="6626225" y="273050"/>
            <a:ext cx="2055813" cy="58229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6125DF-F3D2-4945-B308-C1B717EDDC5B}"/>
              </a:ext>
            </a:extLst>
          </p:cNvPr>
          <p:cNvSpPr>
            <a:spLocks noGrp="1"/>
          </p:cNvSpPr>
          <p:nvPr>
            <p:ph type="body" orient="vert" idx="1"/>
          </p:nvPr>
        </p:nvSpPr>
        <p:spPr>
          <a:xfrm>
            <a:off x="455613" y="273050"/>
            <a:ext cx="6018212" cy="58229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3525CD-0899-4854-A094-0355FEEC3A7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AA9C964-9055-40B0-ADDF-AE83E398A9B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F43A67C-D5CA-4B5C-AFFA-7B936BDD8408}"/>
              </a:ext>
            </a:extLst>
          </p:cNvPr>
          <p:cNvSpPr>
            <a:spLocks noGrp="1"/>
          </p:cNvSpPr>
          <p:nvPr>
            <p:ph type="sldNum" sz="quarter" idx="12"/>
          </p:nvPr>
        </p:nvSpPr>
        <p:spPr/>
        <p:txBody>
          <a:bodyPr/>
          <a:lstStyle>
            <a:lvl1pPr>
              <a:defRPr/>
            </a:lvl1pPr>
          </a:lstStyle>
          <a:p>
            <a:fld id="{CAE967EB-C7C4-4A69-9314-F5782887C27E}" type="slidenum">
              <a:rPr lang="en-US" altLang="en-US"/>
              <a:pPr/>
              <a:t>‹#›</a:t>
            </a:fld>
            <a:endParaRPr lang="en-US" altLang="en-US"/>
          </a:p>
        </p:txBody>
      </p:sp>
    </p:spTree>
    <p:extLst>
      <p:ext uri="{BB962C8B-B14F-4D97-AF65-F5344CB8AC3E}">
        <p14:creationId xmlns:p14="http://schemas.microsoft.com/office/powerpoint/2010/main" val="302068836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069BB-BEBE-4A3F-B9EC-C3156C62E8FD}"/>
              </a:ext>
            </a:extLst>
          </p:cNvPr>
          <p:cNvSpPr>
            <a:spLocks noGrp="1"/>
          </p:cNvSpPr>
          <p:nvPr>
            <p:ph type="title"/>
          </p:nvPr>
        </p:nvSpPr>
        <p:spPr>
          <a:xfrm>
            <a:off x="455613" y="273050"/>
            <a:ext cx="8226425"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8CA27C-DB88-4EDF-96D8-243A847B4739}"/>
              </a:ext>
            </a:extLst>
          </p:cNvPr>
          <p:cNvSpPr>
            <a:spLocks noGrp="1"/>
          </p:cNvSpPr>
          <p:nvPr>
            <p:ph type="body" sz="half" idx="1"/>
          </p:nvPr>
        </p:nvSpPr>
        <p:spPr>
          <a:xfrm>
            <a:off x="455613" y="1598613"/>
            <a:ext cx="4037012"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8BF6F3-F023-45BE-B22F-274348EAA16F}"/>
              </a:ext>
            </a:extLst>
          </p:cNvPr>
          <p:cNvSpPr>
            <a:spLocks noGrp="1"/>
          </p:cNvSpPr>
          <p:nvPr>
            <p:ph sz="quarter" idx="2"/>
          </p:nvPr>
        </p:nvSpPr>
        <p:spPr>
          <a:xfrm>
            <a:off x="4645025" y="1598613"/>
            <a:ext cx="4037013"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78935BB5-110A-47E2-AAD4-9B6B4A05B026}"/>
              </a:ext>
            </a:extLst>
          </p:cNvPr>
          <p:cNvSpPr>
            <a:spLocks noGrp="1"/>
          </p:cNvSpPr>
          <p:nvPr>
            <p:ph sz="quarter" idx="3"/>
          </p:nvPr>
        </p:nvSpPr>
        <p:spPr>
          <a:xfrm>
            <a:off x="4645025" y="3922713"/>
            <a:ext cx="4037013" cy="2173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F14508EF-135F-4DC1-B5B1-F42984C6515B}"/>
              </a:ext>
            </a:extLst>
          </p:cNvPr>
          <p:cNvSpPr>
            <a:spLocks noGrp="1"/>
          </p:cNvSpPr>
          <p:nvPr>
            <p:ph type="dt" sz="half" idx="10"/>
          </p:nvPr>
        </p:nvSpPr>
        <p:spPr>
          <a:xfrm>
            <a:off x="455613" y="6242050"/>
            <a:ext cx="2130425" cy="474663"/>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8116E9E3-CA25-4F43-A3A3-588815CA731D}"/>
              </a:ext>
            </a:extLst>
          </p:cNvPr>
          <p:cNvSpPr>
            <a:spLocks noGrp="1"/>
          </p:cNvSpPr>
          <p:nvPr>
            <p:ph type="ftr" sz="quarter" idx="11"/>
          </p:nvPr>
        </p:nvSpPr>
        <p:spPr>
          <a:xfrm>
            <a:off x="3124200" y="6242050"/>
            <a:ext cx="2895600" cy="474663"/>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7C7F6D59-9A82-4415-B28C-263A6F25CE3D}"/>
              </a:ext>
            </a:extLst>
          </p:cNvPr>
          <p:cNvSpPr>
            <a:spLocks noGrp="1"/>
          </p:cNvSpPr>
          <p:nvPr>
            <p:ph type="sldNum" sz="quarter" idx="12"/>
          </p:nvPr>
        </p:nvSpPr>
        <p:spPr>
          <a:xfrm>
            <a:off x="6553200" y="6242050"/>
            <a:ext cx="2130425" cy="474663"/>
          </a:xfrm>
        </p:spPr>
        <p:txBody>
          <a:bodyPr/>
          <a:lstStyle>
            <a:lvl1pPr>
              <a:defRPr/>
            </a:lvl1pPr>
          </a:lstStyle>
          <a:p>
            <a:fld id="{E9F5C087-8082-46F2-A5BD-5D01A905893D}" type="slidenum">
              <a:rPr lang="en-US" altLang="en-US"/>
              <a:pPr/>
              <a:t>‹#›</a:t>
            </a:fld>
            <a:endParaRPr lang="en-US" altLang="en-US"/>
          </a:p>
        </p:txBody>
      </p:sp>
    </p:spTree>
    <p:extLst>
      <p:ext uri="{BB962C8B-B14F-4D97-AF65-F5344CB8AC3E}">
        <p14:creationId xmlns:p14="http://schemas.microsoft.com/office/powerpoint/2010/main" val="387787371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FD3C-25B8-4094-938F-24059F7B438F}"/>
              </a:ext>
            </a:extLst>
          </p:cNvPr>
          <p:cNvSpPr>
            <a:spLocks noGrp="1"/>
          </p:cNvSpPr>
          <p:nvPr>
            <p:ph type="title"/>
          </p:nvPr>
        </p:nvSpPr>
        <p:spPr>
          <a:xfrm>
            <a:off x="455613" y="273050"/>
            <a:ext cx="8226425"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0356C0-D487-47AF-BFDC-B9F2C8DEF3B0}"/>
              </a:ext>
            </a:extLst>
          </p:cNvPr>
          <p:cNvSpPr>
            <a:spLocks noGrp="1"/>
          </p:cNvSpPr>
          <p:nvPr>
            <p:ph type="body" sz="half" idx="1"/>
          </p:nvPr>
        </p:nvSpPr>
        <p:spPr>
          <a:xfrm>
            <a:off x="455613" y="1598613"/>
            <a:ext cx="4037012"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736DFD-B830-411F-B552-65D1399404C3}"/>
              </a:ext>
            </a:extLst>
          </p:cNvPr>
          <p:cNvSpPr>
            <a:spLocks noGrp="1"/>
          </p:cNvSpPr>
          <p:nvPr>
            <p:ph sz="half" idx="2"/>
          </p:nvPr>
        </p:nvSpPr>
        <p:spPr>
          <a:xfrm>
            <a:off x="4645025" y="1598613"/>
            <a:ext cx="4037013"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27E53A-B475-417F-B79C-E2CD35F58A32}"/>
              </a:ext>
            </a:extLst>
          </p:cNvPr>
          <p:cNvSpPr>
            <a:spLocks noGrp="1"/>
          </p:cNvSpPr>
          <p:nvPr>
            <p:ph type="dt" sz="half" idx="10"/>
          </p:nvPr>
        </p:nvSpPr>
        <p:spPr>
          <a:xfrm>
            <a:off x="455613" y="6242050"/>
            <a:ext cx="2130425" cy="474663"/>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7F6E78C-E070-4A4E-BC37-8C334558F226}"/>
              </a:ext>
            </a:extLst>
          </p:cNvPr>
          <p:cNvSpPr>
            <a:spLocks noGrp="1"/>
          </p:cNvSpPr>
          <p:nvPr>
            <p:ph type="ftr" sz="quarter" idx="11"/>
          </p:nvPr>
        </p:nvSpPr>
        <p:spPr>
          <a:xfrm>
            <a:off x="3124200" y="6242050"/>
            <a:ext cx="2895600" cy="474663"/>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DFD1765-064B-4005-8BE6-A0424ABC0BAD}"/>
              </a:ext>
            </a:extLst>
          </p:cNvPr>
          <p:cNvSpPr>
            <a:spLocks noGrp="1"/>
          </p:cNvSpPr>
          <p:nvPr>
            <p:ph type="sldNum" sz="quarter" idx="12"/>
          </p:nvPr>
        </p:nvSpPr>
        <p:spPr>
          <a:xfrm>
            <a:off x="6553200" y="6242050"/>
            <a:ext cx="2130425" cy="474663"/>
          </a:xfrm>
        </p:spPr>
        <p:txBody>
          <a:bodyPr/>
          <a:lstStyle>
            <a:lvl1pPr>
              <a:defRPr/>
            </a:lvl1pPr>
          </a:lstStyle>
          <a:p>
            <a:fld id="{3C3B4E78-4D5C-4FA2-88C1-946F3D95AA36}" type="slidenum">
              <a:rPr lang="en-US" altLang="en-US"/>
              <a:pPr/>
              <a:t>‹#›</a:t>
            </a:fld>
            <a:endParaRPr lang="en-US" altLang="en-US"/>
          </a:p>
        </p:txBody>
      </p:sp>
    </p:spTree>
    <p:extLst>
      <p:ext uri="{BB962C8B-B14F-4D97-AF65-F5344CB8AC3E}">
        <p14:creationId xmlns:p14="http://schemas.microsoft.com/office/powerpoint/2010/main" val="1682818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5750" y="18288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57675" y="18288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1921017"/>
      </p:ext>
    </p:extLst>
  </p:cSld>
  <p:clrMapOvr>
    <a:masterClrMapping/>
  </p:clrMapOvr>
  <p:transition>
    <p:random/>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3A7F-5C68-4F1E-BD38-B4ADAE1A2450}"/>
              </a:ext>
            </a:extLst>
          </p:cNvPr>
          <p:cNvSpPr>
            <a:spLocks noGrp="1"/>
          </p:cNvSpPr>
          <p:nvPr>
            <p:ph type="title"/>
          </p:nvPr>
        </p:nvSpPr>
        <p:spPr>
          <a:xfrm>
            <a:off x="455613" y="273050"/>
            <a:ext cx="8226425"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3D95A-76E6-48E3-9592-1EF7D40CC9A2}"/>
              </a:ext>
            </a:extLst>
          </p:cNvPr>
          <p:cNvSpPr>
            <a:spLocks noGrp="1"/>
          </p:cNvSpPr>
          <p:nvPr>
            <p:ph type="body" sz="half" idx="1"/>
          </p:nvPr>
        </p:nvSpPr>
        <p:spPr>
          <a:xfrm>
            <a:off x="455613" y="1598613"/>
            <a:ext cx="4037012"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F1454579-885A-4912-8A9B-4435AEA8D43A}"/>
              </a:ext>
            </a:extLst>
          </p:cNvPr>
          <p:cNvSpPr>
            <a:spLocks noGrp="1"/>
          </p:cNvSpPr>
          <p:nvPr>
            <p:ph type="clipArt" sz="half" idx="2"/>
          </p:nvPr>
        </p:nvSpPr>
        <p:spPr>
          <a:xfrm>
            <a:off x="4645025" y="1598613"/>
            <a:ext cx="4037013" cy="4497387"/>
          </a:xfrm>
        </p:spPr>
        <p:txBody>
          <a:bodyPr/>
          <a:lstStyle/>
          <a:p>
            <a:endParaRPr lang="en-US"/>
          </a:p>
        </p:txBody>
      </p:sp>
      <p:sp>
        <p:nvSpPr>
          <p:cNvPr id="5" name="Date Placeholder 4">
            <a:extLst>
              <a:ext uri="{FF2B5EF4-FFF2-40B4-BE49-F238E27FC236}">
                <a16:creationId xmlns:a16="http://schemas.microsoft.com/office/drawing/2014/main" id="{F91233EC-F278-4F0D-936D-B330E47C1ADC}"/>
              </a:ext>
            </a:extLst>
          </p:cNvPr>
          <p:cNvSpPr>
            <a:spLocks noGrp="1"/>
          </p:cNvSpPr>
          <p:nvPr>
            <p:ph type="dt" sz="half" idx="10"/>
          </p:nvPr>
        </p:nvSpPr>
        <p:spPr>
          <a:xfrm>
            <a:off x="455613" y="6242050"/>
            <a:ext cx="2130425" cy="474663"/>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C0D4CAC-4829-4796-803B-7FCF9A4093DF}"/>
              </a:ext>
            </a:extLst>
          </p:cNvPr>
          <p:cNvSpPr>
            <a:spLocks noGrp="1"/>
          </p:cNvSpPr>
          <p:nvPr>
            <p:ph type="ftr" sz="quarter" idx="11"/>
          </p:nvPr>
        </p:nvSpPr>
        <p:spPr>
          <a:xfrm>
            <a:off x="3124200" y="6242050"/>
            <a:ext cx="2895600" cy="474663"/>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5EBC028-FD82-456B-8362-FEC238E0F7C9}"/>
              </a:ext>
            </a:extLst>
          </p:cNvPr>
          <p:cNvSpPr>
            <a:spLocks noGrp="1"/>
          </p:cNvSpPr>
          <p:nvPr>
            <p:ph type="sldNum" sz="quarter" idx="12"/>
          </p:nvPr>
        </p:nvSpPr>
        <p:spPr>
          <a:xfrm>
            <a:off x="6553200" y="6242050"/>
            <a:ext cx="2130425" cy="474663"/>
          </a:xfrm>
        </p:spPr>
        <p:txBody>
          <a:bodyPr/>
          <a:lstStyle>
            <a:lvl1pPr>
              <a:defRPr/>
            </a:lvl1pPr>
          </a:lstStyle>
          <a:p>
            <a:fld id="{E86423E4-2D6C-42B1-AD58-416335D03DCA}" type="slidenum">
              <a:rPr lang="en-US" altLang="en-US"/>
              <a:pPr/>
              <a:t>‹#›</a:t>
            </a:fld>
            <a:endParaRPr lang="en-US" altLang="en-US"/>
          </a:p>
        </p:txBody>
      </p:sp>
    </p:spTree>
    <p:extLst>
      <p:ext uri="{BB962C8B-B14F-4D97-AF65-F5344CB8AC3E}">
        <p14:creationId xmlns:p14="http://schemas.microsoft.com/office/powerpoint/2010/main" val="25878985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B54B-59F5-4D8B-AC7F-6FA840ADF257}"/>
              </a:ext>
            </a:extLst>
          </p:cNvPr>
          <p:cNvSpPr>
            <a:spLocks noGrp="1"/>
          </p:cNvSpPr>
          <p:nvPr>
            <p:ph type="title"/>
          </p:nvPr>
        </p:nvSpPr>
        <p:spPr>
          <a:xfrm>
            <a:off x="455613" y="273050"/>
            <a:ext cx="8226425" cy="11430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65B77276-D093-4AE6-9ADA-3359CC75D2F6}"/>
              </a:ext>
            </a:extLst>
          </p:cNvPr>
          <p:cNvSpPr>
            <a:spLocks noGrp="1"/>
          </p:cNvSpPr>
          <p:nvPr>
            <p:ph type="clipArt" sz="half" idx="1"/>
          </p:nvPr>
        </p:nvSpPr>
        <p:spPr>
          <a:xfrm>
            <a:off x="455613" y="1598613"/>
            <a:ext cx="4037012" cy="4497387"/>
          </a:xfrm>
        </p:spPr>
        <p:txBody>
          <a:bodyPr/>
          <a:lstStyle/>
          <a:p>
            <a:endParaRPr lang="en-US"/>
          </a:p>
        </p:txBody>
      </p:sp>
      <p:sp>
        <p:nvSpPr>
          <p:cNvPr id="4" name="Text Placeholder 3">
            <a:extLst>
              <a:ext uri="{FF2B5EF4-FFF2-40B4-BE49-F238E27FC236}">
                <a16:creationId xmlns:a16="http://schemas.microsoft.com/office/drawing/2014/main" id="{B8C40F8B-3336-48C6-A14D-CCF5D0ADB418}"/>
              </a:ext>
            </a:extLst>
          </p:cNvPr>
          <p:cNvSpPr>
            <a:spLocks noGrp="1"/>
          </p:cNvSpPr>
          <p:nvPr>
            <p:ph type="body" sz="half" idx="2"/>
          </p:nvPr>
        </p:nvSpPr>
        <p:spPr>
          <a:xfrm>
            <a:off x="4645025" y="1598613"/>
            <a:ext cx="4037013"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B91B38-EC95-4616-BC6A-25A7EEFA88C6}"/>
              </a:ext>
            </a:extLst>
          </p:cNvPr>
          <p:cNvSpPr>
            <a:spLocks noGrp="1"/>
          </p:cNvSpPr>
          <p:nvPr>
            <p:ph type="dt" sz="half" idx="10"/>
          </p:nvPr>
        </p:nvSpPr>
        <p:spPr>
          <a:xfrm>
            <a:off x="455613" y="6242050"/>
            <a:ext cx="2130425" cy="474663"/>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C840B14-6C37-43E9-8D13-88F9179A11E5}"/>
              </a:ext>
            </a:extLst>
          </p:cNvPr>
          <p:cNvSpPr>
            <a:spLocks noGrp="1"/>
          </p:cNvSpPr>
          <p:nvPr>
            <p:ph type="ftr" sz="quarter" idx="11"/>
          </p:nvPr>
        </p:nvSpPr>
        <p:spPr>
          <a:xfrm>
            <a:off x="3124200" y="6242050"/>
            <a:ext cx="2895600" cy="474663"/>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97DF7DA-BE9A-4973-969C-770CA159132E}"/>
              </a:ext>
            </a:extLst>
          </p:cNvPr>
          <p:cNvSpPr>
            <a:spLocks noGrp="1"/>
          </p:cNvSpPr>
          <p:nvPr>
            <p:ph type="sldNum" sz="quarter" idx="12"/>
          </p:nvPr>
        </p:nvSpPr>
        <p:spPr>
          <a:xfrm>
            <a:off x="6553200" y="6242050"/>
            <a:ext cx="2130425" cy="474663"/>
          </a:xfrm>
        </p:spPr>
        <p:txBody>
          <a:bodyPr/>
          <a:lstStyle>
            <a:lvl1pPr>
              <a:defRPr/>
            </a:lvl1pPr>
          </a:lstStyle>
          <a:p>
            <a:fld id="{A6421843-CF58-4D00-BAB9-A4D0E2E8AB97}" type="slidenum">
              <a:rPr lang="en-US" altLang="en-US"/>
              <a:pPr/>
              <a:t>‹#›</a:t>
            </a:fld>
            <a:endParaRPr lang="en-US" altLang="en-US"/>
          </a:p>
        </p:txBody>
      </p:sp>
    </p:spTree>
    <p:extLst>
      <p:ext uri="{BB962C8B-B14F-4D97-AF65-F5344CB8AC3E}">
        <p14:creationId xmlns:p14="http://schemas.microsoft.com/office/powerpoint/2010/main" val="202855909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51EC1-B9F5-4957-9153-971BC2C351A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7B1B059-4837-407E-BCE5-1178787C466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E4494D-8CB8-4C2B-A1CB-0E8FE9025090}"/>
              </a:ext>
            </a:extLst>
          </p:cNvPr>
          <p:cNvSpPr>
            <a:spLocks noGrp="1"/>
          </p:cNvSpPr>
          <p:nvPr>
            <p:ph type="dt" sz="half" idx="10"/>
          </p:nvPr>
        </p:nvSpPr>
        <p:spPr/>
        <p:txBody>
          <a:bodyPr/>
          <a:lstStyle/>
          <a:p>
            <a:fld id="{E9EF8CC9-CC52-41F2-9798-E79E2C146007}" type="datetimeFigureOut">
              <a:rPr lang="en-US" smtClean="0"/>
              <a:t>3/1/2019</a:t>
            </a:fld>
            <a:endParaRPr lang="en-US"/>
          </a:p>
        </p:txBody>
      </p:sp>
      <p:sp>
        <p:nvSpPr>
          <p:cNvPr id="5" name="Footer Placeholder 4">
            <a:extLst>
              <a:ext uri="{FF2B5EF4-FFF2-40B4-BE49-F238E27FC236}">
                <a16:creationId xmlns:a16="http://schemas.microsoft.com/office/drawing/2014/main" id="{062FE3AF-968F-44A6-BF2F-6EAA9013B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B95EE-C0BA-44B5-A6A0-DE992BBAD0A1}"/>
              </a:ext>
            </a:extLst>
          </p:cNvPr>
          <p:cNvSpPr>
            <a:spLocks noGrp="1"/>
          </p:cNvSpPr>
          <p:nvPr>
            <p:ph type="sldNum" sz="quarter" idx="12"/>
          </p:nvPr>
        </p:nvSpPr>
        <p:spPr/>
        <p:txBody>
          <a:bodyPr/>
          <a:lstStyle/>
          <a:p>
            <a:fld id="{93DDBB97-05F3-4BE1-8BAF-B434FCD9D5BA}" type="slidenum">
              <a:rPr lang="en-US" smtClean="0"/>
              <a:t>‹#›</a:t>
            </a:fld>
            <a:endParaRPr lang="en-US"/>
          </a:p>
        </p:txBody>
      </p:sp>
    </p:spTree>
    <p:extLst>
      <p:ext uri="{BB962C8B-B14F-4D97-AF65-F5344CB8AC3E}">
        <p14:creationId xmlns:p14="http://schemas.microsoft.com/office/powerpoint/2010/main" val="89612004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B0BBA-0784-4A42-B180-F753D446AD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A42A07-BA4F-47A1-9021-CF1FBA6EB1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EA15AB-91AB-450B-9A09-1780289CB1CF}"/>
              </a:ext>
            </a:extLst>
          </p:cNvPr>
          <p:cNvSpPr>
            <a:spLocks noGrp="1"/>
          </p:cNvSpPr>
          <p:nvPr>
            <p:ph type="dt" sz="half" idx="10"/>
          </p:nvPr>
        </p:nvSpPr>
        <p:spPr/>
        <p:txBody>
          <a:bodyPr/>
          <a:lstStyle/>
          <a:p>
            <a:fld id="{E9EF8CC9-CC52-41F2-9798-E79E2C146007}" type="datetimeFigureOut">
              <a:rPr lang="en-US" smtClean="0"/>
              <a:t>3/1/2019</a:t>
            </a:fld>
            <a:endParaRPr lang="en-US"/>
          </a:p>
        </p:txBody>
      </p:sp>
      <p:sp>
        <p:nvSpPr>
          <p:cNvPr id="5" name="Footer Placeholder 4">
            <a:extLst>
              <a:ext uri="{FF2B5EF4-FFF2-40B4-BE49-F238E27FC236}">
                <a16:creationId xmlns:a16="http://schemas.microsoft.com/office/drawing/2014/main" id="{8BB58C42-ADFC-4D93-A7FD-D83E5C07B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DCB72-0331-4012-B1E5-F318F36C54D1}"/>
              </a:ext>
            </a:extLst>
          </p:cNvPr>
          <p:cNvSpPr>
            <a:spLocks noGrp="1"/>
          </p:cNvSpPr>
          <p:nvPr>
            <p:ph type="sldNum" sz="quarter" idx="12"/>
          </p:nvPr>
        </p:nvSpPr>
        <p:spPr/>
        <p:txBody>
          <a:bodyPr/>
          <a:lstStyle/>
          <a:p>
            <a:fld id="{93DDBB97-05F3-4BE1-8BAF-B434FCD9D5BA}" type="slidenum">
              <a:rPr lang="en-US" smtClean="0"/>
              <a:t>‹#›</a:t>
            </a:fld>
            <a:endParaRPr lang="en-US"/>
          </a:p>
        </p:txBody>
      </p:sp>
    </p:spTree>
    <p:extLst>
      <p:ext uri="{BB962C8B-B14F-4D97-AF65-F5344CB8AC3E}">
        <p14:creationId xmlns:p14="http://schemas.microsoft.com/office/powerpoint/2010/main" val="266656140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82230-C878-4138-AC85-073C5781B73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7F7C47C-D358-48AB-BC21-C073CFB1B56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D9E7DB-9823-45D6-BDC4-58F174C7448C}"/>
              </a:ext>
            </a:extLst>
          </p:cNvPr>
          <p:cNvSpPr>
            <a:spLocks noGrp="1"/>
          </p:cNvSpPr>
          <p:nvPr>
            <p:ph type="dt" sz="half" idx="10"/>
          </p:nvPr>
        </p:nvSpPr>
        <p:spPr/>
        <p:txBody>
          <a:bodyPr/>
          <a:lstStyle/>
          <a:p>
            <a:fld id="{E9EF8CC9-CC52-41F2-9798-E79E2C146007}" type="datetimeFigureOut">
              <a:rPr lang="en-US" smtClean="0"/>
              <a:t>3/1/2019</a:t>
            </a:fld>
            <a:endParaRPr lang="en-US"/>
          </a:p>
        </p:txBody>
      </p:sp>
      <p:sp>
        <p:nvSpPr>
          <p:cNvPr id="5" name="Footer Placeholder 4">
            <a:extLst>
              <a:ext uri="{FF2B5EF4-FFF2-40B4-BE49-F238E27FC236}">
                <a16:creationId xmlns:a16="http://schemas.microsoft.com/office/drawing/2014/main" id="{73CD646B-24B9-4A75-BE64-FCE338C39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377BB-4166-4874-BEB3-4289ECFEA73F}"/>
              </a:ext>
            </a:extLst>
          </p:cNvPr>
          <p:cNvSpPr>
            <a:spLocks noGrp="1"/>
          </p:cNvSpPr>
          <p:nvPr>
            <p:ph type="sldNum" sz="quarter" idx="12"/>
          </p:nvPr>
        </p:nvSpPr>
        <p:spPr/>
        <p:txBody>
          <a:bodyPr/>
          <a:lstStyle/>
          <a:p>
            <a:fld id="{93DDBB97-05F3-4BE1-8BAF-B434FCD9D5BA}" type="slidenum">
              <a:rPr lang="en-US" smtClean="0"/>
              <a:t>‹#›</a:t>
            </a:fld>
            <a:endParaRPr lang="en-US"/>
          </a:p>
        </p:txBody>
      </p:sp>
    </p:spTree>
    <p:extLst>
      <p:ext uri="{BB962C8B-B14F-4D97-AF65-F5344CB8AC3E}">
        <p14:creationId xmlns:p14="http://schemas.microsoft.com/office/powerpoint/2010/main" val="355235594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C0E-A4DF-4E8B-B2BB-1F3827158D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F8DAE0-321F-44CB-B479-E36064DE220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3F70F2-2D36-4548-BE8A-81140D7A1EE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A9B5C8-01B4-4A06-8E37-DEC5FFD9AA48}"/>
              </a:ext>
            </a:extLst>
          </p:cNvPr>
          <p:cNvSpPr>
            <a:spLocks noGrp="1"/>
          </p:cNvSpPr>
          <p:nvPr>
            <p:ph type="dt" sz="half" idx="10"/>
          </p:nvPr>
        </p:nvSpPr>
        <p:spPr/>
        <p:txBody>
          <a:bodyPr/>
          <a:lstStyle/>
          <a:p>
            <a:fld id="{E9EF8CC9-CC52-41F2-9798-E79E2C146007}" type="datetimeFigureOut">
              <a:rPr lang="en-US" smtClean="0"/>
              <a:t>3/1/2019</a:t>
            </a:fld>
            <a:endParaRPr lang="en-US"/>
          </a:p>
        </p:txBody>
      </p:sp>
      <p:sp>
        <p:nvSpPr>
          <p:cNvPr id="6" name="Footer Placeholder 5">
            <a:extLst>
              <a:ext uri="{FF2B5EF4-FFF2-40B4-BE49-F238E27FC236}">
                <a16:creationId xmlns:a16="http://schemas.microsoft.com/office/drawing/2014/main" id="{0DCA54B8-AFDB-4989-9E61-18E8E90055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1A6005-F0B6-4E49-9CEE-73AA8DAA9F0A}"/>
              </a:ext>
            </a:extLst>
          </p:cNvPr>
          <p:cNvSpPr>
            <a:spLocks noGrp="1"/>
          </p:cNvSpPr>
          <p:nvPr>
            <p:ph type="sldNum" sz="quarter" idx="12"/>
          </p:nvPr>
        </p:nvSpPr>
        <p:spPr/>
        <p:txBody>
          <a:bodyPr/>
          <a:lstStyle/>
          <a:p>
            <a:fld id="{93DDBB97-05F3-4BE1-8BAF-B434FCD9D5BA}" type="slidenum">
              <a:rPr lang="en-US" smtClean="0"/>
              <a:t>‹#›</a:t>
            </a:fld>
            <a:endParaRPr lang="en-US"/>
          </a:p>
        </p:txBody>
      </p:sp>
    </p:spTree>
    <p:extLst>
      <p:ext uri="{BB962C8B-B14F-4D97-AF65-F5344CB8AC3E}">
        <p14:creationId xmlns:p14="http://schemas.microsoft.com/office/powerpoint/2010/main" val="72910342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6B83F-4559-4E8C-9DD6-EED9F38AD0A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8F2D17-FFC3-4090-BBF9-3A89ADD6997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C9C0E5F-D1E5-4E78-BA55-6B839B64989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7D37F4-E7F5-4A47-A908-65CCA0CD36D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5AFCCB50-B244-4715-8866-2DADCC2FEA9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DFFDE-EF96-4B61-AA84-E9DFBE507F0B}"/>
              </a:ext>
            </a:extLst>
          </p:cNvPr>
          <p:cNvSpPr>
            <a:spLocks noGrp="1"/>
          </p:cNvSpPr>
          <p:nvPr>
            <p:ph type="dt" sz="half" idx="10"/>
          </p:nvPr>
        </p:nvSpPr>
        <p:spPr/>
        <p:txBody>
          <a:bodyPr/>
          <a:lstStyle/>
          <a:p>
            <a:fld id="{E9EF8CC9-CC52-41F2-9798-E79E2C146007}" type="datetimeFigureOut">
              <a:rPr lang="en-US" smtClean="0"/>
              <a:t>3/1/2019</a:t>
            </a:fld>
            <a:endParaRPr lang="en-US"/>
          </a:p>
        </p:txBody>
      </p:sp>
      <p:sp>
        <p:nvSpPr>
          <p:cNvPr id="8" name="Footer Placeholder 7">
            <a:extLst>
              <a:ext uri="{FF2B5EF4-FFF2-40B4-BE49-F238E27FC236}">
                <a16:creationId xmlns:a16="http://schemas.microsoft.com/office/drawing/2014/main" id="{58F553C0-8E52-4B36-8352-650A28DBDB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33CA94-6974-4FEF-BE92-697B28535221}"/>
              </a:ext>
            </a:extLst>
          </p:cNvPr>
          <p:cNvSpPr>
            <a:spLocks noGrp="1"/>
          </p:cNvSpPr>
          <p:nvPr>
            <p:ph type="sldNum" sz="quarter" idx="12"/>
          </p:nvPr>
        </p:nvSpPr>
        <p:spPr/>
        <p:txBody>
          <a:bodyPr/>
          <a:lstStyle/>
          <a:p>
            <a:fld id="{93DDBB97-05F3-4BE1-8BAF-B434FCD9D5BA}" type="slidenum">
              <a:rPr lang="en-US" smtClean="0"/>
              <a:t>‹#›</a:t>
            </a:fld>
            <a:endParaRPr lang="en-US"/>
          </a:p>
        </p:txBody>
      </p:sp>
    </p:spTree>
    <p:extLst>
      <p:ext uri="{BB962C8B-B14F-4D97-AF65-F5344CB8AC3E}">
        <p14:creationId xmlns:p14="http://schemas.microsoft.com/office/powerpoint/2010/main" val="409117872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A15A-D14D-4C19-A5F9-E6D194BA03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48D599-A366-46F6-A5C3-5CF0DF605CB4}"/>
              </a:ext>
            </a:extLst>
          </p:cNvPr>
          <p:cNvSpPr>
            <a:spLocks noGrp="1"/>
          </p:cNvSpPr>
          <p:nvPr>
            <p:ph type="dt" sz="half" idx="10"/>
          </p:nvPr>
        </p:nvSpPr>
        <p:spPr/>
        <p:txBody>
          <a:bodyPr/>
          <a:lstStyle/>
          <a:p>
            <a:fld id="{E9EF8CC9-CC52-41F2-9798-E79E2C146007}" type="datetimeFigureOut">
              <a:rPr lang="en-US" smtClean="0"/>
              <a:t>3/1/2019</a:t>
            </a:fld>
            <a:endParaRPr lang="en-US"/>
          </a:p>
        </p:txBody>
      </p:sp>
      <p:sp>
        <p:nvSpPr>
          <p:cNvPr id="4" name="Footer Placeholder 3">
            <a:extLst>
              <a:ext uri="{FF2B5EF4-FFF2-40B4-BE49-F238E27FC236}">
                <a16:creationId xmlns:a16="http://schemas.microsoft.com/office/drawing/2014/main" id="{CF0EF412-BD0A-4A73-9319-4A0BAE2C43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99BAB-31B1-4450-93E5-868C2BD6BAF7}"/>
              </a:ext>
            </a:extLst>
          </p:cNvPr>
          <p:cNvSpPr>
            <a:spLocks noGrp="1"/>
          </p:cNvSpPr>
          <p:nvPr>
            <p:ph type="sldNum" sz="quarter" idx="12"/>
          </p:nvPr>
        </p:nvSpPr>
        <p:spPr/>
        <p:txBody>
          <a:bodyPr/>
          <a:lstStyle/>
          <a:p>
            <a:fld id="{93DDBB97-05F3-4BE1-8BAF-B434FCD9D5BA}" type="slidenum">
              <a:rPr lang="en-US" smtClean="0"/>
              <a:t>‹#›</a:t>
            </a:fld>
            <a:endParaRPr lang="en-US"/>
          </a:p>
        </p:txBody>
      </p:sp>
    </p:spTree>
    <p:extLst>
      <p:ext uri="{BB962C8B-B14F-4D97-AF65-F5344CB8AC3E}">
        <p14:creationId xmlns:p14="http://schemas.microsoft.com/office/powerpoint/2010/main" val="130947476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C10367-2630-440E-B259-A989A6AED5AF}"/>
              </a:ext>
            </a:extLst>
          </p:cNvPr>
          <p:cNvSpPr>
            <a:spLocks noGrp="1"/>
          </p:cNvSpPr>
          <p:nvPr>
            <p:ph type="dt" sz="half" idx="10"/>
          </p:nvPr>
        </p:nvSpPr>
        <p:spPr/>
        <p:txBody>
          <a:bodyPr/>
          <a:lstStyle/>
          <a:p>
            <a:fld id="{E9EF8CC9-CC52-41F2-9798-E79E2C146007}" type="datetimeFigureOut">
              <a:rPr lang="en-US" smtClean="0"/>
              <a:t>3/1/2019</a:t>
            </a:fld>
            <a:endParaRPr lang="en-US"/>
          </a:p>
        </p:txBody>
      </p:sp>
      <p:sp>
        <p:nvSpPr>
          <p:cNvPr id="3" name="Footer Placeholder 2">
            <a:extLst>
              <a:ext uri="{FF2B5EF4-FFF2-40B4-BE49-F238E27FC236}">
                <a16:creationId xmlns:a16="http://schemas.microsoft.com/office/drawing/2014/main" id="{1A087C86-2D84-4FB1-A572-A758465910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247F33-C9C9-4697-9D2A-4833CC31CDF0}"/>
              </a:ext>
            </a:extLst>
          </p:cNvPr>
          <p:cNvSpPr>
            <a:spLocks noGrp="1"/>
          </p:cNvSpPr>
          <p:nvPr>
            <p:ph type="sldNum" sz="quarter" idx="12"/>
          </p:nvPr>
        </p:nvSpPr>
        <p:spPr/>
        <p:txBody>
          <a:bodyPr/>
          <a:lstStyle/>
          <a:p>
            <a:fld id="{93DDBB97-05F3-4BE1-8BAF-B434FCD9D5BA}" type="slidenum">
              <a:rPr lang="en-US" smtClean="0"/>
              <a:t>‹#›</a:t>
            </a:fld>
            <a:endParaRPr lang="en-US"/>
          </a:p>
        </p:txBody>
      </p:sp>
    </p:spTree>
    <p:extLst>
      <p:ext uri="{BB962C8B-B14F-4D97-AF65-F5344CB8AC3E}">
        <p14:creationId xmlns:p14="http://schemas.microsoft.com/office/powerpoint/2010/main" val="43934434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1A81A-589E-48CC-ACF8-8D0402A2B74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2CBCD94-5920-4F7E-A2DE-773285AB6F5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4D06D0-5089-4BE2-A42C-6361D1EBC34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E992FE1-F9EE-40AA-866B-173A31283140}"/>
              </a:ext>
            </a:extLst>
          </p:cNvPr>
          <p:cNvSpPr>
            <a:spLocks noGrp="1"/>
          </p:cNvSpPr>
          <p:nvPr>
            <p:ph type="dt" sz="half" idx="10"/>
          </p:nvPr>
        </p:nvSpPr>
        <p:spPr/>
        <p:txBody>
          <a:bodyPr/>
          <a:lstStyle/>
          <a:p>
            <a:fld id="{E9EF8CC9-CC52-41F2-9798-E79E2C146007}" type="datetimeFigureOut">
              <a:rPr lang="en-US" smtClean="0"/>
              <a:t>3/1/2019</a:t>
            </a:fld>
            <a:endParaRPr lang="en-US"/>
          </a:p>
        </p:txBody>
      </p:sp>
      <p:sp>
        <p:nvSpPr>
          <p:cNvPr id="6" name="Footer Placeholder 5">
            <a:extLst>
              <a:ext uri="{FF2B5EF4-FFF2-40B4-BE49-F238E27FC236}">
                <a16:creationId xmlns:a16="http://schemas.microsoft.com/office/drawing/2014/main" id="{45FBCF88-EA1C-4789-89CF-22E32C6EAD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3A5B4-3760-4432-A6D5-DC6280B4CE18}"/>
              </a:ext>
            </a:extLst>
          </p:cNvPr>
          <p:cNvSpPr>
            <a:spLocks noGrp="1"/>
          </p:cNvSpPr>
          <p:nvPr>
            <p:ph type="sldNum" sz="quarter" idx="12"/>
          </p:nvPr>
        </p:nvSpPr>
        <p:spPr/>
        <p:txBody>
          <a:bodyPr/>
          <a:lstStyle/>
          <a:p>
            <a:fld id="{93DDBB97-05F3-4BE1-8BAF-B434FCD9D5BA}" type="slidenum">
              <a:rPr lang="en-US" smtClean="0"/>
              <a:t>‹#›</a:t>
            </a:fld>
            <a:endParaRPr lang="en-US"/>
          </a:p>
        </p:txBody>
      </p:sp>
    </p:spTree>
    <p:extLst>
      <p:ext uri="{BB962C8B-B14F-4D97-AF65-F5344CB8AC3E}">
        <p14:creationId xmlns:p14="http://schemas.microsoft.com/office/powerpoint/2010/main" val="3008076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5871348"/>
      </p:ext>
    </p:extLst>
  </p:cSld>
  <p:clrMapOvr>
    <a:masterClrMapping/>
  </p:clrMapOvr>
  <p:transition>
    <p:random/>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FEEC7-F41A-4C7C-9513-BEBA1CA43E1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49BB803-3184-49DC-ACD7-1D9FD8BB2DE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B1885B6-CED9-46F0-9385-EBD4427CF91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8E6FC7E-8ECE-482E-AAE8-327BCDEDEA09}"/>
              </a:ext>
            </a:extLst>
          </p:cNvPr>
          <p:cNvSpPr>
            <a:spLocks noGrp="1"/>
          </p:cNvSpPr>
          <p:nvPr>
            <p:ph type="dt" sz="half" idx="10"/>
          </p:nvPr>
        </p:nvSpPr>
        <p:spPr/>
        <p:txBody>
          <a:bodyPr/>
          <a:lstStyle/>
          <a:p>
            <a:fld id="{E9EF8CC9-CC52-41F2-9798-E79E2C146007}" type="datetimeFigureOut">
              <a:rPr lang="en-US" smtClean="0"/>
              <a:t>3/1/2019</a:t>
            </a:fld>
            <a:endParaRPr lang="en-US"/>
          </a:p>
        </p:txBody>
      </p:sp>
      <p:sp>
        <p:nvSpPr>
          <p:cNvPr id="6" name="Footer Placeholder 5">
            <a:extLst>
              <a:ext uri="{FF2B5EF4-FFF2-40B4-BE49-F238E27FC236}">
                <a16:creationId xmlns:a16="http://schemas.microsoft.com/office/drawing/2014/main" id="{4A61DEE7-A68A-454A-825A-F8D42C44EF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E47EEB-F086-4148-90D9-C3DFB18B26A5}"/>
              </a:ext>
            </a:extLst>
          </p:cNvPr>
          <p:cNvSpPr>
            <a:spLocks noGrp="1"/>
          </p:cNvSpPr>
          <p:nvPr>
            <p:ph type="sldNum" sz="quarter" idx="12"/>
          </p:nvPr>
        </p:nvSpPr>
        <p:spPr/>
        <p:txBody>
          <a:bodyPr/>
          <a:lstStyle/>
          <a:p>
            <a:fld id="{93DDBB97-05F3-4BE1-8BAF-B434FCD9D5BA}" type="slidenum">
              <a:rPr lang="en-US" smtClean="0"/>
              <a:t>‹#›</a:t>
            </a:fld>
            <a:endParaRPr lang="en-US"/>
          </a:p>
        </p:txBody>
      </p:sp>
    </p:spTree>
    <p:extLst>
      <p:ext uri="{BB962C8B-B14F-4D97-AF65-F5344CB8AC3E}">
        <p14:creationId xmlns:p14="http://schemas.microsoft.com/office/powerpoint/2010/main" val="146812257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04579-5F47-4673-8BD0-984E210DFE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07B524-A15B-4B13-9950-4E79167FCD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B51E4-0DC9-4815-8FCE-2EB4CCA0788A}"/>
              </a:ext>
            </a:extLst>
          </p:cNvPr>
          <p:cNvSpPr>
            <a:spLocks noGrp="1"/>
          </p:cNvSpPr>
          <p:nvPr>
            <p:ph type="dt" sz="half" idx="10"/>
          </p:nvPr>
        </p:nvSpPr>
        <p:spPr/>
        <p:txBody>
          <a:bodyPr/>
          <a:lstStyle/>
          <a:p>
            <a:fld id="{E9EF8CC9-CC52-41F2-9798-E79E2C146007}" type="datetimeFigureOut">
              <a:rPr lang="en-US" smtClean="0"/>
              <a:t>3/1/2019</a:t>
            </a:fld>
            <a:endParaRPr lang="en-US"/>
          </a:p>
        </p:txBody>
      </p:sp>
      <p:sp>
        <p:nvSpPr>
          <p:cNvPr id="5" name="Footer Placeholder 4">
            <a:extLst>
              <a:ext uri="{FF2B5EF4-FFF2-40B4-BE49-F238E27FC236}">
                <a16:creationId xmlns:a16="http://schemas.microsoft.com/office/drawing/2014/main" id="{8659540B-86FD-485A-99BC-27B136F27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60B0D-33C4-41C4-B91B-7A599F90463F}"/>
              </a:ext>
            </a:extLst>
          </p:cNvPr>
          <p:cNvSpPr>
            <a:spLocks noGrp="1"/>
          </p:cNvSpPr>
          <p:nvPr>
            <p:ph type="sldNum" sz="quarter" idx="12"/>
          </p:nvPr>
        </p:nvSpPr>
        <p:spPr/>
        <p:txBody>
          <a:bodyPr/>
          <a:lstStyle/>
          <a:p>
            <a:fld id="{93DDBB97-05F3-4BE1-8BAF-B434FCD9D5BA}" type="slidenum">
              <a:rPr lang="en-US" smtClean="0"/>
              <a:t>‹#›</a:t>
            </a:fld>
            <a:endParaRPr lang="en-US"/>
          </a:p>
        </p:txBody>
      </p:sp>
    </p:spTree>
    <p:extLst>
      <p:ext uri="{BB962C8B-B14F-4D97-AF65-F5344CB8AC3E}">
        <p14:creationId xmlns:p14="http://schemas.microsoft.com/office/powerpoint/2010/main" val="186085394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651B3F-2A46-4EF1-87C4-A12AC474112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B98AD2-CA8A-4BEB-9179-E38ADA70119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6EB64-C2F6-4225-9622-0C3009F935D4}"/>
              </a:ext>
            </a:extLst>
          </p:cNvPr>
          <p:cNvSpPr>
            <a:spLocks noGrp="1"/>
          </p:cNvSpPr>
          <p:nvPr>
            <p:ph type="dt" sz="half" idx="10"/>
          </p:nvPr>
        </p:nvSpPr>
        <p:spPr/>
        <p:txBody>
          <a:bodyPr/>
          <a:lstStyle/>
          <a:p>
            <a:fld id="{E9EF8CC9-CC52-41F2-9798-E79E2C146007}" type="datetimeFigureOut">
              <a:rPr lang="en-US" smtClean="0"/>
              <a:t>3/1/2019</a:t>
            </a:fld>
            <a:endParaRPr lang="en-US"/>
          </a:p>
        </p:txBody>
      </p:sp>
      <p:sp>
        <p:nvSpPr>
          <p:cNvPr id="5" name="Footer Placeholder 4">
            <a:extLst>
              <a:ext uri="{FF2B5EF4-FFF2-40B4-BE49-F238E27FC236}">
                <a16:creationId xmlns:a16="http://schemas.microsoft.com/office/drawing/2014/main" id="{0DBE2F16-AF01-491C-8202-E227999DB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D16DD-C48E-4C35-B070-9B62A587DB43}"/>
              </a:ext>
            </a:extLst>
          </p:cNvPr>
          <p:cNvSpPr>
            <a:spLocks noGrp="1"/>
          </p:cNvSpPr>
          <p:nvPr>
            <p:ph type="sldNum" sz="quarter" idx="12"/>
          </p:nvPr>
        </p:nvSpPr>
        <p:spPr/>
        <p:txBody>
          <a:bodyPr/>
          <a:lstStyle/>
          <a:p>
            <a:fld id="{93DDBB97-05F3-4BE1-8BAF-B434FCD9D5BA}" type="slidenum">
              <a:rPr lang="en-US" smtClean="0"/>
              <a:t>‹#›</a:t>
            </a:fld>
            <a:endParaRPr lang="en-US"/>
          </a:p>
        </p:txBody>
      </p:sp>
    </p:spTree>
    <p:extLst>
      <p:ext uri="{BB962C8B-B14F-4D97-AF65-F5344CB8AC3E}">
        <p14:creationId xmlns:p14="http://schemas.microsoft.com/office/powerpoint/2010/main" val="305064168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0" indent="0" algn="ctr">
              <a:buNone/>
              <a:defRPr>
                <a:solidFill>
                  <a:schemeClr val="tx1">
                    <a:tint val="75000"/>
                  </a:schemeClr>
                </a:solidFill>
              </a:defRPr>
            </a:lvl2pPr>
            <a:lvl3pPr marL="914360" indent="0" algn="ctr">
              <a:buNone/>
              <a:defRPr>
                <a:solidFill>
                  <a:schemeClr val="tx1">
                    <a:tint val="75000"/>
                  </a:schemeClr>
                </a:solidFill>
              </a:defRPr>
            </a:lvl3pPr>
            <a:lvl4pPr marL="1371540" indent="0" algn="ctr">
              <a:buNone/>
              <a:defRPr>
                <a:solidFill>
                  <a:schemeClr val="tx1">
                    <a:tint val="75000"/>
                  </a:schemeClr>
                </a:solidFill>
              </a:defRPr>
            </a:lvl4pPr>
            <a:lvl5pPr marL="1828720" indent="0" algn="ctr">
              <a:buNone/>
              <a:defRPr>
                <a:solidFill>
                  <a:schemeClr val="tx1">
                    <a:tint val="75000"/>
                  </a:schemeClr>
                </a:solidFill>
              </a:defRPr>
            </a:lvl5pPr>
            <a:lvl6pPr marL="2285900" indent="0" algn="ctr">
              <a:buNone/>
              <a:defRPr>
                <a:solidFill>
                  <a:schemeClr val="tx1">
                    <a:tint val="75000"/>
                  </a:schemeClr>
                </a:solidFill>
              </a:defRPr>
            </a:lvl6pPr>
            <a:lvl7pPr marL="2743080" indent="0" algn="ctr">
              <a:buNone/>
              <a:defRPr>
                <a:solidFill>
                  <a:schemeClr val="tx1">
                    <a:tint val="75000"/>
                  </a:schemeClr>
                </a:solidFill>
              </a:defRPr>
            </a:lvl7pPr>
            <a:lvl8pPr marL="3200258" indent="0" algn="ctr">
              <a:buNone/>
              <a:defRPr>
                <a:solidFill>
                  <a:schemeClr val="tx1">
                    <a:tint val="75000"/>
                  </a:schemeClr>
                </a:solidFill>
              </a:defRPr>
            </a:lvl8pPr>
            <a:lvl9pPr marL="36574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rtlCol="0"/>
          <a:lstStyle>
            <a:lvl1pPr defTabSz="914400">
              <a:defRPr>
                <a:solidFill>
                  <a:prstClr val="black">
                    <a:tint val="75000"/>
                  </a:prstClr>
                </a:solidFill>
                <a:latin typeface="Arial" pitchFamily="34" charset="0"/>
              </a:defRPr>
            </a:lvl1pPr>
          </a:lstStyle>
          <a:p>
            <a:pPr>
              <a:defRPr/>
            </a:pPr>
            <a:fld id="{E75C883B-9D48-4027-BF7B-3825C739515B}" type="datetimeFigureOut">
              <a:rPr lang="en-US"/>
              <a:pPr>
                <a:defRPr/>
              </a:pPr>
              <a:t>3/1/2019</a:t>
            </a:fld>
            <a:endParaRPr lang="en-US"/>
          </a:p>
        </p:txBody>
      </p:sp>
      <p:sp>
        <p:nvSpPr>
          <p:cNvPr id="5" name="Footer Placeholder 4"/>
          <p:cNvSpPr>
            <a:spLocks noGrp="1"/>
          </p:cNvSpPr>
          <p:nvPr>
            <p:ph type="ftr" sz="quarter" idx="11"/>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914400">
              <a:defRPr>
                <a:solidFill>
                  <a:prstClr val="black">
                    <a:tint val="75000"/>
                  </a:prstClr>
                </a:solidFill>
                <a:latin typeface="Arial" pitchFamily="34" charset="0"/>
              </a:defRPr>
            </a:lvl1pPr>
          </a:lstStyle>
          <a:p>
            <a:pPr>
              <a:defRPr/>
            </a:pPr>
            <a:fld id="{313A70EC-2C16-4F26-9B1D-5EF6F7DAECDA}" type="slidenum">
              <a:rPr lang="en-US"/>
              <a:pPr>
                <a:defRPr/>
              </a:pPr>
              <a:t>‹#›</a:t>
            </a:fld>
            <a:endParaRPr lang="en-US"/>
          </a:p>
        </p:txBody>
      </p:sp>
    </p:spTree>
    <p:extLst>
      <p:ext uri="{BB962C8B-B14F-4D97-AF65-F5344CB8AC3E}">
        <p14:creationId xmlns:p14="http://schemas.microsoft.com/office/powerpoint/2010/main" val="1006058368"/>
      </p:ext>
    </p:extLst>
  </p:cSld>
  <p:clrMapOvr>
    <a:masterClrMapping/>
  </p:clrMapOvr>
  <p:hf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914400">
              <a:defRPr>
                <a:solidFill>
                  <a:prstClr val="black">
                    <a:tint val="75000"/>
                  </a:prstClr>
                </a:solidFill>
                <a:latin typeface="Arial" pitchFamily="34" charset="0"/>
              </a:defRPr>
            </a:lvl1pPr>
          </a:lstStyle>
          <a:p>
            <a:pPr>
              <a:defRPr/>
            </a:pPr>
            <a:fld id="{DE1B52A4-8CBA-45C5-8988-4430647A9116}" type="slidenum">
              <a:rPr lang="en-US"/>
              <a:pPr>
                <a:defRPr/>
              </a:pPr>
              <a:t>‹#›</a:t>
            </a:fld>
            <a:endParaRPr lang="en-US"/>
          </a:p>
        </p:txBody>
      </p:sp>
    </p:spTree>
    <p:extLst>
      <p:ext uri="{BB962C8B-B14F-4D97-AF65-F5344CB8AC3E}">
        <p14:creationId xmlns:p14="http://schemas.microsoft.com/office/powerpoint/2010/main" val="260725612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0" indent="0">
              <a:buNone/>
              <a:defRPr sz="1800">
                <a:solidFill>
                  <a:schemeClr val="tx1">
                    <a:tint val="75000"/>
                  </a:schemeClr>
                </a:solidFill>
              </a:defRPr>
            </a:lvl2pPr>
            <a:lvl3pPr marL="914360" indent="0">
              <a:buNone/>
              <a:defRPr sz="1600">
                <a:solidFill>
                  <a:schemeClr val="tx1">
                    <a:tint val="75000"/>
                  </a:schemeClr>
                </a:solidFill>
              </a:defRPr>
            </a:lvl3pPr>
            <a:lvl4pPr marL="1371540" indent="0">
              <a:buNone/>
              <a:defRPr sz="1400">
                <a:solidFill>
                  <a:schemeClr val="tx1">
                    <a:tint val="75000"/>
                  </a:schemeClr>
                </a:solidFill>
              </a:defRPr>
            </a:lvl4pPr>
            <a:lvl5pPr marL="1828720" indent="0">
              <a:buNone/>
              <a:defRPr sz="1400">
                <a:solidFill>
                  <a:schemeClr val="tx1">
                    <a:tint val="75000"/>
                  </a:schemeClr>
                </a:solidFill>
              </a:defRPr>
            </a:lvl5pPr>
            <a:lvl6pPr marL="2285900" indent="0">
              <a:buNone/>
              <a:defRPr sz="1400">
                <a:solidFill>
                  <a:schemeClr val="tx1">
                    <a:tint val="75000"/>
                  </a:schemeClr>
                </a:solidFill>
              </a:defRPr>
            </a:lvl6pPr>
            <a:lvl7pPr marL="2743080" indent="0">
              <a:buNone/>
              <a:defRPr sz="1400">
                <a:solidFill>
                  <a:schemeClr val="tx1">
                    <a:tint val="75000"/>
                  </a:schemeClr>
                </a:solidFill>
              </a:defRPr>
            </a:lvl7pPr>
            <a:lvl8pPr marL="3200258" indent="0">
              <a:buNone/>
              <a:defRPr sz="1400">
                <a:solidFill>
                  <a:schemeClr val="tx1">
                    <a:tint val="75000"/>
                  </a:schemeClr>
                </a:solidFill>
              </a:defRPr>
            </a:lvl8pPr>
            <a:lvl9pPr marL="365743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rtlCol="0"/>
          <a:lstStyle>
            <a:lvl1pPr defTabSz="914400">
              <a:defRPr>
                <a:solidFill>
                  <a:prstClr val="black">
                    <a:tint val="75000"/>
                  </a:prstClr>
                </a:solidFill>
                <a:latin typeface="Arial" pitchFamily="34" charset="0"/>
              </a:defRPr>
            </a:lvl1pPr>
          </a:lstStyle>
          <a:p>
            <a:pPr>
              <a:defRPr/>
            </a:pPr>
            <a:fld id="{E75C883B-9D48-4027-BF7B-3825C739515B}" type="datetimeFigureOut">
              <a:rPr lang="en-US"/>
              <a:pPr>
                <a:defRPr/>
              </a:pPr>
              <a:t>3/1/2019</a:t>
            </a:fld>
            <a:endParaRPr lang="en-US"/>
          </a:p>
        </p:txBody>
      </p:sp>
      <p:sp>
        <p:nvSpPr>
          <p:cNvPr id="5" name="Footer Placeholder 4"/>
          <p:cNvSpPr>
            <a:spLocks noGrp="1"/>
          </p:cNvSpPr>
          <p:nvPr>
            <p:ph type="ftr" sz="quarter" idx="11"/>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914400">
              <a:defRPr>
                <a:solidFill>
                  <a:prstClr val="black">
                    <a:tint val="75000"/>
                  </a:prstClr>
                </a:solidFill>
                <a:latin typeface="Arial" pitchFamily="34" charset="0"/>
              </a:defRPr>
            </a:lvl1pPr>
          </a:lstStyle>
          <a:p>
            <a:pPr>
              <a:defRPr/>
            </a:pPr>
            <a:fld id="{0FCB7FE9-947B-476D-B6C0-ABDD9231E002}" type="slidenum">
              <a:rPr lang="en-US"/>
              <a:pPr>
                <a:defRPr/>
              </a:pPr>
              <a:t>‹#›</a:t>
            </a:fld>
            <a:endParaRPr lang="en-US"/>
          </a:p>
        </p:txBody>
      </p:sp>
    </p:spTree>
    <p:extLst>
      <p:ext uri="{BB962C8B-B14F-4D97-AF65-F5344CB8AC3E}">
        <p14:creationId xmlns:p14="http://schemas.microsoft.com/office/powerpoint/2010/main" val="1422974733"/>
      </p:ext>
    </p:extLst>
  </p:cSld>
  <p:clrMapOvr>
    <a:masterClrMapping/>
  </p:clrMapOvr>
  <p:hf hdr="0" ftr="0" dt="0"/>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3200402"/>
            <a:ext cx="10896600" cy="905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200402"/>
            <a:ext cx="10896600" cy="905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rtlCol="0"/>
          <a:lstStyle>
            <a:lvl1pPr defTabSz="914400">
              <a:defRPr>
                <a:solidFill>
                  <a:prstClr val="black">
                    <a:tint val="75000"/>
                  </a:prstClr>
                </a:solidFill>
                <a:latin typeface="Arial" pitchFamily="34" charset="0"/>
              </a:defRPr>
            </a:lvl1pPr>
          </a:lstStyle>
          <a:p>
            <a:pPr>
              <a:defRPr/>
            </a:pPr>
            <a:fld id="{E75C883B-9D48-4027-BF7B-3825C739515B}" type="datetimeFigureOut">
              <a:rPr lang="en-US"/>
              <a:pPr>
                <a:defRPr/>
              </a:pPr>
              <a:t>3/1/2019</a:t>
            </a:fld>
            <a:endParaRPr lang="en-US"/>
          </a:p>
        </p:txBody>
      </p:sp>
      <p:sp>
        <p:nvSpPr>
          <p:cNvPr id="6" name="Footer Placeholder 5"/>
          <p:cNvSpPr>
            <a:spLocks noGrp="1"/>
          </p:cNvSpPr>
          <p:nvPr>
            <p:ph type="ftr" sz="quarter" idx="11"/>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defTabSz="914400">
              <a:defRPr>
                <a:solidFill>
                  <a:prstClr val="black">
                    <a:tint val="75000"/>
                  </a:prstClr>
                </a:solidFill>
                <a:latin typeface="Arial" pitchFamily="34" charset="0"/>
              </a:defRPr>
            </a:lvl1pPr>
          </a:lstStyle>
          <a:p>
            <a:pPr>
              <a:defRPr/>
            </a:pPr>
            <a:fld id="{0CE6B780-7C4E-4C51-AF86-3BD144DAA820}" type="slidenum">
              <a:rPr lang="en-US"/>
              <a:pPr>
                <a:defRPr/>
              </a:pPr>
              <a:t>‹#›</a:t>
            </a:fld>
            <a:endParaRPr lang="en-US"/>
          </a:p>
        </p:txBody>
      </p:sp>
    </p:spTree>
    <p:extLst>
      <p:ext uri="{BB962C8B-B14F-4D97-AF65-F5344CB8AC3E}">
        <p14:creationId xmlns:p14="http://schemas.microsoft.com/office/powerpoint/2010/main" val="1982557675"/>
      </p:ext>
    </p:extLst>
  </p:cSld>
  <p:clrMapOvr>
    <a:masterClrMapping/>
  </p:clrMapOvr>
  <p:hf hdr="0" ftr="0" dt="0"/>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58" indent="0">
              <a:buNone/>
              <a:defRPr sz="1600" b="1"/>
            </a:lvl8pPr>
            <a:lvl9pPr marL="365743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58" indent="0">
              <a:buNone/>
              <a:defRPr sz="1600" b="1"/>
            </a:lvl8pPr>
            <a:lvl9pPr marL="36574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rtlCol="0"/>
          <a:lstStyle>
            <a:lvl1pPr defTabSz="914400">
              <a:defRPr>
                <a:solidFill>
                  <a:prstClr val="black">
                    <a:tint val="75000"/>
                  </a:prstClr>
                </a:solidFill>
                <a:latin typeface="Arial" pitchFamily="34" charset="0"/>
              </a:defRPr>
            </a:lvl1pPr>
          </a:lstStyle>
          <a:p>
            <a:pPr>
              <a:defRPr/>
            </a:pPr>
            <a:fld id="{E75C883B-9D48-4027-BF7B-3825C739515B}" type="datetimeFigureOut">
              <a:rPr lang="en-US"/>
              <a:pPr>
                <a:defRPr/>
              </a:pPr>
              <a:t>3/1/2019</a:t>
            </a:fld>
            <a:endParaRPr lang="en-US"/>
          </a:p>
        </p:txBody>
      </p:sp>
      <p:sp>
        <p:nvSpPr>
          <p:cNvPr id="8" name="Footer Placeholder 7"/>
          <p:cNvSpPr>
            <a:spLocks noGrp="1"/>
          </p:cNvSpPr>
          <p:nvPr>
            <p:ph type="ftr" sz="quarter" idx="11"/>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rtlCol="0"/>
          <a:lstStyle>
            <a:lvl1pPr defTabSz="914400">
              <a:defRPr>
                <a:solidFill>
                  <a:prstClr val="black">
                    <a:tint val="75000"/>
                  </a:prstClr>
                </a:solidFill>
                <a:latin typeface="Arial" pitchFamily="34" charset="0"/>
              </a:defRPr>
            </a:lvl1pPr>
          </a:lstStyle>
          <a:p>
            <a:pPr>
              <a:defRPr/>
            </a:pPr>
            <a:fld id="{5252D385-0385-46CB-8063-E3F6D5119834}" type="slidenum">
              <a:rPr lang="en-US"/>
              <a:pPr>
                <a:defRPr/>
              </a:pPr>
              <a:t>‹#›</a:t>
            </a:fld>
            <a:endParaRPr lang="en-US"/>
          </a:p>
        </p:txBody>
      </p:sp>
    </p:spTree>
    <p:extLst>
      <p:ext uri="{BB962C8B-B14F-4D97-AF65-F5344CB8AC3E}">
        <p14:creationId xmlns:p14="http://schemas.microsoft.com/office/powerpoint/2010/main" val="3963482762"/>
      </p:ext>
    </p:extLst>
  </p:cSld>
  <p:clrMapOvr>
    <a:masterClrMapping/>
  </p:clrMapOvr>
  <p:hf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rtlCol="0"/>
          <a:lstStyle>
            <a:lvl1pPr defTabSz="914400">
              <a:defRPr>
                <a:solidFill>
                  <a:prstClr val="black">
                    <a:tint val="75000"/>
                  </a:prstClr>
                </a:solidFill>
                <a:latin typeface="Arial" pitchFamily="34" charset="0"/>
              </a:defRPr>
            </a:lvl1pPr>
          </a:lstStyle>
          <a:p>
            <a:pPr>
              <a:defRPr/>
            </a:pPr>
            <a:fld id="{E75C883B-9D48-4027-BF7B-3825C739515B}" type="datetimeFigureOut">
              <a:rPr lang="en-US"/>
              <a:pPr>
                <a:defRPr/>
              </a:pPr>
              <a:t>3/1/2019</a:t>
            </a:fld>
            <a:endParaRPr lang="en-US"/>
          </a:p>
        </p:txBody>
      </p:sp>
      <p:sp>
        <p:nvSpPr>
          <p:cNvPr id="4" name="Footer Placeholder 3"/>
          <p:cNvSpPr>
            <a:spLocks noGrp="1"/>
          </p:cNvSpPr>
          <p:nvPr>
            <p:ph type="ftr" sz="quarter" idx="11"/>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rtlCol="0"/>
          <a:lstStyle>
            <a:lvl1pPr defTabSz="914400">
              <a:defRPr>
                <a:solidFill>
                  <a:prstClr val="black">
                    <a:tint val="75000"/>
                  </a:prstClr>
                </a:solidFill>
                <a:latin typeface="Arial" pitchFamily="34" charset="0"/>
              </a:defRPr>
            </a:lvl1pPr>
          </a:lstStyle>
          <a:p>
            <a:pPr>
              <a:defRPr/>
            </a:pPr>
            <a:fld id="{CD061317-52AC-40E1-8588-5D67872019A3}" type="slidenum">
              <a:rPr lang="en-US"/>
              <a:pPr>
                <a:defRPr/>
              </a:pPr>
              <a:t>‹#›</a:t>
            </a:fld>
            <a:endParaRPr lang="en-US"/>
          </a:p>
        </p:txBody>
      </p:sp>
    </p:spTree>
    <p:extLst>
      <p:ext uri="{BB962C8B-B14F-4D97-AF65-F5344CB8AC3E}">
        <p14:creationId xmlns:p14="http://schemas.microsoft.com/office/powerpoint/2010/main" val="2154416102"/>
      </p:ext>
    </p:extLst>
  </p:cSld>
  <p:clrMapOvr>
    <a:masterClrMapping/>
  </p:clrMapOvr>
  <p:hf hdr="0" ftr="0" dt="0"/>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defTabSz="914400">
              <a:defRPr>
                <a:solidFill>
                  <a:prstClr val="black">
                    <a:tint val="75000"/>
                  </a:prstClr>
                </a:solidFill>
                <a:latin typeface="Arial" pitchFamily="34" charset="0"/>
              </a:defRPr>
            </a:lvl1pPr>
          </a:lstStyle>
          <a:p>
            <a:pPr>
              <a:defRPr/>
            </a:pPr>
            <a:fld id="{E75C883B-9D48-4027-BF7B-3825C739515B}" type="datetimeFigureOut">
              <a:rPr lang="en-US"/>
              <a:pPr>
                <a:defRPr/>
              </a:pPr>
              <a:t>3/1/2019</a:t>
            </a:fld>
            <a:endParaRPr lang="en-US"/>
          </a:p>
        </p:txBody>
      </p:sp>
      <p:sp>
        <p:nvSpPr>
          <p:cNvPr id="3" name="Footer Placeholder 2"/>
          <p:cNvSpPr>
            <a:spLocks noGrp="1"/>
          </p:cNvSpPr>
          <p:nvPr>
            <p:ph type="ftr" sz="quarter" idx="11"/>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rtlCol="0"/>
          <a:lstStyle>
            <a:lvl1pPr defTabSz="914400">
              <a:defRPr>
                <a:solidFill>
                  <a:prstClr val="black">
                    <a:tint val="75000"/>
                  </a:prstClr>
                </a:solidFill>
                <a:latin typeface="Arial" pitchFamily="34" charset="0"/>
              </a:defRPr>
            </a:lvl1pPr>
          </a:lstStyle>
          <a:p>
            <a:pPr>
              <a:defRPr/>
            </a:pPr>
            <a:fld id="{8726479E-1531-4D86-8883-C03079C25AC0}" type="slidenum">
              <a:rPr lang="en-US"/>
              <a:pPr>
                <a:defRPr/>
              </a:pPr>
              <a:t>‹#›</a:t>
            </a:fld>
            <a:endParaRPr lang="en-US"/>
          </a:p>
        </p:txBody>
      </p:sp>
    </p:spTree>
    <p:extLst>
      <p:ext uri="{BB962C8B-B14F-4D97-AF65-F5344CB8AC3E}">
        <p14:creationId xmlns:p14="http://schemas.microsoft.com/office/powerpoint/2010/main" val="1808915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7426158"/>
      </p:ext>
    </p:extLst>
  </p:cSld>
  <p:clrMapOvr>
    <a:masterClrMapping/>
  </p:clrMapOvr>
  <p:transition>
    <p:random/>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180" indent="0">
              <a:buNone/>
              <a:defRPr sz="1200"/>
            </a:lvl2pPr>
            <a:lvl3pPr marL="914360" indent="0">
              <a:buNone/>
              <a:defRPr sz="1000"/>
            </a:lvl3pPr>
            <a:lvl4pPr marL="1371540" indent="0">
              <a:buNone/>
              <a:defRPr sz="900"/>
            </a:lvl4pPr>
            <a:lvl5pPr marL="1828720" indent="0">
              <a:buNone/>
              <a:defRPr sz="900"/>
            </a:lvl5pPr>
            <a:lvl6pPr marL="2285900" indent="0">
              <a:buNone/>
              <a:defRPr sz="900"/>
            </a:lvl6pPr>
            <a:lvl7pPr marL="2743080" indent="0">
              <a:buNone/>
              <a:defRPr sz="900"/>
            </a:lvl7pPr>
            <a:lvl8pPr marL="3200258" indent="0">
              <a:buNone/>
              <a:defRPr sz="900"/>
            </a:lvl8pPr>
            <a:lvl9pPr marL="365743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rtlCol="0"/>
          <a:lstStyle>
            <a:lvl1pPr defTabSz="914400">
              <a:defRPr>
                <a:solidFill>
                  <a:prstClr val="black">
                    <a:tint val="75000"/>
                  </a:prstClr>
                </a:solidFill>
                <a:latin typeface="Arial" pitchFamily="34" charset="0"/>
              </a:defRPr>
            </a:lvl1pPr>
          </a:lstStyle>
          <a:p>
            <a:pPr>
              <a:defRPr/>
            </a:pPr>
            <a:fld id="{E75C883B-9D48-4027-BF7B-3825C739515B}" type="datetimeFigureOut">
              <a:rPr lang="en-US"/>
              <a:pPr>
                <a:defRPr/>
              </a:pPr>
              <a:t>3/1/2019</a:t>
            </a:fld>
            <a:endParaRPr lang="en-US"/>
          </a:p>
        </p:txBody>
      </p:sp>
      <p:sp>
        <p:nvSpPr>
          <p:cNvPr id="6" name="Footer Placeholder 5"/>
          <p:cNvSpPr>
            <a:spLocks noGrp="1"/>
          </p:cNvSpPr>
          <p:nvPr>
            <p:ph type="ftr" sz="quarter" idx="11"/>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defTabSz="914400">
              <a:defRPr>
                <a:solidFill>
                  <a:prstClr val="black">
                    <a:tint val="75000"/>
                  </a:prstClr>
                </a:solidFill>
                <a:latin typeface="Arial" pitchFamily="34" charset="0"/>
              </a:defRPr>
            </a:lvl1pPr>
          </a:lstStyle>
          <a:p>
            <a:pPr>
              <a:defRPr/>
            </a:pPr>
            <a:fld id="{F4B1944B-2136-436E-8351-6416FBE5D4D4}" type="slidenum">
              <a:rPr lang="en-US"/>
              <a:pPr>
                <a:defRPr/>
              </a:pPr>
              <a:t>‹#›</a:t>
            </a:fld>
            <a:endParaRPr lang="en-US"/>
          </a:p>
        </p:txBody>
      </p:sp>
    </p:spTree>
    <p:extLst>
      <p:ext uri="{BB962C8B-B14F-4D97-AF65-F5344CB8AC3E}">
        <p14:creationId xmlns:p14="http://schemas.microsoft.com/office/powerpoint/2010/main" val="1185104309"/>
      </p:ext>
    </p:extLst>
  </p:cSld>
  <p:clrMapOvr>
    <a:masterClrMapping/>
  </p:clrMapOvr>
  <p:hf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58" indent="0">
              <a:buNone/>
              <a:defRPr sz="2000"/>
            </a:lvl8pPr>
            <a:lvl9pPr marL="365743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0" indent="0">
              <a:buNone/>
              <a:defRPr sz="1200"/>
            </a:lvl2pPr>
            <a:lvl3pPr marL="914360" indent="0">
              <a:buNone/>
              <a:defRPr sz="1000"/>
            </a:lvl3pPr>
            <a:lvl4pPr marL="1371540" indent="0">
              <a:buNone/>
              <a:defRPr sz="900"/>
            </a:lvl4pPr>
            <a:lvl5pPr marL="1828720" indent="0">
              <a:buNone/>
              <a:defRPr sz="900"/>
            </a:lvl5pPr>
            <a:lvl6pPr marL="2285900" indent="0">
              <a:buNone/>
              <a:defRPr sz="900"/>
            </a:lvl6pPr>
            <a:lvl7pPr marL="2743080" indent="0">
              <a:buNone/>
              <a:defRPr sz="900"/>
            </a:lvl7pPr>
            <a:lvl8pPr marL="3200258" indent="0">
              <a:buNone/>
              <a:defRPr sz="900"/>
            </a:lvl8pPr>
            <a:lvl9pPr marL="365743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rtlCol="0"/>
          <a:lstStyle>
            <a:lvl1pPr defTabSz="914400">
              <a:defRPr>
                <a:solidFill>
                  <a:prstClr val="black">
                    <a:tint val="75000"/>
                  </a:prstClr>
                </a:solidFill>
                <a:latin typeface="Arial" pitchFamily="34" charset="0"/>
              </a:defRPr>
            </a:lvl1pPr>
          </a:lstStyle>
          <a:p>
            <a:pPr>
              <a:defRPr/>
            </a:pPr>
            <a:fld id="{E75C883B-9D48-4027-BF7B-3825C739515B}" type="datetimeFigureOut">
              <a:rPr lang="en-US"/>
              <a:pPr>
                <a:defRPr/>
              </a:pPr>
              <a:t>3/1/2019</a:t>
            </a:fld>
            <a:endParaRPr lang="en-US"/>
          </a:p>
        </p:txBody>
      </p:sp>
      <p:sp>
        <p:nvSpPr>
          <p:cNvPr id="6" name="Footer Placeholder 5"/>
          <p:cNvSpPr>
            <a:spLocks noGrp="1"/>
          </p:cNvSpPr>
          <p:nvPr>
            <p:ph type="ftr" sz="quarter" idx="11"/>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defTabSz="914400">
              <a:defRPr>
                <a:solidFill>
                  <a:prstClr val="black">
                    <a:tint val="75000"/>
                  </a:prstClr>
                </a:solidFill>
                <a:latin typeface="Arial" pitchFamily="34" charset="0"/>
              </a:defRPr>
            </a:lvl1pPr>
          </a:lstStyle>
          <a:p>
            <a:pPr>
              <a:defRPr/>
            </a:pPr>
            <a:fld id="{9EBB68FC-F460-4BFB-80C0-38C1811A6BCA}" type="slidenum">
              <a:rPr lang="en-US"/>
              <a:pPr>
                <a:defRPr/>
              </a:pPr>
              <a:t>‹#›</a:t>
            </a:fld>
            <a:endParaRPr lang="en-US"/>
          </a:p>
        </p:txBody>
      </p:sp>
    </p:spTree>
    <p:extLst>
      <p:ext uri="{BB962C8B-B14F-4D97-AF65-F5344CB8AC3E}">
        <p14:creationId xmlns:p14="http://schemas.microsoft.com/office/powerpoint/2010/main" val="2531206220"/>
      </p:ext>
    </p:extLst>
  </p:cSld>
  <p:clrMapOvr>
    <a:masterClrMapping/>
  </p:clrMapOvr>
  <p:hf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defTabSz="914400">
              <a:defRPr>
                <a:solidFill>
                  <a:prstClr val="black">
                    <a:tint val="75000"/>
                  </a:prstClr>
                </a:solidFill>
                <a:latin typeface="Arial" pitchFamily="34" charset="0"/>
              </a:defRPr>
            </a:lvl1pPr>
          </a:lstStyle>
          <a:p>
            <a:pPr>
              <a:defRPr/>
            </a:pPr>
            <a:fld id="{E75C883B-9D48-4027-BF7B-3825C739515B}" type="datetimeFigureOut">
              <a:rPr lang="en-US"/>
              <a:pPr>
                <a:defRPr/>
              </a:pPr>
              <a:t>3/1/2019</a:t>
            </a:fld>
            <a:endParaRPr lang="en-US"/>
          </a:p>
        </p:txBody>
      </p:sp>
      <p:sp>
        <p:nvSpPr>
          <p:cNvPr id="5" name="Footer Placeholder 4"/>
          <p:cNvSpPr>
            <a:spLocks noGrp="1"/>
          </p:cNvSpPr>
          <p:nvPr>
            <p:ph type="ftr" sz="quarter" idx="11"/>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914400">
              <a:defRPr>
                <a:solidFill>
                  <a:prstClr val="black">
                    <a:tint val="75000"/>
                  </a:prstClr>
                </a:solidFill>
                <a:latin typeface="Arial" pitchFamily="34" charset="0"/>
              </a:defRPr>
            </a:lvl1pPr>
          </a:lstStyle>
          <a:p>
            <a:pPr>
              <a:defRPr/>
            </a:pPr>
            <a:fld id="{B0AFA27D-F422-42E9-8FA1-4B2A346D5C8F}" type="slidenum">
              <a:rPr lang="en-US"/>
              <a:pPr>
                <a:defRPr/>
              </a:pPr>
              <a:t>‹#›</a:t>
            </a:fld>
            <a:endParaRPr lang="en-US"/>
          </a:p>
        </p:txBody>
      </p:sp>
    </p:spTree>
    <p:extLst>
      <p:ext uri="{BB962C8B-B14F-4D97-AF65-F5344CB8AC3E}">
        <p14:creationId xmlns:p14="http://schemas.microsoft.com/office/powerpoint/2010/main" val="2951340083"/>
      </p:ext>
    </p:extLst>
  </p:cSld>
  <p:clrMapOvr>
    <a:masterClrMapping/>
  </p:clrMapOvr>
  <p:hf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9275"/>
            <a:ext cx="5486400" cy="1170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549275"/>
            <a:ext cx="16306800" cy="1170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defTabSz="914400">
              <a:defRPr>
                <a:solidFill>
                  <a:prstClr val="black">
                    <a:tint val="75000"/>
                  </a:prstClr>
                </a:solidFill>
                <a:latin typeface="Arial" pitchFamily="34" charset="0"/>
              </a:defRPr>
            </a:lvl1pPr>
          </a:lstStyle>
          <a:p>
            <a:pPr>
              <a:defRPr/>
            </a:pPr>
            <a:fld id="{E75C883B-9D48-4027-BF7B-3825C739515B}" type="datetimeFigureOut">
              <a:rPr lang="en-US"/>
              <a:pPr>
                <a:defRPr/>
              </a:pPr>
              <a:t>3/1/2019</a:t>
            </a:fld>
            <a:endParaRPr lang="en-US"/>
          </a:p>
        </p:txBody>
      </p:sp>
      <p:sp>
        <p:nvSpPr>
          <p:cNvPr id="5" name="Footer Placeholder 4"/>
          <p:cNvSpPr>
            <a:spLocks noGrp="1"/>
          </p:cNvSpPr>
          <p:nvPr>
            <p:ph type="ftr" sz="quarter" idx="11"/>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914400">
              <a:defRPr>
                <a:solidFill>
                  <a:prstClr val="black">
                    <a:tint val="75000"/>
                  </a:prstClr>
                </a:solidFill>
                <a:latin typeface="Arial" pitchFamily="34" charset="0"/>
              </a:defRPr>
            </a:lvl1pPr>
          </a:lstStyle>
          <a:p>
            <a:pPr>
              <a:defRPr/>
            </a:pPr>
            <a:fld id="{4457AB43-3AC6-461D-A9B8-C8A47CB2AB4B}" type="slidenum">
              <a:rPr lang="en-US"/>
              <a:pPr>
                <a:defRPr/>
              </a:pPr>
              <a:t>‹#›</a:t>
            </a:fld>
            <a:endParaRPr lang="en-US"/>
          </a:p>
        </p:txBody>
      </p:sp>
    </p:spTree>
    <p:extLst>
      <p:ext uri="{BB962C8B-B14F-4D97-AF65-F5344CB8AC3E}">
        <p14:creationId xmlns:p14="http://schemas.microsoft.com/office/powerpoint/2010/main" val="2110702281"/>
      </p:ext>
    </p:extLst>
  </p:cSld>
  <p:clrMapOvr>
    <a:masterClrMapping/>
  </p:clrMapOvr>
  <p:hf hdr="0" ftr="0" dt="0"/>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10" name="Rectangle 9"/>
          <p:cNvSpPr>
            <a:spLocks noChangeArrowheads="1"/>
          </p:cNvSpPr>
          <p:nvPr/>
        </p:nvSpPr>
        <p:spPr bwMode="auto">
          <a:xfrm>
            <a:off x="146051" y="6391277"/>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sz="1350">
              <a:solidFill>
                <a:prstClr val="black"/>
              </a:solidFill>
              <a:latin typeface="Tahoma" pitchFamily="34" charset="0"/>
            </a:endParaRPr>
          </a:p>
        </p:txBody>
      </p:sp>
      <p:sp>
        <p:nvSpPr>
          <p:cNvPr id="11" name="Straight Connector 10"/>
          <p:cNvSpPr>
            <a:spLocks noChangeShapeType="1"/>
          </p:cNvSpPr>
          <p:nvPr/>
        </p:nvSpPr>
        <p:spPr bwMode="auto">
          <a:xfrm>
            <a:off x="155576"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sz="1350">
              <a:solidFill>
                <a:prstClr val="black"/>
              </a:solidFill>
              <a:latin typeface="Tahoma" pitchFamily="34"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sz="1350" dirty="0">
              <a:solidFill>
                <a:prstClr val="black"/>
              </a:solidFill>
              <a:latin typeface="Tahoma"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200" b="1" cap="all" spc="188" baseline="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315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90"/>
            <a:ext cx="457200" cy="441325"/>
          </a:xfrm>
        </p:spPr>
        <p:txBody>
          <a:bodyPr/>
          <a:lstStyle>
            <a:lvl1pPr>
              <a:defRPr smtClean="0"/>
            </a:lvl1pPr>
          </a:lstStyle>
          <a:p>
            <a:pPr>
              <a:defRPr/>
            </a:pPr>
            <a:fld id="{005B1444-DAD3-4703-A977-6CC1BF2632A1}" type="slidenum">
              <a:rPr lang="en-US"/>
              <a:pPr>
                <a:defRPr/>
              </a:pPr>
              <a:t>‹#›</a:t>
            </a:fld>
            <a:endParaRPr lang="en-US"/>
          </a:p>
        </p:txBody>
      </p:sp>
    </p:spTree>
    <p:extLst>
      <p:ext uri="{BB962C8B-B14F-4D97-AF65-F5344CB8AC3E}">
        <p14:creationId xmlns:p14="http://schemas.microsoft.com/office/powerpoint/2010/main" val="6296710"/>
      </p:ext>
    </p:extLst>
  </p:cSld>
  <p:clrMapOvr>
    <a:overrideClrMapping bg1="lt1" tx1="dk1" bg2="lt2" tx2="dk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5"/>
            <a:ext cx="457200" cy="441325"/>
          </a:xfrm>
        </p:spPr>
        <p:txBody>
          <a:bodyPr/>
          <a:lstStyle>
            <a:lvl1pPr>
              <a:defRPr smtClean="0"/>
            </a:lvl1pPr>
          </a:lstStyle>
          <a:p>
            <a:pPr>
              <a:defRPr/>
            </a:pPr>
            <a:fld id="{B371586C-98B3-4D7E-B8FB-E01A03F3A286}" type="slidenum">
              <a:rPr lang="en-US"/>
              <a:pPr>
                <a:defRPr/>
              </a:pPr>
              <a:t>‹#›</a:t>
            </a:fld>
            <a:endParaRPr lang="en-US"/>
          </a:p>
        </p:txBody>
      </p:sp>
    </p:spTree>
    <p:extLst>
      <p:ext uri="{BB962C8B-B14F-4D97-AF65-F5344CB8AC3E}">
        <p14:creationId xmlns:p14="http://schemas.microsoft.com/office/powerpoint/2010/main" val="2409118945"/>
      </p:ext>
    </p:extLst>
  </p:cSld>
  <p:clrMapOvr>
    <a:overrideClrMapping bg1="lt1" tx1="dk1" bg2="lt2" tx2="dk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9" name="Rectangle 25"/>
          <p:cNvSpPr>
            <a:spLocks noChangeArrowheads="1"/>
          </p:cNvSpPr>
          <p:nvPr/>
        </p:nvSpPr>
        <p:spPr bwMode="auto">
          <a:xfrm>
            <a:off x="155576" y="142875"/>
            <a:ext cx="8832850" cy="2139950"/>
          </a:xfrm>
          <a:prstGeom prst="rect">
            <a:avLst/>
          </a:prstGeom>
          <a:solidFill>
            <a:schemeClr val="accent1"/>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10" name="Rectangle 9"/>
          <p:cNvSpPr>
            <a:spLocks noChangeArrowheads="1"/>
          </p:cNvSpPr>
          <p:nvPr/>
        </p:nvSpPr>
        <p:spPr bwMode="auto">
          <a:xfrm>
            <a:off x="146051" y="6391277"/>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sz="1350">
              <a:solidFill>
                <a:prstClr val="black"/>
              </a:solidFill>
              <a:latin typeface="Tahoma" pitchFamily="34"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sz="1350" dirty="0">
              <a:solidFill>
                <a:prstClr val="black"/>
              </a:solidFill>
              <a:latin typeface="Tahoma" pitchFamily="34"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sz="1350">
              <a:solidFill>
                <a:prstClr val="black"/>
              </a:solidFill>
              <a:latin typeface="Tahoma"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200" b="1" cap="all" spc="188" baseline="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315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a:xfrm>
            <a:off x="4343400" y="2198690"/>
            <a:ext cx="457200" cy="441325"/>
          </a:xfrm>
        </p:spPr>
        <p:txBody>
          <a:bodyPr/>
          <a:lstStyle>
            <a:lvl1pPr>
              <a:defRPr smtClean="0"/>
            </a:lvl1pPr>
          </a:lstStyle>
          <a:p>
            <a:pPr>
              <a:defRPr/>
            </a:pPr>
            <a:fld id="{59E73C4B-36CF-4383-AA3C-769B5ACF2E2F}" type="slidenum">
              <a:rPr lang="en-US"/>
              <a:pPr>
                <a:defRPr/>
              </a:pPr>
              <a:t>‹#›</a:t>
            </a:fld>
            <a:endParaRPr lang="en-US"/>
          </a:p>
        </p:txBody>
      </p:sp>
    </p:spTree>
    <p:extLst>
      <p:ext uri="{BB962C8B-B14F-4D97-AF65-F5344CB8AC3E}">
        <p14:creationId xmlns:p14="http://schemas.microsoft.com/office/powerpoint/2010/main" val="586282522"/>
      </p:ext>
    </p:extLst>
  </p:cSld>
  <p:clrMapOvr>
    <a:overrideClrMapping bg1="lt1" tx1="dk1" bg2="lt2" tx2="dk2" accent1="accent1" accent2="accent2" accent3="accent3" accent4="accent4" accent5="accent5" accent6="accent6" hlink="hlink" folHlink="folHlink"/>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6" y="1576388"/>
            <a:ext cx="9525" cy="4818062"/>
          </a:xfrm>
          <a:prstGeom prst="line">
            <a:avLst/>
          </a:prstGeom>
          <a:noFill/>
          <a:ln w="9525">
            <a:solidFill>
              <a:schemeClr val="tx2"/>
            </a:solidFill>
            <a:prstDash val="sysDash"/>
            <a:round/>
            <a:headEnd/>
            <a:tailEnd/>
          </a:ln>
        </p:spPr>
        <p:txBody>
          <a:bodyPr wrap="none" anchor="ctr"/>
          <a:lstStyle/>
          <a:p>
            <a:pPr eaLnBrk="0" hangingPunct="0">
              <a:defRPr/>
            </a:pPr>
            <a:endParaRPr lang="en-US" sz="1350">
              <a:solidFill>
                <a:prstClr val="black"/>
              </a:solidFill>
              <a:latin typeface="Tahoma" pitchFamily="34" charset="0"/>
            </a:endParaRPr>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187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187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1" y="6410327"/>
            <a:ext cx="3044825" cy="365125"/>
          </a:xfr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A041F070-D374-4E33-A98F-04128807F5DD}" type="slidenum">
              <a:rPr lang="en-US"/>
              <a:pPr>
                <a:defRPr/>
              </a:pPr>
              <a:t>‹#›</a:t>
            </a:fld>
            <a:endParaRPr lang="en-US"/>
          </a:p>
        </p:txBody>
      </p:sp>
    </p:spTree>
    <p:extLst>
      <p:ext uri="{BB962C8B-B14F-4D97-AF65-F5344CB8AC3E}">
        <p14:creationId xmlns:p14="http://schemas.microsoft.com/office/powerpoint/2010/main" val="247084464"/>
      </p:ext>
    </p:extLst>
  </p:cSld>
  <p:clrMapOvr>
    <a:overrideClrMapping bg1="lt1" tx1="dk1" bg2="lt2" tx2="dk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7"/>
            <a:ext cx="0" cy="4187825"/>
          </a:xfrm>
          <a:prstGeom prst="line">
            <a:avLst/>
          </a:prstGeom>
          <a:noFill/>
          <a:ln w="9525">
            <a:solidFill>
              <a:schemeClr val="tx2"/>
            </a:solidFill>
            <a:prstDash val="sysDash"/>
            <a:round/>
            <a:headEnd/>
            <a:tailEnd/>
          </a:ln>
        </p:spPr>
        <p:txBody>
          <a:bodyPr wrap="none" anchor="ctr"/>
          <a:lstStyle/>
          <a:p>
            <a:pPr eaLnBrk="0" hangingPunct="0">
              <a:defRPr/>
            </a:pPr>
            <a:endParaRPr lang="en-US" sz="1350">
              <a:solidFill>
                <a:prstClr val="black"/>
              </a:solidFill>
              <a:latin typeface="Tahoma" pitchFamily="34" charset="0"/>
            </a:endParaRPr>
          </a:p>
        </p:txBody>
      </p:sp>
      <p:sp>
        <p:nvSpPr>
          <p:cNvPr id="8" name="Rectangle 20"/>
          <p:cNvSpPr>
            <a:spLocks noChangeArrowheads="1"/>
          </p:cNvSpPr>
          <p:nvPr/>
        </p:nvSpPr>
        <p:spPr bwMode="white">
          <a:xfrm>
            <a:off x="0" y="0"/>
            <a:ext cx="9144000" cy="14478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13" name="Rectangle 12"/>
          <p:cNvSpPr>
            <a:spLocks noChangeArrowheads="1"/>
          </p:cNvSpPr>
          <p:nvPr/>
        </p:nvSpPr>
        <p:spPr bwMode="auto">
          <a:xfrm>
            <a:off x="146051"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sz="1350">
              <a:solidFill>
                <a:prstClr val="black"/>
              </a:solidFill>
              <a:latin typeface="Tahoma" pitchFamily="34"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sz="1350">
              <a:solidFill>
                <a:prstClr val="black"/>
              </a:solidFill>
              <a:latin typeface="Tahoma" pitchFamily="34"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sz="1350" dirty="0">
              <a:solidFill>
                <a:prstClr val="black"/>
              </a:solidFill>
              <a:latin typeface="Tahoma" pitchFamily="34"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1650" b="1" dirty="0" smtClean="0">
                <a:solidFill>
                  <a:srgbClr val="FFFFFF"/>
                </a:solidFill>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1650" b="1"/>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endParaRPr lang="en-US"/>
          </a:p>
        </p:txBody>
      </p:sp>
      <p:sp>
        <p:nvSpPr>
          <p:cNvPr id="19" name="Footer Placeholder 7"/>
          <p:cNvSpPr>
            <a:spLocks noGrp="1"/>
          </p:cNvSpPr>
          <p:nvPr>
            <p:ph type="ftr" sz="quarter" idx="11"/>
          </p:nvPr>
        </p:nvSpPr>
        <p:spPr>
          <a:xfrm>
            <a:off x="304800" y="6410327"/>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90"/>
            <a:ext cx="457200" cy="441325"/>
          </a:xfrm>
        </p:spPr>
        <p:txBody>
          <a:bodyPr/>
          <a:lstStyle>
            <a:lvl1pPr>
              <a:defRPr smtClean="0"/>
            </a:lvl1pPr>
          </a:lstStyle>
          <a:p>
            <a:pPr>
              <a:defRPr/>
            </a:pPr>
            <a:fld id="{BDD5BF58-2D48-43AC-A33C-440F0DC4925D}" type="slidenum">
              <a:rPr lang="en-US"/>
              <a:pPr>
                <a:defRPr/>
              </a:pPr>
              <a:t>‹#›</a:t>
            </a:fld>
            <a:endParaRPr lang="en-US"/>
          </a:p>
        </p:txBody>
      </p:sp>
    </p:spTree>
    <p:extLst>
      <p:ext uri="{BB962C8B-B14F-4D97-AF65-F5344CB8AC3E}">
        <p14:creationId xmlns:p14="http://schemas.microsoft.com/office/powerpoint/2010/main" val="705388982"/>
      </p:ext>
    </p:extLst>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40"/>
            <a:ext cx="457200" cy="441325"/>
          </a:xfrm>
        </p:spPr>
        <p:txBody>
          <a:bodyPr/>
          <a:lstStyle>
            <a:lvl1pPr>
              <a:defRPr smtClean="0"/>
            </a:lvl1pPr>
          </a:lstStyle>
          <a:p>
            <a:pPr>
              <a:defRPr/>
            </a:pPr>
            <a:fld id="{E03E97D7-D457-4277-95C0-43F8E18C3A0F}" type="slidenum">
              <a:rPr lang="en-US"/>
              <a:pPr>
                <a:defRPr/>
              </a:pPr>
              <a:t>‹#›</a:t>
            </a:fld>
            <a:endParaRPr lang="en-US"/>
          </a:p>
        </p:txBody>
      </p:sp>
    </p:spTree>
    <p:extLst>
      <p:ext uri="{BB962C8B-B14F-4D97-AF65-F5344CB8AC3E}">
        <p14:creationId xmlns:p14="http://schemas.microsoft.com/office/powerpoint/2010/main" val="4244757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284218"/>
      </p:ext>
    </p:extLst>
  </p:cSld>
  <p:clrMapOvr>
    <a:masterClrMapping/>
  </p:clrMapOvr>
  <p:transition>
    <p:random/>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3" name="Rectangle 20"/>
          <p:cNvSpPr>
            <a:spLocks noChangeArrowheads="1"/>
          </p:cNvSpPr>
          <p:nvPr/>
        </p:nvSpPr>
        <p:spPr bwMode="white">
          <a:xfrm>
            <a:off x="0" y="2"/>
            <a:ext cx="9144000" cy="155575"/>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6" name="Rectangle 5"/>
          <p:cNvSpPr>
            <a:spLocks noChangeArrowheads="1"/>
          </p:cNvSpPr>
          <p:nvPr/>
        </p:nvSpPr>
        <p:spPr bwMode="auto">
          <a:xfrm>
            <a:off x="146051" y="6391277"/>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sz="1350">
              <a:solidFill>
                <a:prstClr val="black"/>
              </a:solidFill>
              <a:latin typeface="Tahoma" pitchFamily="34"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sz="1350" dirty="0">
              <a:solidFill>
                <a:prstClr val="black"/>
              </a:solidFill>
              <a:latin typeface="Tahoma" pitchFamily="34" charset="0"/>
            </a:endParaRPr>
          </a:p>
        </p:txBody>
      </p:sp>
      <p:sp>
        <p:nvSpPr>
          <p:cNvPr id="8" name="Date Placeholder 1"/>
          <p:cNvSpPr>
            <a:spLocks noGrp="1"/>
          </p:cNvSpPr>
          <p:nvPr>
            <p:ph type="dt" sz="half" idx="10"/>
          </p:nvPr>
        </p:nvSpPr>
        <p:spPr/>
        <p:txBody>
          <a:bodyPr/>
          <a:lstStyle>
            <a:lvl1pPr>
              <a:defRPr/>
            </a:lvl1pPr>
          </a:lstStyle>
          <a:p>
            <a:pPr>
              <a:defRPr/>
            </a:pPr>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2"/>
            <a:ext cx="609600" cy="441325"/>
          </a:xfrm>
        </p:spPr>
        <p:txBody>
          <a:bodyPr/>
          <a:lstStyle>
            <a:lvl1pPr>
              <a:defRPr smtClean="0">
                <a:solidFill>
                  <a:srgbClr val="FFFFFF"/>
                </a:solidFill>
              </a:defRPr>
            </a:lvl1pPr>
          </a:lstStyle>
          <a:p>
            <a:pPr>
              <a:defRPr/>
            </a:pPr>
            <a:fld id="{0280BEE0-A8C1-4089-A669-3922A0A72A34}" type="slidenum">
              <a:rPr lang="en-US"/>
              <a:pPr>
                <a:defRPr/>
              </a:pPr>
              <a:t>‹#›</a:t>
            </a:fld>
            <a:endParaRPr lang="en-US"/>
          </a:p>
        </p:txBody>
      </p:sp>
    </p:spTree>
    <p:extLst>
      <p:ext uri="{BB962C8B-B14F-4D97-AF65-F5344CB8AC3E}">
        <p14:creationId xmlns:p14="http://schemas.microsoft.com/office/powerpoint/2010/main" val="70163231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sz="1350">
              <a:solidFill>
                <a:prstClr val="black"/>
              </a:solidFill>
              <a:latin typeface="Tahoma"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8" name="Rectangle 23"/>
          <p:cNvSpPr>
            <a:spLocks noChangeArrowheads="1"/>
          </p:cNvSpPr>
          <p:nvPr/>
        </p:nvSpPr>
        <p:spPr bwMode="white">
          <a:xfrm>
            <a:off x="0" y="2"/>
            <a:ext cx="9144000" cy="119063"/>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sz="1350" dirty="0">
              <a:solidFill>
                <a:prstClr val="black"/>
              </a:solidFill>
              <a:latin typeface="Tahoma" pitchFamily="34"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sz="1350">
              <a:solidFill>
                <a:prstClr val="black"/>
              </a:solidFill>
              <a:latin typeface="Tahoma"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15" name="Rectangle 14"/>
          <p:cNvSpPr>
            <a:spLocks noChangeArrowheads="1"/>
          </p:cNvSpPr>
          <p:nvPr/>
        </p:nvSpPr>
        <p:spPr bwMode="auto">
          <a:xfrm>
            <a:off x="149226" y="6388102"/>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sz="1350">
              <a:solidFill>
                <a:prstClr val="black"/>
              </a:solidFill>
              <a:latin typeface="Tahoma" pitchFamily="34"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165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2"/>
            <a:ext cx="2362200" cy="4144963"/>
          </a:xfrm>
        </p:spPr>
        <p:txBody>
          <a:bodyPr/>
          <a:lstStyle>
            <a:lvl1pPr marL="0" indent="0">
              <a:spcAft>
                <a:spcPts val="750"/>
              </a:spcAft>
              <a:buNone/>
              <a:defRPr sz="1200">
                <a:solidFill>
                  <a:srgbClr val="FFFFFF"/>
                </a:solidFill>
              </a:defRPr>
            </a:lvl1pPr>
            <a:lvl2pPr>
              <a:buNone/>
              <a:defRPr sz="900"/>
            </a:lvl2pPr>
            <a:lvl3pPr>
              <a:buNone/>
              <a:defRPr sz="750"/>
            </a:lvl3pPr>
            <a:lvl4pPr>
              <a:buNone/>
              <a:defRPr sz="675"/>
            </a:lvl4pPr>
            <a:lvl5pPr>
              <a:buNone/>
              <a:defRPr sz="675"/>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40"/>
            <a:ext cx="457200" cy="441325"/>
          </a:xfrm>
        </p:spPr>
        <p:txBody>
          <a:bodyPr/>
          <a:lstStyle>
            <a:lvl1pPr>
              <a:defRPr smtClean="0"/>
            </a:lvl1pPr>
          </a:lstStyle>
          <a:p>
            <a:pPr>
              <a:defRPr/>
            </a:pPr>
            <a:fld id="{6409E12C-DCD2-41BC-A152-8A5A7FAD8278}"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6" y="6410327"/>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1367510961"/>
      </p:ext>
    </p:extLst>
  </p:cSld>
  <p:clrMapOvr>
    <a:overrideClrMapping bg1="lt1" tx1="dk1" bg2="lt2" tx2="dk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sz="1350">
              <a:solidFill>
                <a:prstClr val="black"/>
              </a:solidFill>
              <a:latin typeface="Tahoma"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10" name="Rectangle 9"/>
          <p:cNvSpPr>
            <a:spLocks noChangeArrowheads="1"/>
          </p:cNvSpPr>
          <p:nvPr/>
        </p:nvSpPr>
        <p:spPr bwMode="auto">
          <a:xfrm>
            <a:off x="152400" y="152402"/>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sz="1350">
              <a:solidFill>
                <a:prstClr val="black"/>
              </a:solidFill>
              <a:latin typeface="Tahoma" pitchFamily="34"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sz="1350" dirty="0">
              <a:solidFill>
                <a:prstClr val="black"/>
              </a:solidFill>
              <a:latin typeface="Tahoma"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15" name="Rectangle 14"/>
          <p:cNvSpPr>
            <a:spLocks noChangeArrowheads="1"/>
          </p:cNvSpPr>
          <p:nvPr/>
        </p:nvSpPr>
        <p:spPr bwMode="auto">
          <a:xfrm>
            <a:off x="149226" y="6388102"/>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sz="1350">
              <a:solidFill>
                <a:prstClr val="black"/>
              </a:solidFill>
              <a:latin typeface="Tahoma" pitchFamily="34"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18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24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750"/>
              </a:spcAft>
              <a:buFontTx/>
              <a:buNone/>
              <a:defRPr sz="1200">
                <a:solidFill>
                  <a:srgbClr val="FFFFFF"/>
                </a:solidFill>
              </a:defRPr>
            </a:lvl1pPr>
            <a:lvl2pPr>
              <a:defRPr sz="900"/>
            </a:lvl2pPr>
            <a:lvl3pPr>
              <a:defRPr sz="750"/>
            </a:lvl3pPr>
            <a:lvl4pPr>
              <a:defRPr sz="675"/>
            </a:lvl4pPr>
            <a:lvl5pPr>
              <a:defRPr sz="675"/>
            </a:lvl5pPr>
          </a:lstStyle>
          <a:p>
            <a:pPr lvl="0"/>
            <a:r>
              <a:rPr lang="en-US"/>
              <a:t>Click to edit Master text styles</a:t>
            </a:r>
          </a:p>
        </p:txBody>
      </p:sp>
      <p:sp>
        <p:nvSpPr>
          <p:cNvPr id="16" name="Slide Number Placeholder 6"/>
          <p:cNvSpPr>
            <a:spLocks noGrp="1"/>
          </p:cNvSpPr>
          <p:nvPr>
            <p:ph type="sldNum" sz="quarter" idx="10"/>
          </p:nvPr>
        </p:nvSpPr>
        <p:spPr>
          <a:xfrm>
            <a:off x="1371600" y="312740"/>
            <a:ext cx="457200" cy="441325"/>
          </a:xfrm>
        </p:spPr>
        <p:txBody>
          <a:bodyPr/>
          <a:lstStyle>
            <a:lvl1pPr>
              <a:defRPr smtClean="0"/>
            </a:lvl1pPr>
          </a:lstStyle>
          <a:p>
            <a:pPr>
              <a:defRPr/>
            </a:pPr>
            <a:fld id="{2E65CF10-9C2F-48BC-8045-4422B78215E5}" type="slidenum">
              <a:rPr lang="en-US"/>
              <a:pPr>
                <a:defRPr/>
              </a:pPr>
              <a:t>‹#›</a:t>
            </a:fld>
            <a:endParaRPr lang="en-US"/>
          </a:p>
        </p:txBody>
      </p:sp>
      <p:sp>
        <p:nvSpPr>
          <p:cNvPr id="17" name="Date Placeholder 4"/>
          <p:cNvSpPr>
            <a:spLocks noGrp="1"/>
          </p:cNvSpPr>
          <p:nvPr>
            <p:ph type="dt" sz="half" idx="11"/>
          </p:nvPr>
        </p:nvSpPr>
        <p:spPr>
          <a:xfrm>
            <a:off x="5788026" y="6405565"/>
            <a:ext cx="3044825" cy="365125"/>
          </a:xfrm>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6" y="6410327"/>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273204858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33C375E-A9F4-401F-9CAB-C72DA619FBB4}" type="slidenum">
              <a:rPr lang="en-US"/>
              <a:pPr>
                <a:defRPr/>
              </a:pPr>
              <a:t>‹#›</a:t>
            </a:fld>
            <a:endParaRPr lang="en-US"/>
          </a:p>
        </p:txBody>
      </p:sp>
    </p:spTree>
    <p:extLst>
      <p:ext uri="{BB962C8B-B14F-4D97-AF65-F5344CB8AC3E}">
        <p14:creationId xmlns:p14="http://schemas.microsoft.com/office/powerpoint/2010/main" val="1826585688"/>
      </p:ext>
    </p:extLst>
  </p:cSld>
  <p:clrMapOvr>
    <a:overrideClrMapping bg1="lt1" tx1="dk1" bg2="lt2" tx2="dk2" accent1="accent1" accent2="accent2" accent3="accent3" accent4="accent4" accent5="accent5" accent6="accent6" hlink="hlink" folHlink="folHlink"/>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6" name="Rectangle 21"/>
          <p:cNvSpPr>
            <a:spLocks noChangeArrowheads="1"/>
          </p:cNvSpPr>
          <p:nvPr/>
        </p:nvSpPr>
        <p:spPr bwMode="white">
          <a:xfrm>
            <a:off x="0" y="2"/>
            <a:ext cx="9144000" cy="155575"/>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8" name="Rectangle 7"/>
          <p:cNvSpPr>
            <a:spLocks noChangeArrowheads="1"/>
          </p:cNvSpPr>
          <p:nvPr/>
        </p:nvSpPr>
        <p:spPr bwMode="auto">
          <a:xfrm>
            <a:off x="146051" y="6391277"/>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sz="1350">
              <a:solidFill>
                <a:prstClr val="black"/>
              </a:solidFill>
              <a:latin typeface="Tahoma" pitchFamily="34"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sz="1350" dirty="0">
              <a:solidFill>
                <a:prstClr val="black"/>
              </a:solidFill>
              <a:latin typeface="Tahoma" pitchFamily="34" charset="0"/>
            </a:endParaRPr>
          </a:p>
        </p:txBody>
      </p:sp>
      <p:sp>
        <p:nvSpPr>
          <p:cNvPr id="10" name="Straight Connector 9"/>
          <p:cNvSpPr>
            <a:spLocks noChangeShapeType="1"/>
          </p:cNvSpPr>
          <p:nvPr/>
        </p:nvSpPr>
        <p:spPr bwMode="auto">
          <a:xfrm rot="5400000">
            <a:off x="402113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sz="1350">
              <a:solidFill>
                <a:prstClr val="black"/>
              </a:solidFill>
              <a:latin typeface="Tahoma" pitchFamily="34"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3"/>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2"/>
            <a:ext cx="457200" cy="441325"/>
          </a:xfrm>
        </p:spPr>
        <p:txBody>
          <a:bodyPr/>
          <a:lstStyle>
            <a:lvl1pPr>
              <a:defRPr smtClean="0"/>
            </a:lvl1pPr>
          </a:lstStyle>
          <a:p>
            <a:pPr>
              <a:defRPr/>
            </a:pPr>
            <a:fld id="{1FB3741E-4629-4501-9D05-1F13DF2A56C9}"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17104777"/>
      </p:ext>
    </p:extLst>
  </p:cSld>
  <p:clrMapOvr>
    <a:overrideClrMapping bg1="lt1" tx1="dk1" bg2="lt2" tx2="dk2" accent1="accent1" accent2="accent2" accent3="accent3" accent4="accent4" accent5="accent5" accent6="accent6" hlink="hlink" folHlink="folHlink"/>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1626" y="228600"/>
            <a:ext cx="8540750" cy="1143000"/>
          </a:xfrm>
        </p:spPr>
        <p:txBody>
          <a:bodyPr/>
          <a:lstStyle/>
          <a:p>
            <a:r>
              <a:rPr lang="en-US"/>
              <a:t>Click to edit Master title style</a:t>
            </a:r>
          </a:p>
        </p:txBody>
      </p:sp>
      <p:sp>
        <p:nvSpPr>
          <p:cNvPr id="3" name="SmartArt Placeholder 2"/>
          <p:cNvSpPr>
            <a:spLocks noGrp="1"/>
          </p:cNvSpPr>
          <p:nvPr>
            <p:ph type="dgm" idx="1"/>
          </p:nvPr>
        </p:nvSpPr>
        <p:spPr>
          <a:xfrm>
            <a:off x="301626" y="1600200"/>
            <a:ext cx="8540750" cy="4498975"/>
          </a:xfrm>
        </p:spPr>
        <p:txBody>
          <a:bodyPr>
            <a:normAutofit/>
          </a:bodyPr>
          <a:lstStyle/>
          <a:p>
            <a:pPr lvl="0"/>
            <a:endParaRPr lang="en-US" noProof="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610B8E6-4E0A-4F97-B878-45C6B3173F79}" type="slidenum">
              <a:rPr lang="en-US"/>
              <a:pPr>
                <a:defRPr/>
              </a:pPr>
              <a:t>‹#›</a:t>
            </a:fld>
            <a:endParaRPr lang="en-US"/>
          </a:p>
        </p:txBody>
      </p:sp>
    </p:spTree>
    <p:extLst>
      <p:ext uri="{BB962C8B-B14F-4D97-AF65-F5344CB8AC3E}">
        <p14:creationId xmlns:p14="http://schemas.microsoft.com/office/powerpoint/2010/main" val="105798419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r>
              <a:rPr dirty="0"/>
              <a:t>Title Text</a:t>
            </a:r>
          </a:p>
        </p:txBody>
      </p:sp>
      <p:sp>
        <p:nvSpPr>
          <p:cNvPr id="22" name="Shape 22"/>
          <p:cNvSpPr>
            <a:spLocks noGrp="1"/>
          </p:cNvSpPr>
          <p:nvPr>
            <p:ph type="body" idx="1"/>
          </p:nvPr>
        </p:nvSpPr>
        <p:spPr>
          <a:prstGeom prst="rect">
            <a:avLst/>
          </a:prstGeom>
        </p:spPr>
        <p:txBody>
          <a:bodyPr/>
          <a:lstStyle/>
          <a:p>
            <a:pPr lvl="0"/>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10525868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D42BF4-4E8B-45E4-976A-3FF9E956C0DF}" type="slidenum">
              <a:rPr lang="en-US" altLang="en-US"/>
              <a:pPr>
                <a:defRPr/>
              </a:pPr>
              <a:t>‹#›</a:t>
            </a:fld>
            <a:endParaRPr lang="en-US" altLang="en-US"/>
          </a:p>
        </p:txBody>
      </p:sp>
    </p:spTree>
    <p:extLst>
      <p:ext uri="{BB962C8B-B14F-4D97-AF65-F5344CB8AC3E}">
        <p14:creationId xmlns:p14="http://schemas.microsoft.com/office/powerpoint/2010/main" val="3610020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60922223"/>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327630"/>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2114845"/>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24575" y="457200"/>
            <a:ext cx="1952625"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6700" y="457200"/>
            <a:ext cx="5705475"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37121"/>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293761-C2FF-4F71-91DF-BF6E4602E1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8781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4C211A-4038-42E2-B775-0372CE1B0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9037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3A529D-46B1-472C-AB5E-44E045BA07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565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BEDB03-D34D-4819-982F-69622FF8FC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524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87C9E70-F0E6-4DBB-ADC3-3DB5329C75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4781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8C8786-A3B9-4526-993A-42CE421F1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456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168CA9-5F75-4881-8169-585D0D95DBA2}" type="slidenum">
              <a:rPr lang="en-US" altLang="en-US"/>
              <a:pPr>
                <a:defRPr/>
              </a:pPr>
              <a:t>‹#›</a:t>
            </a:fld>
            <a:endParaRPr lang="en-US" altLang="en-US"/>
          </a:p>
        </p:txBody>
      </p:sp>
    </p:spTree>
    <p:extLst>
      <p:ext uri="{BB962C8B-B14F-4D97-AF65-F5344CB8AC3E}">
        <p14:creationId xmlns:p14="http://schemas.microsoft.com/office/powerpoint/2010/main" val="394208536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3A95EFC-3563-4A6E-9A8A-5838F4238E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32400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0CB670-6834-4051-9F9C-7DC5871DEA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9737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AC8F95-58D4-4379-BE4C-FA44ECC04D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2925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C90601-F256-45B8-B825-C71879E679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1235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0E78CC-E2A4-4A2A-AF03-79AA65C675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2560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F90A92-F691-4C91-ADE6-3C3043C8B9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6536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57387E-E46C-4555-BD74-7D4A136242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4758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grpSp>
        </p:grpSp>
      </p:grpSp>
      <p:sp>
        <p:nvSpPr>
          <p:cNvPr id="560194"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6019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9D174DC5-00A8-4BC4-A16D-07789AB4A505}" type="slidenum">
              <a:rPr lang="en-US"/>
              <a:pPr>
                <a:defRPr/>
              </a:pPr>
              <a:t>‹#›</a:t>
            </a:fld>
            <a:endParaRPr lang="en-US"/>
          </a:p>
        </p:txBody>
      </p:sp>
    </p:spTree>
    <p:extLst>
      <p:ext uri="{BB962C8B-B14F-4D97-AF65-F5344CB8AC3E}">
        <p14:creationId xmlns:p14="http://schemas.microsoft.com/office/powerpoint/2010/main" val="268073388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40AD73E2-3631-4E5E-89C9-949C3523D069}" type="slidenum">
              <a:rPr lang="en-US"/>
              <a:pPr>
                <a:defRPr/>
              </a:pPr>
              <a:t>‹#›</a:t>
            </a:fld>
            <a:endParaRPr lang="en-US"/>
          </a:p>
        </p:txBody>
      </p:sp>
    </p:spTree>
    <p:extLst>
      <p:ext uri="{BB962C8B-B14F-4D97-AF65-F5344CB8AC3E}">
        <p14:creationId xmlns:p14="http://schemas.microsoft.com/office/powerpoint/2010/main" val="230501273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04055BB9-B555-42CB-B63C-984188BF974F}" type="slidenum">
              <a:rPr lang="en-US"/>
              <a:pPr>
                <a:defRPr/>
              </a:pPr>
              <a:t>‹#›</a:t>
            </a:fld>
            <a:endParaRPr lang="en-US"/>
          </a:p>
        </p:txBody>
      </p:sp>
    </p:spTree>
    <p:extLst>
      <p:ext uri="{BB962C8B-B14F-4D97-AF65-F5344CB8AC3E}">
        <p14:creationId xmlns:p14="http://schemas.microsoft.com/office/powerpoint/2010/main" val="170039294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9170F7-D3E2-4F7E-BDFA-FE41CF9BB4FC}" type="slidenum">
              <a:rPr lang="en-US" altLang="en-US"/>
              <a:pPr>
                <a:defRPr/>
              </a:pPr>
              <a:t>‹#›</a:t>
            </a:fld>
            <a:endParaRPr lang="en-US" altLang="en-US"/>
          </a:p>
        </p:txBody>
      </p:sp>
    </p:spTree>
    <p:extLst>
      <p:ext uri="{BB962C8B-B14F-4D97-AF65-F5344CB8AC3E}">
        <p14:creationId xmlns:p14="http://schemas.microsoft.com/office/powerpoint/2010/main" val="22967696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680B1670-1C39-4AA3-AFFB-6C30725DDFC8}" type="slidenum">
              <a:rPr lang="en-US"/>
              <a:pPr>
                <a:defRPr/>
              </a:pPr>
              <a:t>‹#›</a:t>
            </a:fld>
            <a:endParaRPr lang="en-US"/>
          </a:p>
        </p:txBody>
      </p:sp>
    </p:spTree>
    <p:extLst>
      <p:ext uri="{BB962C8B-B14F-4D97-AF65-F5344CB8AC3E}">
        <p14:creationId xmlns:p14="http://schemas.microsoft.com/office/powerpoint/2010/main" val="47903165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5A9F9F74-04FC-4056-B86E-9E2974C8B6BE}" type="slidenum">
              <a:rPr lang="en-US"/>
              <a:pPr>
                <a:defRPr/>
              </a:pPr>
              <a:t>‹#›</a:t>
            </a:fld>
            <a:endParaRPr lang="en-US"/>
          </a:p>
        </p:txBody>
      </p:sp>
    </p:spTree>
    <p:extLst>
      <p:ext uri="{BB962C8B-B14F-4D97-AF65-F5344CB8AC3E}">
        <p14:creationId xmlns:p14="http://schemas.microsoft.com/office/powerpoint/2010/main" val="57525572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5BD8B3CF-CBA4-4C44-88D4-B8F0FCC7AA8E}" type="slidenum">
              <a:rPr lang="en-US"/>
              <a:pPr>
                <a:defRPr/>
              </a:pPr>
              <a:t>‹#›</a:t>
            </a:fld>
            <a:endParaRPr lang="en-US"/>
          </a:p>
        </p:txBody>
      </p:sp>
    </p:spTree>
    <p:extLst>
      <p:ext uri="{BB962C8B-B14F-4D97-AF65-F5344CB8AC3E}">
        <p14:creationId xmlns:p14="http://schemas.microsoft.com/office/powerpoint/2010/main" val="180935650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E79F24A9-461C-4398-AA11-D90B22D8087F}" type="slidenum">
              <a:rPr lang="en-US"/>
              <a:pPr>
                <a:defRPr/>
              </a:pPr>
              <a:t>‹#›</a:t>
            </a:fld>
            <a:endParaRPr lang="en-US"/>
          </a:p>
        </p:txBody>
      </p:sp>
    </p:spTree>
    <p:extLst>
      <p:ext uri="{BB962C8B-B14F-4D97-AF65-F5344CB8AC3E}">
        <p14:creationId xmlns:p14="http://schemas.microsoft.com/office/powerpoint/2010/main" val="176937934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91C7341D-7058-4616-949B-FC41D34C69E4}" type="slidenum">
              <a:rPr lang="en-US"/>
              <a:pPr>
                <a:defRPr/>
              </a:pPr>
              <a:t>‹#›</a:t>
            </a:fld>
            <a:endParaRPr lang="en-US"/>
          </a:p>
        </p:txBody>
      </p:sp>
    </p:spTree>
    <p:extLst>
      <p:ext uri="{BB962C8B-B14F-4D97-AF65-F5344CB8AC3E}">
        <p14:creationId xmlns:p14="http://schemas.microsoft.com/office/powerpoint/2010/main" val="285599140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61517AA1-1DD1-4E0B-97E6-71F6519E7950}" type="slidenum">
              <a:rPr lang="en-US"/>
              <a:pPr>
                <a:defRPr/>
              </a:pPr>
              <a:t>‹#›</a:t>
            </a:fld>
            <a:endParaRPr lang="en-US"/>
          </a:p>
        </p:txBody>
      </p:sp>
    </p:spTree>
    <p:extLst>
      <p:ext uri="{BB962C8B-B14F-4D97-AF65-F5344CB8AC3E}">
        <p14:creationId xmlns:p14="http://schemas.microsoft.com/office/powerpoint/2010/main" val="335825704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2E669E60-47DF-49C0-9303-B0E02F259678}" type="slidenum">
              <a:rPr lang="en-US"/>
              <a:pPr>
                <a:defRPr/>
              </a:pPr>
              <a:t>‹#›</a:t>
            </a:fld>
            <a:endParaRPr lang="en-US"/>
          </a:p>
        </p:txBody>
      </p:sp>
    </p:spTree>
    <p:extLst>
      <p:ext uri="{BB962C8B-B14F-4D97-AF65-F5344CB8AC3E}">
        <p14:creationId xmlns:p14="http://schemas.microsoft.com/office/powerpoint/2010/main" val="351184112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7D434975-F2C9-4AAD-9980-D7CD9F837E4E}" type="slidenum">
              <a:rPr lang="en-US"/>
              <a:pPr>
                <a:defRPr/>
              </a:pPr>
              <a:t>‹#›</a:t>
            </a:fld>
            <a:endParaRPr lang="en-US"/>
          </a:p>
        </p:txBody>
      </p:sp>
    </p:spTree>
    <p:extLst>
      <p:ext uri="{BB962C8B-B14F-4D97-AF65-F5344CB8AC3E}">
        <p14:creationId xmlns:p14="http://schemas.microsoft.com/office/powerpoint/2010/main" val="102233149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0" y="0"/>
            <a:ext cx="8458200" cy="5943600"/>
            <a:chOff x="0" y="0"/>
            <a:chExt cx="5328" cy="3744"/>
          </a:xfrm>
        </p:grpSpPr>
        <p:sp>
          <p:nvSpPr>
            <p:cNvPr id="116739"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eaLnBrk="0" hangingPunct="0"/>
              <a:endParaRPr lang="en-US">
                <a:solidFill>
                  <a:srgbClr val="FFFFFF"/>
                </a:solidFill>
                <a:latin typeface="Tahoma" pitchFamily="34" charset="0"/>
                <a:ea typeface="+mn-ea"/>
              </a:endParaRPr>
            </a:p>
          </p:txBody>
        </p:sp>
        <p:sp>
          <p:nvSpPr>
            <p:cNvPr id="116740"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eaLnBrk="0" hangingPunct="0"/>
              <a:endParaRPr lang="en-US">
                <a:solidFill>
                  <a:srgbClr val="FFFFFF"/>
                </a:solidFill>
                <a:latin typeface="Tahoma" pitchFamily="34" charset="0"/>
                <a:ea typeface="+mn-ea"/>
              </a:endParaRPr>
            </a:p>
          </p:txBody>
        </p:sp>
      </p:grpSp>
      <p:sp>
        <p:nvSpPr>
          <p:cNvPr id="11674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16742" name="Rectangle 6"/>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16743" name="Rectangle 7"/>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16744" name="Rectangle 8"/>
          <p:cNvSpPr>
            <a:spLocks noGrp="1" noChangeArrowheads="1"/>
          </p:cNvSpPr>
          <p:nvPr>
            <p:ph type="sldNum" sz="quarter" idx="4"/>
          </p:nvPr>
        </p:nvSpPr>
        <p:spPr/>
        <p:txBody>
          <a:bodyPr/>
          <a:lstStyle>
            <a:lvl1pPr>
              <a:defRPr/>
            </a:lvl1pPr>
          </a:lstStyle>
          <a:p>
            <a:fld id="{88A9A844-ECD4-4193-AD0D-C1B25EC5D459}" type="slidenum">
              <a:rPr lang="en-US">
                <a:solidFill>
                  <a:srgbClr val="FFFFFF"/>
                </a:solidFill>
              </a:rPr>
              <a:pPr/>
              <a:t>‹#›</a:t>
            </a:fld>
            <a:endParaRPr lang="en-US">
              <a:solidFill>
                <a:srgbClr val="FFFFFF"/>
              </a:solidFill>
            </a:endParaRPr>
          </a:p>
        </p:txBody>
      </p:sp>
      <p:sp>
        <p:nvSpPr>
          <p:cNvPr id="11674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Tree>
    <p:extLst>
      <p:ext uri="{BB962C8B-B14F-4D97-AF65-F5344CB8AC3E}">
        <p14:creationId xmlns:p14="http://schemas.microsoft.com/office/powerpoint/2010/main" val="22151009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B28F553-EF31-4B34-813F-7EB13B667CF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95453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DFA23C0F-2E30-454D-A19B-A2DBD97AF88D}" type="slidenum">
              <a:rPr lang="en-US" altLang="en-US"/>
              <a:pPr>
                <a:defRPr/>
              </a:pPr>
              <a:t>‹#›</a:t>
            </a:fld>
            <a:endParaRPr lang="en-US" altLang="en-US"/>
          </a:p>
        </p:txBody>
      </p:sp>
    </p:spTree>
    <p:extLst>
      <p:ext uri="{BB962C8B-B14F-4D97-AF65-F5344CB8AC3E}">
        <p14:creationId xmlns:p14="http://schemas.microsoft.com/office/powerpoint/2010/main" val="25950019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FFE4CC2-D65C-4A7B-B3DD-3F429FEC178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207365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2252DB5-7749-48CC-8716-ECF5ED6E350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981821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B257084-1D45-4793-9F1A-7ABCE981B3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660267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4997356E-0522-4524-AE79-A573FB1416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959837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79DDA449-0AA1-4B1D-BF07-E8396E0D403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070695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877EECB-2564-4080-A635-EB62BF95B01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235664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D10E72B-420F-4DB8-BEDD-61B1BFFC477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8969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F6FDF03-0559-4549-BEC8-64F8B41F985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589919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DDDF291-826A-4675-8E61-38A762149B7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147101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FFC6956-521A-4A11-B82B-1C57D5E1A83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05371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777D05B-3A12-425B-A6D8-F92E9D088959}" type="slidenum">
              <a:rPr lang="en-US" altLang="en-US"/>
              <a:pPr>
                <a:defRPr/>
              </a:pPr>
              <a:t>‹#›</a:t>
            </a:fld>
            <a:endParaRPr lang="en-US" altLang="en-US"/>
          </a:p>
        </p:txBody>
      </p:sp>
    </p:spTree>
    <p:extLst>
      <p:ext uri="{BB962C8B-B14F-4D97-AF65-F5344CB8AC3E}">
        <p14:creationId xmlns:p14="http://schemas.microsoft.com/office/powerpoint/2010/main" val="27282274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solidFill>
                  <a:srgbClr val="000000"/>
                </a:solidFill>
                <a:latin typeface="Times New Roman" pitchFamily="18" charset="0"/>
                <a:ea typeface="+mn-ea"/>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solidFill>
                  <a:srgbClr val="000000"/>
                </a:solidFill>
                <a:latin typeface="Times New Roman" pitchFamily="18" charset="0"/>
                <a:ea typeface="+mn-ea"/>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solidFill>
                    <a:srgbClr val="000000"/>
                  </a:solidFill>
                  <a:latin typeface="Times New Roman" pitchFamily="18" charset="0"/>
                  <a:ea typeface="+mn-ea"/>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solidFill>
                    <a:srgbClr val="000000"/>
                  </a:solidFill>
                  <a:latin typeface="Times New Roman" pitchFamily="18" charset="0"/>
                  <a:ea typeface="+mn-ea"/>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solidFill>
                    <a:srgbClr val="000000"/>
                  </a:solidFill>
                  <a:latin typeface="Times New Roman" pitchFamily="18" charset="0"/>
                  <a:ea typeface="+mn-ea"/>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solidFill>
                    <a:srgbClr val="000000"/>
                  </a:solidFill>
                  <a:latin typeface="Times New Roman" pitchFamily="18" charset="0"/>
                  <a:ea typeface="+mn-ea"/>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solidFill>
                    <a:srgbClr val="000000"/>
                  </a:solidFill>
                  <a:latin typeface="Times New Roman" pitchFamily="18" charset="0"/>
                  <a:ea typeface="+mn-ea"/>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solidFill>
                    <a:srgbClr val="000000"/>
                  </a:solidFill>
                  <a:latin typeface="Times New Roman" pitchFamily="18" charset="0"/>
                  <a:ea typeface="+mn-ea"/>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solidFill>
                    <a:srgbClr val="000000"/>
                  </a:solidFill>
                  <a:latin typeface="Times New Roman" pitchFamily="18" charset="0"/>
                  <a:ea typeface="+mn-ea"/>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solidFill>
                    <a:srgbClr val="000000"/>
                  </a:solidFill>
                  <a:latin typeface="Times New Roman" pitchFamily="18" charset="0"/>
                  <a:ea typeface="+mn-ea"/>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solidFill>
                    <a:srgbClr val="000000"/>
                  </a:solidFill>
                  <a:latin typeface="Times New Roman" pitchFamily="18" charset="0"/>
                  <a:ea typeface="+mn-ea"/>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solidFill>
                    <a:srgbClr val="000000"/>
                  </a:solidFill>
                  <a:latin typeface="Times New Roman" pitchFamily="18" charset="0"/>
                  <a:ea typeface="+mn-ea"/>
                </a:endParaRPr>
              </a:p>
            </p:txBody>
          </p:sp>
        </p:grpSp>
      </p:grpSp>
      <p:sp>
        <p:nvSpPr>
          <p:cNvPr id="2867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2867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en-US">
              <a:solidFill>
                <a:srgbClr val="000000"/>
              </a:solidFill>
            </a:endParaRPr>
          </a:p>
        </p:txBody>
      </p:sp>
      <p:sp>
        <p:nvSpPr>
          <p:cNvPr id="19" name="Rectangle 17"/>
          <p:cNvSpPr>
            <a:spLocks noGrp="1" noChangeArrowheads="1"/>
          </p:cNvSpPr>
          <p:nvPr>
            <p:ph type="ftr" sz="quarter" idx="11"/>
          </p:nvPr>
        </p:nvSpPr>
        <p:spPr/>
        <p:txBody>
          <a:bodyPr/>
          <a:lstStyle>
            <a:lvl1pPr>
              <a:defRPr smtClean="0"/>
            </a:lvl1pPr>
          </a:lstStyle>
          <a:p>
            <a:pPr>
              <a:defRPr/>
            </a:pPr>
            <a:endParaRPr lang="en-US">
              <a:solidFill>
                <a:srgbClr val="000000"/>
              </a:solidFill>
            </a:endParaRPr>
          </a:p>
        </p:txBody>
      </p:sp>
      <p:sp>
        <p:nvSpPr>
          <p:cNvPr id="20" name="Rectangle 18"/>
          <p:cNvSpPr>
            <a:spLocks noGrp="1" noChangeArrowheads="1"/>
          </p:cNvSpPr>
          <p:nvPr>
            <p:ph type="sldNum" sz="quarter" idx="12"/>
          </p:nvPr>
        </p:nvSpPr>
        <p:spPr/>
        <p:txBody>
          <a:bodyPr/>
          <a:lstStyle>
            <a:lvl1pPr>
              <a:defRPr smtClean="0"/>
            </a:lvl1pPr>
          </a:lstStyle>
          <a:p>
            <a:pPr>
              <a:defRPr/>
            </a:pPr>
            <a:fld id="{3ABE04E9-1234-40FF-9856-BBFBEC675C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6999385"/>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6FE7E0B-C86A-40CD-81E7-7384C3FA7953}"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731839974"/>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DC029E3-2B00-420D-BFFE-A9AE7926195E}"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291064322"/>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07C41494-852E-4909-BDFD-AEAF528FEE48}" type="slidenum">
              <a:rPr lang="en-US">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961530664"/>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7A0861D4-04C2-401A-8BF4-637EDF94F108}" type="slidenum">
              <a:rPr lang="en-US">
                <a:solidFill>
                  <a:srgbClr val="000000"/>
                </a:solidFill>
              </a:rPr>
              <a:pPr>
                <a:defRPr/>
              </a:pPr>
              <a:t>‹#›</a:t>
            </a:fld>
            <a:endParaRPr lang="en-US">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260387683"/>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708EABEB-22D1-4523-B94B-99C47C80F7AD}" type="slidenum">
              <a:rPr lang="en-US">
                <a:solidFill>
                  <a:srgbClr val="000000"/>
                </a:solidFill>
              </a:rPr>
              <a:pPr>
                <a:defRPr/>
              </a:pPr>
              <a:t>‹#›</a:t>
            </a:fld>
            <a:endParaRPr lang="en-US">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670031621"/>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6D6FE082-8B00-4CC6-9C7F-B04ED1121F9C}" type="slidenum">
              <a:rPr lang="en-US">
                <a:solidFill>
                  <a:srgbClr val="000000"/>
                </a:solidFill>
              </a:rPr>
              <a:pPr>
                <a:defRPr/>
              </a:pPr>
              <a:t>‹#›</a:t>
            </a:fld>
            <a:endParaRPr 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956767362"/>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8ACF947-275B-40E7-8447-7886B3789EA6}" type="slidenum">
              <a:rPr lang="en-US">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27545219"/>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D4ED127-ECC0-44A8-AB56-0606B870D31E}" type="slidenum">
              <a:rPr lang="en-US">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022298696"/>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D415D79-C528-4325-A495-407D4C007000}"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77133492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F61D394-CCD2-41BE-A985-BF798F75FC8C}" type="slidenum">
              <a:rPr lang="en-US" altLang="en-US"/>
              <a:pPr>
                <a:defRPr/>
              </a:pPr>
              <a:t>‹#›</a:t>
            </a:fld>
            <a:endParaRPr lang="en-US" altLang="en-US"/>
          </a:p>
        </p:txBody>
      </p:sp>
    </p:spTree>
    <p:extLst>
      <p:ext uri="{BB962C8B-B14F-4D97-AF65-F5344CB8AC3E}">
        <p14:creationId xmlns:p14="http://schemas.microsoft.com/office/powerpoint/2010/main" val="29566891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640096B-EAD8-4E92-9159-A9EE4368C94E}"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412230613"/>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08364" y="403412"/>
            <a:ext cx="6990773" cy="1130394"/>
          </a:xfrm>
        </p:spPr>
        <p:txBody>
          <a:bodyPr lIns="82058" tIns="41029" rIns="82058" bIns="41029"/>
          <a:lstStyle/>
          <a:p>
            <a:r>
              <a:rPr lang="en-US"/>
              <a:t>Click to edit Master title style</a:t>
            </a:r>
          </a:p>
        </p:txBody>
      </p:sp>
      <p:sp>
        <p:nvSpPr>
          <p:cNvPr id="3" name="Table Placeholder 2"/>
          <p:cNvSpPr>
            <a:spLocks noGrp="1"/>
          </p:cNvSpPr>
          <p:nvPr>
            <p:ph type="tbl" idx="1"/>
          </p:nvPr>
        </p:nvSpPr>
        <p:spPr>
          <a:xfrm>
            <a:off x="1039091" y="1748118"/>
            <a:ext cx="6990773" cy="3602691"/>
          </a:xfrm>
        </p:spPr>
        <p:txBody>
          <a:bodyPr lIns="82058" tIns="41029" rIns="82058" bIns="41029"/>
          <a:lstStyle/>
          <a:p>
            <a:endParaRPr lang="en-US"/>
          </a:p>
        </p:txBody>
      </p:sp>
      <p:sp>
        <p:nvSpPr>
          <p:cNvPr id="4" name="Slide Number Placeholder 3"/>
          <p:cNvSpPr>
            <a:spLocks noGrp="1"/>
          </p:cNvSpPr>
          <p:nvPr>
            <p:ph type="sldNum" sz="quarter" idx="10"/>
          </p:nvPr>
        </p:nvSpPr>
        <p:spPr>
          <a:xfrm>
            <a:off x="6580909" y="6252882"/>
            <a:ext cx="1870364" cy="470647"/>
          </a:xfrm>
        </p:spPr>
        <p:txBody>
          <a:bodyPr lIns="82058" tIns="41029" rIns="82058" bIns="41029"/>
          <a:lstStyle>
            <a:lvl1pPr>
              <a:defRPr/>
            </a:lvl1pPr>
          </a:lstStyle>
          <a:p>
            <a:fld id="{B31842A3-5302-4B05-8DEA-486BB8930C4D}" type="slidenum">
              <a:rPr lang="en-US">
                <a:solidFill>
                  <a:srgbClr val="E7DEC9">
                    <a:shade val="50000"/>
                    <a:satMod val="200000"/>
                  </a:srgbClr>
                </a:solidFill>
              </a:rPr>
              <a:pPr/>
              <a:t>‹#›</a:t>
            </a:fld>
            <a:r>
              <a:rPr lang="en-US" sz="1300" dirty="0">
                <a:solidFill>
                  <a:srgbClr val="E7DEC9">
                    <a:shade val="50000"/>
                    <a:satMod val="200000"/>
                  </a:srgbClr>
                </a:solidFill>
                <a:latin typeface="Times New Roman" pitchFamily="18" charset="0"/>
              </a:rPr>
              <a:t> </a:t>
            </a:r>
          </a:p>
        </p:txBody>
      </p:sp>
    </p:spTree>
    <p:extLst>
      <p:ext uri="{BB962C8B-B14F-4D97-AF65-F5344CB8AC3E}">
        <p14:creationId xmlns:p14="http://schemas.microsoft.com/office/powerpoint/2010/main" val="1359955203"/>
      </p:ext>
    </p:extLst>
  </p:cSld>
  <p:clrMapOvr>
    <a:masterClrMapping/>
  </p:clrMapOvr>
  <p:transition>
    <p:pull dir="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C252D1E9-642C-4D12-AC65-8AA9DCF1B9F6}" type="datetimeFigureOut">
              <a:rPr lang="en-US" smtClean="0"/>
              <a:pPr/>
              <a:t>3/1/2019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363A7C-1F06-4274-8215-28935AF2B8FC}"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4178365479"/>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C252D1E9-642C-4D12-AC65-8AA9DCF1B9F6}" type="datetimeFigureOut">
              <a:rPr lang="en-US" smtClean="0"/>
              <a:pPr/>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7363A7C-1F06-4274-8215-28935AF2B8FC}"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894998497"/>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252D1E9-642C-4D12-AC65-8AA9DCF1B9F6}" type="datetimeFigureOut">
              <a:rPr lang="en-US" smtClean="0"/>
              <a:pPr/>
              <a:t>3/1/2019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363A7C-1F06-4274-8215-28935AF2B8FC}"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03674772"/>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C252D1E9-642C-4D12-AC65-8AA9DCF1B9F6}" type="datetimeFigureOut">
              <a:rPr lang="en-US" smtClean="0"/>
              <a:pPr/>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63A7C-1F06-4274-8215-28935AF2B8FC}"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16777456"/>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252D1E9-642C-4D12-AC65-8AA9DCF1B9F6}" type="datetimeFigureOut">
              <a:rPr lang="en-US" smtClean="0"/>
              <a:pPr/>
              <a:t>3/1/2019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7363A7C-1F06-4274-8215-28935AF2B8FC}"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68615314"/>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252D1E9-642C-4D12-AC65-8AA9DCF1B9F6}" type="datetimeFigureOut">
              <a:rPr lang="en-US" smtClean="0"/>
              <a:pPr/>
              <a:t>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7363A7C-1F06-4274-8215-28935AF2B8FC}"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8474605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C252D1E9-642C-4D12-AC65-8AA9DCF1B9F6}" type="datetimeFigureOut">
              <a:rPr lang="en-US" smtClean="0"/>
              <a:pPr/>
              <a:t>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7363A7C-1F06-4274-8215-28935AF2B8FC}" type="slidenum">
              <a:rPr lang="en-US" smtClean="0"/>
              <a:pPr/>
              <a:t>‹#›</a:t>
            </a:fld>
            <a:endParaRPr lang="en-US"/>
          </a:p>
        </p:txBody>
      </p:sp>
    </p:spTree>
    <p:extLst>
      <p:ext uri="{BB962C8B-B14F-4D97-AF65-F5344CB8AC3E}">
        <p14:creationId xmlns:p14="http://schemas.microsoft.com/office/powerpoint/2010/main" val="34789485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7363A7C-1F06-4274-8215-28935AF2B8FC}"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C252D1E9-642C-4D12-AC65-8AA9DCF1B9F6}" type="datetimeFigureOut">
              <a:rPr lang="en-US" smtClean="0"/>
              <a:pPr/>
              <a:t>3/1/2019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288658822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4F83CD3-0341-4839-8865-8E464E03F455}" type="slidenum">
              <a:rPr lang="en-US" altLang="en-US"/>
              <a:pPr>
                <a:defRPr/>
              </a:pPr>
              <a:t>‹#›</a:t>
            </a:fld>
            <a:endParaRPr lang="en-US" altLang="en-US"/>
          </a:p>
        </p:txBody>
      </p:sp>
    </p:spTree>
    <p:extLst>
      <p:ext uri="{BB962C8B-B14F-4D97-AF65-F5344CB8AC3E}">
        <p14:creationId xmlns:p14="http://schemas.microsoft.com/office/powerpoint/2010/main" val="24723153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D7363A7C-1F06-4274-8215-28935AF2B8FC}"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C252D1E9-642C-4D12-AC65-8AA9DCF1B9F6}" type="datetimeFigureOut">
              <a:rPr lang="en-US" smtClean="0"/>
              <a:pPr/>
              <a:t>3/1/2019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29622622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52D1E9-642C-4D12-AC65-8AA9DCF1B9F6}" type="datetimeFigureOut">
              <a:rPr lang="en-US" smtClean="0"/>
              <a:pPr/>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63A7C-1F06-4274-8215-28935AF2B8FC}"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026523570"/>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D7363A7C-1F06-4274-8215-28935AF2B8FC}"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52D1E9-642C-4D12-AC65-8AA9DCF1B9F6}" type="datetimeFigureOut">
              <a:rPr lang="en-US" smtClean="0"/>
              <a:pPr/>
              <a:t>3/1/2019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3492390662"/>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solidFill>
                <a:prstClr val="black"/>
              </a:solidFill>
            </a:endParaRPr>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solidFill>
                <a:prstClr val="black"/>
              </a:solidFill>
            </a:endParaRPr>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p:cNvSpPr>
            <a:spLocks noGrp="1"/>
          </p:cNvSpPr>
          <p:nvPr>
            <p:ph type="dt" sz="half" idx="10"/>
          </p:nvPr>
        </p:nvSpPr>
        <p:spPr/>
        <p:txBody>
          <a:bodyPr/>
          <a:lstStyle>
            <a:lvl1pPr>
              <a:defRPr/>
            </a:lvl1pPr>
            <a:extLst/>
          </a:lstStyle>
          <a:p>
            <a:pPr>
              <a:defRPr/>
            </a:pPr>
            <a:endParaRPr lang="en-US">
              <a:solidFill>
                <a:srgbClr val="DEDEE0">
                  <a:shade val="50000"/>
                  <a:satMod val="200000"/>
                </a:srgbClr>
              </a:solidFill>
            </a:endParaRPr>
          </a:p>
        </p:txBody>
      </p:sp>
      <p:sp>
        <p:nvSpPr>
          <p:cNvPr id="7" name="Footer Placeholder 19"/>
          <p:cNvSpPr>
            <a:spLocks noGrp="1"/>
          </p:cNvSpPr>
          <p:nvPr>
            <p:ph type="ftr" sz="quarter" idx="11"/>
          </p:nvPr>
        </p:nvSpPr>
        <p:spPr/>
        <p:txBody>
          <a:bodyPr/>
          <a:lstStyle>
            <a:lvl1pPr>
              <a:defRPr/>
            </a:lvl1pPr>
            <a:extLst/>
          </a:lstStyle>
          <a:p>
            <a:pPr>
              <a:defRPr/>
            </a:pPr>
            <a:endParaRPr lang="en-US">
              <a:solidFill>
                <a:srgbClr val="DEDEE0">
                  <a:shade val="50000"/>
                  <a:satMod val="200000"/>
                </a:srgbClr>
              </a:solidFill>
            </a:endParaRPr>
          </a:p>
        </p:txBody>
      </p:sp>
      <p:sp>
        <p:nvSpPr>
          <p:cNvPr id="8" name="Slide Number Placeholder 9"/>
          <p:cNvSpPr>
            <a:spLocks noGrp="1"/>
          </p:cNvSpPr>
          <p:nvPr>
            <p:ph type="sldNum" sz="quarter" idx="12"/>
          </p:nvPr>
        </p:nvSpPr>
        <p:spPr/>
        <p:txBody>
          <a:bodyPr/>
          <a:lstStyle>
            <a:lvl1pPr>
              <a:defRPr/>
            </a:lvl1pPr>
            <a:extLst/>
          </a:lstStyle>
          <a:p>
            <a:pPr>
              <a:defRPr/>
            </a:pPr>
            <a:fld id="{3EFEE9B2-4E7B-4FE0-8FB0-FECFDE284032}" type="slidenum">
              <a:rPr lang="en-US">
                <a:solidFill>
                  <a:srgbClr val="DEDEE0">
                    <a:shade val="50000"/>
                    <a:satMod val="200000"/>
                  </a:srgbClr>
                </a:solidFill>
              </a:rPr>
              <a:pPr>
                <a:defRPr/>
              </a:pPr>
              <a:t>‹#›</a:t>
            </a:fld>
            <a:endParaRPr lang="en-US">
              <a:solidFill>
                <a:srgbClr val="DEDEE0">
                  <a:shade val="50000"/>
                  <a:satMod val="200000"/>
                </a:srgbClr>
              </a:solidFill>
            </a:endParaRPr>
          </a:p>
        </p:txBody>
      </p:sp>
    </p:spTree>
    <p:extLst>
      <p:ext uri="{BB962C8B-B14F-4D97-AF65-F5344CB8AC3E}">
        <p14:creationId xmlns:p14="http://schemas.microsoft.com/office/powerpoint/2010/main" val="9004621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DEDEE0">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DEDEE0">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CCCEDBC5-CD4D-447D-820E-68512D5EB767}" type="slidenum">
              <a:rPr lang="en-US">
                <a:solidFill>
                  <a:srgbClr val="DEDEE0">
                    <a:shade val="50000"/>
                    <a:satMod val="200000"/>
                  </a:srgbClr>
                </a:solidFill>
              </a:rPr>
              <a:pPr>
                <a:defRPr/>
              </a:pPr>
              <a:t>‹#›</a:t>
            </a:fld>
            <a:endParaRPr lang="en-US">
              <a:solidFill>
                <a:srgbClr val="DEDEE0">
                  <a:shade val="50000"/>
                  <a:satMod val="200000"/>
                </a:srgbClr>
              </a:solidFill>
            </a:endParaRPr>
          </a:p>
        </p:txBody>
      </p:sp>
    </p:spTree>
    <p:extLst>
      <p:ext uri="{BB962C8B-B14F-4D97-AF65-F5344CB8AC3E}">
        <p14:creationId xmlns:p14="http://schemas.microsoft.com/office/powerpoint/2010/main" val="303766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solidFill>
                <a:prstClr val="black"/>
              </a:solidFill>
            </a:endParaRPr>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solidFill>
                <a:prstClr val="black"/>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solidFill>
                <a:srgbClr val="DEDEE0">
                  <a:shade val="50000"/>
                  <a:satMod val="200000"/>
                </a:srgbClr>
              </a:solidFill>
            </a:endParaRPr>
          </a:p>
        </p:txBody>
      </p:sp>
      <p:sp>
        <p:nvSpPr>
          <p:cNvPr id="9" name="Footer Placeholder 4"/>
          <p:cNvSpPr>
            <a:spLocks noGrp="1"/>
          </p:cNvSpPr>
          <p:nvPr>
            <p:ph type="ftr" sz="quarter" idx="11"/>
          </p:nvPr>
        </p:nvSpPr>
        <p:spPr/>
        <p:txBody>
          <a:bodyPr/>
          <a:lstStyle>
            <a:lvl1pPr>
              <a:defRPr/>
            </a:lvl1pPr>
            <a:extLst/>
          </a:lstStyle>
          <a:p>
            <a:pPr>
              <a:defRPr/>
            </a:pPr>
            <a:endParaRPr lang="en-US">
              <a:solidFill>
                <a:srgbClr val="DEDEE0">
                  <a:shade val="50000"/>
                  <a:satMod val="200000"/>
                </a:srgbClr>
              </a:solidFill>
            </a:endParaRPr>
          </a:p>
        </p:txBody>
      </p:sp>
      <p:sp>
        <p:nvSpPr>
          <p:cNvPr id="10" name="Slide Number Placeholder 5"/>
          <p:cNvSpPr>
            <a:spLocks noGrp="1"/>
          </p:cNvSpPr>
          <p:nvPr>
            <p:ph type="sldNum" sz="quarter" idx="12"/>
          </p:nvPr>
        </p:nvSpPr>
        <p:spPr/>
        <p:txBody>
          <a:bodyPr/>
          <a:lstStyle>
            <a:lvl1pPr>
              <a:defRPr/>
            </a:lvl1pPr>
            <a:extLst/>
          </a:lstStyle>
          <a:p>
            <a:pPr>
              <a:defRPr/>
            </a:pPr>
            <a:fld id="{F5F767FE-813D-461E-AFD3-F73F9DA29689}" type="slidenum">
              <a:rPr lang="en-US">
                <a:solidFill>
                  <a:srgbClr val="DEDEE0">
                    <a:shade val="50000"/>
                    <a:satMod val="200000"/>
                  </a:srgbClr>
                </a:solidFill>
              </a:rPr>
              <a:pPr>
                <a:defRPr/>
              </a:pPr>
              <a:t>‹#›</a:t>
            </a:fld>
            <a:endParaRPr lang="en-US">
              <a:solidFill>
                <a:srgbClr val="DEDEE0">
                  <a:shade val="50000"/>
                  <a:satMod val="200000"/>
                </a:srgbClr>
              </a:solidFill>
            </a:endParaRPr>
          </a:p>
        </p:txBody>
      </p:sp>
    </p:spTree>
    <p:extLst>
      <p:ext uri="{BB962C8B-B14F-4D97-AF65-F5344CB8AC3E}">
        <p14:creationId xmlns:p14="http://schemas.microsoft.com/office/powerpoint/2010/main" val="38099600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DEDEE0">
                  <a:shade val="50000"/>
                  <a:satMod val="200000"/>
                </a:srgbClr>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DEDEE0">
                  <a:shade val="50000"/>
                  <a:satMod val="200000"/>
                </a:srgbClr>
              </a:solidFill>
            </a:endParaRPr>
          </a:p>
        </p:txBody>
      </p:sp>
      <p:sp>
        <p:nvSpPr>
          <p:cNvPr id="7" name="Slide Number Placeholder 21"/>
          <p:cNvSpPr>
            <a:spLocks noGrp="1"/>
          </p:cNvSpPr>
          <p:nvPr>
            <p:ph type="sldNum" sz="quarter" idx="12"/>
          </p:nvPr>
        </p:nvSpPr>
        <p:spPr/>
        <p:txBody>
          <a:bodyPr/>
          <a:lstStyle>
            <a:lvl1pPr>
              <a:defRPr/>
            </a:lvl1pPr>
          </a:lstStyle>
          <a:p>
            <a:pPr>
              <a:defRPr/>
            </a:pPr>
            <a:fld id="{B73218AA-4CD7-4E63-83D8-54369C896ECC}" type="slidenum">
              <a:rPr lang="en-US">
                <a:solidFill>
                  <a:srgbClr val="DEDEE0">
                    <a:shade val="50000"/>
                    <a:satMod val="200000"/>
                  </a:srgbClr>
                </a:solidFill>
              </a:rPr>
              <a:pPr>
                <a:defRPr/>
              </a:pPr>
              <a:t>‹#›</a:t>
            </a:fld>
            <a:endParaRPr lang="en-US">
              <a:solidFill>
                <a:srgbClr val="DEDEE0">
                  <a:shade val="50000"/>
                  <a:satMod val="200000"/>
                </a:srgbClr>
              </a:solidFill>
            </a:endParaRPr>
          </a:p>
        </p:txBody>
      </p:sp>
    </p:spTree>
    <p:extLst>
      <p:ext uri="{BB962C8B-B14F-4D97-AF65-F5344CB8AC3E}">
        <p14:creationId xmlns:p14="http://schemas.microsoft.com/office/powerpoint/2010/main" val="21260758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a:solidFill>
                <a:srgbClr val="DEDEE0">
                  <a:shade val="50000"/>
                  <a:satMod val="20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srgbClr val="DEDEE0">
                  <a:shade val="50000"/>
                  <a:satMod val="200000"/>
                </a:srgbClr>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CB50D93F-BDF6-42C5-BE90-09CF068FDF25}" type="slidenum">
              <a:rPr lang="en-US">
                <a:solidFill>
                  <a:srgbClr val="DEDEE0">
                    <a:shade val="50000"/>
                    <a:satMod val="200000"/>
                  </a:srgbClr>
                </a:solidFill>
              </a:rPr>
              <a:pPr>
                <a:defRPr/>
              </a:pPr>
              <a:t>‹#›</a:t>
            </a:fld>
            <a:endParaRPr lang="en-US">
              <a:solidFill>
                <a:srgbClr val="DEDEE0">
                  <a:shade val="50000"/>
                  <a:satMod val="200000"/>
                </a:srgbClr>
              </a:solidFill>
            </a:endParaRPr>
          </a:p>
        </p:txBody>
      </p:sp>
    </p:spTree>
    <p:extLst>
      <p:ext uri="{BB962C8B-B14F-4D97-AF65-F5344CB8AC3E}">
        <p14:creationId xmlns:p14="http://schemas.microsoft.com/office/powerpoint/2010/main" val="12496872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endParaRPr lang="en-US">
              <a:solidFill>
                <a:srgbClr val="DEDEE0">
                  <a:shade val="50000"/>
                  <a:satMod val="200000"/>
                </a:srgbClr>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DEDEE0">
                  <a:shade val="50000"/>
                  <a:satMod val="200000"/>
                </a:srgbClr>
              </a:solidFill>
            </a:endParaRPr>
          </a:p>
        </p:txBody>
      </p:sp>
      <p:sp>
        <p:nvSpPr>
          <p:cNvPr id="5" name="Slide Number Placeholder 21"/>
          <p:cNvSpPr>
            <a:spLocks noGrp="1"/>
          </p:cNvSpPr>
          <p:nvPr>
            <p:ph type="sldNum" sz="quarter" idx="12"/>
          </p:nvPr>
        </p:nvSpPr>
        <p:spPr/>
        <p:txBody>
          <a:bodyPr/>
          <a:lstStyle>
            <a:lvl1pPr>
              <a:defRPr/>
            </a:lvl1pPr>
          </a:lstStyle>
          <a:p>
            <a:pPr>
              <a:defRPr/>
            </a:pPr>
            <a:fld id="{60F81E94-3B21-4904-8BA5-97F4C2F4E542}" type="slidenum">
              <a:rPr lang="en-US">
                <a:solidFill>
                  <a:srgbClr val="DEDEE0">
                    <a:shade val="50000"/>
                    <a:satMod val="200000"/>
                  </a:srgbClr>
                </a:solidFill>
              </a:rPr>
              <a:pPr>
                <a:defRPr/>
              </a:pPr>
              <a:t>‹#›</a:t>
            </a:fld>
            <a:endParaRPr lang="en-US">
              <a:solidFill>
                <a:srgbClr val="DEDEE0">
                  <a:shade val="50000"/>
                  <a:satMod val="200000"/>
                </a:srgbClr>
              </a:solidFill>
            </a:endParaRPr>
          </a:p>
        </p:txBody>
      </p:sp>
    </p:spTree>
    <p:extLst>
      <p:ext uri="{BB962C8B-B14F-4D97-AF65-F5344CB8AC3E}">
        <p14:creationId xmlns:p14="http://schemas.microsoft.com/office/powerpoint/2010/main" val="26593660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4" name="Date Placeholder 1"/>
          <p:cNvSpPr>
            <a:spLocks noGrp="1"/>
          </p:cNvSpPr>
          <p:nvPr>
            <p:ph type="dt" sz="half" idx="10"/>
          </p:nvPr>
        </p:nvSpPr>
        <p:spPr/>
        <p:txBody>
          <a:bodyPr/>
          <a:lstStyle>
            <a:lvl1pPr>
              <a:defRPr/>
            </a:lvl1pPr>
            <a:extLst/>
          </a:lstStyle>
          <a:p>
            <a:pPr>
              <a:defRPr/>
            </a:pPr>
            <a:endParaRPr lang="en-US">
              <a:solidFill>
                <a:srgbClr val="DEDEE0">
                  <a:shade val="50000"/>
                  <a:satMod val="200000"/>
                </a:srgbClr>
              </a:solidFill>
            </a:endParaRPr>
          </a:p>
        </p:txBody>
      </p:sp>
      <p:sp>
        <p:nvSpPr>
          <p:cNvPr id="5" name="Footer Placeholder 2"/>
          <p:cNvSpPr>
            <a:spLocks noGrp="1"/>
          </p:cNvSpPr>
          <p:nvPr>
            <p:ph type="ftr" sz="quarter" idx="11"/>
          </p:nvPr>
        </p:nvSpPr>
        <p:spPr/>
        <p:txBody>
          <a:bodyPr/>
          <a:lstStyle>
            <a:lvl1pPr>
              <a:defRPr/>
            </a:lvl1pPr>
            <a:extLst/>
          </a:lstStyle>
          <a:p>
            <a:pPr>
              <a:defRPr/>
            </a:pPr>
            <a:endParaRPr lang="en-US">
              <a:solidFill>
                <a:srgbClr val="DEDEE0">
                  <a:shade val="50000"/>
                  <a:satMod val="200000"/>
                </a:srgbClr>
              </a:solidFill>
            </a:endParaRPr>
          </a:p>
        </p:txBody>
      </p:sp>
      <p:sp>
        <p:nvSpPr>
          <p:cNvPr id="6" name="Slide Number Placeholder 3"/>
          <p:cNvSpPr>
            <a:spLocks noGrp="1"/>
          </p:cNvSpPr>
          <p:nvPr>
            <p:ph type="sldNum" sz="quarter" idx="12"/>
          </p:nvPr>
        </p:nvSpPr>
        <p:spPr/>
        <p:txBody>
          <a:bodyPr/>
          <a:lstStyle>
            <a:lvl1pPr>
              <a:defRPr/>
            </a:lvl1pPr>
            <a:extLst/>
          </a:lstStyle>
          <a:p>
            <a:pPr>
              <a:defRPr/>
            </a:pPr>
            <a:fld id="{77519D55-D51D-402E-91ED-EFD4A4B8C30E}" type="slidenum">
              <a:rPr lang="en-US">
                <a:solidFill>
                  <a:srgbClr val="DEDEE0">
                    <a:shade val="50000"/>
                    <a:satMod val="200000"/>
                  </a:srgbClr>
                </a:solidFill>
              </a:rPr>
              <a:pPr>
                <a:defRPr/>
              </a:pPr>
              <a:t>‹#›</a:t>
            </a:fld>
            <a:endParaRPr lang="en-US">
              <a:solidFill>
                <a:srgbClr val="DEDEE0">
                  <a:shade val="50000"/>
                  <a:satMod val="200000"/>
                </a:srgbClr>
              </a:solidFill>
            </a:endParaRPr>
          </a:p>
        </p:txBody>
      </p:sp>
    </p:spTree>
    <p:extLst>
      <p:ext uri="{BB962C8B-B14F-4D97-AF65-F5344CB8AC3E}">
        <p14:creationId xmlns:p14="http://schemas.microsoft.com/office/powerpoint/2010/main" val="1933983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FC839F-14E2-4C90-9384-ED420B4D231E}" type="slidenum">
              <a:rPr lang="en-US" altLang="en-US"/>
              <a:pPr>
                <a:defRPr/>
              </a:pPr>
              <a:t>‹#›</a:t>
            </a:fld>
            <a:endParaRPr lang="en-US" altLang="en-US"/>
          </a:p>
        </p:txBody>
      </p:sp>
    </p:spTree>
    <p:extLst>
      <p:ext uri="{BB962C8B-B14F-4D97-AF65-F5344CB8AC3E}">
        <p14:creationId xmlns:p14="http://schemas.microsoft.com/office/powerpoint/2010/main" val="40581307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a:solidFill>
                <a:srgbClr val="DEDEE0">
                  <a:shade val="50000"/>
                  <a:satMod val="200000"/>
                </a:srgbClr>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srgbClr val="DEDEE0">
                  <a:shade val="50000"/>
                  <a:satMod val="200000"/>
                </a:srgbClr>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C58661D4-27D1-4747-B053-6968A504268E}" type="slidenum">
              <a:rPr lang="en-US">
                <a:solidFill>
                  <a:srgbClr val="DEDEE0">
                    <a:shade val="50000"/>
                    <a:satMod val="200000"/>
                  </a:srgbClr>
                </a:solidFill>
              </a:rPr>
              <a:pPr>
                <a:defRPr/>
              </a:pPr>
              <a:t>‹#›</a:t>
            </a:fld>
            <a:endParaRPr lang="en-US">
              <a:solidFill>
                <a:srgbClr val="DEDEE0">
                  <a:shade val="50000"/>
                  <a:satMod val="200000"/>
                </a:srgbClr>
              </a:solidFill>
            </a:endParaRPr>
          </a:p>
        </p:txBody>
      </p:sp>
    </p:spTree>
    <p:extLst>
      <p:ext uri="{BB962C8B-B14F-4D97-AF65-F5344CB8AC3E}">
        <p14:creationId xmlns:p14="http://schemas.microsoft.com/office/powerpoint/2010/main" val="17617797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hangingPunct="1">
              <a:lnSpc>
                <a:spcPts val="3000"/>
              </a:lnSpc>
              <a:spcBef>
                <a:spcPts val="600"/>
              </a:spcBef>
              <a:buClr>
                <a:srgbClr val="AD0101"/>
              </a:buClr>
              <a:buSzPct val="80000"/>
              <a:buFont typeface="Wingdings 2"/>
              <a:buNone/>
              <a:defRPr/>
            </a:pPr>
            <a:endParaRPr lang="en-US" sz="3200">
              <a:solidFill>
                <a:prstClr val="black"/>
              </a:solidFill>
              <a:latin typeface="Gill Sans M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solidFill>
                <a:prstClr val="white"/>
              </a:solidFill>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solidFill>
                <a:srgbClr val="DEDEE0">
                  <a:shade val="50000"/>
                  <a:satMod val="200000"/>
                </a:srgbClr>
              </a:solidFill>
            </a:endParaRPr>
          </a:p>
        </p:txBody>
      </p:sp>
      <p:sp>
        <p:nvSpPr>
          <p:cNvPr id="9" name="Footer Placeholder 5"/>
          <p:cNvSpPr>
            <a:spLocks noGrp="1"/>
          </p:cNvSpPr>
          <p:nvPr>
            <p:ph type="ftr" sz="quarter" idx="11"/>
          </p:nvPr>
        </p:nvSpPr>
        <p:spPr/>
        <p:txBody>
          <a:bodyPr/>
          <a:lstStyle>
            <a:lvl1pPr>
              <a:defRPr/>
            </a:lvl1pPr>
            <a:extLst/>
          </a:lstStyle>
          <a:p>
            <a:pPr>
              <a:defRPr/>
            </a:pPr>
            <a:endParaRPr lang="en-US">
              <a:solidFill>
                <a:srgbClr val="DEDEE0">
                  <a:shade val="50000"/>
                  <a:satMod val="200000"/>
                </a:srgbClr>
              </a:solidFill>
            </a:endParaRPr>
          </a:p>
        </p:txBody>
      </p:sp>
      <p:sp>
        <p:nvSpPr>
          <p:cNvPr id="10" name="Slide Number Placeholder 6"/>
          <p:cNvSpPr>
            <a:spLocks noGrp="1"/>
          </p:cNvSpPr>
          <p:nvPr>
            <p:ph type="sldNum" sz="quarter" idx="12"/>
          </p:nvPr>
        </p:nvSpPr>
        <p:spPr/>
        <p:txBody>
          <a:bodyPr/>
          <a:lstStyle>
            <a:lvl1pPr>
              <a:defRPr/>
            </a:lvl1pPr>
            <a:extLst/>
          </a:lstStyle>
          <a:p>
            <a:pPr>
              <a:defRPr/>
            </a:pPr>
            <a:fld id="{5BD6572B-CCD3-4D6A-899D-EAA780564DCD}" type="slidenum">
              <a:rPr lang="en-US">
                <a:solidFill>
                  <a:srgbClr val="DEDEE0">
                    <a:shade val="50000"/>
                    <a:satMod val="200000"/>
                  </a:srgbClr>
                </a:solidFill>
              </a:rPr>
              <a:pPr>
                <a:defRPr/>
              </a:pPr>
              <a:t>‹#›</a:t>
            </a:fld>
            <a:endParaRPr lang="en-US">
              <a:solidFill>
                <a:srgbClr val="DEDEE0">
                  <a:shade val="50000"/>
                  <a:satMod val="200000"/>
                </a:srgbClr>
              </a:solidFill>
            </a:endParaRPr>
          </a:p>
        </p:txBody>
      </p:sp>
    </p:spTree>
    <p:extLst>
      <p:ext uri="{BB962C8B-B14F-4D97-AF65-F5344CB8AC3E}">
        <p14:creationId xmlns:p14="http://schemas.microsoft.com/office/powerpoint/2010/main" val="17718501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DEDEE0">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DEDEE0">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176D064E-0BCA-44E2-A9AF-D9F4E0C65705}" type="slidenum">
              <a:rPr lang="en-US">
                <a:solidFill>
                  <a:srgbClr val="DEDEE0">
                    <a:shade val="50000"/>
                    <a:satMod val="200000"/>
                  </a:srgbClr>
                </a:solidFill>
              </a:rPr>
              <a:pPr>
                <a:defRPr/>
              </a:pPr>
              <a:t>‹#›</a:t>
            </a:fld>
            <a:endParaRPr lang="en-US">
              <a:solidFill>
                <a:srgbClr val="DEDEE0">
                  <a:shade val="50000"/>
                  <a:satMod val="200000"/>
                </a:srgbClr>
              </a:solidFill>
            </a:endParaRPr>
          </a:p>
        </p:txBody>
      </p:sp>
    </p:spTree>
    <p:extLst>
      <p:ext uri="{BB962C8B-B14F-4D97-AF65-F5344CB8AC3E}">
        <p14:creationId xmlns:p14="http://schemas.microsoft.com/office/powerpoint/2010/main" val="39383802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DEDEE0">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DEDEE0">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A502F40D-19B9-4870-8482-3FA622561069}" type="slidenum">
              <a:rPr lang="en-US">
                <a:solidFill>
                  <a:srgbClr val="DEDEE0">
                    <a:shade val="50000"/>
                    <a:satMod val="200000"/>
                  </a:srgbClr>
                </a:solidFill>
              </a:rPr>
              <a:pPr>
                <a:defRPr/>
              </a:pPr>
              <a:t>‹#›</a:t>
            </a:fld>
            <a:endParaRPr lang="en-US">
              <a:solidFill>
                <a:srgbClr val="DEDEE0">
                  <a:shade val="50000"/>
                  <a:satMod val="200000"/>
                </a:srgbClr>
              </a:solidFill>
            </a:endParaRPr>
          </a:p>
        </p:txBody>
      </p:sp>
    </p:spTree>
    <p:extLst>
      <p:ext uri="{BB962C8B-B14F-4D97-AF65-F5344CB8AC3E}">
        <p14:creationId xmlns:p14="http://schemas.microsoft.com/office/powerpoint/2010/main" val="10561828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228600" y="274638"/>
            <a:ext cx="8686800" cy="1143000"/>
          </a:xfrm>
          <a:prstGeom prst="rect">
            <a:avLst/>
          </a:prstGeom>
        </p:spPr>
        <p:txBody>
          <a:bodyPr vert="horz" lIns="91440" tIns="45720" rIns="91440" bIns="45720" rtlCol="0" anchor="ctr">
            <a:normAutofit/>
          </a:bodyPr>
          <a:lstStyle>
            <a:lvl1pPr algn="ctr">
              <a:defRPr/>
            </a:lvl1pPr>
          </a:lstStyle>
          <a:p>
            <a:r>
              <a:rPr lang="en-US" dirty="0"/>
              <a:t>SLIDE TITLE</a:t>
            </a:r>
          </a:p>
        </p:txBody>
      </p:sp>
    </p:spTree>
    <p:extLst>
      <p:ext uri="{BB962C8B-B14F-4D97-AF65-F5344CB8AC3E}">
        <p14:creationId xmlns:p14="http://schemas.microsoft.com/office/powerpoint/2010/main" val="26278411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1905000" y="1219200"/>
            <a:ext cx="0" cy="2057400"/>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US" sz="1800">
              <a:solidFill>
                <a:srgbClr val="336666"/>
              </a:solidFill>
              <a:latin typeface="Arial"/>
            </a:endParaRPr>
          </a:p>
        </p:txBody>
      </p:sp>
      <p:sp>
        <p:nvSpPr>
          <p:cNvPr id="5" name="Oval 8"/>
          <p:cNvSpPr>
            <a:spLocks noChangeArrowheads="1"/>
          </p:cNvSpPr>
          <p:nvPr/>
        </p:nvSpPr>
        <p:spPr bwMode="auto">
          <a:xfrm>
            <a:off x="163513" y="2103438"/>
            <a:ext cx="347662" cy="3476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2400">
              <a:solidFill>
                <a:srgbClr val="336666"/>
              </a:solidFill>
              <a:latin typeface="Times New Roman" pitchFamily="18" charset="0"/>
            </a:endParaRPr>
          </a:p>
        </p:txBody>
      </p:sp>
      <p:sp>
        <p:nvSpPr>
          <p:cNvPr id="6" name="Oval 9"/>
          <p:cNvSpPr>
            <a:spLocks noChangeArrowheads="1"/>
          </p:cNvSpPr>
          <p:nvPr/>
        </p:nvSpPr>
        <p:spPr bwMode="auto">
          <a:xfrm>
            <a:off x="739775" y="2105025"/>
            <a:ext cx="349250" cy="34766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2400">
              <a:solidFill>
                <a:srgbClr val="336666"/>
              </a:solidFill>
              <a:latin typeface="Times New Roman" pitchFamily="18" charset="0"/>
            </a:endParaRPr>
          </a:p>
        </p:txBody>
      </p:sp>
      <p:sp>
        <p:nvSpPr>
          <p:cNvPr id="7" name="Oval 10"/>
          <p:cNvSpPr>
            <a:spLocks noChangeArrowheads="1"/>
          </p:cNvSpPr>
          <p:nvPr/>
        </p:nvSpPr>
        <p:spPr bwMode="auto">
          <a:xfrm>
            <a:off x="1317625" y="2105025"/>
            <a:ext cx="347663" cy="3476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2400">
              <a:solidFill>
                <a:srgbClr val="336666"/>
              </a:solidFill>
              <a:latin typeface="Times New Roman" pitchFamily="18" charset="0"/>
            </a:endParaRPr>
          </a:p>
        </p:txBody>
      </p:sp>
      <p:sp>
        <p:nvSpPr>
          <p:cNvPr id="108546" name="Rectangle 2"/>
          <p:cNvSpPr>
            <a:spLocks noGrp="1" noChangeArrowheads="1"/>
          </p:cNvSpPr>
          <p:nvPr>
            <p:ph type="ctrTitle"/>
          </p:nvPr>
        </p:nvSpPr>
        <p:spPr>
          <a:xfrm>
            <a:off x="2133600" y="1371600"/>
            <a:ext cx="6477000" cy="1752600"/>
          </a:xfrm>
        </p:spPr>
        <p:txBody>
          <a:bodyPr/>
          <a:lstStyle>
            <a:lvl1pPr>
              <a:defRPr sz="5400"/>
            </a:lvl1pPr>
          </a:lstStyle>
          <a:p>
            <a:r>
              <a:rPr lang="en-US"/>
              <a:t>Click to edit Master title style</a:t>
            </a:r>
          </a:p>
        </p:txBody>
      </p:sp>
      <p:sp>
        <p:nvSpPr>
          <p:cNvPr id="108547"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r>
              <a:rPr lang="en-US"/>
              <a:t>Click to edit Master subtitle style</a:t>
            </a:r>
          </a:p>
        </p:txBody>
      </p:sp>
      <p:sp>
        <p:nvSpPr>
          <p:cNvPr id="8" name="Rectangle 4"/>
          <p:cNvSpPr>
            <a:spLocks noGrp="1" noChangeArrowheads="1"/>
          </p:cNvSpPr>
          <p:nvPr>
            <p:ph type="dt" sz="half" idx="10"/>
          </p:nvPr>
        </p:nvSpPr>
        <p:spPr>
          <a:xfrm>
            <a:off x="7086600" y="6248400"/>
            <a:ext cx="1524000" cy="457200"/>
          </a:xfrm>
        </p:spPr>
        <p:txBody>
          <a:bodyPr/>
          <a:lstStyle>
            <a:lvl1pPr>
              <a:defRPr/>
            </a:lvl1pPr>
          </a:lstStyle>
          <a:p>
            <a:pPr>
              <a:defRPr/>
            </a:pPr>
            <a:endParaRPr lang="en-US">
              <a:solidFill>
                <a:srgbClr val="336666"/>
              </a:solidFill>
            </a:endParaRPr>
          </a:p>
        </p:txBody>
      </p:sp>
      <p:sp>
        <p:nvSpPr>
          <p:cNvPr id="9" name="Rectangle 5"/>
          <p:cNvSpPr>
            <a:spLocks noGrp="1" noChangeArrowheads="1"/>
          </p:cNvSpPr>
          <p:nvPr>
            <p:ph type="ftr" sz="quarter" idx="11"/>
          </p:nvPr>
        </p:nvSpPr>
        <p:spPr>
          <a:xfrm>
            <a:off x="3810000" y="6248400"/>
            <a:ext cx="2895600" cy="457200"/>
          </a:xfrm>
        </p:spPr>
        <p:txBody>
          <a:bodyPr/>
          <a:lstStyle>
            <a:lvl1pPr>
              <a:defRPr/>
            </a:lvl1pPr>
          </a:lstStyle>
          <a:p>
            <a:pPr>
              <a:defRPr/>
            </a:pPr>
            <a:endParaRPr lang="en-US">
              <a:solidFill>
                <a:srgbClr val="336666"/>
              </a:solidFill>
            </a:endParaRPr>
          </a:p>
        </p:txBody>
      </p:sp>
      <p:sp>
        <p:nvSpPr>
          <p:cNvPr id="10" name="Rectangle 6"/>
          <p:cNvSpPr>
            <a:spLocks noGrp="1" noChangeArrowheads="1"/>
          </p:cNvSpPr>
          <p:nvPr>
            <p:ph type="sldNum" sz="quarter" idx="12"/>
          </p:nvPr>
        </p:nvSpPr>
        <p:spPr>
          <a:xfrm>
            <a:off x="2209800" y="6248400"/>
            <a:ext cx="1219200" cy="457200"/>
          </a:xfrm>
        </p:spPr>
        <p:txBody>
          <a:bodyPr/>
          <a:lstStyle>
            <a:lvl1pPr>
              <a:defRPr/>
            </a:lvl1pPr>
          </a:lstStyle>
          <a:p>
            <a:pPr>
              <a:defRPr/>
            </a:pPr>
            <a:fld id="{BC95293D-2873-47C7-AFA9-A4841F7615A8}" type="slidenum">
              <a:rPr lang="en-US">
                <a:solidFill>
                  <a:srgbClr val="336666"/>
                </a:solidFill>
              </a:rPr>
              <a:pPr>
                <a:defRPr/>
              </a:pPr>
              <a:t>‹#›</a:t>
            </a:fld>
            <a:endParaRPr lang="en-US">
              <a:solidFill>
                <a:srgbClr val="336666"/>
              </a:solidFill>
            </a:endParaRPr>
          </a:p>
        </p:txBody>
      </p:sp>
    </p:spTree>
    <p:extLst>
      <p:ext uri="{BB962C8B-B14F-4D97-AF65-F5344CB8AC3E}">
        <p14:creationId xmlns:p14="http://schemas.microsoft.com/office/powerpoint/2010/main" val="22813020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218CB7-A65C-48AC-8054-F8DA92D7AB9F}" type="slidenum">
              <a:rPr lang="en-US">
                <a:solidFill>
                  <a:srgbClr val="336666"/>
                </a:solidFill>
              </a:rPr>
              <a:pPr>
                <a:defRPr/>
              </a:pPr>
              <a:t>‹#›</a:t>
            </a:fld>
            <a:endParaRPr lang="en-US">
              <a:solidFill>
                <a:srgbClr val="336666"/>
              </a:solidFill>
            </a:endParaRPr>
          </a:p>
        </p:txBody>
      </p:sp>
    </p:spTree>
    <p:extLst>
      <p:ext uri="{BB962C8B-B14F-4D97-AF65-F5344CB8AC3E}">
        <p14:creationId xmlns:p14="http://schemas.microsoft.com/office/powerpoint/2010/main" val="13317889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BA5EA8-8DF4-4F97-8739-A7F239CD5011}" type="slidenum">
              <a:rPr lang="en-US">
                <a:solidFill>
                  <a:srgbClr val="336666"/>
                </a:solidFill>
              </a:rPr>
              <a:pPr>
                <a:defRPr/>
              </a:pPr>
              <a:t>‹#›</a:t>
            </a:fld>
            <a:endParaRPr lang="en-US">
              <a:solidFill>
                <a:srgbClr val="336666"/>
              </a:solidFill>
            </a:endParaRPr>
          </a:p>
        </p:txBody>
      </p:sp>
    </p:spTree>
    <p:extLst>
      <p:ext uri="{BB962C8B-B14F-4D97-AF65-F5344CB8AC3E}">
        <p14:creationId xmlns:p14="http://schemas.microsoft.com/office/powerpoint/2010/main" val="13164351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88C9FB-DB53-4897-89C3-79D6DFEE3DCC}" type="slidenum">
              <a:rPr lang="en-US">
                <a:solidFill>
                  <a:srgbClr val="336666"/>
                </a:solidFill>
              </a:rPr>
              <a:pPr>
                <a:defRPr/>
              </a:pPr>
              <a:t>‹#›</a:t>
            </a:fld>
            <a:endParaRPr lang="en-US">
              <a:solidFill>
                <a:srgbClr val="336666"/>
              </a:solidFill>
            </a:endParaRPr>
          </a:p>
        </p:txBody>
      </p:sp>
    </p:spTree>
    <p:extLst>
      <p:ext uri="{BB962C8B-B14F-4D97-AF65-F5344CB8AC3E}">
        <p14:creationId xmlns:p14="http://schemas.microsoft.com/office/powerpoint/2010/main" val="41075674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3366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366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D82A02-4ACA-4E1B-BA78-AADC7BAA9122}" type="slidenum">
              <a:rPr lang="en-US">
                <a:solidFill>
                  <a:srgbClr val="336666"/>
                </a:solidFill>
              </a:rPr>
              <a:pPr>
                <a:defRPr/>
              </a:pPr>
              <a:t>‹#›</a:t>
            </a:fld>
            <a:endParaRPr lang="en-US">
              <a:solidFill>
                <a:srgbClr val="336666"/>
              </a:solidFill>
            </a:endParaRPr>
          </a:p>
        </p:txBody>
      </p:sp>
    </p:spTree>
    <p:extLst>
      <p:ext uri="{BB962C8B-B14F-4D97-AF65-F5344CB8AC3E}">
        <p14:creationId xmlns:p14="http://schemas.microsoft.com/office/powerpoint/2010/main" val="1168608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theme" Target="../theme/theme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22.xml"/><Relationship Id="rId7" Type="http://schemas.openxmlformats.org/officeDocument/2006/relationships/image" Target="../media/image6.jpeg"/><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theme" Target="../theme/theme11.xml"/><Relationship Id="rId5" Type="http://schemas.openxmlformats.org/officeDocument/2006/relationships/slideLayout" Target="../slideLayouts/slideLayout124.xml"/><Relationship Id="rId4"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7.jpe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6" Type="http://schemas.openxmlformats.org/officeDocument/2006/relationships/theme" Target="../theme/theme14.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5.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6.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theme" Target="../theme/theme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052"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latin typeface="Arial" pitchFamily="34" charset="0"/>
              </a:defRPr>
            </a:lvl1pPr>
          </a:lstStyle>
          <a:p>
            <a:pPr>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FFFFFF"/>
                </a:solidFill>
                <a:latin typeface="Arial" pitchFamily="34" charset="0"/>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latin typeface="Arial" pitchFamily="34" charset="0"/>
              </a:defRPr>
            </a:lvl1pPr>
          </a:lstStyle>
          <a:p>
            <a:pPr>
              <a:defRPr/>
            </a:pPr>
            <a:fld id="{F2C42BA2-A09B-4FD3-8E78-A23FD7A20E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26" r:id="rId1"/>
    <p:sldLayoutId id="2147484206" r:id="rId2"/>
    <p:sldLayoutId id="2147484227" r:id="rId3"/>
    <p:sldLayoutId id="2147484207" r:id="rId4"/>
    <p:sldLayoutId id="2147484228" r:id="rId5"/>
    <p:sldLayoutId id="2147484208" r:id="rId6"/>
    <p:sldLayoutId id="2147484209" r:id="rId7"/>
    <p:sldLayoutId id="2147484229" r:id="rId8"/>
    <p:sldLayoutId id="2147484210" r:id="rId9"/>
    <p:sldLayoutId id="2147484211" r:id="rId10"/>
    <p:sldLayoutId id="2147484212" r:id="rId11"/>
    <p:sldLayoutId id="2147485040" r:id="rId12"/>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052"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latin typeface="Arial" pitchFamily="34" charset="0"/>
              </a:defRPr>
            </a:lvl1pPr>
          </a:lstStyle>
          <a:p>
            <a:pPr>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FFFFFF"/>
                </a:solidFill>
                <a:latin typeface="Arial" pitchFamily="34" charset="0"/>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latin typeface="Arial" pitchFamily="34" charset="0"/>
              </a:defRPr>
            </a:lvl1pPr>
          </a:lstStyle>
          <a:p>
            <a:pPr>
              <a:defRPr/>
            </a:pPr>
            <a:fld id="{F2C42BA2-A09B-4FD3-8E78-A23FD7A20E02}" type="slidenum">
              <a:rPr lang="en-US" altLang="en-US"/>
              <a:pPr>
                <a:defRPr/>
              </a:pPr>
              <a:t>‹#›</a:t>
            </a:fld>
            <a:endParaRPr lang="en-US" altLang="en-US"/>
          </a:p>
        </p:txBody>
      </p:sp>
    </p:spTree>
    <p:extLst>
      <p:ext uri="{BB962C8B-B14F-4D97-AF65-F5344CB8AC3E}">
        <p14:creationId xmlns:p14="http://schemas.microsoft.com/office/powerpoint/2010/main" val="1340308643"/>
      </p:ext>
    </p:extLst>
  </p:cSld>
  <p:clrMap bg1="lt1" tx1="dk1" bg2="lt2" tx2="dk2" accent1="accent1" accent2="accent2" accent3="accent3" accent4="accent4" accent5="accent5" accent6="accent6" hlink="hlink" folHlink="folHlink"/>
  <p:sldLayoutIdLst>
    <p:sldLayoutId id="2147484955" r:id="rId1"/>
    <p:sldLayoutId id="2147484956" r:id="rId2"/>
    <p:sldLayoutId id="2147484957" r:id="rId3"/>
    <p:sldLayoutId id="2147484958" r:id="rId4"/>
    <p:sldLayoutId id="2147484959" r:id="rId5"/>
    <p:sldLayoutId id="2147484960" r:id="rId6"/>
    <p:sldLayoutId id="2147484961" r:id="rId7"/>
    <p:sldLayoutId id="2147484962" r:id="rId8"/>
    <p:sldLayoutId id="2147484963" r:id="rId9"/>
    <p:sldLayoutId id="2147484964" r:id="rId10"/>
    <p:sldLayoutId id="2147484965" r:id="rId11"/>
    <p:sldLayoutId id="2147484966" r:id="rId12"/>
    <p:sldLayoutId id="2147484967" r:id="rId13"/>
    <p:sldLayoutId id="2147484968" r:id="rId14"/>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tile tx="0" ty="0" sx="100000" sy="100000" flip="none" algn="tl"/>
        </a:blipFill>
        <a:effectLst/>
      </p:bgPr>
    </p:bg>
    <p:spTree>
      <p:nvGrpSpPr>
        <p:cNvPr id="1" name=""/>
        <p:cNvGrpSpPr/>
        <p:nvPr/>
      </p:nvGrpSpPr>
      <p:grpSpPr>
        <a:xfrm>
          <a:off x="0" y="0"/>
          <a:ext cx="0" cy="0"/>
          <a:chOff x="0" y="0"/>
          <a:chExt cx="0" cy="0"/>
        </a:xfrm>
      </p:grpSpPr>
      <p:sp>
        <p:nvSpPr>
          <p:cNvPr id="5122" name="Shape 2"/>
          <p:cNvSpPr>
            <a:spLocks noChangeArrowheads="1"/>
          </p:cNvSpPr>
          <p:nvPr/>
        </p:nvSpPr>
        <p:spPr bwMode="auto">
          <a:xfrm>
            <a:off x="8159750" y="-95250"/>
            <a:ext cx="250825" cy="635000"/>
          </a:xfrm>
          <a:prstGeom prst="roundRect">
            <a:avLst>
              <a:gd name="adj" fmla="val 20718"/>
            </a:avLst>
          </a:pr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algn="ctr" defTabSz="244475" eaLnBrk="1" hangingPunct="1"/>
            <a:endParaRPr lang="en-US" sz="3200">
              <a:solidFill>
                <a:srgbClr val="FFFFFF"/>
              </a:solidFill>
              <a:latin typeface="Gill Sans MT"/>
              <a:ea typeface="MS PGothic" pitchFamily="34" charset="-128"/>
              <a:sym typeface="Helvetica Light"/>
            </a:endParaRPr>
          </a:p>
        </p:txBody>
      </p:sp>
      <p:sp>
        <p:nvSpPr>
          <p:cNvPr id="5123" name="Shape 3"/>
          <p:cNvSpPr>
            <a:spLocks noGrp="1"/>
          </p:cNvSpPr>
          <p:nvPr>
            <p:ph type="sldNum" sz="quarter" idx="2"/>
          </p:nvPr>
        </p:nvSpPr>
        <p:spPr bwMode="auto">
          <a:xfrm>
            <a:off x="8201025" y="107950"/>
            <a:ext cx="1682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0" tIns="0" rIns="0" bIns="0" numCol="1" anchor="t" anchorCtr="0" compatLnSpc="1">
            <a:prstTxWarp prst="textNoShape">
              <a:avLst/>
            </a:prstTxWarp>
          </a:bodyPr>
          <a:lstStyle>
            <a:lvl1pPr algn="ctr" defTabSz="244475">
              <a:defRPr sz="900">
                <a:solidFill>
                  <a:srgbClr val="FFFFFF"/>
                </a:solidFill>
                <a:latin typeface="Lato Black"/>
                <a:ea typeface="Lato Black"/>
                <a:cs typeface="Lato Black"/>
                <a:sym typeface="Lato Black"/>
              </a:defRPr>
            </a:lvl1pPr>
          </a:lstStyle>
          <a:p>
            <a:pPr eaLnBrk="1" hangingPunct="1">
              <a:defRPr/>
            </a:pPr>
            <a:fld id="{0F90F900-C176-4482-B512-249541B616D8}" type="slidenum">
              <a:rPr lang="en-US"/>
              <a:pPr eaLnBrk="1" hangingPunct="1">
                <a:defRPr/>
              </a:pPr>
              <a:t>‹#›</a:t>
            </a:fld>
            <a:endParaRPr lang="en-US"/>
          </a:p>
        </p:txBody>
      </p:sp>
    </p:spTree>
    <p:extLst>
      <p:ext uri="{BB962C8B-B14F-4D97-AF65-F5344CB8AC3E}">
        <p14:creationId xmlns:p14="http://schemas.microsoft.com/office/powerpoint/2010/main" val="1460674408"/>
      </p:ext>
    </p:extLst>
  </p:cSld>
  <p:clrMap bg1="lt1" tx1="dk1" bg2="lt2" tx2="dk2" accent1="accent1" accent2="accent2" accent3="accent3" accent4="accent4" accent5="accent5" accent6="accent6" hlink="hlink" folHlink="folHlink"/>
  <p:sldLayoutIdLst>
    <p:sldLayoutId id="2147484970" r:id="rId1"/>
    <p:sldLayoutId id="2147484971" r:id="rId2"/>
    <p:sldLayoutId id="2147484972" r:id="rId3"/>
    <p:sldLayoutId id="2147484973" r:id="rId4"/>
    <p:sldLayoutId id="2147485039" r:id="rId5"/>
  </p:sldLayoutIdLst>
  <p:transition/>
  <p:hf hdr="0" ftr="0" dt="0"/>
  <p:txStyles>
    <p:titleStyle>
      <a:lvl1pPr algn="ctr" defTabSz="244475" rtl="0" eaLnBrk="0" fontAlgn="base" hangingPunct="0">
        <a:spcBef>
          <a:spcPct val="0"/>
        </a:spcBef>
        <a:spcAft>
          <a:spcPct val="0"/>
        </a:spcAft>
        <a:defRPr sz="4700">
          <a:solidFill>
            <a:schemeClr val="tx2"/>
          </a:solidFill>
          <a:latin typeface="+mn-lt"/>
          <a:ea typeface="+mn-ea"/>
          <a:cs typeface="+mn-cs"/>
          <a:sym typeface="Helvetica Light"/>
        </a:defRPr>
      </a:lvl1pPr>
      <a:lvl2pPr algn="ctr" defTabSz="244475" rtl="0" eaLnBrk="0" fontAlgn="base" hangingPunct="0">
        <a:spcBef>
          <a:spcPct val="0"/>
        </a:spcBef>
        <a:spcAft>
          <a:spcPct val="0"/>
        </a:spcAft>
        <a:defRPr sz="4700">
          <a:solidFill>
            <a:schemeClr val="tx2"/>
          </a:solidFill>
          <a:latin typeface="+mn-lt"/>
          <a:ea typeface="+mn-ea"/>
          <a:cs typeface="+mn-cs"/>
          <a:sym typeface="Helvetica Light"/>
        </a:defRPr>
      </a:lvl2pPr>
      <a:lvl3pPr algn="ctr" defTabSz="244475" rtl="0" eaLnBrk="0" fontAlgn="base" hangingPunct="0">
        <a:spcBef>
          <a:spcPct val="0"/>
        </a:spcBef>
        <a:spcAft>
          <a:spcPct val="0"/>
        </a:spcAft>
        <a:defRPr sz="4700">
          <a:solidFill>
            <a:schemeClr val="tx2"/>
          </a:solidFill>
          <a:latin typeface="+mn-lt"/>
          <a:ea typeface="+mn-ea"/>
          <a:cs typeface="+mn-cs"/>
          <a:sym typeface="Helvetica Light"/>
        </a:defRPr>
      </a:lvl3pPr>
      <a:lvl4pPr algn="ctr" defTabSz="244475" rtl="0" eaLnBrk="0" fontAlgn="base" hangingPunct="0">
        <a:spcBef>
          <a:spcPct val="0"/>
        </a:spcBef>
        <a:spcAft>
          <a:spcPct val="0"/>
        </a:spcAft>
        <a:defRPr sz="4700">
          <a:solidFill>
            <a:schemeClr val="tx2"/>
          </a:solidFill>
          <a:latin typeface="+mn-lt"/>
          <a:ea typeface="+mn-ea"/>
          <a:cs typeface="+mn-cs"/>
          <a:sym typeface="Helvetica Light"/>
        </a:defRPr>
      </a:lvl4pPr>
      <a:lvl5pPr algn="ctr" defTabSz="244475" rtl="0" eaLnBrk="0" fontAlgn="base" hangingPunct="0">
        <a:spcBef>
          <a:spcPct val="0"/>
        </a:spcBef>
        <a:spcAft>
          <a:spcPct val="0"/>
        </a:spcAft>
        <a:defRPr sz="4700">
          <a:solidFill>
            <a:schemeClr val="tx2"/>
          </a:solidFill>
          <a:latin typeface="+mn-lt"/>
          <a:ea typeface="+mn-ea"/>
          <a:cs typeface="+mn-cs"/>
          <a:sym typeface="Helvetica Light"/>
        </a:defRPr>
      </a:lvl5pPr>
      <a:lvl6pPr indent="479732" algn="ctr" defTabSz="245201">
        <a:defRPr sz="4700">
          <a:latin typeface="+mn-lt"/>
          <a:ea typeface="+mn-ea"/>
          <a:cs typeface="+mn-cs"/>
          <a:sym typeface="Helvetica Light"/>
        </a:defRPr>
      </a:lvl6pPr>
      <a:lvl7pPr indent="575671" algn="ctr" defTabSz="245201">
        <a:defRPr sz="4700">
          <a:latin typeface="+mn-lt"/>
          <a:ea typeface="+mn-ea"/>
          <a:cs typeface="+mn-cs"/>
          <a:sym typeface="Helvetica Light"/>
        </a:defRPr>
      </a:lvl7pPr>
      <a:lvl8pPr indent="671617" algn="ctr" defTabSz="245201">
        <a:defRPr sz="4700">
          <a:latin typeface="+mn-lt"/>
          <a:ea typeface="+mn-ea"/>
          <a:cs typeface="+mn-cs"/>
          <a:sym typeface="Helvetica Light"/>
        </a:defRPr>
      </a:lvl8pPr>
      <a:lvl9pPr indent="767567" algn="ctr" defTabSz="245201">
        <a:defRPr sz="4700">
          <a:latin typeface="+mn-lt"/>
          <a:ea typeface="+mn-ea"/>
          <a:cs typeface="+mn-cs"/>
          <a:sym typeface="Helvetica Light"/>
        </a:defRPr>
      </a:lvl9pPr>
    </p:titleStyle>
    <p:bodyStyle>
      <a:lvl1pPr marL="258763" indent="-258763" algn="l" defTabSz="244475" rtl="0" eaLnBrk="0" fontAlgn="base" hangingPunct="0">
        <a:spcBef>
          <a:spcPts val="1763"/>
        </a:spcBef>
        <a:spcAft>
          <a:spcPct val="0"/>
        </a:spcAft>
        <a:buSzPct val="75000"/>
        <a:buChar char="•"/>
        <a:defRPr sz="900">
          <a:solidFill>
            <a:srgbClr val="656565"/>
          </a:solidFill>
          <a:latin typeface="Lato"/>
          <a:ea typeface="Lato"/>
          <a:cs typeface="Lato"/>
          <a:sym typeface="Lato"/>
        </a:defRPr>
      </a:lvl1pPr>
      <a:lvl2pPr marL="288925" indent="-103188" algn="l" defTabSz="244475" rtl="0" eaLnBrk="0" fontAlgn="base" hangingPunct="0">
        <a:spcBef>
          <a:spcPts val="1763"/>
        </a:spcBef>
        <a:spcAft>
          <a:spcPct val="0"/>
        </a:spcAft>
        <a:buSzPct val="75000"/>
        <a:buChar char="•"/>
        <a:defRPr sz="900">
          <a:solidFill>
            <a:srgbClr val="656565"/>
          </a:solidFill>
          <a:latin typeface="Lato"/>
          <a:ea typeface="Lato"/>
          <a:cs typeface="Lato"/>
          <a:sym typeface="Lato"/>
        </a:defRPr>
      </a:lvl2pPr>
      <a:lvl3pPr marL="476250" indent="-103188" algn="l" defTabSz="244475" rtl="0" eaLnBrk="0" fontAlgn="base" hangingPunct="0">
        <a:spcBef>
          <a:spcPts val="1763"/>
        </a:spcBef>
        <a:spcAft>
          <a:spcPct val="0"/>
        </a:spcAft>
        <a:buSzPct val="75000"/>
        <a:buChar char="•"/>
        <a:defRPr sz="900">
          <a:solidFill>
            <a:srgbClr val="656565"/>
          </a:solidFill>
          <a:latin typeface="Lato"/>
          <a:ea typeface="Lato"/>
          <a:cs typeface="Lato"/>
          <a:sym typeface="Lato"/>
        </a:defRPr>
      </a:lvl3pPr>
      <a:lvl4pPr marL="661988" indent="-103188" algn="l" defTabSz="244475" rtl="0" eaLnBrk="0" fontAlgn="base" hangingPunct="0">
        <a:spcBef>
          <a:spcPts val="1763"/>
        </a:spcBef>
        <a:spcAft>
          <a:spcPct val="0"/>
        </a:spcAft>
        <a:buSzPct val="75000"/>
        <a:buChar char="•"/>
        <a:defRPr sz="900">
          <a:solidFill>
            <a:srgbClr val="656565"/>
          </a:solidFill>
          <a:latin typeface="Lato"/>
          <a:ea typeface="Lato"/>
          <a:cs typeface="Lato"/>
          <a:sym typeface="Lato"/>
        </a:defRPr>
      </a:lvl4pPr>
      <a:lvl5pPr marL="849313" indent="-103188" algn="l" defTabSz="244475" rtl="0" eaLnBrk="0" fontAlgn="base" hangingPunct="0">
        <a:spcBef>
          <a:spcPts val="1763"/>
        </a:spcBef>
        <a:spcAft>
          <a:spcPct val="0"/>
        </a:spcAft>
        <a:buSzPct val="75000"/>
        <a:buChar char="•"/>
        <a:defRPr sz="900">
          <a:solidFill>
            <a:srgbClr val="656565"/>
          </a:solidFill>
          <a:latin typeface="Lato"/>
          <a:ea typeface="Lato"/>
          <a:cs typeface="Lato"/>
          <a:sym typeface="Lato"/>
        </a:defRPr>
      </a:lvl5pPr>
      <a:lvl6pPr marL="1036451" indent="-103654" defTabSz="245201">
        <a:spcBef>
          <a:spcPts val="1764"/>
        </a:spcBef>
        <a:buSzPct val="75000"/>
        <a:buChar char="•"/>
        <a:defRPr sz="900">
          <a:solidFill>
            <a:srgbClr val="656565"/>
          </a:solidFill>
          <a:latin typeface="Lato"/>
          <a:ea typeface="Lato"/>
          <a:cs typeface="Lato"/>
          <a:sym typeface="Lato"/>
        </a:defRPr>
      </a:lvl6pPr>
      <a:lvl7pPr marL="1223016" indent="-103654" defTabSz="245201">
        <a:spcBef>
          <a:spcPts val="1764"/>
        </a:spcBef>
        <a:buSzPct val="75000"/>
        <a:buChar char="•"/>
        <a:defRPr sz="900">
          <a:solidFill>
            <a:srgbClr val="656565"/>
          </a:solidFill>
          <a:latin typeface="Lato"/>
          <a:ea typeface="Lato"/>
          <a:cs typeface="Lato"/>
          <a:sym typeface="Lato"/>
        </a:defRPr>
      </a:lvl7pPr>
      <a:lvl8pPr marL="1409582" indent="-103654" defTabSz="245201">
        <a:spcBef>
          <a:spcPts val="1764"/>
        </a:spcBef>
        <a:buSzPct val="75000"/>
        <a:buChar char="•"/>
        <a:defRPr sz="900">
          <a:solidFill>
            <a:srgbClr val="656565"/>
          </a:solidFill>
          <a:latin typeface="Lato"/>
          <a:ea typeface="Lato"/>
          <a:cs typeface="Lato"/>
          <a:sym typeface="Lato"/>
        </a:defRPr>
      </a:lvl8pPr>
      <a:lvl9pPr marL="1596147" indent="-103654" defTabSz="245201">
        <a:spcBef>
          <a:spcPts val="1764"/>
        </a:spcBef>
        <a:buSzPct val="75000"/>
        <a:buChar char="•"/>
        <a:defRPr sz="900">
          <a:solidFill>
            <a:srgbClr val="656565"/>
          </a:solidFill>
          <a:latin typeface="Lato"/>
          <a:ea typeface="Lato"/>
          <a:cs typeface="Lato"/>
          <a:sym typeface="Lato"/>
        </a:defRPr>
      </a:lvl9pPr>
    </p:bodyStyle>
    <p:otherStyle>
      <a:lvl1pPr algn="ctr" defTabSz="245201">
        <a:defRPr sz="900">
          <a:solidFill>
            <a:schemeClr val="tx1"/>
          </a:solidFill>
          <a:latin typeface="+mn-lt"/>
          <a:ea typeface="+mn-ea"/>
          <a:cs typeface="+mn-cs"/>
          <a:sym typeface="Lato Black"/>
        </a:defRPr>
      </a:lvl1pPr>
      <a:lvl2pPr indent="95949" algn="ctr" defTabSz="245201">
        <a:defRPr sz="900">
          <a:solidFill>
            <a:schemeClr val="tx1"/>
          </a:solidFill>
          <a:latin typeface="+mn-lt"/>
          <a:ea typeface="+mn-ea"/>
          <a:cs typeface="+mn-cs"/>
          <a:sym typeface="Lato Black"/>
        </a:defRPr>
      </a:lvl2pPr>
      <a:lvl3pPr indent="191899" algn="ctr" defTabSz="245201">
        <a:defRPr sz="900">
          <a:solidFill>
            <a:schemeClr val="tx1"/>
          </a:solidFill>
          <a:latin typeface="+mn-lt"/>
          <a:ea typeface="+mn-ea"/>
          <a:cs typeface="+mn-cs"/>
          <a:sym typeface="Lato Black"/>
        </a:defRPr>
      </a:lvl3pPr>
      <a:lvl4pPr indent="287849" algn="ctr" defTabSz="245201">
        <a:defRPr sz="900">
          <a:solidFill>
            <a:schemeClr val="tx1"/>
          </a:solidFill>
          <a:latin typeface="+mn-lt"/>
          <a:ea typeface="+mn-ea"/>
          <a:cs typeface="+mn-cs"/>
          <a:sym typeface="Lato Black"/>
        </a:defRPr>
      </a:lvl4pPr>
      <a:lvl5pPr indent="383796" algn="ctr" defTabSz="245201">
        <a:defRPr sz="900">
          <a:solidFill>
            <a:schemeClr val="tx1"/>
          </a:solidFill>
          <a:latin typeface="+mn-lt"/>
          <a:ea typeface="+mn-ea"/>
          <a:cs typeface="+mn-cs"/>
          <a:sym typeface="Lato Black"/>
        </a:defRPr>
      </a:lvl5pPr>
      <a:lvl6pPr indent="479732" algn="ctr" defTabSz="245201">
        <a:defRPr sz="900">
          <a:solidFill>
            <a:schemeClr val="tx1"/>
          </a:solidFill>
          <a:latin typeface="+mn-lt"/>
          <a:ea typeface="+mn-ea"/>
          <a:cs typeface="+mn-cs"/>
          <a:sym typeface="Lato Black"/>
        </a:defRPr>
      </a:lvl6pPr>
      <a:lvl7pPr indent="575671" algn="ctr" defTabSz="245201">
        <a:defRPr sz="900">
          <a:solidFill>
            <a:schemeClr val="tx1"/>
          </a:solidFill>
          <a:latin typeface="+mn-lt"/>
          <a:ea typeface="+mn-ea"/>
          <a:cs typeface="+mn-cs"/>
          <a:sym typeface="Lato Black"/>
        </a:defRPr>
      </a:lvl7pPr>
      <a:lvl8pPr indent="671617" algn="ctr" defTabSz="245201">
        <a:defRPr sz="900">
          <a:solidFill>
            <a:schemeClr val="tx1"/>
          </a:solidFill>
          <a:latin typeface="+mn-lt"/>
          <a:ea typeface="+mn-ea"/>
          <a:cs typeface="+mn-cs"/>
          <a:sym typeface="Lato Black"/>
        </a:defRPr>
      </a:lvl8pPr>
      <a:lvl9pPr indent="767567" algn="ctr" defTabSz="245201">
        <a:defRPr sz="900">
          <a:solidFill>
            <a:schemeClr val="tx1"/>
          </a:solidFill>
          <a:latin typeface="+mn-lt"/>
          <a:ea typeface="+mn-ea"/>
          <a:cs typeface="+mn-cs"/>
          <a:sym typeface="Lato Black"/>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Lucida Sans Unicode"/>
              <a:ea typeface="+mn-ea"/>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Lucida Sans Unicode"/>
              <a:ea typeface="+mn-ea"/>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3789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prstClr val="black"/>
                </a:solidFill>
                <a:latin typeface="+mn-lt"/>
                <a:ea typeface="+mn-ea"/>
              </a:defRPr>
            </a:lvl1pPr>
            <a:extLst/>
          </a:lstStyle>
          <a:p>
            <a:pPr>
              <a:defRPr/>
            </a:pPr>
            <a:fld id="{D1FACFBE-B663-4754-AAFF-DBCF68B35D15}" type="datetimeFigureOut">
              <a:rPr lang="en-US"/>
              <a:pPr>
                <a:defRPr/>
              </a:pPr>
              <a:t>3/1/2019</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prstClr val="black"/>
                </a:solidFill>
                <a:latin typeface="+mn-lt"/>
                <a:ea typeface="+mn-ea"/>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prstClr val="black"/>
                </a:solidFill>
                <a:latin typeface="+mn-lt"/>
                <a:ea typeface="+mn-ea"/>
              </a:defRPr>
            </a:lvl1pPr>
            <a:extLst/>
          </a:lstStyle>
          <a:p>
            <a:pPr>
              <a:defRPr/>
            </a:pPr>
            <a:fld id="{2A0D84BF-0720-489C-9115-4C3E53CC125F}" type="slidenum">
              <a:rPr lang="en-US"/>
              <a:pPr>
                <a:defRPr/>
              </a:pPr>
              <a:t>‹#›</a:t>
            </a:fld>
            <a:endParaRPr lang="en-US"/>
          </a:p>
        </p:txBody>
      </p:sp>
    </p:spTree>
    <p:extLst>
      <p:ext uri="{BB962C8B-B14F-4D97-AF65-F5344CB8AC3E}">
        <p14:creationId xmlns:p14="http://schemas.microsoft.com/office/powerpoint/2010/main" val="216808438"/>
      </p:ext>
    </p:extLst>
  </p:cSld>
  <p:clrMap bg1="lt1" tx1="dk1" bg2="lt2" tx2="dk2" accent1="accent1" accent2="accent2" accent3="accent3" accent4="accent4" accent5="accent5" accent6="accent6" hlink="hlink" folHlink="folHlink"/>
  <p:sldLayoutIdLst>
    <p:sldLayoutId id="2147484988" r:id="rId1"/>
    <p:sldLayoutId id="2147484989" r:id="rId2"/>
    <p:sldLayoutId id="2147484990" r:id="rId3"/>
    <p:sldLayoutId id="2147484991" r:id="rId4"/>
    <p:sldLayoutId id="2147484992" r:id="rId5"/>
    <p:sldLayoutId id="2147484993" r:id="rId6"/>
    <p:sldLayoutId id="2147484994" r:id="rId7"/>
    <p:sldLayoutId id="2147484995" r:id="rId8"/>
    <p:sldLayoutId id="2147484996" r:id="rId9"/>
    <p:sldLayoutId id="2147484997" r:id="rId10"/>
    <p:sldLayoutId id="214748499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CA"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CA"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E9CB416-84D9-4E57-B1D4-E207F6C1FA00}" type="slidenum">
              <a:rPr lang="en-CA" altLang="en-US"/>
              <a:pPr/>
              <a:t>‹#›</a:t>
            </a:fld>
            <a:endParaRPr lang="en-CA" altLang="en-US"/>
          </a:p>
        </p:txBody>
      </p:sp>
    </p:spTree>
    <p:extLst>
      <p:ext uri="{BB962C8B-B14F-4D97-AF65-F5344CB8AC3E}">
        <p14:creationId xmlns:p14="http://schemas.microsoft.com/office/powerpoint/2010/main" val="3618908486"/>
      </p:ext>
    </p:extLst>
  </p:cSld>
  <p:clrMap bg1="lt1" tx1="dk1" bg2="lt2" tx2="dk2" accent1="accent1" accent2="accent2" accent3="accent3" accent4="accent4" accent5="accent5" accent6="accent6" hlink="hlink" folHlink="folHlink"/>
  <p:sldLayoutIdLst>
    <p:sldLayoutId id="2147485000" r:id="rId1"/>
    <p:sldLayoutId id="2147485001" r:id="rId2"/>
    <p:sldLayoutId id="2147485002" r:id="rId3"/>
    <p:sldLayoutId id="2147485003" r:id="rId4"/>
    <p:sldLayoutId id="2147485004" r:id="rId5"/>
    <p:sldLayoutId id="2147485005" r:id="rId6"/>
    <p:sldLayoutId id="2147485006" r:id="rId7"/>
    <p:sldLayoutId id="2147485007" r:id="rId8"/>
    <p:sldLayoutId id="2147485008" r:id="rId9"/>
    <p:sldLayoutId id="2147485009" r:id="rId10"/>
    <p:sldLayoutId id="214748501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87394" name="Group 2">
            <a:extLst>
              <a:ext uri="{FF2B5EF4-FFF2-40B4-BE49-F238E27FC236}">
                <a16:creationId xmlns:a16="http://schemas.microsoft.com/office/drawing/2014/main" id="{7CB009FC-87CC-4B76-A031-50FAA4F0B037}"/>
              </a:ext>
            </a:extLst>
          </p:cNvPr>
          <p:cNvGrpSpPr>
            <a:grpSpLocks/>
          </p:cNvGrpSpPr>
          <p:nvPr/>
        </p:nvGrpSpPr>
        <p:grpSpPr bwMode="auto">
          <a:xfrm>
            <a:off x="0" y="0"/>
            <a:ext cx="9142413" cy="6856413"/>
            <a:chOff x="0" y="0"/>
            <a:chExt cx="5759" cy="4319"/>
          </a:xfrm>
        </p:grpSpPr>
        <p:sp>
          <p:nvSpPr>
            <p:cNvPr id="187395" name="Freeform 3">
              <a:extLst>
                <a:ext uri="{FF2B5EF4-FFF2-40B4-BE49-F238E27FC236}">
                  <a16:creationId xmlns:a16="http://schemas.microsoft.com/office/drawing/2014/main" id="{DE3BB9CF-4306-4E85-A376-149F1314880E}"/>
                </a:ext>
              </a:extLst>
            </p:cNvPr>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7396" name="Group 4">
              <a:extLst>
                <a:ext uri="{FF2B5EF4-FFF2-40B4-BE49-F238E27FC236}">
                  <a16:creationId xmlns:a16="http://schemas.microsoft.com/office/drawing/2014/main" id="{68649DC9-2C53-45CA-B0F9-7A8A69A3B49B}"/>
                </a:ext>
              </a:extLst>
            </p:cNvPr>
            <p:cNvGrpSpPr>
              <a:grpSpLocks/>
            </p:cNvGrpSpPr>
            <p:nvPr userDrawn="1"/>
          </p:nvGrpSpPr>
          <p:grpSpPr bwMode="auto">
            <a:xfrm>
              <a:off x="0" y="0"/>
              <a:ext cx="5759" cy="4319"/>
              <a:chOff x="0" y="0"/>
              <a:chExt cx="5759" cy="4319"/>
            </a:xfrm>
          </p:grpSpPr>
          <p:sp>
            <p:nvSpPr>
              <p:cNvPr id="187397" name="Freeform 5">
                <a:extLst>
                  <a:ext uri="{FF2B5EF4-FFF2-40B4-BE49-F238E27FC236}">
                    <a16:creationId xmlns:a16="http://schemas.microsoft.com/office/drawing/2014/main" id="{C8516F34-5F86-44D3-BDB5-5E0B21D9D88B}"/>
                  </a:ext>
                </a:extLst>
              </p:cNvPr>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398" name="Freeform 6">
                <a:extLst>
                  <a:ext uri="{FF2B5EF4-FFF2-40B4-BE49-F238E27FC236}">
                    <a16:creationId xmlns:a16="http://schemas.microsoft.com/office/drawing/2014/main" id="{E31607CE-7FE3-4319-831A-24F7D797A74E}"/>
                  </a:ext>
                </a:extLst>
              </p:cNvPr>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399" name="Freeform 7">
                <a:extLst>
                  <a:ext uri="{FF2B5EF4-FFF2-40B4-BE49-F238E27FC236}">
                    <a16:creationId xmlns:a16="http://schemas.microsoft.com/office/drawing/2014/main" id="{9D9BD792-1C92-4103-849A-1D4127FDE160}"/>
                  </a:ext>
                </a:extLst>
              </p:cNvPr>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00" name="Freeform 8">
                <a:extLst>
                  <a:ext uri="{FF2B5EF4-FFF2-40B4-BE49-F238E27FC236}">
                    <a16:creationId xmlns:a16="http://schemas.microsoft.com/office/drawing/2014/main" id="{7224B82F-FD08-4E88-B4B4-0750FE737C6E}"/>
                  </a:ext>
                </a:extLst>
              </p:cNvPr>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01" name="Freeform 9">
                <a:extLst>
                  <a:ext uri="{FF2B5EF4-FFF2-40B4-BE49-F238E27FC236}">
                    <a16:creationId xmlns:a16="http://schemas.microsoft.com/office/drawing/2014/main" id="{67430234-6E23-44D4-A517-9C6D070A0692}"/>
                  </a:ext>
                </a:extLst>
              </p:cNvPr>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02" name="Freeform 10">
                <a:extLst>
                  <a:ext uri="{FF2B5EF4-FFF2-40B4-BE49-F238E27FC236}">
                    <a16:creationId xmlns:a16="http://schemas.microsoft.com/office/drawing/2014/main" id="{DDEDC1A9-E674-431A-BDBA-A3846E4BF002}"/>
                  </a:ext>
                </a:extLst>
              </p:cNvPr>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03" name="Freeform 11">
                <a:extLst>
                  <a:ext uri="{FF2B5EF4-FFF2-40B4-BE49-F238E27FC236}">
                    <a16:creationId xmlns:a16="http://schemas.microsoft.com/office/drawing/2014/main" id="{8C3FFDC6-2523-4C94-BE04-3D933DA4956F}"/>
                  </a:ext>
                </a:extLst>
              </p:cNvPr>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04" name="Freeform 12">
                <a:extLst>
                  <a:ext uri="{FF2B5EF4-FFF2-40B4-BE49-F238E27FC236}">
                    <a16:creationId xmlns:a16="http://schemas.microsoft.com/office/drawing/2014/main" id="{9C9D6885-121C-4D92-90C8-8BF89F0A08A6}"/>
                  </a:ext>
                </a:extLst>
              </p:cNvPr>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05" name="Freeform 13">
                <a:extLst>
                  <a:ext uri="{FF2B5EF4-FFF2-40B4-BE49-F238E27FC236}">
                    <a16:creationId xmlns:a16="http://schemas.microsoft.com/office/drawing/2014/main" id="{E632802B-D7D8-4046-A33D-ED860EC9A4EE}"/>
                  </a:ext>
                </a:extLst>
              </p:cNvPr>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06" name="Freeform 14">
                <a:extLst>
                  <a:ext uri="{FF2B5EF4-FFF2-40B4-BE49-F238E27FC236}">
                    <a16:creationId xmlns:a16="http://schemas.microsoft.com/office/drawing/2014/main" id="{C0BDAB4E-64BB-45EF-BD20-BDBAC49B8A5D}"/>
                  </a:ext>
                </a:extLst>
              </p:cNvPr>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07" name="Freeform 15">
                <a:extLst>
                  <a:ext uri="{FF2B5EF4-FFF2-40B4-BE49-F238E27FC236}">
                    <a16:creationId xmlns:a16="http://schemas.microsoft.com/office/drawing/2014/main" id="{F8FA1AFD-28FE-4E82-BA64-76F97CE033DF}"/>
                  </a:ext>
                </a:extLst>
              </p:cNvPr>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08" name="Freeform 16">
                <a:extLst>
                  <a:ext uri="{FF2B5EF4-FFF2-40B4-BE49-F238E27FC236}">
                    <a16:creationId xmlns:a16="http://schemas.microsoft.com/office/drawing/2014/main" id="{78673D19-4F7A-4EF2-9C2D-A04F07E1E2A0}"/>
                  </a:ext>
                </a:extLst>
              </p:cNvPr>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09" name="Freeform 17">
                <a:extLst>
                  <a:ext uri="{FF2B5EF4-FFF2-40B4-BE49-F238E27FC236}">
                    <a16:creationId xmlns:a16="http://schemas.microsoft.com/office/drawing/2014/main" id="{951A6808-A2AD-4620-AFD7-FCF9C8BE28A2}"/>
                  </a:ext>
                </a:extLst>
              </p:cNvPr>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10" name="Freeform 18">
                <a:extLst>
                  <a:ext uri="{FF2B5EF4-FFF2-40B4-BE49-F238E27FC236}">
                    <a16:creationId xmlns:a16="http://schemas.microsoft.com/office/drawing/2014/main" id="{014CEB33-9BB4-4237-AA58-106BC6F4E26C}"/>
                  </a:ext>
                </a:extLst>
              </p:cNvPr>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11" name="Freeform 19">
                <a:extLst>
                  <a:ext uri="{FF2B5EF4-FFF2-40B4-BE49-F238E27FC236}">
                    <a16:creationId xmlns:a16="http://schemas.microsoft.com/office/drawing/2014/main" id="{92779946-E598-4D9D-8F7C-10C2DA83989C}"/>
                  </a:ext>
                </a:extLst>
              </p:cNvPr>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12" name="Freeform 20">
                <a:extLst>
                  <a:ext uri="{FF2B5EF4-FFF2-40B4-BE49-F238E27FC236}">
                    <a16:creationId xmlns:a16="http://schemas.microsoft.com/office/drawing/2014/main" id="{CC053882-1035-49B8-84BE-CAE2C1ECA882}"/>
                  </a:ext>
                </a:extLst>
              </p:cNvPr>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13" name="Freeform 21">
                <a:extLst>
                  <a:ext uri="{FF2B5EF4-FFF2-40B4-BE49-F238E27FC236}">
                    <a16:creationId xmlns:a16="http://schemas.microsoft.com/office/drawing/2014/main" id="{AB5A199F-3A78-4D8E-9F64-6A756A3B5DC7}"/>
                  </a:ext>
                </a:extLst>
              </p:cNvPr>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14" name="Freeform 22">
                <a:extLst>
                  <a:ext uri="{FF2B5EF4-FFF2-40B4-BE49-F238E27FC236}">
                    <a16:creationId xmlns:a16="http://schemas.microsoft.com/office/drawing/2014/main" id="{9278B362-2DE4-4AD7-81C1-51C0BA9446D5}"/>
                  </a:ext>
                </a:extLst>
              </p:cNvPr>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15" name="Freeform 23">
                <a:extLst>
                  <a:ext uri="{FF2B5EF4-FFF2-40B4-BE49-F238E27FC236}">
                    <a16:creationId xmlns:a16="http://schemas.microsoft.com/office/drawing/2014/main" id="{1A60EFA4-B681-4554-98A6-494F0922B82F}"/>
                  </a:ext>
                </a:extLst>
              </p:cNvPr>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16" name="Freeform 24">
                <a:extLst>
                  <a:ext uri="{FF2B5EF4-FFF2-40B4-BE49-F238E27FC236}">
                    <a16:creationId xmlns:a16="http://schemas.microsoft.com/office/drawing/2014/main" id="{D50E5C49-06AD-414A-A034-2ED5F5BF515E}"/>
                  </a:ext>
                </a:extLst>
              </p:cNvPr>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17" name="Freeform 25">
                <a:extLst>
                  <a:ext uri="{FF2B5EF4-FFF2-40B4-BE49-F238E27FC236}">
                    <a16:creationId xmlns:a16="http://schemas.microsoft.com/office/drawing/2014/main" id="{8E3B170C-5660-4AEA-8740-588AE6F5C6CB}"/>
                  </a:ext>
                </a:extLst>
              </p:cNvPr>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18" name="Freeform 26">
                <a:extLst>
                  <a:ext uri="{FF2B5EF4-FFF2-40B4-BE49-F238E27FC236}">
                    <a16:creationId xmlns:a16="http://schemas.microsoft.com/office/drawing/2014/main" id="{FF857D9B-C365-4983-9665-7C9CF60960FD}"/>
                  </a:ext>
                </a:extLst>
              </p:cNvPr>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19" name="Freeform 27">
                <a:extLst>
                  <a:ext uri="{FF2B5EF4-FFF2-40B4-BE49-F238E27FC236}">
                    <a16:creationId xmlns:a16="http://schemas.microsoft.com/office/drawing/2014/main" id="{3CB0E5B6-36F4-48CD-8D9E-1EB8F01303C6}"/>
                  </a:ext>
                </a:extLst>
              </p:cNvPr>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20" name="Freeform 28">
                <a:extLst>
                  <a:ext uri="{FF2B5EF4-FFF2-40B4-BE49-F238E27FC236}">
                    <a16:creationId xmlns:a16="http://schemas.microsoft.com/office/drawing/2014/main" id="{D9B2083A-4B16-4F02-90C7-B6E8A1022472}"/>
                  </a:ext>
                </a:extLst>
              </p:cNvPr>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21" name="Freeform 29">
                <a:extLst>
                  <a:ext uri="{FF2B5EF4-FFF2-40B4-BE49-F238E27FC236}">
                    <a16:creationId xmlns:a16="http://schemas.microsoft.com/office/drawing/2014/main" id="{57E1A39C-094E-4E13-9D5B-08C713928DC2}"/>
                  </a:ext>
                </a:extLst>
              </p:cNvPr>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7422" name="Group 30">
                <a:extLst>
                  <a:ext uri="{FF2B5EF4-FFF2-40B4-BE49-F238E27FC236}">
                    <a16:creationId xmlns:a16="http://schemas.microsoft.com/office/drawing/2014/main" id="{F4EF4CC2-F247-4CFF-BFA3-D75E41346393}"/>
                  </a:ext>
                </a:extLst>
              </p:cNvPr>
              <p:cNvGrpSpPr>
                <a:grpSpLocks/>
              </p:cNvGrpSpPr>
              <p:nvPr userDrawn="1"/>
            </p:nvGrpSpPr>
            <p:grpSpPr bwMode="auto">
              <a:xfrm>
                <a:off x="0" y="0"/>
                <a:ext cx="5758" cy="1045"/>
                <a:chOff x="0" y="0"/>
                <a:chExt cx="5758" cy="1045"/>
              </a:xfrm>
            </p:grpSpPr>
            <p:sp>
              <p:nvSpPr>
                <p:cNvPr id="187423" name="Freeform 31">
                  <a:extLst>
                    <a:ext uri="{FF2B5EF4-FFF2-40B4-BE49-F238E27FC236}">
                      <a16:creationId xmlns:a16="http://schemas.microsoft.com/office/drawing/2014/main" id="{198888C9-AA0B-4B67-93DD-D77A8270B17B}"/>
                    </a:ext>
                  </a:extLst>
                </p:cNvPr>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24" name="Freeform 32">
                  <a:extLst>
                    <a:ext uri="{FF2B5EF4-FFF2-40B4-BE49-F238E27FC236}">
                      <a16:creationId xmlns:a16="http://schemas.microsoft.com/office/drawing/2014/main" id="{6743EB09-79B2-420E-BF38-9CC6BB9FD7AC}"/>
                    </a:ext>
                  </a:extLst>
                </p:cNvPr>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25" name="Freeform 33">
                  <a:extLst>
                    <a:ext uri="{FF2B5EF4-FFF2-40B4-BE49-F238E27FC236}">
                      <a16:creationId xmlns:a16="http://schemas.microsoft.com/office/drawing/2014/main" id="{43314E02-7617-4BE9-85D4-9DF1CC76ED7A}"/>
                    </a:ext>
                  </a:extLst>
                </p:cNvPr>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26" name="Freeform 34">
                  <a:extLst>
                    <a:ext uri="{FF2B5EF4-FFF2-40B4-BE49-F238E27FC236}">
                      <a16:creationId xmlns:a16="http://schemas.microsoft.com/office/drawing/2014/main" id="{D000CCCB-4978-467E-95D1-12699FDCB918}"/>
                    </a:ext>
                  </a:extLst>
                </p:cNvPr>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27" name="Freeform 35">
                  <a:extLst>
                    <a:ext uri="{FF2B5EF4-FFF2-40B4-BE49-F238E27FC236}">
                      <a16:creationId xmlns:a16="http://schemas.microsoft.com/office/drawing/2014/main" id="{51BFAC6D-B15D-4CCA-9B0C-43A1F2D9A633}"/>
                    </a:ext>
                  </a:extLst>
                </p:cNvPr>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28" name="Freeform 36">
                  <a:extLst>
                    <a:ext uri="{FF2B5EF4-FFF2-40B4-BE49-F238E27FC236}">
                      <a16:creationId xmlns:a16="http://schemas.microsoft.com/office/drawing/2014/main" id="{343F8123-5C2F-4146-BC0B-CAE4DCF924A1}"/>
                    </a:ext>
                  </a:extLst>
                </p:cNvPr>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29" name="Freeform 37">
                  <a:extLst>
                    <a:ext uri="{FF2B5EF4-FFF2-40B4-BE49-F238E27FC236}">
                      <a16:creationId xmlns:a16="http://schemas.microsoft.com/office/drawing/2014/main" id="{EF1CB5A4-0ED1-4CB5-8778-BD8482EB0699}"/>
                    </a:ext>
                  </a:extLst>
                </p:cNvPr>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30" name="Freeform 38">
                  <a:extLst>
                    <a:ext uri="{FF2B5EF4-FFF2-40B4-BE49-F238E27FC236}">
                      <a16:creationId xmlns:a16="http://schemas.microsoft.com/office/drawing/2014/main" id="{827064BF-B98A-4A62-AD28-8E88062750B1}"/>
                    </a:ext>
                  </a:extLst>
                </p:cNvPr>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31" name="Freeform 39">
                  <a:extLst>
                    <a:ext uri="{FF2B5EF4-FFF2-40B4-BE49-F238E27FC236}">
                      <a16:creationId xmlns:a16="http://schemas.microsoft.com/office/drawing/2014/main" id="{45AF51B3-0C6C-4595-95F3-F2FBEDF10344}"/>
                    </a:ext>
                  </a:extLst>
                </p:cNvPr>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32" name="Freeform 40">
                  <a:extLst>
                    <a:ext uri="{FF2B5EF4-FFF2-40B4-BE49-F238E27FC236}">
                      <a16:creationId xmlns:a16="http://schemas.microsoft.com/office/drawing/2014/main" id="{158C2538-33C6-402C-961D-A72E32F477A5}"/>
                    </a:ext>
                  </a:extLst>
                </p:cNvPr>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33" name="Freeform 41">
                  <a:extLst>
                    <a:ext uri="{FF2B5EF4-FFF2-40B4-BE49-F238E27FC236}">
                      <a16:creationId xmlns:a16="http://schemas.microsoft.com/office/drawing/2014/main" id="{325FE1E8-8770-4827-B232-61C152F75495}"/>
                    </a:ext>
                  </a:extLst>
                </p:cNvPr>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34" name="Freeform 42">
                  <a:extLst>
                    <a:ext uri="{FF2B5EF4-FFF2-40B4-BE49-F238E27FC236}">
                      <a16:creationId xmlns:a16="http://schemas.microsoft.com/office/drawing/2014/main" id="{9A40DE15-6697-4F54-AA93-E057BE96E4F6}"/>
                    </a:ext>
                  </a:extLst>
                </p:cNvPr>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35" name="Freeform 43">
                  <a:extLst>
                    <a:ext uri="{FF2B5EF4-FFF2-40B4-BE49-F238E27FC236}">
                      <a16:creationId xmlns:a16="http://schemas.microsoft.com/office/drawing/2014/main" id="{4E45E172-BB7A-438B-B6EC-9D93DDA81781}"/>
                    </a:ext>
                  </a:extLst>
                </p:cNvPr>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36" name="Freeform 44">
                  <a:extLst>
                    <a:ext uri="{FF2B5EF4-FFF2-40B4-BE49-F238E27FC236}">
                      <a16:creationId xmlns:a16="http://schemas.microsoft.com/office/drawing/2014/main" id="{F5D80100-247E-4869-B0CE-2627CB334899}"/>
                    </a:ext>
                  </a:extLst>
                </p:cNvPr>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37" name="Freeform 45">
                  <a:extLst>
                    <a:ext uri="{FF2B5EF4-FFF2-40B4-BE49-F238E27FC236}">
                      <a16:creationId xmlns:a16="http://schemas.microsoft.com/office/drawing/2014/main" id="{096CD178-79F6-42E3-A5B1-72B2D081AE8D}"/>
                    </a:ext>
                  </a:extLst>
                </p:cNvPr>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7438" name="Group 46">
                <a:extLst>
                  <a:ext uri="{FF2B5EF4-FFF2-40B4-BE49-F238E27FC236}">
                    <a16:creationId xmlns:a16="http://schemas.microsoft.com/office/drawing/2014/main" id="{72E300BE-D27E-4A2F-8296-EBD4B544B7E5}"/>
                  </a:ext>
                </a:extLst>
              </p:cNvPr>
              <p:cNvGrpSpPr>
                <a:grpSpLocks/>
              </p:cNvGrpSpPr>
              <p:nvPr userDrawn="1"/>
            </p:nvGrpSpPr>
            <p:grpSpPr bwMode="auto">
              <a:xfrm>
                <a:off x="0" y="558"/>
                <a:ext cx="5758" cy="487"/>
                <a:chOff x="0" y="558"/>
                <a:chExt cx="5758" cy="487"/>
              </a:xfrm>
            </p:grpSpPr>
            <p:sp>
              <p:nvSpPr>
                <p:cNvPr id="187439" name="Freeform 47">
                  <a:extLst>
                    <a:ext uri="{FF2B5EF4-FFF2-40B4-BE49-F238E27FC236}">
                      <a16:creationId xmlns:a16="http://schemas.microsoft.com/office/drawing/2014/main" id="{E1DA38BE-1764-4DFF-B5C8-2804BF4C51FE}"/>
                    </a:ext>
                  </a:extLst>
                </p:cNvPr>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40" name="Freeform 48">
                  <a:extLst>
                    <a:ext uri="{FF2B5EF4-FFF2-40B4-BE49-F238E27FC236}">
                      <a16:creationId xmlns:a16="http://schemas.microsoft.com/office/drawing/2014/main" id="{FE9BCABA-5B8F-4158-AB2D-117A9E697854}"/>
                    </a:ext>
                  </a:extLst>
                </p:cNvPr>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7441" name="Group 49">
                <a:extLst>
                  <a:ext uri="{FF2B5EF4-FFF2-40B4-BE49-F238E27FC236}">
                    <a16:creationId xmlns:a16="http://schemas.microsoft.com/office/drawing/2014/main" id="{732F5AB7-B5DA-4896-B89F-B6A665BDD4EE}"/>
                  </a:ext>
                </a:extLst>
              </p:cNvPr>
              <p:cNvGrpSpPr>
                <a:grpSpLocks/>
              </p:cNvGrpSpPr>
              <p:nvPr userDrawn="1"/>
            </p:nvGrpSpPr>
            <p:grpSpPr bwMode="auto">
              <a:xfrm>
                <a:off x="264" y="1039"/>
                <a:ext cx="5200" cy="3280"/>
                <a:chOff x="264" y="1039"/>
                <a:chExt cx="5200" cy="3280"/>
              </a:xfrm>
            </p:grpSpPr>
            <p:sp>
              <p:nvSpPr>
                <p:cNvPr id="187442" name="Freeform 50">
                  <a:extLst>
                    <a:ext uri="{FF2B5EF4-FFF2-40B4-BE49-F238E27FC236}">
                      <a16:creationId xmlns:a16="http://schemas.microsoft.com/office/drawing/2014/main" id="{641AE836-732D-444E-BE40-4C714AF5324C}"/>
                    </a:ext>
                  </a:extLst>
                </p:cNvPr>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43" name="Freeform 51">
                  <a:extLst>
                    <a:ext uri="{FF2B5EF4-FFF2-40B4-BE49-F238E27FC236}">
                      <a16:creationId xmlns:a16="http://schemas.microsoft.com/office/drawing/2014/main" id="{40CE5087-354D-45CF-ADEA-2908F81AF7F3}"/>
                    </a:ext>
                  </a:extLst>
                </p:cNvPr>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44" name="Freeform 52">
                  <a:extLst>
                    <a:ext uri="{FF2B5EF4-FFF2-40B4-BE49-F238E27FC236}">
                      <a16:creationId xmlns:a16="http://schemas.microsoft.com/office/drawing/2014/main" id="{246CB527-9D1C-41DE-8924-9BBF250CDCBD}"/>
                    </a:ext>
                  </a:extLst>
                </p:cNvPr>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45" name="Freeform 53">
                  <a:extLst>
                    <a:ext uri="{FF2B5EF4-FFF2-40B4-BE49-F238E27FC236}">
                      <a16:creationId xmlns:a16="http://schemas.microsoft.com/office/drawing/2014/main" id="{DB50ED80-EB31-4421-8188-D50008E1276B}"/>
                    </a:ext>
                  </a:extLst>
                </p:cNvPr>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46" name="Freeform 54">
                  <a:extLst>
                    <a:ext uri="{FF2B5EF4-FFF2-40B4-BE49-F238E27FC236}">
                      <a16:creationId xmlns:a16="http://schemas.microsoft.com/office/drawing/2014/main" id="{E5C6F7B4-BA9B-4CEC-AE17-3DDABD583237}"/>
                    </a:ext>
                  </a:extLst>
                </p:cNvPr>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47" name="Freeform 55">
                  <a:extLst>
                    <a:ext uri="{FF2B5EF4-FFF2-40B4-BE49-F238E27FC236}">
                      <a16:creationId xmlns:a16="http://schemas.microsoft.com/office/drawing/2014/main" id="{0A2FFCB0-E480-4A5E-90C0-A08F8050AA89}"/>
                    </a:ext>
                  </a:extLst>
                </p:cNvPr>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48" name="Freeform 56">
                  <a:extLst>
                    <a:ext uri="{FF2B5EF4-FFF2-40B4-BE49-F238E27FC236}">
                      <a16:creationId xmlns:a16="http://schemas.microsoft.com/office/drawing/2014/main" id="{BF16C7F2-5F0C-428F-B332-AC209D00CE01}"/>
                    </a:ext>
                  </a:extLst>
                </p:cNvPr>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49" name="Freeform 57">
                  <a:extLst>
                    <a:ext uri="{FF2B5EF4-FFF2-40B4-BE49-F238E27FC236}">
                      <a16:creationId xmlns:a16="http://schemas.microsoft.com/office/drawing/2014/main" id="{E7B832E4-A3C8-4949-957F-2E7FB5F2184C}"/>
                    </a:ext>
                  </a:extLst>
                </p:cNvPr>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50" name="Freeform 58">
                  <a:extLst>
                    <a:ext uri="{FF2B5EF4-FFF2-40B4-BE49-F238E27FC236}">
                      <a16:creationId xmlns:a16="http://schemas.microsoft.com/office/drawing/2014/main" id="{A800C1A4-5214-41DA-8EB6-CE32F9952782}"/>
                    </a:ext>
                  </a:extLst>
                </p:cNvPr>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7451" name="Freeform 59">
                <a:extLst>
                  <a:ext uri="{FF2B5EF4-FFF2-40B4-BE49-F238E27FC236}">
                    <a16:creationId xmlns:a16="http://schemas.microsoft.com/office/drawing/2014/main" id="{03980151-5929-4831-A650-66747898B35A}"/>
                  </a:ext>
                </a:extLst>
              </p:cNvPr>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52" name="Freeform 60">
                <a:extLst>
                  <a:ext uri="{FF2B5EF4-FFF2-40B4-BE49-F238E27FC236}">
                    <a16:creationId xmlns:a16="http://schemas.microsoft.com/office/drawing/2014/main" id="{4FDC866F-D3A7-43B2-BCC1-AE4B761E1818}"/>
                  </a:ext>
                </a:extLst>
              </p:cNvPr>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en-US"/>
              </a:p>
            </p:txBody>
          </p:sp>
          <p:sp>
            <p:nvSpPr>
              <p:cNvPr id="187453" name="Freeform 61">
                <a:extLst>
                  <a:ext uri="{FF2B5EF4-FFF2-40B4-BE49-F238E27FC236}">
                    <a16:creationId xmlns:a16="http://schemas.microsoft.com/office/drawing/2014/main" id="{7880707C-7F9E-4697-A67F-C77BBC290155}"/>
                  </a:ext>
                </a:extLst>
              </p:cNvPr>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en-US"/>
              </a:p>
            </p:txBody>
          </p:sp>
          <p:sp>
            <p:nvSpPr>
              <p:cNvPr id="187454" name="Freeform 62">
                <a:extLst>
                  <a:ext uri="{FF2B5EF4-FFF2-40B4-BE49-F238E27FC236}">
                    <a16:creationId xmlns:a16="http://schemas.microsoft.com/office/drawing/2014/main" id="{503504A2-F8EC-4DD7-8EA8-B2F82A4EF985}"/>
                  </a:ext>
                </a:extLst>
              </p:cNvPr>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en-US"/>
              </a:p>
            </p:txBody>
          </p:sp>
          <p:sp>
            <p:nvSpPr>
              <p:cNvPr id="187455" name="Freeform 63">
                <a:extLst>
                  <a:ext uri="{FF2B5EF4-FFF2-40B4-BE49-F238E27FC236}">
                    <a16:creationId xmlns:a16="http://schemas.microsoft.com/office/drawing/2014/main" id="{9E0495F9-97CC-4978-97DD-2C74E9299BCA}"/>
                  </a:ext>
                </a:extLst>
              </p:cNvPr>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56" name="Freeform 64">
                <a:extLst>
                  <a:ext uri="{FF2B5EF4-FFF2-40B4-BE49-F238E27FC236}">
                    <a16:creationId xmlns:a16="http://schemas.microsoft.com/office/drawing/2014/main" id="{E45C64B2-BF27-4DD2-A8C0-ECD365594242}"/>
                  </a:ext>
                </a:extLst>
              </p:cNvPr>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57" name="Freeform 65">
                <a:extLst>
                  <a:ext uri="{FF2B5EF4-FFF2-40B4-BE49-F238E27FC236}">
                    <a16:creationId xmlns:a16="http://schemas.microsoft.com/office/drawing/2014/main" id="{61AF12F7-760B-4304-96B6-FEB9E9BD47A4}"/>
                  </a:ext>
                </a:extLst>
              </p:cNvPr>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58" name="Freeform 66">
                <a:extLst>
                  <a:ext uri="{FF2B5EF4-FFF2-40B4-BE49-F238E27FC236}">
                    <a16:creationId xmlns:a16="http://schemas.microsoft.com/office/drawing/2014/main" id="{D1ED5B75-DB76-40F8-A81D-578C7DD3D8C8}"/>
                  </a:ext>
                </a:extLst>
              </p:cNvPr>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87459" name="Rectangle 67">
            <a:extLst>
              <a:ext uri="{FF2B5EF4-FFF2-40B4-BE49-F238E27FC236}">
                <a16:creationId xmlns:a16="http://schemas.microsoft.com/office/drawing/2014/main" id="{8040D4D3-716D-440F-81EE-9A0F1617470E}"/>
              </a:ext>
            </a:extLst>
          </p:cNvPr>
          <p:cNvSpPr>
            <a:spLocks noGrp="1" noChangeArrowheads="1"/>
          </p:cNvSpPr>
          <p:nvPr>
            <p:ph type="title"/>
          </p:nvPr>
        </p:nvSpPr>
        <p:spPr bwMode="auto">
          <a:xfrm>
            <a:off x="455613" y="273050"/>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87460" name="Rectangle 68">
            <a:extLst>
              <a:ext uri="{FF2B5EF4-FFF2-40B4-BE49-F238E27FC236}">
                <a16:creationId xmlns:a16="http://schemas.microsoft.com/office/drawing/2014/main" id="{96600A5D-A8A0-4167-B8DF-5AA909958C81}"/>
              </a:ext>
            </a:extLst>
          </p:cNvPr>
          <p:cNvSpPr>
            <a:spLocks noGrp="1" noChangeArrowheads="1"/>
          </p:cNvSpPr>
          <p:nvPr>
            <p:ph type="dt" sz="half" idx="2"/>
          </p:nvPr>
        </p:nvSpPr>
        <p:spPr bwMode="auto">
          <a:xfrm>
            <a:off x="455613"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ltLang="en-US"/>
          </a:p>
        </p:txBody>
      </p:sp>
      <p:sp>
        <p:nvSpPr>
          <p:cNvPr id="187461" name="Rectangle 69">
            <a:extLst>
              <a:ext uri="{FF2B5EF4-FFF2-40B4-BE49-F238E27FC236}">
                <a16:creationId xmlns:a16="http://schemas.microsoft.com/office/drawing/2014/main" id="{491E360B-B552-43E5-AFD6-1B12D9F86007}"/>
              </a:ext>
            </a:extLst>
          </p:cNvPr>
          <p:cNvSpPr>
            <a:spLocks noGrp="1" noChangeArrowheads="1"/>
          </p:cNvSpPr>
          <p:nvPr>
            <p:ph type="ftr" sz="quarter" idx="3"/>
          </p:nvPr>
        </p:nvSpPr>
        <p:spPr bwMode="auto">
          <a:xfrm>
            <a:off x="3124200" y="6242050"/>
            <a:ext cx="28956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ltLang="en-US"/>
          </a:p>
        </p:txBody>
      </p:sp>
      <p:sp>
        <p:nvSpPr>
          <p:cNvPr id="187462" name="Rectangle 70">
            <a:extLst>
              <a:ext uri="{FF2B5EF4-FFF2-40B4-BE49-F238E27FC236}">
                <a16:creationId xmlns:a16="http://schemas.microsoft.com/office/drawing/2014/main" id="{E2148A22-6E34-44C6-98FA-00E703412EF0}"/>
              </a:ext>
            </a:extLst>
          </p:cNvPr>
          <p:cNvSpPr>
            <a:spLocks noGrp="1" noChangeArrowheads="1"/>
          </p:cNvSpPr>
          <p:nvPr>
            <p:ph type="sldNum" sz="quarter" idx="4"/>
          </p:nvPr>
        </p:nvSpPr>
        <p:spPr bwMode="auto">
          <a:xfrm>
            <a:off x="6553200"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39967D63-B498-466D-913D-03CB05694258}" type="slidenum">
              <a:rPr lang="en-US" altLang="en-US"/>
              <a:pPr/>
              <a:t>‹#›</a:t>
            </a:fld>
            <a:endParaRPr lang="en-US" altLang="en-US"/>
          </a:p>
        </p:txBody>
      </p:sp>
      <p:sp>
        <p:nvSpPr>
          <p:cNvPr id="187463" name="Rectangle 71">
            <a:extLst>
              <a:ext uri="{FF2B5EF4-FFF2-40B4-BE49-F238E27FC236}">
                <a16:creationId xmlns:a16="http://schemas.microsoft.com/office/drawing/2014/main" id="{1E7A4441-CB36-4355-A9B6-2EF94CC667BE}"/>
              </a:ext>
            </a:extLst>
          </p:cNvPr>
          <p:cNvSpPr>
            <a:spLocks noGrp="1" noChangeArrowheads="1"/>
          </p:cNvSpPr>
          <p:nvPr>
            <p:ph type="body" idx="1"/>
          </p:nvPr>
        </p:nvSpPr>
        <p:spPr bwMode="auto">
          <a:xfrm>
            <a:off x="455613" y="1598613"/>
            <a:ext cx="8226425"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86761549"/>
      </p:ext>
    </p:extLst>
  </p:cSld>
  <p:clrMap bg1="dk2" tx1="lt1" bg2="dk1" tx2="lt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 id="2147485020" r:id="rId9"/>
    <p:sldLayoutId id="2147485021" r:id="rId10"/>
    <p:sldLayoutId id="2147485022" r:id="rId11"/>
    <p:sldLayoutId id="2147485023" r:id="rId12"/>
    <p:sldLayoutId id="2147485024" r:id="rId13"/>
    <p:sldLayoutId id="2147485025" r:id="rId14"/>
    <p:sldLayoutId id="2147485026" r:id="rId15"/>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tx2"/>
        </a:buClr>
        <a:buSzPct val="115000"/>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115000"/>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tx2"/>
        </a:buClr>
        <a:buSzPct val="115000"/>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B7F6B2-AFC0-4657-B59C-F8383702BF1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0AD7EE-2744-4687-A3CC-184E9886BEB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34934-EB98-4FB3-B7DD-BFA0864410D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9EF8CC9-CC52-41F2-9798-E79E2C146007}" type="datetimeFigureOut">
              <a:rPr lang="en-US" smtClean="0"/>
              <a:t>3/1/2019</a:t>
            </a:fld>
            <a:endParaRPr lang="en-US"/>
          </a:p>
        </p:txBody>
      </p:sp>
      <p:sp>
        <p:nvSpPr>
          <p:cNvPr id="5" name="Footer Placeholder 4">
            <a:extLst>
              <a:ext uri="{FF2B5EF4-FFF2-40B4-BE49-F238E27FC236}">
                <a16:creationId xmlns:a16="http://schemas.microsoft.com/office/drawing/2014/main" id="{9A4FCB3F-BF5C-4420-98D1-A6D1E96A08C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98027A-89BC-4DB8-A79B-108DE1A1B04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DDBB97-05F3-4BE1-8BAF-B434FCD9D5BA}" type="slidenum">
              <a:rPr lang="en-US" smtClean="0"/>
              <a:t>‹#›</a:t>
            </a:fld>
            <a:endParaRPr lang="en-US"/>
          </a:p>
        </p:txBody>
      </p:sp>
    </p:spTree>
    <p:extLst>
      <p:ext uri="{BB962C8B-B14F-4D97-AF65-F5344CB8AC3E}">
        <p14:creationId xmlns:p14="http://schemas.microsoft.com/office/powerpoint/2010/main" val="1693862804"/>
      </p:ext>
    </p:extLst>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 id="214748503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lvl1pPr defTabSz="244475">
              <a:defRPr sz="1200">
                <a:solidFill>
                  <a:srgbClr val="898989"/>
                </a:solidFill>
                <a:latin typeface="Calibri" pitchFamily="34" charset="0"/>
                <a:ea typeface="ＭＳ Ｐゴシック" pitchFamily="34" charset="-128"/>
                <a:sym typeface="Helvetica Light"/>
              </a:defRPr>
            </a:lvl1pPr>
          </a:lstStyle>
          <a:p>
            <a:pPr eaLnBrk="1" hangingPunct="1">
              <a:defRPr/>
            </a:pPr>
            <a:fld id="{7E79CB4F-9588-4D2C-8EEC-46BFEAA27395}" type="datetime1">
              <a:rPr lang="en-US"/>
              <a:pPr eaLnBrk="1" hangingPunct="1">
                <a:defRPr/>
              </a:pPr>
              <a:t>3/1/2019</a:t>
            </a:fld>
            <a:endParaRPr lang="en-US"/>
          </a:p>
        </p:txBody>
      </p:sp>
      <p:sp>
        <p:nvSpPr>
          <p:cNvPr id="12293"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lvl1pPr algn="ctr" defTabSz="244475">
              <a:defRPr sz="1200">
                <a:solidFill>
                  <a:srgbClr val="898989"/>
                </a:solidFill>
                <a:latin typeface="Calibri" pitchFamily="34" charset="0"/>
                <a:ea typeface="ＭＳ Ｐゴシック" pitchFamily="34" charset="-128"/>
                <a:sym typeface="Helvetica Light"/>
              </a:defRPr>
            </a:lvl1pPr>
          </a:lstStyle>
          <a:p>
            <a:pPr eaLnBrk="1" hangingPunct="1">
              <a:defRPr/>
            </a:pPr>
            <a:endParaRPr lang="en-US"/>
          </a:p>
        </p:txBody>
      </p:sp>
      <p:sp>
        <p:nvSpPr>
          <p:cNvPr id="12294"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lvl1pPr algn="r" defTabSz="244475">
              <a:defRPr sz="1200">
                <a:solidFill>
                  <a:srgbClr val="898989"/>
                </a:solidFill>
                <a:latin typeface="Calibri" pitchFamily="34" charset="0"/>
                <a:ea typeface="ＭＳ Ｐゴシック" pitchFamily="34" charset="-128"/>
                <a:sym typeface="Helvetica Light"/>
              </a:defRPr>
            </a:lvl1pPr>
          </a:lstStyle>
          <a:p>
            <a:pPr eaLnBrk="1" hangingPunct="1">
              <a:defRPr/>
            </a:pPr>
            <a:fld id="{7432982A-7CB8-4E0B-84FB-17E53ABC9EDA}" type="slidenum">
              <a:rPr lang="en-US"/>
              <a:pPr eaLnBrk="1" hangingPunct="1">
                <a:defRPr/>
              </a:pPr>
              <a:t>‹#›</a:t>
            </a:fld>
            <a:endParaRPr lang="en-US"/>
          </a:p>
        </p:txBody>
      </p:sp>
    </p:spTree>
    <p:extLst>
      <p:ext uri="{BB962C8B-B14F-4D97-AF65-F5344CB8AC3E}">
        <p14:creationId xmlns:p14="http://schemas.microsoft.com/office/powerpoint/2010/main" val="3842271981"/>
      </p:ext>
    </p:extLst>
  </p:cSld>
  <p:clrMap bg1="lt1" tx1="dk1" bg2="lt2" tx2="dk2" accent1="accent1" accent2="accent2" accent3="accent3" accent4="accent4" accent5="accent5" accent6="accent6" hlink="hlink" folHlink="folHlink"/>
  <p:sldLayoutIdLst>
    <p:sldLayoutId id="2147485054" r:id="rId1"/>
    <p:sldLayoutId id="2147485055" r:id="rId2"/>
    <p:sldLayoutId id="2147485056" r:id="rId3"/>
    <p:sldLayoutId id="2147485057" r:id="rId4"/>
    <p:sldLayoutId id="2147485058" r:id="rId5"/>
    <p:sldLayoutId id="2147485059" r:id="rId6"/>
    <p:sldLayoutId id="2147485060" r:id="rId7"/>
    <p:sldLayoutId id="2147485061" r:id="rId8"/>
    <p:sldLayoutId id="2147485062" r:id="rId9"/>
    <p:sldLayoutId id="2147485063" r:id="rId10"/>
    <p:sldLayoutId id="2147485064" r:id="rId11"/>
  </p:sldLayoutIdLst>
  <p:hf hdr="0" ftr="0" dt="0"/>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49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29"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0" rtl="0" eaLnBrk="1" latinLnBrk="0" hangingPunct="1">
        <a:defRPr sz="1800" kern="1200">
          <a:solidFill>
            <a:schemeClr val="tx1"/>
          </a:solidFill>
          <a:latin typeface="+mn-lt"/>
          <a:ea typeface="+mn-ea"/>
          <a:cs typeface="+mn-cs"/>
        </a:defRPr>
      </a:lvl1pPr>
      <a:lvl2pPr marL="457180" algn="l" defTabSz="914360" rtl="0" eaLnBrk="1" latinLnBrk="0" hangingPunct="1">
        <a:defRPr sz="1800" kern="1200">
          <a:solidFill>
            <a:schemeClr val="tx1"/>
          </a:solidFill>
          <a:latin typeface="+mn-lt"/>
          <a:ea typeface="+mn-ea"/>
          <a:cs typeface="+mn-cs"/>
        </a:defRPr>
      </a:lvl2pPr>
      <a:lvl3pPr marL="914360" algn="l" defTabSz="914360" rtl="0" eaLnBrk="1" latinLnBrk="0" hangingPunct="1">
        <a:defRPr sz="1800" kern="1200">
          <a:solidFill>
            <a:schemeClr val="tx1"/>
          </a:solidFill>
          <a:latin typeface="+mn-lt"/>
          <a:ea typeface="+mn-ea"/>
          <a:cs typeface="+mn-cs"/>
        </a:defRPr>
      </a:lvl3pPr>
      <a:lvl4pPr marL="1371540" algn="l" defTabSz="914360" rtl="0" eaLnBrk="1" latinLnBrk="0" hangingPunct="1">
        <a:defRPr sz="1800" kern="1200">
          <a:solidFill>
            <a:schemeClr val="tx1"/>
          </a:solidFill>
          <a:latin typeface="+mn-lt"/>
          <a:ea typeface="+mn-ea"/>
          <a:cs typeface="+mn-cs"/>
        </a:defRPr>
      </a:lvl4pPr>
      <a:lvl5pPr marL="1828720" algn="l" defTabSz="914360" rtl="0" eaLnBrk="1" latinLnBrk="0" hangingPunct="1">
        <a:defRPr sz="1800" kern="1200">
          <a:solidFill>
            <a:schemeClr val="tx1"/>
          </a:solidFill>
          <a:latin typeface="+mn-lt"/>
          <a:ea typeface="+mn-ea"/>
          <a:cs typeface="+mn-cs"/>
        </a:defRPr>
      </a:lvl5pPr>
      <a:lvl6pPr marL="2285900" algn="l" defTabSz="914360" rtl="0" eaLnBrk="1" latinLnBrk="0" hangingPunct="1">
        <a:defRPr sz="1800" kern="1200">
          <a:solidFill>
            <a:schemeClr val="tx1"/>
          </a:solidFill>
          <a:latin typeface="+mn-lt"/>
          <a:ea typeface="+mn-ea"/>
          <a:cs typeface="+mn-cs"/>
        </a:defRPr>
      </a:lvl6pPr>
      <a:lvl7pPr marL="2743080" algn="l" defTabSz="914360" rtl="0" eaLnBrk="1" latinLnBrk="0" hangingPunct="1">
        <a:defRPr sz="1800" kern="1200">
          <a:solidFill>
            <a:schemeClr val="tx1"/>
          </a:solidFill>
          <a:latin typeface="+mn-lt"/>
          <a:ea typeface="+mn-ea"/>
          <a:cs typeface="+mn-cs"/>
        </a:defRPr>
      </a:lvl7pPr>
      <a:lvl8pPr marL="3200258" algn="l" defTabSz="914360" rtl="0" eaLnBrk="1" latinLnBrk="0" hangingPunct="1">
        <a:defRPr sz="1800" kern="1200">
          <a:solidFill>
            <a:schemeClr val="tx1"/>
          </a:solidFill>
          <a:latin typeface="+mn-lt"/>
          <a:ea typeface="+mn-ea"/>
          <a:cs typeface="+mn-cs"/>
        </a:defRPr>
      </a:lvl8pPr>
      <a:lvl9pPr marL="3657439" algn="l" defTabSz="91436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1027" name="Rectangle 15"/>
          <p:cNvSpPr>
            <a:spLocks noChangeArrowheads="1"/>
          </p:cNvSpPr>
          <p:nvPr/>
        </p:nvSpPr>
        <p:spPr bwMode="white">
          <a:xfrm>
            <a:off x="0" y="2"/>
            <a:ext cx="9144000" cy="1393825"/>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w="9525">
            <a:noFill/>
            <a:miter lim="800000"/>
            <a:headEnd/>
            <a:tailEnd/>
          </a:ln>
        </p:spPr>
        <p:txBody>
          <a:bodyPr wrap="none" anchor="ctr"/>
          <a:lstStyle/>
          <a:p>
            <a:pPr eaLnBrk="0" hangingPunct="0">
              <a:defRPr/>
            </a:pPr>
            <a:endParaRPr lang="en-US" sz="1350">
              <a:solidFill>
                <a:prstClr val="black"/>
              </a:solidFill>
              <a:latin typeface="Tahoma" pitchFamily="34" charset="0"/>
            </a:endParaRPr>
          </a:p>
        </p:txBody>
      </p:sp>
      <p:sp>
        <p:nvSpPr>
          <p:cNvPr id="9" name="Rectangle 8"/>
          <p:cNvSpPr>
            <a:spLocks noChangeArrowheads="1"/>
          </p:cNvSpPr>
          <p:nvPr/>
        </p:nvSpPr>
        <p:spPr bwMode="auto">
          <a:xfrm>
            <a:off x="149226" y="6388102"/>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sz="1350">
              <a:solidFill>
                <a:prstClr val="black"/>
              </a:solidFill>
              <a:latin typeface="Tahoma" pitchFamily="34" charset="0"/>
            </a:endParaRPr>
          </a:p>
        </p:txBody>
      </p:sp>
      <p:sp>
        <p:nvSpPr>
          <p:cNvPr id="14" name="Date Placeholder 13"/>
          <p:cNvSpPr>
            <a:spLocks noGrp="1"/>
          </p:cNvSpPr>
          <p:nvPr>
            <p:ph type="dt" sz="half" idx="2"/>
          </p:nvPr>
        </p:nvSpPr>
        <p:spPr>
          <a:xfrm>
            <a:off x="5791201" y="6405565"/>
            <a:ext cx="3044825" cy="365125"/>
          </a:xfrm>
          <a:prstGeom prst="rect">
            <a:avLst/>
          </a:prstGeom>
        </p:spPr>
        <p:txBody>
          <a:bodyPr vert="horz"/>
          <a:lstStyle>
            <a:lvl1pPr algn="r" eaLnBrk="1" latinLnBrk="0" hangingPunct="1">
              <a:defRPr kumimoji="0" sz="1050">
                <a:solidFill>
                  <a:srgbClr val="FFFFFF"/>
                </a:solidFill>
                <a:latin typeface="Tahoma" pitchFamily="34" charset="0"/>
                <a:ea typeface="+mn-ea"/>
                <a:cs typeface="+mn-cs"/>
              </a:defRPr>
            </a:lvl1pPr>
          </a:lstStyle>
          <a:p>
            <a:pPr>
              <a:defRPr/>
            </a:pPr>
            <a:endParaRPr lang="en-US"/>
          </a:p>
        </p:txBody>
      </p:sp>
      <p:sp>
        <p:nvSpPr>
          <p:cNvPr id="3" name="Footer Placeholder 2"/>
          <p:cNvSpPr>
            <a:spLocks noGrp="1"/>
          </p:cNvSpPr>
          <p:nvPr>
            <p:ph type="ftr" sz="quarter" idx="3"/>
          </p:nvPr>
        </p:nvSpPr>
        <p:spPr>
          <a:xfrm>
            <a:off x="304800" y="6410327"/>
            <a:ext cx="3581400" cy="366713"/>
          </a:xfrm>
          <a:prstGeom prst="rect">
            <a:avLst/>
          </a:prstGeom>
        </p:spPr>
        <p:txBody>
          <a:bodyPr vert="horz"/>
          <a:lstStyle>
            <a:lvl1pPr algn="l" eaLnBrk="1" latinLnBrk="0" hangingPunct="1">
              <a:defRPr kumimoji="0" sz="900">
                <a:solidFill>
                  <a:srgbClr val="FFFFFF"/>
                </a:solidFill>
                <a:latin typeface="Tahoma" pitchFamily="34" charset="0"/>
                <a:ea typeface="+mn-ea"/>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sz="1350" dirty="0">
              <a:solidFill>
                <a:prstClr val="black"/>
              </a:solidFill>
              <a:latin typeface="Tahoma" pitchFamily="34"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sz="1350">
              <a:solidFill>
                <a:prstClr val="black"/>
              </a:solidFill>
              <a:latin typeface="Tahoma" pitchFamily="34"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23" name="Slide Number Placeholder 22"/>
          <p:cNvSpPr>
            <a:spLocks noGrp="1"/>
          </p:cNvSpPr>
          <p:nvPr>
            <p:ph type="sldNum" sz="quarter" idx="4"/>
          </p:nvPr>
        </p:nvSpPr>
        <p:spPr>
          <a:xfrm>
            <a:off x="4343400" y="1039815"/>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200" smtClean="0">
                <a:solidFill>
                  <a:srgbClr val="7B9899"/>
                </a:solidFill>
              </a:defRPr>
            </a:lvl1pPr>
          </a:lstStyle>
          <a:p>
            <a:pPr>
              <a:defRPr/>
            </a:pPr>
            <a:fld id="{DDDD88E5-598F-4C36-8208-873628A78E55}" type="slidenum">
              <a:rPr lang="en-US">
                <a:latin typeface="Tahoma" pitchFamily="34" charset="0"/>
              </a:rPr>
              <a:pPr>
                <a:defRPr/>
              </a:pPr>
              <a:t>‹#›</a:t>
            </a:fld>
            <a:endParaRPr lang="en-US">
              <a:latin typeface="Tahoma" pitchFamily="34" charset="0"/>
            </a:endParaRPr>
          </a:p>
        </p:txBody>
      </p:sp>
      <p:sp>
        <p:nvSpPr>
          <p:cNvPr id="1038" name="Title Placeholder 21"/>
          <p:cNvSpPr>
            <a:spLocks noGrp="1"/>
          </p:cNvSpPr>
          <p:nvPr>
            <p:ph type="title"/>
          </p:nvPr>
        </p:nvSpPr>
        <p:spPr bwMode="auto">
          <a:xfrm>
            <a:off x="301625" y="228602"/>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8017809"/>
      </p:ext>
    </p:extLst>
  </p:cSld>
  <p:clrMap bg1="lt1" tx1="dk1" bg2="lt2" tx2="dk2" accent1="accent1" accent2="accent2" accent3="accent3" accent4="accent4" accent5="accent5" accent6="accent6" hlink="hlink" folHlink="folHlink"/>
  <p:sldLayoutIdLst>
    <p:sldLayoutId id="2147485066" r:id="rId1"/>
    <p:sldLayoutId id="2147485067" r:id="rId2"/>
    <p:sldLayoutId id="2147485068" r:id="rId3"/>
    <p:sldLayoutId id="2147485069" r:id="rId4"/>
    <p:sldLayoutId id="2147485070" r:id="rId5"/>
    <p:sldLayoutId id="2147485071" r:id="rId6"/>
    <p:sldLayoutId id="2147485072" r:id="rId7"/>
    <p:sldLayoutId id="2147485073" r:id="rId8"/>
    <p:sldLayoutId id="2147485074" r:id="rId9"/>
    <p:sldLayoutId id="2147485075" r:id="rId10"/>
    <p:sldLayoutId id="2147485076" r:id="rId11"/>
    <p:sldLayoutId id="2147485077" r:id="rId12"/>
    <p:sldLayoutId id="2147485078" r:id="rId13"/>
  </p:sldLayoutIdLst>
  <p:txStyles>
    <p:titleStyle>
      <a:lvl1pPr algn="ctr" rtl="0" eaLnBrk="0" fontAlgn="base" hangingPunct="0">
        <a:spcBef>
          <a:spcPct val="0"/>
        </a:spcBef>
        <a:spcAft>
          <a:spcPct val="0"/>
        </a:spcAft>
        <a:defRPr sz="2475" kern="1200">
          <a:solidFill>
            <a:srgbClr val="7B9899"/>
          </a:solidFill>
          <a:latin typeface="+mj-lt"/>
          <a:ea typeface="MS PGothic" pitchFamily="34" charset="-128"/>
          <a:cs typeface="MS PGothic" charset="0"/>
        </a:defRPr>
      </a:lvl1pPr>
      <a:lvl2pPr algn="ctr" rtl="0" eaLnBrk="0" fontAlgn="base" hangingPunct="0">
        <a:spcBef>
          <a:spcPct val="0"/>
        </a:spcBef>
        <a:spcAft>
          <a:spcPct val="0"/>
        </a:spcAft>
        <a:defRPr sz="2475">
          <a:solidFill>
            <a:srgbClr val="7B9899"/>
          </a:solidFill>
          <a:latin typeface="Georgia" pitchFamily="18" charset="0"/>
          <a:ea typeface="MS PGothic" pitchFamily="34" charset="-128"/>
          <a:cs typeface="MS PGothic" charset="0"/>
        </a:defRPr>
      </a:lvl2pPr>
      <a:lvl3pPr algn="ctr" rtl="0" eaLnBrk="0" fontAlgn="base" hangingPunct="0">
        <a:spcBef>
          <a:spcPct val="0"/>
        </a:spcBef>
        <a:spcAft>
          <a:spcPct val="0"/>
        </a:spcAft>
        <a:defRPr sz="2475">
          <a:solidFill>
            <a:srgbClr val="7B9899"/>
          </a:solidFill>
          <a:latin typeface="Georgia" pitchFamily="18" charset="0"/>
          <a:ea typeface="MS PGothic" pitchFamily="34" charset="-128"/>
          <a:cs typeface="MS PGothic" charset="0"/>
        </a:defRPr>
      </a:lvl3pPr>
      <a:lvl4pPr algn="ctr" rtl="0" eaLnBrk="0" fontAlgn="base" hangingPunct="0">
        <a:spcBef>
          <a:spcPct val="0"/>
        </a:spcBef>
        <a:spcAft>
          <a:spcPct val="0"/>
        </a:spcAft>
        <a:defRPr sz="2475">
          <a:solidFill>
            <a:srgbClr val="7B9899"/>
          </a:solidFill>
          <a:latin typeface="Georgia" pitchFamily="18" charset="0"/>
          <a:ea typeface="MS PGothic" pitchFamily="34" charset="-128"/>
          <a:cs typeface="MS PGothic" charset="0"/>
        </a:defRPr>
      </a:lvl4pPr>
      <a:lvl5pPr algn="ctr" rtl="0" eaLnBrk="0" fontAlgn="base" hangingPunct="0">
        <a:spcBef>
          <a:spcPct val="0"/>
        </a:spcBef>
        <a:spcAft>
          <a:spcPct val="0"/>
        </a:spcAft>
        <a:defRPr sz="2475">
          <a:solidFill>
            <a:srgbClr val="7B9899"/>
          </a:solidFill>
          <a:latin typeface="Georgia" pitchFamily="18" charset="0"/>
          <a:ea typeface="MS PGothic" pitchFamily="34" charset="-128"/>
          <a:cs typeface="MS PGothic" charset="0"/>
        </a:defRPr>
      </a:lvl5pPr>
      <a:lvl6pPr marL="342900" algn="ctr" rtl="0" fontAlgn="base">
        <a:spcBef>
          <a:spcPct val="0"/>
        </a:spcBef>
        <a:spcAft>
          <a:spcPct val="0"/>
        </a:spcAft>
        <a:defRPr sz="2475">
          <a:solidFill>
            <a:srgbClr val="7B9899"/>
          </a:solidFill>
          <a:latin typeface="Georgia" pitchFamily="18" charset="0"/>
        </a:defRPr>
      </a:lvl6pPr>
      <a:lvl7pPr marL="685800" algn="ctr" rtl="0" fontAlgn="base">
        <a:spcBef>
          <a:spcPct val="0"/>
        </a:spcBef>
        <a:spcAft>
          <a:spcPct val="0"/>
        </a:spcAft>
        <a:defRPr sz="2475">
          <a:solidFill>
            <a:srgbClr val="7B9899"/>
          </a:solidFill>
          <a:latin typeface="Georgia" pitchFamily="18" charset="0"/>
        </a:defRPr>
      </a:lvl7pPr>
      <a:lvl8pPr marL="1028700" algn="ctr" rtl="0" fontAlgn="base">
        <a:spcBef>
          <a:spcPct val="0"/>
        </a:spcBef>
        <a:spcAft>
          <a:spcPct val="0"/>
        </a:spcAft>
        <a:defRPr sz="2475">
          <a:solidFill>
            <a:srgbClr val="7B9899"/>
          </a:solidFill>
          <a:latin typeface="Georgia" pitchFamily="18" charset="0"/>
        </a:defRPr>
      </a:lvl8pPr>
      <a:lvl9pPr marL="1371600" algn="ctr" rtl="0" fontAlgn="base">
        <a:spcBef>
          <a:spcPct val="0"/>
        </a:spcBef>
        <a:spcAft>
          <a:spcPct val="0"/>
        </a:spcAft>
        <a:defRPr sz="2475">
          <a:solidFill>
            <a:srgbClr val="7B9899"/>
          </a:solidFill>
          <a:latin typeface="Georgia" pitchFamily="18" charset="0"/>
        </a:defRPr>
      </a:lvl9pPr>
    </p:titleStyle>
    <p:bodyStyle>
      <a:lvl1pPr marL="204788" indent="-204788" algn="l" rtl="0" eaLnBrk="0" fontAlgn="base" hangingPunct="0">
        <a:spcBef>
          <a:spcPct val="20000"/>
        </a:spcBef>
        <a:spcAft>
          <a:spcPct val="0"/>
        </a:spcAft>
        <a:buClr>
          <a:schemeClr val="accent1"/>
        </a:buClr>
        <a:buSzPct val="85000"/>
        <a:buFont typeface="Wingdings 2" pitchFamily="18" charset="2"/>
        <a:buChar char=""/>
        <a:defRPr sz="2025" kern="1200">
          <a:solidFill>
            <a:schemeClr val="tx1"/>
          </a:solidFill>
          <a:latin typeface="+mn-lt"/>
          <a:ea typeface="MS PGothic" pitchFamily="34" charset="-128"/>
          <a:cs typeface="MS PGothic" charset="0"/>
        </a:defRPr>
      </a:lvl1pPr>
      <a:lvl2pPr marL="410766" indent="-204788" algn="l" rtl="0" eaLnBrk="0" fontAlgn="base" hangingPunct="0">
        <a:spcBef>
          <a:spcPct val="20000"/>
        </a:spcBef>
        <a:spcAft>
          <a:spcPct val="0"/>
        </a:spcAft>
        <a:buClr>
          <a:schemeClr val="accent2"/>
        </a:buClr>
        <a:buSzPct val="70000"/>
        <a:buFont typeface="Wingdings" pitchFamily="2" charset="2"/>
        <a:buChar char=""/>
        <a:defRPr sz="1650" kern="1200">
          <a:solidFill>
            <a:schemeClr val="tx2"/>
          </a:solidFill>
          <a:latin typeface="+mn-lt"/>
          <a:ea typeface="MS PGothic" pitchFamily="34" charset="-128"/>
          <a:cs typeface="MS PGothic" charset="0"/>
        </a:defRPr>
      </a:lvl2pPr>
      <a:lvl3pPr marL="616744" indent="-171450" algn="l" rtl="0" eaLnBrk="0" fontAlgn="base" hangingPunct="0">
        <a:spcBef>
          <a:spcPct val="20000"/>
        </a:spcBef>
        <a:spcAft>
          <a:spcPct val="0"/>
        </a:spcAft>
        <a:buClr>
          <a:srgbClr val="8CADAE"/>
        </a:buClr>
        <a:buSzPct val="75000"/>
        <a:buFont typeface="Wingdings 2" pitchFamily="18" charset="2"/>
        <a:buChar char=""/>
        <a:defRPr sz="1500" kern="1200">
          <a:solidFill>
            <a:schemeClr val="tx1"/>
          </a:solidFill>
          <a:latin typeface="+mn-lt"/>
          <a:ea typeface="MS PGothic" pitchFamily="34" charset="-128"/>
          <a:cs typeface="MS PGothic" charset="0"/>
        </a:defRPr>
      </a:lvl3pPr>
      <a:lvl4pPr marL="822722" indent="-171450" algn="l" rtl="0" eaLnBrk="0" fontAlgn="base" hangingPunct="0">
        <a:spcBef>
          <a:spcPct val="20000"/>
        </a:spcBef>
        <a:spcAft>
          <a:spcPct val="0"/>
        </a:spcAft>
        <a:buClr>
          <a:srgbClr val="8C7B70"/>
        </a:buClr>
        <a:buSzPct val="70000"/>
        <a:buFont typeface="Wingdings" pitchFamily="2" charset="2"/>
        <a:buChar char=""/>
        <a:defRPr sz="1500" kern="1200">
          <a:solidFill>
            <a:schemeClr val="tx2"/>
          </a:solidFill>
          <a:latin typeface="+mn-lt"/>
          <a:ea typeface="MS PGothic" pitchFamily="34" charset="-128"/>
          <a:cs typeface="MS PGothic" charset="0"/>
        </a:defRPr>
      </a:lvl4pPr>
      <a:lvl5pPr marL="1028700" indent="-171450" algn="l" rtl="0" eaLnBrk="0" fontAlgn="base" hangingPunct="0">
        <a:spcBef>
          <a:spcPct val="20000"/>
        </a:spcBef>
        <a:spcAft>
          <a:spcPct val="0"/>
        </a:spcAft>
        <a:buClr>
          <a:srgbClr val="8FB08C"/>
        </a:buClr>
        <a:buChar char="•"/>
        <a:defRPr kern="1200">
          <a:solidFill>
            <a:schemeClr val="tx1"/>
          </a:solidFill>
          <a:latin typeface="+mn-lt"/>
          <a:ea typeface="MS PGothic" pitchFamily="34" charset="-128"/>
          <a:cs typeface="MS PGothic" charset="0"/>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5DFFF"/>
            </a:gs>
            <a:gs pos="100000">
              <a:srgbClr val="819FFF"/>
            </a:gs>
          </a:gsLst>
          <a:lin ang="5400000" scaled="1"/>
        </a:gradFill>
        <a:effectLst/>
      </p:bgPr>
    </p:bg>
    <p:spTree>
      <p:nvGrpSpPr>
        <p:cNvPr id="1" name=""/>
        <p:cNvGrpSpPr/>
        <p:nvPr/>
      </p:nvGrpSpPr>
      <p:grpSpPr>
        <a:xfrm>
          <a:off x="0" y="0"/>
          <a:ext cx="0" cy="0"/>
          <a:chOff x="0" y="0"/>
          <a:chExt cx="0" cy="0"/>
        </a:xfrm>
      </p:grpSpPr>
      <p:sp>
        <p:nvSpPr>
          <p:cNvPr id="1667074" name="Rectangle 2"/>
          <p:cNvSpPr>
            <a:spLocks noGrp="1" noChangeArrowheads="1"/>
          </p:cNvSpPr>
          <p:nvPr>
            <p:ph type="body" idx="1"/>
          </p:nvPr>
        </p:nvSpPr>
        <p:spPr bwMode="auto">
          <a:xfrm>
            <a:off x="285750" y="1828800"/>
            <a:ext cx="779145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4371" name="Rectangle 3"/>
          <p:cNvSpPr>
            <a:spLocks noChangeArrowheads="1"/>
          </p:cNvSpPr>
          <p:nvPr/>
        </p:nvSpPr>
        <p:spPr bwMode="auto">
          <a:xfrm>
            <a:off x="0" y="152400"/>
            <a:ext cx="5143500" cy="152400"/>
          </a:xfrm>
          <a:prstGeom prst="rect">
            <a:avLst/>
          </a:prstGeom>
          <a:solidFill>
            <a:schemeClr val="tx2"/>
          </a:solidFill>
          <a:ln w="12700">
            <a:noFill/>
            <a:miter lim="800000"/>
            <a:headEnd/>
            <a:tailEnd/>
          </a:ln>
          <a:effectLst/>
        </p:spPr>
        <p:txBody>
          <a:bodyPr wrap="none" anchor="ctr"/>
          <a:lstStyle/>
          <a:p>
            <a:pPr>
              <a:defRPr/>
            </a:pPr>
            <a:endParaRPr lang="en-US" sz="1800">
              <a:solidFill>
                <a:srgbClr val="081D58"/>
              </a:solidFill>
              <a:latin typeface="Arial"/>
              <a:ea typeface="ＭＳ Ｐゴシック" pitchFamily="34" charset="-128"/>
            </a:endParaRPr>
          </a:p>
        </p:txBody>
      </p:sp>
      <p:sp>
        <p:nvSpPr>
          <p:cNvPr id="314372" name="Rectangle 4"/>
          <p:cNvSpPr>
            <a:spLocks noChangeArrowheads="1"/>
          </p:cNvSpPr>
          <p:nvPr/>
        </p:nvSpPr>
        <p:spPr bwMode="auto">
          <a:xfrm>
            <a:off x="2381250" y="0"/>
            <a:ext cx="742950" cy="133350"/>
          </a:xfrm>
          <a:prstGeom prst="rect">
            <a:avLst/>
          </a:prstGeom>
          <a:solidFill>
            <a:srgbClr val="BAD470"/>
          </a:solidFill>
          <a:ln w="12700">
            <a:noFill/>
            <a:miter lim="800000"/>
            <a:headEnd/>
            <a:tailEnd/>
          </a:ln>
          <a:effectLst/>
        </p:spPr>
        <p:txBody>
          <a:bodyPr wrap="none" anchor="ctr"/>
          <a:lstStyle/>
          <a:p>
            <a:pPr>
              <a:defRPr/>
            </a:pPr>
            <a:endParaRPr lang="en-US" sz="1800">
              <a:solidFill>
                <a:srgbClr val="081D58"/>
              </a:solidFill>
              <a:latin typeface="Arial"/>
              <a:ea typeface="ＭＳ Ｐゴシック" pitchFamily="34" charset="-128"/>
            </a:endParaRPr>
          </a:p>
        </p:txBody>
      </p:sp>
      <p:sp>
        <p:nvSpPr>
          <p:cNvPr id="314373" name="Rectangle 5"/>
          <p:cNvSpPr>
            <a:spLocks noChangeArrowheads="1"/>
          </p:cNvSpPr>
          <p:nvPr/>
        </p:nvSpPr>
        <p:spPr bwMode="auto">
          <a:xfrm rot="-5400000">
            <a:off x="-3086100" y="3238500"/>
            <a:ext cx="6553200" cy="76200"/>
          </a:xfrm>
          <a:prstGeom prst="rect">
            <a:avLst/>
          </a:prstGeom>
          <a:solidFill>
            <a:srgbClr val="A1859A"/>
          </a:solidFill>
          <a:ln w="12700">
            <a:noFill/>
            <a:miter lim="800000"/>
            <a:headEnd/>
            <a:tailEnd/>
          </a:ln>
          <a:effectLst/>
        </p:spPr>
        <p:txBody>
          <a:bodyPr wrap="none" anchor="ctr"/>
          <a:lstStyle/>
          <a:p>
            <a:pPr>
              <a:defRPr/>
            </a:pPr>
            <a:endParaRPr lang="en-US" sz="1800">
              <a:solidFill>
                <a:srgbClr val="081D58"/>
              </a:solidFill>
              <a:latin typeface="Arial"/>
              <a:ea typeface="ＭＳ Ｐゴシック" pitchFamily="34" charset="-128"/>
            </a:endParaRPr>
          </a:p>
        </p:txBody>
      </p:sp>
      <p:sp>
        <p:nvSpPr>
          <p:cNvPr id="314374" name="Rectangle 6"/>
          <p:cNvSpPr>
            <a:spLocks noChangeArrowheads="1"/>
          </p:cNvSpPr>
          <p:nvPr/>
        </p:nvSpPr>
        <p:spPr bwMode="auto">
          <a:xfrm>
            <a:off x="0" y="0"/>
            <a:ext cx="2133600" cy="152400"/>
          </a:xfrm>
          <a:prstGeom prst="rect">
            <a:avLst/>
          </a:prstGeom>
          <a:solidFill>
            <a:srgbClr val="000000"/>
          </a:solidFill>
          <a:ln w="12700">
            <a:noFill/>
            <a:miter lim="800000"/>
            <a:headEnd/>
            <a:tailEnd/>
          </a:ln>
          <a:effectLst/>
        </p:spPr>
        <p:txBody>
          <a:bodyPr wrap="none" anchor="ctr"/>
          <a:lstStyle/>
          <a:p>
            <a:pPr>
              <a:defRPr/>
            </a:pPr>
            <a:endParaRPr lang="en-US" sz="1800">
              <a:solidFill>
                <a:srgbClr val="081D58"/>
              </a:solidFill>
              <a:latin typeface="Arial"/>
              <a:ea typeface="ＭＳ Ｐゴシック" pitchFamily="34" charset="-128"/>
            </a:endParaRPr>
          </a:p>
        </p:txBody>
      </p:sp>
      <p:sp>
        <p:nvSpPr>
          <p:cNvPr id="314375" name="Rectangle 7"/>
          <p:cNvSpPr>
            <a:spLocks noChangeArrowheads="1"/>
          </p:cNvSpPr>
          <p:nvPr/>
        </p:nvSpPr>
        <p:spPr bwMode="auto">
          <a:xfrm>
            <a:off x="3124200" y="0"/>
            <a:ext cx="1695450" cy="152400"/>
          </a:xfrm>
          <a:prstGeom prst="rect">
            <a:avLst/>
          </a:prstGeom>
          <a:solidFill>
            <a:srgbClr val="000000"/>
          </a:solidFill>
          <a:ln w="12700">
            <a:noFill/>
            <a:miter lim="800000"/>
            <a:headEnd/>
            <a:tailEnd/>
          </a:ln>
          <a:effectLst/>
        </p:spPr>
        <p:txBody>
          <a:bodyPr wrap="none" anchor="ctr"/>
          <a:lstStyle/>
          <a:p>
            <a:pPr>
              <a:defRPr/>
            </a:pPr>
            <a:endParaRPr lang="en-US" sz="1800">
              <a:solidFill>
                <a:srgbClr val="081D58"/>
              </a:solidFill>
              <a:latin typeface="Arial"/>
              <a:ea typeface="ＭＳ Ｐゴシック" pitchFamily="34" charset="-128"/>
            </a:endParaRPr>
          </a:p>
        </p:txBody>
      </p:sp>
      <p:sp>
        <p:nvSpPr>
          <p:cNvPr id="314376" name="Rectangle 8"/>
          <p:cNvSpPr>
            <a:spLocks noChangeArrowheads="1"/>
          </p:cNvSpPr>
          <p:nvPr/>
        </p:nvSpPr>
        <p:spPr bwMode="auto">
          <a:xfrm>
            <a:off x="6572250" y="0"/>
            <a:ext cx="2571750" cy="152400"/>
          </a:xfrm>
          <a:prstGeom prst="rect">
            <a:avLst/>
          </a:prstGeom>
          <a:solidFill>
            <a:schemeClr val="tx2"/>
          </a:solidFill>
          <a:ln w="12700">
            <a:noFill/>
            <a:miter lim="800000"/>
            <a:headEnd/>
            <a:tailEnd/>
          </a:ln>
          <a:effectLst/>
        </p:spPr>
        <p:txBody>
          <a:bodyPr wrap="none" anchor="ctr"/>
          <a:lstStyle/>
          <a:p>
            <a:pPr>
              <a:defRPr/>
            </a:pPr>
            <a:endParaRPr lang="en-US" sz="1800">
              <a:solidFill>
                <a:srgbClr val="081D58"/>
              </a:solidFill>
              <a:latin typeface="Arial"/>
              <a:ea typeface="ＭＳ Ｐゴシック" pitchFamily="34" charset="-128"/>
            </a:endParaRPr>
          </a:p>
        </p:txBody>
      </p:sp>
      <p:sp>
        <p:nvSpPr>
          <p:cNvPr id="314377" name="Rectangle 9"/>
          <p:cNvSpPr>
            <a:spLocks noChangeArrowheads="1"/>
          </p:cNvSpPr>
          <p:nvPr/>
        </p:nvSpPr>
        <p:spPr bwMode="auto">
          <a:xfrm>
            <a:off x="5105400" y="0"/>
            <a:ext cx="742950" cy="152400"/>
          </a:xfrm>
          <a:prstGeom prst="rect">
            <a:avLst/>
          </a:prstGeom>
          <a:solidFill>
            <a:srgbClr val="BAD470"/>
          </a:solidFill>
          <a:ln w="12700">
            <a:noFill/>
            <a:miter lim="800000"/>
            <a:headEnd/>
            <a:tailEnd/>
          </a:ln>
          <a:effectLst/>
        </p:spPr>
        <p:txBody>
          <a:bodyPr wrap="none" anchor="ctr"/>
          <a:lstStyle/>
          <a:p>
            <a:pPr>
              <a:defRPr/>
            </a:pPr>
            <a:endParaRPr lang="en-US" sz="1800">
              <a:solidFill>
                <a:srgbClr val="081D58"/>
              </a:solidFill>
              <a:latin typeface="Arial"/>
              <a:ea typeface="ＭＳ Ｐゴシック" pitchFamily="34" charset="-128"/>
            </a:endParaRPr>
          </a:p>
        </p:txBody>
      </p:sp>
      <p:sp>
        <p:nvSpPr>
          <p:cNvPr id="314378" name="Oval 10"/>
          <p:cNvSpPr>
            <a:spLocks noChangeArrowheads="1"/>
          </p:cNvSpPr>
          <p:nvPr/>
        </p:nvSpPr>
        <p:spPr bwMode="auto">
          <a:xfrm>
            <a:off x="5276850" y="0"/>
            <a:ext cx="1943100" cy="381000"/>
          </a:xfrm>
          <a:prstGeom prst="ellipse">
            <a:avLst/>
          </a:prstGeom>
          <a:solidFill>
            <a:srgbClr val="FFEBD9"/>
          </a:solidFill>
          <a:ln w="57150">
            <a:solidFill>
              <a:srgbClr val="A1859A"/>
            </a:solidFill>
            <a:round/>
            <a:headEnd/>
            <a:tailEnd/>
          </a:ln>
          <a:effectLst/>
        </p:spPr>
        <p:txBody>
          <a:bodyPr wrap="none" anchor="ctr"/>
          <a:lstStyle/>
          <a:p>
            <a:pPr>
              <a:defRPr/>
            </a:pPr>
            <a:endParaRPr lang="en-US" sz="1800">
              <a:solidFill>
                <a:srgbClr val="081D58"/>
              </a:solidFill>
              <a:latin typeface="Arial"/>
              <a:ea typeface="ＭＳ Ｐゴシック" pitchFamily="34" charset="-128"/>
            </a:endParaRPr>
          </a:p>
        </p:txBody>
      </p:sp>
      <p:sp>
        <p:nvSpPr>
          <p:cNvPr id="314379" name="Line 11"/>
          <p:cNvSpPr>
            <a:spLocks noChangeShapeType="1"/>
          </p:cNvSpPr>
          <p:nvPr/>
        </p:nvSpPr>
        <p:spPr bwMode="auto">
          <a:xfrm flipV="1">
            <a:off x="4781550" y="0"/>
            <a:ext cx="0" cy="361950"/>
          </a:xfrm>
          <a:prstGeom prst="line">
            <a:avLst/>
          </a:prstGeom>
          <a:noFill/>
          <a:ln w="76200">
            <a:solidFill>
              <a:srgbClr val="FFEBD9"/>
            </a:solidFill>
            <a:round/>
            <a:headEnd/>
            <a:tailEnd/>
          </a:ln>
          <a:effectLst/>
        </p:spPr>
        <p:txBody>
          <a:bodyPr/>
          <a:lstStyle/>
          <a:p>
            <a:pPr>
              <a:defRPr/>
            </a:pPr>
            <a:endParaRPr lang="en-US" sz="1800">
              <a:solidFill>
                <a:srgbClr val="081D58"/>
              </a:solidFill>
              <a:latin typeface="Arial"/>
              <a:ea typeface="ＭＳ Ｐゴシック" pitchFamily="34" charset="-128"/>
            </a:endParaRPr>
          </a:p>
        </p:txBody>
      </p:sp>
      <p:sp>
        <p:nvSpPr>
          <p:cNvPr id="314380" name="Rectangle 12"/>
          <p:cNvSpPr>
            <a:spLocks noChangeArrowheads="1"/>
          </p:cNvSpPr>
          <p:nvPr/>
        </p:nvSpPr>
        <p:spPr bwMode="auto">
          <a:xfrm>
            <a:off x="4800600" y="0"/>
            <a:ext cx="457200" cy="304800"/>
          </a:xfrm>
          <a:prstGeom prst="rect">
            <a:avLst/>
          </a:prstGeom>
          <a:solidFill>
            <a:srgbClr val="000000"/>
          </a:solidFill>
          <a:ln w="12700">
            <a:noFill/>
            <a:miter lim="800000"/>
            <a:headEnd/>
            <a:tailEnd/>
          </a:ln>
          <a:effectLst/>
        </p:spPr>
        <p:txBody>
          <a:bodyPr wrap="none" anchor="ctr"/>
          <a:lstStyle/>
          <a:p>
            <a:pPr algn="ctr">
              <a:defRPr/>
            </a:pPr>
            <a:endParaRPr lang="en-US" sz="2400">
              <a:solidFill>
                <a:srgbClr val="081D58"/>
              </a:solidFill>
              <a:latin typeface="Times New Roman" pitchFamily="18" charset="0"/>
              <a:ea typeface="ＭＳ Ｐゴシック" pitchFamily="34" charset="-128"/>
            </a:endParaRPr>
          </a:p>
        </p:txBody>
      </p:sp>
      <p:sp>
        <p:nvSpPr>
          <p:cNvPr id="314381" name="Line 13"/>
          <p:cNvSpPr>
            <a:spLocks noChangeShapeType="1"/>
          </p:cNvSpPr>
          <p:nvPr/>
        </p:nvSpPr>
        <p:spPr bwMode="auto">
          <a:xfrm>
            <a:off x="133350" y="304800"/>
            <a:ext cx="0" cy="5257800"/>
          </a:xfrm>
          <a:prstGeom prst="line">
            <a:avLst/>
          </a:prstGeom>
          <a:noFill/>
          <a:ln w="38100">
            <a:solidFill>
              <a:schemeClr val="tx2"/>
            </a:solidFill>
            <a:round/>
            <a:headEnd/>
            <a:tailEnd/>
          </a:ln>
          <a:effectLst/>
        </p:spPr>
        <p:txBody>
          <a:bodyPr/>
          <a:lstStyle/>
          <a:p>
            <a:pPr>
              <a:defRPr/>
            </a:pPr>
            <a:endParaRPr lang="en-US" sz="1800">
              <a:solidFill>
                <a:srgbClr val="081D58"/>
              </a:solidFill>
              <a:latin typeface="Arial"/>
              <a:ea typeface="ＭＳ Ｐゴシック" pitchFamily="34" charset="-128"/>
            </a:endParaRPr>
          </a:p>
        </p:txBody>
      </p:sp>
      <p:sp>
        <p:nvSpPr>
          <p:cNvPr id="1667086" name="Rectangle 14"/>
          <p:cNvSpPr>
            <a:spLocks noGrp="1" noChangeArrowheads="1"/>
          </p:cNvSpPr>
          <p:nvPr>
            <p:ph type="title"/>
          </p:nvPr>
        </p:nvSpPr>
        <p:spPr bwMode="auto">
          <a:xfrm>
            <a:off x="266700" y="457200"/>
            <a:ext cx="771525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14383" name="Rectangle 15"/>
          <p:cNvSpPr>
            <a:spLocks noChangeArrowheads="1"/>
          </p:cNvSpPr>
          <p:nvPr/>
        </p:nvSpPr>
        <p:spPr bwMode="auto">
          <a:xfrm>
            <a:off x="0" y="0"/>
            <a:ext cx="742950" cy="133350"/>
          </a:xfrm>
          <a:prstGeom prst="rect">
            <a:avLst/>
          </a:prstGeom>
          <a:solidFill>
            <a:srgbClr val="BAD470"/>
          </a:solidFill>
          <a:ln w="12700">
            <a:noFill/>
            <a:miter lim="800000"/>
            <a:headEnd/>
            <a:tailEnd/>
          </a:ln>
          <a:effectLst/>
        </p:spPr>
        <p:txBody>
          <a:bodyPr wrap="none" anchor="ctr"/>
          <a:lstStyle/>
          <a:p>
            <a:pPr>
              <a:defRPr/>
            </a:pPr>
            <a:endParaRPr lang="en-US" sz="1800">
              <a:solidFill>
                <a:srgbClr val="081D58"/>
              </a:solidFill>
              <a:latin typeface="Arial"/>
              <a:ea typeface="ＭＳ Ｐゴシック" pitchFamily="34" charset="-128"/>
            </a:endParaRPr>
          </a:p>
        </p:txBody>
      </p:sp>
      <p:sp>
        <p:nvSpPr>
          <p:cNvPr id="314384" name="Rectangle 16"/>
          <p:cNvSpPr>
            <a:spLocks noChangeArrowheads="1"/>
          </p:cNvSpPr>
          <p:nvPr/>
        </p:nvSpPr>
        <p:spPr bwMode="auto">
          <a:xfrm>
            <a:off x="1371600" y="0"/>
            <a:ext cx="742950" cy="285750"/>
          </a:xfrm>
          <a:prstGeom prst="rect">
            <a:avLst/>
          </a:prstGeom>
          <a:solidFill>
            <a:srgbClr val="FF5842"/>
          </a:solidFill>
          <a:ln w="12700">
            <a:noFill/>
            <a:miter lim="800000"/>
            <a:headEnd/>
            <a:tailEnd/>
          </a:ln>
          <a:effectLst/>
        </p:spPr>
        <p:txBody>
          <a:bodyPr wrap="none" anchor="ctr"/>
          <a:lstStyle/>
          <a:p>
            <a:pPr>
              <a:defRPr/>
            </a:pPr>
            <a:endParaRPr lang="en-US" sz="1800">
              <a:solidFill>
                <a:srgbClr val="081D58"/>
              </a:solidFill>
              <a:latin typeface="Arial"/>
              <a:ea typeface="ＭＳ Ｐゴシック" pitchFamily="34" charset="-128"/>
            </a:endParaRPr>
          </a:p>
        </p:txBody>
      </p:sp>
      <p:sp>
        <p:nvSpPr>
          <p:cNvPr id="314385" name="Rectangle 17"/>
          <p:cNvSpPr>
            <a:spLocks noChangeArrowheads="1"/>
          </p:cNvSpPr>
          <p:nvPr/>
        </p:nvSpPr>
        <p:spPr bwMode="auto">
          <a:xfrm>
            <a:off x="0" y="6553200"/>
            <a:ext cx="9144000" cy="304800"/>
          </a:xfrm>
          <a:prstGeom prst="rect">
            <a:avLst/>
          </a:prstGeom>
          <a:solidFill>
            <a:srgbClr val="DDE8FF"/>
          </a:solidFill>
          <a:ln w="12700">
            <a:noFill/>
            <a:miter lim="800000"/>
            <a:headEnd/>
            <a:tailEnd/>
          </a:ln>
          <a:effectLst/>
        </p:spPr>
        <p:txBody>
          <a:bodyPr wrap="none" anchor="ctr"/>
          <a:lstStyle/>
          <a:p>
            <a:pPr>
              <a:defRPr/>
            </a:pPr>
            <a:endParaRPr lang="en-US" sz="1800">
              <a:solidFill>
                <a:srgbClr val="081D58"/>
              </a:solidFill>
              <a:latin typeface="Arial"/>
              <a:ea typeface="ＭＳ Ｐゴシック" pitchFamily="34" charset="-128"/>
            </a:endParaRPr>
          </a:p>
        </p:txBody>
      </p:sp>
    </p:spTree>
    <p:extLst>
      <p:ext uri="{BB962C8B-B14F-4D97-AF65-F5344CB8AC3E}">
        <p14:creationId xmlns:p14="http://schemas.microsoft.com/office/powerpoint/2010/main" val="391689230"/>
      </p:ext>
    </p:extLst>
  </p:cSld>
  <p:clrMap bg1="lt1" tx1="dk1" bg2="lt2" tx2="dk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Lst>
  <p:transition>
    <p:random/>
  </p:transition>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Goudy" pitchFamily="18" charset="0"/>
        </a:defRPr>
      </a:lvl2pPr>
      <a:lvl3pPr algn="l" rtl="0" fontAlgn="base">
        <a:spcBef>
          <a:spcPct val="0"/>
        </a:spcBef>
        <a:spcAft>
          <a:spcPct val="0"/>
        </a:spcAft>
        <a:defRPr sz="3600" b="1">
          <a:solidFill>
            <a:schemeClr val="tx2"/>
          </a:solidFill>
          <a:latin typeface="Goudy" pitchFamily="18" charset="0"/>
        </a:defRPr>
      </a:lvl3pPr>
      <a:lvl4pPr algn="l" rtl="0" fontAlgn="base">
        <a:spcBef>
          <a:spcPct val="0"/>
        </a:spcBef>
        <a:spcAft>
          <a:spcPct val="0"/>
        </a:spcAft>
        <a:defRPr sz="3600" b="1">
          <a:solidFill>
            <a:schemeClr val="tx2"/>
          </a:solidFill>
          <a:latin typeface="Goudy" pitchFamily="18" charset="0"/>
        </a:defRPr>
      </a:lvl4pPr>
      <a:lvl5pPr algn="l" rtl="0" fontAlgn="base">
        <a:spcBef>
          <a:spcPct val="0"/>
        </a:spcBef>
        <a:spcAft>
          <a:spcPct val="0"/>
        </a:spcAft>
        <a:defRPr sz="3600" b="1">
          <a:solidFill>
            <a:schemeClr val="tx2"/>
          </a:solidFill>
          <a:latin typeface="Goudy" pitchFamily="18" charset="0"/>
        </a:defRPr>
      </a:lvl5pPr>
      <a:lvl6pPr marL="457200" algn="l" rtl="0" fontAlgn="base">
        <a:spcBef>
          <a:spcPct val="0"/>
        </a:spcBef>
        <a:spcAft>
          <a:spcPct val="0"/>
        </a:spcAft>
        <a:defRPr sz="3600" b="1">
          <a:solidFill>
            <a:schemeClr val="tx2"/>
          </a:solidFill>
          <a:latin typeface="Goudy" pitchFamily="18" charset="0"/>
        </a:defRPr>
      </a:lvl6pPr>
      <a:lvl7pPr marL="914400" algn="l" rtl="0" fontAlgn="base">
        <a:spcBef>
          <a:spcPct val="0"/>
        </a:spcBef>
        <a:spcAft>
          <a:spcPct val="0"/>
        </a:spcAft>
        <a:defRPr sz="3600" b="1">
          <a:solidFill>
            <a:schemeClr val="tx2"/>
          </a:solidFill>
          <a:latin typeface="Goudy" pitchFamily="18" charset="0"/>
        </a:defRPr>
      </a:lvl7pPr>
      <a:lvl8pPr marL="1371600" algn="l" rtl="0" fontAlgn="base">
        <a:spcBef>
          <a:spcPct val="0"/>
        </a:spcBef>
        <a:spcAft>
          <a:spcPct val="0"/>
        </a:spcAft>
        <a:defRPr sz="3600" b="1">
          <a:solidFill>
            <a:schemeClr val="tx2"/>
          </a:solidFill>
          <a:latin typeface="Goudy" pitchFamily="18" charset="0"/>
        </a:defRPr>
      </a:lvl8pPr>
      <a:lvl9pPr marL="1828800" algn="l" rtl="0" fontAlgn="base">
        <a:spcBef>
          <a:spcPct val="0"/>
        </a:spcBef>
        <a:spcAft>
          <a:spcPct val="0"/>
        </a:spcAft>
        <a:defRPr sz="3600" b="1">
          <a:solidFill>
            <a:schemeClr val="tx2"/>
          </a:solidFill>
          <a:latin typeface="Goudy" pitchFamily="18" charset="0"/>
        </a:defRPr>
      </a:lvl9pPr>
    </p:titleStyle>
    <p:bodyStyle>
      <a:lvl1pPr marL="342900" indent="-342900" algn="l" rtl="0" fontAlgn="base">
        <a:spcBef>
          <a:spcPct val="20000"/>
        </a:spcBef>
        <a:spcAft>
          <a:spcPct val="0"/>
        </a:spcAft>
        <a:buClr>
          <a:srgbClr val="FF5842"/>
        </a:buClr>
        <a:buFont typeface="Wingdings" pitchFamily="2" charset="2"/>
        <a:buChar char="§"/>
        <a:defRPr sz="3200">
          <a:solidFill>
            <a:srgbClr val="4C3A47"/>
          </a:solidFill>
          <a:latin typeface="+mn-lt"/>
          <a:ea typeface="+mn-ea"/>
          <a:cs typeface="+mn-cs"/>
        </a:defRPr>
      </a:lvl1pPr>
      <a:lvl2pPr marL="742950" indent="-285750" algn="l" rtl="0" fontAlgn="base">
        <a:spcBef>
          <a:spcPct val="20000"/>
        </a:spcBef>
        <a:spcAft>
          <a:spcPct val="0"/>
        </a:spcAft>
        <a:buClr>
          <a:srgbClr val="A1859A"/>
        </a:buClr>
        <a:buSzPct val="75000"/>
        <a:buFont typeface="Monotype Sorts" pitchFamily="2" charset="2"/>
        <a:buChar char="u"/>
        <a:defRPr sz="2800">
          <a:solidFill>
            <a:schemeClr val="tx1"/>
          </a:solidFill>
          <a:latin typeface="+mn-lt"/>
        </a:defRPr>
      </a:lvl2pPr>
      <a:lvl3pPr marL="1143000" indent="-228600" algn="l" rtl="0" fontAlgn="base">
        <a:spcBef>
          <a:spcPct val="20000"/>
        </a:spcBef>
        <a:spcAft>
          <a:spcPct val="0"/>
        </a:spcAft>
        <a:buClr>
          <a:srgbClr val="081D58"/>
        </a:buClr>
        <a:buSzPct val="65000"/>
        <a:buFont typeface="Wingdings" pitchFamily="2" charset="2"/>
        <a:buChar char="m"/>
        <a:defRPr sz="2400">
          <a:solidFill>
            <a:srgbClr val="0026A0"/>
          </a:solidFill>
          <a:latin typeface="+mn-lt"/>
        </a:defRPr>
      </a:lvl3pPr>
      <a:lvl4pPr marL="1600200" indent="-228600" algn="l" rtl="0" fontAlgn="base">
        <a:spcBef>
          <a:spcPct val="20000"/>
        </a:spcBef>
        <a:spcAft>
          <a:spcPct val="0"/>
        </a:spcAft>
        <a:buClr>
          <a:schemeClr val="tx1"/>
        </a:buClr>
        <a:buSzPct val="100000"/>
        <a:buChar char="•"/>
        <a:defRPr sz="2000">
          <a:solidFill>
            <a:schemeClr val="tx1"/>
          </a:solidFill>
          <a:latin typeface="Times New Roman" pitchFamily="18" charset="0"/>
        </a:defRPr>
      </a:lvl4pPr>
      <a:lvl5pPr marL="2057400" indent="-228600" algn="l" rtl="0" fontAlgn="base">
        <a:spcBef>
          <a:spcPct val="20000"/>
        </a:spcBef>
        <a:spcAft>
          <a:spcPct val="0"/>
        </a:spcAft>
        <a:buClr>
          <a:schemeClr val="tx1"/>
        </a:buClr>
        <a:buSzPct val="100000"/>
        <a:buChar char="–"/>
        <a:defRPr sz="2000">
          <a:solidFill>
            <a:schemeClr val="tx1"/>
          </a:solidFill>
          <a:latin typeface="Times New Roman" pitchFamily="18" charset="0"/>
        </a:defRPr>
      </a:lvl5pPr>
      <a:lvl6pPr marL="2514600" indent="-228600" algn="l" rtl="0" fontAlgn="base">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algn="l" rtl="0" fontAlgn="base">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algn="l" rtl="0" fontAlgn="base">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algn="l" rtl="0" fontAlgn="base">
        <a:spcBef>
          <a:spcPct val="20000"/>
        </a:spcBef>
        <a:spcAft>
          <a:spcPct val="0"/>
        </a:spcAft>
        <a:buClr>
          <a:schemeClr val="tx1"/>
        </a:buClr>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26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solidFill>
                <a:srgbClr val="000000"/>
              </a:solidFill>
              <a:latin typeface="Arial"/>
            </a:endParaRPr>
          </a:p>
        </p:txBody>
      </p:sp>
      <p:sp>
        <p:nvSpPr>
          <p:cNvPr id="4126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solidFill>
                <a:srgbClr val="000000"/>
              </a:solidFill>
              <a:latin typeface="Arial"/>
            </a:endParaRPr>
          </a:p>
        </p:txBody>
      </p:sp>
      <p:sp>
        <p:nvSpPr>
          <p:cNvPr id="4126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655BCFE-FDE0-4F8C-8C8D-B4F97A3B732F}"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430223292"/>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 id="2147484600" r:id="rId12"/>
    <p:sldLayoutId id="214748460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grpSp>
        <p:nvGrpSpPr>
          <p:cNvPr id="25603" name="Group 3"/>
          <p:cNvGrpSpPr>
            <a:grpSpLocks/>
          </p:cNvGrpSpPr>
          <p:nvPr/>
        </p:nvGrpSpPr>
        <p:grpSpPr bwMode="auto">
          <a:xfrm>
            <a:off x="3175" y="4267200"/>
            <a:ext cx="9140825" cy="2590800"/>
            <a:chOff x="2" y="2688"/>
            <a:chExt cx="5758" cy="1632"/>
          </a:xfrm>
        </p:grpSpPr>
        <p:sp>
          <p:nvSpPr>
            <p:cNvPr id="559108"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grpSp>
          <p:nvGrpSpPr>
            <p:cNvPr id="25610" name="Group 5"/>
            <p:cNvGrpSpPr>
              <a:grpSpLocks/>
            </p:cNvGrpSpPr>
            <p:nvPr userDrawn="1"/>
          </p:nvGrpSpPr>
          <p:grpSpPr bwMode="auto">
            <a:xfrm>
              <a:off x="3528" y="3715"/>
              <a:ext cx="792" cy="521"/>
              <a:chOff x="3527" y="3715"/>
              <a:chExt cx="792" cy="521"/>
            </a:xfrm>
          </p:grpSpPr>
          <p:sp>
            <p:nvSpPr>
              <p:cNvPr id="55911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1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1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1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1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15"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16"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17"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18"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19"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2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grpSp>
        <p:grpSp>
          <p:nvGrpSpPr>
            <p:cNvPr id="25611" name="Group 17"/>
            <p:cNvGrpSpPr>
              <a:grpSpLocks/>
            </p:cNvGrpSpPr>
            <p:nvPr userDrawn="1"/>
          </p:nvGrpSpPr>
          <p:grpSpPr bwMode="auto">
            <a:xfrm>
              <a:off x="1776" y="3631"/>
              <a:ext cx="1626" cy="683"/>
              <a:chOff x="1776" y="3631"/>
              <a:chExt cx="1626" cy="683"/>
            </a:xfrm>
          </p:grpSpPr>
          <p:sp>
            <p:nvSpPr>
              <p:cNvPr id="55912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2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2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2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2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2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2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2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30"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31"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32"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33"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34"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35"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36"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37"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38"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39"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grpSp>
        <p:grpSp>
          <p:nvGrpSpPr>
            <p:cNvPr id="25612" name="Group 36"/>
            <p:cNvGrpSpPr>
              <a:grpSpLocks/>
            </p:cNvGrpSpPr>
            <p:nvPr userDrawn="1"/>
          </p:nvGrpSpPr>
          <p:grpSpPr bwMode="auto">
            <a:xfrm>
              <a:off x="4128" y="3360"/>
              <a:ext cx="1351" cy="821"/>
              <a:chOff x="4128" y="3360"/>
              <a:chExt cx="1351" cy="821"/>
            </a:xfrm>
          </p:grpSpPr>
          <p:sp>
            <p:nvSpPr>
              <p:cNvPr id="559141"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42"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43"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44"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45"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46"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47"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48"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49"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50"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51"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5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5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5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5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5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5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grpSp>
        <p:grpSp>
          <p:nvGrpSpPr>
            <p:cNvPr id="25613" name="Group 54"/>
            <p:cNvGrpSpPr>
              <a:grpSpLocks/>
            </p:cNvGrpSpPr>
            <p:nvPr userDrawn="1"/>
          </p:nvGrpSpPr>
          <p:grpSpPr bwMode="auto">
            <a:xfrm>
              <a:off x="5280" y="3024"/>
              <a:ext cx="425" cy="258"/>
              <a:chOff x="5280" y="3024"/>
              <a:chExt cx="425" cy="258"/>
            </a:xfrm>
          </p:grpSpPr>
          <p:sp>
            <p:nvSpPr>
              <p:cNvPr id="559159"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60"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61"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62"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63"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64"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65"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800">
                  <a:solidFill>
                    <a:srgbClr val="FFFFFF"/>
                  </a:solidFill>
                  <a:latin typeface="Tahoma" pitchFamily="34" charset="0"/>
                  <a:ea typeface="ＭＳ Ｐゴシック" pitchFamily="34" charset="-128"/>
                </a:endParaRPr>
              </a:p>
            </p:txBody>
          </p:sp>
          <p:grpSp>
            <p:nvGrpSpPr>
              <p:cNvPr id="25621" name="Group 62"/>
              <p:cNvGrpSpPr>
                <a:grpSpLocks/>
              </p:cNvGrpSpPr>
              <p:nvPr/>
            </p:nvGrpSpPr>
            <p:grpSpPr bwMode="auto">
              <a:xfrm>
                <a:off x="5381" y="3085"/>
                <a:ext cx="227" cy="132"/>
                <a:chOff x="5381" y="3085"/>
                <a:chExt cx="227" cy="132"/>
              </a:xfrm>
            </p:grpSpPr>
            <p:sp>
              <p:nvSpPr>
                <p:cNvPr id="559167"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68"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69"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sp>
              <p:nvSpPr>
                <p:cNvPr id="559170"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sz="1800">
                    <a:solidFill>
                      <a:srgbClr val="FFFFFF"/>
                    </a:solidFill>
                    <a:latin typeface="Tahoma" pitchFamily="34" charset="0"/>
                    <a:ea typeface="ＭＳ Ｐゴシック" pitchFamily="34" charset="-128"/>
                  </a:endParaRPr>
                </a:p>
              </p:txBody>
            </p:sp>
          </p:grpSp>
        </p:grpSp>
      </p:grpSp>
      <p:sp>
        <p:nvSpPr>
          <p:cNvPr id="559171"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59172"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9173"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solidFill>
                  <a:srgbClr val="FFFFFF"/>
                </a:solidFill>
                <a:effectLst>
                  <a:outerShdw blurRad="38100" dist="38100" dir="2700000" algn="tl">
                    <a:srgbClr val="000000"/>
                  </a:outerShdw>
                </a:effectLst>
                <a:latin typeface="+mn-lt"/>
                <a:ea typeface="+mn-ea"/>
              </a:defRPr>
            </a:lvl1pPr>
          </a:lstStyle>
          <a:p>
            <a:pPr>
              <a:defRPr/>
            </a:pPr>
            <a:endParaRPr lang="en-US"/>
          </a:p>
        </p:txBody>
      </p:sp>
      <p:sp>
        <p:nvSpPr>
          <p:cNvPr id="559174"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solidFill>
                  <a:srgbClr val="FFFFFF"/>
                </a:solidFill>
                <a:effectLst>
                  <a:outerShdw blurRad="38100" dist="38100" dir="2700000" algn="tl">
                    <a:srgbClr val="000000"/>
                  </a:outerShdw>
                </a:effectLst>
                <a:latin typeface="+mn-lt"/>
                <a:ea typeface="+mn-ea"/>
              </a:defRPr>
            </a:lvl1pPr>
          </a:lstStyle>
          <a:p>
            <a:pPr>
              <a:defRPr/>
            </a:pPr>
            <a:endParaRPr lang="en-US"/>
          </a:p>
        </p:txBody>
      </p:sp>
      <p:sp>
        <p:nvSpPr>
          <p:cNvPr id="559175"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solidFill>
                  <a:srgbClr val="FFFFFF"/>
                </a:solidFill>
                <a:effectLst>
                  <a:outerShdw blurRad="38100" dist="38100" dir="2700000" algn="tl">
                    <a:srgbClr val="000000"/>
                  </a:outerShdw>
                </a:effectLst>
                <a:latin typeface="+mn-lt"/>
                <a:ea typeface="+mn-ea"/>
              </a:defRPr>
            </a:lvl1pPr>
          </a:lstStyle>
          <a:p>
            <a:pPr>
              <a:defRPr/>
            </a:pPr>
            <a:fld id="{FD7349A1-E19C-40AA-844E-3BD529FEBA36}" type="slidenum">
              <a:rPr lang="en-US"/>
              <a:pPr>
                <a:defRPr/>
              </a:pPr>
              <a:t>‹#›</a:t>
            </a:fld>
            <a:endParaRPr lang="en-US"/>
          </a:p>
        </p:txBody>
      </p:sp>
    </p:spTree>
    <p:extLst>
      <p:ext uri="{BB962C8B-B14F-4D97-AF65-F5344CB8AC3E}">
        <p14:creationId xmlns:p14="http://schemas.microsoft.com/office/powerpoint/2010/main" val="3675633231"/>
      </p:ext>
    </p:extLst>
  </p:cSld>
  <p:clrMap bg1="dk2" tx1="lt1" bg2="dk1" tx2="lt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0" y="0"/>
            <a:ext cx="7242175" cy="1981200"/>
            <a:chOff x="0" y="0"/>
            <a:chExt cx="4562" cy="1248"/>
          </a:xfrm>
        </p:grpSpPr>
        <p:sp>
          <p:nvSpPr>
            <p:cNvPr id="11571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eaLnBrk="0" hangingPunct="0"/>
              <a:endParaRPr lang="en-US">
                <a:solidFill>
                  <a:srgbClr val="FFFFFF"/>
                </a:solidFill>
                <a:latin typeface="Tahoma" pitchFamily="34" charset="0"/>
                <a:ea typeface="+mn-ea"/>
              </a:endParaRPr>
            </a:p>
          </p:txBody>
        </p:sp>
        <p:sp>
          <p:nvSpPr>
            <p:cNvPr id="115716"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endParaRPr lang="en-US">
                <a:solidFill>
                  <a:srgbClr val="FFFFFF"/>
                </a:solidFill>
                <a:latin typeface="Tahoma" pitchFamily="34" charset="0"/>
                <a:ea typeface="+mn-ea"/>
              </a:endParaRPr>
            </a:p>
          </p:txBody>
        </p:sp>
      </p:grpSp>
      <p:sp>
        <p:nvSpPr>
          <p:cNvPr id="11571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571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571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solidFill>
                <a:srgbClr val="FFFFFF"/>
              </a:solidFill>
              <a:latin typeface="Tahoma" pitchFamily="34" charset="0"/>
              <a:ea typeface="+mn-ea"/>
            </a:endParaRPr>
          </a:p>
        </p:txBody>
      </p:sp>
      <p:sp>
        <p:nvSpPr>
          <p:cNvPr id="11572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solidFill>
                <a:srgbClr val="FFFFFF"/>
              </a:solidFill>
              <a:latin typeface="Tahoma" pitchFamily="34" charset="0"/>
              <a:ea typeface="+mn-ea"/>
            </a:endParaRPr>
          </a:p>
        </p:txBody>
      </p:sp>
      <p:sp>
        <p:nvSpPr>
          <p:cNvPr id="11572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FD5F0E24-B423-42D1-943F-657B96E1EAF7}" type="slidenum">
              <a:rPr lang="en-US">
                <a:solidFill>
                  <a:srgbClr val="FFFFFF"/>
                </a:solidFill>
                <a:latin typeface="Tahoma" pitchFamily="34" charset="0"/>
                <a:ea typeface="+mn-ea"/>
              </a:rPr>
              <a:pPr/>
              <a:t>‹#›</a:t>
            </a:fld>
            <a:endParaRPr lang="en-US">
              <a:solidFill>
                <a:srgbClr val="FFFFFF"/>
              </a:solidFill>
              <a:latin typeface="Tahoma" pitchFamily="34" charset="0"/>
              <a:ea typeface="+mn-ea"/>
            </a:endParaRPr>
          </a:p>
        </p:txBody>
      </p:sp>
    </p:spTree>
    <p:extLst>
      <p:ext uri="{BB962C8B-B14F-4D97-AF65-F5344CB8AC3E}">
        <p14:creationId xmlns:p14="http://schemas.microsoft.com/office/powerpoint/2010/main" val="3692528374"/>
      </p:ext>
    </p:extLst>
  </p:cSld>
  <p:clrMap bg1="dk2" tx1="lt1" bg2="dk1" tx2="lt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 id="2147484675"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8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8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vl1pPr>
          </a:lstStyle>
          <a:p>
            <a:pPr>
              <a:defRPr/>
            </a:pPr>
            <a:endParaRPr lang="en-US">
              <a:solidFill>
                <a:srgbClr val="000000"/>
              </a:solidFill>
              <a:latin typeface="Arial"/>
              <a:ea typeface="+mn-ea"/>
            </a:endParaRPr>
          </a:p>
        </p:txBody>
      </p:sp>
      <p:sp>
        <p:nvSpPr>
          <p:cNvPr id="2856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itchFamily="34" charset="0"/>
              </a:defRPr>
            </a:lvl1pPr>
          </a:lstStyle>
          <a:p>
            <a:pPr>
              <a:defRPr/>
            </a:pPr>
            <a:fld id="{62BBF4AE-B469-47BD-999C-3CDF47E25C39}" type="slidenum">
              <a:rPr lang="en-US">
                <a:solidFill>
                  <a:srgbClr val="000000"/>
                </a:solidFill>
                <a:ea typeface="+mn-ea"/>
              </a:rPr>
              <a:pPr>
                <a:defRPr/>
              </a:pPr>
              <a:t>‹#›</a:t>
            </a:fld>
            <a:endParaRPr lang="en-US">
              <a:solidFill>
                <a:srgbClr val="000000"/>
              </a:solidFill>
              <a:ea typeface="+mn-ea"/>
            </a:endParaRPr>
          </a:p>
        </p:txBody>
      </p:sp>
      <p:grpSp>
        <p:nvGrpSpPr>
          <p:cNvPr id="2" name="Group 4"/>
          <p:cNvGrpSpPr>
            <a:grpSpLocks/>
          </p:cNvGrpSpPr>
          <p:nvPr/>
        </p:nvGrpSpPr>
        <p:grpSpPr bwMode="auto">
          <a:xfrm>
            <a:off x="0" y="0"/>
            <a:ext cx="9144000" cy="546100"/>
            <a:chOff x="0" y="0"/>
            <a:chExt cx="5760" cy="344"/>
          </a:xfrm>
        </p:grpSpPr>
        <p:sp>
          <p:nvSpPr>
            <p:cNvPr id="2857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solidFill>
                  <a:srgbClr val="000000"/>
                </a:solidFill>
                <a:latin typeface="Times New Roman" pitchFamily="18" charset="0"/>
                <a:ea typeface="+mn-ea"/>
              </a:endParaRPr>
            </a:p>
          </p:txBody>
        </p:sp>
        <p:sp>
          <p:nvSpPr>
            <p:cNvPr id="2857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solidFill>
                  <a:srgbClr val="000000"/>
                </a:solidFill>
                <a:latin typeface="Times New Roman" pitchFamily="18" charset="0"/>
                <a:ea typeface="+mn-ea"/>
              </a:endParaRPr>
            </a:p>
          </p:txBody>
        </p:sp>
        <p:sp>
          <p:nvSpPr>
            <p:cNvPr id="2857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rgbClr val="666699"/>
                </a:solidFill>
                <a:latin typeface="Arial"/>
                <a:ea typeface="+mn-ea"/>
              </a:endParaRPr>
            </a:p>
          </p:txBody>
        </p:sp>
        <p:sp>
          <p:nvSpPr>
            <p:cNvPr id="2857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rgbClr val="666699"/>
                </a:solidFill>
                <a:latin typeface="Arial"/>
                <a:ea typeface="+mn-ea"/>
              </a:endParaRPr>
            </a:p>
          </p:txBody>
        </p:sp>
        <p:sp>
          <p:nvSpPr>
            <p:cNvPr id="2857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rgbClr val="9999CC"/>
                </a:solidFill>
                <a:latin typeface="Arial"/>
                <a:ea typeface="+mn-ea"/>
              </a:endParaRPr>
            </a:p>
          </p:txBody>
        </p:sp>
        <p:sp>
          <p:nvSpPr>
            <p:cNvPr id="2857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rgbClr val="666699"/>
                </a:solidFill>
                <a:latin typeface="Arial"/>
                <a:ea typeface="+mn-ea"/>
              </a:endParaRPr>
            </a:p>
          </p:txBody>
        </p:sp>
        <p:sp>
          <p:nvSpPr>
            <p:cNvPr id="2857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solidFill>
                  <a:srgbClr val="000000"/>
                </a:solidFill>
                <a:latin typeface="Times New Roman" pitchFamily="18" charset="0"/>
                <a:ea typeface="+mn-ea"/>
              </a:endParaRPr>
            </a:p>
          </p:txBody>
        </p:sp>
        <p:sp>
          <p:nvSpPr>
            <p:cNvPr id="2857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rgbClr val="9999CC"/>
                </a:solidFill>
                <a:latin typeface="Arial"/>
                <a:ea typeface="+mn-ea"/>
              </a:endParaRPr>
            </a:p>
          </p:txBody>
        </p:sp>
        <p:sp>
          <p:nvSpPr>
            <p:cNvPr id="2857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rgbClr val="9999CC"/>
                </a:solidFill>
                <a:latin typeface="Arial"/>
                <a:ea typeface="+mn-ea"/>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57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solidFill>
                <a:srgbClr val="000000"/>
              </a:solidFill>
              <a:latin typeface="Arial"/>
              <a:ea typeface="+mn-ea"/>
            </a:endParaRPr>
          </a:p>
        </p:txBody>
      </p:sp>
    </p:spTree>
    <p:extLst>
      <p:ext uri="{BB962C8B-B14F-4D97-AF65-F5344CB8AC3E}">
        <p14:creationId xmlns:p14="http://schemas.microsoft.com/office/powerpoint/2010/main" val="3306215262"/>
      </p:ext>
    </p:extLst>
  </p:cSld>
  <p:clrMap bg1="lt1" tx1="dk1" bg2="lt2" tx2="dk2" accent1="accent1" accent2="accent2" accent3="accent3" accent4="accent4" accent5="accent5" accent6="accent6" hlink="hlink" folHlink="folHlink"/>
  <p:sldLayoutIdLst>
    <p:sldLayoutId id="2147484677" r:id="rId1"/>
    <p:sldLayoutId id="2147484678" r:id="rId2"/>
    <p:sldLayoutId id="2147484679" r:id="rId3"/>
    <p:sldLayoutId id="2147484680" r:id="rId4"/>
    <p:sldLayoutId id="2147484681" r:id="rId5"/>
    <p:sldLayoutId id="2147484682" r:id="rId6"/>
    <p:sldLayoutId id="2147484683" r:id="rId7"/>
    <p:sldLayoutId id="2147484684" r:id="rId8"/>
    <p:sldLayoutId id="2147484685" r:id="rId9"/>
    <p:sldLayoutId id="2147484686" r:id="rId10"/>
    <p:sldLayoutId id="2147484687" r:id="rId11"/>
    <p:sldLayoutId id="2147484688" r:id="rId12"/>
  </p:sldLayoutIdLst>
  <p:transition spd="med">
    <p:fade/>
  </p:transition>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252D1E9-642C-4D12-AC65-8AA9DCF1B9F6}" type="datetimeFigureOut">
              <a:rPr lang="en-US" smtClean="0"/>
              <a:pPr/>
              <a:t>3/1/2019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363A7C-1F06-4274-8215-28935AF2B8FC}"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1107471368"/>
      </p:ext>
    </p:extLst>
  </p:cSld>
  <p:clrMap bg1="lt1" tx1="dk1" bg2="lt2" tx2="dk2" accent1="accent1" accent2="accent2" accent3="accent3" accent4="accent4" accent5="accent5" accent6="accent6" hlink="hlink" folHlink="folHlink"/>
  <p:sldLayoutIdLst>
    <p:sldLayoutId id="2147484868" r:id="rId1"/>
    <p:sldLayoutId id="2147484869" r:id="rId2"/>
    <p:sldLayoutId id="2147484870" r:id="rId3"/>
    <p:sldLayoutId id="2147484871" r:id="rId4"/>
    <p:sldLayoutId id="2147484872" r:id="rId5"/>
    <p:sldLayoutId id="2147484873" r:id="rId6"/>
    <p:sldLayoutId id="2147484874" r:id="rId7"/>
    <p:sldLayoutId id="2147484875" r:id="rId8"/>
    <p:sldLayoutId id="2147484876" r:id="rId9"/>
    <p:sldLayoutId id="2147484877" r:id="rId10"/>
    <p:sldLayoutId id="2147484878"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solidFill>
                <a:srgbClr val="DEDEE0">
                  <a:shade val="50000"/>
                  <a:satMod val="200000"/>
                </a:srgbClr>
              </a:solidFill>
              <a:latin typeface="Garamond" pitchFamily="18"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solidFill>
                <a:srgbClr val="DEDEE0">
                  <a:shade val="50000"/>
                  <a:satMod val="200000"/>
                </a:srgbClr>
              </a:solidFill>
              <a:latin typeface="Garamond" pitchFamily="18" charset="0"/>
            </a:endParaRPr>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4100F70A-AEE7-4516-AFA7-54A0B9F9E013}" type="slidenum">
              <a:rPr lang="en-US">
                <a:solidFill>
                  <a:srgbClr val="DEDEE0">
                    <a:shade val="50000"/>
                    <a:satMod val="200000"/>
                  </a:srgbClr>
                </a:solidFill>
                <a:latin typeface="Garamond" pitchFamily="18" charset="0"/>
              </a:rPr>
              <a:pPr>
                <a:defRPr/>
              </a:pPr>
              <a:t>‹#›</a:t>
            </a:fld>
            <a:endParaRPr lang="en-US">
              <a:solidFill>
                <a:srgbClr val="DEDEE0">
                  <a:shade val="50000"/>
                  <a:satMod val="200000"/>
                </a:srgbClr>
              </a:solidFill>
              <a:latin typeface="Garamond" pitchFamily="18" charset="0"/>
            </a:endParaRPr>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Tree>
    <p:extLst>
      <p:ext uri="{BB962C8B-B14F-4D97-AF65-F5344CB8AC3E}">
        <p14:creationId xmlns:p14="http://schemas.microsoft.com/office/powerpoint/2010/main" val="3962863609"/>
      </p:ext>
    </p:extLst>
  </p:cSld>
  <p:clrMap bg1="lt1" tx1="dk1" bg2="lt2" tx2="dk2" accent1="accent1" accent2="accent2" accent3="accent3" accent4="accent4" accent5="accent5" accent6="accent6" hlink="hlink" folHlink="folHlink"/>
  <p:sldLayoutIdLst>
    <p:sldLayoutId id="2147484880" r:id="rId1"/>
    <p:sldLayoutId id="2147484881" r:id="rId2"/>
    <p:sldLayoutId id="2147484882" r:id="rId3"/>
    <p:sldLayoutId id="2147484883" r:id="rId4"/>
    <p:sldLayoutId id="2147484884" r:id="rId5"/>
    <p:sldLayoutId id="2147484885" r:id="rId6"/>
    <p:sldLayoutId id="2147484886" r:id="rId7"/>
    <p:sldLayoutId id="2147484887" r:id="rId8"/>
    <p:sldLayoutId id="2147484888" r:id="rId9"/>
    <p:sldLayoutId id="2147484889" r:id="rId10"/>
    <p:sldLayoutId id="2147484890" r:id="rId11"/>
    <p:sldLayoutId id="2147484891" r:id="rId12"/>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524000" y="190500"/>
            <a:ext cx="70104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524000" y="1905000"/>
            <a:ext cx="701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524" name="Rectangle 4"/>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endParaRPr lang="en-US">
              <a:solidFill>
                <a:srgbClr val="336666"/>
              </a:solidFill>
              <a:latin typeface="Arial"/>
            </a:endParaRPr>
          </a:p>
        </p:txBody>
      </p:sp>
      <p:sp>
        <p:nvSpPr>
          <p:cNvPr id="107525"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solidFill>
                <a:srgbClr val="336666"/>
              </a:solidFill>
              <a:latin typeface="Arial"/>
            </a:endParaRPr>
          </a:p>
        </p:txBody>
      </p:sp>
      <p:sp>
        <p:nvSpPr>
          <p:cNvPr id="107526" name="Rectangle 6"/>
          <p:cNvSpPr>
            <a:spLocks noGrp="1" noChangeArrowheads="1"/>
          </p:cNvSpPr>
          <p:nvPr>
            <p:ph type="sldNum" sz="quarter" idx="4"/>
          </p:nvPr>
        </p:nvSpPr>
        <p:spPr bwMode="auto">
          <a:xfrm>
            <a:off x="1524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9186C1ED-DB9F-4576-9CA8-E384A1EF9182}" type="slidenum">
              <a:rPr lang="en-US">
                <a:solidFill>
                  <a:srgbClr val="336666"/>
                </a:solidFill>
                <a:latin typeface="Arial"/>
              </a:rPr>
              <a:pPr>
                <a:defRPr/>
              </a:pPr>
              <a:t>‹#›</a:t>
            </a:fld>
            <a:endParaRPr lang="en-US">
              <a:solidFill>
                <a:srgbClr val="336666"/>
              </a:solidFill>
              <a:latin typeface="Arial"/>
            </a:endParaRPr>
          </a:p>
        </p:txBody>
      </p:sp>
      <p:sp>
        <p:nvSpPr>
          <p:cNvPr id="2055" name="Line 7"/>
          <p:cNvSpPr>
            <a:spLocks noChangeShapeType="1"/>
          </p:cNvSpPr>
          <p:nvPr/>
        </p:nvSpPr>
        <p:spPr bwMode="auto">
          <a:xfrm flipV="1">
            <a:off x="1371600" y="304800"/>
            <a:ext cx="0" cy="1295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US" sz="1800">
              <a:solidFill>
                <a:srgbClr val="336666"/>
              </a:solidFill>
              <a:latin typeface="Arial"/>
            </a:endParaRPr>
          </a:p>
        </p:txBody>
      </p:sp>
      <p:sp>
        <p:nvSpPr>
          <p:cNvPr id="2056" name="Oval 8"/>
          <p:cNvSpPr>
            <a:spLocks noChangeArrowheads="1"/>
          </p:cNvSpPr>
          <p:nvPr/>
        </p:nvSpPr>
        <p:spPr bwMode="auto">
          <a:xfrm>
            <a:off x="152400" y="838200"/>
            <a:ext cx="228600" cy="2286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2400">
              <a:solidFill>
                <a:srgbClr val="336666"/>
              </a:solidFill>
              <a:latin typeface="Times New Roman" pitchFamily="18" charset="0"/>
            </a:endParaRPr>
          </a:p>
        </p:txBody>
      </p:sp>
      <p:sp>
        <p:nvSpPr>
          <p:cNvPr id="2057" name="Oval 9"/>
          <p:cNvSpPr>
            <a:spLocks noChangeArrowheads="1"/>
          </p:cNvSpPr>
          <p:nvPr/>
        </p:nvSpPr>
        <p:spPr bwMode="auto">
          <a:xfrm>
            <a:off x="539750" y="838200"/>
            <a:ext cx="228600" cy="2286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2400">
              <a:solidFill>
                <a:srgbClr val="336666"/>
              </a:solidFill>
              <a:latin typeface="Times New Roman" pitchFamily="18" charset="0"/>
            </a:endParaRPr>
          </a:p>
        </p:txBody>
      </p:sp>
      <p:sp>
        <p:nvSpPr>
          <p:cNvPr id="2058" name="Oval 10"/>
          <p:cNvSpPr>
            <a:spLocks noChangeArrowheads="1"/>
          </p:cNvSpPr>
          <p:nvPr/>
        </p:nvSpPr>
        <p:spPr bwMode="auto">
          <a:xfrm>
            <a:off x="927100" y="838200"/>
            <a:ext cx="228600" cy="2286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2400">
              <a:solidFill>
                <a:srgbClr val="336666"/>
              </a:solidFill>
              <a:latin typeface="Times New Roman" pitchFamily="18" charset="0"/>
            </a:endParaRPr>
          </a:p>
        </p:txBody>
      </p:sp>
    </p:spTree>
    <p:extLst>
      <p:ext uri="{BB962C8B-B14F-4D97-AF65-F5344CB8AC3E}">
        <p14:creationId xmlns:p14="http://schemas.microsoft.com/office/powerpoint/2010/main" val="3202910724"/>
      </p:ext>
    </p:extLst>
  </p:cSld>
  <p:clrMap bg1="lt1" tx1="dk1" bg2="lt2" tx2="dk2" accent1="accent1" accent2="accent2" accent3="accent3" accent4="accent4" accent5="accent5" accent6="accent6" hlink="hlink" folHlink="folHlink"/>
  <p:sldLayoutIdLst>
    <p:sldLayoutId id="2147484893" r:id="rId1"/>
    <p:sldLayoutId id="2147484894" r:id="rId2"/>
    <p:sldLayoutId id="2147484895" r:id="rId3"/>
    <p:sldLayoutId id="2147484896" r:id="rId4"/>
    <p:sldLayoutId id="2147484897" r:id="rId5"/>
    <p:sldLayoutId id="2147484898" r:id="rId6"/>
    <p:sldLayoutId id="2147484899" r:id="rId7"/>
    <p:sldLayoutId id="2147484900" r:id="rId8"/>
    <p:sldLayoutId id="2147484901" r:id="rId9"/>
    <p:sldLayoutId id="2147484902" r:id="rId10"/>
    <p:sldLayoutId id="2147484903"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gi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1.xml"/></Relationships>
</file>

<file path=ppt/slides/_rels/slide106.xml.rels><?xml version="1.0" encoding="UTF-8" standalone="yes"?>
<Relationships xmlns="http://schemas.openxmlformats.org/package/2006/relationships"><Relationship Id="rId8" Type="http://schemas.openxmlformats.org/officeDocument/2006/relationships/hyperlink" Target="https://www.workplacesrespond.org/page/harassment-employers/" TargetMode="External"/><Relationship Id="rId3" Type="http://schemas.openxmlformats.org/officeDocument/2006/relationships/notesSlide" Target="../notesSlides/notesSlide84.xml"/><Relationship Id="rId7" Type="http://schemas.openxmlformats.org/officeDocument/2006/relationships/hyperlink" Target="https://www.eeoc.gov/eeoc/task_force/harassment/checklists.cfm" TargetMode="External"/><Relationship Id="rId2" Type="http://schemas.openxmlformats.org/officeDocument/2006/relationships/slideLayout" Target="../slideLayouts/slideLayout73.xml"/><Relationship Id="rId1" Type="http://schemas.openxmlformats.org/officeDocument/2006/relationships/vmlDrawing" Target="../drawings/vmlDrawing5.vml"/><Relationship Id="rId6" Type="http://schemas.openxmlformats.org/officeDocument/2006/relationships/hyperlink" Target="https://www.eeoc.gov/eeoc/task_force/harassment/index.cfm" TargetMode="External"/><Relationship Id="rId5" Type="http://schemas.openxmlformats.org/officeDocument/2006/relationships/image" Target="../media/image68.wmf"/><Relationship Id="rId4" Type="http://schemas.openxmlformats.org/officeDocument/2006/relationships/oleObject" Target="../embeddings/oleObject6.bin"/><Relationship Id="rId9" Type="http://schemas.openxmlformats.org/officeDocument/2006/relationships/hyperlink" Target="https://nwlc.org/resources/thats-harassment/"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5.xml"/><Relationship Id="rId1" Type="http://schemas.openxmlformats.org/officeDocument/2006/relationships/slideLayout" Target="../slideLayouts/slideLayout185.xml"/></Relationships>
</file>

<file path=ppt/slides/_rels/slide10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6.xml"/><Relationship Id="rId1" Type="http://schemas.openxmlformats.org/officeDocument/2006/relationships/slideLayout" Target="../slideLayouts/slideLayout131.xm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image" Target="../media/image72.jpeg"/></Relationships>
</file>

<file path=ppt/slides/_rels/slide12.xml.rels><?xml version="1.0" encoding="UTF-8" standalone="yes"?>
<Relationships xmlns="http://schemas.openxmlformats.org/package/2006/relationships"><Relationship Id="rId13" Type="http://schemas.openxmlformats.org/officeDocument/2006/relationships/control" Target="../activeX/activeX12.xml"/><Relationship Id="rId18" Type="http://schemas.openxmlformats.org/officeDocument/2006/relationships/control" Target="../activeX/activeX17.xml"/><Relationship Id="rId26" Type="http://schemas.openxmlformats.org/officeDocument/2006/relationships/control" Target="../activeX/activeX25.xml"/><Relationship Id="rId39" Type="http://schemas.openxmlformats.org/officeDocument/2006/relationships/control" Target="../activeX/activeX38.xml"/><Relationship Id="rId21" Type="http://schemas.openxmlformats.org/officeDocument/2006/relationships/control" Target="../activeX/activeX20.xml"/><Relationship Id="rId34" Type="http://schemas.openxmlformats.org/officeDocument/2006/relationships/control" Target="../activeX/activeX33.xml"/><Relationship Id="rId42" Type="http://schemas.openxmlformats.org/officeDocument/2006/relationships/control" Target="../activeX/activeX41.xml"/><Relationship Id="rId47" Type="http://schemas.openxmlformats.org/officeDocument/2006/relationships/hyperlink" Target="http://www.christineporath.com/assess-yourself/" TargetMode="External"/><Relationship Id="rId7" Type="http://schemas.openxmlformats.org/officeDocument/2006/relationships/control" Target="../activeX/activeX6.xml"/><Relationship Id="rId2" Type="http://schemas.openxmlformats.org/officeDocument/2006/relationships/control" Target="../activeX/activeX1.xml"/><Relationship Id="rId16" Type="http://schemas.openxmlformats.org/officeDocument/2006/relationships/control" Target="../activeX/activeX15.xml"/><Relationship Id="rId29" Type="http://schemas.openxmlformats.org/officeDocument/2006/relationships/control" Target="../activeX/activeX28.xml"/><Relationship Id="rId1" Type="http://schemas.openxmlformats.org/officeDocument/2006/relationships/vmlDrawing" Target="../drawings/vmlDrawing2.vml"/><Relationship Id="rId6" Type="http://schemas.openxmlformats.org/officeDocument/2006/relationships/control" Target="../activeX/activeX5.xml"/><Relationship Id="rId11" Type="http://schemas.openxmlformats.org/officeDocument/2006/relationships/control" Target="../activeX/activeX10.xml"/><Relationship Id="rId24" Type="http://schemas.openxmlformats.org/officeDocument/2006/relationships/control" Target="../activeX/activeX23.xml"/><Relationship Id="rId32" Type="http://schemas.openxmlformats.org/officeDocument/2006/relationships/control" Target="../activeX/activeX31.xml"/><Relationship Id="rId37" Type="http://schemas.openxmlformats.org/officeDocument/2006/relationships/control" Target="../activeX/activeX36.xml"/><Relationship Id="rId40" Type="http://schemas.openxmlformats.org/officeDocument/2006/relationships/control" Target="../activeX/activeX39.xml"/><Relationship Id="rId45" Type="http://schemas.openxmlformats.org/officeDocument/2006/relationships/slideLayout" Target="../slideLayouts/slideLayout2.xml"/><Relationship Id="rId5" Type="http://schemas.openxmlformats.org/officeDocument/2006/relationships/control" Target="../activeX/activeX4.xml"/><Relationship Id="rId15" Type="http://schemas.openxmlformats.org/officeDocument/2006/relationships/control" Target="../activeX/activeX14.xml"/><Relationship Id="rId23" Type="http://schemas.openxmlformats.org/officeDocument/2006/relationships/control" Target="../activeX/activeX22.xml"/><Relationship Id="rId28" Type="http://schemas.openxmlformats.org/officeDocument/2006/relationships/control" Target="../activeX/activeX27.xml"/><Relationship Id="rId36" Type="http://schemas.openxmlformats.org/officeDocument/2006/relationships/control" Target="../activeX/activeX35.xml"/><Relationship Id="rId10" Type="http://schemas.openxmlformats.org/officeDocument/2006/relationships/control" Target="../activeX/activeX9.xml"/><Relationship Id="rId19" Type="http://schemas.openxmlformats.org/officeDocument/2006/relationships/control" Target="../activeX/activeX18.xml"/><Relationship Id="rId31" Type="http://schemas.openxmlformats.org/officeDocument/2006/relationships/control" Target="../activeX/activeX30.xml"/><Relationship Id="rId44" Type="http://schemas.openxmlformats.org/officeDocument/2006/relationships/control" Target="../activeX/activeX43.xml"/><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control" Target="../activeX/activeX13.xml"/><Relationship Id="rId22" Type="http://schemas.openxmlformats.org/officeDocument/2006/relationships/control" Target="../activeX/activeX21.xml"/><Relationship Id="rId27" Type="http://schemas.openxmlformats.org/officeDocument/2006/relationships/control" Target="../activeX/activeX26.xml"/><Relationship Id="rId30" Type="http://schemas.openxmlformats.org/officeDocument/2006/relationships/control" Target="../activeX/activeX29.xml"/><Relationship Id="rId35" Type="http://schemas.openxmlformats.org/officeDocument/2006/relationships/control" Target="../activeX/activeX34.xml"/><Relationship Id="rId43" Type="http://schemas.openxmlformats.org/officeDocument/2006/relationships/control" Target="../activeX/activeX42.xml"/><Relationship Id="rId48" Type="http://schemas.openxmlformats.org/officeDocument/2006/relationships/image" Target="../media/image23.wmf"/><Relationship Id="rId8" Type="http://schemas.openxmlformats.org/officeDocument/2006/relationships/control" Target="../activeX/activeX7.xml"/><Relationship Id="rId3" Type="http://schemas.openxmlformats.org/officeDocument/2006/relationships/control" Target="../activeX/activeX2.xml"/><Relationship Id="rId12" Type="http://schemas.openxmlformats.org/officeDocument/2006/relationships/control" Target="../activeX/activeX11.xml"/><Relationship Id="rId17" Type="http://schemas.openxmlformats.org/officeDocument/2006/relationships/control" Target="../activeX/activeX16.xml"/><Relationship Id="rId25" Type="http://schemas.openxmlformats.org/officeDocument/2006/relationships/control" Target="../activeX/activeX24.xml"/><Relationship Id="rId33" Type="http://schemas.openxmlformats.org/officeDocument/2006/relationships/control" Target="../activeX/activeX32.xml"/><Relationship Id="rId38" Type="http://schemas.openxmlformats.org/officeDocument/2006/relationships/control" Target="../activeX/activeX37.xml"/><Relationship Id="rId46" Type="http://schemas.openxmlformats.org/officeDocument/2006/relationships/notesSlide" Target="../notesSlides/notesSlide12.xml"/><Relationship Id="rId20" Type="http://schemas.openxmlformats.org/officeDocument/2006/relationships/control" Target="../activeX/activeX19.xml"/><Relationship Id="rId41" Type="http://schemas.openxmlformats.org/officeDocument/2006/relationships/control" Target="../activeX/activeX40.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7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dMoK48QGL8" TargetMode="Externa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2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2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2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2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24.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0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107.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40.jpeg"/><Relationship Id="rId3" Type="http://schemas.openxmlformats.org/officeDocument/2006/relationships/notesSlide" Target="../notesSlides/notesSlide24.xml"/><Relationship Id="rId7" Type="http://schemas.openxmlformats.org/officeDocument/2006/relationships/image" Target="../media/image38.jpeg"/><Relationship Id="rId12" Type="http://schemas.openxmlformats.org/officeDocument/2006/relationships/image" Target="../media/image39.jpeg"/><Relationship Id="rId2" Type="http://schemas.openxmlformats.org/officeDocument/2006/relationships/slideLayout" Target="../slideLayouts/slideLayout25.xml"/><Relationship Id="rId1" Type="http://schemas.openxmlformats.org/officeDocument/2006/relationships/vmlDrawing" Target="../drawings/vmlDrawing3.vml"/><Relationship Id="rId6" Type="http://schemas.openxmlformats.org/officeDocument/2006/relationships/image" Target="../media/image34.png"/><Relationship Id="rId11" Type="http://schemas.openxmlformats.org/officeDocument/2006/relationships/image" Target="../media/image36.png"/><Relationship Id="rId5" Type="http://schemas.openxmlformats.org/officeDocument/2006/relationships/oleObject" Target="../embeddings/oleObject2.bin"/><Relationship Id="rId10" Type="http://schemas.openxmlformats.org/officeDocument/2006/relationships/oleObject" Target="../embeddings/oleObject4.bin"/><Relationship Id="rId4" Type="http://schemas.openxmlformats.org/officeDocument/2006/relationships/image" Target="../media/image37.png"/><Relationship Id="rId9" Type="http://schemas.openxmlformats.org/officeDocument/2006/relationships/image" Target="../media/image35.png"/><Relationship Id="rId1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89.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162.xml"/></Relationships>
</file>

<file path=ppt/slides/_rels/slide2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28.xml"/><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4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31.xml"/><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61.xml"/><Relationship Id="rId5" Type="http://schemas.openxmlformats.org/officeDocument/2006/relationships/image" Target="../media/image50.jpeg"/><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41.xml"/><Relationship Id="rId4" Type="http://schemas.openxmlformats.org/officeDocument/2006/relationships/image" Target="../media/image14.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3.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0.xml"/><Relationship Id="rId1" Type="http://schemas.openxmlformats.org/officeDocument/2006/relationships/slideLayout" Target="../slideLayouts/slideLayout6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6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59.xml"/><Relationship Id="rId1" Type="http://schemas.openxmlformats.org/officeDocument/2006/relationships/vmlDrawing" Target="../drawings/vmlDrawing4.vml"/><Relationship Id="rId5" Type="http://schemas.openxmlformats.org/officeDocument/2006/relationships/image" Target="../media/image54.png"/><Relationship Id="rId4" Type="http://schemas.openxmlformats.org/officeDocument/2006/relationships/oleObject" Target="../embeddings/oleObject5.bin"/></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images.google.com/imgres?imgurl=http://www.drinvestigations.com/images/index_07.gif&amp;imgrefurl=http://www.drinvestigations.com/&amp;h=261&amp;w=264&amp;sz=8&amp;tbnid=KPvqB65BQC8J:&amp;tbnh=105&amp;tbnw=107&amp;hl=en&amp;start=8&amp;prev=/images?q%3Dinvestigator%26svnum%3D10%26hl%3Den%26lr%3D%26sa%3DN" TargetMode="External"/><Relationship Id="rId1" Type="http://schemas.openxmlformats.org/officeDocument/2006/relationships/slideLayout" Target="../slideLayouts/slideLayout1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8.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14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1.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8.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14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8.xml"/></Relationships>
</file>

<file path=ppt/slides/_rels/slide7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9.xml"/><Relationship Id="rId1" Type="http://schemas.openxmlformats.org/officeDocument/2006/relationships/slideLayout" Target="../slideLayouts/slideLayout14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7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0.xml"/><Relationship Id="rId1" Type="http://schemas.openxmlformats.org/officeDocument/2006/relationships/slideLayout" Target="../slideLayouts/slideLayout61.xml"/></Relationships>
</file>

<file path=ppt/slides/_rels/slide7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1.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8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6.xml"/><Relationship Id="rId1" Type="http://schemas.openxmlformats.org/officeDocument/2006/relationships/slideLayout" Target="../slideLayouts/slideLayout160.xml"/></Relationships>
</file>

<file path=ppt/slides/_rels/slide8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7.xml"/><Relationship Id="rId1" Type="http://schemas.openxmlformats.org/officeDocument/2006/relationships/slideLayout" Target="../slideLayouts/slideLayout16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8.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8.xml"/></Relationships>
</file>

<file path=ppt/slides/_rels/slide9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images.google.com/imgres?imgurl=https://webapps.ou.edu/outraining/images/slide7.gif&amp;imgrefurl=https://webapps.ou.edu/outraining/slide7.cfm&amp;h=295&amp;w=413&amp;sz=11&amp;tbnid=-HgYuYPs8P0J:&amp;tbnh=86&amp;tbnw=121&amp;hl=en&amp;start=104&amp;prev=/images?q%3Dsex%2Bharassment%26start%3D100%26svnum%3D10%26hl%3Den%26lr%3D%26sa%3DN" TargetMode="External"/><Relationship Id="rId1" Type="http://schemas.openxmlformats.org/officeDocument/2006/relationships/slideLayout" Target="../slideLayouts/slideLayout148.xml"/></Relationships>
</file>

<file path=ppt/slides/_rels/slide9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0260" y="2120900"/>
            <a:ext cx="4554761" cy="2438400"/>
          </a:xfrm>
        </p:spPr>
        <p:txBody>
          <a:bodyPr/>
          <a:lstStyle/>
          <a:p>
            <a:pPr fontAlgn="auto">
              <a:spcAft>
                <a:spcPts val="0"/>
              </a:spcAft>
              <a:defRPr/>
            </a:pPr>
            <a:br>
              <a:rPr lang="en-US" dirty="0">
                <a:solidFill>
                  <a:srgbClr val="0066CC"/>
                </a:solidFill>
              </a:rPr>
            </a:br>
            <a:r>
              <a:rPr lang="en-US" sz="2800" dirty="0">
                <a:solidFill>
                  <a:srgbClr val="990000"/>
                </a:solidFill>
                <a:latin typeface="Albany WT" pitchFamily="34" charset="0"/>
                <a:cs typeface="Albany WT" pitchFamily="34" charset="0"/>
              </a:rPr>
              <a:t>How to investigate</a:t>
            </a:r>
            <a:br>
              <a:rPr lang="en-US" sz="2800" dirty="0">
                <a:solidFill>
                  <a:srgbClr val="990000"/>
                </a:solidFill>
                <a:latin typeface="Albany WT" pitchFamily="34" charset="0"/>
                <a:cs typeface="Albany WT" pitchFamily="34" charset="0"/>
              </a:rPr>
            </a:br>
            <a:r>
              <a:rPr lang="en-US" sz="2800" dirty="0">
                <a:solidFill>
                  <a:srgbClr val="990000"/>
                </a:solidFill>
                <a:latin typeface="Albany WT" pitchFamily="34" charset="0"/>
                <a:cs typeface="Albany WT" pitchFamily="34" charset="0"/>
              </a:rPr>
              <a:t>an internal complaint </a:t>
            </a:r>
            <a:r>
              <a:rPr lang="en-US" sz="2800" b="0" i="1" dirty="0">
                <a:solidFill>
                  <a:srgbClr val="990000"/>
                </a:solidFill>
                <a:latin typeface="Albany WT" pitchFamily="34" charset="0"/>
                <a:cs typeface="Albany WT" pitchFamily="34" charset="0"/>
              </a:rPr>
              <a:t>without a hint of retaliation</a:t>
            </a:r>
            <a:endParaRPr lang="en-US" b="0" i="1" dirty="0">
              <a:solidFill>
                <a:srgbClr val="990000"/>
              </a:solidFill>
              <a:latin typeface="Albany WT" pitchFamily="34" charset="0"/>
              <a:ea typeface="Albany WT SC" pitchFamily="34" charset="2"/>
              <a:cs typeface="Albany WT" pitchFamily="34" charset="0"/>
            </a:endParaRPr>
          </a:p>
        </p:txBody>
      </p:sp>
      <p:sp>
        <p:nvSpPr>
          <p:cNvPr id="2051" name="Rectangle 3"/>
          <p:cNvSpPr>
            <a:spLocks noGrp="1" noChangeArrowheads="1"/>
          </p:cNvSpPr>
          <p:nvPr>
            <p:ph type="subTitle" idx="1"/>
          </p:nvPr>
        </p:nvSpPr>
        <p:spPr>
          <a:xfrm>
            <a:off x="342900" y="4419600"/>
            <a:ext cx="4305300" cy="2133600"/>
          </a:xfrm>
        </p:spPr>
        <p:txBody>
          <a:bodyPr>
            <a:normAutofit lnSpcReduction="10000"/>
          </a:bodyPr>
          <a:lstStyle/>
          <a:p>
            <a:pPr algn="l" eaLnBrk="1" fontAlgn="auto" hangingPunct="1">
              <a:spcAft>
                <a:spcPts val="0"/>
              </a:spcAft>
              <a:buFont typeface="Wingdings 2"/>
              <a:buNone/>
              <a:defRPr/>
            </a:pPr>
            <a:endParaRPr lang="en-US" b="1" dirty="0">
              <a:solidFill>
                <a:schemeClr val="tx1">
                  <a:lumMod val="90000"/>
                  <a:lumOff val="10000"/>
                </a:schemeClr>
              </a:solidFill>
              <a:latin typeface="Bell MT" pitchFamily="18" charset="0"/>
            </a:endParaRPr>
          </a:p>
          <a:p>
            <a:pPr algn="l" eaLnBrk="1" fontAlgn="auto" hangingPunct="1">
              <a:spcAft>
                <a:spcPts val="0"/>
              </a:spcAft>
              <a:buFont typeface="Wingdings 2"/>
              <a:buNone/>
              <a:defRPr/>
            </a:pPr>
            <a:endParaRPr lang="en-US" sz="1000" dirty="0">
              <a:solidFill>
                <a:schemeClr val="tx1">
                  <a:lumMod val="90000"/>
                  <a:lumOff val="10000"/>
                </a:schemeClr>
              </a:solidFill>
              <a:latin typeface="Bell MT" pitchFamily="18" charset="0"/>
            </a:endParaRPr>
          </a:p>
          <a:p>
            <a:pPr algn="l" eaLnBrk="1" fontAlgn="auto" hangingPunct="1">
              <a:spcAft>
                <a:spcPts val="0"/>
              </a:spcAft>
              <a:buFont typeface="Wingdings 2"/>
              <a:buNone/>
              <a:defRPr/>
            </a:pPr>
            <a:r>
              <a:rPr lang="en-US" sz="1600" dirty="0">
                <a:solidFill>
                  <a:schemeClr val="tx1"/>
                </a:solidFill>
                <a:latin typeface="Bell MT" pitchFamily="18" charset="0"/>
              </a:rPr>
              <a:t>Joe Bontke, </a:t>
            </a:r>
            <a:r>
              <a:rPr lang="en-US" sz="1000" dirty="0" err="1">
                <a:solidFill>
                  <a:schemeClr val="tx1"/>
                </a:solidFill>
                <a:latin typeface="Bell MT" pitchFamily="18" charset="0"/>
              </a:rPr>
              <a:t>M.Ed</a:t>
            </a:r>
            <a:endParaRPr lang="en-US" sz="1000" dirty="0">
              <a:solidFill>
                <a:schemeClr val="tx1"/>
              </a:solidFill>
              <a:latin typeface="Bell MT" pitchFamily="18" charset="0"/>
            </a:endParaRPr>
          </a:p>
          <a:p>
            <a:pPr algn="l" eaLnBrk="1" fontAlgn="auto" hangingPunct="1">
              <a:spcAft>
                <a:spcPts val="0"/>
              </a:spcAft>
              <a:buFont typeface="Wingdings 2"/>
              <a:buNone/>
              <a:defRPr/>
            </a:pPr>
            <a:r>
              <a:rPr lang="en-US" sz="1600" dirty="0">
                <a:solidFill>
                  <a:schemeClr val="tx1"/>
                </a:solidFill>
                <a:latin typeface="Bell MT" pitchFamily="18" charset="0"/>
              </a:rPr>
              <a:t>EEOC Houston District Office </a:t>
            </a:r>
          </a:p>
          <a:p>
            <a:pPr algn="l" eaLnBrk="1" fontAlgn="auto" hangingPunct="1">
              <a:spcAft>
                <a:spcPts val="0"/>
              </a:spcAft>
              <a:buFont typeface="Wingdings 2"/>
              <a:buNone/>
              <a:defRPr/>
            </a:pPr>
            <a:r>
              <a:rPr lang="en-US" sz="1600" dirty="0">
                <a:solidFill>
                  <a:schemeClr val="tx1"/>
                </a:solidFill>
                <a:latin typeface="Bell MT" pitchFamily="18" charset="0"/>
              </a:rPr>
              <a:t>713 651 4994 desk</a:t>
            </a:r>
          </a:p>
          <a:p>
            <a:pPr algn="l" eaLnBrk="1" fontAlgn="auto" hangingPunct="1">
              <a:spcAft>
                <a:spcPts val="0"/>
              </a:spcAft>
              <a:buFont typeface="Wingdings 2"/>
              <a:buNone/>
              <a:defRPr/>
            </a:pPr>
            <a:r>
              <a:rPr lang="en-US" sz="1600" dirty="0">
                <a:solidFill>
                  <a:schemeClr val="tx1"/>
                </a:solidFill>
                <a:latin typeface="Bell MT" pitchFamily="18" charset="0"/>
              </a:rPr>
              <a:t>713 907 2855 cell</a:t>
            </a:r>
          </a:p>
          <a:p>
            <a:pPr algn="l" eaLnBrk="1" fontAlgn="auto" hangingPunct="1">
              <a:spcAft>
                <a:spcPts val="0"/>
              </a:spcAft>
              <a:buFont typeface="Wingdings 2"/>
              <a:buNone/>
              <a:defRPr/>
            </a:pPr>
            <a:r>
              <a:rPr lang="en-US" sz="1600" dirty="0">
                <a:solidFill>
                  <a:schemeClr val="tx1"/>
                </a:solidFill>
                <a:latin typeface="Bell MT" pitchFamily="18" charset="0"/>
              </a:rPr>
              <a:t>joe.bontke@eeoc.gov</a:t>
            </a:r>
            <a:endParaRPr lang="en-US" sz="1600" dirty="0">
              <a:solidFill>
                <a:schemeClr val="tx1"/>
              </a:solidFill>
            </a:endParaRPr>
          </a:p>
          <a:p>
            <a:pPr eaLnBrk="1" fontAlgn="auto" hangingPunct="1">
              <a:spcAft>
                <a:spcPts val="0"/>
              </a:spcAft>
              <a:buFont typeface="Wingdings 2"/>
              <a:buNone/>
              <a:defRPr/>
            </a:pPr>
            <a:endParaRPr lang="en-US" dirty="0"/>
          </a:p>
        </p:txBody>
      </p:sp>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243" y="4572000"/>
            <a:ext cx="1830418" cy="1884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2999" y="0"/>
            <a:ext cx="4165601"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560" y="361950"/>
            <a:ext cx="3674840" cy="2476500"/>
          </a:xfrm>
          <a:prstGeom prst="rect">
            <a:avLst/>
          </a:prstGeom>
        </p:spPr>
      </p:pic>
    </p:spTree>
    <p:extLst>
      <p:ext uri="{BB962C8B-B14F-4D97-AF65-F5344CB8AC3E}">
        <p14:creationId xmlns:p14="http://schemas.microsoft.com/office/powerpoint/2010/main" val="65628015"/>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233680" y="2667000"/>
            <a:ext cx="8610600" cy="854075"/>
          </a:xfrm>
          <a:effectLst>
            <a:outerShdw dist="17961" dir="2700000" algn="ctr" rotWithShape="0">
              <a:schemeClr val="tx1"/>
            </a:outerShdw>
          </a:effectLst>
        </p:spPr>
        <p:txBody>
          <a:bodyPr lIns="0" tIns="0" rIns="0" bIns="0">
            <a:spAutoFit/>
          </a:bodyPr>
          <a:lstStyle/>
          <a:p>
            <a:pPr algn="ctr"/>
            <a:r>
              <a:rPr lang="en-US" sz="2800" dirty="0">
                <a:solidFill>
                  <a:schemeClr val="accent1"/>
                </a:solidFill>
                <a:latin typeface="Times New Roman" pitchFamily="18" charset="0"/>
              </a:rPr>
              <a:t>At age 14, George Washington compiled a list of</a:t>
            </a:r>
            <a:br>
              <a:rPr lang="en-US" sz="2800" dirty="0">
                <a:solidFill>
                  <a:schemeClr val="accent1"/>
                </a:solidFill>
                <a:latin typeface="Times New Roman" pitchFamily="18" charset="0"/>
              </a:rPr>
            </a:br>
            <a:r>
              <a:rPr lang="en-US" sz="2800" dirty="0">
                <a:solidFill>
                  <a:schemeClr val="accent1"/>
                </a:solidFill>
                <a:latin typeface="Times New Roman" pitchFamily="18" charset="0"/>
              </a:rPr>
              <a:t>“</a:t>
            </a:r>
            <a:r>
              <a:rPr lang="en-US" sz="2800" i="1" dirty="0">
                <a:solidFill>
                  <a:schemeClr val="accent1"/>
                </a:solidFill>
                <a:latin typeface="Times New Roman" pitchFamily="18" charset="0"/>
              </a:rPr>
              <a:t>110 Rules of Civility &amp; Decent </a:t>
            </a:r>
            <a:r>
              <a:rPr lang="en-US" sz="2800" i="1" dirty="0" err="1">
                <a:solidFill>
                  <a:schemeClr val="accent1"/>
                </a:solidFill>
                <a:latin typeface="Times New Roman" pitchFamily="18" charset="0"/>
              </a:rPr>
              <a:t>Behaviour</a:t>
            </a:r>
            <a:r>
              <a:rPr lang="en-US" sz="2800" dirty="0">
                <a:solidFill>
                  <a:schemeClr val="accent1"/>
                </a:solidFill>
                <a:latin typeface="Times New Roman" pitchFamily="18" charset="0"/>
              </a:rPr>
              <a:t>”…</a:t>
            </a:r>
          </a:p>
        </p:txBody>
      </p:sp>
      <p:sp>
        <p:nvSpPr>
          <p:cNvPr id="73731" name="Text Box 3"/>
          <p:cNvSpPr txBox="1">
            <a:spLocks noChangeArrowheads="1"/>
          </p:cNvSpPr>
          <p:nvPr/>
        </p:nvSpPr>
        <p:spPr bwMode="auto">
          <a:xfrm>
            <a:off x="228600" y="3962400"/>
            <a:ext cx="8562975" cy="2679700"/>
          </a:xfrm>
          <a:prstGeom prst="rect">
            <a:avLst/>
          </a:prstGeom>
          <a:noFill/>
          <a:ln>
            <a:noFill/>
          </a:ln>
          <a:effectLst>
            <a:outerShdw dist="45791" dir="2021404"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400" b="1" i="0" u="sng" strike="noStrike" kern="1200" cap="none" spc="0" normalizeH="0" baseline="0" noProof="0" dirty="0">
                <a:ln>
                  <a:noFill/>
                </a:ln>
                <a:solidFill>
                  <a:srgbClr val="292934"/>
                </a:solidFill>
                <a:effectLst/>
                <a:uLnTx/>
                <a:uFillTx/>
                <a:latin typeface="Times New Roman" pitchFamily="18" charset="0"/>
                <a:ea typeface="ＭＳ Ｐゴシック" pitchFamily="-112" charset="-128"/>
                <a:cs typeface="+mn-cs"/>
              </a:rPr>
              <a:t>Rule #6</a:t>
            </a:r>
            <a:r>
              <a:rPr kumimoji="0" lang="en-US" sz="3400" b="1" i="0" u="none" strike="noStrike" kern="1200" cap="none" spc="0" normalizeH="0" baseline="0" noProof="0" dirty="0">
                <a:ln>
                  <a:noFill/>
                </a:ln>
                <a:solidFill>
                  <a:srgbClr val="292934"/>
                </a:solidFill>
                <a:effectLst/>
                <a:uLnTx/>
                <a:uFillTx/>
                <a:latin typeface="Times New Roman" pitchFamily="18" charset="0"/>
                <a:ea typeface="ＭＳ Ｐゴシック" pitchFamily="-112"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292934"/>
                </a:solidFill>
                <a:effectLst/>
                <a:uLnTx/>
                <a:uFillTx/>
                <a:latin typeface="Times New Roman" pitchFamily="18" charset="0"/>
                <a:ea typeface="ＭＳ Ｐゴシック" pitchFamily="-112" charset="-128"/>
                <a:cs typeface="+mn-cs"/>
              </a:rPr>
              <a:t>Sleep not when others speak…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292934"/>
                </a:solidFill>
                <a:effectLst/>
                <a:uLnTx/>
                <a:uFillTx/>
                <a:latin typeface="Times New Roman" pitchFamily="18" charset="0"/>
                <a:ea typeface="ＭＳ Ｐゴシック" pitchFamily="-112" charset="-128"/>
                <a:cs typeface="+mn-cs"/>
              </a:rPr>
              <a:t>Sit not when others stand,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292934"/>
                </a:solidFill>
                <a:effectLst/>
                <a:uLnTx/>
                <a:uFillTx/>
                <a:latin typeface="Times New Roman" pitchFamily="18" charset="0"/>
                <a:ea typeface="ＭＳ Ｐゴシック" pitchFamily="-112" charset="-128"/>
                <a:cs typeface="+mn-cs"/>
              </a:rPr>
              <a:t>Speak not when you should hold your peace,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292934"/>
                </a:solidFill>
                <a:effectLst/>
                <a:uLnTx/>
                <a:uFillTx/>
                <a:latin typeface="Times New Roman" pitchFamily="18" charset="0"/>
                <a:ea typeface="ＭＳ Ｐゴシック" pitchFamily="-112" charset="-128"/>
                <a:cs typeface="+mn-cs"/>
              </a:rPr>
              <a:t>Walk not on when others stop.</a:t>
            </a:r>
          </a:p>
        </p:txBody>
      </p:sp>
      <p:pic>
        <p:nvPicPr>
          <p:cNvPr id="73733" name="Picture 5"/>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841500" y="3657600"/>
            <a:ext cx="51816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81000"/>
            <a:ext cx="5435600" cy="1835096"/>
          </a:xfrm>
          <a:prstGeom prst="rect">
            <a:avLst/>
          </a:prstGeom>
        </p:spPr>
      </p:pic>
    </p:spTree>
    <p:extLst>
      <p:ext uri="{BB962C8B-B14F-4D97-AF65-F5344CB8AC3E}">
        <p14:creationId xmlns:p14="http://schemas.microsoft.com/office/powerpoint/2010/main" val="211783616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1000" fill="hold"/>
                                        <p:tgtEl>
                                          <p:spTgt spid="7373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737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anim calcmode="lin" valueType="num">
                                      <p:cBhvr additive="base">
                                        <p:cTn id="11" dur="1000" fill="hold"/>
                                        <p:tgtEl>
                                          <p:spTgt spid="73731">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73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 calcmode="lin" valueType="num">
                                      <p:cBhvr additive="base">
                                        <p:cTn id="17" dur="1000" fill="hold"/>
                                        <p:tgtEl>
                                          <p:spTgt spid="73731">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7373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3731">
                                            <p:txEl>
                                              <p:pRg st="3" end="3"/>
                                            </p:txEl>
                                          </p:spTgt>
                                        </p:tgtEl>
                                        <p:attrNameLst>
                                          <p:attrName>style.visibility</p:attrName>
                                        </p:attrNameLst>
                                      </p:cBhvr>
                                      <p:to>
                                        <p:strVal val="visible"/>
                                      </p:to>
                                    </p:set>
                                    <p:anim calcmode="lin" valueType="num">
                                      <p:cBhvr additive="base">
                                        <p:cTn id="21" dur="1000" fill="hold"/>
                                        <p:tgtEl>
                                          <p:spTgt spid="73731">
                                            <p:txEl>
                                              <p:pRg st="3" end="3"/>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7373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3731">
                                            <p:txEl>
                                              <p:pRg st="4" end="4"/>
                                            </p:txEl>
                                          </p:spTgt>
                                        </p:tgtEl>
                                        <p:attrNameLst>
                                          <p:attrName>style.visibility</p:attrName>
                                        </p:attrNameLst>
                                      </p:cBhvr>
                                      <p:to>
                                        <p:strVal val="visible"/>
                                      </p:to>
                                    </p:set>
                                    <p:anim calcmode="lin" valueType="num">
                                      <p:cBhvr additive="base">
                                        <p:cTn id="25" dur="1000" fill="hold"/>
                                        <p:tgtEl>
                                          <p:spTgt spid="73731">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737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699500" cy="1371600"/>
          </a:xfrm>
        </p:spPr>
        <p:txBody>
          <a:bodyPr/>
          <a:lstStyle/>
          <a:p>
            <a:r>
              <a:rPr lang="en-US" sz="2800" dirty="0"/>
              <a:t>Error #4: A few informal “off-the-record” conversations with co-workers might be more effective than an investigation.</a:t>
            </a:r>
            <a:endParaRPr lang="en-US" dirty="0"/>
          </a:p>
        </p:txBody>
      </p:sp>
      <p:sp>
        <p:nvSpPr>
          <p:cNvPr id="3" name="Content Placeholder 2"/>
          <p:cNvSpPr>
            <a:spLocks noGrp="1"/>
          </p:cNvSpPr>
          <p:nvPr>
            <p:ph idx="1"/>
          </p:nvPr>
        </p:nvSpPr>
        <p:spPr>
          <a:xfrm>
            <a:off x="381000" y="2133600"/>
            <a:ext cx="8458200" cy="4495800"/>
          </a:xfrm>
        </p:spPr>
        <p:txBody>
          <a:bodyPr/>
          <a:lstStyle/>
          <a:p>
            <a:r>
              <a:rPr lang="en-US" sz="2000" dirty="0"/>
              <a:t>Undocumented conversations will provide little support if legal action is taken. </a:t>
            </a:r>
          </a:p>
          <a:p>
            <a:endParaRPr lang="en-US" sz="2000" dirty="0"/>
          </a:p>
          <a:p>
            <a:r>
              <a:rPr lang="en-US" sz="2000" dirty="0"/>
              <a:t>The purpose of an investigation is to gather facts and identify issues. </a:t>
            </a:r>
          </a:p>
          <a:p>
            <a:pPr marL="0" indent="0">
              <a:buNone/>
            </a:pPr>
            <a:endParaRPr lang="en-US" sz="2000" dirty="0"/>
          </a:p>
          <a:p>
            <a:r>
              <a:rPr lang="en-US" sz="2000" dirty="0"/>
              <a:t>Prior to beginning the investigation, scripted questions should be prepared to guide conversations and to ensure all relevant issues are addressed. </a:t>
            </a:r>
          </a:p>
          <a:p>
            <a:pPr marL="0" indent="0">
              <a:buNone/>
            </a:pPr>
            <a:endParaRPr lang="en-US" sz="2000" dirty="0"/>
          </a:p>
          <a:p>
            <a:r>
              <a:rPr lang="en-US" sz="2000" dirty="0"/>
              <a:t>During the initial interview, the complainant should be asked if he/she feels confident that an impartial resolution can be reached, and what his or her expectations are for the outcome of the situation.</a:t>
            </a:r>
          </a:p>
        </p:txBody>
      </p:sp>
    </p:spTree>
    <p:extLst>
      <p:ext uri="{BB962C8B-B14F-4D97-AF65-F5344CB8AC3E}">
        <p14:creationId xmlns:p14="http://schemas.microsoft.com/office/powerpoint/2010/main" val="459102689"/>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1524000"/>
          </a:xfrm>
        </p:spPr>
        <p:txBody>
          <a:bodyPr/>
          <a:lstStyle/>
          <a:p>
            <a:r>
              <a:rPr lang="en-US" sz="3200" dirty="0"/>
              <a:t>Error #5: Only workers who witnessed the event are relevant to an internal investigation.</a:t>
            </a:r>
          </a:p>
        </p:txBody>
      </p:sp>
      <p:sp>
        <p:nvSpPr>
          <p:cNvPr id="3" name="Content Placeholder 2"/>
          <p:cNvSpPr>
            <a:spLocks noGrp="1"/>
          </p:cNvSpPr>
          <p:nvPr>
            <p:ph idx="1"/>
          </p:nvPr>
        </p:nvSpPr>
        <p:spPr>
          <a:xfrm>
            <a:off x="457200" y="2286000"/>
            <a:ext cx="8229600" cy="3886200"/>
          </a:xfrm>
        </p:spPr>
        <p:txBody>
          <a:bodyPr/>
          <a:lstStyle/>
          <a:p>
            <a:r>
              <a:rPr lang="en-US" sz="2800" dirty="0"/>
              <a:t>the interviewer should conduct interviews with both direct witnesses and background witnesses.</a:t>
            </a:r>
          </a:p>
          <a:p>
            <a:pPr marL="0" indent="0">
              <a:buNone/>
            </a:pPr>
            <a:r>
              <a:rPr lang="en-US" sz="2800" dirty="0"/>
              <a:t> </a:t>
            </a:r>
          </a:p>
          <a:p>
            <a:r>
              <a:rPr lang="en-US" sz="2800" dirty="0"/>
              <a:t>Background witnesses might be supervisors or other co-workers who did not witness the event but might have information that could help explain what occurred.</a:t>
            </a:r>
          </a:p>
          <a:p>
            <a:pPr marL="0" indent="0">
              <a:buNone/>
            </a:pPr>
            <a:endParaRPr lang="en-US" dirty="0"/>
          </a:p>
        </p:txBody>
      </p:sp>
    </p:spTree>
    <p:extLst>
      <p:ext uri="{BB962C8B-B14F-4D97-AF65-F5344CB8AC3E}">
        <p14:creationId xmlns:p14="http://schemas.microsoft.com/office/powerpoint/2010/main" val="2464299444"/>
      </p:ext>
    </p:extLst>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dirty="0"/>
              <a:t>Next Steps</a:t>
            </a:r>
          </a:p>
        </p:txBody>
      </p:sp>
      <p:sp>
        <p:nvSpPr>
          <p:cNvPr id="3" name="Content Placeholder 2"/>
          <p:cNvSpPr>
            <a:spLocks noGrp="1"/>
          </p:cNvSpPr>
          <p:nvPr>
            <p:ph idx="1"/>
          </p:nvPr>
        </p:nvSpPr>
        <p:spPr>
          <a:xfrm>
            <a:off x="431800" y="1752600"/>
            <a:ext cx="8229600" cy="4495800"/>
          </a:xfrm>
        </p:spPr>
        <p:txBody>
          <a:bodyPr/>
          <a:lstStyle/>
          <a:p>
            <a:r>
              <a:rPr lang="en-US" sz="2800" dirty="0"/>
              <a:t>A final report that presents the factual findings of the internal investigation and includes any conflicting or inconsistent information should be reviewed by the an employment attorney, HR manager and other appropriate senior managers. </a:t>
            </a:r>
          </a:p>
          <a:p>
            <a:pPr marL="0" indent="0">
              <a:buNone/>
            </a:pPr>
            <a:endParaRPr lang="en-US" sz="2800" dirty="0"/>
          </a:p>
          <a:p>
            <a:r>
              <a:rPr lang="en-US" sz="2800" dirty="0"/>
              <a:t>This group then determines the next steps which may include corrective action.</a:t>
            </a:r>
          </a:p>
          <a:p>
            <a:endParaRPr lang="en-US" dirty="0"/>
          </a:p>
        </p:txBody>
      </p:sp>
    </p:spTree>
    <p:extLst>
      <p:ext uri="{BB962C8B-B14F-4D97-AF65-F5344CB8AC3E}">
        <p14:creationId xmlns:p14="http://schemas.microsoft.com/office/powerpoint/2010/main" val="1206059698"/>
      </p:ext>
    </p:extLst>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Safeguarding against retaliation</a:t>
            </a:r>
          </a:p>
        </p:txBody>
      </p:sp>
      <p:sp>
        <p:nvSpPr>
          <p:cNvPr id="3" name="Content Placeholder 2"/>
          <p:cNvSpPr>
            <a:spLocks noGrp="1"/>
          </p:cNvSpPr>
          <p:nvPr>
            <p:ph idx="1"/>
          </p:nvPr>
        </p:nvSpPr>
        <p:spPr>
          <a:xfrm>
            <a:off x="457200" y="1828800"/>
            <a:ext cx="8382000" cy="4572000"/>
          </a:xfrm>
        </p:spPr>
        <p:txBody>
          <a:bodyPr/>
          <a:lstStyle/>
          <a:p>
            <a:r>
              <a:rPr lang="en-US" dirty="0"/>
              <a:t>Once a decision has been reached, the investigator or appropriate manager should meet with the accused to explain the results of the investigation.</a:t>
            </a:r>
          </a:p>
          <a:p>
            <a:pPr marL="0" indent="0">
              <a:buNone/>
            </a:pPr>
            <a:r>
              <a:rPr lang="en-US" dirty="0"/>
              <a:t> </a:t>
            </a:r>
          </a:p>
          <a:p>
            <a:r>
              <a:rPr lang="en-US" dirty="0"/>
              <a:t>The manager should affirm that retaliation is prohibited, and clearly state options if the outcome of the investigation is disputed.</a:t>
            </a:r>
          </a:p>
          <a:p>
            <a:endParaRPr lang="en-US" dirty="0"/>
          </a:p>
        </p:txBody>
      </p:sp>
    </p:spTree>
    <p:extLst>
      <p:ext uri="{BB962C8B-B14F-4D97-AF65-F5344CB8AC3E}">
        <p14:creationId xmlns:p14="http://schemas.microsoft.com/office/powerpoint/2010/main" val="738726046"/>
      </p:ext>
    </p:extLst>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Safeguarding against litigation</a:t>
            </a:r>
          </a:p>
        </p:txBody>
      </p:sp>
      <p:sp>
        <p:nvSpPr>
          <p:cNvPr id="3" name="Content Placeholder 2"/>
          <p:cNvSpPr>
            <a:spLocks noGrp="1"/>
          </p:cNvSpPr>
          <p:nvPr>
            <p:ph idx="1"/>
          </p:nvPr>
        </p:nvSpPr>
        <p:spPr/>
        <p:txBody>
          <a:bodyPr/>
          <a:lstStyle/>
          <a:p>
            <a:r>
              <a:rPr lang="en-US" dirty="0"/>
              <a:t>An employee handbook clearly outlining the organization’s policies against discrimination, harassment and workplace violence is one of the most important steps responsible employers can take to protect employees and reduce the risk of legal action stemming from harassment or discrimination.</a:t>
            </a:r>
          </a:p>
          <a:p>
            <a:endParaRPr lang="en-US" dirty="0"/>
          </a:p>
        </p:txBody>
      </p:sp>
    </p:spTree>
    <p:extLst>
      <p:ext uri="{BB962C8B-B14F-4D97-AF65-F5344CB8AC3E}">
        <p14:creationId xmlns:p14="http://schemas.microsoft.com/office/powerpoint/2010/main" val="3897078542"/>
      </p:ext>
    </p:extLst>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534400" cy="5334000"/>
          </a:xfrm>
        </p:spPr>
        <p:txBody>
          <a:bodyPr/>
          <a:lstStyle/>
          <a:p>
            <a:r>
              <a:rPr lang="en-US" sz="2800" dirty="0"/>
              <a:t>Training supervisors on harassment prevention is another important step as they serve as your company’s first line of defense. </a:t>
            </a:r>
          </a:p>
          <a:p>
            <a:r>
              <a:rPr lang="en-US" sz="2800" dirty="0"/>
              <a:t>It also is advisable that every employee receive annual training on civility in the workplace. </a:t>
            </a:r>
          </a:p>
          <a:p>
            <a:r>
              <a:rPr lang="en-US" sz="2800" dirty="0"/>
              <a:t>The training should review your policies regarding complaint procedures and clarify the consequences of violating these policies.</a:t>
            </a:r>
          </a:p>
          <a:p>
            <a:r>
              <a:rPr lang="en-US" sz="2800" dirty="0"/>
              <a:t> Employees also should be assured that they will not face retaliation for filing a complaint, regardless of the outcome.</a:t>
            </a:r>
          </a:p>
          <a:p>
            <a:endParaRPr lang="en-US" dirty="0"/>
          </a:p>
        </p:txBody>
      </p:sp>
    </p:spTree>
    <p:extLst>
      <p:ext uri="{BB962C8B-B14F-4D97-AF65-F5344CB8AC3E}">
        <p14:creationId xmlns:p14="http://schemas.microsoft.com/office/powerpoint/2010/main" val="2376243137"/>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xfrm>
            <a:off x="228600" y="318655"/>
            <a:ext cx="8534400" cy="609600"/>
          </a:xfrm>
          <a:noFill/>
        </p:spPr>
        <p:txBody>
          <a:bodyPr/>
          <a:lstStyle/>
          <a:p>
            <a:pPr eaLnBrk="1" hangingPunct="1"/>
            <a:r>
              <a:rPr lang="en-US" altLang="en-US" b="1" dirty="0">
                <a:solidFill>
                  <a:schemeClr val="tx1"/>
                </a:solidFill>
              </a:rPr>
              <a:t>Resources</a:t>
            </a:r>
          </a:p>
        </p:txBody>
      </p:sp>
      <p:graphicFrame>
        <p:nvGraphicFramePr>
          <p:cNvPr id="82947" name="Object 4"/>
          <p:cNvGraphicFramePr>
            <a:graphicFrameLocks noGrp="1" noChangeAspect="1"/>
          </p:cNvGraphicFramePr>
          <p:nvPr>
            <p:ph sz="quarter" idx="1"/>
            <p:extLst/>
          </p:nvPr>
        </p:nvGraphicFramePr>
        <p:xfrm>
          <a:off x="3733800" y="914400"/>
          <a:ext cx="1524000" cy="1510406"/>
        </p:xfrm>
        <a:graphic>
          <a:graphicData uri="http://schemas.openxmlformats.org/presentationml/2006/ole">
            <mc:AlternateContent xmlns:mc="http://schemas.openxmlformats.org/markup-compatibility/2006">
              <mc:Choice xmlns:v="urn:schemas-microsoft-com:vml" Requires="v">
                <p:oleObj spid="_x0000_s81961" name="Drawing" r:id="rId4" imgW="3209925" imgH="3181350" progId="WPDraw30.Drawing">
                  <p:embed/>
                </p:oleObj>
              </mc:Choice>
              <mc:Fallback>
                <p:oleObj name="Drawing" r:id="rId4" imgW="3209925" imgH="3181350" progId="WPDraw30.Drawing">
                  <p:embed/>
                  <p:pic>
                    <p:nvPicPr>
                      <p:cNvPr id="8294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914400"/>
                        <a:ext cx="1524000" cy="1510406"/>
                      </a:xfrm>
                      <a:prstGeom prst="rect">
                        <a:avLst/>
                      </a:prstGeom>
                      <a:noFill/>
                      <a:ln>
                        <a:noFill/>
                      </a:ln>
                      <a:effectLst/>
                      <a:extLst/>
                    </p:spPr>
                  </p:pic>
                </p:oleObj>
              </mc:Fallback>
            </mc:AlternateContent>
          </a:graphicData>
        </a:graphic>
      </p:graphicFrame>
      <p:sp>
        <p:nvSpPr>
          <p:cNvPr id="82948" name="Text Box 3"/>
          <p:cNvSpPr txBox="1">
            <a:spLocks noChangeArrowheads="1"/>
          </p:cNvSpPr>
          <p:nvPr/>
        </p:nvSpPr>
        <p:spPr bwMode="auto">
          <a:xfrm>
            <a:off x="304800" y="2600595"/>
            <a:ext cx="426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eorgia"/>
                <a:ea typeface="+mn-ea"/>
                <a:cs typeface="+mn-cs"/>
              </a:rPr>
              <a:t>EEOC Select Task Force on the Study of Harassment in the Workplace</a:t>
            </a:r>
            <a:r>
              <a:rPr kumimoji="0" lang="en-US" sz="2000" b="0" i="0" u="none" strike="noStrike" kern="1200" cap="none" spc="0" normalizeH="0" baseline="0" noProof="0" dirty="0">
                <a:ln>
                  <a:noFill/>
                </a:ln>
                <a:solidFill>
                  <a:prstClr val="black"/>
                </a:solidFill>
                <a:effectLst/>
                <a:uLnTx/>
                <a:uFillTx/>
                <a:latin typeface="Georgia"/>
                <a:ea typeface="+mn-ea"/>
                <a:cs typeface="+mn-cs"/>
              </a:rPr>
              <a:t> </a:t>
            </a:r>
            <a:r>
              <a:rPr kumimoji="0" lang="en-US" sz="1800" b="0" i="0" u="none" strike="noStrike" kern="1200" cap="none" spc="0" normalizeH="0" baseline="0" noProof="0" dirty="0">
                <a:ln>
                  <a:noFill/>
                </a:ln>
                <a:solidFill>
                  <a:prstClr val="black"/>
                </a:solidFill>
                <a:effectLst/>
                <a:uLnTx/>
                <a:uFillTx/>
                <a:latin typeface="Georgia"/>
                <a:ea typeface="+mn-ea"/>
                <a:cs typeface="+mn-cs"/>
                <a:hlinkClick r:id="rId6"/>
              </a:rPr>
              <a:t>https://www.eeoc.gov/eeoc/task_force/harassment/index.cfm</a:t>
            </a: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eorgia"/>
                <a:ea typeface="+mn-ea"/>
                <a:cs typeface="+mn-cs"/>
              </a:rPr>
              <a:t>Checklists and Chart of Risk Factors for Employers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hlinkClick r:id="rId7"/>
              </a:rPr>
              <a:t>https://www.eeoc.gov/eeoc/task_force/harassment/checklists.cfm</a:t>
            </a:r>
            <a:r>
              <a:rPr kumimoji="0" lang="en-US" sz="1800" b="0" i="0" u="none" strike="noStrike" kern="1200" cap="none" spc="0" normalizeH="0" baseline="0" noProof="0" dirty="0">
                <a:ln>
                  <a:noFill/>
                </a:ln>
                <a:solidFill>
                  <a:prstClr val="black"/>
                </a:solidFill>
                <a:effectLst/>
                <a:uLnTx/>
                <a:uFillTx/>
                <a:latin typeface="Georgia"/>
                <a:ea typeface="+mn-ea"/>
                <a:cs typeface="+mn-cs"/>
              </a:rPr>
              <a:t> </a:t>
            </a:r>
          </a:p>
        </p:txBody>
      </p:sp>
      <p:sp>
        <p:nvSpPr>
          <p:cNvPr id="2" name="Rectangle 1"/>
          <p:cNvSpPr/>
          <p:nvPr/>
        </p:nvSpPr>
        <p:spPr>
          <a:xfrm>
            <a:off x="4876800" y="2665274"/>
            <a:ext cx="4038600"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eorgia"/>
                <a:ea typeface="+mn-ea"/>
                <a:cs typeface="+mn-cs"/>
              </a:rPr>
              <a:t>Workplaces Respond to Domestic and Sexual Violence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563C1"/>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8"/>
              </a:rPr>
              <a:t>https://www.workplacesrespond.org/page/harassment-employers/</a:t>
            </a:r>
            <a:endParaRPr kumimoji="0" lang="en-US" sz="1800" b="0" i="0" u="sng" strike="noStrike" kern="1200" cap="none" spc="0" normalizeH="0" baseline="0" noProof="0" dirty="0">
              <a:ln>
                <a:noFill/>
              </a:ln>
              <a:solidFill>
                <a:srgbClr val="0563C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0563C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eorgia"/>
                <a:ea typeface="+mn-ea"/>
                <a:cs typeface="+mn-cs"/>
              </a:rPr>
              <a:t>National Women’s Law Center Sexual Harassment in the Workplace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563C1"/>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9"/>
              </a:rPr>
              <a:t>https://nwlc.org/resources/thats-harassment/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96134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857250"/>
            <a:ext cx="5829300" cy="857250"/>
          </a:xfrm>
        </p:spPr>
        <p:txBody>
          <a:bodyPr/>
          <a:lstStyle/>
          <a:p>
            <a:r>
              <a:rPr lang="en-US" dirty="0"/>
              <a:t>Cat’s Paw Theory</a:t>
            </a:r>
          </a:p>
        </p:txBody>
      </p:sp>
      <p:pic>
        <p:nvPicPr>
          <p:cNvPr id="4" name="Content Placeholder 3" descr="cat's paw.jpg"/>
          <p:cNvPicPr>
            <a:picLocks noGrp="1" noChangeAspect="1"/>
          </p:cNvPicPr>
          <p:nvPr>
            <p:ph sz="quarter" idx="1"/>
          </p:nvPr>
        </p:nvPicPr>
        <p:blipFill>
          <a:blip r:embed="rId3" cstate="print"/>
          <a:stretch>
            <a:fillRect/>
          </a:stretch>
        </p:blipFill>
        <p:spPr>
          <a:xfrm>
            <a:off x="1132783" y="841038"/>
            <a:ext cx="6868217" cy="5159713"/>
          </a:xfrm>
        </p:spPr>
      </p:pic>
    </p:spTree>
    <p:extLst>
      <p:ext uri="{BB962C8B-B14F-4D97-AF65-F5344CB8AC3E}">
        <p14:creationId xmlns:p14="http://schemas.microsoft.com/office/powerpoint/2010/main" val="3697884511"/>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a:xfrm>
            <a:off x="1066800" y="0"/>
            <a:ext cx="6870700" cy="1600200"/>
          </a:xfrm>
        </p:spPr>
        <p:txBody>
          <a:bodyPr/>
          <a:lstStyle/>
          <a:p>
            <a:r>
              <a:rPr lang="en-US"/>
              <a:t>Playing Nice with Others</a:t>
            </a:r>
          </a:p>
        </p:txBody>
      </p:sp>
      <p:sp>
        <p:nvSpPr>
          <p:cNvPr id="570380" name="Rectangle 12"/>
          <p:cNvSpPr>
            <a:spLocks noChangeArrowheads="1"/>
          </p:cNvSpPr>
          <p:nvPr/>
        </p:nvSpPr>
        <p:spPr bwMode="auto">
          <a:xfrm>
            <a:off x="2286000" y="6032500"/>
            <a:ext cx="5214938" cy="82550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B5AF67"/>
                </a:solidFill>
                <a:effectLst/>
                <a:uLnTx/>
                <a:uFillTx/>
                <a:latin typeface="Comic Sans MS"/>
                <a:ea typeface="ＭＳ Ｐゴシック" pitchFamily="34" charset="-128"/>
                <a:cs typeface="+mn-cs"/>
              </a:rPr>
              <a:t>All I Really Need To Know I Learned In Kindergarten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B5AF67"/>
                </a:solidFill>
                <a:effectLst/>
                <a:uLnTx/>
                <a:uFillTx/>
                <a:latin typeface="Comic Sans MS"/>
                <a:ea typeface="ＭＳ Ｐゴシック" pitchFamily="34" charset="-128"/>
                <a:cs typeface="+mn-cs"/>
              </a:rPr>
              <a:t>http://www.robertfulghum.com/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B5AF67"/>
              </a:solidFill>
              <a:effectLst/>
              <a:uLnTx/>
              <a:uFillTx/>
              <a:latin typeface="Comic Sans MS"/>
              <a:ea typeface="ＭＳ Ｐゴシック" pitchFamily="34" charset="-128"/>
              <a:cs typeface="+mn-cs"/>
            </a:endParaRPr>
          </a:p>
        </p:txBody>
      </p:sp>
      <p:pic>
        <p:nvPicPr>
          <p:cNvPr id="5" name="Picture 4" descr="the-gossips.jpg"/>
          <p:cNvPicPr>
            <a:picLocks noChangeAspect="1"/>
          </p:cNvPicPr>
          <p:nvPr/>
        </p:nvPicPr>
        <p:blipFill>
          <a:blip r:embed="rId2" cstate="print"/>
          <a:stretch>
            <a:fillRect/>
          </a:stretch>
        </p:blipFill>
        <p:spPr>
          <a:xfrm>
            <a:off x="2286000" y="1299509"/>
            <a:ext cx="4191000" cy="4521759"/>
          </a:xfrm>
          <a:prstGeom prst="rect">
            <a:avLst/>
          </a:prstGeom>
        </p:spPr>
      </p:pic>
    </p:spTree>
    <p:extLst>
      <p:ext uri="{BB962C8B-B14F-4D97-AF65-F5344CB8AC3E}">
        <p14:creationId xmlns:p14="http://schemas.microsoft.com/office/powerpoint/2010/main" val="379919601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70370"/>
                                        </p:tgtEl>
                                        <p:attrNameLst>
                                          <p:attrName>style.visibility</p:attrName>
                                        </p:attrNameLst>
                                      </p:cBhvr>
                                      <p:to>
                                        <p:strVal val="visible"/>
                                      </p:to>
                                    </p:set>
                                    <p:anim calcmode="lin" valueType="num">
                                      <p:cBhvr>
                                        <p:cTn id="7" dur="500" fill="hold"/>
                                        <p:tgtEl>
                                          <p:spTgt spid="570370"/>
                                        </p:tgtEl>
                                        <p:attrNameLst>
                                          <p:attrName>ppt_w</p:attrName>
                                        </p:attrNameLst>
                                      </p:cBhvr>
                                      <p:tavLst>
                                        <p:tav tm="0">
                                          <p:val>
                                            <p:fltVal val="0"/>
                                          </p:val>
                                        </p:tav>
                                        <p:tav tm="100000">
                                          <p:val>
                                            <p:strVal val="#ppt_w"/>
                                          </p:val>
                                        </p:tav>
                                      </p:tavLst>
                                    </p:anim>
                                    <p:anim calcmode="lin" valueType="num">
                                      <p:cBhvr>
                                        <p:cTn id="8" dur="500" fill="hold"/>
                                        <p:tgtEl>
                                          <p:spTgt spid="5703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0" grpId="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p:txBody>
          <a:bodyPr/>
          <a:lstStyle/>
          <a:p>
            <a:r>
              <a:rPr lang="en-US"/>
              <a:t>Play Nice!</a:t>
            </a:r>
          </a:p>
        </p:txBody>
      </p:sp>
      <p:sp>
        <p:nvSpPr>
          <p:cNvPr id="635907" name="Rectangle 3"/>
          <p:cNvSpPr>
            <a:spLocks noGrp="1" noChangeArrowheads="1"/>
          </p:cNvSpPr>
          <p:nvPr>
            <p:ph type="body" idx="1"/>
          </p:nvPr>
        </p:nvSpPr>
        <p:spPr/>
        <p:txBody>
          <a:bodyPr/>
          <a:lstStyle/>
          <a:p>
            <a:pPr>
              <a:lnSpc>
                <a:spcPct val="90000"/>
              </a:lnSpc>
              <a:buClr>
                <a:schemeClr val="hlink"/>
              </a:buClr>
              <a:buFont typeface="Wingdings" pitchFamily="2" charset="2"/>
              <a:buChar char="J"/>
            </a:pPr>
            <a:r>
              <a:rPr kumimoji="1" lang="en-US" sz="2400"/>
              <a:t>Share everything. </a:t>
            </a:r>
          </a:p>
          <a:p>
            <a:pPr>
              <a:lnSpc>
                <a:spcPct val="90000"/>
              </a:lnSpc>
              <a:buClr>
                <a:schemeClr val="hlink"/>
              </a:buClr>
              <a:buFont typeface="Wingdings" pitchFamily="2" charset="2"/>
              <a:buChar char="J"/>
            </a:pPr>
            <a:r>
              <a:rPr kumimoji="1" lang="en-US" sz="2400"/>
              <a:t>Play fair. </a:t>
            </a:r>
          </a:p>
          <a:p>
            <a:pPr>
              <a:lnSpc>
                <a:spcPct val="90000"/>
              </a:lnSpc>
              <a:buClr>
                <a:schemeClr val="hlink"/>
              </a:buClr>
              <a:buFont typeface="Wingdings" pitchFamily="2" charset="2"/>
              <a:buChar char="J"/>
            </a:pPr>
            <a:r>
              <a:rPr kumimoji="1" lang="en-US" sz="2400"/>
              <a:t>Don't hit people. </a:t>
            </a:r>
          </a:p>
          <a:p>
            <a:pPr>
              <a:lnSpc>
                <a:spcPct val="90000"/>
              </a:lnSpc>
              <a:buClr>
                <a:schemeClr val="hlink"/>
              </a:buClr>
              <a:buFont typeface="Wingdings" pitchFamily="2" charset="2"/>
              <a:buChar char="J"/>
            </a:pPr>
            <a:r>
              <a:rPr kumimoji="1" lang="en-US" sz="2400"/>
              <a:t>Put things back where you found them. </a:t>
            </a:r>
          </a:p>
          <a:p>
            <a:pPr>
              <a:lnSpc>
                <a:spcPct val="90000"/>
              </a:lnSpc>
              <a:buClr>
                <a:schemeClr val="hlink"/>
              </a:buClr>
              <a:buFont typeface="Wingdings" pitchFamily="2" charset="2"/>
              <a:buChar char="J"/>
            </a:pPr>
            <a:r>
              <a:rPr kumimoji="1" lang="en-US" sz="2400"/>
              <a:t>Clean up your own mess. </a:t>
            </a:r>
          </a:p>
          <a:p>
            <a:pPr>
              <a:lnSpc>
                <a:spcPct val="90000"/>
              </a:lnSpc>
              <a:buClr>
                <a:schemeClr val="hlink"/>
              </a:buClr>
              <a:buFont typeface="Wingdings" pitchFamily="2" charset="2"/>
              <a:buChar char="J"/>
            </a:pPr>
            <a:r>
              <a:rPr kumimoji="1" lang="en-US" sz="2400"/>
              <a:t>Don't take things that aren't yours. </a:t>
            </a:r>
          </a:p>
          <a:p>
            <a:pPr>
              <a:lnSpc>
                <a:spcPct val="90000"/>
              </a:lnSpc>
              <a:buClr>
                <a:schemeClr val="hlink"/>
              </a:buClr>
              <a:buFont typeface="Wingdings" pitchFamily="2" charset="2"/>
              <a:buChar char="J"/>
            </a:pPr>
            <a:r>
              <a:rPr kumimoji="1" lang="en-US" sz="2400"/>
              <a:t>Say you're sorry when you hurt somebody. </a:t>
            </a:r>
          </a:p>
          <a:p>
            <a:pPr>
              <a:lnSpc>
                <a:spcPct val="90000"/>
              </a:lnSpc>
              <a:buClr>
                <a:schemeClr val="hlink"/>
              </a:buClr>
              <a:buFont typeface="Wingdings" pitchFamily="2" charset="2"/>
              <a:buChar char="J"/>
            </a:pPr>
            <a:r>
              <a:rPr kumimoji="1" lang="en-US" sz="2400"/>
              <a:t>Wash your hands before you eat. </a:t>
            </a:r>
          </a:p>
          <a:p>
            <a:pPr>
              <a:lnSpc>
                <a:spcPct val="90000"/>
              </a:lnSpc>
              <a:buClr>
                <a:schemeClr val="hlink"/>
              </a:buClr>
              <a:buFont typeface="Wingdings" pitchFamily="2" charset="2"/>
              <a:buChar char="J"/>
            </a:pPr>
            <a:r>
              <a:rPr kumimoji="1" lang="en-US" sz="2400"/>
              <a:t>Flush. </a:t>
            </a:r>
          </a:p>
          <a:p>
            <a:pPr>
              <a:lnSpc>
                <a:spcPct val="90000"/>
              </a:lnSpc>
            </a:pPr>
            <a:endParaRPr lang="en-US" sz="2400"/>
          </a:p>
        </p:txBody>
      </p:sp>
      <p:sp>
        <p:nvSpPr>
          <p:cNvPr id="635908" name="Rectangle 4"/>
          <p:cNvSpPr>
            <a:spLocks noChangeArrowheads="1"/>
          </p:cNvSpPr>
          <p:nvPr/>
        </p:nvSpPr>
        <p:spPr bwMode="auto">
          <a:xfrm>
            <a:off x="2438400" y="6019800"/>
            <a:ext cx="5562600" cy="549275"/>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B5AF67"/>
                </a:solidFill>
                <a:effectLst/>
                <a:uLnTx/>
                <a:uFillTx/>
                <a:latin typeface="Comic Sans MS"/>
                <a:ea typeface="ＭＳ Ｐゴシック" pitchFamily="34" charset="-128"/>
                <a:cs typeface="+mn-cs"/>
              </a:rPr>
              <a:t>All I Really Need To Know I Learned In Kindergarten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B5AF67"/>
                </a:solidFill>
                <a:effectLst/>
                <a:uLnTx/>
                <a:uFillTx/>
                <a:latin typeface="Comic Sans MS"/>
                <a:ea typeface="ＭＳ Ｐゴシック" pitchFamily="34" charset="-128"/>
                <a:cs typeface="+mn-cs"/>
              </a:rPr>
              <a:t>http://www.robertfulghum.com/</a:t>
            </a:r>
          </a:p>
        </p:txBody>
      </p:sp>
    </p:spTree>
    <p:extLst>
      <p:ext uri="{BB962C8B-B14F-4D97-AF65-F5344CB8AC3E}">
        <p14:creationId xmlns:p14="http://schemas.microsoft.com/office/powerpoint/2010/main" val="320490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5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5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59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59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59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59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59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590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59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t>Life is a Relational Experience</a:t>
            </a:r>
          </a:p>
        </p:txBody>
      </p:sp>
      <p:sp>
        <p:nvSpPr>
          <p:cNvPr id="108548" name="Rectangle 4"/>
          <p:cNvSpPr>
            <a:spLocks noGrp="1" noChangeArrowheads="1"/>
          </p:cNvSpPr>
          <p:nvPr>
            <p:ph type="body" sz="half" idx="1"/>
          </p:nvPr>
        </p:nvSpPr>
        <p:spPr/>
        <p:txBody>
          <a:bodyPr/>
          <a:lstStyle/>
          <a:p>
            <a:pPr marL="0" indent="0">
              <a:lnSpc>
                <a:spcPct val="90000"/>
              </a:lnSpc>
            </a:pPr>
            <a:r>
              <a:rPr lang="en-US" dirty="0"/>
              <a:t>The quality of our lives depends on the quality of our relationships.</a:t>
            </a:r>
          </a:p>
          <a:p>
            <a:pPr marL="0" indent="0">
              <a:lnSpc>
                <a:spcPct val="90000"/>
              </a:lnSpc>
            </a:pPr>
            <a:endParaRPr lang="en-US" dirty="0"/>
          </a:p>
          <a:p>
            <a:pPr marL="0" indent="0">
              <a:lnSpc>
                <a:spcPct val="90000"/>
              </a:lnSpc>
            </a:pPr>
            <a:r>
              <a:rPr lang="en-US" dirty="0"/>
              <a:t>Whether we like it or not, we are wax upon which others leave their mark.</a:t>
            </a:r>
          </a:p>
          <a:p>
            <a:pPr marL="0" indent="0" algn="r">
              <a:lnSpc>
                <a:spcPct val="90000"/>
              </a:lnSpc>
            </a:pPr>
            <a:r>
              <a:rPr lang="en-US" sz="1100" dirty="0"/>
              <a:t>Pier Massimo </a:t>
            </a:r>
            <a:r>
              <a:rPr lang="en-US" sz="1100" dirty="0" err="1"/>
              <a:t>Forni</a:t>
            </a:r>
            <a:r>
              <a:rPr lang="en-US" sz="1100" dirty="0"/>
              <a:t> </a:t>
            </a:r>
          </a:p>
          <a:p>
            <a:pPr marL="0" indent="0">
              <a:lnSpc>
                <a:spcPct val="90000"/>
              </a:lnSpc>
            </a:pPr>
            <a:endParaRPr lang="en-US" sz="2800" dirty="0"/>
          </a:p>
        </p:txBody>
      </p:sp>
      <p:pic>
        <p:nvPicPr>
          <p:cNvPr id="108552" name="Picture 8" descr="couplebicycingbeac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65725" y="1828800"/>
            <a:ext cx="27749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9319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p:txBody>
          <a:bodyPr>
            <a:normAutofit fontScale="90000"/>
          </a:bodyPr>
          <a:lstStyle/>
          <a:p>
            <a:pPr eaLnBrk="1" hangingPunct="1">
              <a:defRPr/>
            </a:pPr>
            <a:r>
              <a:rPr lang="en-US" dirty="0"/>
              <a:t>Any Questions, Comments, Concerns or Complaints</a:t>
            </a:r>
          </a:p>
        </p:txBody>
      </p:sp>
      <p:sp>
        <p:nvSpPr>
          <p:cNvPr id="136194" name="Rectangle 3"/>
          <p:cNvSpPr>
            <a:spLocks noGrp="1" noChangeArrowheads="1"/>
          </p:cNvSpPr>
          <p:nvPr>
            <p:ph type="body" idx="4294967295"/>
          </p:nvPr>
        </p:nvSpPr>
        <p:spPr>
          <a:xfrm>
            <a:off x="990600" y="1828800"/>
            <a:ext cx="6629400" cy="4419600"/>
          </a:xfrm>
        </p:spPr>
        <p:txBody>
          <a:bodyPr/>
          <a:lstStyle/>
          <a:p>
            <a:pPr indent="0" eaLnBrk="1" hangingPunct="1">
              <a:spcBef>
                <a:spcPct val="0"/>
              </a:spcBef>
              <a:buFont typeface="Wingdings 3" pitchFamily="18" charset="2"/>
              <a:buNone/>
            </a:pPr>
            <a:r>
              <a:rPr lang="en-US" sz="2400" dirty="0">
                <a:solidFill>
                  <a:schemeClr val="accent1"/>
                </a:solidFill>
              </a:rPr>
              <a:t>Joe Bontke</a:t>
            </a:r>
            <a:r>
              <a:rPr lang="en-US" sz="1200" dirty="0">
                <a:solidFill>
                  <a:schemeClr val="accent1"/>
                </a:solidFill>
              </a:rPr>
              <a:t>, M.Ed.</a:t>
            </a:r>
          </a:p>
          <a:p>
            <a:pPr indent="0" eaLnBrk="1" hangingPunct="1">
              <a:spcBef>
                <a:spcPct val="0"/>
              </a:spcBef>
              <a:buFont typeface="Wingdings 3" pitchFamily="18" charset="2"/>
              <a:buNone/>
            </a:pPr>
            <a:r>
              <a:rPr lang="en-US" sz="1400" dirty="0">
                <a:solidFill>
                  <a:schemeClr val="accent1"/>
                </a:solidFill>
              </a:rPr>
              <a:t>EEOC Houston</a:t>
            </a:r>
          </a:p>
          <a:p>
            <a:pPr indent="0" eaLnBrk="1" hangingPunct="1">
              <a:spcBef>
                <a:spcPct val="0"/>
              </a:spcBef>
              <a:buFont typeface="Wingdings 3" pitchFamily="18" charset="2"/>
              <a:buNone/>
            </a:pPr>
            <a:r>
              <a:rPr lang="en-US" sz="1400" dirty="0">
                <a:solidFill>
                  <a:schemeClr val="accent1"/>
                </a:solidFill>
              </a:rPr>
              <a:t>Outreach and Education Coordinator</a:t>
            </a:r>
          </a:p>
          <a:p>
            <a:pPr indent="0" eaLnBrk="1" hangingPunct="1">
              <a:spcBef>
                <a:spcPct val="0"/>
              </a:spcBef>
              <a:buFont typeface="Wingdings 3" pitchFamily="18" charset="2"/>
              <a:buNone/>
            </a:pPr>
            <a:r>
              <a:rPr lang="en-US" sz="2400" dirty="0">
                <a:solidFill>
                  <a:schemeClr val="accent1"/>
                </a:solidFill>
              </a:rPr>
              <a:t>713 651 4994 office</a:t>
            </a:r>
          </a:p>
          <a:p>
            <a:pPr indent="0" eaLnBrk="1" hangingPunct="1">
              <a:spcBef>
                <a:spcPct val="0"/>
              </a:spcBef>
              <a:buFont typeface="Wingdings 3" pitchFamily="18" charset="2"/>
              <a:buNone/>
            </a:pPr>
            <a:r>
              <a:rPr lang="en-US" sz="2400" dirty="0">
                <a:solidFill>
                  <a:schemeClr val="accent1"/>
                </a:solidFill>
              </a:rPr>
              <a:t>713 907 2855 cell</a:t>
            </a:r>
          </a:p>
          <a:p>
            <a:pPr indent="0" eaLnBrk="1" hangingPunct="1">
              <a:spcBef>
                <a:spcPct val="0"/>
              </a:spcBef>
              <a:buFont typeface="Wingdings 3" pitchFamily="18" charset="2"/>
              <a:buNone/>
            </a:pPr>
            <a:r>
              <a:rPr lang="en-US" sz="2400" dirty="0">
                <a:solidFill>
                  <a:schemeClr val="accent1"/>
                </a:solidFill>
              </a:rPr>
              <a:t>@</a:t>
            </a:r>
            <a:r>
              <a:rPr lang="en-US" sz="2400" dirty="0" err="1">
                <a:solidFill>
                  <a:schemeClr val="accent1"/>
                </a:solidFill>
              </a:rPr>
              <a:t>EEOC_Houston</a:t>
            </a:r>
            <a:endParaRPr lang="en-US" sz="2400" dirty="0">
              <a:solidFill>
                <a:schemeClr val="accent1"/>
              </a:solidFill>
            </a:endParaRPr>
          </a:p>
          <a:p>
            <a:pPr indent="0" eaLnBrk="1" hangingPunct="1">
              <a:spcBef>
                <a:spcPct val="0"/>
              </a:spcBef>
              <a:buFont typeface="Wingdings 3" pitchFamily="18" charset="2"/>
              <a:buNone/>
            </a:pPr>
            <a:r>
              <a:rPr lang="en-US" sz="2400" dirty="0">
                <a:solidFill>
                  <a:schemeClr val="accent1"/>
                </a:solidFill>
              </a:rPr>
              <a:t>Joe Bontke</a:t>
            </a:r>
          </a:p>
          <a:p>
            <a:pPr indent="0" eaLnBrk="1" hangingPunct="1">
              <a:spcBef>
                <a:spcPct val="0"/>
              </a:spcBef>
              <a:buFont typeface="Wingdings 3" pitchFamily="18" charset="2"/>
              <a:buNone/>
            </a:pPr>
            <a:r>
              <a:rPr lang="en-US" sz="2400" dirty="0">
                <a:solidFill>
                  <a:schemeClr val="accent1"/>
                </a:solidFill>
              </a:rPr>
              <a:t>joe.bontke@eeoc.gov</a:t>
            </a:r>
          </a:p>
          <a:p>
            <a:pPr indent="0" eaLnBrk="1" hangingPunct="1">
              <a:spcBef>
                <a:spcPct val="0"/>
              </a:spcBef>
              <a:buFont typeface="Wingdings 3" pitchFamily="18" charset="2"/>
              <a:buNone/>
            </a:pPr>
            <a:r>
              <a:rPr lang="en-US" sz="2400" dirty="0">
                <a:solidFill>
                  <a:schemeClr val="accent1"/>
                </a:solidFill>
              </a:rPr>
              <a:t>or</a:t>
            </a:r>
          </a:p>
          <a:p>
            <a:pPr indent="0" eaLnBrk="1" hangingPunct="1">
              <a:spcBef>
                <a:spcPct val="0"/>
              </a:spcBef>
              <a:buFont typeface="Wingdings 3" pitchFamily="18" charset="2"/>
              <a:buNone/>
            </a:pPr>
            <a:r>
              <a:rPr lang="en-US" sz="2400" dirty="0">
                <a:solidFill>
                  <a:schemeClr val="accent1"/>
                </a:solidFill>
              </a:rPr>
              <a:t>EEOC Training Institute</a:t>
            </a:r>
          </a:p>
          <a:p>
            <a:pPr indent="0" eaLnBrk="1" hangingPunct="1">
              <a:spcBef>
                <a:spcPct val="0"/>
              </a:spcBef>
              <a:buFont typeface="Wingdings 3" pitchFamily="18" charset="2"/>
              <a:buNone/>
            </a:pPr>
            <a:r>
              <a:rPr lang="en-US" sz="2400" dirty="0">
                <a:solidFill>
                  <a:schemeClr val="accent1"/>
                </a:solidFill>
              </a:rPr>
              <a:t>www.eeotraining.eeoc.gov</a:t>
            </a:r>
            <a:r>
              <a:rPr lang="en-US" sz="2400" b="1" dirty="0">
                <a:solidFill>
                  <a:schemeClr val="accent1"/>
                </a:solidFill>
              </a:rPr>
              <a:t> </a:t>
            </a:r>
          </a:p>
        </p:txBody>
      </p:sp>
      <p:pic>
        <p:nvPicPr>
          <p:cNvPr id="136195" name="Picture 5"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6818" y="5410200"/>
            <a:ext cx="3132382"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6" name="Picture 2" descr="C:\Users\Christina\Desktop\contact 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03653">
            <a:off x="5898818" y="1911274"/>
            <a:ext cx="2748382" cy="274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799" y="3359453"/>
            <a:ext cx="733970" cy="38411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600" y="3755470"/>
            <a:ext cx="1219200" cy="304800"/>
          </a:xfrm>
          <a:prstGeom prst="rect">
            <a:avLst/>
          </a:prstGeom>
        </p:spPr>
      </p:pic>
    </p:spTree>
    <p:extLst>
      <p:ext uri="{BB962C8B-B14F-4D97-AF65-F5344CB8AC3E}">
        <p14:creationId xmlns:p14="http://schemas.microsoft.com/office/powerpoint/2010/main" val="212587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63596" y="304800"/>
            <a:ext cx="8229600" cy="1981200"/>
          </a:xfrm>
        </p:spPr>
        <p:txBody>
          <a:bodyPr>
            <a:normAutofit/>
          </a:bodyPr>
          <a:lstStyle/>
          <a:p>
            <a:r>
              <a:rPr lang="en-US" dirty="0"/>
              <a:t>What’s your civility ? </a:t>
            </a:r>
            <a:br>
              <a:rPr lang="en-US" dirty="0"/>
            </a:br>
            <a:r>
              <a:rPr lang="en-US" b="1" dirty="0"/>
              <a:t>Assess Yourself</a:t>
            </a:r>
            <a:br>
              <a:rPr lang="en-US" b="1" dirty="0"/>
            </a:br>
            <a:endParaRPr lang="en-US" dirty="0"/>
          </a:p>
        </p:txBody>
      </p:sp>
      <p:sp>
        <p:nvSpPr>
          <p:cNvPr id="9219" name="Content Placeholder 2"/>
          <p:cNvSpPr>
            <a:spLocks noGrp="1"/>
          </p:cNvSpPr>
          <p:nvPr>
            <p:ph idx="1"/>
          </p:nvPr>
        </p:nvSpPr>
        <p:spPr>
          <a:xfrm>
            <a:off x="1399674" y="1524000"/>
            <a:ext cx="8001000" cy="533400"/>
          </a:xfrm>
        </p:spPr>
        <p:txBody>
          <a:bodyPr/>
          <a:lstStyle/>
          <a:p>
            <a:pPr marL="0" indent="0">
              <a:buFontTx/>
              <a:buNone/>
            </a:pPr>
            <a:r>
              <a:rPr lang="en-US" dirty="0">
                <a:hlinkClick r:id="rId47"/>
              </a:rPr>
              <a:t>http://www.christineporath.com/assess-yourself/</a:t>
            </a:r>
            <a:endParaRPr lang="en-US" dirty="0"/>
          </a:p>
          <a:p>
            <a:pPr marL="0" indent="0">
              <a:buFontTx/>
              <a:buNone/>
            </a:pPr>
            <a:endParaRPr lang="en-US" dirty="0"/>
          </a:p>
          <a:p>
            <a:pPr marL="0" indent="0">
              <a:buFontTx/>
              <a:buNone/>
            </a:pPr>
            <a:endParaRPr lang="en-US" dirty="0"/>
          </a:p>
        </p:txBody>
      </p:sp>
      <p:sp>
        <p:nvSpPr>
          <p:cNvPr id="68610" name="AutoShape 2" descr="data:image/jpeg;base64,/9j/4AAQSkZJRgABAQAAAQABAAD/2wCEAAkGBhANEA8ODxQPFQ8WEBQWFRAQEBAVFRcWFBUWFxgUFBUXHSYfFxklGRQUIDAgIycpLCwsFR4xNTAqNSYrLCkBCQoKDgwOGg8PGikkHyQsLS0sLCwpLCwsLCwsLCwsLCkpKiwsLCwpLCwsLCksKSwsLCwsLCwsLCwsLCwpKSksLP/AABEIANkA0AMBIgACEQEDEQH/xAAbAAABBQEBAAAAAAAAAAAAAAAAAQIDBQYEB//EAEoQAAICAQICBgUHCAUMAwAAAAECAAMEBRESIQYTMUFRYRQyQnGBIjNSYnKCkQcVIyRDY5KhNFNUc7EWFyVEg5OissHC0fA1dLP/xAAZAQACAwEAAAAAAAAAAAAAAAAAAgEDBAX/xAAjEQADAAICAgEFAQAAAAAAAAAAAQIDERIhMVEEEyIyQXEU/9oADAMBAAIRAxEAPwD3GEIQAIQiQAWEIQAIkWEAEjL7lrVndlVFBLMxAAA5kknsHnINU1WnDpsyMh1rpQbs7HkP/JPYAOZmGvW7WmFuUrVaeCGqwW5NbtzFuWPDvFXYPa58otUpW2PEO3pHRldJsrVCV08mjC7DnsoNlvj6LWw2Vf3rD3DvnL/kHgn5T1vZb35Fl97XE+PW8W/4cpfgbch2eEWYqy1TOhGGZRRp0bsq/o2bqVX1WyOvX+G8Ny9xkyZms0dluBkr4XU2Y7+4NWWX8VlhlZddKNbaypWo3Z3ICgeJJlKNUy83+hoKaD/reUjcTDxpx+RI8GcgeRkrJfsisUeix/zgW0Atm4OVWoHyrcdqsmseZ4SH/wCGTY/5VtIsUMmSp39ha7mf4oFJlUnQ7Hch8s25VnbxZT8SA/VpG1a/wy6ox0rAWtVRfoooUfgOUs+uVf5tjf8AOdpw7WygPpNg5gX8ernfpPTjTs1uDHysd332FfGFc+5G2Y/hOacGqaFjZi8OTTVaPF0BYe5u0fAwWf2iH8X0zaRZ5tWM3Rv0mK1uXgj18K5y9yL3nGtPNtv6tt/I+G70XWqM+ivKxnD0uN1YfzBHcwO4IPYRNE0q7RmuHD0zuhCEYQIQhAAhCEACEIQAIQhAAhCIYAEpukXSmnTwofie+zcU41Q4rbWHcq9yjvY7Ad5nH0n6WHHYYeIq26g67rWSeCpOzrshh6qDuHax5DxlVpGhihnvtdrsywfpcqwAM31EXsrrHcg5cue5lWTIo/pdixO/4Q16Zfm2pl6kULoeKnDrO9NB7mJPz1v1zyHsgS7hCYqp09s6EwpWkE5tQzOorawJZYR2V1Lu7EnYAD3ntPIdpnTCQOUWHob3uuTn8L2g7146neijzUH5yz94fugS9hCS3shLQQhKvVOk2LiMK7H3uPq0VK1tze6pN2+J2EhLfgG9eS0hKM5Go5YAx6Vxaz+3zSGs28UxkPM/bYeYkFz5Wm20nIvOTiW2LU1j1Vo9NrnZD8jYNUzbLz5qSOZ5x/pvRX9WdmjlFpdn5r1NUXlh57MCndXlqvEGXwFiBtx9JZezO9PvkYNmQvr49lOQp86bUb/DcfGTirVEZp5Qz0eLGq2/OOm85gQhCABCEIAEIQgAQhCACTPdLukrYa10Y6rZnXkrRUfVG3rXW+FaA7nx5Adsu83MSiuy61gtaIzux7Aqjcn8BMH0erfJazVMgEX5AHVo3bTjDnVUPAkHjbxZvISvJfFbLcWPnWjr0XRhiKxLGzIsbjuyH9e2z6R8FHYFHJRyllCEwN77Z00klpBCEJBIQhCABGW2qis7EKoBJZiAABzJJPYNo+Zs0fnjIept/wA249m1nhk3rz6rzqQ7cXi3LuMeZ5MS74oWmzJ1fnjs+Np39pA2vvH7gN81X9c7k9w75faRomNgqVxa1Tf1rObWOfpWWHdmPvM7Se4cgOwDs2lXrmv14QQEPZfYStOPXsbLGHgD2KOW7HkBL/HSMjbfbLTeZPppqVV9a6dU6PlW30jqqyGdFW1He1wPUCqpO527oo0HIzfl6jawQ9mFiuyUqPCyxdnuPidwvbylxp2k0Yi8GPVVUvhWirv7yO34xHSRYsbZ1zP9Pz/ozOHe1PAPe7KoH4mX8zHTnrbkxsTHCtdZeLOFzspTG2tbc9wLBF+8JXP5F9/iz0jEPyF90mmd6J9JastDXzTIr2FuPZsLEPmO9T3MNwZod50EcprTFhCEkgIQhAAhCEACJFiQAxn5QL/SGxNLHZfYbL9v7NQQzKftua08wWnWJSYF3pedqGd2qLBiUn6mOT1hHvuZ/wCAS53mLNW60dH48anfskBhGAxwMoNA6ceRqddd1GO3F1l3WFABy2qUMxJ7uRH4zr3md1g7appRPYUzV+8a6yPjspjJbFp6NHCEJAxT9Kc+ynH4aP6TdYlFPlZaeHj+6vE33Zb6ZpleHRVi0/N1oFHiT3s3ixO5J85SWj0jVcSr2MbHsyW+3Yepq+IBtM0m8vlakyZHuji1nVUwqLcm3fgRd+FfWZidlRR3szEADzlR0e0h1L5uXsc60Di25rTX2rj1+Cr3n2m3Mbrf6zn4eIfm6kbLsHiynq6Afvl22+oJexbelofFO+2LCESUmgQmUOjn0m67O9gjqaP7pG3ewfbs3O/gix2s5DZD+gUkgsoORYv7Oo+yD3WPzA8BufCWlVKoqogAVQFVRyAAGwA8OUbwhfLOLVej6ZPBcrPTlpv1WVVt1i/VPc6HvRuR8u2dWidNHqsTD1NVqyGO1WQu/o+R9hj6ln7tvhvOwCc+oafVk1tTeivUw2ZGG4Pn5HzHZLIyOSrJhV9/s1wO8Wed4esZGikLktZfpvYMht2uxvAX7c7Kv3naO/xG+xslLVV0YMjAEMpBBB5ggjtE2TSpbRz6hy9MmhCEYUIQhAAlR0r1n0DCycrtaupig8bD8mtfi5US3mI6eZPpGTgacOzjOXcP3dBArB+1cy/7syKelsaZ5NIg6Pab6Ji0Y55slY428XPynbfv3csZYgyPeOBnMb32ddLS0PBjgZGDHbwJHgzO9Nwa6ac1AS2JkJcQBzNfNLQPuOx+E0G8R1DAqwBUggg9hB5EHy2jJ6exaW1ofTcrqroQUZQysOwgjcEeRBEfMbp2YdFcYeQT+b2Y+i5THlVud/R7m9kAn5LHkRy7psQd4UtETWzPYmcmJqmWMg8HpNWMMex+SP1K2B6gx5BwX34e0huU1XD75X5uBVkI1VyJZWe1LFDA/A/4ym/yHxR8lWzFr/qlzsoJ7gOPkPISxWtdlFYnvoXQW6/M1PLHNOtrx0PcVxk+UR/tLHHvWaCc+Dg141aU0qqVKNlReQA/974mfqNWMhtvdK6x7TsFHuG/afIRKfJ9F0rjOjplLqusv1hw8QK+UQCzNzroU/tLtu/6KdreQ5zjyszN1BGXC/Vqip2y8is9Y3gaqTsVU/TbY+C98h0TVE08Jh5dIxnZuV/GXovc9rde3PrD4WbHuBMlSQ6LzTNLXFr4FLMxJay1+b2OfWdz4nw7AAAOQnYi98dw7yPFykuXjrZWTiZeJTuN1JVh7wQREH6RNCEJBIhG/I9ngZnK7n0FzbXxNpTNvbSNycUsedtQ7ep39ZPZ7Ry3E0kRlBBB2IPaD2HfuMsi3LK7xq1pmhxspbVV0IKsAQykEEHmCCO0SWeedHco6Tlrp7E+hXFmxSf2bj5T42/htuyeXEO6ehq283S9rZzKly9MWJFiRhRttoQFmICgEkk7AAdpJ8Np5tod5zLMnU23/WHApB33GNVutXLu4vlP98eEt/yh6gbup0mokNkAteynmmKhHH7jYdqx728IytAoCqAFAAAHIAAbADy2mXPelxRs+Lj2+RKDHbyMGKDMhvJAYoMYDF3gQSbxd5GDHAyQEvoS1GrsVWRhsyOAVI8CD2zPL0XyMP8A+NyTXX/ZMpTdQPJDuHrHkCZo94u8lU0K5TKFdU1SvlZh49n1qMwDf7tijb8THjWNRb1cBVPjbm1Af8CsZebxwMba9EcX7KL0XVL/AJy7Fx18MaprrPd1luyj38BnTg9F8elxc3HdkD9vkubbB9nf5KfdAlrvFEjkw4oWRZWKlyNXaqvWw2ZHUFSPAgyWEgkxmpZFugVtagsv0/YgVElrcdz6gVjzaktsux5rv3iP6H6sacfExVxtQZwo6y58Y1Vh3JZ24rCCQGY9g7po9Z04ZWPfjt2WVOnuLKQD8DsfhObopqBysLFvb12pXj37eNfkPv8AeUyzac9lfHVdFtCEJWWhCEIAVPSfSTl41laHa9drKX+jdWeJD+I2Pkxl90M10Z+JReORZASv0W7GU+5gR8Jzyj6EW+jZuo4Xsi8XoPBMleMj+MWTRgr9GT5M/s9BgTFlL01zzjadn3g7MmLaVP1uAhf5kTWYTEaJkemWZWpN/rFpFXlj0kpUB79mf78uAZw6PidRj49I9imtPiqgH+e87AZy7rdNnZieMpEm8UGM3igxRh+8cDIwY7eSA8GLvGAzg1PUraCorxrrwQdzVZQvD5EWMN/hJXZDei0BigzPDpNcPWwM8fZ9Gf8A5bJPgdLMa5xSxem89lGVW1Nh+yG5N90mTxYvJF2DHbyMGOBkDDwYu8ZvF3gQSbwjN5w61rSYVXWOGZiwSupOb2WN6taDxPj2AbkySH0S6rq9OHX1t7BV3AA2JZmPYiKObMfATMdHsXVFqdKlxselr7rE9KWyy4JbYzhWrrYBCOLsLH3CW2j6E5s9NzeF8wj5KjnXjqf2dI8fF+1vIS9jb10Jrl2Z/wDN2qf2zF38PQTt/wDrvOrTqdQWwek2YT07Hfqqbq7N9uXrOy7by3hI5DcQiRYRRgmbubqdaxn7rsJ0PmaLVYH+G0zSTM9I/k6ho7/vchPg1QP/AGCW4n9xTm/E9MmS/Km3+ispPpmmv/eXVr/1mtmN/Kk/6pj1976hiD+G0WH+SGbn4ObPbOPeKDGbxd5yTuD944GRgxwMkgeDFBjAYoMAJN4oMZvFBkkD95Bn6fTkoar0Sys+y6gj3jwPmJLvFBgDWyg9Ay9P54rNk4w7cW5/0qD9xc3rD6j/AAMtdI1ynMUtUTxKdnqdSllbfRsQ81P/AKJ2Ayq1fo+mQy31s1OWo2TJq24tvouDysT6rfyj7T8lemvBdAxQZntP6QvXYuLnqtWQeVdq/MX7f1bH1X8a25+G8v8AeK1oZNML8halaxyFRVLMx5AADck+UoNAobMt/Od4I3Uri0sPmqT+0I7rLO0+C7CM139eyK9NHzKhbsrzQH9FQftsCSPoofGaQRvCF/J/wkBi7yJnCjdiAPEkAfiZEmpUsdhbST4CxCf8ZA2zr3ixm8UGADoRIsgAmY6UHfN0de/0i5vgtJB/5hNPMlZZ6XrNarzTEpKk/vbyrMN/KtV/iluJfcU5n9p6lMJ+UHI6zM0vFHsvdkt5Cqvq0397XH+GbfJyUqRrLCFRVLMzHYBQNySe4bCeW4WW2dffqbggXBUoRuRXGQng3HcXJZyPNfCastcYMeCOVotAY4GR7xQZzTrkm8UGMBi7wAeDHAyPeOBgQPBigxgMUGSQSAxd4wGKDACSKDIwY4GSQRZ+BVk1tTcivW3arfyIPaCO4jmJRpl36UQmQbL8H2cnYtbSB7N4Hrp+8HMd/jNFvKPpvYRp+Sq8i6rWD/euqH+TGNL/AEJa62SdD6GNDZdg2uynN7b9oVh+ir9y1hfxMc+ZkZ1tmPhMtdVbcN2ayh9n76qEPJnHex5L2bEzo1vPGFiZFygfoqGKju3VdkHu34RLLo1pQw8THx/aWscZ72sb5VjE95LljLJW+2U5HxSlFfT0CwvWvR8mzvszLGuJ+6fkL8FE6X6F6aw2OHh7f/XqH+Al1CWbZQZTN05dJtxHx+JcO60UW0F2ZEdweqtr4ieDdhwEDkeIchtL/eR9JtKbNwcjHTlbw8VR8LayHrP8aj8ZyaJqi5mPTkryFlYYr9FuxkPuYEfCJkXhl2F+ZLDeOBke8hzs+vGre65glaKWZj2AD/H3d8qNBx9J9fXAoNu3Fax4Kau+y1vVX3d5PcAYfk66ONRX1lp4rnYvZYe1rHO7N7t+zyAlD0f0+3V8oZ96stYBXHpb9nWe1m/eNyJ8BsJ6piYwrUKJsxRowZsmzB9PNUObeNKrP6BAtmYw9rfnXjfHbibyAHfIRylN0XuN2P6U3zmRZZe5+tY7bD3KoVfLhluDMma+VG34+NRH9JAYoMYDFBlJoHgxwMj3i7wAkBjt5GDK7O6QVY1grvFlaEDhyGX9CSfZLj1T9rYRkt+BW0vJbAxQZGjggEEEHmCDuD5gxwMgB4MdvIwYu8kCQGKDGbxQYEEm8ounB2wLn7kaqw+5LkY/yEut5BqGEuTTbQ/q2Vsh8gwI39/f8JMvTFpbTK7puf1G/wCjxVcX2eur3/lNn/5mBwg2oadfh27DJWtse0HutRfkv9ltkcHwM1XRjWBm4tVx5WcPDanelqfJsQjuIYH4ETRHjRly9tMtYQkGZm146Nbc6JWva7sFUe8mMVnTU+2+/ZtMf0OcNXk2V/MPnZD0+aM/rD6pcOR5GUfSTpzXl/q6m1MVvWWtW9KyR9CqvkaaT32Pw7jkJLj4eoakFqA9EwwAoooP6QqBsFe0eqNhtsn4wctrRMUpfIt9Z6Z0YzGioNkZX9RTseH+9f1ax7+flODA6LZWqWLfnkFQ3EmMm4pr8Dsedj/Wb4ATV9HOgVGIoCqoHgB2nxPifMzV046oNgBLIxJFeTM6OXS9MXHUKBO+EJeZm9nkOBj+iX5uAeXU5DNWP3N5Nle3kCXX7ssQZ1/lK070d6NWQHhrHVZIA7aHbcOfsPsfczThDb8x2eM5ueONb9nX+NfKNeiUGLvIwY4GUGkfvFBjN4skgk3iMoYFWAII2IIBBHgQe2NBjgYBopT0dbHJfAs6nvOO4L47H7HbWfNCPdH19KOqIrzq2x3J2FhPFjsfq2jkvubYy4BiOgYFWAKkbFWAII8CD2x+W/JXx1+JKrggEEEHsIO4PmDHAzPno2aCWwLWoPb1LA2Y5/2ZO6fcI90UdI7MflnUPWP7RRxXUHzJA46/vDbzhx34Dlr8jQgxQZy4edXeospdHT6VbBh+Ik4MjwN5JN4vFGbzMa/qTZjnTMUnc8sm5eytD21Kf6xhyPgN40y6ehLpStnFpyZeZlZGqYRHCSK0pfkl9NXLdj2hi3EVbu7+RMkv1uum1r1fL0/Kbbra7cV7aLSBtu4UFWI7ONSpInp/RbQkxaVQAABQAAOwDulhk6NVZ2gTd9P9nNeX9Hj13TvOtHDRctp8cXTLVPxfJfgX37Gc+N0Mz9SsW3Lst5HlxP1jj7J2CVfcUH609jr6O0qd+ETvqxlTsAjKBHaMb0c/J1RijcKNzzJPNmPizHmx95mwxsJKxsoEnix0tCOmxIsISRQhCEAIMvFW1HrcBkZSGVhuCCNiCPDaeS1YjabkNptpJQAti2N7dIPzZPe9e+3mNjPYJn+mXRddRo4NylyHjpuUfKrsXsYeI7iO8EiV5IVrRbhyPHWzIAxQZW6bnuxsoyFCZdRAtr7vKys+1W3aD8DLAGctpy9M7U0qW0SAxQZHvHAyCSTeLvIwY4GBA8GLvGbxd5IDwY4GRgxd4AVuX0XxbWNoQ12/12O7Uv7yU23+IMjGj5lfzOa5HcuVRVZ/xJwsfjLgGLvHVsrcIyWZl6jdf+bi9Ck1h3yMYWK/AzFeBQ5PAx4T8ob7CehdEehlWFWoVQNv8e8knmT5mZXSwBrR39vBrb+C51/7hPV07BN2JLWzm56fJoULtFhCXmYIQhAAhCEAEiwhAAhCEACIYsIAZDpr0N9MC5GORXm1A9XbtyIPbVYParPeO7tExeBrAdjRcOpy05Pjuw4gfpIfbQ9zCexESg6Q9DMXUBtfVW+3YWUEj7J7R8JTlxKzRhzvH/DHbHwP4GG8ns/I5ieyLAPBb8gf98jb8kwTnTdl1nuKZNv8wxIPxmb/ADP2bP8AWvQgMUGVebiahpv9IU5OOO26lNrkHi9Q5OPNeflOvBz6shBZS6uh71Pf4HvB8jzlF46jyXxlm/B1gxd5HvFBiFpIDF3jAYoMCB4MdxTnyctKVay1lRANyzEAD3kzP736y3VUh68E+s5BWy4eAHalfn2nylkQ6K8mRQix6KWenak+XWD1CVCit+59rC7uv1eLYA9+xnraDkJSdG+jyYlaqoA2AAAAAAHcBL2dKJ4rRyMlcnsIQhHKwhEiwAIQhABIsIQAIQhAAhCEACEIQAIRIpgBFbjq42IExGv/AJNa7HbIxWfHyD22U7AN/eIfkv8AEb+c3cQyHKYypz2jyG/TtXx+TV4l4HtK1lLH4EMv85z/AJ4y0+cwMkf3VlFn/VZ61k98q7++Z6xR6NMfIv2ecf5RW92FqG/nXSB+JsguXqd/KrGrpH077OsPvCVjb4Fpvu+dmLIWGPQ7z3ryYfS/ycWZDrdm2Pc4O4DgCtT9Soch7+Z856Lpmi144AAG866OyTGXykjJVtgIsBCOIEIQgAQhCABCEIAEIQgAQhC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292934"/>
              </a:solidFill>
              <a:effectLst/>
              <a:uLnTx/>
              <a:uFillTx/>
              <a:latin typeface="Arial" charset="0"/>
              <a:ea typeface="+mn-ea"/>
              <a:cs typeface="+mn-cs"/>
            </a:endParaRPr>
          </a:p>
        </p:txBody>
      </p:sp>
      <p:sp>
        <p:nvSpPr>
          <p:cNvPr id="68612" name="AutoShape 4" descr="data:image/jpeg;base64,/9j/4AAQSkZJRgABAQAAAQABAAD/2wCEAAkGBhANEA8ODxQPFQ8WEBQWFRAQEBAVFRcWFBUWFxgUFBUXHSYfFxklGRQUIDAgIycpLCwsFR4xNTAqNSYrLCkBCQoKDgwOGg8PGikkHyQsLS0sLCwpLCwsLCwsLCwsLCkpKiwsLCwpLCwsLCksKSwsLCwsLCwsLCwsLCwpKSksLP/AABEIANkA0AMBIgACEQEDEQH/xAAbAAABBQEBAAAAAAAAAAAAAAAAAQIDBQYEB//EAEoQAAICAQICBgUHCAUMAwAAAAECAAMEBRESIQYTMUFRYRQyQnGBIjNSYnKCkQcVIyRDY5KhNFNUc7EWFyVEg5OissHC0fA1dLP/xAAZAQACAwEAAAAAAAAAAAAAAAAAAgEDBAX/xAAjEQADAAICAgEFAQAAAAAAAAAAAQIDERIhMVEEEyIyQXEU/9oADAMBAAIRAxEAPwD3GEIQAIQiQAWEIQAIkWEAEjL7lrVndlVFBLMxAAA5kknsHnINU1WnDpsyMh1rpQbs7HkP/JPYAOZmGvW7WmFuUrVaeCGqwW5NbtzFuWPDvFXYPa58otUpW2PEO3pHRldJsrVCV08mjC7DnsoNlvj6LWw2Vf3rD3DvnL/kHgn5T1vZb35Fl97XE+PW8W/4cpfgbch2eEWYqy1TOhGGZRRp0bsq/o2bqVX1WyOvX+G8Ny9xkyZms0dluBkr4XU2Y7+4NWWX8VlhlZddKNbaypWo3Z3ICgeJJlKNUy83+hoKaD/reUjcTDxpx+RI8GcgeRkrJfsisUeix/zgW0Atm4OVWoHyrcdqsmseZ4SH/wCGTY/5VtIsUMmSp39ha7mf4oFJlUnQ7Hch8s25VnbxZT8SA/VpG1a/wy6ox0rAWtVRfoooUfgOUs+uVf5tjf8AOdpw7WygPpNg5gX8ernfpPTjTs1uDHysd332FfGFc+5G2Y/hOacGqaFjZi8OTTVaPF0BYe5u0fAwWf2iH8X0zaRZ5tWM3Rv0mK1uXgj18K5y9yL3nGtPNtv6tt/I+G70XWqM+ivKxnD0uN1YfzBHcwO4IPYRNE0q7RmuHD0zuhCEYQIQhAAhCEACEIQAIQhAAhCIYAEpukXSmnTwofie+zcU41Q4rbWHcq9yjvY7Ad5nH0n6WHHYYeIq26g67rWSeCpOzrshh6qDuHax5DxlVpGhihnvtdrsywfpcqwAM31EXsrrHcg5cue5lWTIo/pdixO/4Q16Zfm2pl6kULoeKnDrO9NB7mJPz1v1zyHsgS7hCYqp09s6EwpWkE5tQzOorawJZYR2V1Lu7EnYAD3ntPIdpnTCQOUWHob3uuTn8L2g7146neijzUH5yz94fugS9hCS3shLQQhKvVOk2LiMK7H3uPq0VK1tze6pN2+J2EhLfgG9eS0hKM5Go5YAx6Vxaz+3zSGs28UxkPM/bYeYkFz5Wm20nIvOTiW2LU1j1Vo9NrnZD8jYNUzbLz5qSOZ5x/pvRX9WdmjlFpdn5r1NUXlh57MCndXlqvEGXwFiBtx9JZezO9PvkYNmQvr49lOQp86bUb/DcfGTirVEZp5Qz0eLGq2/OOm85gQhCABCEIAEIQgAQhCACTPdLukrYa10Y6rZnXkrRUfVG3rXW+FaA7nx5Adsu83MSiuy61gtaIzux7Aqjcn8BMH0erfJazVMgEX5AHVo3bTjDnVUPAkHjbxZvISvJfFbLcWPnWjr0XRhiKxLGzIsbjuyH9e2z6R8FHYFHJRyllCEwN77Z00klpBCEJBIQhCABGW2qis7EKoBJZiAABzJJPYNo+Zs0fnjIept/wA249m1nhk3rz6rzqQ7cXi3LuMeZ5MS74oWmzJ1fnjs+Np39pA2vvH7gN81X9c7k9w75faRomNgqVxa1Tf1rObWOfpWWHdmPvM7Se4cgOwDs2lXrmv14QQEPZfYStOPXsbLGHgD2KOW7HkBL/HSMjbfbLTeZPppqVV9a6dU6PlW30jqqyGdFW1He1wPUCqpO527oo0HIzfl6jawQ9mFiuyUqPCyxdnuPidwvbylxp2k0Yi8GPVVUvhWirv7yO34xHSRYsbZ1zP9Pz/ozOHe1PAPe7KoH4mX8zHTnrbkxsTHCtdZeLOFzspTG2tbc9wLBF+8JXP5F9/iz0jEPyF90mmd6J9JastDXzTIr2FuPZsLEPmO9T3MNwZod50EcprTFhCEkgIQhAAhCEACJFiQAxn5QL/SGxNLHZfYbL9v7NQQzKftua08wWnWJSYF3pedqGd2qLBiUn6mOT1hHvuZ/wCAS53mLNW60dH48anfskBhGAxwMoNA6ceRqddd1GO3F1l3WFABy2qUMxJ7uRH4zr3md1g7appRPYUzV+8a6yPjspjJbFp6NHCEJAxT9Kc+ynH4aP6TdYlFPlZaeHj+6vE33Zb6ZpleHRVi0/N1oFHiT3s3ixO5J85SWj0jVcSr2MbHsyW+3Yepq+IBtM0m8vlakyZHuji1nVUwqLcm3fgRd+FfWZidlRR3szEADzlR0e0h1L5uXsc60Di25rTX2rj1+Cr3n2m3Mbrf6zn4eIfm6kbLsHiynq6Afvl22+oJexbelofFO+2LCESUmgQmUOjn0m67O9gjqaP7pG3ewfbs3O/gix2s5DZD+gUkgsoORYv7Oo+yD3WPzA8BufCWlVKoqogAVQFVRyAAGwA8OUbwhfLOLVej6ZPBcrPTlpv1WVVt1i/VPc6HvRuR8u2dWidNHqsTD1NVqyGO1WQu/o+R9hj6ln7tvhvOwCc+oafVk1tTeivUw2ZGG4Pn5HzHZLIyOSrJhV9/s1wO8Wed4esZGikLktZfpvYMht2uxvAX7c7Kv3naO/xG+xslLVV0YMjAEMpBBB5ggjtE2TSpbRz6hy9MmhCEYUIQhAAlR0r1n0DCycrtaupig8bD8mtfi5US3mI6eZPpGTgacOzjOXcP3dBArB+1cy/7syKelsaZ5NIg6Pab6Ji0Y55slY428XPynbfv3csZYgyPeOBnMb32ddLS0PBjgZGDHbwJHgzO9Nwa6ac1AS2JkJcQBzNfNLQPuOx+E0G8R1DAqwBUggg9hB5EHy2jJ6exaW1ofTcrqroQUZQysOwgjcEeRBEfMbp2YdFcYeQT+b2Y+i5THlVud/R7m9kAn5LHkRy7psQd4UtETWzPYmcmJqmWMg8HpNWMMex+SP1K2B6gx5BwX34e0huU1XD75X5uBVkI1VyJZWe1LFDA/A/4ym/yHxR8lWzFr/qlzsoJ7gOPkPISxWtdlFYnvoXQW6/M1PLHNOtrx0PcVxk+UR/tLHHvWaCc+Dg141aU0qqVKNlReQA/974mfqNWMhtvdK6x7TsFHuG/afIRKfJ9F0rjOjplLqusv1hw8QK+UQCzNzroU/tLtu/6KdreQ5zjyszN1BGXC/Vqip2y8is9Y3gaqTsVU/TbY+C98h0TVE08Jh5dIxnZuV/GXovc9rde3PrD4WbHuBMlSQ6LzTNLXFr4FLMxJay1+b2OfWdz4nw7AAAOQnYi98dw7yPFykuXjrZWTiZeJTuN1JVh7wQREH6RNCEJBIhG/I9ngZnK7n0FzbXxNpTNvbSNycUsedtQ7ep39ZPZ7Ry3E0kRlBBB2IPaD2HfuMsi3LK7xq1pmhxspbVV0IKsAQykEEHmCCO0SWeedHco6Tlrp7E+hXFmxSf2bj5T42/htuyeXEO6ehq283S9rZzKly9MWJFiRhRttoQFmICgEkk7AAdpJ8Np5tod5zLMnU23/WHApB33GNVutXLu4vlP98eEt/yh6gbup0mokNkAteynmmKhHH7jYdqx728IytAoCqAFAAAHIAAbADy2mXPelxRs+Lj2+RKDHbyMGKDMhvJAYoMYDF3gQSbxd5GDHAyQEvoS1GrsVWRhsyOAVI8CD2zPL0XyMP8A+NyTXX/ZMpTdQPJDuHrHkCZo94u8lU0K5TKFdU1SvlZh49n1qMwDf7tijb8THjWNRb1cBVPjbm1Af8CsZebxwMba9EcX7KL0XVL/AJy7Fx18MaprrPd1luyj38BnTg9F8elxc3HdkD9vkubbB9nf5KfdAlrvFEjkw4oWRZWKlyNXaqvWw2ZHUFSPAgyWEgkxmpZFugVtagsv0/YgVElrcdz6gVjzaktsux5rv3iP6H6sacfExVxtQZwo6y58Y1Vh3JZ24rCCQGY9g7po9Z04ZWPfjt2WVOnuLKQD8DsfhObopqBysLFvb12pXj37eNfkPv8AeUyzac9lfHVdFtCEJWWhCEIAVPSfSTl41laHa9drKX+jdWeJD+I2Pkxl90M10Z+JReORZASv0W7GU+5gR8Jzyj6EW+jZuo4Xsi8XoPBMleMj+MWTRgr9GT5M/s9BgTFlL01zzjadn3g7MmLaVP1uAhf5kTWYTEaJkemWZWpN/rFpFXlj0kpUB79mf78uAZw6PidRj49I9imtPiqgH+e87AZy7rdNnZieMpEm8UGM3igxRh+8cDIwY7eSA8GLvGAzg1PUraCorxrrwQdzVZQvD5EWMN/hJXZDei0BigzPDpNcPWwM8fZ9Gf8A5bJPgdLMa5xSxem89lGVW1Nh+yG5N90mTxYvJF2DHbyMGOBkDDwYu8ZvF3gQSbwjN5w61rSYVXWOGZiwSupOb2WN6taDxPj2AbkySH0S6rq9OHX1t7BV3AA2JZmPYiKObMfATMdHsXVFqdKlxselr7rE9KWyy4JbYzhWrrYBCOLsLH3CW2j6E5s9NzeF8wj5KjnXjqf2dI8fF+1vIS9jb10Jrl2Z/wDN2qf2zF38PQTt/wDrvOrTqdQWwek2YT07Hfqqbq7N9uXrOy7by3hI5DcQiRYRRgmbubqdaxn7rsJ0PmaLVYH+G0zSTM9I/k6ho7/vchPg1QP/AGCW4n9xTm/E9MmS/Km3+ispPpmmv/eXVr/1mtmN/Kk/6pj1976hiD+G0WH+SGbn4ObPbOPeKDGbxd5yTuD944GRgxwMkgeDFBjAYoMAJN4oMZvFBkkD95Bn6fTkoar0Sys+y6gj3jwPmJLvFBgDWyg9Ay9P54rNk4w7cW5/0qD9xc3rD6j/AAMtdI1ynMUtUTxKdnqdSllbfRsQ81P/AKJ2Ayq1fo+mQy31s1OWo2TJq24tvouDysT6rfyj7T8lemvBdAxQZntP6QvXYuLnqtWQeVdq/MX7f1bH1X8a25+G8v8AeK1oZNML8halaxyFRVLMx5AADck+UoNAobMt/Od4I3Uri0sPmqT+0I7rLO0+C7CM139eyK9NHzKhbsrzQH9FQftsCSPoofGaQRvCF/J/wkBi7yJnCjdiAPEkAfiZEmpUsdhbST4CxCf8ZA2zr3ixm8UGADoRIsgAmY6UHfN0de/0i5vgtJB/5hNPMlZZ6XrNarzTEpKk/vbyrMN/KtV/iluJfcU5n9p6lMJ+UHI6zM0vFHsvdkt5Cqvq0397XH+GbfJyUqRrLCFRVLMzHYBQNySe4bCeW4WW2dffqbggXBUoRuRXGQng3HcXJZyPNfCastcYMeCOVotAY4GR7xQZzTrkm8UGMBi7wAeDHAyPeOBgQPBigxgMUGSQSAxd4wGKDACSKDIwY4GSQRZ+BVk1tTcivW3arfyIPaCO4jmJRpl36UQmQbL8H2cnYtbSB7N4Hrp+8HMd/jNFvKPpvYRp+Sq8i6rWD/euqH+TGNL/AEJa62SdD6GNDZdg2uynN7b9oVh+ir9y1hfxMc+ZkZ1tmPhMtdVbcN2ayh9n76qEPJnHex5L2bEzo1vPGFiZFygfoqGKju3VdkHu34RLLo1pQw8THx/aWscZ72sb5VjE95LljLJW+2U5HxSlFfT0CwvWvR8mzvszLGuJ+6fkL8FE6X6F6aw2OHh7f/XqH+Al1CWbZQZTN05dJtxHx+JcO60UW0F2ZEdweqtr4ieDdhwEDkeIchtL/eR9JtKbNwcjHTlbw8VR8LayHrP8aj8ZyaJqi5mPTkryFlYYr9FuxkPuYEfCJkXhl2F+ZLDeOBke8hzs+vGre65glaKWZj2AD/H3d8qNBx9J9fXAoNu3Fax4Kau+y1vVX3d5PcAYfk66ONRX1lp4rnYvZYe1rHO7N7t+zyAlD0f0+3V8oZ96stYBXHpb9nWe1m/eNyJ8BsJ6piYwrUKJsxRowZsmzB9PNUObeNKrP6BAtmYw9rfnXjfHbibyAHfIRylN0XuN2P6U3zmRZZe5+tY7bD3KoVfLhluDMma+VG34+NRH9JAYoMYDFBlJoHgxwMj3i7wAkBjt5GDK7O6QVY1grvFlaEDhyGX9CSfZLj1T9rYRkt+BW0vJbAxQZGjggEEEHmCDuD5gxwMgB4MdvIwYu8kCQGKDGbxQYEEm8ounB2wLn7kaqw+5LkY/yEut5BqGEuTTbQ/q2Vsh8gwI39/f8JMvTFpbTK7puf1G/wCjxVcX2eur3/lNn/5mBwg2oadfh27DJWtse0HutRfkv9ltkcHwM1XRjWBm4tVx5WcPDanelqfJsQjuIYH4ETRHjRly9tMtYQkGZm146Nbc6JWva7sFUe8mMVnTU+2+/ZtMf0OcNXk2V/MPnZD0+aM/rD6pcOR5GUfSTpzXl/q6m1MVvWWtW9KyR9CqvkaaT32Pw7jkJLj4eoakFqA9EwwAoooP6QqBsFe0eqNhtsn4wctrRMUpfIt9Z6Z0YzGioNkZX9RTseH+9f1ax7+flODA6LZWqWLfnkFQ3EmMm4pr8Dsedj/Wb4ATV9HOgVGIoCqoHgB2nxPifMzV046oNgBLIxJFeTM6OXS9MXHUKBO+EJeZm9nkOBj+iX5uAeXU5DNWP3N5Nle3kCXX7ssQZ1/lK070d6NWQHhrHVZIA7aHbcOfsPsfczThDb8x2eM5ueONb9nX+NfKNeiUGLvIwY4GUGkfvFBjN4skgk3iMoYFWAII2IIBBHgQe2NBjgYBopT0dbHJfAs6nvOO4L47H7HbWfNCPdH19KOqIrzq2x3J2FhPFjsfq2jkvubYy4BiOgYFWAKkbFWAII8CD2x+W/JXx1+JKrggEEEHsIO4PmDHAzPno2aCWwLWoPb1LA2Y5/2ZO6fcI90UdI7MflnUPWP7RRxXUHzJA46/vDbzhx34Dlr8jQgxQZy4edXeospdHT6VbBh+Ik4MjwN5JN4vFGbzMa/qTZjnTMUnc8sm5eytD21Kf6xhyPgN40y6ehLpStnFpyZeZlZGqYRHCSK0pfkl9NXLdj2hi3EVbu7+RMkv1uum1r1fL0/Kbbra7cV7aLSBtu4UFWI7ONSpInp/RbQkxaVQAABQAAOwDulhk6NVZ2gTd9P9nNeX9Hj13TvOtHDRctp8cXTLVPxfJfgX37Gc+N0Mz9SsW3Lst5HlxP1jj7J2CVfcUH609jr6O0qd+ETvqxlTsAjKBHaMb0c/J1RijcKNzzJPNmPizHmx95mwxsJKxsoEnix0tCOmxIsISRQhCEAIMvFW1HrcBkZSGVhuCCNiCPDaeS1YjabkNptpJQAti2N7dIPzZPe9e+3mNjPYJn+mXRddRo4NylyHjpuUfKrsXsYeI7iO8EiV5IVrRbhyPHWzIAxQZW6bnuxsoyFCZdRAtr7vKys+1W3aD8DLAGctpy9M7U0qW0SAxQZHvHAyCSTeLvIwY4GBA8GLvGbxd5IDwY4GRgxd4AVuX0XxbWNoQ12/12O7Uv7yU23+IMjGj5lfzOa5HcuVRVZ/xJwsfjLgGLvHVsrcIyWZl6jdf+bi9Ck1h3yMYWK/AzFeBQ5PAx4T8ob7CehdEehlWFWoVQNv8e8knmT5mZXSwBrR39vBrb+C51/7hPV07BN2JLWzm56fJoULtFhCXmYIQhAAhCEAEiwhAAhCEACIYsIAZDpr0N9MC5GORXm1A9XbtyIPbVYParPeO7tExeBrAdjRcOpy05Pjuw4gfpIfbQ9zCexESg6Q9DMXUBtfVW+3YWUEj7J7R8JTlxKzRhzvH/DHbHwP4GG8ns/I5ieyLAPBb8gf98jb8kwTnTdl1nuKZNv8wxIPxmb/ADP2bP8AWvQgMUGVebiahpv9IU5OOO26lNrkHi9Q5OPNeflOvBz6shBZS6uh71Pf4HvB8jzlF46jyXxlm/B1gxd5HvFBiFpIDF3jAYoMCB4MdxTnyctKVay1lRANyzEAD3kzP736y3VUh68E+s5BWy4eAHalfn2nylkQ6K8mRQix6KWenak+XWD1CVCit+59rC7uv1eLYA9+xnraDkJSdG+jyYlaqoA2AAAAAAHcBL2dKJ4rRyMlcnsIQhHKwhEiwAIQhABIsIQAIQhAAhCEACEIQAIRIpgBFbjq42IExGv/AJNa7HbIxWfHyD22U7AN/eIfkv8AEb+c3cQyHKYypz2jyG/TtXx+TV4l4HtK1lLH4EMv85z/AJ4y0+cwMkf3VlFn/VZ61k98q7++Z6xR6NMfIv2ecf5RW92FqG/nXSB+JsguXqd/KrGrpH077OsPvCVjb4Fpvu+dmLIWGPQ7z3ryYfS/ycWZDrdm2Pc4O4DgCtT9Soch7+Z856Lpmi144AAG866OyTGXykjJVtgIsBCOIEIQgAQhCABCEIAEIQgAQhC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292934"/>
              </a:solidFill>
              <a:effectLst/>
              <a:uLnTx/>
              <a:uFillTx/>
              <a:latin typeface="Arial" charset="0"/>
              <a:ea typeface="+mn-ea"/>
              <a:cs typeface="+mn-cs"/>
            </a:endParaRPr>
          </a:p>
        </p:txBody>
      </p:sp>
      <p:graphicFrame>
        <p:nvGraphicFramePr>
          <p:cNvPr id="2" name="Table 1"/>
          <p:cNvGraphicFramePr>
            <a:graphicFrameLocks noGrp="1"/>
          </p:cNvGraphicFramePr>
          <p:nvPr>
            <p:extLst/>
          </p:nvPr>
        </p:nvGraphicFramePr>
        <p:xfrm>
          <a:off x="307975" y="2191434"/>
          <a:ext cx="8759832" cy="4267201"/>
        </p:xfrm>
        <a:graphic>
          <a:graphicData uri="http://schemas.openxmlformats.org/drawingml/2006/table">
            <a:tbl>
              <a:tblPr/>
              <a:tblGrid>
                <a:gridCol w="1094979">
                  <a:extLst>
                    <a:ext uri="{9D8B030D-6E8A-4147-A177-3AD203B41FA5}">
                      <a16:colId xmlns:a16="http://schemas.microsoft.com/office/drawing/2014/main" val="20000"/>
                    </a:ext>
                  </a:extLst>
                </a:gridCol>
                <a:gridCol w="1094979">
                  <a:extLst>
                    <a:ext uri="{9D8B030D-6E8A-4147-A177-3AD203B41FA5}">
                      <a16:colId xmlns:a16="http://schemas.microsoft.com/office/drawing/2014/main" val="20001"/>
                    </a:ext>
                  </a:extLst>
                </a:gridCol>
                <a:gridCol w="1094979">
                  <a:extLst>
                    <a:ext uri="{9D8B030D-6E8A-4147-A177-3AD203B41FA5}">
                      <a16:colId xmlns:a16="http://schemas.microsoft.com/office/drawing/2014/main" val="20002"/>
                    </a:ext>
                  </a:extLst>
                </a:gridCol>
                <a:gridCol w="1094979">
                  <a:extLst>
                    <a:ext uri="{9D8B030D-6E8A-4147-A177-3AD203B41FA5}">
                      <a16:colId xmlns:a16="http://schemas.microsoft.com/office/drawing/2014/main" val="20003"/>
                    </a:ext>
                  </a:extLst>
                </a:gridCol>
                <a:gridCol w="1094979">
                  <a:extLst>
                    <a:ext uri="{9D8B030D-6E8A-4147-A177-3AD203B41FA5}">
                      <a16:colId xmlns:a16="http://schemas.microsoft.com/office/drawing/2014/main" val="20004"/>
                    </a:ext>
                  </a:extLst>
                </a:gridCol>
                <a:gridCol w="1094979">
                  <a:extLst>
                    <a:ext uri="{9D8B030D-6E8A-4147-A177-3AD203B41FA5}">
                      <a16:colId xmlns:a16="http://schemas.microsoft.com/office/drawing/2014/main" val="20005"/>
                    </a:ext>
                  </a:extLst>
                </a:gridCol>
                <a:gridCol w="1094979">
                  <a:extLst>
                    <a:ext uri="{9D8B030D-6E8A-4147-A177-3AD203B41FA5}">
                      <a16:colId xmlns:a16="http://schemas.microsoft.com/office/drawing/2014/main" val="20006"/>
                    </a:ext>
                  </a:extLst>
                </a:gridCol>
                <a:gridCol w="1094979">
                  <a:extLst>
                    <a:ext uri="{9D8B030D-6E8A-4147-A177-3AD203B41FA5}">
                      <a16:colId xmlns:a16="http://schemas.microsoft.com/office/drawing/2014/main" val="20007"/>
                    </a:ext>
                  </a:extLst>
                </a:gridCol>
              </a:tblGrid>
              <a:tr h="228018">
                <a:tc>
                  <a:txBody>
                    <a:bodyPr/>
                    <a:lstStyle/>
                    <a:p>
                      <a:endParaRPr lang="en-US" sz="700" dirty="0"/>
                    </a:p>
                  </a:txBody>
                  <a:tcPr marL="37227" marR="37227" marT="18614" marB="18614" anchor="ctr">
                    <a:lnL>
                      <a:noFill/>
                    </a:lnL>
                    <a:lnR>
                      <a:noFill/>
                    </a:lnR>
                    <a:lnT>
                      <a:noFill/>
                    </a:lnT>
                    <a:lnB>
                      <a:noFill/>
                    </a:lnB>
                  </a:tcPr>
                </a:tc>
                <a:tc>
                  <a:txBody>
                    <a:bodyPr/>
                    <a:lstStyle/>
                    <a:p>
                      <a:r>
                        <a:rPr lang="en-US" sz="700" dirty="0"/>
                        <a:t>Never</a:t>
                      </a:r>
                    </a:p>
                  </a:txBody>
                  <a:tcPr marL="37227" marR="37227" marT="18614" marB="18614" anchor="ctr">
                    <a:lnL>
                      <a:noFill/>
                    </a:lnL>
                    <a:lnR>
                      <a:noFill/>
                    </a:lnR>
                    <a:lnT>
                      <a:noFill/>
                    </a:lnT>
                    <a:lnB>
                      <a:noFill/>
                    </a:lnB>
                  </a:tcPr>
                </a:tc>
                <a:tc>
                  <a:txBody>
                    <a:bodyPr/>
                    <a:lstStyle/>
                    <a:p>
                      <a:r>
                        <a:rPr lang="en-US" sz="700"/>
                        <a:t>Almost Never</a:t>
                      </a:r>
                    </a:p>
                  </a:txBody>
                  <a:tcPr marL="37227" marR="37227" marT="18614" marB="18614" anchor="ctr">
                    <a:lnL>
                      <a:noFill/>
                    </a:lnL>
                    <a:lnR>
                      <a:noFill/>
                    </a:lnR>
                    <a:lnT>
                      <a:noFill/>
                    </a:lnT>
                    <a:lnB>
                      <a:noFill/>
                    </a:lnB>
                  </a:tcPr>
                </a:tc>
                <a:tc>
                  <a:txBody>
                    <a:bodyPr/>
                    <a:lstStyle/>
                    <a:p>
                      <a:r>
                        <a:rPr lang="en-US" sz="700"/>
                        <a:t>Rarely</a:t>
                      </a:r>
                    </a:p>
                  </a:txBody>
                  <a:tcPr marL="37227" marR="37227" marT="18614" marB="18614" anchor="ctr">
                    <a:lnL>
                      <a:noFill/>
                    </a:lnL>
                    <a:lnR>
                      <a:noFill/>
                    </a:lnR>
                    <a:lnT>
                      <a:noFill/>
                    </a:lnT>
                    <a:lnB>
                      <a:noFill/>
                    </a:lnB>
                  </a:tcPr>
                </a:tc>
                <a:tc>
                  <a:txBody>
                    <a:bodyPr/>
                    <a:lstStyle/>
                    <a:p>
                      <a:r>
                        <a:rPr lang="en-US" sz="700"/>
                        <a:t>Sometimes</a:t>
                      </a:r>
                    </a:p>
                  </a:txBody>
                  <a:tcPr marL="37227" marR="37227" marT="18614" marB="18614" anchor="ctr">
                    <a:lnL>
                      <a:noFill/>
                    </a:lnL>
                    <a:lnR>
                      <a:noFill/>
                    </a:lnR>
                    <a:lnT>
                      <a:noFill/>
                    </a:lnT>
                    <a:lnB>
                      <a:noFill/>
                    </a:lnB>
                  </a:tcPr>
                </a:tc>
                <a:tc>
                  <a:txBody>
                    <a:bodyPr/>
                    <a:lstStyle/>
                    <a:p>
                      <a:r>
                        <a:rPr lang="en-US" sz="700"/>
                        <a:t>Often</a:t>
                      </a:r>
                    </a:p>
                  </a:txBody>
                  <a:tcPr marL="37227" marR="37227" marT="18614" marB="18614" anchor="ctr">
                    <a:lnL>
                      <a:noFill/>
                    </a:lnL>
                    <a:lnR>
                      <a:noFill/>
                    </a:lnR>
                    <a:lnT>
                      <a:noFill/>
                    </a:lnT>
                    <a:lnB>
                      <a:noFill/>
                    </a:lnB>
                  </a:tcPr>
                </a:tc>
                <a:tc>
                  <a:txBody>
                    <a:bodyPr/>
                    <a:lstStyle/>
                    <a:p>
                      <a:r>
                        <a:rPr lang="en-US" sz="700"/>
                        <a:t>Almost Always</a:t>
                      </a:r>
                    </a:p>
                  </a:txBody>
                  <a:tcPr marL="37227" marR="37227" marT="18614" marB="18614" anchor="ctr">
                    <a:lnL>
                      <a:noFill/>
                    </a:lnL>
                    <a:lnR>
                      <a:noFill/>
                    </a:lnR>
                    <a:lnT>
                      <a:noFill/>
                    </a:lnT>
                    <a:lnB>
                      <a:noFill/>
                    </a:lnB>
                  </a:tcPr>
                </a:tc>
                <a:tc>
                  <a:txBody>
                    <a:bodyPr/>
                    <a:lstStyle/>
                    <a:p>
                      <a:r>
                        <a:rPr lang="en-US" sz="700"/>
                        <a:t>Always</a:t>
                      </a:r>
                    </a:p>
                  </a:txBody>
                  <a:tcPr marL="37227" marR="37227" marT="18614" marB="18614" anchor="ctr">
                    <a:lnL>
                      <a:noFill/>
                    </a:lnL>
                    <a:lnR>
                      <a:noFill/>
                    </a:lnR>
                    <a:lnT>
                      <a:noFill/>
                    </a:lnT>
                    <a:lnB>
                      <a:noFill/>
                    </a:lnB>
                  </a:tcPr>
                </a:tc>
                <a:extLst>
                  <a:ext uri="{0D108BD9-81ED-4DB2-BD59-A6C34878D82A}">
                    <a16:rowId xmlns:a16="http://schemas.microsoft.com/office/drawing/2014/main" val="10000"/>
                  </a:ext>
                </a:extLst>
              </a:tr>
              <a:tr h="521185">
                <a:tc>
                  <a:txBody>
                    <a:bodyPr/>
                    <a:lstStyle/>
                    <a:p>
                      <a:r>
                        <a:rPr lang="en-US" sz="700"/>
                        <a:t>Neglect saying please or thank you </a:t>
                      </a:r>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dirty="0"/>
                    </a:p>
                  </a:txBody>
                  <a:tcPr marL="37227" marR="37227" marT="18614" marB="18614" anchor="ctr">
                    <a:lnL>
                      <a:noFill/>
                    </a:lnL>
                    <a:lnR>
                      <a:noFill/>
                    </a:lnR>
                    <a:lnT>
                      <a:noFill/>
                    </a:lnT>
                    <a:lnB>
                      <a:noFill/>
                    </a:lnB>
                  </a:tcPr>
                </a:tc>
                <a:tc>
                  <a:txBody>
                    <a:bodyPr/>
                    <a:lstStyle/>
                    <a:p>
                      <a:endParaRPr lang="en-US" sz="700" dirty="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dirty="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extLst>
                  <a:ext uri="{0D108BD9-81ED-4DB2-BD59-A6C34878D82A}">
                    <a16:rowId xmlns:a16="http://schemas.microsoft.com/office/drawing/2014/main" val="10001"/>
                  </a:ext>
                </a:extLst>
              </a:tr>
              <a:tr h="618907">
                <a:tc>
                  <a:txBody>
                    <a:bodyPr/>
                    <a:lstStyle/>
                    <a:p>
                      <a:r>
                        <a:rPr lang="en-US" sz="700"/>
                        <a:t>Use email when face-to-face is needed </a:t>
                      </a:r>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dirty="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dirty="0"/>
                    </a:p>
                  </a:txBody>
                  <a:tcPr marL="37227" marR="37227" marT="18614" marB="18614" anchor="ctr">
                    <a:lnL>
                      <a:noFill/>
                    </a:lnL>
                    <a:lnR>
                      <a:noFill/>
                    </a:lnR>
                    <a:lnT>
                      <a:noFill/>
                    </a:lnT>
                    <a:lnB>
                      <a:noFill/>
                    </a:lnB>
                  </a:tcPr>
                </a:tc>
                <a:extLst>
                  <a:ext uri="{0D108BD9-81ED-4DB2-BD59-A6C34878D82A}">
                    <a16:rowId xmlns:a16="http://schemas.microsoft.com/office/drawing/2014/main" val="10002"/>
                  </a:ext>
                </a:extLst>
              </a:tr>
              <a:tr h="814351">
                <a:tc>
                  <a:txBody>
                    <a:bodyPr/>
                    <a:lstStyle/>
                    <a:p>
                      <a:r>
                        <a:rPr lang="en-US" sz="700"/>
                        <a:t>Take too much credit for collaborative work </a:t>
                      </a:r>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extLst>
                  <a:ext uri="{0D108BD9-81ED-4DB2-BD59-A6C34878D82A}">
                    <a16:rowId xmlns:a16="http://schemas.microsoft.com/office/drawing/2014/main" val="10003"/>
                  </a:ext>
                </a:extLst>
              </a:tr>
              <a:tr h="521185">
                <a:tc>
                  <a:txBody>
                    <a:bodyPr/>
                    <a:lstStyle/>
                    <a:p>
                      <a:r>
                        <a:rPr lang="en-US" sz="700"/>
                        <a:t>Email/text during meetings </a:t>
                      </a:r>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extLst>
                  <a:ext uri="{0D108BD9-81ED-4DB2-BD59-A6C34878D82A}">
                    <a16:rowId xmlns:a16="http://schemas.microsoft.com/office/drawing/2014/main" val="10004"/>
                  </a:ext>
                </a:extLst>
              </a:tr>
              <a:tr h="521185">
                <a:tc>
                  <a:txBody>
                    <a:bodyPr/>
                    <a:lstStyle/>
                    <a:p>
                      <a:r>
                        <a:rPr lang="en-US" sz="700"/>
                        <a:t>Keep people waiting needlessly </a:t>
                      </a:r>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extLst>
                  <a:ext uri="{0D108BD9-81ED-4DB2-BD59-A6C34878D82A}">
                    <a16:rowId xmlns:a16="http://schemas.microsoft.com/office/drawing/2014/main" val="10005"/>
                  </a:ext>
                </a:extLst>
              </a:tr>
              <a:tr h="325741">
                <a:tc>
                  <a:txBody>
                    <a:bodyPr/>
                    <a:lstStyle/>
                    <a:p>
                      <a:r>
                        <a:rPr lang="en-US" sz="700"/>
                        <a:t>Talk down to others </a:t>
                      </a:r>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dirty="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extLst>
                  <a:ext uri="{0D108BD9-81ED-4DB2-BD59-A6C34878D82A}">
                    <a16:rowId xmlns:a16="http://schemas.microsoft.com/office/drawing/2014/main" val="10006"/>
                  </a:ext>
                </a:extLst>
              </a:tr>
              <a:tr h="716629">
                <a:tc>
                  <a:txBody>
                    <a:bodyPr/>
                    <a:lstStyle/>
                    <a:p>
                      <a:r>
                        <a:rPr lang="en-US" sz="700"/>
                        <a:t>Delay access to information or resources </a:t>
                      </a:r>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nchor="ctr">
                    <a:lnL>
                      <a:noFill/>
                    </a:lnL>
                    <a:lnR>
                      <a:noFill/>
                    </a:lnR>
                    <a:lnT>
                      <a:noFill/>
                    </a:lnT>
                    <a:lnB>
                      <a:noFill/>
                    </a:lnB>
                  </a:tcPr>
                </a:tc>
                <a:tc>
                  <a:txBody>
                    <a:bodyPr/>
                    <a:lstStyle/>
                    <a:p>
                      <a:endParaRPr lang="en-US" sz="700"/>
                    </a:p>
                  </a:txBody>
                  <a:tcPr marL="37227" marR="37227" marT="18614" marB="18614">
                    <a:lnL>
                      <a:noFill/>
                    </a:lnL>
                    <a:lnT>
                      <a:noFill/>
                    </a:lnT>
                  </a:tcPr>
                </a:tc>
                <a:tc>
                  <a:txBody>
                    <a:bodyPr/>
                    <a:lstStyle/>
                    <a:p>
                      <a:endParaRPr lang="en-US" sz="700"/>
                    </a:p>
                  </a:txBody>
                  <a:tcPr marL="37227" marR="37227" marT="18614" marB="18614">
                    <a:lnT>
                      <a:noFill/>
                    </a:lnT>
                  </a:tcPr>
                </a:tc>
                <a:tc>
                  <a:txBody>
                    <a:bodyPr/>
                    <a:lstStyle/>
                    <a:p>
                      <a:endParaRPr lang="en-US" sz="700" dirty="0"/>
                    </a:p>
                  </a:txBody>
                  <a:tcPr marL="37227" marR="37227" marT="18614" marB="18614">
                    <a:lnT>
                      <a:noFill/>
                    </a:lnT>
                  </a:tcPr>
                </a:tc>
                <a:extLst>
                  <a:ext uri="{0D108BD9-81ED-4DB2-BD59-A6C34878D82A}">
                    <a16:rowId xmlns:a16="http://schemas.microsoft.com/office/drawing/2014/main" val="10007"/>
                  </a:ext>
                </a:extLst>
              </a:tr>
            </a:tbl>
          </a:graphicData>
        </a:graphic>
      </p:graphicFrame>
      <p:sp>
        <p:nvSpPr>
          <p:cNvPr id="3" name="Rectangle 1"/>
          <p:cNvSpPr>
            <a:spLocks noChangeArrowheads="1"/>
          </p:cNvSpPr>
          <p:nvPr/>
        </p:nvSpPr>
        <p:spPr bwMode="auto">
          <a:xfrm>
            <a:off x="2286000" y="4325035"/>
            <a:ext cx="5867400"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292934"/>
                </a:solidFill>
                <a:effectLst/>
                <a:uLnTx/>
                <a:uFillTx/>
                <a:latin typeface="Arial" charset="0"/>
                <a:ea typeface="+mn-ea"/>
                <a:cs typeface="Arial" charset="0"/>
              </a:rPr>
              <a:t>Please indicate how often you…</a:t>
            </a:r>
            <a:endParaRPr kumimoji="0" lang="en-US" sz="1800" b="0" i="0" u="none" strike="noStrike" kern="1200" cap="none" spc="0" normalizeH="0" baseline="0" noProof="0" dirty="0">
              <a:ln>
                <a:noFill/>
              </a:ln>
              <a:solidFill>
                <a:srgbClr val="292934"/>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92934"/>
              </a:solidFill>
              <a:effectLst/>
              <a:uLnTx/>
              <a:uFillTx/>
              <a:latin typeface="Arial" charset="0"/>
              <a:ea typeface="+mn-ea"/>
              <a:cs typeface="Arial" charset="0"/>
            </a:endParaRPr>
          </a:p>
        </p:txBody>
      </p:sp>
    </p:spTree>
    <p:controls>
      <mc:AlternateContent xmlns:mc="http://schemas.openxmlformats.org/markup-compatibility/2006">
        <mc:Choice xmlns:v="urn:schemas-microsoft-com:vml" Requires="v">
          <p:control spid="86147" name="DefaultOcx" r:id="rId2" imgW="257040" imgH="304920"/>
        </mc:Choice>
        <mc:Fallback>
          <p:control name="DefaultOcx" r:id="rId2" imgW="257040" imgH="304920">
            <p:pic>
              <p:nvPicPr>
                <p:cNvPr id="4" name="DefaultOcx"/>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48" name="HTMLOption1" r:id="rId3" imgW="257040" imgH="304920"/>
        </mc:Choice>
        <mc:Fallback>
          <p:control name="HTMLOption1" r:id="rId3" imgW="257040" imgH="304920">
            <p:pic>
              <p:nvPicPr>
                <p:cNvPr id="5" name="HTMLOption1"/>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49" name="HTMLOption2" r:id="rId4" imgW="257040" imgH="304920"/>
        </mc:Choice>
        <mc:Fallback>
          <p:control name="HTMLOption2" r:id="rId4" imgW="257040" imgH="304920">
            <p:pic>
              <p:nvPicPr>
                <p:cNvPr id="6" name="HTMLOption2"/>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50" name="HTMLOption3" r:id="rId5" imgW="257040" imgH="304920"/>
        </mc:Choice>
        <mc:Fallback>
          <p:control name="HTMLOption3" r:id="rId5" imgW="257040" imgH="304920">
            <p:pic>
              <p:nvPicPr>
                <p:cNvPr id="7" name="HTMLOption3"/>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51" name="HTMLOption4" r:id="rId6" imgW="257040" imgH="304920"/>
        </mc:Choice>
        <mc:Fallback>
          <p:control name="HTMLOption4" r:id="rId6" imgW="257040" imgH="304920">
            <p:pic>
              <p:nvPicPr>
                <p:cNvPr id="8" name="HTMLOption4"/>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52" name="HTMLOption5" r:id="rId7" imgW="257040" imgH="304920"/>
        </mc:Choice>
        <mc:Fallback>
          <p:control name="HTMLOption5" r:id="rId7" imgW="257040" imgH="304920">
            <p:pic>
              <p:nvPicPr>
                <p:cNvPr id="9" name="HTMLOption5"/>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53" name="HTMLOption6" r:id="rId8" imgW="257040" imgH="304920"/>
        </mc:Choice>
        <mc:Fallback>
          <p:control name="HTMLOption6" r:id="rId8" imgW="257040" imgH="304920">
            <p:pic>
              <p:nvPicPr>
                <p:cNvPr id="10" name="HTMLOption6"/>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54" name="HTMLOption7" r:id="rId9" imgW="257040" imgH="304920"/>
        </mc:Choice>
        <mc:Fallback>
          <p:control name="HTMLOption7" r:id="rId9" imgW="257040" imgH="304920">
            <p:pic>
              <p:nvPicPr>
                <p:cNvPr id="11" name="HTMLOption7"/>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55" name="HTMLOption8" r:id="rId10" imgW="257040" imgH="304920"/>
        </mc:Choice>
        <mc:Fallback>
          <p:control name="HTMLOption8" r:id="rId10" imgW="257040" imgH="304920">
            <p:pic>
              <p:nvPicPr>
                <p:cNvPr id="12" name="HTMLOption8"/>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56" name="HTMLOption9" r:id="rId11" imgW="257040" imgH="304920"/>
        </mc:Choice>
        <mc:Fallback>
          <p:control name="HTMLOption9" r:id="rId11" imgW="257040" imgH="304920">
            <p:pic>
              <p:nvPicPr>
                <p:cNvPr id="13" name="HTMLOption9"/>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57" name="HTMLOption10" r:id="rId12" imgW="257040" imgH="304920"/>
        </mc:Choice>
        <mc:Fallback>
          <p:control name="HTMLOption10" r:id="rId12" imgW="257040" imgH="304920">
            <p:pic>
              <p:nvPicPr>
                <p:cNvPr id="14" name="HTMLOption10"/>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58" name="HTMLOption11" r:id="rId13" imgW="257040" imgH="304920"/>
        </mc:Choice>
        <mc:Fallback>
          <p:control name="HTMLOption11" r:id="rId13" imgW="257040" imgH="304920">
            <p:pic>
              <p:nvPicPr>
                <p:cNvPr id="15" name="HTMLOption11"/>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59" name="HTMLOption12" r:id="rId14" imgW="257040" imgH="304920"/>
        </mc:Choice>
        <mc:Fallback>
          <p:control name="HTMLOption12" r:id="rId14" imgW="257040" imgH="304920">
            <p:pic>
              <p:nvPicPr>
                <p:cNvPr id="16" name="HTMLOption12"/>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60" name="HTMLOption13" r:id="rId15" imgW="257040" imgH="304920"/>
        </mc:Choice>
        <mc:Fallback>
          <p:control name="HTMLOption13" r:id="rId15" imgW="257040" imgH="304920">
            <p:pic>
              <p:nvPicPr>
                <p:cNvPr id="17" name="HTMLOption13"/>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61" name="HTMLOption14" r:id="rId16" imgW="257040" imgH="304920"/>
        </mc:Choice>
        <mc:Fallback>
          <p:control name="HTMLOption14" r:id="rId16" imgW="257040" imgH="304920">
            <p:pic>
              <p:nvPicPr>
                <p:cNvPr id="18" name="HTMLOption14"/>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62" name="HTMLOption15" r:id="rId17" imgW="257040" imgH="304920"/>
        </mc:Choice>
        <mc:Fallback>
          <p:control name="HTMLOption15" r:id="rId17" imgW="257040" imgH="304920">
            <p:pic>
              <p:nvPicPr>
                <p:cNvPr id="19" name="HTMLOption15"/>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63" name="HTMLOption16" r:id="rId18" imgW="257040" imgH="304920"/>
        </mc:Choice>
        <mc:Fallback>
          <p:control name="HTMLOption16" r:id="rId18" imgW="257040" imgH="304920">
            <p:pic>
              <p:nvPicPr>
                <p:cNvPr id="20" name="HTMLOption16"/>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64" name="HTMLOption17" r:id="rId19" imgW="257040" imgH="304920"/>
        </mc:Choice>
        <mc:Fallback>
          <p:control name="HTMLOption17" r:id="rId19" imgW="257040" imgH="304920">
            <p:pic>
              <p:nvPicPr>
                <p:cNvPr id="21" name="HTMLOption17"/>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65" name="HTMLOption18" r:id="rId20" imgW="257040" imgH="304920"/>
        </mc:Choice>
        <mc:Fallback>
          <p:control name="HTMLOption18" r:id="rId20" imgW="257040" imgH="304920">
            <p:pic>
              <p:nvPicPr>
                <p:cNvPr id="22" name="HTMLOption18"/>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66" name="HTMLOption19" r:id="rId21" imgW="257040" imgH="304920"/>
        </mc:Choice>
        <mc:Fallback>
          <p:control name="HTMLOption19" r:id="rId21" imgW="257040" imgH="304920">
            <p:pic>
              <p:nvPicPr>
                <p:cNvPr id="23" name="HTMLOption19"/>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67" name="HTMLOption20" r:id="rId22" imgW="257040" imgH="304920"/>
        </mc:Choice>
        <mc:Fallback>
          <p:control name="HTMLOption20" r:id="rId22" imgW="257040" imgH="304920">
            <p:pic>
              <p:nvPicPr>
                <p:cNvPr id="24" name="HTMLOption20"/>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68" name="HTMLOption21" r:id="rId23" imgW="257040" imgH="304920"/>
        </mc:Choice>
        <mc:Fallback>
          <p:control name="HTMLOption21" r:id="rId23" imgW="257040" imgH="304920">
            <p:pic>
              <p:nvPicPr>
                <p:cNvPr id="25" name="HTMLOption21"/>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69" name="HTMLOption22" r:id="rId24" imgW="257040" imgH="304920"/>
        </mc:Choice>
        <mc:Fallback>
          <p:control name="HTMLOption22" r:id="rId24" imgW="257040" imgH="304920">
            <p:pic>
              <p:nvPicPr>
                <p:cNvPr id="26" name="HTMLOption22"/>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70" name="HTMLOption23" r:id="rId25" imgW="257040" imgH="304920"/>
        </mc:Choice>
        <mc:Fallback>
          <p:control name="HTMLOption23" r:id="rId25" imgW="257040" imgH="304920">
            <p:pic>
              <p:nvPicPr>
                <p:cNvPr id="27" name="HTMLOption23"/>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71" name="HTMLOption24" r:id="rId26" imgW="257040" imgH="304920"/>
        </mc:Choice>
        <mc:Fallback>
          <p:control name="HTMLOption24" r:id="rId26" imgW="257040" imgH="304920">
            <p:pic>
              <p:nvPicPr>
                <p:cNvPr id="28" name="HTMLOption24"/>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72" name="HTMLOption25" r:id="rId27" imgW="257040" imgH="304920"/>
        </mc:Choice>
        <mc:Fallback>
          <p:control name="HTMLOption25" r:id="rId27" imgW="257040" imgH="304920">
            <p:pic>
              <p:nvPicPr>
                <p:cNvPr id="29" name="HTMLOption25"/>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73" name="HTMLOption26" r:id="rId28" imgW="257040" imgH="304920"/>
        </mc:Choice>
        <mc:Fallback>
          <p:control name="HTMLOption26" r:id="rId28" imgW="257040" imgH="304920">
            <p:pic>
              <p:nvPicPr>
                <p:cNvPr id="30" name="HTMLOption26"/>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74" name="HTMLOption27" r:id="rId29" imgW="257040" imgH="304920"/>
        </mc:Choice>
        <mc:Fallback>
          <p:control name="HTMLOption27" r:id="rId29" imgW="257040" imgH="304920">
            <p:pic>
              <p:nvPicPr>
                <p:cNvPr id="31" name="HTMLOption27"/>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75" name="HTMLOption28" r:id="rId30" imgW="257040" imgH="304920"/>
        </mc:Choice>
        <mc:Fallback>
          <p:control name="HTMLOption28" r:id="rId30" imgW="257040" imgH="304920">
            <p:pic>
              <p:nvPicPr>
                <p:cNvPr id="9216" name="HTMLOption28"/>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76" name="HTMLOption29" r:id="rId31" imgW="257040" imgH="304920"/>
        </mc:Choice>
        <mc:Fallback>
          <p:control name="HTMLOption29" r:id="rId31" imgW="257040" imgH="304920">
            <p:pic>
              <p:nvPicPr>
                <p:cNvPr id="9217" name="HTMLOption29"/>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77" name="HTMLOption30" r:id="rId32" imgW="257040" imgH="304920"/>
        </mc:Choice>
        <mc:Fallback>
          <p:control name="HTMLOption30" r:id="rId32" imgW="257040" imgH="304920">
            <p:pic>
              <p:nvPicPr>
                <p:cNvPr id="9220" name="HTMLOption30"/>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78" name="HTMLOption31" r:id="rId33" imgW="257040" imgH="304920"/>
        </mc:Choice>
        <mc:Fallback>
          <p:control name="HTMLOption31" r:id="rId33" imgW="257040" imgH="304920">
            <p:pic>
              <p:nvPicPr>
                <p:cNvPr id="9221" name="HTMLOption31"/>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79" name="HTMLOption32" r:id="rId34" imgW="257040" imgH="304920"/>
        </mc:Choice>
        <mc:Fallback>
          <p:control name="HTMLOption32" r:id="rId34" imgW="257040" imgH="304920">
            <p:pic>
              <p:nvPicPr>
                <p:cNvPr id="9222" name="HTMLOption32"/>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80" name="HTMLOption33" r:id="rId35" imgW="257040" imgH="304920"/>
        </mc:Choice>
        <mc:Fallback>
          <p:control name="HTMLOption33" r:id="rId35" imgW="257040" imgH="304920">
            <p:pic>
              <p:nvPicPr>
                <p:cNvPr id="9223" name="HTMLOption33"/>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81" name="HTMLOption34" r:id="rId36" imgW="257040" imgH="304920"/>
        </mc:Choice>
        <mc:Fallback>
          <p:control name="HTMLOption34" r:id="rId36" imgW="257040" imgH="304920">
            <p:pic>
              <p:nvPicPr>
                <p:cNvPr id="9224" name="HTMLOption34"/>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82" name="HTMLOption35" r:id="rId37" imgW="257040" imgH="304920"/>
        </mc:Choice>
        <mc:Fallback>
          <p:control name="HTMLOption35" r:id="rId37" imgW="257040" imgH="304920">
            <p:pic>
              <p:nvPicPr>
                <p:cNvPr id="9225" name="HTMLOption35"/>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83" name="HTMLOption36" r:id="rId38" imgW="257040" imgH="304920"/>
        </mc:Choice>
        <mc:Fallback>
          <p:control name="HTMLOption36" r:id="rId38" imgW="257040" imgH="304920">
            <p:pic>
              <p:nvPicPr>
                <p:cNvPr id="9226" name="HTMLOption36"/>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84" name="HTMLOption37" r:id="rId39" imgW="257040" imgH="304920"/>
        </mc:Choice>
        <mc:Fallback>
          <p:control name="HTMLOption37" r:id="rId39" imgW="257040" imgH="304920">
            <p:pic>
              <p:nvPicPr>
                <p:cNvPr id="9227" name="HTMLOption37"/>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85" name="HTMLOption38" r:id="rId40" imgW="257040" imgH="304920"/>
        </mc:Choice>
        <mc:Fallback>
          <p:control name="HTMLOption38" r:id="rId40" imgW="257040" imgH="304920">
            <p:pic>
              <p:nvPicPr>
                <p:cNvPr id="9228" name="HTMLOption38"/>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86" name="HTMLOption39" r:id="rId41" imgW="257040" imgH="304920"/>
        </mc:Choice>
        <mc:Fallback>
          <p:control name="HTMLOption39" r:id="rId41" imgW="257040" imgH="304920">
            <p:pic>
              <p:nvPicPr>
                <p:cNvPr id="9229" name="HTMLOption39"/>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87" name="HTMLOption40" r:id="rId42" imgW="257040" imgH="304920"/>
        </mc:Choice>
        <mc:Fallback>
          <p:control name="HTMLOption40" r:id="rId42" imgW="257040" imgH="304920">
            <p:pic>
              <p:nvPicPr>
                <p:cNvPr id="9230" name="HTMLOption40"/>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88" name="HTMLOption41" r:id="rId43" imgW="257040" imgH="304920"/>
        </mc:Choice>
        <mc:Fallback>
          <p:control name="HTMLOption41" r:id="rId43" imgW="257040" imgH="304920">
            <p:pic>
              <p:nvPicPr>
                <p:cNvPr id="9231" name="HTMLOption41"/>
                <p:cNvPicPr preferRelativeResize="0">
                  <a:picLocks noChangeArrowheads="1" noChangeShapeType="1"/>
                </p:cNvPicPr>
                <p:nvPr/>
              </p:nvPicPr>
              <p:blipFill>
                <a:blip r:embed="rId4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89" name="HTMLOption42" r:id="rId44" imgW="257040" imgH="304920"/>
        </mc:Choice>
        <mc:Fallback>
          <p:control name="HTMLOption42" r:id="rId44" imgW="257040" imgH="304920">
            <p:pic>
              <p:nvPicPr>
                <p:cNvPr id="9232" name="HTMLOption42"/>
                <p:cNvPicPr preferRelativeResize="0">
                  <a:picLocks noChangeArrowheads="1" noChangeShapeType="1"/>
                </p:cNvPicPr>
                <p:nvPr/>
              </p:nvPicPr>
              <p:blipFill>
                <a:blip r:embed="rId48"/>
                <a:srcRect/>
                <a:stretch>
                  <a:fillRect/>
                </a:stretch>
              </p:blipFill>
              <p:spPr bwMode="auto">
                <a:xfrm>
                  <a:off x="6781800" y="320040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4447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5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9219">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1" y="0"/>
            <a:ext cx="9182257" cy="6858000"/>
          </a:xfrm>
        </p:spPr>
      </p:pic>
    </p:spTree>
    <p:extLst>
      <p:ext uri="{BB962C8B-B14F-4D97-AF65-F5344CB8AC3E}">
        <p14:creationId xmlns:p14="http://schemas.microsoft.com/office/powerpoint/2010/main" val="2504545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sz="3600" dirty="0">
                <a:latin typeface="Copperplate Gothic Bold" panose="020E0705020206020404" pitchFamily="34" charset="0"/>
              </a:rPr>
              <a:t>Civility &amp; Respect in the Workplace</a:t>
            </a:r>
          </a:p>
        </p:txBody>
      </p:sp>
      <p:sp>
        <p:nvSpPr>
          <p:cNvPr id="3" name="Content Placeholder 2"/>
          <p:cNvSpPr>
            <a:spLocks noGrp="1"/>
          </p:cNvSpPr>
          <p:nvPr>
            <p:ph idx="1"/>
          </p:nvPr>
        </p:nvSpPr>
        <p:spPr>
          <a:xfrm>
            <a:off x="914400" y="1600201"/>
            <a:ext cx="7772400" cy="2819400"/>
          </a:xfrm>
        </p:spPr>
        <p:txBody>
          <a:bodyPr/>
          <a:lstStyle/>
          <a:p>
            <a:pPr marL="0" indent="0">
              <a:buNone/>
            </a:pPr>
            <a:r>
              <a:rPr lang="en-US" b="1" dirty="0">
                <a:latin typeface="Constantia" panose="02030602050306030303" pitchFamily="18" charset="0"/>
              </a:rPr>
              <a:t>Civility is behavior that:</a:t>
            </a:r>
          </a:p>
          <a:p>
            <a:pPr>
              <a:buFont typeface="Arial" panose="020B0604020202020204" pitchFamily="34" charset="0"/>
              <a:buChar char="•"/>
            </a:pPr>
            <a:r>
              <a:rPr lang="en-US" dirty="0">
                <a:latin typeface="Constantia" panose="02030602050306030303" pitchFamily="18" charset="0"/>
              </a:rPr>
              <a:t>Shows respect toward another</a:t>
            </a:r>
          </a:p>
          <a:p>
            <a:pPr>
              <a:buFont typeface="Arial" panose="020B0604020202020204" pitchFamily="34" charset="0"/>
              <a:buChar char="•"/>
            </a:pPr>
            <a:r>
              <a:rPr lang="en-US" sz="4000" b="1" dirty="0">
                <a:latin typeface="Constantia" panose="02030602050306030303" pitchFamily="18" charset="0"/>
              </a:rPr>
              <a:t>Causes another to feel valued</a:t>
            </a:r>
          </a:p>
          <a:p>
            <a:pPr>
              <a:buFont typeface="Arial" panose="020B0604020202020204" pitchFamily="34" charset="0"/>
              <a:buChar char="•"/>
            </a:pPr>
            <a:r>
              <a:rPr lang="en-US" dirty="0">
                <a:latin typeface="Constantia" panose="02030602050306030303" pitchFamily="18" charset="0"/>
              </a:rPr>
              <a:t>Contributes to mutual respect, effective communication and team collaboration</a:t>
            </a:r>
          </a:p>
        </p:txBody>
      </p:sp>
      <p:pic>
        <p:nvPicPr>
          <p:cNvPr id="4098" name="Picture 2" descr="C:\Users\corbinr\AppData\Local\Microsoft\Windows\Temporary Internet Files\Content.IE5\F4INCY9W\Law-of-Friendship[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4800600"/>
            <a:ext cx="2743200" cy="1947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69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3" y="457200"/>
            <a:ext cx="8229600" cy="990600"/>
          </a:xfrm>
        </p:spPr>
        <p:txBody>
          <a:bodyPr>
            <a:normAutofit/>
          </a:bodyPr>
          <a:lstStyle/>
          <a:p>
            <a:r>
              <a:rPr lang="en-US" dirty="0"/>
              <a:t>How to define fairness</a:t>
            </a:r>
          </a:p>
        </p:txBody>
      </p:sp>
      <p:pic>
        <p:nvPicPr>
          <p:cNvPr id="4" name="-dMoK48QGL8">
            <a:hlinkClick r:id="" action="ppaction://media"/>
          </p:cNvPr>
          <p:cNvPicPr>
            <a:picLocks noGrp="1" noRot="1" noChangeAspect="1"/>
          </p:cNvPicPr>
          <p:nvPr>
            <p:ph idx="1"/>
            <a:videoFile r:link="rId1"/>
          </p:nvPr>
        </p:nvPicPr>
        <p:blipFill>
          <a:blip r:embed="rId4"/>
          <a:stretch>
            <a:fillRect/>
          </a:stretch>
        </p:blipFill>
        <p:spPr>
          <a:xfrm>
            <a:off x="1117600" y="1447800"/>
            <a:ext cx="6731000" cy="5048250"/>
          </a:xfrm>
          <a:prstGeom prst="rect">
            <a:avLst/>
          </a:prstGeom>
        </p:spPr>
      </p:pic>
    </p:spTree>
    <p:extLst>
      <p:ext uri="{BB962C8B-B14F-4D97-AF65-F5344CB8AC3E}">
        <p14:creationId xmlns:p14="http://schemas.microsoft.com/office/powerpoint/2010/main" val="13657162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mmer, Books, Law, Court, Lawyer, Paragraphs, R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829"/>
            <a:ext cx="8618014" cy="64635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3505200" y="6328157"/>
            <a:ext cx="2133600" cy="365125"/>
          </a:xfrm>
        </p:spPr>
        <p:txBody>
          <a:bodyPr/>
          <a:lstStyle/>
          <a:p>
            <a:pPr algn="ctr"/>
            <a:fld id="{5625C6FD-9A9B-A14F-8D70-7ED57AF31E59}" type="slidenum">
              <a:rPr lang="en-US" sz="1600" smtClean="0"/>
              <a:pPr algn="ctr"/>
              <a:t>16</a:t>
            </a:fld>
            <a:endParaRPr lang="en-US" sz="1600" dirty="0"/>
          </a:p>
        </p:txBody>
      </p:sp>
      <p:sp>
        <p:nvSpPr>
          <p:cNvPr id="5" name="Title 1"/>
          <p:cNvSpPr txBox="1">
            <a:spLocks/>
          </p:cNvSpPr>
          <p:nvPr/>
        </p:nvSpPr>
        <p:spPr>
          <a:xfrm>
            <a:off x="457200" y="429411"/>
            <a:ext cx="8229600" cy="117626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a:latin typeface="Tw Cen MT"/>
                <a:cs typeface="Tw Cen MT"/>
              </a:rPr>
              <a:t>If you don’t take me seriously</a:t>
            </a:r>
            <a:r>
              <a:rPr lang="is-IS" sz="4000" b="1" dirty="0">
                <a:latin typeface="Tw Cen MT"/>
                <a:cs typeface="Tw Cen MT"/>
              </a:rPr>
              <a:t>…</a:t>
            </a:r>
            <a:endParaRPr lang="en-US" sz="4000" b="1" dirty="0">
              <a:latin typeface="Tw Cen MT"/>
              <a:cs typeface="Tw Cen MT"/>
            </a:endParaRPr>
          </a:p>
        </p:txBody>
      </p:sp>
      <p:sp>
        <p:nvSpPr>
          <p:cNvPr id="8" name="TextBox 7"/>
          <p:cNvSpPr txBox="1"/>
          <p:nvPr/>
        </p:nvSpPr>
        <p:spPr>
          <a:xfrm>
            <a:off x="5325193" y="3862287"/>
            <a:ext cx="2714469" cy="1569660"/>
          </a:xfrm>
          <a:prstGeom prst="rect">
            <a:avLst/>
          </a:prstGeom>
          <a:noFill/>
        </p:spPr>
        <p:txBody>
          <a:bodyPr wrap="square" rtlCol="0">
            <a:spAutoFit/>
          </a:bodyPr>
          <a:lstStyle/>
          <a:p>
            <a:pPr algn="ctr"/>
            <a:r>
              <a:rPr lang="en-US" sz="3200" dirty="0">
                <a:latin typeface="Futura Std Book"/>
                <a:cs typeface="Futura Std Book"/>
              </a:rPr>
              <a:t>I will find someone to make you. </a:t>
            </a:r>
          </a:p>
        </p:txBody>
      </p:sp>
    </p:spTree>
    <p:extLst>
      <p:ext uri="{BB962C8B-B14F-4D97-AF65-F5344CB8AC3E}">
        <p14:creationId xmlns:p14="http://schemas.microsoft.com/office/powerpoint/2010/main" val="2258943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Black Gift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7" y="1428728"/>
            <a:ext cx="8132065" cy="54242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3505200" y="6328157"/>
            <a:ext cx="2133600" cy="365125"/>
          </a:xfrm>
        </p:spPr>
        <p:txBody>
          <a:bodyPr/>
          <a:lstStyle/>
          <a:p>
            <a:pPr algn="ctr"/>
            <a:fld id="{5625C6FD-9A9B-A14F-8D70-7ED57AF31E59}" type="slidenum">
              <a:rPr lang="en-US" sz="1600" smtClean="0"/>
              <a:pPr algn="ctr"/>
              <a:t>17</a:t>
            </a:fld>
            <a:endParaRPr lang="en-US" sz="1600" dirty="0"/>
          </a:p>
        </p:txBody>
      </p:sp>
      <p:sp>
        <p:nvSpPr>
          <p:cNvPr id="5" name="Title 1"/>
          <p:cNvSpPr txBox="1">
            <a:spLocks/>
          </p:cNvSpPr>
          <p:nvPr/>
        </p:nvSpPr>
        <p:spPr>
          <a:xfrm>
            <a:off x="457200" y="565099"/>
            <a:ext cx="8229600" cy="117626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800" b="1" dirty="0">
                <a:latin typeface="Tw Cen MT"/>
                <a:cs typeface="Tw Cen MT"/>
              </a:rPr>
              <a:t>Gift-Getting Behavior</a:t>
            </a:r>
          </a:p>
        </p:txBody>
      </p:sp>
      <p:sp>
        <p:nvSpPr>
          <p:cNvPr id="6" name="Content Placeholder 4"/>
          <p:cNvSpPr txBox="1">
            <a:spLocks/>
          </p:cNvSpPr>
          <p:nvPr/>
        </p:nvSpPr>
        <p:spPr>
          <a:xfrm>
            <a:off x="3227832" y="2211999"/>
            <a:ext cx="4370396" cy="411615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spcBef>
                <a:spcPts val="1800"/>
              </a:spcBef>
              <a:buFont typeface="Arial"/>
              <a:buChar char="•"/>
            </a:pPr>
            <a:r>
              <a:rPr lang="en-US" sz="2800" dirty="0">
                <a:solidFill>
                  <a:srgbClr val="000000"/>
                </a:solidFill>
                <a:latin typeface="Futura Std Book"/>
                <a:cs typeface="Futura Std Book"/>
              </a:rPr>
              <a:t>Thank You</a:t>
            </a:r>
          </a:p>
          <a:p>
            <a:pPr marL="457200" indent="-457200" algn="l">
              <a:spcBef>
                <a:spcPts val="1800"/>
              </a:spcBef>
              <a:buFont typeface="Arial"/>
              <a:buChar char="•"/>
            </a:pPr>
            <a:r>
              <a:rPr lang="en-US" sz="2800" dirty="0">
                <a:solidFill>
                  <a:srgbClr val="000000"/>
                </a:solidFill>
                <a:latin typeface="Futura Std Book"/>
                <a:cs typeface="Futura Std Book"/>
              </a:rPr>
              <a:t>I appreciate it</a:t>
            </a:r>
          </a:p>
          <a:p>
            <a:pPr marL="457200" indent="-457200" algn="l">
              <a:spcBef>
                <a:spcPts val="1800"/>
              </a:spcBef>
              <a:buFont typeface="Arial"/>
              <a:buChar char="•"/>
            </a:pPr>
            <a:r>
              <a:rPr lang="en-US" sz="2800" dirty="0">
                <a:solidFill>
                  <a:srgbClr val="000000"/>
                </a:solidFill>
                <a:latin typeface="Futura Std Book"/>
                <a:cs typeface="Futura Std Book"/>
              </a:rPr>
              <a:t>I know just what I’ll do with it.</a:t>
            </a:r>
          </a:p>
        </p:txBody>
      </p:sp>
    </p:spTree>
    <p:extLst>
      <p:ext uri="{BB962C8B-B14F-4D97-AF65-F5344CB8AC3E}">
        <p14:creationId xmlns:p14="http://schemas.microsoft.com/office/powerpoint/2010/main" val="185181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5200" y="6328157"/>
            <a:ext cx="2133600" cy="365125"/>
          </a:xfrm>
        </p:spPr>
        <p:txBody>
          <a:bodyPr/>
          <a:lstStyle/>
          <a:p>
            <a:pPr algn="ctr"/>
            <a:fld id="{5625C6FD-9A9B-A14F-8D70-7ED57AF31E59}" type="slidenum">
              <a:rPr lang="en-US" sz="1600" smtClean="0"/>
              <a:pPr algn="ctr"/>
              <a:t>18</a:t>
            </a:fld>
            <a:endParaRPr lang="en-US" sz="1600" dirty="0"/>
          </a:p>
        </p:txBody>
      </p:sp>
      <p:sp>
        <p:nvSpPr>
          <p:cNvPr id="5" name="Title 1"/>
          <p:cNvSpPr txBox="1">
            <a:spLocks/>
          </p:cNvSpPr>
          <p:nvPr/>
        </p:nvSpPr>
        <p:spPr>
          <a:xfrm>
            <a:off x="457200" y="565099"/>
            <a:ext cx="8229600" cy="117626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800" b="1" dirty="0">
                <a:latin typeface="Tw Cen MT"/>
                <a:cs typeface="Tw Cen MT"/>
              </a:rPr>
              <a:t>ALWAYS</a:t>
            </a:r>
          </a:p>
        </p:txBody>
      </p:sp>
      <p:sp>
        <p:nvSpPr>
          <p:cNvPr id="6" name="Content Placeholder 4"/>
          <p:cNvSpPr txBox="1">
            <a:spLocks/>
          </p:cNvSpPr>
          <p:nvPr/>
        </p:nvSpPr>
        <p:spPr>
          <a:xfrm>
            <a:off x="449734" y="1691156"/>
            <a:ext cx="8073780" cy="435133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lnSpc>
                <a:spcPct val="120000"/>
              </a:lnSpc>
              <a:buFont typeface="Arial"/>
              <a:buChar char="•"/>
            </a:pPr>
            <a:r>
              <a:rPr lang="en-US" sz="2400" dirty="0">
                <a:solidFill>
                  <a:srgbClr val="000000"/>
                </a:solidFill>
                <a:latin typeface="Futura Std Book"/>
                <a:cs typeface="Futura Std Book"/>
              </a:rPr>
              <a:t>Thank you.</a:t>
            </a:r>
          </a:p>
          <a:p>
            <a:pPr marL="457200" indent="-457200" algn="l">
              <a:lnSpc>
                <a:spcPct val="120000"/>
              </a:lnSpc>
              <a:buFont typeface="Arial"/>
              <a:buChar char="•"/>
            </a:pPr>
            <a:r>
              <a:rPr lang="en-US" sz="2400" dirty="0">
                <a:solidFill>
                  <a:srgbClr val="000000"/>
                </a:solidFill>
                <a:latin typeface="Futura Std Book"/>
                <a:cs typeface="Futura Std Book"/>
              </a:rPr>
              <a:t>I appreciate your trusting me enough to bring this to my attention.</a:t>
            </a:r>
          </a:p>
          <a:p>
            <a:pPr marL="457200" indent="-457200" algn="l">
              <a:lnSpc>
                <a:spcPct val="120000"/>
              </a:lnSpc>
              <a:buFont typeface="Arial"/>
              <a:buChar char="•"/>
            </a:pPr>
            <a:r>
              <a:rPr lang="en-US" sz="2400" dirty="0">
                <a:solidFill>
                  <a:srgbClr val="000000"/>
                </a:solidFill>
                <a:latin typeface="Futura Std Book"/>
                <a:cs typeface="Futura Std Book"/>
              </a:rPr>
              <a:t>We take these things seriously.</a:t>
            </a:r>
          </a:p>
          <a:p>
            <a:pPr marL="457200" indent="-457200" algn="l">
              <a:lnSpc>
                <a:spcPct val="120000"/>
              </a:lnSpc>
              <a:buFont typeface="Arial"/>
              <a:buChar char="•"/>
            </a:pPr>
            <a:r>
              <a:rPr lang="en-US" sz="2400" dirty="0">
                <a:solidFill>
                  <a:srgbClr val="000000"/>
                </a:solidFill>
                <a:latin typeface="Futura Std Book"/>
                <a:cs typeface="Futura Std Book"/>
              </a:rPr>
              <a:t>If what you describe is happening, it shouldn’t be.</a:t>
            </a:r>
          </a:p>
          <a:p>
            <a:pPr marL="457200" indent="-457200" algn="l">
              <a:lnSpc>
                <a:spcPct val="120000"/>
              </a:lnSpc>
              <a:buFont typeface="Arial"/>
              <a:buChar char="•"/>
            </a:pPr>
            <a:r>
              <a:rPr lang="en-US" sz="2400" dirty="0">
                <a:solidFill>
                  <a:srgbClr val="000000"/>
                </a:solidFill>
                <a:latin typeface="Futura Std Book"/>
                <a:cs typeface="Futura Std Book"/>
              </a:rPr>
              <a:t>We will take steps to get to the bottom of this right away.</a:t>
            </a:r>
          </a:p>
        </p:txBody>
      </p:sp>
      <p:pic>
        <p:nvPicPr>
          <p:cNvPr id="7" name="Picture 4" descr="adult, birthday, birthday gift"/>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19415" r="14721" b="13600"/>
          <a:stretch/>
        </p:blipFill>
        <p:spPr bwMode="auto">
          <a:xfrm>
            <a:off x="4976367" y="-1"/>
            <a:ext cx="2131569" cy="19606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00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5200" y="6328157"/>
            <a:ext cx="2133600" cy="365125"/>
          </a:xfrm>
        </p:spPr>
        <p:txBody>
          <a:bodyPr/>
          <a:lstStyle/>
          <a:p>
            <a:pPr algn="ctr"/>
            <a:fld id="{5625C6FD-9A9B-A14F-8D70-7ED57AF31E59}" type="slidenum">
              <a:rPr lang="en-US" sz="1600" smtClean="0"/>
              <a:pPr algn="ctr"/>
              <a:t>19</a:t>
            </a:fld>
            <a:endParaRPr lang="en-US" sz="1600" dirty="0"/>
          </a:p>
        </p:txBody>
      </p:sp>
      <p:sp>
        <p:nvSpPr>
          <p:cNvPr id="5" name="Title 1"/>
          <p:cNvSpPr txBox="1">
            <a:spLocks/>
          </p:cNvSpPr>
          <p:nvPr/>
        </p:nvSpPr>
        <p:spPr>
          <a:xfrm>
            <a:off x="457200" y="565099"/>
            <a:ext cx="8229600" cy="117626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800" b="1" dirty="0">
                <a:latin typeface="Tw Cen MT"/>
                <a:cs typeface="Tw Cen MT"/>
              </a:rPr>
              <a:t>NEVERS</a:t>
            </a:r>
          </a:p>
        </p:txBody>
      </p:sp>
      <p:sp>
        <p:nvSpPr>
          <p:cNvPr id="6" name="Content Placeholder 4"/>
          <p:cNvSpPr txBox="1">
            <a:spLocks/>
          </p:cNvSpPr>
          <p:nvPr/>
        </p:nvSpPr>
        <p:spPr>
          <a:xfrm>
            <a:off x="449734" y="2206752"/>
            <a:ext cx="8073780" cy="383574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120000"/>
              </a:lnSpc>
              <a:buFont typeface="Arial"/>
              <a:buChar char="•"/>
            </a:pPr>
            <a:r>
              <a:rPr lang="en-US" sz="2400" dirty="0">
                <a:solidFill>
                  <a:srgbClr val="000000"/>
                </a:solidFill>
                <a:latin typeface="Futura Std Book"/>
                <a:cs typeface="Futura Std Book"/>
              </a:rPr>
              <a:t>Why are you just bringing this forward now?</a:t>
            </a:r>
          </a:p>
          <a:p>
            <a:pPr marL="342900" indent="-342900" algn="l">
              <a:lnSpc>
                <a:spcPct val="120000"/>
              </a:lnSpc>
              <a:buFont typeface="Arial"/>
              <a:buChar char="•"/>
            </a:pPr>
            <a:r>
              <a:rPr lang="en-US" sz="2400" dirty="0">
                <a:solidFill>
                  <a:srgbClr val="000000"/>
                </a:solidFill>
                <a:latin typeface="Futura Std Book"/>
                <a:cs typeface="Futura Std Book"/>
              </a:rPr>
              <a:t>I have a hard time believing…</a:t>
            </a:r>
          </a:p>
          <a:p>
            <a:pPr marL="342900" indent="-342900" algn="l">
              <a:lnSpc>
                <a:spcPct val="120000"/>
              </a:lnSpc>
              <a:buFont typeface="Arial"/>
              <a:buChar char="•"/>
            </a:pPr>
            <a:r>
              <a:rPr lang="en-US" sz="2400" dirty="0">
                <a:solidFill>
                  <a:srgbClr val="000000"/>
                </a:solidFill>
                <a:latin typeface="Futura Std Book"/>
                <a:cs typeface="Futura Std Book"/>
              </a:rPr>
              <a:t>What was your part in it?</a:t>
            </a:r>
          </a:p>
          <a:p>
            <a:pPr marL="342900" indent="-342900" algn="l">
              <a:lnSpc>
                <a:spcPct val="120000"/>
              </a:lnSpc>
              <a:buFont typeface="Arial"/>
              <a:buChar char="•"/>
            </a:pPr>
            <a:r>
              <a:rPr lang="en-US" sz="2400" dirty="0">
                <a:solidFill>
                  <a:srgbClr val="000000"/>
                </a:solidFill>
                <a:latin typeface="Futura Std Book"/>
                <a:cs typeface="Futura Std Book"/>
              </a:rPr>
              <a:t>Why do you think they did those things?</a:t>
            </a:r>
          </a:p>
          <a:p>
            <a:pPr marL="342900" indent="-342900" algn="l">
              <a:lnSpc>
                <a:spcPct val="120000"/>
              </a:lnSpc>
              <a:buFont typeface="Arial"/>
              <a:buChar char="•"/>
            </a:pPr>
            <a:r>
              <a:rPr lang="en-US" sz="2400" dirty="0">
                <a:solidFill>
                  <a:srgbClr val="000000"/>
                </a:solidFill>
                <a:latin typeface="Futura Std Book"/>
                <a:cs typeface="Futura Std Book"/>
              </a:rPr>
              <a:t>Have you told them to stop?</a:t>
            </a:r>
          </a:p>
        </p:txBody>
      </p:sp>
      <p:pic>
        <p:nvPicPr>
          <p:cNvPr id="8" name="Picture 4" descr="adult, birthday, birthday gift"/>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19415" r="10514" b="13600"/>
          <a:stretch/>
        </p:blipFill>
        <p:spPr bwMode="auto">
          <a:xfrm rot="10800000">
            <a:off x="6419088" y="4547245"/>
            <a:ext cx="2267712" cy="19606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192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4"/>
          <p:cNvSpPr>
            <a:spLocks noChangeArrowheads="1"/>
          </p:cNvSpPr>
          <p:nvPr/>
        </p:nvSpPr>
        <p:spPr bwMode="auto">
          <a:xfrm>
            <a:off x="1066800" y="304800"/>
            <a:ext cx="7543800" cy="1431925"/>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pitchFamily="34" charset="-128"/>
                <a:cs typeface="Arial" panose="020B0604020202020204" pitchFamily="34" charset="0"/>
              </a:rPr>
              <a:t>What’s in your “backpack</a:t>
            </a:r>
            <a:r>
              <a:rPr kumimoji="0" lang="en-US" sz="5400" u="none" strike="noStrike" kern="1200" cap="none" spc="0" normalizeH="0" baseline="0" noProof="0" dirty="0">
                <a:ln>
                  <a:noFill/>
                </a:ln>
                <a:effectLst>
                  <a:outerShdw blurRad="38100" dist="38100" dir="2700000" algn="tl">
                    <a:srgbClr val="000000"/>
                  </a:outerShdw>
                </a:effectLst>
                <a:uLnTx/>
                <a:uFillTx/>
                <a:latin typeface="Arial" panose="020B0604020202020204" pitchFamily="34" charset="0"/>
                <a:ea typeface="ＭＳ Ｐゴシック" pitchFamily="34" charset="-128"/>
                <a:cs typeface="Arial" panose="020B0604020202020204" pitchFamily="34" charset="0"/>
              </a:rPr>
              <a:t>”</a:t>
            </a:r>
          </a:p>
        </p:txBody>
      </p:sp>
      <p:sp>
        <p:nvSpPr>
          <p:cNvPr id="168965" name="Rectangle 5"/>
          <p:cNvSpPr>
            <a:spLocks noChangeArrowheads="1"/>
          </p:cNvSpPr>
          <p:nvPr/>
        </p:nvSpPr>
        <p:spPr bwMode="auto">
          <a:xfrm>
            <a:off x="1066800" y="1981200"/>
            <a:ext cx="7543800" cy="4114800"/>
          </a:xfrm>
          <a:prstGeom prst="rect">
            <a:avLst/>
          </a:prstGeom>
          <a:noFill/>
          <a:ln w="9525">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
                <a:srgbClr val="FFCC66"/>
              </a:buClr>
              <a:buSzPct val="80000"/>
              <a:buFont typeface="Wingdings" pitchFamily="2" charset="2"/>
              <a:buChar char="n"/>
              <a:tabLst/>
              <a:defRPr/>
            </a:pPr>
            <a:r>
              <a:rPr kumimoji="0" lang="en-US" sz="32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itchFamily="18" charset="0"/>
                <a:ea typeface="ＭＳ Ｐゴシック" pitchFamily="34" charset="-128"/>
                <a:cs typeface="+mn-cs"/>
              </a:rPr>
              <a:t>It’s what we “bring” to work</a:t>
            </a:r>
          </a:p>
          <a:p>
            <a:pPr marL="342900" marR="0" lvl="0" indent="-342900" algn="l" defTabSz="914400" rtl="0" eaLnBrk="1" fontAlgn="base" latinLnBrk="0" hangingPunct="1">
              <a:lnSpc>
                <a:spcPct val="100000"/>
              </a:lnSpc>
              <a:spcBef>
                <a:spcPct val="20000"/>
              </a:spcBef>
              <a:spcAft>
                <a:spcPct val="0"/>
              </a:spcAft>
              <a:buClr>
                <a:srgbClr val="FFCC66"/>
              </a:buClr>
              <a:buSzPct val="80000"/>
              <a:buFont typeface="Wingdings" pitchFamily="2" charset="2"/>
              <a:buChar char="n"/>
              <a:tabLst/>
              <a:defRPr/>
            </a:pPr>
            <a:r>
              <a:rPr kumimoji="0" lang="en-US" sz="32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itchFamily="18" charset="0"/>
                <a:ea typeface="ＭＳ Ｐゴシック" pitchFamily="34" charset="-128"/>
                <a:cs typeface="+mn-cs"/>
              </a:rPr>
              <a:t>It’s who I am</a:t>
            </a:r>
          </a:p>
          <a:p>
            <a:pPr marL="342900" marR="0" lvl="0" indent="-342900" algn="l" defTabSz="914400" rtl="0" eaLnBrk="1" fontAlgn="base" latinLnBrk="0" hangingPunct="1">
              <a:lnSpc>
                <a:spcPct val="100000"/>
              </a:lnSpc>
              <a:spcBef>
                <a:spcPct val="20000"/>
              </a:spcBef>
              <a:spcAft>
                <a:spcPct val="0"/>
              </a:spcAft>
              <a:buClr>
                <a:srgbClr val="FFCC66"/>
              </a:buClr>
              <a:buSzPct val="80000"/>
              <a:buFont typeface="Wingdings" pitchFamily="2" charset="2"/>
              <a:buChar char="n"/>
              <a:tabLst/>
              <a:defRPr/>
            </a:pPr>
            <a:r>
              <a:rPr kumimoji="0" lang="en-US" sz="32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itchFamily="18" charset="0"/>
                <a:ea typeface="ＭＳ Ｐゴシック" pitchFamily="34" charset="-128"/>
                <a:cs typeface="+mn-cs"/>
              </a:rPr>
              <a:t>It’s my “stuff”</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33800"/>
            <a:ext cx="9144000" cy="3124200"/>
          </a:xfrm>
          <a:prstGeom prst="rect">
            <a:avLst/>
          </a:prstGeom>
        </p:spPr>
      </p:pic>
    </p:spTree>
    <p:extLst>
      <p:ext uri="{BB962C8B-B14F-4D97-AF65-F5344CB8AC3E}">
        <p14:creationId xmlns:p14="http://schemas.microsoft.com/office/powerpoint/2010/main" val="2281776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Black Gift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7" y="2401992"/>
            <a:ext cx="6672943" cy="44509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3505200" y="6328157"/>
            <a:ext cx="2133600" cy="365125"/>
          </a:xfrm>
        </p:spPr>
        <p:txBody>
          <a:bodyPr/>
          <a:lstStyle/>
          <a:p>
            <a:pPr algn="ctr"/>
            <a:fld id="{5625C6FD-9A9B-A14F-8D70-7ED57AF31E59}" type="slidenum">
              <a:rPr lang="en-US" sz="1600" smtClean="0"/>
              <a:pPr algn="ctr"/>
              <a:t>20</a:t>
            </a:fld>
            <a:endParaRPr lang="en-US" sz="1600" dirty="0"/>
          </a:p>
        </p:txBody>
      </p:sp>
      <p:sp>
        <p:nvSpPr>
          <p:cNvPr id="5" name="Title 1"/>
          <p:cNvSpPr txBox="1">
            <a:spLocks/>
          </p:cNvSpPr>
          <p:nvPr/>
        </p:nvSpPr>
        <p:spPr>
          <a:xfrm>
            <a:off x="457200" y="565099"/>
            <a:ext cx="8229600" cy="117626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800" b="1" dirty="0">
                <a:latin typeface="Tw Cen MT"/>
                <a:cs typeface="Tw Cen MT"/>
              </a:rPr>
              <a:t>Goals of Complaint Handling</a:t>
            </a:r>
          </a:p>
        </p:txBody>
      </p:sp>
      <p:sp>
        <p:nvSpPr>
          <p:cNvPr id="6" name="Content Placeholder 4"/>
          <p:cNvSpPr txBox="1">
            <a:spLocks/>
          </p:cNvSpPr>
          <p:nvPr/>
        </p:nvSpPr>
        <p:spPr>
          <a:xfrm>
            <a:off x="2255520" y="1631964"/>
            <a:ext cx="6267992" cy="414383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120000"/>
              </a:lnSpc>
              <a:buFont typeface="Arial"/>
              <a:buChar char="•"/>
            </a:pPr>
            <a:r>
              <a:rPr lang="en-US" sz="2400" dirty="0">
                <a:solidFill>
                  <a:srgbClr val="000000"/>
                </a:solidFill>
                <a:latin typeface="Futura Std Book"/>
                <a:cs typeface="Futura Std Book"/>
              </a:rPr>
              <a:t>Let the employee know you will take them seriously.</a:t>
            </a:r>
          </a:p>
          <a:p>
            <a:pPr marL="342900" indent="-342900" algn="l">
              <a:lnSpc>
                <a:spcPct val="120000"/>
              </a:lnSpc>
              <a:buFont typeface="Arial"/>
              <a:buChar char="•"/>
            </a:pPr>
            <a:r>
              <a:rPr lang="en-US" sz="2400" dirty="0">
                <a:solidFill>
                  <a:srgbClr val="000000"/>
                </a:solidFill>
                <a:latin typeface="Futura Std Book"/>
                <a:cs typeface="Futura Std Book"/>
              </a:rPr>
              <a:t>Let the employee know that how they feel matters.</a:t>
            </a:r>
          </a:p>
          <a:p>
            <a:pPr marL="342900" indent="-342900" algn="l">
              <a:lnSpc>
                <a:spcPct val="140000"/>
              </a:lnSpc>
              <a:buFont typeface="Arial"/>
              <a:buChar char="•"/>
            </a:pPr>
            <a:r>
              <a:rPr lang="en-US" sz="2400" dirty="0">
                <a:solidFill>
                  <a:srgbClr val="000000"/>
                </a:solidFill>
                <a:latin typeface="Futura Std Book"/>
                <a:cs typeface="Futura Std Book"/>
              </a:rPr>
              <a:t>Let the employee know that, if what they describe is happening, it will stop.</a:t>
            </a:r>
          </a:p>
          <a:p>
            <a:pPr marL="342900" indent="-342900" algn="l">
              <a:lnSpc>
                <a:spcPct val="120000"/>
              </a:lnSpc>
              <a:buFont typeface="Arial"/>
              <a:buChar char="•"/>
            </a:pPr>
            <a:r>
              <a:rPr lang="en-US" sz="2400" dirty="0">
                <a:solidFill>
                  <a:srgbClr val="000000"/>
                </a:solidFill>
                <a:latin typeface="Futura Std Book"/>
                <a:cs typeface="Futura Std Book"/>
              </a:rPr>
              <a:t>Let the employee know you will take action.</a:t>
            </a:r>
          </a:p>
        </p:txBody>
      </p:sp>
    </p:spTree>
    <p:extLst>
      <p:ext uri="{BB962C8B-B14F-4D97-AF65-F5344CB8AC3E}">
        <p14:creationId xmlns:p14="http://schemas.microsoft.com/office/powerpoint/2010/main" val="3188623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MeToo</a:t>
            </a:r>
            <a:endParaRPr lang="en-US" dirty="0"/>
          </a:p>
        </p:txBody>
      </p:sp>
      <p:sp>
        <p:nvSpPr>
          <p:cNvPr id="3" name="Content Placeholder 2"/>
          <p:cNvSpPr>
            <a:spLocks noGrp="1"/>
          </p:cNvSpPr>
          <p:nvPr>
            <p:ph sz="quarter" idx="1"/>
          </p:nvPr>
        </p:nvSpPr>
        <p:spPr/>
        <p:txBody>
          <a:bodyPr/>
          <a:lstStyle/>
          <a:p>
            <a:r>
              <a:rPr lang="en-US" dirty="0"/>
              <a:t>In October 2017, Harvey Weinstein, a very powerful producer in the movie industry for decades, was accused of sexual harassment by more than thirty women—</a:t>
            </a:r>
          </a:p>
          <a:p>
            <a:pPr marL="0" indent="0">
              <a:buNone/>
            </a:pPr>
            <a:r>
              <a:rPr lang="en-US" dirty="0"/>
              <a:t>including famous </a:t>
            </a:r>
          </a:p>
          <a:p>
            <a:pPr marL="0" indent="0">
              <a:buNone/>
            </a:pPr>
            <a:r>
              <a:rPr lang="en-US" dirty="0"/>
              <a:t>Gwyneth </a:t>
            </a:r>
            <a:r>
              <a:rPr lang="en-US" dirty="0" err="1"/>
              <a:t>Paltrow</a:t>
            </a:r>
            <a:r>
              <a:rPr lang="en-US" dirty="0"/>
              <a:t>, </a:t>
            </a:r>
          </a:p>
          <a:p>
            <a:pPr marL="0" indent="0">
              <a:buNone/>
            </a:pPr>
            <a:r>
              <a:rPr lang="en-US" dirty="0"/>
              <a:t>Kate </a:t>
            </a:r>
            <a:r>
              <a:rPr lang="en-US" dirty="0" err="1"/>
              <a:t>Beckinsale</a:t>
            </a:r>
            <a:r>
              <a:rPr lang="en-US" dirty="0"/>
              <a:t>, </a:t>
            </a:r>
          </a:p>
          <a:p>
            <a:pPr marL="0" indent="0">
              <a:buNone/>
            </a:pPr>
            <a:r>
              <a:rPr lang="en-US" dirty="0"/>
              <a:t>Ashley Judd, </a:t>
            </a:r>
          </a:p>
          <a:p>
            <a:pPr marL="0" indent="0">
              <a:buNone/>
            </a:pPr>
            <a:r>
              <a:rPr lang="en-US" dirty="0"/>
              <a:t>Rose McGowan </a:t>
            </a:r>
          </a:p>
          <a:p>
            <a:pPr marL="0" indent="0">
              <a:buNone/>
            </a:pPr>
            <a:r>
              <a:rPr lang="en-US" dirty="0"/>
              <a:t>Angelina Jolie</a:t>
            </a:r>
          </a:p>
        </p:txBody>
      </p:sp>
      <p:sp>
        <p:nvSpPr>
          <p:cNvPr id="4" name="Slide Number Placeholder 3"/>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866D522-72C7-4094-9A6F-ABBAE85BB692}" type="slidenum">
              <a:rPr kumimoji="0" lang="en-US" altLang="en-US" sz="1400" b="1"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US" altLang="en-US" sz="1400" b="1" i="0" u="none" strike="noStrike" kern="1200" cap="none" spc="0" normalizeH="0" baseline="0" noProof="0">
              <a:ln>
                <a:noFill/>
              </a:ln>
              <a:solidFill>
                <a:srgbClr val="FFFFFF"/>
              </a:solidFill>
              <a:effectLst/>
              <a:uLnTx/>
              <a:uFillTx/>
              <a:latin typeface="Arial" pitchFamily="34" charset="0"/>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3048000"/>
            <a:ext cx="5476875" cy="3714750"/>
          </a:xfrm>
          <a:prstGeom prst="rect">
            <a:avLst/>
          </a:prstGeom>
        </p:spPr>
      </p:pic>
    </p:spTree>
    <p:extLst>
      <p:ext uri="{BB962C8B-B14F-4D97-AF65-F5344CB8AC3E}">
        <p14:creationId xmlns:p14="http://schemas.microsoft.com/office/powerpoint/2010/main" val="4064363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457200"/>
            <a:ext cx="3502025" cy="7239000"/>
          </a:xfrm>
        </p:spPr>
        <p:txBody>
          <a:bodyPr>
            <a:normAutofit/>
          </a:bodyPr>
          <a:lstStyle/>
          <a:p>
            <a:pPr algn="l"/>
            <a:r>
              <a:rPr lang="en-US" sz="2000" b="1" dirty="0">
                <a:solidFill>
                  <a:schemeClr val="tx1"/>
                </a:solidFill>
              </a:rPr>
              <a:t>#</a:t>
            </a:r>
            <a:r>
              <a:rPr lang="en-US" sz="2000" b="1" dirty="0" err="1">
                <a:solidFill>
                  <a:schemeClr val="tx1"/>
                </a:solidFill>
              </a:rPr>
              <a:t>MeToo</a:t>
            </a:r>
            <a:r>
              <a:rPr lang="en-US" sz="2000" b="1" dirty="0">
                <a:solidFill>
                  <a:schemeClr val="tx1"/>
                </a:solidFill>
              </a:rPr>
              <a:t> </a:t>
            </a:r>
            <a:br>
              <a:rPr lang="en-US" sz="2000" b="1" dirty="0">
                <a:solidFill>
                  <a:schemeClr val="tx1"/>
                </a:solidFill>
              </a:rPr>
            </a:br>
            <a:br>
              <a:rPr lang="en-US" sz="2000" b="1" dirty="0">
                <a:solidFill>
                  <a:schemeClr val="tx1"/>
                </a:solidFill>
              </a:rPr>
            </a:br>
            <a:r>
              <a:rPr lang="en-US" sz="2000" b="1" dirty="0">
                <a:solidFill>
                  <a:schemeClr val="tx1"/>
                </a:solidFill>
              </a:rPr>
              <a:t>First it was a story. </a:t>
            </a:r>
            <a:br>
              <a:rPr lang="en-US" sz="2000" dirty="0">
                <a:solidFill>
                  <a:schemeClr val="tx1"/>
                </a:solidFill>
              </a:rPr>
            </a:br>
            <a:r>
              <a:rPr lang="en-US" sz="2000" dirty="0">
                <a:solidFill>
                  <a:schemeClr val="tx1"/>
                </a:solidFill>
              </a:rPr>
              <a:t>Then a moment. Now, months after women began to come forward in droves to accuse powerful men of sexual harassment and assault, it is a movement.</a:t>
            </a:r>
            <a:br>
              <a:rPr lang="en-US" sz="2000" dirty="0">
                <a:solidFill>
                  <a:schemeClr val="tx1"/>
                </a:solidFill>
              </a:rPr>
            </a:br>
            <a:br>
              <a:rPr lang="en-US" sz="2000" dirty="0">
                <a:solidFill>
                  <a:schemeClr val="tx1"/>
                </a:solidFill>
              </a:rPr>
            </a:br>
            <a:r>
              <a:rPr lang="en-US" sz="2000" dirty="0">
                <a:solidFill>
                  <a:schemeClr val="tx1"/>
                </a:solidFill>
              </a:rPr>
              <a:t>Time magazine has named “the silence breakers” its person of the year for 2017, referring to those women, and the global conversation they have started.</a:t>
            </a:r>
            <a:br>
              <a:rPr lang="en-US" sz="2000" dirty="0">
                <a:solidFill>
                  <a:schemeClr val="tx1"/>
                </a:solidFill>
              </a:rPr>
            </a:br>
            <a:br>
              <a:rPr lang="en-US" sz="2000" dirty="0">
                <a:solidFill>
                  <a:schemeClr val="tx1"/>
                </a:solidFill>
              </a:rPr>
            </a:br>
            <a:br>
              <a:rPr lang="en-US" sz="3200" b="1" dirty="0">
                <a:solidFill>
                  <a:schemeClr val="tx1"/>
                </a:solidFill>
              </a:rPr>
            </a:br>
            <a:endParaRPr lang="en-US" sz="3200" b="1" dirty="0"/>
          </a:p>
        </p:txBody>
      </p:sp>
      <p:pic>
        <p:nvPicPr>
          <p:cNvPr id="5" name="Content Placeholder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0" y="0"/>
            <a:ext cx="5182297" cy="6908772"/>
          </a:xfrm>
        </p:spPr>
      </p:pic>
      <p:sp>
        <p:nvSpPr>
          <p:cNvPr id="4" name="Slide Number Placeholder 3"/>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866D522-72C7-4094-9A6F-ABBAE85BB692}" type="slidenum">
              <a:rPr kumimoji="0" lang="en-US" altLang="en-US" sz="1400" b="1"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US" altLang="en-US" sz="1400" b="1"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3126967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Women in low-wage US farm jobs </a:t>
            </a:r>
            <a:br>
              <a:rPr lang="en-US" b="1" dirty="0"/>
            </a:br>
            <a:r>
              <a:rPr lang="en-US" b="1" dirty="0"/>
              <a:t>say #</a:t>
            </a:r>
            <a:r>
              <a:rPr lang="en-US" b="1" dirty="0" err="1"/>
              <a:t>MeToo</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905000"/>
            <a:ext cx="8398934" cy="4724400"/>
          </a:xfrm>
        </p:spPr>
      </p:pic>
    </p:spTree>
    <p:extLst>
      <p:ext uri="{BB962C8B-B14F-4D97-AF65-F5344CB8AC3E}">
        <p14:creationId xmlns:p14="http://schemas.microsoft.com/office/powerpoint/2010/main" val="2998063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a:t>8 protected categories</a:t>
            </a:r>
          </a:p>
        </p:txBody>
      </p:sp>
      <p:sp>
        <p:nvSpPr>
          <p:cNvPr id="21527" name="Text Box 4"/>
          <p:cNvSpPr txBox="1">
            <a:spLocks noChangeArrowheads="1"/>
          </p:cNvSpPr>
          <p:nvPr/>
        </p:nvSpPr>
        <p:spPr bwMode="auto">
          <a:xfrm>
            <a:off x="381000" y="339725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ahoma" pitchFamily="34" charset="0"/>
                <a:ea typeface="+mn-ea"/>
                <a:cs typeface="+mn-cs"/>
              </a:rPr>
              <a:t>color</a:t>
            </a:r>
          </a:p>
        </p:txBody>
      </p:sp>
      <p:pic>
        <p:nvPicPr>
          <p:cNvPr id="21528" name="Picture 5" descr="pthomson-10MultiRacialH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95400"/>
            <a:ext cx="14938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525" name="Object 7"/>
          <p:cNvGraphicFramePr>
            <a:graphicFrameLocks noChangeAspect="1"/>
          </p:cNvGraphicFramePr>
          <p:nvPr/>
        </p:nvGraphicFramePr>
        <p:xfrm>
          <a:off x="2133600" y="1828800"/>
          <a:ext cx="2347913" cy="1983022"/>
        </p:xfrm>
        <a:graphic>
          <a:graphicData uri="http://schemas.openxmlformats.org/presentationml/2006/ole">
            <mc:AlternateContent xmlns:mc="http://schemas.openxmlformats.org/markup-compatibility/2006">
              <mc:Choice xmlns:v="urn:schemas-microsoft-com:vml" Requires="v">
                <p:oleObj spid="_x0000_s70841" name="Drawing" r:id="rId5" imgW="2572107" imgH="2171760" progId="WPDraw30.Drawing">
                  <p:embed/>
                </p:oleObj>
              </mc:Choice>
              <mc:Fallback>
                <p:oleObj name="Drawing" r:id="rId5" imgW="2572107" imgH="2171760" progId="WPDraw30.Drawing">
                  <p:embed/>
                  <p:pic>
                    <p:nvPicPr>
                      <p:cNvPr id="2152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1828800"/>
                        <a:ext cx="2347913" cy="1983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26" name="Text Box 8"/>
          <p:cNvSpPr txBox="1">
            <a:spLocks noChangeArrowheads="1"/>
          </p:cNvSpPr>
          <p:nvPr/>
        </p:nvSpPr>
        <p:spPr bwMode="auto">
          <a:xfrm>
            <a:off x="2133600" y="3637107"/>
            <a:ext cx="2347913" cy="64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ahoma" pitchFamily="34" charset="0"/>
                <a:ea typeface="+mn-ea"/>
                <a:cs typeface="+mn-cs"/>
              </a:rPr>
              <a:t>race</a:t>
            </a:r>
          </a:p>
        </p:txBody>
      </p:sp>
      <p:pic>
        <p:nvPicPr>
          <p:cNvPr id="21523" name="Picture 10" descr="j04004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9825" y="1219200"/>
            <a:ext cx="1311275"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 name="Text Box 11"/>
          <p:cNvSpPr txBox="1">
            <a:spLocks noChangeArrowheads="1"/>
          </p:cNvSpPr>
          <p:nvPr/>
        </p:nvSpPr>
        <p:spPr bwMode="auto">
          <a:xfrm>
            <a:off x="7391400" y="3076575"/>
            <a:ext cx="152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Tahoma" pitchFamily="34" charset="0"/>
                <a:ea typeface="+mn-ea"/>
                <a:cs typeface="+mn-cs"/>
              </a:rPr>
              <a:t>religion</a:t>
            </a:r>
          </a:p>
        </p:txBody>
      </p:sp>
      <p:graphicFrame>
        <p:nvGraphicFramePr>
          <p:cNvPr id="21510" name="Object 12"/>
          <p:cNvGraphicFramePr>
            <a:graphicFrameLocks noChangeAspect="1"/>
          </p:cNvGraphicFramePr>
          <p:nvPr/>
        </p:nvGraphicFramePr>
        <p:xfrm>
          <a:off x="4940300" y="4267200"/>
          <a:ext cx="1543050" cy="1581150"/>
        </p:xfrm>
        <a:graphic>
          <a:graphicData uri="http://schemas.openxmlformats.org/presentationml/2006/ole">
            <mc:AlternateContent xmlns:mc="http://schemas.openxmlformats.org/markup-compatibility/2006">
              <mc:Choice xmlns:v="urn:schemas-microsoft-com:vml" Requires="v">
                <p:oleObj spid="_x0000_s70842" name="Drawing" r:id="rId8" imgW="1838379" imgH="1886256" progId="WPDraw30.Drawing">
                  <p:embed/>
                </p:oleObj>
              </mc:Choice>
              <mc:Fallback>
                <p:oleObj name="Drawing" r:id="rId8" imgW="1838379" imgH="1886256" progId="WPDraw30.Drawing">
                  <p:embed/>
                  <p:pic>
                    <p:nvPicPr>
                      <p:cNvPr id="2151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0300" y="4267200"/>
                        <a:ext cx="15430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1" name="Text Box 13"/>
          <p:cNvSpPr txBox="1">
            <a:spLocks noChangeArrowheads="1"/>
          </p:cNvSpPr>
          <p:nvPr/>
        </p:nvSpPr>
        <p:spPr bwMode="auto">
          <a:xfrm>
            <a:off x="4876800" y="5710238"/>
            <a:ext cx="16621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ahoma" pitchFamily="34" charset="0"/>
                <a:ea typeface="+mn-ea"/>
                <a:cs typeface="+mn-cs"/>
              </a:rPr>
              <a:t>sex +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ahoma" pitchFamily="34" charset="0"/>
                <a:ea typeface="+mn-ea"/>
                <a:cs typeface="+mn-cs"/>
              </a:rPr>
              <a:t>pregnancy</a:t>
            </a:r>
          </a:p>
        </p:txBody>
      </p:sp>
      <p:graphicFrame>
        <p:nvGraphicFramePr>
          <p:cNvPr id="21521" name="Object 15"/>
          <p:cNvGraphicFramePr>
            <a:graphicFrameLocks noChangeAspect="1"/>
          </p:cNvGraphicFramePr>
          <p:nvPr/>
        </p:nvGraphicFramePr>
        <p:xfrm>
          <a:off x="2362200" y="4419600"/>
          <a:ext cx="2362200" cy="1668463"/>
        </p:xfrm>
        <a:graphic>
          <a:graphicData uri="http://schemas.openxmlformats.org/presentationml/2006/ole">
            <mc:AlternateContent xmlns:mc="http://schemas.openxmlformats.org/markup-compatibility/2006">
              <mc:Choice xmlns:v="urn:schemas-microsoft-com:vml" Requires="v">
                <p:oleObj spid="_x0000_s70843" name="Drawing" r:id="rId10" imgW="2800633" imgH="2114858" progId="WPDraw30.Drawing">
                  <p:embed/>
                </p:oleObj>
              </mc:Choice>
              <mc:Fallback>
                <p:oleObj name="Drawing" r:id="rId10" imgW="2800633" imgH="2114858" progId="WPDraw30.Drawing">
                  <p:embed/>
                  <p:pic>
                    <p:nvPicPr>
                      <p:cNvPr id="21521"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200" y="4419600"/>
                        <a:ext cx="2362200" cy="166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22" name="Text Box 16"/>
          <p:cNvSpPr txBox="1">
            <a:spLocks noChangeArrowheads="1"/>
          </p:cNvSpPr>
          <p:nvPr/>
        </p:nvSpPr>
        <p:spPr bwMode="auto">
          <a:xfrm>
            <a:off x="2133600" y="6011863"/>
            <a:ext cx="281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ahoma" pitchFamily="34" charset="0"/>
                <a:ea typeface="+mn-ea"/>
                <a:cs typeface="+mn-cs"/>
              </a:rPr>
              <a:t>national origin</a:t>
            </a:r>
          </a:p>
        </p:txBody>
      </p:sp>
      <p:pic>
        <p:nvPicPr>
          <p:cNvPr id="21519" name="Picture 18" descr="olderworker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56294" y="4114800"/>
            <a:ext cx="2249301" cy="164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Text Box 19"/>
          <p:cNvSpPr txBox="1">
            <a:spLocks noChangeArrowheads="1"/>
          </p:cNvSpPr>
          <p:nvPr/>
        </p:nvSpPr>
        <p:spPr bwMode="auto">
          <a:xfrm>
            <a:off x="6324600" y="5606415"/>
            <a:ext cx="2819400" cy="58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Tahoma" pitchFamily="34" charset="0"/>
                <a:ea typeface="+mn-ea"/>
                <a:cs typeface="+mn-cs"/>
              </a:rPr>
              <a:t>age (</a:t>
            </a:r>
            <a:r>
              <a:rPr kumimoji="0" lang="en-US" sz="3200" b="0" i="0" u="sng" strike="noStrike" kern="1200" cap="none" spc="0" normalizeH="0" baseline="0" noProof="0">
                <a:ln>
                  <a:noFill/>
                </a:ln>
                <a:solidFill>
                  <a:srgbClr val="000000"/>
                </a:solidFill>
                <a:effectLst/>
                <a:uLnTx/>
                <a:uFillTx/>
                <a:latin typeface="Tahoma" pitchFamily="34" charset="0"/>
                <a:ea typeface="+mn-ea"/>
                <a:cs typeface="+mn-cs"/>
              </a:rPr>
              <a:t>&gt;</a:t>
            </a:r>
            <a:r>
              <a:rPr kumimoji="0" lang="en-US" sz="3200" b="0" i="0" u="none" strike="noStrike" kern="1200" cap="none" spc="0" normalizeH="0" baseline="0" noProof="0">
                <a:ln>
                  <a:noFill/>
                </a:ln>
                <a:solidFill>
                  <a:srgbClr val="000000"/>
                </a:solidFill>
                <a:effectLst/>
                <a:uLnTx/>
                <a:uFillTx/>
                <a:latin typeface="Tahoma" pitchFamily="34" charset="0"/>
                <a:ea typeface="+mn-ea"/>
                <a:cs typeface="+mn-cs"/>
              </a:rPr>
              <a:t>40)</a:t>
            </a:r>
          </a:p>
        </p:txBody>
      </p:sp>
      <p:grpSp>
        <p:nvGrpSpPr>
          <p:cNvPr id="21514" name="Group 20"/>
          <p:cNvGrpSpPr>
            <a:grpSpLocks/>
          </p:cNvGrpSpPr>
          <p:nvPr/>
        </p:nvGrpSpPr>
        <p:grpSpPr bwMode="auto">
          <a:xfrm>
            <a:off x="4953000" y="1447800"/>
            <a:ext cx="2225675" cy="2551113"/>
            <a:chOff x="2832" y="1200"/>
            <a:chExt cx="1104" cy="1265"/>
          </a:xfrm>
        </p:grpSpPr>
        <p:sp>
          <p:nvSpPr>
            <p:cNvPr id="21517" name="Text Box 21"/>
            <p:cNvSpPr txBox="1">
              <a:spLocks noChangeArrowheads="1"/>
            </p:cNvSpPr>
            <p:nvPr/>
          </p:nvSpPr>
          <p:spPr bwMode="auto">
            <a:xfrm>
              <a:off x="2832" y="2208"/>
              <a:ext cx="110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ahoma" pitchFamily="34" charset="0"/>
                  <a:ea typeface="+mn-ea"/>
                  <a:cs typeface="+mn-cs"/>
                </a:rPr>
                <a:t>disability</a:t>
              </a:r>
            </a:p>
          </p:txBody>
        </p:sp>
        <p:pic>
          <p:nvPicPr>
            <p:cNvPr id="21518" name="Picture 22" descr="workmalepi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32" y="1200"/>
              <a:ext cx="1020"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15" name="Picture 23" descr="dn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45720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Text Box 24"/>
          <p:cNvSpPr txBox="1">
            <a:spLocks noChangeArrowheads="1"/>
          </p:cNvSpPr>
          <p:nvPr/>
        </p:nvSpPr>
        <p:spPr bwMode="auto">
          <a:xfrm>
            <a:off x="228600" y="4984750"/>
            <a:ext cx="2133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ahoma" pitchFamily="34" charset="0"/>
                <a:ea typeface="+mn-ea"/>
                <a:cs typeface="+mn-cs"/>
              </a:rPr>
              <a:t>genetic information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1650235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txBox="1">
            <a:spLocks noRot="1" noChangeArrowheads="1"/>
          </p:cNvSpPr>
          <p:nvPr/>
        </p:nvSpPr>
        <p:spPr bwMode="auto">
          <a:xfrm>
            <a:off x="1295400" y="457200"/>
            <a:ext cx="76200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Gill Sans MT" pitchFamily="34" charset="0"/>
                <a:ea typeface="+mn-ea"/>
                <a:cs typeface="+mn-cs"/>
              </a:rPr>
              <a:t>EEOC 2017 Charge Receipts by Type</a:t>
            </a:r>
            <a:br>
              <a:rPr kumimoji="0" lang="en-US" sz="4000" b="0" i="0" u="none" strike="noStrike" kern="1200" cap="none" spc="0" normalizeH="0" baseline="0" noProof="0" dirty="0">
                <a:ln>
                  <a:noFill/>
                </a:ln>
                <a:solidFill>
                  <a:srgbClr val="323543"/>
                </a:solidFill>
                <a:effectLst/>
                <a:uLnTx/>
                <a:uFillTx/>
                <a:latin typeface="Gill Sans MT" pitchFamily="34" charset="0"/>
                <a:ea typeface="+mn-ea"/>
                <a:cs typeface="+mn-cs"/>
              </a:rPr>
            </a:br>
            <a:endParaRPr kumimoji="0" lang="en-US" sz="2000" b="0" i="0" u="none" strike="noStrike" kern="1200" cap="none" spc="0" normalizeH="0" baseline="0" noProof="0" dirty="0">
              <a:ln>
                <a:noFill/>
              </a:ln>
              <a:solidFill>
                <a:srgbClr val="323543"/>
              </a:solidFill>
              <a:effectLst/>
              <a:uLnTx/>
              <a:uFillTx/>
              <a:latin typeface="Gill Sans MT" pitchFamily="34" charset="0"/>
              <a:ea typeface="+mn-ea"/>
              <a:cs typeface="+mn-cs"/>
            </a:endParaRPr>
          </a:p>
        </p:txBody>
      </p:sp>
      <p:pic>
        <p:nvPicPr>
          <p:cNvPr id="60419" name="Picture 5" descr="eeoc-logo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Chart 3"/>
          <p:cNvGraphicFramePr>
            <a:graphicFrameLocks/>
          </p:cNvGraphicFramePr>
          <p:nvPr>
            <p:extLst/>
          </p:nvPr>
        </p:nvGraphicFramePr>
        <p:xfrm>
          <a:off x="1447800" y="1303338"/>
          <a:ext cx="7467600" cy="51228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33233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solidFill>
                  <a:srgbClr val="5F5F5F"/>
                </a:solidFill>
              </a:rPr>
              <a:t>Retaliation</a:t>
            </a:r>
          </a:p>
        </p:txBody>
      </p:sp>
      <p:sp>
        <p:nvSpPr>
          <p:cNvPr id="22531" name="Rectangle 3"/>
          <p:cNvSpPr>
            <a:spLocks noGrp="1" noChangeArrowheads="1"/>
          </p:cNvSpPr>
          <p:nvPr>
            <p:ph type="body" idx="1"/>
          </p:nvPr>
        </p:nvSpPr>
        <p:spPr>
          <a:xfrm>
            <a:off x="914400" y="3200400"/>
            <a:ext cx="7315200" cy="3505200"/>
          </a:xfrm>
        </p:spPr>
        <p:txBody>
          <a:bodyPr/>
          <a:lstStyle/>
          <a:p>
            <a:pPr lvl="1" eaLnBrk="1" hangingPunct="1">
              <a:spcBef>
                <a:spcPct val="50000"/>
              </a:spcBef>
            </a:pPr>
            <a:r>
              <a:rPr lang="en-US">
                <a:latin typeface="Times New Roman" pitchFamily="18" charset="0"/>
              </a:rPr>
              <a:t>Oppose an unlawful employment practice</a:t>
            </a:r>
          </a:p>
          <a:p>
            <a:pPr lvl="1" eaLnBrk="1" hangingPunct="1">
              <a:spcBef>
                <a:spcPct val="50000"/>
              </a:spcBef>
            </a:pPr>
            <a:r>
              <a:rPr lang="en-US">
                <a:latin typeface="Times New Roman" pitchFamily="18" charset="0"/>
              </a:rPr>
              <a:t>File a complaint, testify, assist or participate in an investigation, proceeding or hearing concerning prohibited discrimination</a:t>
            </a:r>
          </a:p>
          <a:p>
            <a:pPr lvl="1" eaLnBrk="1" hangingPunct="1">
              <a:spcBef>
                <a:spcPct val="50000"/>
              </a:spcBef>
            </a:pPr>
            <a:r>
              <a:rPr lang="en-US">
                <a:latin typeface="Times New Roman" pitchFamily="18" charset="0"/>
              </a:rPr>
              <a:t>Request a reasonable accommodation (religion or disability)</a:t>
            </a:r>
          </a:p>
          <a:p>
            <a:pPr lvl="1" eaLnBrk="1" hangingPunct="1">
              <a:spcBef>
                <a:spcPct val="50000"/>
              </a:spcBef>
            </a:pPr>
            <a:endParaRPr lang="en-US">
              <a:latin typeface="Times New Roman" pitchFamily="18" charset="0"/>
            </a:endParaRPr>
          </a:p>
          <a:p>
            <a:pPr eaLnBrk="1" hangingPunct="1"/>
            <a:endParaRPr lang="en-US">
              <a:latin typeface="Times New Roman" pitchFamily="18" charset="0"/>
            </a:endParaRPr>
          </a:p>
        </p:txBody>
      </p:sp>
      <p:pic>
        <p:nvPicPr>
          <p:cNvPr id="22532" name="Picture 4" descr="intimadation"/>
          <p:cNvPicPr>
            <a:picLocks noChangeAspect="1" noChangeArrowheads="1"/>
          </p:cNvPicPr>
          <p:nvPr/>
        </p:nvPicPr>
        <p:blipFill>
          <a:blip r:embed="rId3">
            <a:extLst>
              <a:ext uri="{28A0092B-C50C-407E-A947-70E740481C1C}">
                <a14:useLocalDpi xmlns:a14="http://schemas.microsoft.com/office/drawing/2010/main" val="0"/>
              </a:ext>
            </a:extLst>
          </a:blip>
          <a:srcRect b="24001"/>
          <a:stretch>
            <a:fillRect/>
          </a:stretch>
        </p:blipFill>
        <p:spPr bwMode="auto">
          <a:xfrm>
            <a:off x="4572000" y="0"/>
            <a:ext cx="39624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457200" y="2133600"/>
            <a:ext cx="39624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50000"/>
              </a:spcBef>
              <a:spcAft>
                <a:spcPct val="0"/>
              </a:spcAft>
              <a:buClr>
                <a:srgbClr val="336666"/>
              </a:buClr>
              <a:buSzPct val="70000"/>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EEOC statutes protect individuals who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6666"/>
              </a:solidFill>
              <a:effectLst/>
              <a:uLnTx/>
              <a:uFillTx/>
              <a:latin typeface="Arial" charset="0"/>
              <a:ea typeface="+mn-ea"/>
              <a:cs typeface="+mn-cs"/>
            </a:endParaRPr>
          </a:p>
        </p:txBody>
      </p:sp>
    </p:spTree>
    <p:extLst>
      <p:ext uri="{BB962C8B-B14F-4D97-AF65-F5344CB8AC3E}">
        <p14:creationId xmlns:p14="http://schemas.microsoft.com/office/powerpoint/2010/main" val="556894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D41372-FA35-428E-A72F-75351AC4ACA5}"/>
              </a:ext>
            </a:extLst>
          </p:cNvPr>
          <p:cNvSpPr>
            <a:spLocks noGrp="1"/>
          </p:cNvSpPr>
          <p:nvPr>
            <p:ph type="ctrTitle"/>
          </p:nvPr>
        </p:nvSpPr>
        <p:spPr>
          <a:xfrm>
            <a:off x="57935" y="975799"/>
            <a:ext cx="7772400" cy="1470025"/>
          </a:xfrm>
        </p:spPr>
        <p:txBody>
          <a:bodyPr>
            <a:normAutofit fontScale="90000"/>
          </a:bodyPr>
          <a:lstStyle/>
          <a:p>
            <a:pPr algn="l"/>
            <a:r>
              <a:rPr lang="en-US" dirty="0">
                <a:latin typeface="Futura Std Bold"/>
              </a:rPr>
              <a:t>Discrimination</a:t>
            </a:r>
            <a:br>
              <a:rPr lang="en-US" dirty="0">
                <a:latin typeface="Futura Std Bold"/>
              </a:rPr>
            </a:br>
            <a:r>
              <a:rPr lang="en-US" dirty="0">
                <a:latin typeface="Futura Std Bold"/>
              </a:rPr>
              <a:t>and </a:t>
            </a:r>
            <a:br>
              <a:rPr lang="en-US" dirty="0">
                <a:latin typeface="Futura Std Bold"/>
              </a:rPr>
            </a:br>
            <a:r>
              <a:rPr lang="en-US" dirty="0">
                <a:latin typeface="Futura Std Bold"/>
              </a:rPr>
              <a:t>Harassment</a:t>
            </a:r>
          </a:p>
        </p:txBody>
      </p:sp>
      <p:sp>
        <p:nvSpPr>
          <p:cNvPr id="4" name="Slide Number Placeholder 3">
            <a:extLst>
              <a:ext uri="{FF2B5EF4-FFF2-40B4-BE49-F238E27FC236}">
                <a16:creationId xmlns:a16="http://schemas.microsoft.com/office/drawing/2014/main" id="{17F9A808-941E-433B-BE5A-6C52515DF87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25C6FD-9A9B-A14F-8D70-7ED57AF31E5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074" name="Picture 2" descr="D:\Users\JBONTKE\Pictures\DCIM\102APPLE\San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304349"/>
            <a:ext cx="5399822"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369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602" y="0"/>
            <a:ext cx="9215602" cy="6858000"/>
          </a:xfrm>
        </p:spPr>
      </p:pic>
    </p:spTree>
    <p:extLst>
      <p:ext uri="{BB962C8B-B14F-4D97-AF65-F5344CB8AC3E}">
        <p14:creationId xmlns:p14="http://schemas.microsoft.com/office/powerpoint/2010/main" val="1471643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2"/>
          <p:cNvSpPr>
            <a:spLocks noGrp="1" noChangeArrowheads="1"/>
          </p:cNvSpPr>
          <p:nvPr>
            <p:ph type="title"/>
          </p:nvPr>
        </p:nvSpPr>
        <p:spPr>
          <a:xfrm>
            <a:off x="762000" y="304800"/>
            <a:ext cx="7886700" cy="1325563"/>
          </a:xfrm>
        </p:spPr>
        <p:txBody>
          <a:bodyPr/>
          <a:lstStyle/>
          <a:p>
            <a:pPr eaLnBrk="1" hangingPunct="1"/>
            <a:r>
              <a:rPr lang="en-US" dirty="0">
                <a:solidFill>
                  <a:schemeClr val="accent5">
                    <a:lumMod val="50000"/>
                  </a:schemeClr>
                </a:solidFill>
              </a:rPr>
              <a:t>Generational Groups</a:t>
            </a:r>
          </a:p>
        </p:txBody>
      </p:sp>
      <p:sp>
        <p:nvSpPr>
          <p:cNvPr id="236547" name="Text Box 3"/>
          <p:cNvSpPr txBox="1">
            <a:spLocks noChangeArrowheads="1"/>
          </p:cNvSpPr>
          <p:nvPr/>
        </p:nvSpPr>
        <p:spPr bwMode="auto">
          <a:xfrm>
            <a:off x="586740" y="1828800"/>
            <a:ext cx="8610600" cy="3970318"/>
          </a:xfrm>
          <a:prstGeom prst="rect">
            <a:avLst/>
          </a:prstGeom>
          <a:noFill/>
          <a:ln w="9525">
            <a:noFill/>
            <a:miter lim="800000"/>
            <a:headEnd/>
            <a:tailEnd/>
          </a:ln>
          <a:effectLst/>
        </p:spPr>
        <p:txBody>
          <a:bodyPr wrap="square">
            <a:spAutoFit/>
          </a:bodyPr>
          <a:lstStyle/>
          <a:p>
            <a:pPr eaLnBrk="0" hangingPunct="0">
              <a:defRPr/>
            </a:pPr>
            <a:r>
              <a:rPr lang="en-US" sz="2800" dirty="0">
                <a:effectLst>
                  <a:outerShdw blurRad="38100" dist="38100" dir="2700000" algn="tl">
                    <a:srgbClr val="FFFFFF"/>
                  </a:outerShdw>
                </a:effectLst>
                <a:latin typeface="Comic Sans MS" pitchFamily="66" charset="0"/>
              </a:rPr>
              <a:t>The Builders	(prior 1945) 	73 years old+</a:t>
            </a:r>
          </a:p>
          <a:p>
            <a:pPr eaLnBrk="0" hangingPunct="0">
              <a:defRPr/>
            </a:pPr>
            <a:endParaRPr lang="en-US" sz="2800" dirty="0">
              <a:effectLst>
                <a:outerShdw blurRad="38100" dist="38100" dir="2700000" algn="tl">
                  <a:srgbClr val="FFFFFF"/>
                </a:outerShdw>
              </a:effectLst>
              <a:latin typeface="Comic Sans MS" pitchFamily="66" charset="0"/>
            </a:endParaRPr>
          </a:p>
          <a:p>
            <a:pPr eaLnBrk="0" hangingPunct="0">
              <a:defRPr/>
            </a:pPr>
            <a:r>
              <a:rPr lang="en-US" sz="2800" dirty="0">
                <a:effectLst>
                  <a:outerShdw blurRad="38100" dist="38100" dir="2700000" algn="tl">
                    <a:srgbClr val="FFFFFF"/>
                  </a:outerShdw>
                </a:effectLst>
                <a:latin typeface="Comic Sans MS" pitchFamily="66" charset="0"/>
              </a:rPr>
              <a:t>Baby Boomers   	(1946-1963) 	72 - 55		</a:t>
            </a:r>
          </a:p>
          <a:p>
            <a:pPr eaLnBrk="0" hangingPunct="0">
              <a:defRPr/>
            </a:pPr>
            <a:endParaRPr lang="en-US" sz="2800" dirty="0">
              <a:effectLst>
                <a:outerShdw blurRad="38100" dist="38100" dir="2700000" algn="tl">
                  <a:srgbClr val="FFFFFF"/>
                </a:outerShdw>
              </a:effectLst>
              <a:latin typeface="Comic Sans MS" pitchFamily="66" charset="0"/>
            </a:endParaRPr>
          </a:p>
          <a:p>
            <a:pPr eaLnBrk="0" hangingPunct="0">
              <a:defRPr/>
            </a:pPr>
            <a:r>
              <a:rPr lang="en-US" sz="2800" dirty="0">
                <a:effectLst>
                  <a:outerShdw blurRad="38100" dist="38100" dir="2700000" algn="tl">
                    <a:srgbClr val="FFFFFF"/>
                  </a:outerShdw>
                </a:effectLst>
                <a:latin typeface="Comic Sans MS" pitchFamily="66" charset="0"/>
              </a:rPr>
              <a:t>Generation X     	(1964-1980) 	54 - 38	</a:t>
            </a:r>
          </a:p>
          <a:p>
            <a:pPr eaLnBrk="0" hangingPunct="0">
              <a:defRPr/>
            </a:pPr>
            <a:endParaRPr lang="en-US" sz="2800" dirty="0">
              <a:effectLst>
                <a:outerShdw blurRad="38100" dist="38100" dir="2700000" algn="tl">
                  <a:srgbClr val="FFFFFF"/>
                </a:outerShdw>
              </a:effectLst>
              <a:latin typeface="Comic Sans MS" pitchFamily="66" charset="0"/>
            </a:endParaRPr>
          </a:p>
          <a:p>
            <a:pPr eaLnBrk="0" hangingPunct="0">
              <a:defRPr/>
            </a:pPr>
            <a:r>
              <a:rPr lang="en-US" sz="2800" dirty="0">
                <a:effectLst>
                  <a:outerShdw blurRad="38100" dist="38100" dir="2700000" algn="tl">
                    <a:srgbClr val="FFFFFF"/>
                  </a:outerShdw>
                </a:effectLst>
                <a:latin typeface="Comic Sans MS" pitchFamily="66" charset="0"/>
              </a:rPr>
              <a:t>Millennials 	(1981-2000) 	37 - 18</a:t>
            </a:r>
          </a:p>
          <a:p>
            <a:pPr eaLnBrk="0" hangingPunct="0">
              <a:defRPr/>
            </a:pPr>
            <a:endParaRPr lang="en-US" sz="2800" dirty="0">
              <a:effectLst>
                <a:outerShdw blurRad="38100" dist="38100" dir="2700000" algn="tl">
                  <a:srgbClr val="FFFFFF"/>
                </a:outerShdw>
              </a:effectLst>
              <a:latin typeface="Comic Sans MS" pitchFamily="66" charset="0"/>
            </a:endParaRPr>
          </a:p>
          <a:p>
            <a:pPr eaLnBrk="0" hangingPunct="0">
              <a:defRPr/>
            </a:pPr>
            <a:r>
              <a:rPr lang="en-US" sz="2800" dirty="0">
                <a:effectLst>
                  <a:outerShdw blurRad="38100" dist="38100" dir="2700000" algn="tl">
                    <a:srgbClr val="FFFFFF"/>
                  </a:outerShdw>
                </a:effectLst>
                <a:latin typeface="Comic Sans MS" pitchFamily="66" charset="0"/>
              </a:rPr>
              <a:t>Linksters		(2000- today) 	17- 0</a:t>
            </a:r>
          </a:p>
        </p:txBody>
      </p:sp>
    </p:spTree>
    <p:extLst>
      <p:ext uri="{BB962C8B-B14F-4D97-AF65-F5344CB8AC3E}">
        <p14:creationId xmlns:p14="http://schemas.microsoft.com/office/powerpoint/2010/main" val="418289286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en-US" altLang="en-US" dirty="0"/>
              <a:t>What is perspective?</a:t>
            </a:r>
            <a:endParaRPr lang="en-CA" altLang="en-US" dirty="0"/>
          </a:p>
        </p:txBody>
      </p:sp>
      <p:pic>
        <p:nvPicPr>
          <p:cNvPr id="9221" name="Picture 5" descr="tay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 y="1341438"/>
            <a:ext cx="7262813" cy="5424487"/>
          </a:xfrm>
          <a:prstGeom prst="rect">
            <a:avLst/>
          </a:prstGeom>
          <a:noFill/>
          <a:extLst>
            <a:ext uri="{909E8E84-426E-40DD-AFC4-6F175D3DCCD1}">
              <a14:hiddenFill xmlns:a14="http://schemas.microsoft.com/office/drawing/2010/main">
                <a:solidFill>
                  <a:srgbClr val="FFFFFF"/>
                </a:solidFill>
              </a14:hiddenFill>
            </a:ext>
          </a:extLst>
        </p:spPr>
      </p:pic>
      <p:sp>
        <p:nvSpPr>
          <p:cNvPr id="9222" name="Rectangle 6"/>
          <p:cNvSpPr>
            <a:spLocks noChangeArrowheads="1"/>
          </p:cNvSpPr>
          <p:nvPr/>
        </p:nvSpPr>
        <p:spPr bwMode="auto">
          <a:xfrm>
            <a:off x="5916613" y="6338888"/>
            <a:ext cx="2286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from Taylor (1719)</a:t>
            </a:r>
          </a:p>
        </p:txBody>
      </p:sp>
    </p:spTree>
    <p:extLst>
      <p:ext uri="{BB962C8B-B14F-4D97-AF65-F5344CB8AC3E}">
        <p14:creationId xmlns:p14="http://schemas.microsoft.com/office/powerpoint/2010/main" val="437251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ssolve">
                                      <p:cBhvr>
                                        <p:cTn id="7" dur="500"/>
                                        <p:tgtEl>
                                          <p:spTgt spid="92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dissolve">
                                      <p:cBhvr>
                                        <p:cTn id="10"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idx="4294967295"/>
          </p:nvPr>
        </p:nvSpPr>
        <p:spPr/>
        <p:txBody>
          <a:bodyPr/>
          <a:lstStyle/>
          <a:p>
            <a:pPr eaLnBrk="1" hangingPunct="1"/>
            <a:r>
              <a:rPr lang="en-US" dirty="0">
                <a:effectLst>
                  <a:outerShdw blurRad="38100" dist="38100" dir="2700000" algn="tl">
                    <a:srgbClr val="FFFFFF"/>
                  </a:outerShdw>
                </a:effectLst>
              </a:rPr>
              <a:t>“universal” Dynamics ?</a:t>
            </a:r>
          </a:p>
        </p:txBody>
      </p:sp>
      <p:sp>
        <p:nvSpPr>
          <p:cNvPr id="447491" name="Rectangle 3"/>
          <p:cNvSpPr>
            <a:spLocks noGrp="1" noChangeArrowheads="1"/>
          </p:cNvSpPr>
          <p:nvPr>
            <p:ph type="body" idx="4294967295"/>
          </p:nvPr>
        </p:nvSpPr>
        <p:spPr>
          <a:xfrm>
            <a:off x="457200" y="1600200"/>
            <a:ext cx="8229600" cy="4800600"/>
          </a:xfrm>
        </p:spPr>
        <p:txBody>
          <a:bodyPr/>
          <a:lstStyle/>
          <a:p>
            <a:pPr eaLnBrk="1" hangingPunct="1"/>
            <a:r>
              <a:rPr lang="en-US" i="1" dirty="0"/>
              <a:t>Define these terms</a:t>
            </a:r>
          </a:p>
          <a:p>
            <a:pPr eaLnBrk="1" hangingPunct="1">
              <a:buFont typeface="Wingdings" pitchFamily="2" charset="2"/>
              <a:buNone/>
            </a:pPr>
            <a:endParaRPr lang="en-US" i="1" dirty="0"/>
          </a:p>
          <a:p>
            <a:pPr lvl="1" eaLnBrk="1" hangingPunct="1"/>
            <a:r>
              <a:rPr lang="en-US" dirty="0">
                <a:latin typeface="Comic Sans MS" pitchFamily="66" charset="0"/>
              </a:rPr>
              <a:t>Appropriat</a:t>
            </a:r>
            <a:r>
              <a:rPr lang="en-US" dirty="0"/>
              <a:t>e</a:t>
            </a:r>
          </a:p>
          <a:p>
            <a:pPr lvl="1" eaLnBrk="1" hangingPunct="1"/>
            <a:r>
              <a:rPr lang="en-US" dirty="0">
                <a:latin typeface="Times New Roman" pitchFamily="18" charset="0"/>
              </a:rPr>
              <a:t>Casual</a:t>
            </a:r>
          </a:p>
          <a:p>
            <a:pPr lvl="1" eaLnBrk="1" hangingPunct="1"/>
            <a:r>
              <a:rPr lang="en-US" dirty="0">
                <a:latin typeface="Eras Bold ITC" pitchFamily="34" charset="0"/>
              </a:rPr>
              <a:t>Team player</a:t>
            </a:r>
            <a:endParaRPr lang="en-US" dirty="0">
              <a:latin typeface="Deutsch Gothic" pitchFamily="2" charset="0"/>
            </a:endParaRPr>
          </a:p>
          <a:p>
            <a:pPr lvl="1" eaLnBrk="1" hangingPunct="1"/>
            <a:r>
              <a:rPr lang="en-US" dirty="0">
                <a:latin typeface="Kabel Bk BT" pitchFamily="34" charset="0"/>
              </a:rPr>
              <a:t>Effective communication</a:t>
            </a:r>
          </a:p>
        </p:txBody>
      </p:sp>
    </p:spTree>
    <p:extLst>
      <p:ext uri="{BB962C8B-B14F-4D97-AF65-F5344CB8AC3E}">
        <p14:creationId xmlns:p14="http://schemas.microsoft.com/office/powerpoint/2010/main" val="3502878787"/>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87F6AD4-0D46-4F36-BC40-16C09ABE4F88}"/>
              </a:ext>
            </a:extLst>
          </p:cNvPr>
          <p:cNvSpPr>
            <a:spLocks noGrp="1" noChangeArrowheads="1"/>
          </p:cNvSpPr>
          <p:nvPr>
            <p:ph type="title"/>
          </p:nvPr>
        </p:nvSpPr>
        <p:spPr>
          <a:xfrm>
            <a:off x="1066800" y="685800"/>
            <a:ext cx="7391400" cy="1066800"/>
          </a:xfrm>
        </p:spPr>
        <p:txBody>
          <a:bodyPr/>
          <a:lstStyle/>
          <a:p>
            <a:r>
              <a:rPr lang="en-US" altLang="en-US" sz="3600"/>
              <a:t>NUMBER ONE RULE:</a:t>
            </a:r>
          </a:p>
        </p:txBody>
      </p:sp>
      <p:sp>
        <p:nvSpPr>
          <p:cNvPr id="114691" name="Rectangle 3">
            <a:extLst>
              <a:ext uri="{FF2B5EF4-FFF2-40B4-BE49-F238E27FC236}">
                <a16:creationId xmlns:a16="http://schemas.microsoft.com/office/drawing/2014/main" id="{4424B8E8-1440-4489-920D-1A113554590D}"/>
              </a:ext>
            </a:extLst>
          </p:cNvPr>
          <p:cNvSpPr>
            <a:spLocks noGrp="1" noChangeArrowheads="1"/>
          </p:cNvSpPr>
          <p:nvPr>
            <p:ph type="body" idx="1"/>
          </p:nvPr>
        </p:nvSpPr>
        <p:spPr>
          <a:xfrm>
            <a:off x="762000" y="1828800"/>
            <a:ext cx="7545388" cy="4343400"/>
          </a:xfrm>
        </p:spPr>
        <p:txBody>
          <a:bodyPr/>
          <a:lstStyle/>
          <a:p>
            <a:pPr>
              <a:lnSpc>
                <a:spcPct val="80000"/>
              </a:lnSpc>
            </a:pPr>
            <a:r>
              <a:rPr lang="en-US" altLang="en-US" sz="2800"/>
              <a:t>All investigations are about the same thing: 	</a:t>
            </a:r>
          </a:p>
          <a:p>
            <a:pPr>
              <a:lnSpc>
                <a:spcPct val="80000"/>
              </a:lnSpc>
              <a:buFont typeface="Wingdings" panose="05000000000000000000" pitchFamily="2" charset="2"/>
              <a:buNone/>
            </a:pPr>
            <a:r>
              <a:rPr lang="en-US" altLang="en-US" sz="2800"/>
              <a:t>	</a:t>
            </a:r>
          </a:p>
          <a:p>
            <a:pPr>
              <a:lnSpc>
                <a:spcPct val="80000"/>
              </a:lnSpc>
              <a:buFont typeface="Wingdings" panose="05000000000000000000" pitchFamily="2" charset="2"/>
              <a:buNone/>
            </a:pPr>
            <a:r>
              <a:rPr lang="en-US" altLang="en-US" sz="2800"/>
              <a:t>	</a:t>
            </a:r>
            <a:r>
              <a:rPr lang="en-US" altLang="en-US"/>
              <a:t>		</a:t>
            </a:r>
            <a:r>
              <a:rPr lang="en-US" altLang="en-US" b="1" u="sng"/>
              <a:t>Getting to the truth</a:t>
            </a:r>
          </a:p>
          <a:p>
            <a:pPr>
              <a:lnSpc>
                <a:spcPct val="80000"/>
              </a:lnSpc>
            </a:pPr>
            <a:endParaRPr lang="en-US" altLang="en-US"/>
          </a:p>
          <a:p>
            <a:pPr>
              <a:lnSpc>
                <a:spcPct val="80000"/>
              </a:lnSpc>
            </a:pPr>
            <a:r>
              <a:rPr lang="en-US" altLang="en-US" sz="2800"/>
              <a:t>There are two things that separate each investigation:</a:t>
            </a:r>
          </a:p>
          <a:p>
            <a:pPr lvl="1">
              <a:lnSpc>
                <a:spcPct val="80000"/>
              </a:lnSpc>
            </a:pPr>
            <a:r>
              <a:rPr lang="en-US" altLang="en-US" sz="2400"/>
              <a:t>What you are investigating</a:t>
            </a:r>
          </a:p>
          <a:p>
            <a:pPr lvl="1">
              <a:lnSpc>
                <a:spcPct val="80000"/>
              </a:lnSpc>
            </a:pPr>
            <a:r>
              <a:rPr lang="en-US" altLang="en-US" sz="2400"/>
              <a:t>The conclusion</a:t>
            </a:r>
          </a:p>
          <a:p>
            <a:pPr>
              <a:lnSpc>
                <a:spcPct val="80000"/>
              </a:lnSpc>
            </a:pPr>
            <a:endParaRPr lang="en-US" altLang="en-US" sz="2800"/>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2"/>
          <p:cNvSpPr>
            <a:spLocks noGrp="1" noChangeArrowheads="1"/>
          </p:cNvSpPr>
          <p:nvPr>
            <p:ph type="title"/>
          </p:nvPr>
        </p:nvSpPr>
        <p:spPr/>
        <p:txBody>
          <a:bodyPr/>
          <a:lstStyle/>
          <a:p>
            <a:pPr eaLnBrk="1" hangingPunct="1"/>
            <a:r>
              <a:rPr lang="en-US"/>
              <a:t>What is Truth?</a:t>
            </a:r>
          </a:p>
        </p:txBody>
      </p:sp>
      <p:sp>
        <p:nvSpPr>
          <p:cNvPr id="340994" name="Rectangle 3"/>
          <p:cNvSpPr>
            <a:spLocks noGrp="1" noChangeArrowheads="1"/>
          </p:cNvSpPr>
          <p:nvPr>
            <p:ph type="body" idx="1"/>
          </p:nvPr>
        </p:nvSpPr>
        <p:spPr/>
        <p:txBody>
          <a:bodyPr/>
          <a:lstStyle/>
          <a:p>
            <a:pPr eaLnBrk="1" hangingPunct="1"/>
            <a:endParaRPr lang="en-US"/>
          </a:p>
        </p:txBody>
      </p:sp>
      <p:pic>
        <p:nvPicPr>
          <p:cNvPr id="340995" name="Picture 4" descr="MCj04042630000[1]"/>
          <p:cNvPicPr>
            <a:picLocks noChangeAspect="1" noChangeArrowheads="1"/>
          </p:cNvPicPr>
          <p:nvPr/>
        </p:nvPicPr>
        <p:blipFill>
          <a:blip r:embed="rId3" cstate="print"/>
          <a:srcRect/>
          <a:stretch>
            <a:fillRect/>
          </a:stretch>
        </p:blipFill>
        <p:spPr bwMode="auto">
          <a:xfrm>
            <a:off x="4495800" y="2209800"/>
            <a:ext cx="3357563" cy="3095625"/>
          </a:xfrm>
          <a:prstGeom prst="rect">
            <a:avLst/>
          </a:prstGeom>
          <a:noFill/>
          <a:ln w="9525">
            <a:noFill/>
            <a:miter lim="800000"/>
            <a:headEnd/>
            <a:tailEnd/>
          </a:ln>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041" name="Picture 2" descr="old_paper_800x6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89" name="Picture 2" descr="old_paper_800x6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45090" name="Text Box 3"/>
          <p:cNvSpPr txBox="1">
            <a:spLocks noChangeArrowheads="1"/>
          </p:cNvSpPr>
          <p:nvPr/>
        </p:nvSpPr>
        <p:spPr bwMode="auto">
          <a:xfrm>
            <a:off x="685800" y="990600"/>
            <a:ext cx="8839200" cy="3446463"/>
          </a:xfrm>
          <a:prstGeom prst="rect">
            <a:avLst/>
          </a:prstGeom>
          <a:noFill/>
          <a:ln w="9525">
            <a:noFill/>
            <a:miter lim="800000"/>
            <a:headEnd/>
            <a:tailEnd/>
          </a:ln>
        </p:spPr>
        <p:txBody>
          <a:bodyPr>
            <a:spAutoFit/>
          </a:bodyPr>
          <a:lstStyle/>
          <a:p>
            <a:pPr>
              <a:lnSpc>
                <a:spcPct val="70000"/>
              </a:lnSpc>
              <a:spcBef>
                <a:spcPct val="50000"/>
              </a:spcBef>
            </a:pPr>
            <a:r>
              <a:rPr lang="en-US" sz="4000" b="1">
                <a:solidFill>
                  <a:srgbClr val="663300"/>
                </a:solidFill>
                <a:latin typeface="Courier New" pitchFamily="49" charset="0"/>
              </a:rPr>
              <a:t>Finished files are the re-</a:t>
            </a:r>
          </a:p>
          <a:p>
            <a:pPr>
              <a:lnSpc>
                <a:spcPct val="70000"/>
              </a:lnSpc>
              <a:spcBef>
                <a:spcPct val="50000"/>
              </a:spcBef>
            </a:pPr>
            <a:r>
              <a:rPr lang="en-US" sz="4000" b="1">
                <a:solidFill>
                  <a:srgbClr val="663300"/>
                </a:solidFill>
                <a:latin typeface="Courier New" pitchFamily="49" charset="0"/>
              </a:rPr>
              <a:t>sult of years of scientif-</a:t>
            </a:r>
          </a:p>
          <a:p>
            <a:pPr>
              <a:lnSpc>
                <a:spcPct val="70000"/>
              </a:lnSpc>
              <a:spcBef>
                <a:spcPct val="50000"/>
              </a:spcBef>
            </a:pPr>
            <a:r>
              <a:rPr lang="en-US" sz="4000" b="1">
                <a:solidFill>
                  <a:srgbClr val="663300"/>
                </a:solidFill>
                <a:latin typeface="Courier New" pitchFamily="49" charset="0"/>
              </a:rPr>
              <a:t>ic study combined with the</a:t>
            </a:r>
          </a:p>
          <a:p>
            <a:pPr>
              <a:lnSpc>
                <a:spcPct val="70000"/>
              </a:lnSpc>
              <a:spcBef>
                <a:spcPct val="50000"/>
              </a:spcBef>
            </a:pPr>
            <a:r>
              <a:rPr lang="en-US" sz="4000" b="1">
                <a:solidFill>
                  <a:srgbClr val="663300"/>
                </a:solidFill>
                <a:latin typeface="Courier New" pitchFamily="49" charset="0"/>
              </a:rPr>
              <a:t>experince of many years </a:t>
            </a:r>
          </a:p>
          <a:p>
            <a:pPr>
              <a:lnSpc>
                <a:spcPct val="70000"/>
              </a:lnSpc>
              <a:spcBef>
                <a:spcPct val="50000"/>
              </a:spcBef>
            </a:pPr>
            <a:r>
              <a:rPr lang="en-US" sz="4000" b="1">
                <a:solidFill>
                  <a:srgbClr val="663300"/>
                </a:solidFill>
                <a:latin typeface="Courier New" pitchFamily="49" charset="0"/>
              </a:rPr>
              <a:t>of experts.</a:t>
            </a:r>
            <a:r>
              <a:rPr lang="en-US" sz="3600">
                <a:latin typeface="Courier New" pitchFamily="49" charset="0"/>
              </a:rPr>
              <a:t> </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37" name="Picture 2" descr="old_paper_800x6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5" name="Picture 2" descr="old_paper_800x6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49186" name="Text Box 3"/>
          <p:cNvSpPr txBox="1">
            <a:spLocks noChangeArrowheads="1"/>
          </p:cNvSpPr>
          <p:nvPr/>
        </p:nvSpPr>
        <p:spPr bwMode="auto">
          <a:xfrm>
            <a:off x="381000" y="1143000"/>
            <a:ext cx="8458200" cy="3140075"/>
          </a:xfrm>
          <a:prstGeom prst="rect">
            <a:avLst/>
          </a:prstGeom>
          <a:noFill/>
          <a:ln w="9525">
            <a:noFill/>
            <a:miter lim="800000"/>
            <a:headEnd/>
            <a:tailEnd/>
          </a:ln>
        </p:spPr>
        <p:txBody>
          <a:bodyPr>
            <a:spAutoFit/>
          </a:bodyPr>
          <a:lstStyle/>
          <a:p>
            <a:r>
              <a:rPr lang="en-US" sz="4000" b="1">
                <a:solidFill>
                  <a:srgbClr val="FF0066"/>
                </a:solidFill>
                <a:latin typeface="Courier New" pitchFamily="49" charset="0"/>
              </a:rPr>
              <a:t>F</a:t>
            </a:r>
            <a:r>
              <a:rPr lang="en-US" sz="4000" b="1">
                <a:solidFill>
                  <a:srgbClr val="663300"/>
                </a:solidFill>
                <a:latin typeface="Courier New" pitchFamily="49" charset="0"/>
              </a:rPr>
              <a:t>inished </a:t>
            </a:r>
            <a:r>
              <a:rPr lang="en-US" sz="4000" b="1">
                <a:solidFill>
                  <a:srgbClr val="FF0066"/>
                </a:solidFill>
                <a:latin typeface="Courier New" pitchFamily="49" charset="0"/>
              </a:rPr>
              <a:t>f</a:t>
            </a:r>
            <a:r>
              <a:rPr lang="en-US" sz="4000" b="1">
                <a:solidFill>
                  <a:srgbClr val="663300"/>
                </a:solidFill>
                <a:latin typeface="Courier New" pitchFamily="49" charset="0"/>
              </a:rPr>
              <a:t>iles are the re-</a:t>
            </a:r>
          </a:p>
          <a:p>
            <a:r>
              <a:rPr lang="en-US" sz="4000" b="1">
                <a:solidFill>
                  <a:srgbClr val="663300"/>
                </a:solidFill>
                <a:latin typeface="Courier New" pitchFamily="49" charset="0"/>
              </a:rPr>
              <a:t>sult o</a:t>
            </a:r>
            <a:r>
              <a:rPr lang="en-US" sz="4000" b="1">
                <a:solidFill>
                  <a:srgbClr val="FF0066"/>
                </a:solidFill>
                <a:latin typeface="Courier New" pitchFamily="49" charset="0"/>
              </a:rPr>
              <a:t>f</a:t>
            </a:r>
            <a:r>
              <a:rPr lang="en-US" sz="4000" b="1">
                <a:solidFill>
                  <a:srgbClr val="663300"/>
                </a:solidFill>
                <a:latin typeface="Courier New" pitchFamily="49" charset="0"/>
              </a:rPr>
              <a:t> years o</a:t>
            </a:r>
            <a:r>
              <a:rPr lang="en-US" sz="4000" b="1">
                <a:solidFill>
                  <a:srgbClr val="FF0066"/>
                </a:solidFill>
                <a:latin typeface="Courier New" pitchFamily="49" charset="0"/>
              </a:rPr>
              <a:t>f</a:t>
            </a:r>
            <a:r>
              <a:rPr lang="en-US" sz="4000" b="1">
                <a:solidFill>
                  <a:srgbClr val="663300"/>
                </a:solidFill>
                <a:latin typeface="Courier New" pitchFamily="49" charset="0"/>
              </a:rPr>
              <a:t> scienti</a:t>
            </a:r>
            <a:r>
              <a:rPr lang="en-US" sz="4000" b="1">
                <a:solidFill>
                  <a:srgbClr val="FF0066"/>
                </a:solidFill>
                <a:latin typeface="Courier New" pitchFamily="49" charset="0"/>
              </a:rPr>
              <a:t>f</a:t>
            </a:r>
            <a:r>
              <a:rPr lang="en-US" sz="4000" b="1">
                <a:solidFill>
                  <a:srgbClr val="663300"/>
                </a:solidFill>
                <a:latin typeface="Courier New" pitchFamily="49" charset="0"/>
              </a:rPr>
              <a:t>-</a:t>
            </a:r>
          </a:p>
          <a:p>
            <a:r>
              <a:rPr lang="en-US" sz="4000" b="1">
                <a:solidFill>
                  <a:srgbClr val="663300"/>
                </a:solidFill>
                <a:latin typeface="Courier New" pitchFamily="49" charset="0"/>
              </a:rPr>
              <a:t>ic study combined with the</a:t>
            </a:r>
          </a:p>
          <a:p>
            <a:r>
              <a:rPr lang="en-US" sz="4000" b="1">
                <a:solidFill>
                  <a:srgbClr val="663300"/>
                </a:solidFill>
                <a:latin typeface="Courier New" pitchFamily="49" charset="0"/>
              </a:rPr>
              <a:t>experince o</a:t>
            </a:r>
            <a:r>
              <a:rPr lang="en-US" sz="4000" b="1">
                <a:solidFill>
                  <a:srgbClr val="FF0066"/>
                </a:solidFill>
                <a:latin typeface="Courier New" pitchFamily="49" charset="0"/>
              </a:rPr>
              <a:t>f</a:t>
            </a:r>
            <a:r>
              <a:rPr lang="en-US" sz="4000" b="1">
                <a:solidFill>
                  <a:srgbClr val="663300"/>
                </a:solidFill>
                <a:latin typeface="Courier New" pitchFamily="49" charset="0"/>
              </a:rPr>
              <a:t> many years </a:t>
            </a:r>
          </a:p>
          <a:p>
            <a:r>
              <a:rPr lang="en-US" sz="4000" b="1">
                <a:solidFill>
                  <a:srgbClr val="663300"/>
                </a:solidFill>
                <a:latin typeface="Courier New" pitchFamily="49" charset="0"/>
              </a:rPr>
              <a:t>o</a:t>
            </a:r>
            <a:r>
              <a:rPr lang="en-US" sz="4000" b="1">
                <a:solidFill>
                  <a:srgbClr val="FF0066"/>
                </a:solidFill>
                <a:latin typeface="Courier New" pitchFamily="49" charset="0"/>
              </a:rPr>
              <a:t>f</a:t>
            </a:r>
            <a:r>
              <a:rPr lang="en-US" sz="4000" b="1">
                <a:solidFill>
                  <a:srgbClr val="663300"/>
                </a:solidFill>
                <a:latin typeface="Courier New" pitchFamily="49" charset="0"/>
              </a:rPr>
              <a:t> experts.</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Grp="1" noChangeArrowheads="1"/>
          </p:cNvSpPr>
          <p:nvPr>
            <p:ph type="title"/>
          </p:nvPr>
        </p:nvSpPr>
        <p:spPr/>
        <p:txBody>
          <a:bodyPr/>
          <a:lstStyle/>
          <a:p>
            <a:pPr eaLnBrk="1" hangingPunct="1"/>
            <a:r>
              <a:rPr lang="en-US" sz="3200" dirty="0"/>
              <a:t>Is your perception ….</a:t>
            </a:r>
            <a:br>
              <a:rPr lang="en-US" sz="3200" dirty="0"/>
            </a:br>
            <a:r>
              <a:rPr lang="en-US" sz="3200" dirty="0"/>
              <a:t> Sometimes your truth?</a:t>
            </a:r>
          </a:p>
        </p:txBody>
      </p:sp>
      <p:sp>
        <p:nvSpPr>
          <p:cNvPr id="351234" name="Rectangle 3"/>
          <p:cNvSpPr>
            <a:spLocks noGrp="1" noChangeArrowheads="1"/>
          </p:cNvSpPr>
          <p:nvPr>
            <p:ph type="body" idx="1"/>
          </p:nvPr>
        </p:nvSpPr>
        <p:spPr/>
        <p:txBody>
          <a:bodyPr/>
          <a:lstStyle/>
          <a:p>
            <a:pPr eaLnBrk="1" hangingPunct="1"/>
            <a:r>
              <a:rPr lang="en-US" sz="2800" i="1" dirty="0"/>
              <a:t>Sometimes we have to take another look at </a:t>
            </a:r>
          </a:p>
          <a:p>
            <a:pPr marL="0" indent="0" eaLnBrk="1" hangingPunct="1">
              <a:buNone/>
            </a:pPr>
            <a:r>
              <a:rPr lang="en-US" sz="2800" i="1" dirty="0"/>
              <a:t>      what we think we know</a:t>
            </a:r>
          </a:p>
        </p:txBody>
      </p:sp>
      <p:pic>
        <p:nvPicPr>
          <p:cNvPr id="351235" name="Picture 6" descr="MPj04022220000[1]"/>
          <p:cNvPicPr>
            <a:picLocks noChangeAspect="1" noChangeArrowheads="1"/>
          </p:cNvPicPr>
          <p:nvPr/>
        </p:nvPicPr>
        <p:blipFill>
          <a:blip r:embed="rId3" cstate="print"/>
          <a:srcRect/>
          <a:stretch>
            <a:fillRect/>
          </a:stretch>
        </p:blipFill>
        <p:spPr bwMode="auto">
          <a:xfrm>
            <a:off x="6553200" y="4038600"/>
            <a:ext cx="2782888" cy="2233613"/>
          </a:xfrm>
          <a:prstGeom prst="rect">
            <a:avLst/>
          </a:prstGeom>
          <a:noFill/>
          <a:ln w="9525">
            <a:noFill/>
            <a:miter lim="800000"/>
            <a:headEnd/>
            <a:tailEnd/>
          </a:ln>
        </p:spPr>
      </p:pic>
      <p:pic>
        <p:nvPicPr>
          <p:cNvPr id="351236" name="Picture 7" descr="MPj04072510000[1]"/>
          <p:cNvPicPr>
            <a:picLocks noChangeAspect="1" noChangeArrowheads="1"/>
          </p:cNvPicPr>
          <p:nvPr/>
        </p:nvPicPr>
        <p:blipFill>
          <a:blip r:embed="rId4" cstate="print"/>
          <a:srcRect/>
          <a:stretch>
            <a:fillRect/>
          </a:stretch>
        </p:blipFill>
        <p:spPr bwMode="auto">
          <a:xfrm>
            <a:off x="228600" y="4038600"/>
            <a:ext cx="2667000" cy="2590800"/>
          </a:xfrm>
          <a:prstGeom prst="rect">
            <a:avLst/>
          </a:prstGeom>
          <a:noFill/>
          <a:ln w="9525">
            <a:noFill/>
            <a:miter lim="800000"/>
            <a:headEnd/>
            <a:tailEnd/>
          </a:ln>
        </p:spPr>
      </p:pic>
      <p:pic>
        <p:nvPicPr>
          <p:cNvPr id="351237" name="Picture 8" descr="MPj04286400000[1]"/>
          <p:cNvPicPr>
            <a:picLocks noChangeAspect="1" noChangeArrowheads="1"/>
          </p:cNvPicPr>
          <p:nvPr/>
        </p:nvPicPr>
        <p:blipFill>
          <a:blip r:embed="rId5" cstate="print"/>
          <a:srcRect/>
          <a:stretch>
            <a:fillRect/>
          </a:stretch>
        </p:blipFill>
        <p:spPr bwMode="auto">
          <a:xfrm>
            <a:off x="2895600" y="4038600"/>
            <a:ext cx="3657600" cy="2433638"/>
          </a:xfrm>
          <a:prstGeom prst="rect">
            <a:avLst/>
          </a:prstGeom>
          <a:noFill/>
          <a:ln w="9525">
            <a:noFill/>
            <a:miter lim="800000"/>
            <a:headEnd/>
            <a:tailEnd/>
          </a:ln>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A038452A-19BC-4735-A71A-9B714FB93C10}"/>
              </a:ext>
            </a:extLst>
          </p:cNvPr>
          <p:cNvSpPr>
            <a:spLocks noGrp="1" noChangeArrowheads="1"/>
          </p:cNvSpPr>
          <p:nvPr>
            <p:ph type="title"/>
          </p:nvPr>
        </p:nvSpPr>
        <p:spPr/>
        <p:txBody>
          <a:bodyPr/>
          <a:lstStyle/>
          <a:p>
            <a:r>
              <a:rPr lang="en-US" altLang="en-US" sz="4000" b="1">
                <a:solidFill>
                  <a:srgbClr val="FFFF00"/>
                </a:solidFill>
                <a:effectLst/>
              </a:rPr>
              <a:t>What Triggers An Investigation?</a:t>
            </a:r>
          </a:p>
        </p:txBody>
      </p:sp>
      <p:sp>
        <p:nvSpPr>
          <p:cNvPr id="334851" name="Rectangle 3">
            <a:extLst>
              <a:ext uri="{FF2B5EF4-FFF2-40B4-BE49-F238E27FC236}">
                <a16:creationId xmlns:a16="http://schemas.microsoft.com/office/drawing/2014/main" id="{624B9FFE-639B-4EA1-AA19-C602EEA93E6D}"/>
              </a:ext>
            </a:extLst>
          </p:cNvPr>
          <p:cNvSpPr>
            <a:spLocks noGrp="1" noChangeArrowheads="1"/>
          </p:cNvSpPr>
          <p:nvPr>
            <p:ph type="body" idx="1"/>
          </p:nvPr>
        </p:nvSpPr>
        <p:spPr>
          <a:xfrm>
            <a:off x="457200" y="1828800"/>
            <a:ext cx="8226425" cy="4497388"/>
          </a:xfrm>
        </p:spPr>
        <p:txBody>
          <a:bodyPr/>
          <a:lstStyle/>
          <a:p>
            <a:pPr>
              <a:lnSpc>
                <a:spcPct val="90000"/>
              </a:lnSpc>
              <a:buClr>
                <a:srgbClr val="FFFF00"/>
              </a:buClr>
            </a:pPr>
            <a:r>
              <a:rPr lang="en-US" altLang="en-US" sz="2800" b="1">
                <a:solidFill>
                  <a:srgbClr val="FFFFFF"/>
                </a:solidFill>
                <a:effectLst/>
              </a:rPr>
              <a:t>Someone makes a formal or informal complaint</a:t>
            </a:r>
          </a:p>
          <a:p>
            <a:pPr lvl="1">
              <a:lnSpc>
                <a:spcPct val="90000"/>
              </a:lnSpc>
              <a:buClr>
                <a:schemeClr val="hlink"/>
              </a:buClr>
              <a:buFont typeface="Wingdings" panose="05000000000000000000" pitchFamily="2" charset="2"/>
              <a:buChar char="Ø"/>
            </a:pPr>
            <a:r>
              <a:rPr lang="en-US" altLang="en-US" b="1">
                <a:solidFill>
                  <a:srgbClr val="FFFFFF"/>
                </a:solidFill>
                <a:effectLst/>
              </a:rPr>
              <a:t>Offended person</a:t>
            </a:r>
          </a:p>
          <a:p>
            <a:pPr lvl="1">
              <a:lnSpc>
                <a:spcPct val="90000"/>
              </a:lnSpc>
              <a:buClr>
                <a:schemeClr val="hlink"/>
              </a:buClr>
              <a:buFont typeface="Wingdings" panose="05000000000000000000" pitchFamily="2" charset="2"/>
              <a:buChar char="Ø"/>
            </a:pPr>
            <a:r>
              <a:rPr lang="en-US" altLang="en-US" b="1">
                <a:solidFill>
                  <a:srgbClr val="FFFFFF"/>
                </a:solidFill>
                <a:effectLst/>
              </a:rPr>
              <a:t>Third party (an observer)</a:t>
            </a:r>
          </a:p>
          <a:p>
            <a:pPr lvl="1">
              <a:lnSpc>
                <a:spcPct val="90000"/>
              </a:lnSpc>
              <a:buClr>
                <a:schemeClr val="hlink"/>
              </a:buClr>
              <a:buFont typeface="Wingdings" panose="05000000000000000000" pitchFamily="2" charset="2"/>
              <a:buChar char="Ø"/>
            </a:pPr>
            <a:r>
              <a:rPr lang="en-US" altLang="en-US" b="1">
                <a:solidFill>
                  <a:srgbClr val="FFFFFF"/>
                </a:solidFill>
                <a:effectLst/>
              </a:rPr>
              <a:t>Verbal report</a:t>
            </a:r>
          </a:p>
          <a:p>
            <a:pPr lvl="1">
              <a:lnSpc>
                <a:spcPct val="90000"/>
              </a:lnSpc>
              <a:buClr>
                <a:schemeClr val="hlink"/>
              </a:buClr>
              <a:buFont typeface="Wingdings" panose="05000000000000000000" pitchFamily="2" charset="2"/>
              <a:buChar char="Ø"/>
            </a:pPr>
            <a:r>
              <a:rPr lang="en-US" altLang="en-US" b="1">
                <a:solidFill>
                  <a:srgbClr val="FFFFFF"/>
                </a:solidFill>
                <a:effectLst/>
              </a:rPr>
              <a:t>Written report </a:t>
            </a:r>
          </a:p>
          <a:p>
            <a:pPr>
              <a:lnSpc>
                <a:spcPct val="90000"/>
              </a:lnSpc>
              <a:buClr>
                <a:srgbClr val="FFFF00"/>
              </a:buClr>
            </a:pPr>
            <a:r>
              <a:rPr lang="en-US" altLang="en-US" sz="2800" b="1">
                <a:solidFill>
                  <a:srgbClr val="FFFFFF"/>
                </a:solidFill>
                <a:effectLst/>
              </a:rPr>
              <a:t>Formal charge from EEOC or a state agency counterpart</a:t>
            </a:r>
          </a:p>
          <a:p>
            <a:pPr>
              <a:lnSpc>
                <a:spcPct val="90000"/>
              </a:lnSpc>
              <a:buClr>
                <a:srgbClr val="FFFF00"/>
              </a:buClr>
            </a:pPr>
            <a:r>
              <a:rPr lang="en-US" altLang="en-US" sz="2800" b="1">
                <a:solidFill>
                  <a:srgbClr val="FFFFFF"/>
                </a:solidFill>
                <a:effectLst/>
              </a:rPr>
              <a:t>Inappropriate behavior (employer has “notice” of – next slide)</a:t>
            </a:r>
          </a:p>
          <a:p>
            <a:pPr lvl="2">
              <a:lnSpc>
                <a:spcPct val="90000"/>
              </a:lnSpc>
              <a:buClr>
                <a:srgbClr val="FFFF00"/>
              </a:buClr>
            </a:pPr>
            <a:endParaRPr lang="en-US" altLang="en-US" sz="2800">
              <a:solidFill>
                <a:srgbClr val="FFFFFF"/>
              </a:solidFill>
            </a:endParaRPr>
          </a:p>
          <a:p>
            <a:pPr lvl="2">
              <a:lnSpc>
                <a:spcPct val="90000"/>
              </a:lnSpc>
            </a:pPr>
            <a:endParaRPr lang="en-US" altLang="en-US" sz="2800">
              <a:solidFill>
                <a:srgbClr val="FFFFFF"/>
              </a:solidFill>
            </a:endParaRPr>
          </a:p>
          <a:p>
            <a:pPr lvl="1">
              <a:lnSpc>
                <a:spcPct val="90000"/>
              </a:lnSpc>
              <a:buFont typeface="Wingdings" panose="05000000000000000000" pitchFamily="2" charset="2"/>
              <a:buNone/>
            </a:pPr>
            <a:endParaRPr lang="en-US" altLang="en-US"/>
          </a:p>
          <a:p>
            <a:pPr>
              <a:lnSpc>
                <a:spcPct val="90000"/>
              </a:lnSpc>
            </a:pPr>
            <a:endParaRPr lang="en-US" altLang="en-US"/>
          </a:p>
          <a:p>
            <a:pPr lvl="2">
              <a:lnSpc>
                <a:spcPct val="90000"/>
              </a:lnSpc>
              <a:buFont typeface="Wingdings" panose="05000000000000000000" pitchFamily="2" charset="2"/>
              <a:buNone/>
            </a:pPr>
            <a:endParaRPr lang="en-US" altLang="en-US"/>
          </a:p>
        </p:txBody>
      </p:sp>
    </p:spTree>
    <p:extLst>
      <p:ext uri="{BB962C8B-B14F-4D97-AF65-F5344CB8AC3E}">
        <p14:creationId xmlns:p14="http://schemas.microsoft.com/office/powerpoint/2010/main" val="33531259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a:extLst>
              <a:ext uri="{FF2B5EF4-FFF2-40B4-BE49-F238E27FC236}">
                <a16:creationId xmlns:a16="http://schemas.microsoft.com/office/drawing/2014/main" id="{F5FD0475-E621-45FC-8C4A-5767FFAEA1A7}"/>
              </a:ext>
            </a:extLst>
          </p:cNvPr>
          <p:cNvSpPr>
            <a:spLocks noGrp="1" noChangeArrowheads="1"/>
          </p:cNvSpPr>
          <p:nvPr>
            <p:ph type="title"/>
          </p:nvPr>
        </p:nvSpPr>
        <p:spPr>
          <a:xfrm>
            <a:off x="152400" y="0"/>
            <a:ext cx="8458200" cy="1139825"/>
          </a:xfrm>
        </p:spPr>
        <p:txBody>
          <a:bodyPr/>
          <a:lstStyle/>
          <a:p>
            <a:r>
              <a:rPr lang="en-US" altLang="en-US" sz="4000" b="1">
                <a:solidFill>
                  <a:srgbClr val="FFFF00"/>
                </a:solidFill>
                <a:effectLst/>
              </a:rPr>
              <a:t>What is Notice to the Employer?</a:t>
            </a:r>
          </a:p>
        </p:txBody>
      </p:sp>
      <p:sp>
        <p:nvSpPr>
          <p:cNvPr id="349187" name="Rectangle 3">
            <a:extLst>
              <a:ext uri="{FF2B5EF4-FFF2-40B4-BE49-F238E27FC236}">
                <a16:creationId xmlns:a16="http://schemas.microsoft.com/office/drawing/2014/main" id="{298D807A-B999-43CF-9CAC-63AE4E592EA6}"/>
              </a:ext>
            </a:extLst>
          </p:cNvPr>
          <p:cNvSpPr>
            <a:spLocks noGrp="1" noChangeArrowheads="1"/>
          </p:cNvSpPr>
          <p:nvPr>
            <p:ph type="body" idx="1"/>
          </p:nvPr>
        </p:nvSpPr>
        <p:spPr>
          <a:xfrm>
            <a:off x="304800" y="1143000"/>
            <a:ext cx="8458200" cy="5715000"/>
          </a:xfrm>
        </p:spPr>
        <p:txBody>
          <a:bodyPr/>
          <a:lstStyle/>
          <a:p>
            <a:pPr>
              <a:buClr>
                <a:srgbClr val="FFFF00"/>
              </a:buClr>
              <a:buSzTx/>
            </a:pPr>
            <a:r>
              <a:rPr lang="en-US" altLang="en-US" sz="2400" b="1">
                <a:solidFill>
                  <a:srgbClr val="FFFFFF"/>
                </a:solidFill>
                <a:effectLst/>
              </a:rPr>
              <a:t>Complaint of harassment to supervisor, human resources, etc.</a:t>
            </a:r>
          </a:p>
          <a:p>
            <a:pPr>
              <a:buClr>
                <a:srgbClr val="FFFF00"/>
              </a:buClr>
              <a:buSzTx/>
            </a:pPr>
            <a:r>
              <a:rPr lang="en-US" altLang="en-US" sz="2400" b="1">
                <a:solidFill>
                  <a:srgbClr val="FFFFFF"/>
                </a:solidFill>
                <a:effectLst/>
              </a:rPr>
              <a:t>Conduct committed in the presence of a supervisor or other employer representative constitutes notice</a:t>
            </a:r>
          </a:p>
          <a:p>
            <a:pPr>
              <a:buClr>
                <a:srgbClr val="FFFF00"/>
              </a:buClr>
              <a:buSzTx/>
            </a:pPr>
            <a:r>
              <a:rPr lang="en-US" altLang="en-US" sz="2400" b="1">
                <a:solidFill>
                  <a:srgbClr val="FFFFFF"/>
                </a:solidFill>
                <a:effectLst/>
              </a:rPr>
              <a:t>If the conduct is pervasive in the workforce, it can be argued that the employer has “constructive knowledge”</a:t>
            </a:r>
          </a:p>
          <a:p>
            <a:pPr>
              <a:buClr>
                <a:srgbClr val="FFFF00"/>
              </a:buClr>
              <a:buSzTx/>
            </a:pPr>
            <a:r>
              <a:rPr lang="en-US" altLang="en-US" sz="2400" b="1">
                <a:solidFill>
                  <a:srgbClr val="FFFFFF"/>
                </a:solidFill>
                <a:effectLst/>
              </a:rPr>
              <a:t>Employer cannot be liable for conduct of which he or she had no notice</a:t>
            </a:r>
          </a:p>
          <a:p>
            <a:pPr lvl="1">
              <a:buClr>
                <a:schemeClr val="hlink"/>
              </a:buClr>
              <a:buFont typeface="Wingdings" panose="05000000000000000000" pitchFamily="2" charset="2"/>
              <a:buChar char="Ø"/>
            </a:pPr>
            <a:r>
              <a:rPr lang="en-US" altLang="en-US" sz="2400" b="1">
                <a:solidFill>
                  <a:srgbClr val="FFFFFF"/>
                </a:solidFill>
                <a:effectLst/>
              </a:rPr>
              <a:t>Affirmative defense</a:t>
            </a:r>
          </a:p>
          <a:p>
            <a:pPr lvl="1">
              <a:buClr>
                <a:schemeClr val="hlink"/>
              </a:buClr>
              <a:buFont typeface="Wingdings" panose="05000000000000000000" pitchFamily="2" charset="2"/>
              <a:buChar char="Ø"/>
            </a:pPr>
            <a:r>
              <a:rPr lang="en-US" altLang="en-US" sz="2400" b="1">
                <a:solidFill>
                  <a:srgbClr val="FFFFFF"/>
                </a:solidFill>
                <a:effectLst/>
              </a:rPr>
              <a:t>Objectionable objects in plain view?</a:t>
            </a:r>
          </a:p>
          <a:p>
            <a:pPr lvl="1">
              <a:buClr>
                <a:schemeClr val="hlink"/>
              </a:buClr>
              <a:buFont typeface="Wingdings" panose="05000000000000000000" pitchFamily="2" charset="2"/>
              <a:buChar char="Ø"/>
            </a:pPr>
            <a:r>
              <a:rPr lang="en-US" altLang="en-US" sz="2400" b="1">
                <a:solidFill>
                  <a:srgbClr val="FFFFFF"/>
                </a:solidFill>
                <a:effectLst/>
              </a:rPr>
              <a:t>No knowledge in private work areas or no routine supervisor access</a:t>
            </a:r>
          </a:p>
        </p:txBody>
      </p:sp>
    </p:spTree>
    <p:extLst>
      <p:ext uri="{BB962C8B-B14F-4D97-AF65-F5344CB8AC3E}">
        <p14:creationId xmlns:p14="http://schemas.microsoft.com/office/powerpoint/2010/main" val="17089334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nytisq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4"/>
          <p:cNvSpPr>
            <a:spLocks noGrp="1" noChangeArrowheads="1"/>
          </p:cNvSpPr>
          <p:nvPr>
            <p:ph type="title"/>
          </p:nvPr>
        </p:nvSpPr>
        <p:spPr/>
        <p:txBody>
          <a:bodyPr/>
          <a:lstStyle/>
          <a:p>
            <a:r>
              <a:rPr lang="en-US" altLang="en-US">
                <a:solidFill>
                  <a:srgbClr val="FFFF66"/>
                </a:solidFill>
                <a:effectLst>
                  <a:outerShdw blurRad="38100" dist="38100" dir="2700000" algn="tl">
                    <a:srgbClr val="C0C0C0"/>
                  </a:outerShdw>
                </a:effectLst>
              </a:rPr>
              <a:t>What is perspective?</a:t>
            </a:r>
            <a:endParaRPr lang="en-CA" altLang="en-US">
              <a:solidFill>
                <a:srgbClr val="FFFF66"/>
              </a:solidFill>
              <a:effectLst>
                <a:outerShdw blurRad="38100" dist="38100" dir="2700000" algn="tl">
                  <a:srgbClr val="C0C0C0"/>
                </a:outerShdw>
              </a:effectLst>
            </a:endParaRPr>
          </a:p>
        </p:txBody>
      </p:sp>
      <p:grpSp>
        <p:nvGrpSpPr>
          <p:cNvPr id="11277" name="Group 13"/>
          <p:cNvGrpSpPr>
            <a:grpSpLocks/>
          </p:cNvGrpSpPr>
          <p:nvPr/>
        </p:nvGrpSpPr>
        <p:grpSpPr bwMode="auto">
          <a:xfrm>
            <a:off x="0" y="1989138"/>
            <a:ext cx="2801938" cy="3429000"/>
            <a:chOff x="0" y="1253"/>
            <a:chExt cx="1765" cy="2160"/>
          </a:xfrm>
        </p:grpSpPr>
        <p:pic>
          <p:nvPicPr>
            <p:cNvPr id="11272" name="Picture 8" descr="MCj0310826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53"/>
              <a:ext cx="1765" cy="2160"/>
            </a:xfrm>
            <a:prstGeom prst="rect">
              <a:avLst/>
            </a:prstGeom>
            <a:noFill/>
            <a:extLst>
              <a:ext uri="{909E8E84-426E-40DD-AFC4-6F175D3DCCD1}">
                <a14:hiddenFill xmlns:a14="http://schemas.microsoft.com/office/drawing/2010/main">
                  <a:solidFill>
                    <a:srgbClr val="FFFFFF"/>
                  </a:solidFill>
                </a14:hiddenFill>
              </a:ext>
            </a:extLst>
          </p:spPr>
        </p:pic>
        <p:sp>
          <p:nvSpPr>
            <p:cNvPr id="11273" name="Rectangle 9"/>
            <p:cNvSpPr>
              <a:spLocks noChangeArrowheads="1"/>
            </p:cNvSpPr>
            <p:nvPr/>
          </p:nvSpPr>
          <p:spPr bwMode="auto">
            <a:xfrm>
              <a:off x="431" y="1526"/>
              <a:ext cx="1134" cy="952"/>
            </a:xfrm>
            <a:prstGeom prst="rect">
              <a:avLst/>
            </a:prstGeom>
            <a:solidFill>
              <a:schemeClr val="bg1"/>
            </a:solidFill>
            <a:ln w="127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pic>
        <p:nvPicPr>
          <p:cNvPr id="11275" name="Picture 11" descr="nytisqr"/>
          <p:cNvPicPr>
            <a:picLocks noChangeAspect="1" noChangeArrowheads="1"/>
          </p:cNvPicPr>
          <p:nvPr/>
        </p:nvPicPr>
        <p:blipFill>
          <a:blip r:embed="rId3">
            <a:extLst>
              <a:ext uri="{28A0092B-C50C-407E-A947-70E740481C1C}">
                <a14:useLocalDpi xmlns:a14="http://schemas.microsoft.com/office/drawing/2010/main" val="0"/>
              </a:ext>
            </a:extLst>
          </a:blip>
          <a:srcRect l="43683" t="43665" r="36624" b="34290"/>
          <a:stretch>
            <a:fillRect/>
          </a:stretch>
        </p:blipFill>
        <p:spPr bwMode="auto">
          <a:xfrm>
            <a:off x="684213" y="2422525"/>
            <a:ext cx="1800225" cy="1511300"/>
          </a:xfrm>
          <a:prstGeom prst="rect">
            <a:avLst/>
          </a:prstGeom>
          <a:noFill/>
          <a:ln w="12700">
            <a:solidFill>
              <a:srgbClr val="99FF33"/>
            </a:solidFill>
            <a:miter lim="800000"/>
            <a:headEnd/>
            <a:tailEnd/>
          </a:ln>
          <a:extLst>
            <a:ext uri="{909E8E84-426E-40DD-AFC4-6F175D3DCCD1}">
              <a14:hiddenFill xmlns:a14="http://schemas.microsoft.com/office/drawing/2010/main">
                <a:solidFill>
                  <a:srgbClr val="FFFFFF"/>
                </a:solidFill>
              </a14:hiddenFill>
            </a:ext>
          </a:extLst>
        </p:spPr>
      </p:pic>
      <p:sp>
        <p:nvSpPr>
          <p:cNvPr id="11276" name="Rectangle 12"/>
          <p:cNvSpPr>
            <a:spLocks noChangeArrowheads="1"/>
          </p:cNvSpPr>
          <p:nvPr/>
        </p:nvSpPr>
        <p:spPr bwMode="auto">
          <a:xfrm>
            <a:off x="3995738" y="2997200"/>
            <a:ext cx="1800225" cy="1511300"/>
          </a:xfrm>
          <a:prstGeom prst="rect">
            <a:avLst/>
          </a:prstGeom>
          <a:noFill/>
          <a:ln w="38100">
            <a:solidFill>
              <a:srgbClr val="99FF33"/>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7221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dissolve">
                                      <p:cBhvr>
                                        <p:cTn id="7" dur="500"/>
                                        <p:tgtEl>
                                          <p:spTgt spid="11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11277"/>
                                        </p:tgtEl>
                                        <p:attrNameLst>
                                          <p:attrName>style.visibility</p:attrName>
                                        </p:attrNameLst>
                                      </p:cBhvr>
                                      <p:to>
                                        <p:strVal val="visible"/>
                                      </p:to>
                                    </p:set>
                                    <p:anim calcmode="lin" valueType="num">
                                      <p:cBhvr additive="base">
                                        <p:cTn id="12" dur="500" fill="hold"/>
                                        <p:tgtEl>
                                          <p:spTgt spid="11277"/>
                                        </p:tgtEl>
                                        <p:attrNameLst>
                                          <p:attrName>ppt_x</p:attrName>
                                        </p:attrNameLst>
                                      </p:cBhvr>
                                      <p:tavLst>
                                        <p:tav tm="0">
                                          <p:val>
                                            <p:strVal val="#ppt_x"/>
                                          </p:val>
                                        </p:tav>
                                        <p:tav tm="100000">
                                          <p:val>
                                            <p:strVal val="#ppt_x"/>
                                          </p:val>
                                        </p:tav>
                                      </p:tavLst>
                                    </p:anim>
                                    <p:anim calcmode="lin" valueType="num">
                                      <p:cBhvr additive="base">
                                        <p:cTn id="13" dur="500" fill="hold"/>
                                        <p:tgtEl>
                                          <p:spTgt spid="11277"/>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11276"/>
                                        </p:tgtEl>
                                        <p:attrNameLst>
                                          <p:attrName>style.visibility</p:attrName>
                                        </p:attrNameLst>
                                      </p:cBhvr>
                                      <p:to>
                                        <p:strVal val="visible"/>
                                      </p:to>
                                    </p:set>
                                    <p:animEffect transition="in" filter="wipe(down)">
                                      <p:cBhvr>
                                        <p:cTn id="18" dur="500"/>
                                        <p:tgtEl>
                                          <p:spTgt spid="1127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1275"/>
                                        </p:tgtEl>
                                        <p:attrNameLst>
                                          <p:attrName>style.visibility</p:attrName>
                                        </p:attrNameLst>
                                      </p:cBhvr>
                                      <p:to>
                                        <p:strVal val="visible"/>
                                      </p:to>
                                    </p:set>
                                    <p:animEffect transition="in" filter="dissolve">
                                      <p:cBhvr>
                                        <p:cTn id="23" dur="500"/>
                                        <p:tgtEl>
                                          <p:spTgt spid="11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Text Box 2">
            <a:extLst>
              <a:ext uri="{FF2B5EF4-FFF2-40B4-BE49-F238E27FC236}">
                <a16:creationId xmlns:a16="http://schemas.microsoft.com/office/drawing/2014/main" id="{A49FD33E-50A8-4C92-8879-B92AC6F30DB2}"/>
              </a:ext>
            </a:extLst>
          </p:cNvPr>
          <p:cNvSpPr txBox="1">
            <a:spLocks noChangeArrowheads="1"/>
          </p:cNvSpPr>
          <p:nvPr/>
        </p:nvSpPr>
        <p:spPr bwMode="auto">
          <a:xfrm>
            <a:off x="228600" y="1854200"/>
            <a:ext cx="8458200" cy="47894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47675" indent="-447675">
              <a:defRPr>
                <a:solidFill>
                  <a:schemeClr val="tx1"/>
                </a:solidFill>
                <a:latin typeface="Arial" panose="020B0604020202020204" pitchFamily="34" charset="0"/>
              </a:defRPr>
            </a:lvl1pPr>
            <a:lvl2pPr marL="5619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447675" marR="0" lvl="0" indent="-447675" algn="l" defTabSz="914400" rtl="0" eaLnBrk="0" fontAlgn="base" latinLnBrk="0" hangingPunct="0">
              <a:lnSpc>
                <a:spcPct val="100000"/>
              </a:lnSpc>
              <a:spcBef>
                <a:spcPct val="0"/>
              </a:spcBef>
              <a:spcAft>
                <a:spcPct val="0"/>
              </a:spcAft>
              <a:buClr>
                <a:srgbClr val="FFFF00"/>
              </a:buClr>
              <a:buSzTx/>
              <a:buFont typeface="Wingdings" panose="05000000000000000000" pitchFamily="2" charset="2"/>
              <a:buChar char="§"/>
              <a:tabLst/>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First impressions are lasting impressions</a:t>
            </a:r>
          </a:p>
          <a:p>
            <a:pPr marL="447675" marR="0" lvl="0" indent="-447675" algn="l" defTabSz="914400" rtl="0" eaLnBrk="0" fontAlgn="base" latinLnBrk="0" hangingPunct="0">
              <a:lnSpc>
                <a:spcPct val="100000"/>
              </a:lnSpc>
              <a:spcBef>
                <a:spcPct val="0"/>
              </a:spcBef>
              <a:spcAft>
                <a:spcPct val="0"/>
              </a:spcAft>
              <a:buClr>
                <a:srgbClr val="FFFF00"/>
              </a:buClr>
              <a:buSzTx/>
              <a:buFont typeface="Wingdings" panose="05000000000000000000" pitchFamily="2" charset="2"/>
              <a:buChar char="§"/>
              <a:tabLst/>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Be neutral </a:t>
            </a:r>
          </a:p>
          <a:p>
            <a:pPr marL="561975" marR="0" lvl="1" indent="0" algn="l" defTabSz="914400" rtl="0" eaLnBrk="0" fontAlgn="base" latinLnBrk="0" hangingPunct="0">
              <a:lnSpc>
                <a:spcPct val="100000"/>
              </a:lnSpc>
              <a:spcBef>
                <a:spcPct val="0"/>
              </a:spcBef>
              <a:spcAft>
                <a:spcPct val="0"/>
              </a:spcAft>
              <a:buClr>
                <a:srgbClr val="65B2FF"/>
              </a:buClr>
              <a:buSzTx/>
              <a:buFont typeface="Wingdings" panose="05000000000000000000" pitchFamily="2" charset="2"/>
              <a:buChar char="Ø"/>
              <a:tabLst/>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Listen without making any judgments</a:t>
            </a:r>
          </a:p>
          <a:p>
            <a:pPr marL="561975" marR="0" lvl="1" indent="0" algn="l" defTabSz="914400" rtl="0" eaLnBrk="0" fontAlgn="base" latinLnBrk="0" hangingPunct="0">
              <a:lnSpc>
                <a:spcPct val="100000"/>
              </a:lnSpc>
              <a:spcBef>
                <a:spcPct val="0"/>
              </a:spcBef>
              <a:spcAft>
                <a:spcPct val="0"/>
              </a:spcAft>
              <a:buClr>
                <a:srgbClr val="65B2FF"/>
              </a:buClr>
              <a:buSzTx/>
              <a:buFont typeface="Wingdings" panose="05000000000000000000" pitchFamily="2" charset="2"/>
              <a:buChar char="Ø"/>
              <a:tabLst/>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Place yourself in the complainant’s situation</a:t>
            </a:r>
          </a:p>
          <a:p>
            <a:pPr marL="447675" marR="0" lvl="0" indent="-447675" algn="l" defTabSz="914400" rtl="0" eaLnBrk="0" fontAlgn="base" latinLnBrk="0" hangingPunct="0">
              <a:lnSpc>
                <a:spcPct val="100000"/>
              </a:lnSpc>
              <a:spcBef>
                <a:spcPct val="0"/>
              </a:spcBef>
              <a:spcAft>
                <a:spcPct val="0"/>
              </a:spcAft>
              <a:buClr>
                <a:srgbClr val="FFFF00"/>
              </a:buClr>
              <a:buSzTx/>
              <a:buFont typeface="Wingdings" panose="05000000000000000000" pitchFamily="2" charset="2"/>
              <a:buChar char="§"/>
              <a:tabLst/>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Obtain as much detailed information as possible from the complainants)</a:t>
            </a:r>
          </a:p>
          <a:p>
            <a:pPr marL="447675" marR="0" lvl="0" indent="-447675" algn="l" defTabSz="914400" rtl="0" eaLnBrk="0" fontAlgn="base" latinLnBrk="0" hangingPunct="0">
              <a:lnSpc>
                <a:spcPct val="100000"/>
              </a:lnSpc>
              <a:spcBef>
                <a:spcPct val="0"/>
              </a:spcBef>
              <a:spcAft>
                <a:spcPct val="0"/>
              </a:spcAft>
              <a:buClr>
                <a:srgbClr val="65B2FF"/>
              </a:buClr>
              <a:buSzTx/>
              <a:buFont typeface="Wingdings" panose="05000000000000000000" pitchFamily="2" charset="2"/>
              <a:buChar char="Ø"/>
              <a:tabLst/>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5 W’s (who, what, when, where, why) &amp; How</a:t>
            </a:r>
          </a:p>
          <a:p>
            <a:pPr marL="447675" marR="0" lvl="0" indent="-447675" algn="l" defTabSz="914400" rtl="0" eaLnBrk="0" fontAlgn="base" latinLnBrk="0" hangingPunct="0">
              <a:lnSpc>
                <a:spcPct val="100000"/>
              </a:lnSpc>
              <a:spcBef>
                <a:spcPct val="0"/>
              </a:spcBef>
              <a:spcAft>
                <a:spcPct val="0"/>
              </a:spcAft>
              <a:buClr>
                <a:srgbClr val="65B2FF"/>
              </a:buClr>
              <a:buSzTx/>
              <a:buFont typeface="Wingdings" panose="05000000000000000000" pitchFamily="2" charset="2"/>
              <a:buChar char="Ø"/>
              <a:tabLst/>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Separate complainants for interviews</a:t>
            </a:r>
          </a:p>
          <a:p>
            <a:pPr marL="447675" marR="0" lvl="0" indent="-447675" algn="l" defTabSz="914400" rtl="0" eaLnBrk="0" fontAlgn="base" latinLnBrk="0" hangingPunct="0">
              <a:lnSpc>
                <a:spcPct val="100000"/>
              </a:lnSpc>
              <a:spcBef>
                <a:spcPct val="0"/>
              </a:spcBef>
              <a:spcAft>
                <a:spcPct val="0"/>
              </a:spcAft>
              <a:buClr>
                <a:srgbClr val="FFFF00"/>
              </a:buClr>
              <a:buSzTx/>
              <a:buFont typeface="Wingdings" panose="05000000000000000000" pitchFamily="2" charset="2"/>
              <a:buChar char="§"/>
              <a:tabLst/>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ID issues to be resolved, witnesses and documents</a:t>
            </a:r>
          </a:p>
          <a:p>
            <a:pPr marL="447675" marR="0" lvl="0" indent="-447675" algn="l" defTabSz="914400" rtl="0" eaLnBrk="0" fontAlgn="base" latinLnBrk="0" hangingPunct="0">
              <a:lnSpc>
                <a:spcPct val="100000"/>
              </a:lnSpc>
              <a:spcBef>
                <a:spcPct val="0"/>
              </a:spcBef>
              <a:spcAft>
                <a:spcPct val="0"/>
              </a:spcAft>
              <a:buClr>
                <a:srgbClr val="FFFF00"/>
              </a:buClr>
              <a:buSzTx/>
              <a:buFont typeface="Wingdings" panose="05000000000000000000" pitchFamily="2" charset="2"/>
              <a:buChar char="§"/>
              <a:tabLst/>
              <a:defRPr/>
            </a:pP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50211" name="Text Box 3">
            <a:extLst>
              <a:ext uri="{FF2B5EF4-FFF2-40B4-BE49-F238E27FC236}">
                <a16:creationId xmlns:a16="http://schemas.microsoft.com/office/drawing/2014/main" id="{BBF95E7C-489D-4493-AA41-9EF8DEA18DC7}"/>
              </a:ext>
            </a:extLst>
          </p:cNvPr>
          <p:cNvSpPr txBox="1">
            <a:spLocks noChangeArrowheads="1"/>
          </p:cNvSpPr>
          <p:nvPr/>
        </p:nvSpPr>
        <p:spPr bwMode="auto">
          <a:xfrm>
            <a:off x="381000" y="228600"/>
            <a:ext cx="8458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A Complaint is Made</a:t>
            </a:r>
            <a:br>
              <a:rPr kumimoji="0" lang="en-US" altLang="en-US" sz="40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br>
            <a:r>
              <a:rPr kumimoji="0" lang="en-US" altLang="en-US" sz="40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Now What?</a:t>
            </a:r>
            <a:r>
              <a:rPr kumimoji="0" lang="en-US" altLang="en-US" sz="4000" b="0" i="0" u="none" strike="noStrike" kern="1200" cap="none" spc="0" normalizeH="0" baseline="0" noProof="0" dirty="0">
                <a:ln>
                  <a:noFill/>
                </a:ln>
                <a:solidFill>
                  <a:srgbClr val="EAEAEA"/>
                </a:solidFill>
                <a:effectLst/>
                <a:uLnTx/>
                <a:uFillTx/>
                <a:latin typeface="Arial" panose="020B0604020202020204" pitchFamily="34" charset="0"/>
                <a:ea typeface="+mn-ea"/>
                <a:cs typeface="+mn-cs"/>
              </a:rPr>
              <a:t> </a:t>
            </a:r>
            <a:endParaRPr kumimoji="0" lang="en-US" altLang="en-US" sz="40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8951892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4306" name="Text Box 2">
            <a:extLst>
              <a:ext uri="{FF2B5EF4-FFF2-40B4-BE49-F238E27FC236}">
                <a16:creationId xmlns:a16="http://schemas.microsoft.com/office/drawing/2014/main" id="{7020C294-D19A-43AE-8E2F-9920B31BB634}"/>
              </a:ext>
            </a:extLst>
          </p:cNvPr>
          <p:cNvSpPr txBox="1">
            <a:spLocks noChangeArrowheads="1"/>
          </p:cNvSpPr>
          <p:nvPr/>
        </p:nvSpPr>
        <p:spPr bwMode="auto">
          <a:xfrm>
            <a:off x="381000" y="1997075"/>
            <a:ext cx="8382000" cy="42989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47675" indent="-447675">
              <a:defRPr>
                <a:solidFill>
                  <a:schemeClr val="tx1"/>
                </a:solidFill>
                <a:latin typeface="Arial" panose="020B0604020202020204" pitchFamily="34" charset="0"/>
              </a:defRPr>
            </a:lvl1pPr>
            <a:lvl2pPr marL="5619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447675" marR="0" lvl="0" indent="-447675" algn="l" defTabSz="914400" rtl="0" eaLnBrk="0" fontAlgn="base" latinLnBrk="0" hangingPunct="0">
              <a:lnSpc>
                <a:spcPct val="100000"/>
              </a:lnSpc>
              <a:spcBef>
                <a:spcPct val="0"/>
              </a:spcBef>
              <a:spcAft>
                <a:spcPct val="0"/>
              </a:spcAft>
              <a:buClr>
                <a:srgbClr val="FFFF00"/>
              </a:buClr>
              <a:buSzTx/>
              <a:buFont typeface="Wingdings" panose="05000000000000000000" pitchFamily="2" charset="2"/>
              <a:buChar char="§"/>
              <a:tabLst/>
              <a:defRPr/>
            </a:pP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Take notes!  Don’t rely on your memory</a:t>
            </a:r>
          </a:p>
          <a:p>
            <a:pPr marL="447675" marR="0" lvl="0" indent="-447675" algn="l" defTabSz="914400" rtl="0" eaLnBrk="0" fontAlgn="base" latinLnBrk="0" hangingPunct="0">
              <a:lnSpc>
                <a:spcPct val="100000"/>
              </a:lnSpc>
              <a:spcBef>
                <a:spcPct val="0"/>
              </a:spcBef>
              <a:spcAft>
                <a:spcPct val="0"/>
              </a:spcAft>
              <a:buClr>
                <a:srgbClr val="FFFF00"/>
              </a:buClr>
              <a:buSzTx/>
              <a:buFont typeface="Wingdings" panose="05000000000000000000" pitchFamily="2" charset="2"/>
              <a:buChar char="§"/>
              <a:tabLst/>
              <a:defRPr/>
            </a:pP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Ask about immediate needs </a:t>
            </a:r>
          </a:p>
          <a:p>
            <a:pPr marL="447675" marR="0" lvl="0" indent="-447675" algn="l" defTabSz="914400" rtl="0" eaLnBrk="0" fontAlgn="base" latinLnBrk="0" hangingPunct="0">
              <a:lnSpc>
                <a:spcPct val="100000"/>
              </a:lnSpc>
              <a:spcBef>
                <a:spcPct val="0"/>
              </a:spcBef>
              <a:spcAft>
                <a:spcPct val="0"/>
              </a:spcAft>
              <a:buClr>
                <a:srgbClr val="FFFF00"/>
              </a:buClr>
              <a:buSzTx/>
              <a:buFont typeface="Wingdings" panose="05000000000000000000" pitchFamily="2" charset="2"/>
              <a:buChar char="§"/>
              <a:tabLst/>
              <a:defRPr/>
            </a:pP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Address confidentiality</a:t>
            </a:r>
          </a:p>
          <a:p>
            <a:pPr marL="447675" marR="0" lvl="0" indent="-447675" algn="l" defTabSz="914400" rtl="0" eaLnBrk="0" fontAlgn="base" latinLnBrk="0" hangingPunct="0">
              <a:lnSpc>
                <a:spcPct val="100000"/>
              </a:lnSpc>
              <a:spcBef>
                <a:spcPct val="0"/>
              </a:spcBef>
              <a:spcAft>
                <a:spcPct val="0"/>
              </a:spcAft>
              <a:buClr>
                <a:srgbClr val="FFFF00"/>
              </a:buClr>
              <a:buSzTx/>
              <a:buFont typeface="Wingdings" panose="05000000000000000000" pitchFamily="2" charset="2"/>
              <a:buChar char="§"/>
              <a:tabLst/>
              <a:defRPr/>
            </a:pP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Discuss retaliation (</a:t>
            </a:r>
            <a:r>
              <a:rPr kumimoji="0" lang="en-US" altLang="en-US" sz="2800"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not a one time discussion)</a:t>
            </a:r>
          </a:p>
          <a:p>
            <a:pPr marL="447675" marR="0" lvl="0" indent="-447675" algn="l" defTabSz="914400" rtl="0" eaLnBrk="0" fontAlgn="base" latinLnBrk="0" hangingPunct="0">
              <a:lnSpc>
                <a:spcPct val="100000"/>
              </a:lnSpc>
              <a:spcBef>
                <a:spcPct val="0"/>
              </a:spcBef>
              <a:spcAft>
                <a:spcPct val="0"/>
              </a:spcAft>
              <a:buClr>
                <a:srgbClr val="FFFF00"/>
              </a:buClr>
              <a:buSzTx/>
              <a:buFont typeface="Wingdings" panose="05000000000000000000" pitchFamily="2" charset="2"/>
              <a:buChar char="§"/>
              <a:tabLst/>
              <a:defRPr/>
            </a:pP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Don’t make promises you can’t keep </a:t>
            </a:r>
          </a:p>
          <a:p>
            <a:pPr marL="447675" marR="0" lvl="0" indent="-447675" algn="l" defTabSz="914400" rtl="0" eaLnBrk="0" fontAlgn="base" latinLnBrk="0" hangingPunct="0">
              <a:lnSpc>
                <a:spcPct val="100000"/>
              </a:lnSpc>
              <a:spcBef>
                <a:spcPct val="0"/>
              </a:spcBef>
              <a:spcAft>
                <a:spcPct val="0"/>
              </a:spcAft>
              <a:buClr>
                <a:srgbClr val="FFFF00"/>
              </a:buClr>
              <a:buSzTx/>
              <a:buFont typeface="Wingdings" panose="05000000000000000000" pitchFamily="2" charset="2"/>
              <a:buChar char="§"/>
              <a:tabLst/>
              <a:defRPr/>
            </a:pP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Advise the complainant of the next steps you plan to take</a:t>
            </a:r>
          </a:p>
          <a:p>
            <a:pPr marL="447675" marR="0" lvl="0" indent="-447675" algn="l" defTabSz="914400" rtl="0" eaLnBrk="0" fontAlgn="base" latinLnBrk="0" hangingPunct="0">
              <a:lnSpc>
                <a:spcPct val="100000"/>
              </a:lnSpc>
              <a:spcBef>
                <a:spcPct val="0"/>
              </a:spcBef>
              <a:spcAft>
                <a:spcPct val="0"/>
              </a:spcAft>
              <a:buClr>
                <a:srgbClr val="FFFF00"/>
              </a:buClr>
              <a:buSzTx/>
              <a:buFont typeface="Wingdings" panose="05000000000000000000" pitchFamily="2" charset="2"/>
              <a:buChar char="§"/>
              <a:tabLst/>
              <a:defRPr/>
            </a:pP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Time line to complete investigation &amp; to report back to the complainant.</a:t>
            </a:r>
          </a:p>
          <a:p>
            <a:pPr marL="447675" marR="0" lvl="0" indent="-447675" algn="l" defTabSz="914400" rtl="0" eaLnBrk="0" fontAlgn="base" latinLnBrk="0" hangingPunct="0">
              <a:lnSpc>
                <a:spcPct val="85000"/>
              </a:lnSpc>
              <a:spcBef>
                <a:spcPct val="0"/>
              </a:spcBef>
              <a:spcAft>
                <a:spcPct val="50000"/>
              </a:spcAft>
              <a:buClr>
                <a:srgbClr val="FFFF00"/>
              </a:buClr>
              <a:buSzTx/>
              <a:buFont typeface="Wingdings" panose="05000000000000000000" pitchFamily="2" charset="2"/>
              <a:buChar char="§"/>
              <a:tabLst/>
              <a:defRPr/>
            </a:pP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54307" name="Text Box 3">
            <a:extLst>
              <a:ext uri="{FF2B5EF4-FFF2-40B4-BE49-F238E27FC236}">
                <a16:creationId xmlns:a16="http://schemas.microsoft.com/office/drawing/2014/main" id="{0C3FCFC6-B728-49B1-8CE1-FED879B1FE55}"/>
              </a:ext>
            </a:extLst>
          </p:cNvPr>
          <p:cNvSpPr txBox="1">
            <a:spLocks noChangeArrowheads="1"/>
          </p:cNvSpPr>
          <p:nvPr/>
        </p:nvSpPr>
        <p:spPr bwMode="auto">
          <a:xfrm>
            <a:off x="914400" y="208032"/>
            <a:ext cx="2286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More ….</a:t>
            </a:r>
          </a:p>
        </p:txBody>
      </p:sp>
    </p:spTree>
    <p:extLst>
      <p:ext uri="{BB962C8B-B14F-4D97-AF65-F5344CB8AC3E}">
        <p14:creationId xmlns:p14="http://schemas.microsoft.com/office/powerpoint/2010/main" val="120750356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AAF30B9B-2107-46D3-BBA4-4B785F36F104}"/>
              </a:ext>
            </a:extLst>
          </p:cNvPr>
          <p:cNvSpPr>
            <a:spLocks noGrp="1" noChangeArrowheads="1"/>
          </p:cNvSpPr>
          <p:nvPr>
            <p:ph type="title"/>
          </p:nvPr>
        </p:nvSpPr>
        <p:spPr>
          <a:xfrm>
            <a:off x="5029200" y="41564"/>
            <a:ext cx="4343400" cy="1066800"/>
          </a:xfrm>
        </p:spPr>
        <p:txBody>
          <a:bodyPr/>
          <a:lstStyle/>
          <a:p>
            <a:r>
              <a:rPr lang="en-US" altLang="en-US" sz="3600" dirty="0">
                <a:solidFill>
                  <a:srgbClr val="FF0000"/>
                </a:solidFill>
              </a:rPr>
              <a:t>OCCAM’S RAZOR</a:t>
            </a:r>
          </a:p>
        </p:txBody>
      </p:sp>
      <p:sp>
        <p:nvSpPr>
          <p:cNvPr id="126979" name="Rectangle 3">
            <a:extLst>
              <a:ext uri="{FF2B5EF4-FFF2-40B4-BE49-F238E27FC236}">
                <a16:creationId xmlns:a16="http://schemas.microsoft.com/office/drawing/2014/main" id="{F9E0F575-0494-4AB8-B6E8-BB81F4BDFDB5}"/>
              </a:ext>
            </a:extLst>
          </p:cNvPr>
          <p:cNvSpPr>
            <a:spLocks noGrp="1" noChangeArrowheads="1"/>
          </p:cNvSpPr>
          <p:nvPr>
            <p:ph type="body" idx="1"/>
          </p:nvPr>
        </p:nvSpPr>
        <p:spPr>
          <a:xfrm>
            <a:off x="533400" y="838200"/>
            <a:ext cx="7545388" cy="4343400"/>
          </a:xfrm>
        </p:spPr>
        <p:txBody>
          <a:bodyPr/>
          <a:lstStyle/>
          <a:p>
            <a:pPr>
              <a:lnSpc>
                <a:spcPct val="80000"/>
              </a:lnSpc>
            </a:pPr>
            <a:r>
              <a:rPr lang="en-US" altLang="en-US" sz="4800" dirty="0"/>
              <a:t>states that the explanation of any phenomenon should make as few assumptions as possible</a:t>
            </a:r>
          </a:p>
        </p:txBody>
      </p:sp>
      <p:pic>
        <p:nvPicPr>
          <p:cNvPr id="3" name="Picture 2">
            <a:extLst>
              <a:ext uri="{FF2B5EF4-FFF2-40B4-BE49-F238E27FC236}">
                <a16:creationId xmlns:a16="http://schemas.microsoft.com/office/drawing/2014/main" id="{837962C3-70C9-42B3-8C22-CB0569F92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4114800"/>
            <a:ext cx="4800600" cy="2997200"/>
          </a:xfrm>
          <a:prstGeom prst="rect">
            <a:avLst/>
          </a:prstGeom>
        </p:spPr>
      </p:pic>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2988E24B-DD4F-4CDC-9254-6F90D21FC423}"/>
              </a:ext>
            </a:extLst>
          </p:cNvPr>
          <p:cNvSpPr>
            <a:spLocks noGrp="1" noChangeArrowheads="1"/>
          </p:cNvSpPr>
          <p:nvPr>
            <p:ph type="title"/>
          </p:nvPr>
        </p:nvSpPr>
        <p:spPr>
          <a:xfrm>
            <a:off x="1066800" y="685800"/>
            <a:ext cx="7391400" cy="1066800"/>
          </a:xfrm>
        </p:spPr>
        <p:txBody>
          <a:bodyPr/>
          <a:lstStyle/>
          <a:p>
            <a:r>
              <a:rPr lang="en-US" altLang="en-US" sz="3600"/>
              <a:t>HOW DOES OCCAM’S RAZOR APPLY TO INVESTIGATIONS?</a:t>
            </a:r>
          </a:p>
        </p:txBody>
      </p:sp>
      <p:sp>
        <p:nvSpPr>
          <p:cNvPr id="121859" name="Rectangle 3">
            <a:extLst>
              <a:ext uri="{FF2B5EF4-FFF2-40B4-BE49-F238E27FC236}">
                <a16:creationId xmlns:a16="http://schemas.microsoft.com/office/drawing/2014/main" id="{A07A93C7-B98D-4D4F-9D81-990307DAEAF1}"/>
              </a:ext>
            </a:extLst>
          </p:cNvPr>
          <p:cNvSpPr>
            <a:spLocks noGrp="1" noChangeArrowheads="1"/>
          </p:cNvSpPr>
          <p:nvPr>
            <p:ph type="body" idx="1"/>
          </p:nvPr>
        </p:nvSpPr>
        <p:spPr>
          <a:xfrm>
            <a:off x="685800" y="2133600"/>
            <a:ext cx="7545388" cy="4419600"/>
          </a:xfrm>
        </p:spPr>
        <p:txBody>
          <a:bodyPr/>
          <a:lstStyle/>
          <a:p>
            <a:pPr>
              <a:lnSpc>
                <a:spcPct val="80000"/>
              </a:lnSpc>
            </a:pPr>
            <a:r>
              <a:rPr lang="en-US" altLang="en-US" sz="2800" dirty="0"/>
              <a:t>The simplest answer is usually the correct answer (Or, as Einstein put it “As simple as possible, but no simpler.)</a:t>
            </a:r>
          </a:p>
          <a:p>
            <a:pPr>
              <a:lnSpc>
                <a:spcPct val="80000"/>
              </a:lnSpc>
            </a:pPr>
            <a:endParaRPr lang="en-US" altLang="en-US" sz="2800" dirty="0"/>
          </a:p>
          <a:p>
            <a:pPr>
              <a:lnSpc>
                <a:spcPct val="80000"/>
              </a:lnSpc>
            </a:pPr>
            <a:r>
              <a:rPr lang="en-US" altLang="en-US" sz="2800" dirty="0"/>
              <a:t>Occam’s Razor = KIS principle (Keep It Simple)</a:t>
            </a:r>
          </a:p>
          <a:p>
            <a:pPr>
              <a:lnSpc>
                <a:spcPct val="80000"/>
              </a:lnSpc>
            </a:pPr>
            <a:endParaRPr lang="en-US" altLang="en-US" sz="2800" dirty="0"/>
          </a:p>
          <a:p>
            <a:pPr>
              <a:lnSpc>
                <a:spcPct val="80000"/>
              </a:lnSpc>
            </a:pPr>
            <a:r>
              <a:rPr lang="en-US" altLang="en-US" sz="2800" dirty="0"/>
              <a:t>In other words: If you hear something roaring, It’s probably a lion not a rabbit.</a:t>
            </a:r>
          </a:p>
          <a:p>
            <a:pPr>
              <a:lnSpc>
                <a:spcPct val="80000"/>
              </a:lnSpc>
            </a:pPr>
            <a:endParaRPr lang="en-US" altLang="en-US" sz="2400" dirty="0"/>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67647D00-AECE-45FC-A81B-14D8E822C0D5}"/>
              </a:ext>
            </a:extLst>
          </p:cNvPr>
          <p:cNvSpPr>
            <a:spLocks noGrp="1" noChangeArrowheads="1"/>
          </p:cNvSpPr>
          <p:nvPr>
            <p:ph type="title"/>
          </p:nvPr>
        </p:nvSpPr>
        <p:spPr>
          <a:xfrm>
            <a:off x="381000" y="533400"/>
            <a:ext cx="8458200" cy="1524000"/>
          </a:xfrm>
        </p:spPr>
        <p:txBody>
          <a:bodyPr/>
          <a:lstStyle/>
          <a:p>
            <a:r>
              <a:rPr lang="en-US" altLang="en-US" sz="3200" dirty="0"/>
              <a:t>PROCESS THAT PROVIDES A PROMPT, THOROUGH AND IMPARTIAL INVESTIGATION:</a:t>
            </a:r>
          </a:p>
        </p:txBody>
      </p:sp>
      <p:sp>
        <p:nvSpPr>
          <p:cNvPr id="124931" name="Rectangle 3">
            <a:extLst>
              <a:ext uri="{FF2B5EF4-FFF2-40B4-BE49-F238E27FC236}">
                <a16:creationId xmlns:a16="http://schemas.microsoft.com/office/drawing/2014/main" id="{5D743235-CFBE-4AEB-9CDE-861F7E63EDCF}"/>
              </a:ext>
            </a:extLst>
          </p:cNvPr>
          <p:cNvSpPr>
            <a:spLocks noGrp="1" noChangeArrowheads="1"/>
          </p:cNvSpPr>
          <p:nvPr>
            <p:ph type="body" idx="1"/>
          </p:nvPr>
        </p:nvSpPr>
        <p:spPr>
          <a:xfrm>
            <a:off x="381000" y="2438400"/>
            <a:ext cx="8153400" cy="4419600"/>
          </a:xfrm>
        </p:spPr>
        <p:txBody>
          <a:bodyPr/>
          <a:lstStyle/>
          <a:p>
            <a:pPr>
              <a:lnSpc>
                <a:spcPct val="80000"/>
              </a:lnSpc>
            </a:pPr>
            <a:r>
              <a:rPr lang="en-US" altLang="en-US" sz="2800"/>
              <a:t>WHAT IS PROMPT?</a:t>
            </a:r>
          </a:p>
          <a:p>
            <a:pPr lvl="1">
              <a:lnSpc>
                <a:spcPct val="80000"/>
              </a:lnSpc>
            </a:pPr>
            <a:r>
              <a:rPr lang="en-US" altLang="en-US" sz="2400"/>
              <a:t>Van Zant v. KLM Royal Dutch Airlines, 80 F.3d 708, 715 (2d Cir. 1996)</a:t>
            </a:r>
          </a:p>
          <a:p>
            <a:pPr lvl="2">
              <a:lnSpc>
                <a:spcPct val="80000"/>
              </a:lnSpc>
            </a:pPr>
            <a:r>
              <a:rPr lang="en-US" altLang="en-US" sz="2000"/>
              <a:t>Employer’s response prompt where it began investigation on the day that complaint was made, conducted interviews within two days, and fired the harasser within in ten days</a:t>
            </a:r>
          </a:p>
          <a:p>
            <a:pPr lvl="1">
              <a:lnSpc>
                <a:spcPct val="80000"/>
              </a:lnSpc>
            </a:pPr>
            <a:r>
              <a:rPr lang="en-US" altLang="en-US" sz="2400"/>
              <a:t>Steiner v. Showboat Operating Co., 25 F.3d 1459, 1464 (9th Cir.  1994)</a:t>
            </a:r>
          </a:p>
          <a:p>
            <a:pPr lvl="2">
              <a:lnSpc>
                <a:spcPct val="80000"/>
              </a:lnSpc>
            </a:pPr>
            <a:r>
              <a:rPr lang="en-US" altLang="en-US" sz="2000"/>
              <a:t>Employer’s response to complaints inadequate despite eventual discharge of harasser where it did not seriously investigate or strongly reprimand supervisor until after plaintiff filed charge with state FEP agency. cert. denied, 513 U.S. 1082 (1995)</a:t>
            </a: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92737FC0-BA98-4618-A186-2778DBD64C3C}"/>
              </a:ext>
            </a:extLst>
          </p:cNvPr>
          <p:cNvSpPr>
            <a:spLocks noGrp="1" noChangeArrowheads="1"/>
          </p:cNvSpPr>
          <p:nvPr>
            <p:ph type="title"/>
          </p:nvPr>
        </p:nvSpPr>
        <p:spPr>
          <a:xfrm>
            <a:off x="1066800" y="685800"/>
            <a:ext cx="7391400" cy="1066800"/>
          </a:xfrm>
        </p:spPr>
        <p:txBody>
          <a:bodyPr/>
          <a:lstStyle/>
          <a:p>
            <a:r>
              <a:rPr lang="en-US" altLang="en-US" sz="3600"/>
              <a:t>A PROMPT, THOROUGH AND IMPARTIAL INVESTIGATION:</a:t>
            </a:r>
          </a:p>
        </p:txBody>
      </p:sp>
      <p:sp>
        <p:nvSpPr>
          <p:cNvPr id="125955" name="Rectangle 3">
            <a:extLst>
              <a:ext uri="{FF2B5EF4-FFF2-40B4-BE49-F238E27FC236}">
                <a16:creationId xmlns:a16="http://schemas.microsoft.com/office/drawing/2014/main" id="{47BB59C6-CF05-4BAC-8626-F290A6C05F94}"/>
              </a:ext>
            </a:extLst>
          </p:cNvPr>
          <p:cNvSpPr>
            <a:spLocks noGrp="1" noChangeArrowheads="1"/>
          </p:cNvSpPr>
          <p:nvPr>
            <p:ph type="body" idx="1"/>
          </p:nvPr>
        </p:nvSpPr>
        <p:spPr>
          <a:xfrm>
            <a:off x="533401" y="1981200"/>
            <a:ext cx="7924800" cy="4343400"/>
          </a:xfrm>
        </p:spPr>
        <p:txBody>
          <a:bodyPr/>
          <a:lstStyle/>
          <a:p>
            <a:pPr>
              <a:lnSpc>
                <a:spcPct val="80000"/>
              </a:lnSpc>
            </a:pPr>
            <a:r>
              <a:rPr lang="en-US" altLang="en-US" sz="3600" dirty="0"/>
              <a:t>As soon as management learns about alleged discrimination, it should determine whether a detailed fact-finding investigation is necessary.</a:t>
            </a:r>
          </a:p>
          <a:p>
            <a:pPr marL="0" indent="0">
              <a:lnSpc>
                <a:spcPct val="80000"/>
              </a:lnSpc>
              <a:buNone/>
            </a:pPr>
            <a:endParaRPr lang="en-US" altLang="en-US" sz="3600" dirty="0"/>
          </a:p>
        </p:txBody>
      </p:sp>
      <p:pic>
        <p:nvPicPr>
          <p:cNvPr id="2" name="Picture 1">
            <a:extLst>
              <a:ext uri="{FF2B5EF4-FFF2-40B4-BE49-F238E27FC236}">
                <a16:creationId xmlns:a16="http://schemas.microsoft.com/office/drawing/2014/main" id="{EFE83980-6511-4E6C-98B4-C8889D1FC8E0}"/>
              </a:ext>
            </a:extLst>
          </p:cNvPr>
          <p:cNvPicPr>
            <a:picLocks noChangeAspect="1"/>
          </p:cNvPicPr>
          <p:nvPr/>
        </p:nvPicPr>
        <p:blipFill>
          <a:blip r:embed="rId3"/>
          <a:stretch>
            <a:fillRect/>
          </a:stretch>
        </p:blipFill>
        <p:spPr>
          <a:xfrm>
            <a:off x="6705600" y="3500110"/>
            <a:ext cx="2209800" cy="3210582"/>
          </a:xfrm>
          <a:prstGeom prst="rect">
            <a:avLst/>
          </a:prstGeom>
        </p:spPr>
      </p:pic>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57DC3050-8976-4F8D-AB12-5D80AEA231A2}"/>
              </a:ext>
            </a:extLst>
          </p:cNvPr>
          <p:cNvSpPr>
            <a:spLocks noGrp="1" noChangeArrowheads="1"/>
          </p:cNvSpPr>
          <p:nvPr>
            <p:ph type="title"/>
          </p:nvPr>
        </p:nvSpPr>
        <p:spPr/>
        <p:txBody>
          <a:bodyPr/>
          <a:lstStyle/>
          <a:p>
            <a:r>
              <a:rPr lang="en-US" altLang="en-US"/>
              <a:t>Components of an Investigation</a:t>
            </a:r>
          </a:p>
        </p:txBody>
      </p:sp>
      <p:sp>
        <p:nvSpPr>
          <p:cNvPr id="160771" name="Rectangle 3">
            <a:extLst>
              <a:ext uri="{FF2B5EF4-FFF2-40B4-BE49-F238E27FC236}">
                <a16:creationId xmlns:a16="http://schemas.microsoft.com/office/drawing/2014/main" id="{FC7E348A-4A37-4F0C-BCC9-4D81A00DB932}"/>
              </a:ext>
            </a:extLst>
          </p:cNvPr>
          <p:cNvSpPr>
            <a:spLocks noGrp="1" noChangeArrowheads="1"/>
          </p:cNvSpPr>
          <p:nvPr>
            <p:ph type="body" idx="1"/>
          </p:nvPr>
        </p:nvSpPr>
        <p:spPr/>
        <p:txBody>
          <a:bodyPr/>
          <a:lstStyle/>
          <a:p>
            <a:r>
              <a:rPr lang="en-US" altLang="en-US"/>
              <a:t>Records</a:t>
            </a:r>
          </a:p>
          <a:p>
            <a:r>
              <a:rPr lang="en-US" altLang="en-US"/>
              <a:t>Interviews</a:t>
            </a:r>
          </a:p>
          <a:p>
            <a:r>
              <a:rPr lang="en-US" altLang="en-US"/>
              <a:t>Other</a:t>
            </a:r>
          </a:p>
          <a:p>
            <a:pPr lvl="1"/>
            <a:r>
              <a:rPr lang="en-US" altLang="en-US"/>
              <a:t>Background</a:t>
            </a:r>
          </a:p>
          <a:p>
            <a:pPr lvl="1"/>
            <a:r>
              <a:rPr lang="en-US" altLang="en-US"/>
              <a:t>Credibility assessment</a:t>
            </a:r>
          </a:p>
          <a:p>
            <a:r>
              <a:rPr lang="en-US" altLang="en-US"/>
              <a:t>Conclusion</a:t>
            </a:r>
          </a:p>
          <a:p>
            <a:pPr>
              <a:buFont typeface="Wingdings" panose="05000000000000000000" pitchFamily="2" charset="2"/>
              <a:buNone/>
            </a:pPr>
            <a:endParaRPr lang="en-US" altLang="en-US"/>
          </a:p>
        </p:txBody>
      </p:sp>
      <p:pic>
        <p:nvPicPr>
          <p:cNvPr id="3" name="Picture 2">
            <a:extLst>
              <a:ext uri="{FF2B5EF4-FFF2-40B4-BE49-F238E27FC236}">
                <a16:creationId xmlns:a16="http://schemas.microsoft.com/office/drawing/2014/main" id="{EB351CB1-22D6-4BD7-8191-19216BA755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3380508"/>
            <a:ext cx="2410691" cy="2410691"/>
          </a:xfrm>
          <a:prstGeom prst="rect">
            <a:avLst/>
          </a:prstGeom>
        </p:spPr>
      </p:pic>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CCE3B430-667D-4BA5-884D-4F75DAFBCBC9}"/>
              </a:ext>
            </a:extLst>
          </p:cNvPr>
          <p:cNvSpPr>
            <a:spLocks noGrp="1" noChangeArrowheads="1"/>
          </p:cNvSpPr>
          <p:nvPr>
            <p:ph type="title"/>
          </p:nvPr>
        </p:nvSpPr>
        <p:spPr/>
        <p:txBody>
          <a:bodyPr/>
          <a:lstStyle/>
          <a:p>
            <a:r>
              <a:rPr lang="en-US" altLang="en-US"/>
              <a:t>Preparing for the Interview</a:t>
            </a:r>
          </a:p>
        </p:txBody>
      </p:sp>
      <p:sp>
        <p:nvSpPr>
          <p:cNvPr id="161795" name="Rectangle 3">
            <a:extLst>
              <a:ext uri="{FF2B5EF4-FFF2-40B4-BE49-F238E27FC236}">
                <a16:creationId xmlns:a16="http://schemas.microsoft.com/office/drawing/2014/main" id="{F2C417AF-27F3-49ED-9C73-B79FEB505EE9}"/>
              </a:ext>
            </a:extLst>
          </p:cNvPr>
          <p:cNvSpPr>
            <a:spLocks noGrp="1" noChangeArrowheads="1"/>
          </p:cNvSpPr>
          <p:nvPr>
            <p:ph type="body" idx="1"/>
          </p:nvPr>
        </p:nvSpPr>
        <p:spPr>
          <a:xfrm>
            <a:off x="533400" y="1600200"/>
            <a:ext cx="8229600" cy="5257800"/>
          </a:xfrm>
        </p:spPr>
        <p:txBody>
          <a:bodyPr/>
          <a:lstStyle/>
          <a:p>
            <a:pPr>
              <a:lnSpc>
                <a:spcPct val="90000"/>
              </a:lnSpc>
            </a:pPr>
            <a:r>
              <a:rPr lang="en-US" altLang="en-US"/>
              <a:t>Setting the stage</a:t>
            </a:r>
          </a:p>
          <a:p>
            <a:pPr lvl="1">
              <a:lnSpc>
                <a:spcPct val="90000"/>
              </a:lnSpc>
            </a:pPr>
            <a:r>
              <a:rPr lang="en-US" altLang="en-US"/>
              <a:t>Staging the interview room</a:t>
            </a:r>
          </a:p>
          <a:p>
            <a:pPr lvl="1">
              <a:lnSpc>
                <a:spcPct val="90000"/>
              </a:lnSpc>
            </a:pPr>
            <a:r>
              <a:rPr lang="en-US" altLang="en-US"/>
              <a:t>Investigative partner or a recording device</a:t>
            </a:r>
          </a:p>
          <a:p>
            <a:pPr>
              <a:lnSpc>
                <a:spcPct val="90000"/>
              </a:lnSpc>
            </a:pPr>
            <a:r>
              <a:rPr lang="en-US" altLang="en-US"/>
              <a:t>Preparing to questions</a:t>
            </a:r>
          </a:p>
          <a:p>
            <a:pPr lvl="1">
              <a:lnSpc>
                <a:spcPct val="90000"/>
              </a:lnSpc>
            </a:pPr>
            <a:r>
              <a:rPr lang="en-US" altLang="en-US"/>
              <a:t>Write questions out…never “wing it!”</a:t>
            </a:r>
          </a:p>
          <a:p>
            <a:pPr lvl="1">
              <a:lnSpc>
                <a:spcPct val="90000"/>
              </a:lnSpc>
            </a:pPr>
            <a:r>
              <a:rPr lang="en-US" altLang="en-US"/>
              <a:t>Let them talk…they aren’t interviewing you</a:t>
            </a:r>
          </a:p>
          <a:p>
            <a:pPr>
              <a:lnSpc>
                <a:spcPct val="90000"/>
              </a:lnSpc>
            </a:pPr>
            <a:r>
              <a:rPr lang="en-US" altLang="en-US"/>
              <a:t>Dress for success</a:t>
            </a:r>
          </a:p>
          <a:p>
            <a:pPr lvl="1">
              <a:lnSpc>
                <a:spcPct val="90000"/>
              </a:lnSpc>
            </a:pPr>
            <a:r>
              <a:rPr lang="en-US" altLang="en-US"/>
              <a:t>Know your audience</a:t>
            </a:r>
          </a:p>
          <a:p>
            <a:pPr lvl="1">
              <a:lnSpc>
                <a:spcPct val="90000"/>
              </a:lnSpc>
            </a:pPr>
            <a:r>
              <a:rPr lang="en-US" altLang="en-US"/>
              <a:t>A tie is appropriate for the CEO…</a:t>
            </a:r>
          </a:p>
          <a:p>
            <a:pPr lvl="1">
              <a:lnSpc>
                <a:spcPct val="90000"/>
              </a:lnSpc>
            </a:pPr>
            <a:r>
              <a:rPr lang="en-US" altLang="en-US"/>
              <a:t>…but maybe not for your peers</a:t>
            </a:r>
          </a:p>
          <a:p>
            <a:pPr>
              <a:lnSpc>
                <a:spcPct val="90000"/>
              </a:lnSpc>
            </a:pPr>
            <a:endParaRPr lang="en-US" altLang="en-US"/>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534FBAB2-00D4-459C-8C1C-647A53A2B7B3}"/>
              </a:ext>
            </a:extLst>
          </p:cNvPr>
          <p:cNvSpPr>
            <a:spLocks noGrp="1" noChangeArrowheads="1"/>
          </p:cNvSpPr>
          <p:nvPr>
            <p:ph type="title"/>
          </p:nvPr>
        </p:nvSpPr>
        <p:spPr>
          <a:xfrm>
            <a:off x="457200" y="457200"/>
            <a:ext cx="8226425" cy="1143000"/>
          </a:xfrm>
        </p:spPr>
        <p:txBody>
          <a:bodyPr/>
          <a:lstStyle/>
          <a:p>
            <a:r>
              <a:rPr lang="en-US" altLang="en-US" b="1">
                <a:solidFill>
                  <a:srgbClr val="FFFF00"/>
                </a:solidFill>
                <a:effectLst/>
              </a:rPr>
              <a:t>Choosing Between Informal</a:t>
            </a:r>
            <a:br>
              <a:rPr lang="en-US" altLang="en-US" b="1">
                <a:solidFill>
                  <a:srgbClr val="FFFF00"/>
                </a:solidFill>
                <a:effectLst/>
              </a:rPr>
            </a:br>
            <a:r>
              <a:rPr lang="en-US" altLang="en-US" b="1">
                <a:solidFill>
                  <a:srgbClr val="FFFF00"/>
                </a:solidFill>
                <a:effectLst/>
              </a:rPr>
              <a:t>&amp; Formal Processes</a:t>
            </a:r>
          </a:p>
        </p:txBody>
      </p:sp>
      <p:sp>
        <p:nvSpPr>
          <p:cNvPr id="338947" name="Rectangle 3">
            <a:extLst>
              <a:ext uri="{FF2B5EF4-FFF2-40B4-BE49-F238E27FC236}">
                <a16:creationId xmlns:a16="http://schemas.microsoft.com/office/drawing/2014/main" id="{EF86C2D9-2267-40CB-BE47-EC914D4096EE}"/>
              </a:ext>
            </a:extLst>
          </p:cNvPr>
          <p:cNvSpPr>
            <a:spLocks noGrp="1" noChangeArrowheads="1"/>
          </p:cNvSpPr>
          <p:nvPr>
            <p:ph type="body" idx="1"/>
          </p:nvPr>
        </p:nvSpPr>
        <p:spPr>
          <a:xfrm>
            <a:off x="381000" y="2438400"/>
            <a:ext cx="8226425" cy="3733800"/>
          </a:xfrm>
        </p:spPr>
        <p:txBody>
          <a:bodyPr/>
          <a:lstStyle/>
          <a:p>
            <a:pPr>
              <a:buClr>
                <a:srgbClr val="FFFF00"/>
              </a:buClr>
            </a:pPr>
            <a:r>
              <a:rPr lang="en-US" altLang="en-US" b="1">
                <a:solidFill>
                  <a:srgbClr val="FFFFFF"/>
                </a:solidFill>
                <a:effectLst/>
              </a:rPr>
              <a:t>Consider the nature and severity of the conduct at issue</a:t>
            </a:r>
          </a:p>
          <a:p>
            <a:pPr>
              <a:buClr>
                <a:srgbClr val="FFFF00"/>
              </a:buClr>
            </a:pPr>
            <a:r>
              <a:rPr lang="en-US" altLang="en-US" b="1">
                <a:solidFill>
                  <a:srgbClr val="FFFFFF"/>
                </a:solidFill>
                <a:effectLst/>
              </a:rPr>
              <a:t>Every complaint does not require a full-fledged formal investigation </a:t>
            </a:r>
          </a:p>
          <a:p>
            <a:pPr>
              <a:buClr>
                <a:srgbClr val="FFFF00"/>
              </a:buClr>
            </a:pPr>
            <a:r>
              <a:rPr lang="en-US" altLang="en-US" b="1">
                <a:solidFill>
                  <a:srgbClr val="FFFFFF"/>
                </a:solidFill>
                <a:effectLst/>
              </a:rPr>
              <a:t>May use informal processes where appropriate, possible</a:t>
            </a:r>
          </a:p>
        </p:txBody>
      </p:sp>
    </p:spTree>
    <p:extLst>
      <p:ext uri="{BB962C8B-B14F-4D97-AF65-F5344CB8AC3E}">
        <p14:creationId xmlns:p14="http://schemas.microsoft.com/office/powerpoint/2010/main" val="232348775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a:extLst>
              <a:ext uri="{FF2B5EF4-FFF2-40B4-BE49-F238E27FC236}">
                <a16:creationId xmlns:a16="http://schemas.microsoft.com/office/drawing/2014/main" id="{BC746DFB-C260-48BB-BA4A-FBED76D08404}"/>
              </a:ext>
            </a:extLst>
          </p:cNvPr>
          <p:cNvSpPr>
            <a:spLocks noGrp="1" noChangeArrowheads="1"/>
          </p:cNvSpPr>
          <p:nvPr>
            <p:ph type="title"/>
          </p:nvPr>
        </p:nvSpPr>
        <p:spPr/>
        <p:txBody>
          <a:bodyPr/>
          <a:lstStyle/>
          <a:p>
            <a:r>
              <a:rPr lang="en-US" altLang="en-US" b="1">
                <a:solidFill>
                  <a:srgbClr val="FFFF00"/>
                </a:solidFill>
                <a:effectLst/>
              </a:rPr>
              <a:t>Informal Processes</a:t>
            </a:r>
          </a:p>
        </p:txBody>
      </p:sp>
      <p:sp>
        <p:nvSpPr>
          <p:cNvPr id="340995" name="Rectangle 3">
            <a:extLst>
              <a:ext uri="{FF2B5EF4-FFF2-40B4-BE49-F238E27FC236}">
                <a16:creationId xmlns:a16="http://schemas.microsoft.com/office/drawing/2014/main" id="{BB49A59C-0C3C-41FF-AC51-0C332322B514}"/>
              </a:ext>
            </a:extLst>
          </p:cNvPr>
          <p:cNvSpPr>
            <a:spLocks noGrp="1" noChangeArrowheads="1"/>
          </p:cNvSpPr>
          <p:nvPr>
            <p:ph type="body" idx="1"/>
          </p:nvPr>
        </p:nvSpPr>
        <p:spPr>
          <a:xfrm>
            <a:off x="457200" y="1676400"/>
            <a:ext cx="8226425" cy="4497388"/>
          </a:xfrm>
        </p:spPr>
        <p:txBody>
          <a:bodyPr/>
          <a:lstStyle/>
          <a:p>
            <a:pPr>
              <a:lnSpc>
                <a:spcPct val="90000"/>
              </a:lnSpc>
              <a:buClr>
                <a:srgbClr val="FFFF00"/>
              </a:buClr>
              <a:buSzTx/>
            </a:pPr>
            <a:r>
              <a:rPr lang="en-US" altLang="en-US" sz="2800" b="1">
                <a:solidFill>
                  <a:srgbClr val="FFFFFF"/>
                </a:solidFill>
                <a:effectLst/>
              </a:rPr>
              <a:t>Less stressful for everyone</a:t>
            </a:r>
          </a:p>
          <a:p>
            <a:pPr>
              <a:lnSpc>
                <a:spcPct val="90000"/>
              </a:lnSpc>
              <a:buClr>
                <a:srgbClr val="FFFF00"/>
              </a:buClr>
              <a:buSzTx/>
            </a:pPr>
            <a:r>
              <a:rPr lang="en-US" altLang="en-US" sz="2800" b="1">
                <a:solidFill>
                  <a:srgbClr val="FFFFFF"/>
                </a:solidFill>
                <a:effectLst/>
              </a:rPr>
              <a:t>Quicker, more flexible, involves fewer people</a:t>
            </a:r>
          </a:p>
          <a:p>
            <a:pPr>
              <a:lnSpc>
                <a:spcPct val="90000"/>
              </a:lnSpc>
              <a:buClr>
                <a:srgbClr val="FFFF00"/>
              </a:buClr>
              <a:buSzTx/>
            </a:pPr>
            <a:r>
              <a:rPr lang="en-US" altLang="en-US" sz="2800" b="1">
                <a:solidFill>
                  <a:srgbClr val="FFFFFF"/>
                </a:solidFill>
                <a:effectLst/>
              </a:rPr>
              <a:t>Best option for “win-win” for all</a:t>
            </a:r>
          </a:p>
          <a:p>
            <a:pPr lvl="1">
              <a:lnSpc>
                <a:spcPct val="90000"/>
              </a:lnSpc>
              <a:buClr>
                <a:schemeClr val="hlink"/>
              </a:buClr>
              <a:buFont typeface="Wingdings" panose="05000000000000000000" pitchFamily="2" charset="2"/>
              <a:buChar char="Ø"/>
            </a:pPr>
            <a:r>
              <a:rPr lang="en-US" altLang="en-US" b="1">
                <a:solidFill>
                  <a:srgbClr val="FFFFFF"/>
                </a:solidFill>
                <a:effectLst/>
              </a:rPr>
              <a:t>Mutually satisfactory outcome for both</a:t>
            </a:r>
          </a:p>
          <a:p>
            <a:pPr>
              <a:lnSpc>
                <a:spcPct val="90000"/>
              </a:lnSpc>
              <a:buClr>
                <a:srgbClr val="FFFF00"/>
              </a:buClr>
              <a:buSzTx/>
            </a:pPr>
            <a:r>
              <a:rPr lang="en-US" altLang="en-US" sz="2800" b="1">
                <a:solidFill>
                  <a:srgbClr val="FFFFFF"/>
                </a:solidFill>
                <a:effectLst/>
              </a:rPr>
              <a:t>Appropriate for low level concerns</a:t>
            </a:r>
          </a:p>
          <a:p>
            <a:pPr>
              <a:lnSpc>
                <a:spcPct val="90000"/>
              </a:lnSpc>
              <a:buClr>
                <a:srgbClr val="FFFF00"/>
              </a:buClr>
              <a:buSzTx/>
            </a:pPr>
            <a:r>
              <a:rPr lang="en-US" altLang="en-US" sz="2800" b="1">
                <a:solidFill>
                  <a:srgbClr val="FFFFFF"/>
                </a:solidFill>
                <a:effectLst/>
              </a:rPr>
              <a:t>Wide range of strategies</a:t>
            </a:r>
          </a:p>
          <a:p>
            <a:pPr lvl="1">
              <a:lnSpc>
                <a:spcPct val="90000"/>
              </a:lnSpc>
              <a:buClr>
                <a:srgbClr val="3333FF"/>
              </a:buClr>
              <a:buFont typeface="Wingdings" panose="05000000000000000000" pitchFamily="2" charset="2"/>
              <a:buChar char="Ø"/>
            </a:pPr>
            <a:r>
              <a:rPr lang="en-US" altLang="en-US" b="1">
                <a:solidFill>
                  <a:srgbClr val="FFFFFF"/>
                </a:solidFill>
                <a:effectLst/>
              </a:rPr>
              <a:t>Reasonable expectation that the action taken will resolve the problem </a:t>
            </a:r>
          </a:p>
          <a:p>
            <a:pPr>
              <a:lnSpc>
                <a:spcPct val="90000"/>
              </a:lnSpc>
              <a:buClr>
                <a:srgbClr val="FFFF00"/>
              </a:buClr>
              <a:buSzTx/>
            </a:pPr>
            <a:r>
              <a:rPr lang="en-US" altLang="en-US" sz="2800" b="1">
                <a:solidFill>
                  <a:srgbClr val="FFFFFF"/>
                </a:solidFill>
                <a:effectLst/>
              </a:rPr>
              <a:t>Voluntary</a:t>
            </a:r>
          </a:p>
        </p:txBody>
      </p:sp>
    </p:spTree>
    <p:extLst>
      <p:ext uri="{BB962C8B-B14F-4D97-AF65-F5344CB8AC3E}">
        <p14:creationId xmlns:p14="http://schemas.microsoft.com/office/powerpoint/2010/main" val="37122201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a:xfrm>
            <a:off x="381000" y="0"/>
            <a:ext cx="8763000" cy="1477963"/>
          </a:xfrm>
        </p:spPr>
        <p:txBody>
          <a:bodyPr/>
          <a:lstStyle/>
          <a:p>
            <a:pPr eaLnBrk="1" hangingPunct="1">
              <a:defRPr/>
            </a:pPr>
            <a:r>
              <a:rPr lang="en-US" sz="4000" b="1" dirty="0">
                <a:solidFill>
                  <a:srgbClr val="FFFF00"/>
                </a:solidFill>
              </a:rPr>
              <a:t>Obligations of Employers</a:t>
            </a:r>
          </a:p>
        </p:txBody>
      </p:sp>
      <p:sp>
        <p:nvSpPr>
          <p:cNvPr id="864259" name="Rectangle 3"/>
          <p:cNvSpPr>
            <a:spLocks noGrp="1" noChangeArrowheads="1"/>
          </p:cNvSpPr>
          <p:nvPr>
            <p:ph type="body" idx="1"/>
          </p:nvPr>
        </p:nvSpPr>
        <p:spPr>
          <a:xfrm>
            <a:off x="533400" y="1295400"/>
            <a:ext cx="8382000" cy="5029200"/>
          </a:xfrm>
        </p:spPr>
        <p:txBody>
          <a:bodyPr/>
          <a:lstStyle/>
          <a:p>
            <a:pPr eaLnBrk="1" hangingPunct="1">
              <a:buClr>
                <a:srgbClr val="FFFF00"/>
              </a:buClr>
              <a:buFont typeface="Wingdings" pitchFamily="2" charset="2"/>
              <a:buChar char="§"/>
              <a:defRPr/>
            </a:pPr>
            <a:r>
              <a:rPr lang="en-US" b="1" dirty="0">
                <a:effectLst/>
              </a:rPr>
              <a:t>Make the </a:t>
            </a:r>
            <a:r>
              <a:rPr lang="en-US" b="1" i="1" u="sng" dirty="0">
                <a:solidFill>
                  <a:srgbClr val="FFFF00"/>
                </a:solidFill>
                <a:effectLst/>
              </a:rPr>
              <a:t>workplace free of unlawful</a:t>
            </a:r>
            <a:r>
              <a:rPr lang="en-US" b="1" dirty="0">
                <a:effectLst/>
              </a:rPr>
              <a:t> discrimination, harassment and retaliation</a:t>
            </a:r>
          </a:p>
          <a:p>
            <a:pPr eaLnBrk="1" hangingPunct="1">
              <a:buClr>
                <a:srgbClr val="FFFF00"/>
              </a:buClr>
              <a:buFont typeface="Wingdings" pitchFamily="2" charset="2"/>
              <a:buChar char="§"/>
              <a:defRPr/>
            </a:pPr>
            <a:r>
              <a:rPr lang="en-US" b="1" dirty="0">
                <a:effectLst/>
              </a:rPr>
              <a:t>Promptly and confidentially </a:t>
            </a:r>
            <a:r>
              <a:rPr lang="en-US" b="1" i="1" u="sng" dirty="0">
                <a:solidFill>
                  <a:srgbClr val="FFFF00"/>
                </a:solidFill>
                <a:effectLst/>
              </a:rPr>
              <a:t>investigate</a:t>
            </a:r>
            <a:r>
              <a:rPr lang="en-US" b="1" dirty="0">
                <a:effectLst/>
              </a:rPr>
              <a:t> complaints of discrimination, harassment and retaliation</a:t>
            </a:r>
          </a:p>
          <a:p>
            <a:pPr eaLnBrk="1" hangingPunct="1">
              <a:buClr>
                <a:srgbClr val="FFFF00"/>
              </a:buClr>
              <a:buFont typeface="Wingdings" pitchFamily="2" charset="2"/>
              <a:buChar char="§"/>
              <a:defRPr/>
            </a:pPr>
            <a:r>
              <a:rPr lang="en-US" b="1" dirty="0">
                <a:effectLst/>
              </a:rPr>
              <a:t>Where discrimination, harassment and retaliation may have occurred, </a:t>
            </a:r>
            <a:r>
              <a:rPr lang="en-US" b="1" i="1" u="sng" dirty="0">
                <a:solidFill>
                  <a:srgbClr val="FFFF00"/>
                </a:solidFill>
                <a:effectLst/>
              </a:rPr>
              <a:t>take prompt and appropriate remedial action</a:t>
            </a:r>
            <a:r>
              <a:rPr lang="en-US" b="1" dirty="0">
                <a:effectLst/>
              </a:rPr>
              <a:t> </a:t>
            </a:r>
          </a:p>
          <a:p>
            <a:pPr eaLnBrk="1" hangingPunct="1">
              <a:buClr>
                <a:srgbClr val="FFFF00"/>
              </a:buClr>
              <a:buFont typeface="Wingdings" pitchFamily="2" charset="2"/>
              <a:buNone/>
              <a:defRPr/>
            </a:pPr>
            <a:r>
              <a:rPr lang="en-US" sz="2400" dirty="0">
                <a:effectLst/>
              </a:rPr>
              <a:t>    (i.e., discipline commensurate with the offense)</a:t>
            </a:r>
          </a:p>
        </p:txBody>
      </p:sp>
    </p:spTree>
    <p:extLst>
      <p:ext uri="{BB962C8B-B14F-4D97-AF65-F5344CB8AC3E}">
        <p14:creationId xmlns:p14="http://schemas.microsoft.com/office/powerpoint/2010/main" val="256087564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42" name="Rectangle 2">
            <a:extLst>
              <a:ext uri="{FF2B5EF4-FFF2-40B4-BE49-F238E27FC236}">
                <a16:creationId xmlns:a16="http://schemas.microsoft.com/office/drawing/2014/main" id="{AD64B5BC-0C5E-4824-A9F7-10A04B535C30}"/>
              </a:ext>
            </a:extLst>
          </p:cNvPr>
          <p:cNvSpPr>
            <a:spLocks noGrp="1" noChangeArrowheads="1"/>
          </p:cNvSpPr>
          <p:nvPr>
            <p:ph type="title"/>
          </p:nvPr>
        </p:nvSpPr>
        <p:spPr/>
        <p:txBody>
          <a:bodyPr/>
          <a:lstStyle/>
          <a:p>
            <a:r>
              <a:rPr lang="en-US" altLang="en-US" sz="2800" b="1" dirty="0">
                <a:solidFill>
                  <a:srgbClr val="FFFF00"/>
                </a:solidFill>
                <a:effectLst/>
              </a:rPr>
              <a:t>Factors Pointing to a Formal Process</a:t>
            </a:r>
            <a:endParaRPr lang="en-US" altLang="en-US" sz="2800" dirty="0"/>
          </a:p>
        </p:txBody>
      </p:sp>
      <p:sp>
        <p:nvSpPr>
          <p:cNvPr id="343043" name="Rectangle 3">
            <a:extLst>
              <a:ext uri="{FF2B5EF4-FFF2-40B4-BE49-F238E27FC236}">
                <a16:creationId xmlns:a16="http://schemas.microsoft.com/office/drawing/2014/main" id="{42D9CCC4-EC1D-4CDF-A986-244B8D0C093B}"/>
              </a:ext>
            </a:extLst>
          </p:cNvPr>
          <p:cNvSpPr>
            <a:spLocks noGrp="1" noChangeArrowheads="1"/>
          </p:cNvSpPr>
          <p:nvPr>
            <p:ph type="body" idx="1"/>
          </p:nvPr>
        </p:nvSpPr>
        <p:spPr>
          <a:xfrm>
            <a:off x="304800" y="1676400"/>
            <a:ext cx="8839200" cy="4800600"/>
          </a:xfrm>
        </p:spPr>
        <p:txBody>
          <a:bodyPr/>
          <a:lstStyle/>
          <a:p>
            <a:pPr>
              <a:lnSpc>
                <a:spcPct val="90000"/>
              </a:lnSpc>
              <a:buClr>
                <a:srgbClr val="FFFF00"/>
              </a:buClr>
            </a:pPr>
            <a:r>
              <a:rPr lang="en-US" altLang="en-US" sz="2800" b="1" dirty="0">
                <a:solidFill>
                  <a:srgbClr val="FFFFFF"/>
                </a:solidFill>
                <a:effectLst/>
              </a:rPr>
              <a:t>Previous complaints against the same person</a:t>
            </a:r>
          </a:p>
          <a:p>
            <a:pPr>
              <a:lnSpc>
                <a:spcPct val="90000"/>
              </a:lnSpc>
              <a:buClr>
                <a:srgbClr val="FFFF00"/>
              </a:buClr>
            </a:pPr>
            <a:r>
              <a:rPr lang="en-US" altLang="en-US" sz="2800" b="1" dirty="0">
                <a:solidFill>
                  <a:srgbClr val="FFFFFF"/>
                </a:solidFill>
                <a:effectLst/>
              </a:rPr>
              <a:t>Multiple aggrieved individuals</a:t>
            </a:r>
          </a:p>
          <a:p>
            <a:pPr>
              <a:lnSpc>
                <a:spcPct val="90000"/>
              </a:lnSpc>
              <a:buClr>
                <a:srgbClr val="FFFF00"/>
              </a:buClr>
            </a:pPr>
            <a:r>
              <a:rPr lang="en-US" altLang="en-US" sz="2800" b="1" dirty="0">
                <a:solidFill>
                  <a:srgbClr val="FFFFFF"/>
                </a:solidFill>
                <a:effectLst/>
              </a:rPr>
              <a:t>Offender has received previous warnings or disciplinary actions</a:t>
            </a:r>
          </a:p>
          <a:p>
            <a:pPr>
              <a:lnSpc>
                <a:spcPct val="90000"/>
              </a:lnSpc>
              <a:buClr>
                <a:srgbClr val="FFFF00"/>
              </a:buClr>
            </a:pPr>
            <a:r>
              <a:rPr lang="en-US" altLang="en-US" sz="2800" b="1" dirty="0">
                <a:solidFill>
                  <a:srgbClr val="FFFFFF"/>
                </a:solidFill>
                <a:effectLst/>
              </a:rPr>
              <a:t>Alleged conduct is particularly serious</a:t>
            </a:r>
          </a:p>
          <a:p>
            <a:pPr>
              <a:lnSpc>
                <a:spcPct val="90000"/>
              </a:lnSpc>
              <a:buClr>
                <a:srgbClr val="FFFF00"/>
              </a:buClr>
            </a:pPr>
            <a:r>
              <a:rPr lang="en-US" altLang="en-US" sz="2800" b="1" dirty="0">
                <a:solidFill>
                  <a:srgbClr val="FFFFFF"/>
                </a:solidFill>
                <a:effectLst/>
              </a:rPr>
              <a:t>Evidence of or serious concern about retaliation</a:t>
            </a:r>
          </a:p>
          <a:p>
            <a:pPr>
              <a:lnSpc>
                <a:spcPct val="90000"/>
              </a:lnSpc>
              <a:buClr>
                <a:srgbClr val="FFFF00"/>
              </a:buClr>
            </a:pPr>
            <a:r>
              <a:rPr lang="en-US" altLang="en-US" sz="2800" b="1" dirty="0">
                <a:solidFill>
                  <a:srgbClr val="FFFFFF"/>
                </a:solidFill>
                <a:effectLst/>
              </a:rPr>
              <a:t>May be the only way to protect a person unfairly accused</a:t>
            </a:r>
          </a:p>
          <a:p>
            <a:pPr>
              <a:lnSpc>
                <a:spcPct val="90000"/>
              </a:lnSpc>
              <a:buClr>
                <a:srgbClr val="FFFF00"/>
              </a:buClr>
            </a:pPr>
            <a:r>
              <a:rPr lang="en-US" altLang="en-US" sz="2800" b="1" dirty="0">
                <a:solidFill>
                  <a:srgbClr val="FFFFFF"/>
                </a:solidFill>
                <a:effectLst/>
              </a:rPr>
              <a:t>May be the only way to put an end to a complaint for a person who is unable to “let go and move on”</a:t>
            </a:r>
          </a:p>
        </p:txBody>
      </p:sp>
    </p:spTree>
    <p:extLst>
      <p:ext uri="{BB962C8B-B14F-4D97-AF65-F5344CB8AC3E}">
        <p14:creationId xmlns:p14="http://schemas.microsoft.com/office/powerpoint/2010/main" val="52755467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2978" name="Rectangle 2">
            <a:extLst>
              <a:ext uri="{FF2B5EF4-FFF2-40B4-BE49-F238E27FC236}">
                <a16:creationId xmlns:a16="http://schemas.microsoft.com/office/drawing/2014/main" id="{6955614A-7A8C-444B-902B-40210EFDC8D6}"/>
              </a:ext>
            </a:extLst>
          </p:cNvPr>
          <p:cNvSpPr>
            <a:spLocks noGrp="1" noChangeArrowheads="1"/>
          </p:cNvSpPr>
          <p:nvPr>
            <p:ph type="title"/>
          </p:nvPr>
        </p:nvSpPr>
        <p:spPr>
          <a:xfrm>
            <a:off x="457200" y="533400"/>
            <a:ext cx="8226425" cy="608013"/>
          </a:xfrm>
        </p:spPr>
        <p:txBody>
          <a:bodyPr/>
          <a:lstStyle/>
          <a:p>
            <a:r>
              <a:rPr lang="en-US" altLang="en-US" b="1">
                <a:solidFill>
                  <a:srgbClr val="FFFF00"/>
                </a:solidFill>
                <a:effectLst/>
              </a:rPr>
              <a:t>Timely Response</a:t>
            </a:r>
          </a:p>
        </p:txBody>
      </p:sp>
      <p:sp>
        <p:nvSpPr>
          <p:cNvPr id="382979" name="Rectangle 3">
            <a:extLst>
              <a:ext uri="{FF2B5EF4-FFF2-40B4-BE49-F238E27FC236}">
                <a16:creationId xmlns:a16="http://schemas.microsoft.com/office/drawing/2014/main" id="{E8D11EEC-ADB4-4688-B15F-48DD35AA9A52}"/>
              </a:ext>
            </a:extLst>
          </p:cNvPr>
          <p:cNvSpPr>
            <a:spLocks noGrp="1" noChangeArrowheads="1"/>
          </p:cNvSpPr>
          <p:nvPr>
            <p:ph type="body" idx="1"/>
          </p:nvPr>
        </p:nvSpPr>
        <p:spPr>
          <a:xfrm>
            <a:off x="381000" y="1600200"/>
            <a:ext cx="5562600" cy="5029200"/>
          </a:xfrm>
        </p:spPr>
        <p:txBody>
          <a:bodyPr/>
          <a:lstStyle/>
          <a:p>
            <a:pPr>
              <a:lnSpc>
                <a:spcPct val="90000"/>
              </a:lnSpc>
              <a:buClr>
                <a:srgbClr val="FFFF00"/>
              </a:buClr>
              <a:buSzTx/>
            </a:pPr>
            <a:r>
              <a:rPr lang="en-US" altLang="en-US" sz="2800" b="1">
                <a:solidFill>
                  <a:srgbClr val="FFFFFF"/>
                </a:solidFill>
                <a:effectLst/>
              </a:rPr>
              <a:t>Prompt action is essential</a:t>
            </a:r>
          </a:p>
          <a:p>
            <a:pPr>
              <a:lnSpc>
                <a:spcPct val="90000"/>
              </a:lnSpc>
              <a:buClr>
                <a:srgbClr val="FFFF00"/>
              </a:buClr>
              <a:buSzTx/>
            </a:pPr>
            <a:r>
              <a:rPr lang="en-US" altLang="en-US" sz="2800" b="1">
                <a:solidFill>
                  <a:srgbClr val="FFFFFF"/>
                </a:solidFill>
                <a:effectLst/>
              </a:rPr>
              <a:t>No clear definition of how to define “prompt action”</a:t>
            </a:r>
          </a:p>
          <a:p>
            <a:pPr>
              <a:lnSpc>
                <a:spcPct val="90000"/>
              </a:lnSpc>
              <a:buClr>
                <a:srgbClr val="FFFF00"/>
              </a:buClr>
              <a:buSzTx/>
            </a:pPr>
            <a:r>
              <a:rPr lang="en-US" altLang="en-US" sz="2800" b="1">
                <a:solidFill>
                  <a:srgbClr val="FFFFFF"/>
                </a:solidFill>
                <a:effectLst/>
              </a:rPr>
              <a:t>If possible, upon receipt of the complaint or at least within 24 hours</a:t>
            </a:r>
          </a:p>
          <a:p>
            <a:pPr lvl="1">
              <a:lnSpc>
                <a:spcPct val="90000"/>
              </a:lnSpc>
              <a:buClr>
                <a:srgbClr val="3333FF"/>
              </a:buClr>
              <a:buFont typeface="Wingdings" panose="05000000000000000000" pitchFamily="2" charset="2"/>
              <a:buChar char="Ø"/>
            </a:pPr>
            <a:r>
              <a:rPr lang="en-US" altLang="en-US" b="1">
                <a:solidFill>
                  <a:srgbClr val="FFFFFF"/>
                </a:solidFill>
                <a:effectLst/>
              </a:rPr>
              <a:t>May not be realistic</a:t>
            </a:r>
          </a:p>
          <a:p>
            <a:pPr>
              <a:lnSpc>
                <a:spcPct val="90000"/>
              </a:lnSpc>
              <a:buClr>
                <a:srgbClr val="FFFF00"/>
              </a:buClr>
              <a:buSzTx/>
            </a:pPr>
            <a:r>
              <a:rPr lang="en-US" altLang="en-US" sz="2800" b="1">
                <a:solidFill>
                  <a:srgbClr val="FFFFFF"/>
                </a:solidFill>
                <a:effectLst/>
              </a:rPr>
              <a:t>Concluded as soon as possible</a:t>
            </a:r>
          </a:p>
          <a:p>
            <a:pPr lvl="1">
              <a:lnSpc>
                <a:spcPct val="90000"/>
              </a:lnSpc>
              <a:buClr>
                <a:srgbClr val="3333FF"/>
              </a:buClr>
              <a:buFont typeface="Wingdings" panose="05000000000000000000" pitchFamily="2" charset="2"/>
              <a:buChar char="Ø"/>
            </a:pPr>
            <a:r>
              <a:rPr lang="en-US" altLang="en-US" b="1">
                <a:solidFill>
                  <a:srgbClr val="FFFFFF"/>
                </a:solidFill>
                <a:effectLst/>
              </a:rPr>
              <a:t>Without compromising thoroughness</a:t>
            </a:r>
          </a:p>
          <a:p>
            <a:pPr>
              <a:lnSpc>
                <a:spcPct val="90000"/>
              </a:lnSpc>
            </a:pPr>
            <a:endParaRPr lang="en-US" altLang="en-US" sz="2800" b="1">
              <a:solidFill>
                <a:srgbClr val="FFFFFF"/>
              </a:solidFill>
              <a:effectLst/>
            </a:endParaRPr>
          </a:p>
        </p:txBody>
      </p:sp>
    </p:spTree>
    <p:extLst>
      <p:ext uri="{BB962C8B-B14F-4D97-AF65-F5344CB8AC3E}">
        <p14:creationId xmlns:p14="http://schemas.microsoft.com/office/powerpoint/2010/main" val="284802013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a:extLst>
              <a:ext uri="{FF2B5EF4-FFF2-40B4-BE49-F238E27FC236}">
                <a16:creationId xmlns:a16="http://schemas.microsoft.com/office/drawing/2014/main" id="{6AEE5B63-C111-47CC-BB3A-51C6BD736049}"/>
              </a:ext>
            </a:extLst>
          </p:cNvPr>
          <p:cNvSpPr>
            <a:spLocks noGrp="1" noChangeArrowheads="1"/>
          </p:cNvSpPr>
          <p:nvPr>
            <p:ph type="title"/>
          </p:nvPr>
        </p:nvSpPr>
        <p:spPr/>
        <p:txBody>
          <a:bodyPr/>
          <a:lstStyle/>
          <a:p>
            <a:r>
              <a:rPr lang="en-US" altLang="en-US" b="1">
                <a:solidFill>
                  <a:srgbClr val="FFFF00"/>
                </a:solidFill>
                <a:effectLst/>
              </a:rPr>
              <a:t>Confidentiality</a:t>
            </a:r>
          </a:p>
        </p:txBody>
      </p:sp>
      <p:sp>
        <p:nvSpPr>
          <p:cNvPr id="385027" name="Rectangle 3">
            <a:extLst>
              <a:ext uri="{FF2B5EF4-FFF2-40B4-BE49-F238E27FC236}">
                <a16:creationId xmlns:a16="http://schemas.microsoft.com/office/drawing/2014/main" id="{A1C67EBF-7CC0-4FAB-B81B-9A8F97CCBA75}"/>
              </a:ext>
            </a:extLst>
          </p:cNvPr>
          <p:cNvSpPr>
            <a:spLocks noGrp="1" noChangeArrowheads="1"/>
          </p:cNvSpPr>
          <p:nvPr>
            <p:ph type="body" sz="half" idx="1"/>
          </p:nvPr>
        </p:nvSpPr>
        <p:spPr>
          <a:xfrm>
            <a:off x="228600" y="1524000"/>
            <a:ext cx="8382000" cy="4953000"/>
          </a:xfrm>
        </p:spPr>
        <p:txBody>
          <a:bodyPr/>
          <a:lstStyle/>
          <a:p>
            <a:pPr>
              <a:lnSpc>
                <a:spcPct val="90000"/>
              </a:lnSpc>
              <a:buClr>
                <a:srgbClr val="FFFF00"/>
              </a:buClr>
            </a:pPr>
            <a:r>
              <a:rPr lang="en-US" altLang="en-US" sz="2400" b="1">
                <a:solidFill>
                  <a:srgbClr val="FFFFFF"/>
                </a:solidFill>
                <a:effectLst/>
              </a:rPr>
              <a:t>Avoid promises of absolute confidentiality</a:t>
            </a:r>
          </a:p>
          <a:p>
            <a:pPr lvl="1">
              <a:lnSpc>
                <a:spcPct val="90000"/>
              </a:lnSpc>
              <a:buClr>
                <a:schemeClr val="hlink"/>
              </a:buClr>
              <a:buFont typeface="Wingdings" panose="05000000000000000000" pitchFamily="2" charset="2"/>
              <a:buChar char="Ø"/>
            </a:pPr>
            <a:r>
              <a:rPr lang="en-US" altLang="en-US" sz="2400" b="1">
                <a:solidFill>
                  <a:srgbClr val="FFFFFF"/>
                </a:solidFill>
                <a:effectLst/>
              </a:rPr>
              <a:t>Confidentiality does not equal anonymity</a:t>
            </a:r>
          </a:p>
          <a:p>
            <a:pPr lvl="1">
              <a:lnSpc>
                <a:spcPct val="90000"/>
              </a:lnSpc>
              <a:buClr>
                <a:schemeClr val="hlink"/>
              </a:buClr>
              <a:buFont typeface="Wingdings" panose="05000000000000000000" pitchFamily="2" charset="2"/>
              <a:buChar char="Ø"/>
            </a:pPr>
            <a:r>
              <a:rPr lang="en-US" altLang="en-US" sz="2400" b="1">
                <a:solidFill>
                  <a:srgbClr val="FFFFFF"/>
                </a:solidFill>
                <a:effectLst/>
              </a:rPr>
              <a:t>Will be maintained to the extent possible</a:t>
            </a:r>
          </a:p>
          <a:p>
            <a:pPr>
              <a:lnSpc>
                <a:spcPct val="90000"/>
              </a:lnSpc>
              <a:buClr>
                <a:srgbClr val="FFFF00"/>
              </a:buClr>
            </a:pPr>
            <a:r>
              <a:rPr lang="en-US" altLang="en-US" sz="2400" b="1">
                <a:solidFill>
                  <a:srgbClr val="FFFFFF"/>
                </a:solidFill>
                <a:effectLst/>
              </a:rPr>
              <a:t>Only those who need to know</a:t>
            </a:r>
          </a:p>
          <a:p>
            <a:pPr lvl="1">
              <a:lnSpc>
                <a:spcPct val="90000"/>
              </a:lnSpc>
              <a:buClr>
                <a:schemeClr val="hlink"/>
              </a:buClr>
              <a:buFont typeface="Wingdings" panose="05000000000000000000" pitchFamily="2" charset="2"/>
              <a:buChar char="Ø"/>
            </a:pPr>
            <a:r>
              <a:rPr lang="en-US" altLang="en-US" sz="2400" b="1">
                <a:solidFill>
                  <a:srgbClr val="FFFFFF"/>
                </a:solidFill>
                <a:effectLst/>
              </a:rPr>
              <a:t>Relevant supervisory personnel</a:t>
            </a:r>
          </a:p>
          <a:p>
            <a:pPr lvl="1">
              <a:lnSpc>
                <a:spcPct val="90000"/>
              </a:lnSpc>
              <a:buClr>
                <a:schemeClr val="hlink"/>
              </a:buClr>
              <a:buFont typeface="Wingdings" panose="05000000000000000000" pitchFamily="2" charset="2"/>
              <a:buChar char="Ø"/>
            </a:pPr>
            <a:r>
              <a:rPr lang="en-US" altLang="en-US" sz="2400" b="1">
                <a:solidFill>
                  <a:srgbClr val="FFFFFF"/>
                </a:solidFill>
                <a:effectLst/>
              </a:rPr>
              <a:t>Respondent </a:t>
            </a:r>
          </a:p>
          <a:p>
            <a:pPr lvl="1">
              <a:lnSpc>
                <a:spcPct val="90000"/>
              </a:lnSpc>
              <a:buClr>
                <a:schemeClr val="hlink"/>
              </a:buClr>
              <a:buFont typeface="Wingdings" panose="05000000000000000000" pitchFamily="2" charset="2"/>
              <a:buChar char="Ø"/>
            </a:pPr>
            <a:r>
              <a:rPr lang="en-US" altLang="en-US" sz="2400" b="1">
                <a:solidFill>
                  <a:srgbClr val="FFFFFF"/>
                </a:solidFill>
                <a:effectLst/>
              </a:rPr>
              <a:t>Witnesses </a:t>
            </a:r>
          </a:p>
          <a:p>
            <a:pPr lvl="2">
              <a:lnSpc>
                <a:spcPct val="90000"/>
              </a:lnSpc>
            </a:pPr>
            <a:r>
              <a:rPr lang="en-US" altLang="en-US" b="1">
                <a:solidFill>
                  <a:srgbClr val="FFFFFF"/>
                </a:solidFill>
                <a:effectLst/>
              </a:rPr>
              <a:t>Name of complainant</a:t>
            </a:r>
          </a:p>
          <a:p>
            <a:pPr lvl="2">
              <a:lnSpc>
                <a:spcPct val="90000"/>
              </a:lnSpc>
            </a:pPr>
            <a:r>
              <a:rPr lang="en-US" altLang="en-US" b="1">
                <a:solidFill>
                  <a:srgbClr val="FFFFFF"/>
                </a:solidFill>
                <a:effectLst/>
              </a:rPr>
              <a:t>Information provided becomes part of investigation report</a:t>
            </a:r>
          </a:p>
          <a:p>
            <a:pPr lvl="2">
              <a:lnSpc>
                <a:spcPct val="90000"/>
              </a:lnSpc>
            </a:pPr>
            <a:r>
              <a:rPr lang="en-US" altLang="en-US" b="1">
                <a:solidFill>
                  <a:srgbClr val="FFFFFF"/>
                </a:solidFill>
                <a:effectLst/>
              </a:rPr>
              <a:t>Report may be subject to disclosure under certain proceedings</a:t>
            </a:r>
          </a:p>
          <a:p>
            <a:pPr lvl="1">
              <a:lnSpc>
                <a:spcPct val="90000"/>
              </a:lnSpc>
            </a:pPr>
            <a:endParaRPr lang="en-US" altLang="en-US" sz="2400" b="1">
              <a:solidFill>
                <a:srgbClr val="FFFFFF"/>
              </a:solidFill>
              <a:effectLst/>
            </a:endParaRPr>
          </a:p>
          <a:p>
            <a:pPr>
              <a:lnSpc>
                <a:spcPct val="90000"/>
              </a:lnSpc>
            </a:pPr>
            <a:endParaRPr lang="en-US" altLang="en-US" sz="2800">
              <a:solidFill>
                <a:srgbClr val="FFFFFF"/>
              </a:solidFill>
            </a:endParaRPr>
          </a:p>
          <a:p>
            <a:pPr>
              <a:lnSpc>
                <a:spcPct val="90000"/>
              </a:lnSpc>
            </a:pPr>
            <a:endParaRPr lang="en-US" altLang="en-US" sz="2800"/>
          </a:p>
          <a:p>
            <a:pPr lvl="1">
              <a:lnSpc>
                <a:spcPct val="90000"/>
              </a:lnSpc>
              <a:buFont typeface="Wingdings" panose="05000000000000000000" pitchFamily="2" charset="2"/>
              <a:buNone/>
            </a:pPr>
            <a:endParaRPr lang="en-US" altLang="en-US" sz="2400"/>
          </a:p>
        </p:txBody>
      </p:sp>
      <p:graphicFrame>
        <p:nvGraphicFramePr>
          <p:cNvPr id="385028" name="Object 4">
            <a:extLst>
              <a:ext uri="{FF2B5EF4-FFF2-40B4-BE49-F238E27FC236}">
                <a16:creationId xmlns:a16="http://schemas.microsoft.com/office/drawing/2014/main" id="{6B7CAC0D-0384-406B-ADE0-9A2EF3AF9935}"/>
              </a:ext>
            </a:extLst>
          </p:cNvPr>
          <p:cNvGraphicFramePr>
            <a:graphicFrameLocks noGrp="1" noChangeAspect="1"/>
          </p:cNvGraphicFramePr>
          <p:nvPr>
            <p:ph sz="half" idx="2"/>
          </p:nvPr>
        </p:nvGraphicFramePr>
        <p:xfrm>
          <a:off x="5791200" y="2819400"/>
          <a:ext cx="3081338" cy="1804988"/>
        </p:xfrm>
        <a:graphic>
          <a:graphicData uri="http://schemas.openxmlformats.org/presentationml/2006/ole">
            <mc:AlternateContent xmlns:mc="http://schemas.openxmlformats.org/markup-compatibility/2006">
              <mc:Choice xmlns:v="urn:schemas-microsoft-com:vml" Requires="v">
                <p:oleObj spid="_x0000_s85001" name="Drawing" r:id="rId4" imgW="3657957" imgH="2143309" progId="WPDraw30.Drawing">
                  <p:embed/>
                </p:oleObj>
              </mc:Choice>
              <mc:Fallback>
                <p:oleObj name="Drawing" r:id="rId4" imgW="3657957" imgH="2143309" progId="WPDraw30.Drawing">
                  <p:embed/>
                  <p:pic>
                    <p:nvPicPr>
                      <p:cNvPr id="385028" name="Object 4">
                        <a:extLst>
                          <a:ext uri="{FF2B5EF4-FFF2-40B4-BE49-F238E27FC236}">
                            <a16:creationId xmlns:a16="http://schemas.microsoft.com/office/drawing/2014/main" id="{6B7CAC0D-0384-406B-ADE0-9A2EF3AF99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819400"/>
                        <a:ext cx="3081338" cy="180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4629009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B63B9CCD-6F92-4B32-8D47-624D4D25CF53}"/>
              </a:ext>
            </a:extLst>
          </p:cNvPr>
          <p:cNvSpPr>
            <a:spLocks noGrp="1" noChangeArrowheads="1"/>
          </p:cNvSpPr>
          <p:nvPr>
            <p:ph type="title"/>
          </p:nvPr>
        </p:nvSpPr>
        <p:spPr/>
        <p:txBody>
          <a:bodyPr/>
          <a:lstStyle/>
          <a:p>
            <a:r>
              <a:rPr lang="en-US" altLang="en-US" sz="4000" b="1">
                <a:solidFill>
                  <a:srgbClr val="FFFF00"/>
                </a:solidFill>
                <a:effectLst/>
              </a:rPr>
              <a:t>Selection Options for</a:t>
            </a:r>
            <a:br>
              <a:rPr lang="en-US" altLang="en-US" sz="4000" b="1">
                <a:solidFill>
                  <a:srgbClr val="FFFF00"/>
                </a:solidFill>
                <a:effectLst/>
              </a:rPr>
            </a:br>
            <a:r>
              <a:rPr lang="en-US" altLang="en-US" sz="4000" b="1">
                <a:solidFill>
                  <a:srgbClr val="FFFF00"/>
                </a:solidFill>
                <a:effectLst/>
              </a:rPr>
              <a:t>the Investigator(s)</a:t>
            </a:r>
          </a:p>
        </p:txBody>
      </p:sp>
      <p:sp>
        <p:nvSpPr>
          <p:cNvPr id="356355" name="Rectangle 3">
            <a:extLst>
              <a:ext uri="{FF2B5EF4-FFF2-40B4-BE49-F238E27FC236}">
                <a16:creationId xmlns:a16="http://schemas.microsoft.com/office/drawing/2014/main" id="{CF2FFA4F-63A8-4685-AFDD-B0D75017F329}"/>
              </a:ext>
            </a:extLst>
          </p:cNvPr>
          <p:cNvSpPr>
            <a:spLocks noGrp="1" noChangeArrowheads="1"/>
          </p:cNvSpPr>
          <p:nvPr>
            <p:ph type="body" idx="1"/>
          </p:nvPr>
        </p:nvSpPr>
        <p:spPr>
          <a:xfrm>
            <a:off x="381000" y="1905000"/>
            <a:ext cx="8229600" cy="4724400"/>
          </a:xfrm>
        </p:spPr>
        <p:txBody>
          <a:bodyPr/>
          <a:lstStyle/>
          <a:p>
            <a:pPr>
              <a:lnSpc>
                <a:spcPct val="90000"/>
              </a:lnSpc>
              <a:buClr>
                <a:srgbClr val="FFFF00"/>
              </a:buClr>
              <a:buSzTx/>
            </a:pPr>
            <a:r>
              <a:rPr lang="en-US" altLang="en-US" sz="2400" b="1">
                <a:solidFill>
                  <a:srgbClr val="FFFFFF"/>
                </a:solidFill>
                <a:effectLst/>
              </a:rPr>
              <a:t>Options:  </a:t>
            </a:r>
          </a:p>
          <a:p>
            <a:pPr lvl="1">
              <a:lnSpc>
                <a:spcPct val="90000"/>
              </a:lnSpc>
              <a:buClr>
                <a:schemeClr val="hlink"/>
              </a:buClr>
              <a:buFont typeface="Wingdings" panose="05000000000000000000" pitchFamily="2" charset="2"/>
              <a:buChar char="Ø"/>
            </a:pPr>
            <a:r>
              <a:rPr lang="en-US" altLang="en-US" sz="2400" b="1">
                <a:solidFill>
                  <a:srgbClr val="FFFFFF"/>
                </a:solidFill>
                <a:effectLst/>
              </a:rPr>
              <a:t>Single person</a:t>
            </a:r>
          </a:p>
          <a:p>
            <a:pPr lvl="1">
              <a:lnSpc>
                <a:spcPct val="90000"/>
              </a:lnSpc>
              <a:buClr>
                <a:schemeClr val="hlink"/>
              </a:buClr>
              <a:buFont typeface="Wingdings" panose="05000000000000000000" pitchFamily="2" charset="2"/>
              <a:buChar char="Ø"/>
            </a:pPr>
            <a:r>
              <a:rPr lang="en-US" altLang="en-US" sz="2400" b="1">
                <a:solidFill>
                  <a:srgbClr val="FFFFFF"/>
                </a:solidFill>
                <a:effectLst/>
              </a:rPr>
              <a:t>Team of two</a:t>
            </a:r>
          </a:p>
          <a:p>
            <a:pPr lvl="1">
              <a:lnSpc>
                <a:spcPct val="90000"/>
              </a:lnSpc>
              <a:buClr>
                <a:schemeClr val="hlink"/>
              </a:buClr>
              <a:buFont typeface="Wingdings" panose="05000000000000000000" pitchFamily="2" charset="2"/>
              <a:buChar char="Ø"/>
            </a:pPr>
            <a:r>
              <a:rPr lang="en-US" altLang="en-US" sz="2400" b="1">
                <a:solidFill>
                  <a:srgbClr val="FFFFFF"/>
                </a:solidFill>
                <a:effectLst/>
              </a:rPr>
              <a:t>Committee of three</a:t>
            </a:r>
          </a:p>
          <a:p>
            <a:pPr lvl="1">
              <a:lnSpc>
                <a:spcPct val="90000"/>
              </a:lnSpc>
              <a:buClr>
                <a:schemeClr val="hlink"/>
              </a:buClr>
              <a:buFont typeface="Wingdings" panose="05000000000000000000" pitchFamily="2" charset="2"/>
              <a:buChar char="Ø"/>
            </a:pPr>
            <a:r>
              <a:rPr lang="en-US" altLang="en-US" sz="2400" b="1">
                <a:solidFill>
                  <a:srgbClr val="FFFFFF"/>
                </a:solidFill>
                <a:effectLst/>
              </a:rPr>
              <a:t>Attorney?</a:t>
            </a:r>
          </a:p>
          <a:p>
            <a:pPr>
              <a:lnSpc>
                <a:spcPct val="90000"/>
              </a:lnSpc>
              <a:buClr>
                <a:srgbClr val="FFFF00"/>
              </a:buClr>
              <a:buSzTx/>
            </a:pPr>
            <a:r>
              <a:rPr lang="en-US" altLang="en-US" sz="2400" b="1">
                <a:solidFill>
                  <a:srgbClr val="FFFFFF"/>
                </a:solidFill>
                <a:effectLst/>
              </a:rPr>
              <a:t>Internal – e.g., Human Resources Dept.</a:t>
            </a:r>
          </a:p>
          <a:p>
            <a:pPr>
              <a:lnSpc>
                <a:spcPct val="90000"/>
              </a:lnSpc>
              <a:buClr>
                <a:srgbClr val="FFFF00"/>
              </a:buClr>
              <a:buSzTx/>
            </a:pPr>
            <a:r>
              <a:rPr lang="en-US" altLang="en-US" sz="2400" b="1">
                <a:solidFill>
                  <a:srgbClr val="FFFFFF"/>
                </a:solidFill>
                <a:effectLst/>
              </a:rPr>
              <a:t>External - Retaining an attorney as an investigator:</a:t>
            </a:r>
          </a:p>
          <a:p>
            <a:pPr lvl="1">
              <a:lnSpc>
                <a:spcPct val="90000"/>
              </a:lnSpc>
              <a:buClr>
                <a:schemeClr val="hlink"/>
              </a:buClr>
              <a:buFont typeface="Wingdings" panose="05000000000000000000" pitchFamily="2" charset="2"/>
              <a:buChar char="Ø"/>
            </a:pPr>
            <a:r>
              <a:rPr lang="en-US" altLang="en-US" sz="2400" b="1">
                <a:solidFill>
                  <a:srgbClr val="FFFFFF"/>
                </a:solidFill>
                <a:effectLst/>
              </a:rPr>
              <a:t>Report is not protected under attorney-client or attorney work product privilege</a:t>
            </a:r>
          </a:p>
          <a:p>
            <a:pPr lvl="1">
              <a:lnSpc>
                <a:spcPct val="90000"/>
              </a:lnSpc>
              <a:buClr>
                <a:schemeClr val="hlink"/>
              </a:buClr>
              <a:buFont typeface="Wingdings" panose="05000000000000000000" pitchFamily="2" charset="2"/>
              <a:buChar char="Ø"/>
            </a:pPr>
            <a:r>
              <a:rPr lang="en-US" altLang="en-US" sz="2400" b="1">
                <a:solidFill>
                  <a:srgbClr val="FFFFFF"/>
                </a:solidFill>
                <a:effectLst/>
              </a:rPr>
              <a:t>Attorney may have ethical issues that will bar her from representing the employer in the administrative process and/or lawsuit</a:t>
            </a:r>
          </a:p>
        </p:txBody>
      </p:sp>
      <p:pic>
        <p:nvPicPr>
          <p:cNvPr id="356356" name="Picture 4" descr="index_07">
            <a:hlinkClick r:id="rId2"/>
            <a:extLst>
              <a:ext uri="{FF2B5EF4-FFF2-40B4-BE49-F238E27FC236}">
                <a16:creationId xmlns:a16="http://schemas.microsoft.com/office/drawing/2014/main" id="{251C0490-C6B2-4594-A6D6-E8FAD9D73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981200"/>
            <a:ext cx="1752600" cy="171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88694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3B66D24F-065E-442C-ADF5-4673CD9CF1CD}"/>
              </a:ext>
            </a:extLst>
          </p:cNvPr>
          <p:cNvSpPr>
            <a:spLocks noGrp="1" noChangeArrowheads="1"/>
          </p:cNvSpPr>
          <p:nvPr>
            <p:ph type="title"/>
          </p:nvPr>
        </p:nvSpPr>
        <p:spPr>
          <a:xfrm>
            <a:off x="609600" y="457200"/>
            <a:ext cx="7773988" cy="1066800"/>
          </a:xfrm>
        </p:spPr>
        <p:txBody>
          <a:bodyPr/>
          <a:lstStyle/>
          <a:p>
            <a:r>
              <a:rPr lang="en-US" altLang="en-US" sz="3200" dirty="0"/>
              <a:t>QUESTIONS TO ASK COMPLAINANT</a:t>
            </a:r>
          </a:p>
        </p:txBody>
      </p:sp>
      <p:sp>
        <p:nvSpPr>
          <p:cNvPr id="74755" name="Rectangle 3">
            <a:extLst>
              <a:ext uri="{FF2B5EF4-FFF2-40B4-BE49-F238E27FC236}">
                <a16:creationId xmlns:a16="http://schemas.microsoft.com/office/drawing/2014/main" id="{15DD0FEC-681D-4CA1-B650-C90D263D77E3}"/>
              </a:ext>
            </a:extLst>
          </p:cNvPr>
          <p:cNvSpPr>
            <a:spLocks noGrp="1" noChangeArrowheads="1"/>
          </p:cNvSpPr>
          <p:nvPr>
            <p:ph type="body" idx="1"/>
          </p:nvPr>
        </p:nvSpPr>
        <p:spPr>
          <a:xfrm>
            <a:off x="760412" y="1676400"/>
            <a:ext cx="7926388" cy="4495800"/>
          </a:xfrm>
        </p:spPr>
        <p:txBody>
          <a:bodyPr/>
          <a:lstStyle/>
          <a:p>
            <a:r>
              <a:rPr lang="en-US" altLang="en-US" sz="2800" dirty="0"/>
              <a:t>Who, what, where, when and how. Who committed the alleged harassment? What exactly occurred or was said? When did it occur and is it still ongoing? Where did it occur? How often did it occur? How did it affect you?</a:t>
            </a:r>
          </a:p>
          <a:p>
            <a:pPr lvl="1"/>
            <a:r>
              <a:rPr lang="en-US" altLang="en-US" sz="2400" dirty="0"/>
              <a:t>Make sure you obtain specifics at the beginning of your investigation and clarify these specifics with the complainant before launching your investigation.</a:t>
            </a: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78D5CB1D-7984-4762-A55B-9193B277C98B}"/>
              </a:ext>
            </a:extLst>
          </p:cNvPr>
          <p:cNvSpPr>
            <a:spLocks noGrp="1" noChangeArrowheads="1"/>
          </p:cNvSpPr>
          <p:nvPr>
            <p:ph type="title"/>
          </p:nvPr>
        </p:nvSpPr>
        <p:spPr>
          <a:xfrm>
            <a:off x="762000" y="609600"/>
            <a:ext cx="7773988" cy="1216025"/>
          </a:xfrm>
        </p:spPr>
        <p:txBody>
          <a:bodyPr/>
          <a:lstStyle/>
          <a:p>
            <a:r>
              <a:rPr lang="en-US" altLang="en-US" sz="3200" dirty="0"/>
              <a:t>QUESTIONS TO ASK COMPLAINANT</a:t>
            </a:r>
          </a:p>
        </p:txBody>
      </p:sp>
      <p:sp>
        <p:nvSpPr>
          <p:cNvPr id="75779" name="Rectangle 3">
            <a:extLst>
              <a:ext uri="{FF2B5EF4-FFF2-40B4-BE49-F238E27FC236}">
                <a16:creationId xmlns:a16="http://schemas.microsoft.com/office/drawing/2014/main" id="{DC1FC034-40B9-4E43-9D34-4F85A003AEF7}"/>
              </a:ext>
            </a:extLst>
          </p:cNvPr>
          <p:cNvSpPr>
            <a:spLocks noGrp="1" noChangeArrowheads="1"/>
          </p:cNvSpPr>
          <p:nvPr>
            <p:ph type="body" idx="1"/>
          </p:nvPr>
        </p:nvSpPr>
        <p:spPr>
          <a:xfrm>
            <a:off x="457200" y="1981200"/>
            <a:ext cx="8229600" cy="4267200"/>
          </a:xfrm>
        </p:spPr>
        <p:txBody>
          <a:bodyPr/>
          <a:lstStyle/>
          <a:p>
            <a:r>
              <a:rPr lang="en-US" altLang="en-US" sz="2800"/>
              <a:t>How did you react? What response did you make when the incidents occurred or afterwards?</a:t>
            </a:r>
          </a:p>
          <a:p>
            <a:r>
              <a:rPr lang="en-US" altLang="en-US" sz="2800"/>
              <a:t>How did the harassment affect you? Has your job been affected in any way?</a:t>
            </a:r>
          </a:p>
          <a:p>
            <a:r>
              <a:rPr lang="en-US" altLang="en-US" sz="2800"/>
              <a:t>Where there any witnesses? Other victims?</a:t>
            </a:r>
          </a:p>
          <a:p>
            <a:r>
              <a:rPr lang="en-US" altLang="en-US" sz="2800"/>
              <a:t>Was any Supervisory official aware of the conduct?</a:t>
            </a:r>
          </a:p>
          <a:p>
            <a:endParaRPr lang="en-US" altLang="en-US" sz="2800"/>
          </a:p>
          <a:p>
            <a:endParaRPr lang="en-US" altLang="en-US" sz="2800"/>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FCDDA59B-3A3C-49A0-8932-9CED78C87172}"/>
              </a:ext>
            </a:extLst>
          </p:cNvPr>
          <p:cNvSpPr>
            <a:spLocks noGrp="1" noChangeArrowheads="1"/>
          </p:cNvSpPr>
          <p:nvPr>
            <p:ph type="title"/>
          </p:nvPr>
        </p:nvSpPr>
        <p:spPr>
          <a:xfrm>
            <a:off x="685006" y="304800"/>
            <a:ext cx="7773988" cy="1216025"/>
          </a:xfrm>
        </p:spPr>
        <p:txBody>
          <a:bodyPr/>
          <a:lstStyle/>
          <a:p>
            <a:r>
              <a:rPr lang="en-US" altLang="en-US" sz="3200" dirty="0">
                <a:solidFill>
                  <a:srgbClr val="FF0000"/>
                </a:solidFill>
              </a:rPr>
              <a:t>QUESTIONS TO ASK COMPLAINANT</a:t>
            </a:r>
          </a:p>
        </p:txBody>
      </p:sp>
      <p:sp>
        <p:nvSpPr>
          <p:cNvPr id="79875" name="Rectangle 3">
            <a:extLst>
              <a:ext uri="{FF2B5EF4-FFF2-40B4-BE49-F238E27FC236}">
                <a16:creationId xmlns:a16="http://schemas.microsoft.com/office/drawing/2014/main" id="{507C059E-E97E-4363-B04A-47287EC414D5}"/>
              </a:ext>
            </a:extLst>
          </p:cNvPr>
          <p:cNvSpPr>
            <a:spLocks noGrp="1" noChangeArrowheads="1"/>
          </p:cNvSpPr>
          <p:nvPr>
            <p:ph type="body" idx="1"/>
          </p:nvPr>
        </p:nvSpPr>
        <p:spPr>
          <a:xfrm>
            <a:off x="228600" y="2133600"/>
            <a:ext cx="8915400" cy="4724400"/>
          </a:xfrm>
        </p:spPr>
        <p:txBody>
          <a:bodyPr/>
          <a:lstStyle/>
          <a:p>
            <a:r>
              <a:rPr lang="en-US" altLang="en-US" sz="2800" dirty="0"/>
              <a:t>Are there any persons who have relevant information? Was anyone present when the alleged harassment occurred? Did you tell anyone about it? Did anyone see you immediately after episodes of alleged harassment?</a:t>
            </a:r>
          </a:p>
          <a:p>
            <a:r>
              <a:rPr lang="en-US" altLang="en-US" sz="2800" dirty="0"/>
              <a:t>Was there similar conduct by others?</a:t>
            </a:r>
          </a:p>
          <a:p>
            <a:r>
              <a:rPr lang="en-US" altLang="en-US" sz="2800" dirty="0"/>
              <a:t>Is there documentation of the incident?</a:t>
            </a:r>
          </a:p>
          <a:p>
            <a:r>
              <a:rPr lang="en-US" altLang="en-US" sz="2800" dirty="0"/>
              <a:t>How would you like to see this matter resolved?</a:t>
            </a:r>
          </a:p>
          <a:p>
            <a:endParaRPr lang="en-US" altLang="en-US" sz="2800" dirty="0"/>
          </a:p>
        </p:txBody>
      </p:sp>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CCF1EB12-41B2-406B-A9D9-E8189DD3FEE0}"/>
              </a:ext>
            </a:extLst>
          </p:cNvPr>
          <p:cNvSpPr>
            <a:spLocks noGrp="1" noChangeArrowheads="1"/>
          </p:cNvSpPr>
          <p:nvPr>
            <p:ph type="title"/>
          </p:nvPr>
        </p:nvSpPr>
        <p:spPr>
          <a:xfrm>
            <a:off x="609600" y="533401"/>
            <a:ext cx="7773988" cy="685800"/>
          </a:xfrm>
        </p:spPr>
        <p:txBody>
          <a:bodyPr/>
          <a:lstStyle/>
          <a:p>
            <a:r>
              <a:rPr lang="en-US" altLang="en-US" sz="3200" dirty="0">
                <a:solidFill>
                  <a:srgbClr val="FF0000"/>
                </a:solidFill>
              </a:rPr>
              <a:t>QUESTIONS TO ASK THIRD PARTIES</a:t>
            </a:r>
          </a:p>
        </p:txBody>
      </p:sp>
      <p:sp>
        <p:nvSpPr>
          <p:cNvPr id="83971" name="Rectangle 3">
            <a:extLst>
              <a:ext uri="{FF2B5EF4-FFF2-40B4-BE49-F238E27FC236}">
                <a16:creationId xmlns:a16="http://schemas.microsoft.com/office/drawing/2014/main" id="{1D738FF3-28F7-48CE-B2B7-EE95A77A38F7}"/>
              </a:ext>
            </a:extLst>
          </p:cNvPr>
          <p:cNvSpPr>
            <a:spLocks noGrp="1" noChangeArrowheads="1"/>
          </p:cNvSpPr>
          <p:nvPr>
            <p:ph type="body" idx="1"/>
          </p:nvPr>
        </p:nvSpPr>
        <p:spPr>
          <a:xfrm>
            <a:off x="381000" y="1524000"/>
            <a:ext cx="8229600" cy="5029200"/>
          </a:xfrm>
        </p:spPr>
        <p:txBody>
          <a:bodyPr/>
          <a:lstStyle/>
          <a:p>
            <a:r>
              <a:rPr lang="en-US" altLang="en-US" dirty="0"/>
              <a:t>What did you see or hear? When did this occur?</a:t>
            </a:r>
          </a:p>
          <a:p>
            <a:r>
              <a:rPr lang="en-US" altLang="en-US" dirty="0"/>
              <a:t>What did the complainant tell you?  When did they tell you this?</a:t>
            </a:r>
          </a:p>
          <a:p>
            <a:r>
              <a:rPr lang="en-US" altLang="en-US" dirty="0"/>
              <a:t>Why do you believe you were named as a witness?</a:t>
            </a:r>
          </a:p>
          <a:p>
            <a:r>
              <a:rPr lang="en-US" altLang="en-US" dirty="0"/>
              <a:t>Are you aware of the same or similar conduct occurring previously?</a:t>
            </a:r>
          </a:p>
          <a:p>
            <a:endParaRPr lang="en-US" altLang="en-US" dirty="0"/>
          </a:p>
          <a:p>
            <a:endParaRPr lang="en-US" altLang="en-US" dirty="0"/>
          </a:p>
          <a:p>
            <a:endParaRPr lang="en-US" altLang="en-US" dirty="0"/>
          </a:p>
          <a:p>
            <a:endParaRPr lang="en-US" altLang="en-US" dirty="0"/>
          </a:p>
        </p:txBody>
      </p:sp>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5892492B-5C68-4408-8161-7011907E59F5}"/>
              </a:ext>
            </a:extLst>
          </p:cNvPr>
          <p:cNvSpPr>
            <a:spLocks noGrp="1" noChangeArrowheads="1"/>
          </p:cNvSpPr>
          <p:nvPr>
            <p:ph type="title"/>
          </p:nvPr>
        </p:nvSpPr>
        <p:spPr>
          <a:xfrm>
            <a:off x="685006" y="228600"/>
            <a:ext cx="7773988" cy="1216025"/>
          </a:xfrm>
        </p:spPr>
        <p:txBody>
          <a:bodyPr/>
          <a:lstStyle/>
          <a:p>
            <a:r>
              <a:rPr lang="en-US" altLang="en-US" sz="3200" dirty="0">
                <a:solidFill>
                  <a:srgbClr val="FF0000"/>
                </a:solidFill>
              </a:rPr>
              <a:t>QUESTIONS TO ASK THIRD PARTIES</a:t>
            </a:r>
          </a:p>
        </p:txBody>
      </p:sp>
      <p:sp>
        <p:nvSpPr>
          <p:cNvPr id="89091" name="Rectangle 3">
            <a:extLst>
              <a:ext uri="{FF2B5EF4-FFF2-40B4-BE49-F238E27FC236}">
                <a16:creationId xmlns:a16="http://schemas.microsoft.com/office/drawing/2014/main" id="{E9E77FCF-6843-4F6D-AD45-FB9DD7D80560}"/>
              </a:ext>
            </a:extLst>
          </p:cNvPr>
          <p:cNvSpPr>
            <a:spLocks noGrp="1" noChangeArrowheads="1"/>
          </p:cNvSpPr>
          <p:nvPr>
            <p:ph type="body" idx="1"/>
          </p:nvPr>
        </p:nvSpPr>
        <p:spPr>
          <a:xfrm>
            <a:off x="381000" y="1444625"/>
            <a:ext cx="8229600" cy="4956175"/>
          </a:xfrm>
        </p:spPr>
        <p:txBody>
          <a:bodyPr/>
          <a:lstStyle/>
          <a:p>
            <a:r>
              <a:rPr lang="en-US" altLang="en-US" dirty="0"/>
              <a:t>Do you know of any other relevant information?</a:t>
            </a:r>
          </a:p>
          <a:p>
            <a:r>
              <a:rPr lang="en-US" altLang="en-US" dirty="0"/>
              <a:t>Are there other persons who have relevant information?</a:t>
            </a:r>
          </a:p>
          <a:p>
            <a:r>
              <a:rPr lang="en-US" altLang="en-US" dirty="0"/>
              <a:t>Were other witnesses present? If the witness is hesitant to offer additional witnesses, promise confidentiality.</a:t>
            </a:r>
          </a:p>
          <a:p>
            <a:r>
              <a:rPr lang="en-US" altLang="en-US" dirty="0"/>
              <a:t>Do you believe the allegation is plausible?</a:t>
            </a:r>
          </a:p>
        </p:txBody>
      </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DEBA61F0-94BB-4B01-A607-2FF238341629}"/>
              </a:ext>
            </a:extLst>
          </p:cNvPr>
          <p:cNvSpPr>
            <a:spLocks noGrp="1" noChangeArrowheads="1"/>
          </p:cNvSpPr>
          <p:nvPr>
            <p:ph type="title"/>
          </p:nvPr>
        </p:nvSpPr>
        <p:spPr>
          <a:xfrm>
            <a:off x="457200" y="457200"/>
            <a:ext cx="8229600" cy="789709"/>
          </a:xfrm>
        </p:spPr>
        <p:txBody>
          <a:bodyPr/>
          <a:lstStyle/>
          <a:p>
            <a:r>
              <a:rPr lang="en-US" altLang="en-US" sz="4000" dirty="0">
                <a:solidFill>
                  <a:srgbClr val="FF0000"/>
                </a:solidFill>
              </a:rPr>
              <a:t>CREDIBILITY DETERMINATIONS</a:t>
            </a:r>
          </a:p>
        </p:txBody>
      </p:sp>
      <p:sp>
        <p:nvSpPr>
          <p:cNvPr id="67587" name="Rectangle 3">
            <a:extLst>
              <a:ext uri="{FF2B5EF4-FFF2-40B4-BE49-F238E27FC236}">
                <a16:creationId xmlns:a16="http://schemas.microsoft.com/office/drawing/2014/main" id="{8F8E4331-4BA4-4449-8249-5B07A5CBDBB4}"/>
              </a:ext>
            </a:extLst>
          </p:cNvPr>
          <p:cNvSpPr>
            <a:spLocks noGrp="1" noChangeArrowheads="1"/>
          </p:cNvSpPr>
          <p:nvPr>
            <p:ph type="body" idx="1"/>
          </p:nvPr>
        </p:nvSpPr>
        <p:spPr>
          <a:xfrm>
            <a:off x="457200" y="1724891"/>
            <a:ext cx="8229600" cy="3886200"/>
          </a:xfrm>
        </p:spPr>
        <p:txBody>
          <a:bodyPr/>
          <a:lstStyle/>
          <a:p>
            <a:r>
              <a:rPr lang="en-US" altLang="en-US" dirty="0"/>
              <a:t>Inherent plausibility: Is the testimony believable on its face? Does it make sense?</a:t>
            </a:r>
          </a:p>
          <a:p>
            <a:r>
              <a:rPr lang="en-US" altLang="en-US" dirty="0"/>
              <a:t>Motive to falsify: Did the person have a reason to lie?</a:t>
            </a:r>
          </a:p>
          <a:p>
            <a:endParaRPr lang="en-US" altLang="en-US" dirty="0"/>
          </a:p>
        </p:txBody>
      </p:sp>
      <p:pic>
        <p:nvPicPr>
          <p:cNvPr id="3" name="Picture 2">
            <a:extLst>
              <a:ext uri="{FF2B5EF4-FFF2-40B4-BE49-F238E27FC236}">
                <a16:creationId xmlns:a16="http://schemas.microsoft.com/office/drawing/2014/main" id="{12F95C34-85C0-473D-80DF-D5CD029A4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4191000"/>
            <a:ext cx="4343400" cy="2429225"/>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ChangeArrowheads="1"/>
          </p:cNvSpPr>
          <p:nvPr>
            <p:ph type="title"/>
          </p:nvPr>
        </p:nvSpPr>
        <p:spPr/>
        <p:txBody>
          <a:bodyPr/>
          <a:lstStyle/>
          <a:p>
            <a:r>
              <a:rPr lang="en-US"/>
              <a:t>Personal Space in the U.S.</a:t>
            </a:r>
          </a:p>
        </p:txBody>
      </p:sp>
      <p:graphicFrame>
        <p:nvGraphicFramePr>
          <p:cNvPr id="799747" name="Object 3"/>
          <p:cNvGraphicFramePr>
            <a:graphicFrameLocks noChangeAspect="1"/>
          </p:cNvGraphicFramePr>
          <p:nvPr/>
        </p:nvGraphicFramePr>
        <p:xfrm>
          <a:off x="1158875" y="2952750"/>
          <a:ext cx="7185025" cy="3297238"/>
        </p:xfrm>
        <a:graphic>
          <a:graphicData uri="http://schemas.openxmlformats.org/presentationml/2006/ole">
            <mc:AlternateContent xmlns:mc="http://schemas.openxmlformats.org/markup-compatibility/2006">
              <mc:Choice xmlns:v="urn:schemas-microsoft-com:vml" Requires="v">
                <p:oleObj spid="_x0000_s78906" name="Photo Editor Photo" r:id="rId4" imgW="6466667" imgH="2857899" progId="">
                  <p:embed/>
                </p:oleObj>
              </mc:Choice>
              <mc:Fallback>
                <p:oleObj name="Photo Editor Photo" r:id="rId4" imgW="6466667" imgH="2857899" progId="">
                  <p:embed/>
                  <p:pic>
                    <p:nvPicPr>
                      <p:cNvPr id="79974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875" y="2952750"/>
                        <a:ext cx="7185025" cy="329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4"/>
          <p:cNvGrpSpPr>
            <a:grpSpLocks/>
          </p:cNvGrpSpPr>
          <p:nvPr/>
        </p:nvGrpSpPr>
        <p:grpSpPr bwMode="auto">
          <a:xfrm>
            <a:off x="2886075" y="2355850"/>
            <a:ext cx="3060700" cy="2789238"/>
            <a:chOff x="1636" y="1286"/>
            <a:chExt cx="1735" cy="1523"/>
          </a:xfrm>
        </p:grpSpPr>
        <p:grpSp>
          <p:nvGrpSpPr>
            <p:cNvPr id="3" name="Group 5"/>
            <p:cNvGrpSpPr>
              <a:grpSpLocks/>
            </p:cNvGrpSpPr>
            <p:nvPr/>
          </p:nvGrpSpPr>
          <p:grpSpPr bwMode="auto">
            <a:xfrm>
              <a:off x="2170" y="1484"/>
              <a:ext cx="1047" cy="1325"/>
              <a:chOff x="2160" y="1484"/>
              <a:chExt cx="1047" cy="1325"/>
            </a:xfrm>
          </p:grpSpPr>
          <p:sp>
            <p:nvSpPr>
              <p:cNvPr id="799750" name="Line 6"/>
              <p:cNvSpPr>
                <a:spLocks noChangeShapeType="1"/>
              </p:cNvSpPr>
              <p:nvPr/>
            </p:nvSpPr>
            <p:spPr bwMode="auto">
              <a:xfrm>
                <a:off x="2160" y="1484"/>
                <a:ext cx="281" cy="1325"/>
              </a:xfrm>
              <a:prstGeom prst="line">
                <a:avLst/>
              </a:prstGeom>
              <a:noFill/>
              <a:ln w="9525">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1D58"/>
                  </a:solidFill>
                  <a:effectLst/>
                  <a:uLnTx/>
                  <a:uFillTx/>
                  <a:latin typeface="Arial"/>
                  <a:ea typeface="ＭＳ Ｐゴシック" pitchFamily="34" charset="-128"/>
                  <a:cs typeface="+mn-cs"/>
                </a:endParaRPr>
              </a:p>
            </p:txBody>
          </p:sp>
          <p:sp>
            <p:nvSpPr>
              <p:cNvPr id="799751" name="Line 7"/>
              <p:cNvSpPr>
                <a:spLocks noChangeShapeType="1"/>
              </p:cNvSpPr>
              <p:nvPr/>
            </p:nvSpPr>
            <p:spPr bwMode="auto">
              <a:xfrm flipH="1">
                <a:off x="2926" y="1484"/>
                <a:ext cx="281" cy="1325"/>
              </a:xfrm>
              <a:prstGeom prst="line">
                <a:avLst/>
              </a:prstGeom>
              <a:noFill/>
              <a:ln w="9525">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1D58"/>
                  </a:solidFill>
                  <a:effectLst/>
                  <a:uLnTx/>
                  <a:uFillTx/>
                  <a:latin typeface="Arial"/>
                  <a:ea typeface="ＭＳ Ｐゴシック" pitchFamily="34" charset="-128"/>
                  <a:cs typeface="+mn-cs"/>
                </a:endParaRPr>
              </a:p>
            </p:txBody>
          </p:sp>
        </p:grpSp>
        <p:sp>
          <p:nvSpPr>
            <p:cNvPr id="799752" name="Text Box 8"/>
            <p:cNvSpPr txBox="1">
              <a:spLocks noChangeArrowheads="1"/>
            </p:cNvSpPr>
            <p:nvPr/>
          </p:nvSpPr>
          <p:spPr bwMode="auto">
            <a:xfrm>
              <a:off x="1636" y="1286"/>
              <a:ext cx="1084" cy="212"/>
            </a:xfrm>
            <a:prstGeom prst="rect">
              <a:avLst/>
            </a:prstGeom>
            <a:noFill/>
            <a:ln w="9525">
              <a:noFill/>
              <a:miter lim="800000"/>
              <a:headEnd/>
              <a:tailEnd/>
            </a:ln>
            <a:effectLst/>
          </p:spPr>
          <p:txBody>
            <a:bodyPr wrap="none" lIns="103236" tIns="51618" rIns="103236" bIns="51618">
              <a:spAutoFit/>
            </a:bodyPr>
            <a:lstStyle/>
            <a:p>
              <a:pPr marL="0" marR="0" lvl="0" indent="0" algn="ctr" defTabSz="103187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81D58"/>
                  </a:solidFill>
                  <a:effectLst/>
                  <a:uLnTx/>
                  <a:uFillTx/>
                  <a:latin typeface="Arial" pitchFamily="34" charset="0"/>
                  <a:ea typeface="ＭＳ Ｐゴシック" pitchFamily="34" charset="-128"/>
                  <a:cs typeface="+mn-cs"/>
                </a:rPr>
                <a:t>Intimate distance</a:t>
              </a:r>
            </a:p>
          </p:txBody>
        </p:sp>
        <p:sp>
          <p:nvSpPr>
            <p:cNvPr id="799753" name="Text Box 9"/>
            <p:cNvSpPr txBox="1">
              <a:spLocks noChangeArrowheads="1"/>
            </p:cNvSpPr>
            <p:nvPr/>
          </p:nvSpPr>
          <p:spPr bwMode="auto">
            <a:xfrm>
              <a:off x="3068" y="1286"/>
              <a:ext cx="303" cy="212"/>
            </a:xfrm>
            <a:prstGeom prst="rect">
              <a:avLst/>
            </a:prstGeom>
            <a:noFill/>
            <a:ln w="9525">
              <a:noFill/>
              <a:miter lim="800000"/>
              <a:headEnd/>
              <a:tailEnd/>
            </a:ln>
            <a:effectLst/>
          </p:spPr>
          <p:txBody>
            <a:bodyPr wrap="none" lIns="103236" tIns="51618" rIns="103236" bIns="51618">
              <a:spAutoFit/>
            </a:bodyPr>
            <a:lstStyle/>
            <a:p>
              <a:pPr marL="0" marR="0" lvl="0" indent="0" algn="ctr" defTabSz="103187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81D58"/>
                  </a:solidFill>
                  <a:effectLst/>
                  <a:uLnTx/>
                  <a:uFillTx/>
                  <a:latin typeface="Arial" pitchFamily="34" charset="0"/>
                  <a:ea typeface="ＭＳ Ｐゴシック" pitchFamily="34" charset="-128"/>
                  <a:cs typeface="+mn-cs"/>
                </a:rPr>
                <a:t>18”</a:t>
              </a:r>
            </a:p>
          </p:txBody>
        </p:sp>
      </p:grpSp>
      <p:grpSp>
        <p:nvGrpSpPr>
          <p:cNvPr id="4" name="Group 10"/>
          <p:cNvGrpSpPr>
            <a:grpSpLocks/>
          </p:cNvGrpSpPr>
          <p:nvPr/>
        </p:nvGrpSpPr>
        <p:grpSpPr bwMode="auto">
          <a:xfrm>
            <a:off x="1765300" y="2690813"/>
            <a:ext cx="5534025" cy="2444750"/>
            <a:chOff x="1001" y="1469"/>
            <a:chExt cx="3137" cy="1335"/>
          </a:xfrm>
        </p:grpSpPr>
        <p:grpSp>
          <p:nvGrpSpPr>
            <p:cNvPr id="5" name="Group 11"/>
            <p:cNvGrpSpPr>
              <a:grpSpLocks/>
            </p:cNvGrpSpPr>
            <p:nvPr/>
          </p:nvGrpSpPr>
          <p:grpSpPr bwMode="auto">
            <a:xfrm>
              <a:off x="1001" y="1469"/>
              <a:ext cx="1132" cy="1335"/>
              <a:chOff x="1001" y="1459"/>
              <a:chExt cx="1132" cy="1335"/>
            </a:xfrm>
          </p:grpSpPr>
          <p:sp>
            <p:nvSpPr>
              <p:cNvPr id="799756" name="Text Box 12"/>
              <p:cNvSpPr txBox="1">
                <a:spLocks noChangeArrowheads="1"/>
              </p:cNvSpPr>
              <p:nvPr/>
            </p:nvSpPr>
            <p:spPr bwMode="auto">
              <a:xfrm>
                <a:off x="1001" y="1459"/>
                <a:ext cx="1132" cy="212"/>
              </a:xfrm>
              <a:prstGeom prst="rect">
                <a:avLst/>
              </a:prstGeom>
              <a:noFill/>
              <a:ln w="9525">
                <a:noFill/>
                <a:miter lim="800000"/>
                <a:headEnd/>
                <a:tailEnd/>
              </a:ln>
              <a:effectLst/>
            </p:spPr>
            <p:txBody>
              <a:bodyPr wrap="none" lIns="103236" tIns="51618" rIns="103236" bIns="51618">
                <a:spAutoFit/>
              </a:bodyPr>
              <a:lstStyle/>
              <a:p>
                <a:pPr marL="0" marR="0" lvl="0" indent="0" algn="ctr" defTabSz="103187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81D58"/>
                    </a:solidFill>
                    <a:effectLst/>
                    <a:uLnTx/>
                    <a:uFillTx/>
                    <a:latin typeface="Arial" pitchFamily="34" charset="0"/>
                    <a:ea typeface="ＭＳ Ｐゴシック" pitchFamily="34" charset="-128"/>
                    <a:cs typeface="+mn-cs"/>
                  </a:rPr>
                  <a:t>Personal distance</a:t>
                </a:r>
              </a:p>
            </p:txBody>
          </p:sp>
          <p:sp>
            <p:nvSpPr>
              <p:cNvPr id="799757" name="Line 13"/>
              <p:cNvSpPr>
                <a:spLocks noChangeShapeType="1"/>
              </p:cNvSpPr>
              <p:nvPr/>
            </p:nvSpPr>
            <p:spPr bwMode="auto">
              <a:xfrm>
                <a:off x="1584" y="1663"/>
                <a:ext cx="403" cy="1131"/>
              </a:xfrm>
              <a:prstGeom prst="line">
                <a:avLst/>
              </a:prstGeom>
              <a:noFill/>
              <a:ln w="9525">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1D58"/>
                  </a:solidFill>
                  <a:effectLst/>
                  <a:uLnTx/>
                  <a:uFillTx/>
                  <a:latin typeface="Arial"/>
                  <a:ea typeface="ＭＳ Ｐゴシック" pitchFamily="34" charset="-128"/>
                  <a:cs typeface="+mn-cs"/>
                </a:endParaRPr>
              </a:p>
            </p:txBody>
          </p:sp>
        </p:grpSp>
        <p:grpSp>
          <p:nvGrpSpPr>
            <p:cNvPr id="6" name="Group 14"/>
            <p:cNvGrpSpPr>
              <a:grpSpLocks/>
            </p:cNvGrpSpPr>
            <p:nvPr/>
          </p:nvGrpSpPr>
          <p:grpSpPr bwMode="auto">
            <a:xfrm>
              <a:off x="3416" y="1469"/>
              <a:ext cx="722" cy="1335"/>
              <a:chOff x="3416" y="1469"/>
              <a:chExt cx="722" cy="1335"/>
            </a:xfrm>
          </p:grpSpPr>
          <p:sp>
            <p:nvSpPr>
              <p:cNvPr id="799759" name="Text Box 15"/>
              <p:cNvSpPr txBox="1">
                <a:spLocks noChangeArrowheads="1"/>
              </p:cNvSpPr>
              <p:nvPr/>
            </p:nvSpPr>
            <p:spPr bwMode="auto">
              <a:xfrm flipH="1">
                <a:off x="3559" y="1469"/>
                <a:ext cx="579" cy="212"/>
              </a:xfrm>
              <a:prstGeom prst="rect">
                <a:avLst/>
              </a:prstGeom>
              <a:noFill/>
              <a:ln w="9525">
                <a:noFill/>
                <a:miter lim="800000"/>
                <a:headEnd/>
                <a:tailEnd/>
              </a:ln>
              <a:effectLst/>
            </p:spPr>
            <p:txBody>
              <a:bodyPr wrap="none" lIns="103236" tIns="51618" rIns="103236" bIns="51618">
                <a:spAutoFit/>
              </a:bodyPr>
              <a:lstStyle/>
              <a:p>
                <a:pPr marL="0" marR="0" lvl="0" indent="0" algn="ctr" defTabSz="103187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81D58"/>
                    </a:solidFill>
                    <a:effectLst/>
                    <a:uLnTx/>
                    <a:uFillTx/>
                    <a:latin typeface="Arial" pitchFamily="34" charset="0"/>
                    <a:ea typeface="ＭＳ Ｐゴシック" pitchFamily="34" charset="-128"/>
                    <a:cs typeface="+mn-cs"/>
                  </a:rPr>
                  <a:t>18” to 4’</a:t>
                </a:r>
              </a:p>
            </p:txBody>
          </p:sp>
          <p:sp>
            <p:nvSpPr>
              <p:cNvPr id="799760" name="Line 16"/>
              <p:cNvSpPr>
                <a:spLocks noChangeShapeType="1"/>
              </p:cNvSpPr>
              <p:nvPr/>
            </p:nvSpPr>
            <p:spPr bwMode="auto">
              <a:xfrm flipH="1">
                <a:off x="3416" y="1673"/>
                <a:ext cx="403" cy="1131"/>
              </a:xfrm>
              <a:prstGeom prst="line">
                <a:avLst/>
              </a:prstGeom>
              <a:noFill/>
              <a:ln w="9525">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1D58"/>
                  </a:solidFill>
                  <a:effectLst/>
                  <a:uLnTx/>
                  <a:uFillTx/>
                  <a:latin typeface="Arial"/>
                  <a:ea typeface="ＭＳ Ｐゴシック" pitchFamily="34" charset="-128"/>
                  <a:cs typeface="+mn-cs"/>
                </a:endParaRPr>
              </a:p>
            </p:txBody>
          </p:sp>
        </p:grpSp>
      </p:grpSp>
      <p:grpSp>
        <p:nvGrpSpPr>
          <p:cNvPr id="7" name="Group 17"/>
          <p:cNvGrpSpPr>
            <a:grpSpLocks/>
          </p:cNvGrpSpPr>
          <p:nvPr/>
        </p:nvGrpSpPr>
        <p:grpSpPr bwMode="auto">
          <a:xfrm>
            <a:off x="1160463" y="3087688"/>
            <a:ext cx="6813550" cy="1949450"/>
            <a:chOff x="658" y="1686"/>
            <a:chExt cx="3863" cy="1064"/>
          </a:xfrm>
        </p:grpSpPr>
        <p:grpSp>
          <p:nvGrpSpPr>
            <p:cNvPr id="8" name="Group 18"/>
            <p:cNvGrpSpPr>
              <a:grpSpLocks/>
            </p:cNvGrpSpPr>
            <p:nvPr/>
          </p:nvGrpSpPr>
          <p:grpSpPr bwMode="auto">
            <a:xfrm>
              <a:off x="658" y="1686"/>
              <a:ext cx="976" cy="1064"/>
              <a:chOff x="658" y="1686"/>
              <a:chExt cx="976" cy="1064"/>
            </a:xfrm>
          </p:grpSpPr>
          <p:sp>
            <p:nvSpPr>
              <p:cNvPr id="799763" name="Text Box 19"/>
              <p:cNvSpPr txBox="1">
                <a:spLocks noChangeArrowheads="1"/>
              </p:cNvSpPr>
              <p:nvPr/>
            </p:nvSpPr>
            <p:spPr bwMode="auto">
              <a:xfrm>
                <a:off x="658" y="1686"/>
                <a:ext cx="975" cy="212"/>
              </a:xfrm>
              <a:prstGeom prst="rect">
                <a:avLst/>
              </a:prstGeom>
              <a:noFill/>
              <a:ln w="9525">
                <a:noFill/>
                <a:miter lim="800000"/>
                <a:headEnd/>
                <a:tailEnd/>
              </a:ln>
              <a:effectLst/>
            </p:spPr>
            <p:txBody>
              <a:bodyPr wrap="none" lIns="103236" tIns="51618" rIns="103236" bIns="51618">
                <a:spAutoFit/>
              </a:bodyPr>
              <a:lstStyle/>
              <a:p>
                <a:pPr marL="0" marR="0" lvl="0" indent="0" algn="ctr" defTabSz="103187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81D58"/>
                    </a:solidFill>
                    <a:effectLst/>
                    <a:uLnTx/>
                    <a:uFillTx/>
                    <a:latin typeface="Arial" pitchFamily="34" charset="0"/>
                    <a:ea typeface="ＭＳ Ｐゴシック" pitchFamily="34" charset="-128"/>
                    <a:cs typeface="+mn-cs"/>
                  </a:rPr>
                  <a:t>Social distance</a:t>
                </a:r>
              </a:p>
            </p:txBody>
          </p:sp>
          <p:sp>
            <p:nvSpPr>
              <p:cNvPr id="799764" name="Line 20"/>
              <p:cNvSpPr>
                <a:spLocks noChangeShapeType="1"/>
              </p:cNvSpPr>
              <p:nvPr/>
            </p:nvSpPr>
            <p:spPr bwMode="auto">
              <a:xfrm>
                <a:off x="1166" y="1879"/>
                <a:ext cx="468" cy="871"/>
              </a:xfrm>
              <a:prstGeom prst="line">
                <a:avLst/>
              </a:prstGeom>
              <a:noFill/>
              <a:ln w="9525">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1D58"/>
                  </a:solidFill>
                  <a:effectLst/>
                  <a:uLnTx/>
                  <a:uFillTx/>
                  <a:latin typeface="Arial"/>
                  <a:ea typeface="ＭＳ Ｐゴシック" pitchFamily="34" charset="-128"/>
                  <a:cs typeface="+mn-cs"/>
                </a:endParaRPr>
              </a:p>
            </p:txBody>
          </p:sp>
        </p:grpSp>
        <p:grpSp>
          <p:nvGrpSpPr>
            <p:cNvPr id="9" name="Group 21"/>
            <p:cNvGrpSpPr>
              <a:grpSpLocks/>
            </p:cNvGrpSpPr>
            <p:nvPr/>
          </p:nvGrpSpPr>
          <p:grpSpPr bwMode="auto">
            <a:xfrm>
              <a:off x="3789" y="1686"/>
              <a:ext cx="732" cy="1064"/>
              <a:chOff x="3789" y="1686"/>
              <a:chExt cx="732" cy="1064"/>
            </a:xfrm>
          </p:grpSpPr>
          <p:sp>
            <p:nvSpPr>
              <p:cNvPr id="799766" name="Text Box 22"/>
              <p:cNvSpPr txBox="1">
                <a:spLocks noChangeArrowheads="1"/>
              </p:cNvSpPr>
              <p:nvPr/>
            </p:nvSpPr>
            <p:spPr bwMode="auto">
              <a:xfrm flipH="1">
                <a:off x="4028" y="1686"/>
                <a:ext cx="493" cy="212"/>
              </a:xfrm>
              <a:prstGeom prst="rect">
                <a:avLst/>
              </a:prstGeom>
              <a:noFill/>
              <a:ln w="9525">
                <a:noFill/>
                <a:miter lim="800000"/>
                <a:headEnd/>
                <a:tailEnd/>
              </a:ln>
              <a:effectLst/>
            </p:spPr>
            <p:txBody>
              <a:bodyPr wrap="none" lIns="103236" tIns="51618" rIns="103236" bIns="51618">
                <a:spAutoFit/>
              </a:bodyPr>
              <a:lstStyle/>
              <a:p>
                <a:pPr marL="0" marR="0" lvl="0" indent="0" algn="ctr" defTabSz="103187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81D58"/>
                    </a:solidFill>
                    <a:effectLst/>
                    <a:uLnTx/>
                    <a:uFillTx/>
                    <a:latin typeface="Arial" pitchFamily="34" charset="0"/>
                    <a:ea typeface="ＭＳ Ｐゴシック" pitchFamily="34" charset="-128"/>
                    <a:cs typeface="+mn-cs"/>
                  </a:rPr>
                  <a:t>4’ to 8’</a:t>
                </a:r>
              </a:p>
            </p:txBody>
          </p:sp>
          <p:sp>
            <p:nvSpPr>
              <p:cNvPr id="799767" name="Line 23"/>
              <p:cNvSpPr>
                <a:spLocks noChangeShapeType="1"/>
              </p:cNvSpPr>
              <p:nvPr/>
            </p:nvSpPr>
            <p:spPr bwMode="auto">
              <a:xfrm flipH="1">
                <a:off x="3789" y="1879"/>
                <a:ext cx="468" cy="871"/>
              </a:xfrm>
              <a:prstGeom prst="line">
                <a:avLst/>
              </a:prstGeom>
              <a:noFill/>
              <a:ln w="9525">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1D58"/>
                  </a:solidFill>
                  <a:effectLst/>
                  <a:uLnTx/>
                  <a:uFillTx/>
                  <a:latin typeface="Arial"/>
                  <a:ea typeface="ＭＳ Ｐゴシック" pitchFamily="34" charset="-128"/>
                  <a:cs typeface="+mn-cs"/>
                </a:endParaRPr>
              </a:p>
            </p:txBody>
          </p:sp>
        </p:grpSp>
      </p:grpSp>
      <p:grpSp>
        <p:nvGrpSpPr>
          <p:cNvPr id="10" name="Group 24"/>
          <p:cNvGrpSpPr>
            <a:grpSpLocks/>
          </p:cNvGrpSpPr>
          <p:nvPr/>
        </p:nvGrpSpPr>
        <p:grpSpPr bwMode="auto">
          <a:xfrm>
            <a:off x="441325" y="3500438"/>
            <a:ext cx="8347075" cy="1557337"/>
            <a:chOff x="250" y="1911"/>
            <a:chExt cx="4732" cy="850"/>
          </a:xfrm>
        </p:grpSpPr>
        <p:sp>
          <p:nvSpPr>
            <p:cNvPr id="799769" name="Text Box 25"/>
            <p:cNvSpPr txBox="1">
              <a:spLocks noChangeArrowheads="1"/>
            </p:cNvSpPr>
            <p:nvPr/>
          </p:nvSpPr>
          <p:spPr bwMode="auto">
            <a:xfrm>
              <a:off x="250" y="1911"/>
              <a:ext cx="975" cy="212"/>
            </a:xfrm>
            <a:prstGeom prst="rect">
              <a:avLst/>
            </a:prstGeom>
            <a:noFill/>
            <a:ln w="9525">
              <a:noFill/>
              <a:miter lim="800000"/>
              <a:headEnd/>
              <a:tailEnd/>
            </a:ln>
            <a:effectLst/>
          </p:spPr>
          <p:txBody>
            <a:bodyPr wrap="none" lIns="103236" tIns="51618" rIns="103236" bIns="51618">
              <a:spAutoFit/>
            </a:bodyPr>
            <a:lstStyle/>
            <a:p>
              <a:pPr marL="0" marR="0" lvl="0" indent="0" algn="ctr" defTabSz="103187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81D58"/>
                  </a:solidFill>
                  <a:effectLst/>
                  <a:uLnTx/>
                  <a:uFillTx/>
                  <a:latin typeface="Arial" pitchFamily="34" charset="0"/>
                  <a:ea typeface="ＭＳ Ｐゴシック" pitchFamily="34" charset="-128"/>
                  <a:cs typeface="+mn-cs"/>
                </a:rPr>
                <a:t>Public distance</a:t>
              </a:r>
            </a:p>
          </p:txBody>
        </p:sp>
        <p:sp>
          <p:nvSpPr>
            <p:cNvPr id="799770" name="Line 26"/>
            <p:cNvSpPr>
              <a:spLocks noChangeShapeType="1"/>
            </p:cNvSpPr>
            <p:nvPr/>
          </p:nvSpPr>
          <p:spPr bwMode="auto">
            <a:xfrm>
              <a:off x="741" y="2098"/>
              <a:ext cx="404" cy="663"/>
            </a:xfrm>
            <a:prstGeom prst="line">
              <a:avLst/>
            </a:prstGeom>
            <a:noFill/>
            <a:ln w="9525">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1D58"/>
                </a:solidFill>
                <a:effectLst/>
                <a:uLnTx/>
                <a:uFillTx/>
                <a:latin typeface="Arial"/>
                <a:ea typeface="ＭＳ Ｐゴシック" pitchFamily="34" charset="-128"/>
                <a:cs typeface="+mn-cs"/>
              </a:endParaRPr>
            </a:p>
          </p:txBody>
        </p:sp>
        <p:sp>
          <p:nvSpPr>
            <p:cNvPr id="799771" name="Text Box 27"/>
            <p:cNvSpPr txBox="1">
              <a:spLocks noChangeArrowheads="1"/>
            </p:cNvSpPr>
            <p:nvPr/>
          </p:nvSpPr>
          <p:spPr bwMode="auto">
            <a:xfrm flipH="1">
              <a:off x="4418" y="1911"/>
              <a:ext cx="564" cy="212"/>
            </a:xfrm>
            <a:prstGeom prst="rect">
              <a:avLst/>
            </a:prstGeom>
            <a:noFill/>
            <a:ln w="9525">
              <a:noFill/>
              <a:miter lim="800000"/>
              <a:headEnd/>
              <a:tailEnd/>
            </a:ln>
            <a:effectLst/>
          </p:spPr>
          <p:txBody>
            <a:bodyPr wrap="none" lIns="103236" tIns="51618" rIns="103236" bIns="51618">
              <a:spAutoFit/>
            </a:bodyPr>
            <a:lstStyle/>
            <a:p>
              <a:pPr marL="0" marR="0" lvl="0" indent="0" algn="ctr" defTabSz="103187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81D58"/>
                  </a:solidFill>
                  <a:effectLst/>
                  <a:uLnTx/>
                  <a:uFillTx/>
                  <a:latin typeface="Arial" pitchFamily="34" charset="0"/>
                  <a:ea typeface="ＭＳ Ｐゴシック" pitchFamily="34" charset="-128"/>
                  <a:cs typeface="+mn-cs"/>
                </a:rPr>
                <a:t>8’ to 10’</a:t>
              </a:r>
            </a:p>
          </p:txBody>
        </p:sp>
        <p:sp>
          <p:nvSpPr>
            <p:cNvPr id="799772" name="Line 28"/>
            <p:cNvSpPr>
              <a:spLocks noChangeShapeType="1"/>
            </p:cNvSpPr>
            <p:nvPr/>
          </p:nvSpPr>
          <p:spPr bwMode="auto">
            <a:xfrm flipH="1">
              <a:off x="4253" y="2098"/>
              <a:ext cx="404" cy="663"/>
            </a:xfrm>
            <a:prstGeom prst="line">
              <a:avLst/>
            </a:prstGeom>
            <a:noFill/>
            <a:ln w="9525">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1D58"/>
                </a:solidFill>
                <a:effectLst/>
                <a:uLnTx/>
                <a:uFillTx/>
                <a:latin typeface="Arial"/>
                <a:ea typeface="ＭＳ Ｐゴシック" pitchFamily="34" charset="-128"/>
                <a:cs typeface="+mn-cs"/>
              </a:endParaRPr>
            </a:p>
          </p:txBody>
        </p:sp>
      </p:grpSp>
      <p:sp>
        <p:nvSpPr>
          <p:cNvPr id="799773" name="Text Box 29"/>
          <p:cNvSpPr txBox="1">
            <a:spLocks noChangeArrowheads="1"/>
          </p:cNvSpPr>
          <p:nvPr/>
        </p:nvSpPr>
        <p:spPr bwMode="auto">
          <a:xfrm>
            <a:off x="422275" y="6521450"/>
            <a:ext cx="5349875" cy="317500"/>
          </a:xfrm>
          <a:prstGeom prst="rect">
            <a:avLst/>
          </a:prstGeom>
          <a:noFill/>
          <a:ln w="9525">
            <a:noFill/>
            <a:miter lim="800000"/>
            <a:headEnd/>
            <a:tailEnd/>
          </a:ln>
          <a:effectLst/>
        </p:spPr>
        <p:txBody>
          <a:bodyPr wrap="none" lIns="103236" tIns="51618" rIns="103236" bIns="51618">
            <a:spAutoFit/>
          </a:bodyPr>
          <a:lstStyle/>
          <a:p>
            <a:pPr marL="0" marR="0" lvl="0" indent="0" algn="l" defTabSz="103187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79F"/>
                </a:solidFill>
                <a:effectLst/>
                <a:uLnTx/>
                <a:uFillTx/>
                <a:latin typeface="Times New Roman" pitchFamily="18" charset="0"/>
                <a:ea typeface="ＭＳ Ｐゴシック" pitchFamily="34" charset="-128"/>
                <a:cs typeface="+mn-cs"/>
              </a:rPr>
              <a:t>Adapted from  Personal Space Categories for Those in the United States</a:t>
            </a:r>
          </a:p>
        </p:txBody>
      </p:sp>
    </p:spTree>
    <p:extLst>
      <p:ext uri="{BB962C8B-B14F-4D97-AF65-F5344CB8AC3E}">
        <p14:creationId xmlns:p14="http://schemas.microsoft.com/office/powerpoint/2010/main" val="200330922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799747"/>
                                        </p:tgtEl>
                                        <p:attrNameLst>
                                          <p:attrName>style.visibility</p:attrName>
                                        </p:attrNameLst>
                                      </p:cBhvr>
                                      <p:to>
                                        <p:strVal val="visible"/>
                                      </p:to>
                                    </p:set>
                                    <p:anim calcmode="lin" valueType="num">
                                      <p:cBhvr>
                                        <p:cTn id="7" dur="500" fill="hold"/>
                                        <p:tgtEl>
                                          <p:spTgt spid="799747"/>
                                        </p:tgtEl>
                                        <p:attrNameLst>
                                          <p:attrName>ppt_x</p:attrName>
                                        </p:attrNameLst>
                                      </p:cBhvr>
                                      <p:tavLst>
                                        <p:tav tm="0">
                                          <p:val>
                                            <p:strVal val="#ppt_x"/>
                                          </p:val>
                                        </p:tav>
                                        <p:tav tm="100000">
                                          <p:val>
                                            <p:strVal val="#ppt_x"/>
                                          </p:val>
                                        </p:tav>
                                      </p:tavLst>
                                    </p:anim>
                                    <p:anim calcmode="lin" valueType="num">
                                      <p:cBhvr>
                                        <p:cTn id="8" dur="500" fill="hold"/>
                                        <p:tgtEl>
                                          <p:spTgt spid="799747"/>
                                        </p:tgtEl>
                                        <p:attrNameLst>
                                          <p:attrName>ppt_y</p:attrName>
                                        </p:attrNameLst>
                                      </p:cBhvr>
                                      <p:tavLst>
                                        <p:tav tm="0">
                                          <p:val>
                                            <p:strVal val="#ppt_y+#ppt_h/2"/>
                                          </p:val>
                                        </p:tav>
                                        <p:tav tm="100000">
                                          <p:val>
                                            <p:strVal val="#ppt_y"/>
                                          </p:val>
                                        </p:tav>
                                      </p:tavLst>
                                    </p:anim>
                                    <p:anim calcmode="lin" valueType="num">
                                      <p:cBhvr>
                                        <p:cTn id="9" dur="500" fill="hold"/>
                                        <p:tgtEl>
                                          <p:spTgt spid="799747"/>
                                        </p:tgtEl>
                                        <p:attrNameLst>
                                          <p:attrName>ppt_w</p:attrName>
                                        </p:attrNameLst>
                                      </p:cBhvr>
                                      <p:tavLst>
                                        <p:tav tm="0">
                                          <p:val>
                                            <p:strVal val="#ppt_w"/>
                                          </p:val>
                                        </p:tav>
                                        <p:tav tm="100000">
                                          <p:val>
                                            <p:strVal val="#ppt_w"/>
                                          </p:val>
                                        </p:tav>
                                      </p:tavLst>
                                    </p:anim>
                                    <p:anim calcmode="lin" valueType="num">
                                      <p:cBhvr>
                                        <p:cTn id="10" dur="500" fill="hold"/>
                                        <p:tgtEl>
                                          <p:spTgt spid="799747"/>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ppt_h/2"/>
                                          </p:val>
                                        </p:tav>
                                        <p:tav tm="100000">
                                          <p:val>
                                            <p:strVal val="#ppt_y"/>
                                          </p:val>
                                        </p:tav>
                                      </p:tavLst>
                                    </p:anim>
                                    <p:anim calcmode="lin" valueType="num">
                                      <p:cBhvr>
                                        <p:cTn id="17" dur="500" fill="hold"/>
                                        <p:tgtEl>
                                          <p:spTgt spid="2"/>
                                        </p:tgtEl>
                                        <p:attrNameLst>
                                          <p:attrName>ppt_w</p:attrName>
                                        </p:attrNameLst>
                                      </p:cBhvr>
                                      <p:tavLst>
                                        <p:tav tm="0">
                                          <p:val>
                                            <p:strVal val="#ppt_w"/>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ppt_h/2"/>
                                          </p:val>
                                        </p:tav>
                                        <p:tav tm="100000">
                                          <p:val>
                                            <p:strVal val="#ppt_y"/>
                                          </p:val>
                                        </p:tav>
                                      </p:tavLst>
                                    </p:anim>
                                    <p:anim calcmode="lin" valueType="num">
                                      <p:cBhvr>
                                        <p:cTn id="25" dur="500" fill="hold"/>
                                        <p:tgtEl>
                                          <p:spTgt spid="4"/>
                                        </p:tgtEl>
                                        <p:attrNameLst>
                                          <p:attrName>ppt_w</p:attrName>
                                        </p:attrNameLst>
                                      </p:cBhvr>
                                      <p:tavLst>
                                        <p:tav tm="0">
                                          <p:val>
                                            <p:strVal val="#ppt_w"/>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ppt_h/2"/>
                                          </p:val>
                                        </p:tav>
                                        <p:tav tm="100000">
                                          <p:val>
                                            <p:strVal val="#ppt_y"/>
                                          </p:val>
                                        </p:tav>
                                      </p:tavLst>
                                    </p:anim>
                                    <p:anim calcmode="lin" valueType="num">
                                      <p:cBhvr>
                                        <p:cTn id="33" dur="500" fill="hold"/>
                                        <p:tgtEl>
                                          <p:spTgt spid="7"/>
                                        </p:tgtEl>
                                        <p:attrNameLst>
                                          <p:attrName>ppt_w</p:attrName>
                                        </p:attrNameLst>
                                      </p:cBhvr>
                                      <p:tavLst>
                                        <p:tav tm="0">
                                          <p:val>
                                            <p:strVal val="#ppt_w"/>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ppt_h/2"/>
                                          </p:val>
                                        </p:tav>
                                        <p:tav tm="100000">
                                          <p:val>
                                            <p:strVal val="#ppt_y"/>
                                          </p:val>
                                        </p:tav>
                                      </p:tavLst>
                                    </p:anim>
                                    <p:anim calcmode="lin" valueType="num">
                                      <p:cBhvr>
                                        <p:cTn id="41" dur="500" fill="hold"/>
                                        <p:tgtEl>
                                          <p:spTgt spid="10"/>
                                        </p:tgtEl>
                                        <p:attrNameLst>
                                          <p:attrName>ppt_w</p:attrName>
                                        </p:attrNameLst>
                                      </p:cBhvr>
                                      <p:tavLst>
                                        <p:tav tm="0">
                                          <p:val>
                                            <p:strVal val="#ppt_w"/>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1FFB7AB3-6649-4913-B1E3-31B99AEE13F8}"/>
              </a:ext>
            </a:extLst>
          </p:cNvPr>
          <p:cNvSpPr>
            <a:spLocks noGrp="1" noChangeArrowheads="1"/>
          </p:cNvSpPr>
          <p:nvPr>
            <p:ph type="title"/>
          </p:nvPr>
        </p:nvSpPr>
        <p:spPr>
          <a:xfrm>
            <a:off x="457200" y="381000"/>
            <a:ext cx="8229600" cy="990600"/>
          </a:xfrm>
        </p:spPr>
        <p:txBody>
          <a:bodyPr/>
          <a:lstStyle/>
          <a:p>
            <a:r>
              <a:rPr lang="en-US" altLang="en-US" sz="4000" dirty="0">
                <a:solidFill>
                  <a:srgbClr val="FF0000"/>
                </a:solidFill>
              </a:rPr>
              <a:t>CREDIBILITY DETERMINATIONS</a:t>
            </a:r>
          </a:p>
        </p:txBody>
      </p:sp>
      <p:sp>
        <p:nvSpPr>
          <p:cNvPr id="98307" name="Rectangle 3">
            <a:extLst>
              <a:ext uri="{FF2B5EF4-FFF2-40B4-BE49-F238E27FC236}">
                <a16:creationId xmlns:a16="http://schemas.microsoft.com/office/drawing/2014/main" id="{58F4F5C4-68E0-4427-85D3-6BEF2270D6E2}"/>
              </a:ext>
            </a:extLst>
          </p:cNvPr>
          <p:cNvSpPr>
            <a:spLocks noGrp="1" noChangeArrowheads="1"/>
          </p:cNvSpPr>
          <p:nvPr>
            <p:ph type="body" idx="1"/>
          </p:nvPr>
        </p:nvSpPr>
        <p:spPr>
          <a:xfrm>
            <a:off x="457200" y="1371600"/>
            <a:ext cx="8229600" cy="5181600"/>
          </a:xfrm>
        </p:spPr>
        <p:txBody>
          <a:bodyPr/>
          <a:lstStyle/>
          <a:p>
            <a:pPr>
              <a:lnSpc>
                <a:spcPct val="90000"/>
              </a:lnSpc>
            </a:pPr>
            <a:r>
              <a:rPr lang="en-US" altLang="en-US" sz="2800" dirty="0"/>
              <a:t>Corroboration: Is there witness testimony such as eye- witnesses: people who saw the person soon after the alleged incident(s)? Did people discuss the incident(s)? Is there physical evidence (such as written documentation) that corroborates either party’s testimony?</a:t>
            </a:r>
          </a:p>
          <a:p>
            <a:pPr>
              <a:lnSpc>
                <a:spcPct val="90000"/>
              </a:lnSpc>
            </a:pPr>
            <a:r>
              <a:rPr lang="en-US" altLang="en-US" sz="2800" dirty="0"/>
              <a:t>Did Internet evidence corroborate witness testimony?</a:t>
            </a:r>
          </a:p>
          <a:p>
            <a:pPr>
              <a:lnSpc>
                <a:spcPct val="90000"/>
              </a:lnSpc>
            </a:pPr>
            <a:r>
              <a:rPr lang="en-US" altLang="en-US" sz="2800" dirty="0"/>
              <a:t>What about audio or video surveillance within the workplace?</a:t>
            </a:r>
          </a:p>
          <a:p>
            <a:pPr>
              <a:lnSpc>
                <a:spcPct val="90000"/>
              </a:lnSpc>
            </a:pPr>
            <a:r>
              <a:rPr lang="en-US" altLang="en-US" sz="2800" dirty="0"/>
              <a:t>Emails? Voice mails? Text messages?</a:t>
            </a:r>
          </a:p>
        </p:txBody>
      </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8261D7BD-55A6-40AC-98EA-943E41A878BE}"/>
              </a:ext>
            </a:extLst>
          </p:cNvPr>
          <p:cNvSpPr>
            <a:spLocks noGrp="1" noChangeArrowheads="1"/>
          </p:cNvSpPr>
          <p:nvPr>
            <p:ph type="title"/>
          </p:nvPr>
        </p:nvSpPr>
        <p:spPr/>
        <p:txBody>
          <a:bodyPr/>
          <a:lstStyle/>
          <a:p>
            <a:r>
              <a:rPr lang="en-US" altLang="en-US" sz="4000"/>
              <a:t>CREDIBILITY DETERMINATIONS</a:t>
            </a:r>
          </a:p>
        </p:txBody>
      </p:sp>
      <p:sp>
        <p:nvSpPr>
          <p:cNvPr id="97283" name="Rectangle 3">
            <a:extLst>
              <a:ext uri="{FF2B5EF4-FFF2-40B4-BE49-F238E27FC236}">
                <a16:creationId xmlns:a16="http://schemas.microsoft.com/office/drawing/2014/main" id="{9657D243-E250-44E6-9BDF-258989F76983}"/>
              </a:ext>
            </a:extLst>
          </p:cNvPr>
          <p:cNvSpPr>
            <a:spLocks noGrp="1" noChangeArrowheads="1"/>
          </p:cNvSpPr>
          <p:nvPr>
            <p:ph type="body" idx="1"/>
          </p:nvPr>
        </p:nvSpPr>
        <p:spPr>
          <a:xfrm>
            <a:off x="304800" y="1676400"/>
            <a:ext cx="8534400" cy="4953000"/>
          </a:xfrm>
        </p:spPr>
        <p:txBody>
          <a:bodyPr/>
          <a:lstStyle/>
          <a:p>
            <a:r>
              <a:rPr lang="en-US" altLang="en-US"/>
              <a:t>Past record: </a:t>
            </a:r>
          </a:p>
          <a:p>
            <a:pPr lvl="1"/>
            <a:r>
              <a:rPr lang="en-US" altLang="en-US"/>
              <a:t>Did the accused have a history of similar behavior in the past?</a:t>
            </a:r>
          </a:p>
          <a:p>
            <a:pPr lvl="1"/>
            <a:r>
              <a:rPr lang="en-US" altLang="en-US"/>
              <a:t>Does the complainant have a history of making false accusations?</a:t>
            </a:r>
          </a:p>
          <a:p>
            <a:pPr lvl="1"/>
            <a:r>
              <a:rPr lang="en-US" altLang="en-US"/>
              <a:t>Other than the obvious, does anyone have a vested interest in the outcome of the case?</a:t>
            </a:r>
          </a:p>
          <a:p>
            <a:pPr lvl="1"/>
            <a:r>
              <a:rPr lang="en-US" altLang="en-US"/>
              <a:t>Did you find anything on the Internet that supported the accused or alleged victim?</a:t>
            </a:r>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1BDB9F74-11F4-4BE1-BD77-A0FAD7585608}"/>
              </a:ext>
            </a:extLst>
          </p:cNvPr>
          <p:cNvSpPr>
            <a:spLocks noGrp="1" noChangeArrowheads="1"/>
          </p:cNvSpPr>
          <p:nvPr>
            <p:ph type="title"/>
          </p:nvPr>
        </p:nvSpPr>
        <p:spPr>
          <a:xfrm>
            <a:off x="457200" y="381000"/>
            <a:ext cx="8229600" cy="1371600"/>
          </a:xfrm>
        </p:spPr>
        <p:txBody>
          <a:bodyPr/>
          <a:lstStyle/>
          <a:p>
            <a:r>
              <a:rPr lang="en-US" altLang="en-US"/>
              <a:t>GATHERING DOCUMENTS</a:t>
            </a:r>
          </a:p>
        </p:txBody>
      </p:sp>
      <p:sp>
        <p:nvSpPr>
          <p:cNvPr id="66563" name="Rectangle 3">
            <a:extLst>
              <a:ext uri="{FF2B5EF4-FFF2-40B4-BE49-F238E27FC236}">
                <a16:creationId xmlns:a16="http://schemas.microsoft.com/office/drawing/2014/main" id="{664EE863-515A-411D-9D07-5F66846ED9BF}"/>
              </a:ext>
            </a:extLst>
          </p:cNvPr>
          <p:cNvSpPr>
            <a:spLocks noGrp="1" noChangeArrowheads="1"/>
          </p:cNvSpPr>
          <p:nvPr>
            <p:ph type="body" idx="1"/>
          </p:nvPr>
        </p:nvSpPr>
        <p:spPr>
          <a:xfrm>
            <a:off x="457200" y="1600200"/>
            <a:ext cx="8153400" cy="5257800"/>
          </a:xfrm>
        </p:spPr>
        <p:txBody>
          <a:bodyPr/>
          <a:lstStyle/>
          <a:p>
            <a:pPr>
              <a:lnSpc>
                <a:spcPct val="90000"/>
              </a:lnSpc>
            </a:pPr>
            <a:r>
              <a:rPr lang="en-US" altLang="en-US" sz="2800"/>
              <a:t>Documents with comparative information can be one of the most valuable sources of information during an internal investigation.</a:t>
            </a:r>
          </a:p>
          <a:p>
            <a:pPr lvl="1">
              <a:lnSpc>
                <a:spcPct val="90000"/>
              </a:lnSpc>
            </a:pPr>
            <a:r>
              <a:rPr lang="en-US" altLang="en-US" sz="2400"/>
              <a:t>Hiring documents</a:t>
            </a:r>
          </a:p>
          <a:p>
            <a:pPr lvl="1">
              <a:lnSpc>
                <a:spcPct val="90000"/>
              </a:lnSpc>
            </a:pPr>
            <a:r>
              <a:rPr lang="en-US" altLang="en-US" sz="2400"/>
              <a:t>Performance evaluations</a:t>
            </a:r>
          </a:p>
          <a:p>
            <a:pPr lvl="1">
              <a:lnSpc>
                <a:spcPct val="90000"/>
              </a:lnSpc>
            </a:pPr>
            <a:r>
              <a:rPr lang="en-US" altLang="en-US" sz="2400"/>
              <a:t>Reprimands</a:t>
            </a:r>
          </a:p>
          <a:p>
            <a:pPr lvl="1">
              <a:lnSpc>
                <a:spcPct val="90000"/>
              </a:lnSpc>
            </a:pPr>
            <a:r>
              <a:rPr lang="en-US" altLang="en-US" sz="2400"/>
              <a:t>Discharge documents</a:t>
            </a:r>
          </a:p>
          <a:p>
            <a:pPr lvl="1">
              <a:lnSpc>
                <a:spcPct val="90000"/>
              </a:lnSpc>
            </a:pPr>
            <a:r>
              <a:rPr lang="en-US" altLang="en-US" sz="2400"/>
              <a:t>Promotions</a:t>
            </a:r>
          </a:p>
          <a:p>
            <a:pPr lvl="1">
              <a:lnSpc>
                <a:spcPct val="90000"/>
              </a:lnSpc>
            </a:pPr>
            <a:r>
              <a:rPr lang="en-US" altLang="en-US" sz="2400"/>
              <a:t>Voice mail</a:t>
            </a:r>
          </a:p>
          <a:p>
            <a:pPr lvl="1">
              <a:lnSpc>
                <a:spcPct val="90000"/>
              </a:lnSpc>
            </a:pPr>
            <a:r>
              <a:rPr lang="en-US" altLang="en-US" sz="2400"/>
              <a:t>Emails</a:t>
            </a:r>
          </a:p>
          <a:p>
            <a:pPr lvl="1">
              <a:lnSpc>
                <a:spcPct val="90000"/>
              </a:lnSpc>
            </a:pPr>
            <a:r>
              <a:rPr lang="en-US" altLang="en-US" sz="2400"/>
              <a:t>Text messages</a:t>
            </a:r>
          </a:p>
          <a:p>
            <a:pPr lvl="1">
              <a:lnSpc>
                <a:spcPct val="90000"/>
              </a:lnSpc>
            </a:pPr>
            <a:r>
              <a:rPr lang="en-US" altLang="en-US" sz="2400"/>
              <a:t>Internet postings (blogs)</a:t>
            </a:r>
          </a:p>
          <a:p>
            <a:pPr lvl="1">
              <a:lnSpc>
                <a:spcPct val="90000"/>
              </a:lnSpc>
            </a:pPr>
            <a:endParaRPr lang="en-US" altLang="en-US" sz="2400"/>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a:extLst>
              <a:ext uri="{FF2B5EF4-FFF2-40B4-BE49-F238E27FC236}">
                <a16:creationId xmlns:a16="http://schemas.microsoft.com/office/drawing/2014/main" id="{68A4F72B-A0C4-43F8-BF3E-E7BDFE1E0528}"/>
              </a:ext>
            </a:extLst>
          </p:cNvPr>
          <p:cNvSpPr>
            <a:spLocks noGrp="1" noChangeArrowheads="1"/>
          </p:cNvSpPr>
          <p:nvPr>
            <p:ph type="ctrTitle"/>
          </p:nvPr>
        </p:nvSpPr>
        <p:spPr/>
        <p:txBody>
          <a:bodyPr/>
          <a:lstStyle/>
          <a:p>
            <a:r>
              <a:rPr lang="en-US" altLang="en-US" sz="6000"/>
              <a:t>ONE MORE THING:</a:t>
            </a:r>
          </a:p>
        </p:txBody>
      </p:sp>
      <p:sp>
        <p:nvSpPr>
          <p:cNvPr id="150533" name="Rectangle 5">
            <a:extLst>
              <a:ext uri="{FF2B5EF4-FFF2-40B4-BE49-F238E27FC236}">
                <a16:creationId xmlns:a16="http://schemas.microsoft.com/office/drawing/2014/main" id="{EDD35907-2DC8-4E2C-BDB3-8B8415FF8AC4}"/>
              </a:ext>
            </a:extLst>
          </p:cNvPr>
          <p:cNvSpPr>
            <a:spLocks noGrp="1" noChangeArrowheads="1"/>
          </p:cNvSpPr>
          <p:nvPr>
            <p:ph type="subTitle" idx="1"/>
          </p:nvPr>
        </p:nvSpPr>
        <p:spPr>
          <a:xfrm>
            <a:off x="1219200" y="4343400"/>
            <a:ext cx="7239000" cy="2133600"/>
          </a:xfrm>
        </p:spPr>
        <p:txBody>
          <a:bodyPr/>
          <a:lstStyle/>
          <a:p>
            <a:pPr>
              <a:lnSpc>
                <a:spcPct val="90000"/>
              </a:lnSpc>
            </a:pPr>
            <a:r>
              <a:rPr lang="en-US" altLang="en-US" sz="4000"/>
              <a:t>It’s Your Job to be Neutral.</a:t>
            </a:r>
          </a:p>
          <a:p>
            <a:pPr>
              <a:lnSpc>
                <a:spcPct val="90000"/>
              </a:lnSpc>
            </a:pPr>
            <a:r>
              <a:rPr lang="en-US" altLang="en-US" sz="4000"/>
              <a:t>              </a:t>
            </a:r>
            <a:r>
              <a:rPr lang="en-US" altLang="en-US" sz="4000" b="1">
                <a:solidFill>
                  <a:srgbClr val="FF3300"/>
                </a:solidFill>
              </a:rPr>
              <a:t>REPEAT</a:t>
            </a:r>
          </a:p>
          <a:p>
            <a:pPr>
              <a:lnSpc>
                <a:spcPct val="90000"/>
              </a:lnSpc>
            </a:pPr>
            <a:r>
              <a:rPr lang="en-US" altLang="en-US" sz="4000" i="1"/>
              <a:t>It’s Your </a:t>
            </a:r>
            <a:r>
              <a:rPr lang="en-US" altLang="en-US" sz="4000" i="1" u="sng"/>
              <a:t>Job</a:t>
            </a:r>
            <a:r>
              <a:rPr lang="en-US" altLang="en-US" sz="4000" i="1"/>
              <a:t> to be Neutral!</a:t>
            </a:r>
          </a:p>
          <a:p>
            <a:pPr>
              <a:lnSpc>
                <a:spcPct val="90000"/>
              </a:lnSpc>
            </a:pPr>
            <a:endParaRPr lang="en-US" altLang="en-US" sz="4000"/>
          </a:p>
        </p:txBody>
      </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a:extLst>
              <a:ext uri="{FF2B5EF4-FFF2-40B4-BE49-F238E27FC236}">
                <a16:creationId xmlns:a16="http://schemas.microsoft.com/office/drawing/2014/main" id="{054F714E-7858-441A-AD87-FEB9E9F94C0F}"/>
              </a:ext>
            </a:extLst>
          </p:cNvPr>
          <p:cNvSpPr>
            <a:spLocks noGrp="1" noChangeArrowheads="1"/>
          </p:cNvSpPr>
          <p:nvPr>
            <p:ph type="title"/>
          </p:nvPr>
        </p:nvSpPr>
        <p:spPr/>
        <p:txBody>
          <a:bodyPr/>
          <a:lstStyle/>
          <a:p>
            <a:r>
              <a:rPr lang="en-US" altLang="en-US" b="1">
                <a:solidFill>
                  <a:srgbClr val="FFFF00"/>
                </a:solidFill>
                <a:effectLst/>
              </a:rPr>
              <a:t>The Investigator</a:t>
            </a:r>
            <a:endParaRPr lang="en-US" altLang="en-US" b="1" i="1">
              <a:solidFill>
                <a:srgbClr val="FFFF00"/>
              </a:solidFill>
              <a:effectLst/>
            </a:endParaRPr>
          </a:p>
        </p:txBody>
      </p:sp>
      <p:sp>
        <p:nvSpPr>
          <p:cNvPr id="357379" name="Rectangle 3">
            <a:extLst>
              <a:ext uri="{FF2B5EF4-FFF2-40B4-BE49-F238E27FC236}">
                <a16:creationId xmlns:a16="http://schemas.microsoft.com/office/drawing/2014/main" id="{E9143C3C-C4DD-4E6B-8E2D-F3C78C7F5707}"/>
              </a:ext>
            </a:extLst>
          </p:cNvPr>
          <p:cNvSpPr>
            <a:spLocks noGrp="1" noChangeArrowheads="1"/>
          </p:cNvSpPr>
          <p:nvPr>
            <p:ph type="body" idx="1"/>
          </p:nvPr>
        </p:nvSpPr>
        <p:spPr>
          <a:xfrm>
            <a:off x="228600" y="1447800"/>
            <a:ext cx="8686800" cy="5029200"/>
          </a:xfrm>
        </p:spPr>
        <p:txBody>
          <a:bodyPr/>
          <a:lstStyle/>
          <a:p>
            <a:pPr>
              <a:buClr>
                <a:srgbClr val="FFFF00"/>
              </a:buClr>
              <a:buFont typeface="Wingdings" panose="05000000000000000000" pitchFamily="2" charset="2"/>
              <a:buNone/>
            </a:pPr>
            <a:r>
              <a:rPr lang="en-US" altLang="en-US" b="1" i="1">
                <a:solidFill>
                  <a:srgbClr val="FFFF00"/>
                </a:solidFill>
                <a:effectLst/>
              </a:rPr>
              <a:t>Investigators should be:</a:t>
            </a:r>
            <a:endParaRPr lang="en-US" altLang="en-US" sz="1400" b="1" i="1">
              <a:solidFill>
                <a:srgbClr val="FFFF00"/>
              </a:solidFill>
              <a:effectLst/>
            </a:endParaRPr>
          </a:p>
          <a:p>
            <a:pPr>
              <a:buClr>
                <a:srgbClr val="FFFF00"/>
              </a:buClr>
            </a:pPr>
            <a:r>
              <a:rPr lang="en-US" altLang="en-US" sz="2800" b="1">
                <a:solidFill>
                  <a:srgbClr val="FFFFFF"/>
                </a:solidFill>
                <a:effectLst/>
              </a:rPr>
              <a:t>Credible &amp; Objective – and be regarded as such </a:t>
            </a:r>
          </a:p>
          <a:p>
            <a:pPr>
              <a:buClr>
                <a:srgbClr val="FFFF00"/>
              </a:buClr>
            </a:pPr>
            <a:r>
              <a:rPr lang="en-US" altLang="en-US" sz="2800" b="1">
                <a:solidFill>
                  <a:srgbClr val="FFFFFF"/>
                </a:solidFill>
                <a:effectLst/>
              </a:rPr>
              <a:t>Trustworthy with confidential &amp; sensitive information </a:t>
            </a:r>
          </a:p>
          <a:p>
            <a:pPr>
              <a:buClr>
                <a:srgbClr val="FFFF00"/>
              </a:buClr>
            </a:pPr>
            <a:r>
              <a:rPr lang="en-US" altLang="en-US" sz="2800" b="1">
                <a:solidFill>
                  <a:srgbClr val="FFFFFF"/>
                </a:solidFill>
                <a:effectLst/>
              </a:rPr>
              <a:t>Flexible as new allegations may be identified during the investigation/inquiry</a:t>
            </a:r>
          </a:p>
          <a:p>
            <a:pPr>
              <a:buClr>
                <a:srgbClr val="FFFF00"/>
              </a:buClr>
            </a:pPr>
            <a:r>
              <a:rPr lang="en-US" altLang="en-US" sz="2800" b="1">
                <a:solidFill>
                  <a:srgbClr val="FFFFFF"/>
                </a:solidFill>
                <a:effectLst/>
              </a:rPr>
              <a:t>Language appropriate - fully bi-lingual, bi-cultural, or have a certified translator</a:t>
            </a:r>
          </a:p>
          <a:p>
            <a:pPr>
              <a:buClr>
                <a:srgbClr val="FFFF00"/>
              </a:buClr>
            </a:pPr>
            <a:r>
              <a:rPr lang="en-US" altLang="en-US" sz="2800" b="1">
                <a:solidFill>
                  <a:srgbClr val="FFFFFF"/>
                </a:solidFill>
                <a:effectLst/>
              </a:rPr>
              <a:t>Culturally sensitive - Patience and persistence</a:t>
            </a:r>
          </a:p>
          <a:p>
            <a:pPr>
              <a:buClr>
                <a:srgbClr val="FFFF00"/>
              </a:buClr>
            </a:pPr>
            <a:r>
              <a:rPr lang="en-US" altLang="en-US" sz="2800" b="1">
                <a:solidFill>
                  <a:srgbClr val="FFFFFF"/>
                </a:solidFill>
                <a:effectLst/>
              </a:rPr>
              <a:t>Gender sensitive -  assault, rape cases</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BA8DC7AF-A690-4B98-936B-D410319BD3C1}"/>
              </a:ext>
            </a:extLst>
          </p:cNvPr>
          <p:cNvSpPr>
            <a:spLocks noGrp="1" noChangeArrowheads="1"/>
          </p:cNvSpPr>
          <p:nvPr>
            <p:ph type="title"/>
          </p:nvPr>
        </p:nvSpPr>
        <p:spPr/>
        <p:txBody>
          <a:bodyPr/>
          <a:lstStyle/>
          <a:p>
            <a:r>
              <a:rPr lang="en-US" altLang="en-US" b="1">
                <a:solidFill>
                  <a:srgbClr val="FFFF00"/>
                </a:solidFill>
                <a:effectLst/>
              </a:rPr>
              <a:t>The Investigator (cont.)</a:t>
            </a:r>
            <a:endParaRPr lang="en-US" altLang="en-US" b="1" i="1">
              <a:solidFill>
                <a:srgbClr val="FFFF00"/>
              </a:solidFill>
              <a:effectLst/>
            </a:endParaRPr>
          </a:p>
        </p:txBody>
      </p:sp>
      <p:sp>
        <p:nvSpPr>
          <p:cNvPr id="371715" name="Rectangle 3">
            <a:extLst>
              <a:ext uri="{FF2B5EF4-FFF2-40B4-BE49-F238E27FC236}">
                <a16:creationId xmlns:a16="http://schemas.microsoft.com/office/drawing/2014/main" id="{CC65F778-7BFD-48C8-93F7-8D9FB9EF7759}"/>
              </a:ext>
            </a:extLst>
          </p:cNvPr>
          <p:cNvSpPr>
            <a:spLocks noGrp="1" noChangeArrowheads="1"/>
          </p:cNvSpPr>
          <p:nvPr>
            <p:ph type="body" idx="1"/>
          </p:nvPr>
        </p:nvSpPr>
        <p:spPr>
          <a:xfrm>
            <a:off x="228600" y="1447800"/>
            <a:ext cx="8686800" cy="5029200"/>
          </a:xfrm>
        </p:spPr>
        <p:txBody>
          <a:bodyPr/>
          <a:lstStyle/>
          <a:p>
            <a:pPr>
              <a:lnSpc>
                <a:spcPct val="90000"/>
              </a:lnSpc>
              <a:buClr>
                <a:srgbClr val="FFFF00"/>
              </a:buClr>
              <a:buFont typeface="Wingdings" panose="05000000000000000000" pitchFamily="2" charset="2"/>
              <a:buNone/>
            </a:pPr>
            <a:r>
              <a:rPr lang="en-US" altLang="en-US" sz="2800" b="1" i="1">
                <a:solidFill>
                  <a:srgbClr val="FFFF00"/>
                </a:solidFill>
                <a:effectLst/>
              </a:rPr>
              <a:t>Investigators should be competent:</a:t>
            </a:r>
          </a:p>
          <a:p>
            <a:pPr>
              <a:lnSpc>
                <a:spcPct val="90000"/>
              </a:lnSpc>
              <a:buClr>
                <a:srgbClr val="FFFF00"/>
              </a:buClr>
            </a:pPr>
            <a:r>
              <a:rPr lang="en-US" altLang="en-US" sz="2800" b="1">
                <a:solidFill>
                  <a:srgbClr val="FFFFFF"/>
                </a:solidFill>
                <a:effectLst/>
              </a:rPr>
              <a:t>Trained and experienced</a:t>
            </a:r>
          </a:p>
          <a:p>
            <a:pPr>
              <a:lnSpc>
                <a:spcPct val="90000"/>
              </a:lnSpc>
              <a:buClr>
                <a:srgbClr val="FFFF00"/>
              </a:buClr>
            </a:pPr>
            <a:r>
              <a:rPr lang="en-US" altLang="en-US" sz="2800" b="1">
                <a:solidFill>
                  <a:srgbClr val="FFFFFF"/>
                </a:solidFill>
                <a:effectLst/>
              </a:rPr>
              <a:t>Understand applicable laws &amp; knowledgeable about agency policies.</a:t>
            </a:r>
          </a:p>
          <a:p>
            <a:pPr>
              <a:lnSpc>
                <a:spcPct val="90000"/>
              </a:lnSpc>
              <a:buClr>
                <a:srgbClr val="FFFF00"/>
              </a:buClr>
            </a:pPr>
            <a:r>
              <a:rPr lang="en-US" altLang="en-US" sz="2800" b="1">
                <a:solidFill>
                  <a:srgbClr val="FFFFFF"/>
                </a:solidFill>
                <a:effectLst/>
              </a:rPr>
              <a:t>Neutral and objective</a:t>
            </a:r>
          </a:p>
          <a:p>
            <a:pPr>
              <a:lnSpc>
                <a:spcPct val="90000"/>
              </a:lnSpc>
              <a:buClr>
                <a:srgbClr val="FFFF00"/>
              </a:buClr>
            </a:pPr>
            <a:r>
              <a:rPr lang="en-US" altLang="en-US" sz="2800" b="1">
                <a:solidFill>
                  <a:srgbClr val="FFFFFF"/>
                </a:solidFill>
                <a:effectLst/>
              </a:rPr>
              <a:t>Good interviewing, writing &amp; communication skills with a variety of individuals</a:t>
            </a:r>
          </a:p>
          <a:p>
            <a:pPr>
              <a:lnSpc>
                <a:spcPct val="90000"/>
              </a:lnSpc>
              <a:buClr>
                <a:srgbClr val="FFFF00"/>
              </a:buClr>
            </a:pPr>
            <a:r>
              <a:rPr lang="en-US" altLang="en-US" sz="2800" b="1">
                <a:solidFill>
                  <a:srgbClr val="FFFFFF"/>
                </a:solidFill>
                <a:effectLst/>
              </a:rPr>
              <a:t>Well-organized</a:t>
            </a:r>
          </a:p>
          <a:p>
            <a:pPr>
              <a:lnSpc>
                <a:spcPct val="90000"/>
              </a:lnSpc>
              <a:buClr>
                <a:srgbClr val="FFFF00"/>
              </a:buClr>
            </a:pPr>
            <a:r>
              <a:rPr lang="en-US" altLang="en-US" sz="2800" b="1">
                <a:solidFill>
                  <a:srgbClr val="FFFFFF"/>
                </a:solidFill>
                <a:effectLst/>
              </a:rPr>
              <a:t>Capacity to act as a good witness in the case of a subsequent proceeding</a:t>
            </a:r>
          </a:p>
          <a:p>
            <a:pPr>
              <a:lnSpc>
                <a:spcPct val="90000"/>
              </a:lnSpc>
              <a:buClr>
                <a:srgbClr val="FFFF00"/>
              </a:buClr>
            </a:pPr>
            <a:r>
              <a:rPr lang="en-US" altLang="en-US" sz="2800" b="1">
                <a:solidFill>
                  <a:srgbClr val="FFFFFF"/>
                </a:solidFill>
                <a:effectLst/>
              </a:rPr>
              <a:t>Not intimated nor does s/he intimidate</a:t>
            </a:r>
          </a:p>
          <a:p>
            <a:pPr>
              <a:lnSpc>
                <a:spcPct val="90000"/>
              </a:lnSpc>
              <a:buClr>
                <a:srgbClr val="FFFF00"/>
              </a:buClr>
            </a:pPr>
            <a:endParaRPr lang="en-US" altLang="en-US" sz="2800" b="1">
              <a:solidFill>
                <a:srgbClr val="FFFFFF"/>
              </a:solidFill>
              <a:effectLst/>
            </a:endParaRPr>
          </a:p>
          <a:p>
            <a:pPr lvl="1">
              <a:lnSpc>
                <a:spcPct val="90000"/>
              </a:lnSpc>
              <a:buFont typeface="Wingdings" panose="05000000000000000000" pitchFamily="2" charset="2"/>
              <a:buNone/>
            </a:pPr>
            <a:endParaRPr lang="en-US" altLang="en-US" b="1">
              <a:effectLst/>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a:extLst>
              <a:ext uri="{FF2B5EF4-FFF2-40B4-BE49-F238E27FC236}">
                <a16:creationId xmlns:a16="http://schemas.microsoft.com/office/drawing/2014/main" id="{DB9D80C7-989A-47B9-A003-36004835E664}"/>
              </a:ext>
            </a:extLst>
          </p:cNvPr>
          <p:cNvSpPr>
            <a:spLocks noGrp="1" noChangeArrowheads="1"/>
          </p:cNvSpPr>
          <p:nvPr>
            <p:ph type="title"/>
          </p:nvPr>
        </p:nvSpPr>
        <p:spPr/>
        <p:txBody>
          <a:bodyPr/>
          <a:lstStyle/>
          <a:p>
            <a:r>
              <a:rPr lang="en-US" altLang="en-US" sz="4000" b="1">
                <a:solidFill>
                  <a:srgbClr val="FFFF00"/>
                </a:solidFill>
                <a:effectLst/>
              </a:rPr>
              <a:t>Investigator’s Responsibilities</a:t>
            </a:r>
          </a:p>
        </p:txBody>
      </p:sp>
      <p:sp>
        <p:nvSpPr>
          <p:cNvPr id="369667" name="Rectangle 3">
            <a:extLst>
              <a:ext uri="{FF2B5EF4-FFF2-40B4-BE49-F238E27FC236}">
                <a16:creationId xmlns:a16="http://schemas.microsoft.com/office/drawing/2014/main" id="{45CEAD4F-2F17-43C0-AD9B-D9A4115B9E90}"/>
              </a:ext>
            </a:extLst>
          </p:cNvPr>
          <p:cNvSpPr>
            <a:spLocks noGrp="1" noChangeArrowheads="1"/>
          </p:cNvSpPr>
          <p:nvPr>
            <p:ph type="body" idx="1"/>
          </p:nvPr>
        </p:nvSpPr>
        <p:spPr>
          <a:xfrm>
            <a:off x="457200" y="1905000"/>
            <a:ext cx="8226425" cy="4497388"/>
          </a:xfrm>
        </p:spPr>
        <p:txBody>
          <a:bodyPr/>
          <a:lstStyle/>
          <a:p>
            <a:pPr>
              <a:lnSpc>
                <a:spcPct val="90000"/>
              </a:lnSpc>
              <a:buClr>
                <a:srgbClr val="FFFF00"/>
              </a:buClr>
              <a:buSzTx/>
            </a:pPr>
            <a:r>
              <a:rPr lang="en-US" altLang="en-US" sz="2800" b="1">
                <a:solidFill>
                  <a:srgbClr val="FFFFFF"/>
                </a:solidFill>
                <a:effectLst/>
              </a:rPr>
              <a:t>Analyze the allegations</a:t>
            </a:r>
          </a:p>
          <a:p>
            <a:pPr>
              <a:lnSpc>
                <a:spcPct val="90000"/>
              </a:lnSpc>
              <a:buClr>
                <a:srgbClr val="FFFF00"/>
              </a:buClr>
              <a:buSzTx/>
            </a:pPr>
            <a:r>
              <a:rPr lang="en-US" altLang="en-US" sz="2800" b="1">
                <a:solidFill>
                  <a:srgbClr val="FFFFFF"/>
                </a:solidFill>
                <a:effectLst/>
              </a:rPr>
              <a:t>Develop an investigative plan</a:t>
            </a:r>
          </a:p>
          <a:p>
            <a:pPr>
              <a:lnSpc>
                <a:spcPct val="90000"/>
              </a:lnSpc>
              <a:buClr>
                <a:srgbClr val="FFFF00"/>
              </a:buClr>
              <a:buSzTx/>
            </a:pPr>
            <a:r>
              <a:rPr lang="en-US" altLang="en-US" sz="2800" b="1">
                <a:solidFill>
                  <a:srgbClr val="FFFFFF"/>
                </a:solidFill>
                <a:effectLst/>
              </a:rPr>
              <a:t>Interview all parties (in person)</a:t>
            </a:r>
          </a:p>
          <a:p>
            <a:pPr lvl="1">
              <a:lnSpc>
                <a:spcPct val="90000"/>
              </a:lnSpc>
              <a:buClr>
                <a:schemeClr val="hlink"/>
              </a:buClr>
              <a:buFont typeface="Wingdings" panose="05000000000000000000" pitchFamily="2" charset="2"/>
              <a:buChar char="Ø"/>
            </a:pPr>
            <a:r>
              <a:rPr lang="en-US" altLang="en-US" b="1">
                <a:solidFill>
                  <a:srgbClr val="FFFFFF"/>
                </a:solidFill>
                <a:effectLst/>
              </a:rPr>
              <a:t>Written signed statements</a:t>
            </a:r>
          </a:p>
          <a:p>
            <a:pPr>
              <a:lnSpc>
                <a:spcPct val="90000"/>
              </a:lnSpc>
              <a:buClr>
                <a:srgbClr val="FFFF00"/>
              </a:buClr>
              <a:buSzTx/>
            </a:pPr>
            <a:r>
              <a:rPr lang="en-US" altLang="en-US" sz="2800" b="1">
                <a:solidFill>
                  <a:srgbClr val="FFFFFF"/>
                </a:solidFill>
                <a:effectLst/>
              </a:rPr>
              <a:t>Keep the complainant and respondent informed of the progress of the investigation</a:t>
            </a:r>
          </a:p>
          <a:p>
            <a:pPr>
              <a:lnSpc>
                <a:spcPct val="90000"/>
              </a:lnSpc>
              <a:buClr>
                <a:srgbClr val="FFFF00"/>
              </a:buClr>
              <a:buSzTx/>
            </a:pPr>
            <a:r>
              <a:rPr lang="en-US" altLang="en-US" sz="2800" b="1">
                <a:solidFill>
                  <a:srgbClr val="FFFFFF"/>
                </a:solidFill>
                <a:effectLst/>
              </a:rPr>
              <a:t>Review all relevant documentation</a:t>
            </a:r>
          </a:p>
          <a:p>
            <a:pPr>
              <a:lnSpc>
                <a:spcPct val="90000"/>
              </a:lnSpc>
              <a:buClr>
                <a:srgbClr val="FFFF00"/>
              </a:buClr>
              <a:buSzTx/>
            </a:pPr>
            <a:r>
              <a:rPr lang="en-US" altLang="en-US" sz="2800" b="1">
                <a:solidFill>
                  <a:srgbClr val="FFFFFF"/>
                </a:solidFill>
                <a:effectLst/>
              </a:rPr>
              <a:t>Analyze the information gathered </a:t>
            </a:r>
          </a:p>
          <a:p>
            <a:pPr>
              <a:lnSpc>
                <a:spcPct val="90000"/>
              </a:lnSpc>
              <a:buClr>
                <a:srgbClr val="FFFF00"/>
              </a:buClr>
              <a:buSzTx/>
            </a:pPr>
            <a:r>
              <a:rPr lang="en-US" altLang="en-US" sz="2800" b="1">
                <a:solidFill>
                  <a:srgbClr val="FFFFFF"/>
                </a:solidFill>
                <a:effectLst/>
              </a:rPr>
              <a:t>Prepare a written report</a:t>
            </a:r>
          </a:p>
          <a:p>
            <a:pPr>
              <a:lnSpc>
                <a:spcPct val="90000"/>
              </a:lnSpc>
            </a:pPr>
            <a:endParaRPr lang="en-US" altLang="en-US" sz="2800" b="1">
              <a:solidFill>
                <a:srgbClr val="FFFFFF"/>
              </a:solidFill>
              <a:effectLst/>
            </a:endParaRPr>
          </a:p>
          <a:p>
            <a:pPr>
              <a:lnSpc>
                <a:spcPct val="90000"/>
              </a:lnSpc>
            </a:pPr>
            <a:endParaRPr lang="en-US" altLang="en-US" sz="2800" b="1">
              <a:effectLst/>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a:extLst>
              <a:ext uri="{FF2B5EF4-FFF2-40B4-BE49-F238E27FC236}">
                <a16:creationId xmlns:a16="http://schemas.microsoft.com/office/drawing/2014/main" id="{2E52CC8D-097E-426F-8421-B43B7B3B9D12}"/>
              </a:ext>
            </a:extLst>
          </p:cNvPr>
          <p:cNvSpPr>
            <a:spLocks noGrp="1" noChangeArrowheads="1"/>
          </p:cNvSpPr>
          <p:nvPr>
            <p:ph type="title"/>
          </p:nvPr>
        </p:nvSpPr>
        <p:spPr/>
        <p:txBody>
          <a:bodyPr/>
          <a:lstStyle/>
          <a:p>
            <a:r>
              <a:rPr lang="en-US" altLang="en-US" sz="4000" b="1">
                <a:solidFill>
                  <a:srgbClr val="FFFF00"/>
                </a:solidFill>
                <a:effectLst/>
              </a:rPr>
              <a:t>Identify Who to Interview</a:t>
            </a:r>
          </a:p>
        </p:txBody>
      </p:sp>
      <p:sp>
        <p:nvSpPr>
          <p:cNvPr id="372739" name="Rectangle 3">
            <a:extLst>
              <a:ext uri="{FF2B5EF4-FFF2-40B4-BE49-F238E27FC236}">
                <a16:creationId xmlns:a16="http://schemas.microsoft.com/office/drawing/2014/main" id="{DEBC4DB2-50F4-44FB-9AE0-07BF3AF9F8CE}"/>
              </a:ext>
            </a:extLst>
          </p:cNvPr>
          <p:cNvSpPr>
            <a:spLocks noGrp="1" noChangeArrowheads="1"/>
          </p:cNvSpPr>
          <p:nvPr>
            <p:ph type="body" idx="1"/>
          </p:nvPr>
        </p:nvSpPr>
        <p:spPr>
          <a:xfrm>
            <a:off x="533400" y="1828800"/>
            <a:ext cx="8153400" cy="4419600"/>
          </a:xfrm>
        </p:spPr>
        <p:txBody>
          <a:bodyPr/>
          <a:lstStyle/>
          <a:p>
            <a:pPr>
              <a:lnSpc>
                <a:spcPct val="90000"/>
              </a:lnSpc>
              <a:buClr>
                <a:srgbClr val="FFFF00"/>
              </a:buClr>
            </a:pPr>
            <a:r>
              <a:rPr lang="en-US" altLang="en-US" sz="2800" b="1">
                <a:solidFill>
                  <a:srgbClr val="FFFFFF"/>
                </a:solidFill>
                <a:effectLst/>
              </a:rPr>
              <a:t>The complainant</a:t>
            </a:r>
          </a:p>
          <a:p>
            <a:pPr>
              <a:lnSpc>
                <a:spcPct val="90000"/>
              </a:lnSpc>
              <a:buClr>
                <a:srgbClr val="FFFF00"/>
              </a:buClr>
            </a:pPr>
            <a:r>
              <a:rPr lang="en-US" altLang="en-US" sz="2800" b="1">
                <a:solidFill>
                  <a:srgbClr val="FFFFFF"/>
                </a:solidFill>
                <a:effectLst/>
              </a:rPr>
              <a:t>The alleged offender</a:t>
            </a:r>
          </a:p>
          <a:p>
            <a:pPr>
              <a:lnSpc>
                <a:spcPct val="90000"/>
              </a:lnSpc>
              <a:buClr>
                <a:srgbClr val="FFFF00"/>
              </a:buClr>
            </a:pPr>
            <a:r>
              <a:rPr lang="en-US" altLang="en-US" sz="2800" b="1">
                <a:solidFill>
                  <a:srgbClr val="FFFFFF"/>
                </a:solidFill>
                <a:effectLst/>
              </a:rPr>
              <a:t>Anyone who directly observed an incident</a:t>
            </a:r>
          </a:p>
          <a:p>
            <a:pPr>
              <a:lnSpc>
                <a:spcPct val="90000"/>
              </a:lnSpc>
              <a:buClr>
                <a:srgbClr val="FFFF00"/>
              </a:buClr>
            </a:pPr>
            <a:r>
              <a:rPr lang="en-US" altLang="en-US" sz="2800" b="1">
                <a:solidFill>
                  <a:srgbClr val="FFFFFF"/>
                </a:solidFill>
                <a:effectLst/>
              </a:rPr>
              <a:t>Any other witnesses identified by the complainant or accused</a:t>
            </a:r>
          </a:p>
          <a:p>
            <a:pPr>
              <a:lnSpc>
                <a:spcPct val="90000"/>
              </a:lnSpc>
              <a:buClr>
                <a:srgbClr val="FFFF00"/>
              </a:buClr>
            </a:pPr>
            <a:r>
              <a:rPr lang="en-US" altLang="en-US" sz="2800" b="1">
                <a:solidFill>
                  <a:srgbClr val="FFFFFF"/>
                </a:solidFill>
                <a:effectLst/>
              </a:rPr>
              <a:t>Anyone who created any relevant documents</a:t>
            </a:r>
          </a:p>
          <a:p>
            <a:pPr>
              <a:lnSpc>
                <a:spcPct val="90000"/>
              </a:lnSpc>
              <a:buClr>
                <a:srgbClr val="FFFF00"/>
              </a:buClr>
            </a:pPr>
            <a:r>
              <a:rPr lang="en-US" altLang="en-US" sz="2800" b="1">
                <a:solidFill>
                  <a:srgbClr val="FFFFFF"/>
                </a:solidFill>
                <a:effectLst/>
              </a:rPr>
              <a:t>The complainant’s supervisor</a:t>
            </a:r>
          </a:p>
          <a:p>
            <a:pPr>
              <a:lnSpc>
                <a:spcPct val="90000"/>
              </a:lnSpc>
              <a:buClr>
                <a:srgbClr val="FFFF00"/>
              </a:buClr>
            </a:pPr>
            <a:r>
              <a:rPr lang="en-US" altLang="en-US" sz="2800" b="1">
                <a:solidFill>
                  <a:srgbClr val="FFFFFF"/>
                </a:solidFill>
                <a:effectLst/>
              </a:rPr>
              <a:t>The accused’s supervisor</a:t>
            </a:r>
          </a:p>
          <a:p>
            <a:pPr>
              <a:lnSpc>
                <a:spcPct val="90000"/>
              </a:lnSpc>
              <a:buClr>
                <a:srgbClr val="FFFF00"/>
              </a:buClr>
            </a:pPr>
            <a:endParaRPr lang="en-US" altLang="en-US" sz="2800" b="1">
              <a:solidFill>
                <a:srgbClr val="FFFFFF"/>
              </a:solidFill>
              <a:effectLst/>
            </a:endParaRPr>
          </a:p>
          <a:p>
            <a:pPr>
              <a:lnSpc>
                <a:spcPct val="90000"/>
              </a:lnSpc>
              <a:buClr>
                <a:srgbClr val="FFFF00"/>
              </a:buClr>
            </a:pPr>
            <a:endParaRPr lang="en-US" altLang="en-US" sz="2800" b="1">
              <a:effectLst/>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4" name="Rectangle 2">
            <a:extLst>
              <a:ext uri="{FF2B5EF4-FFF2-40B4-BE49-F238E27FC236}">
                <a16:creationId xmlns:a16="http://schemas.microsoft.com/office/drawing/2014/main" id="{739206F2-3FE1-4C6F-92BB-41C3D014F416}"/>
              </a:ext>
            </a:extLst>
          </p:cNvPr>
          <p:cNvSpPr>
            <a:spLocks noGrp="1" noChangeArrowheads="1"/>
          </p:cNvSpPr>
          <p:nvPr>
            <p:ph type="title"/>
          </p:nvPr>
        </p:nvSpPr>
        <p:spPr/>
        <p:txBody>
          <a:bodyPr/>
          <a:lstStyle/>
          <a:p>
            <a:r>
              <a:rPr lang="en-US" altLang="en-US" b="1">
                <a:solidFill>
                  <a:srgbClr val="FFFF00"/>
                </a:solidFill>
                <a:effectLst/>
              </a:rPr>
              <a:t>Location of the Interviews</a:t>
            </a:r>
          </a:p>
        </p:txBody>
      </p:sp>
      <p:sp>
        <p:nvSpPr>
          <p:cNvPr id="387075" name="Rectangle 3">
            <a:extLst>
              <a:ext uri="{FF2B5EF4-FFF2-40B4-BE49-F238E27FC236}">
                <a16:creationId xmlns:a16="http://schemas.microsoft.com/office/drawing/2014/main" id="{68BE53A6-C477-4707-9A5B-C198932D25C3}"/>
              </a:ext>
            </a:extLst>
          </p:cNvPr>
          <p:cNvSpPr>
            <a:spLocks noGrp="1" noChangeArrowheads="1"/>
          </p:cNvSpPr>
          <p:nvPr>
            <p:ph type="body" idx="1"/>
          </p:nvPr>
        </p:nvSpPr>
        <p:spPr>
          <a:xfrm>
            <a:off x="381000" y="1905000"/>
            <a:ext cx="8226425" cy="4725988"/>
          </a:xfrm>
        </p:spPr>
        <p:txBody>
          <a:bodyPr/>
          <a:lstStyle/>
          <a:p>
            <a:pPr>
              <a:buClr>
                <a:srgbClr val="FFFF00"/>
              </a:buClr>
              <a:buSzTx/>
            </a:pPr>
            <a:r>
              <a:rPr lang="en-US" altLang="en-US" b="1">
                <a:solidFill>
                  <a:srgbClr val="FFFFFF"/>
                </a:solidFill>
                <a:effectLst/>
              </a:rPr>
              <a:t>Impact on confidentiality</a:t>
            </a:r>
          </a:p>
          <a:p>
            <a:pPr>
              <a:buClr>
                <a:srgbClr val="FFFF00"/>
              </a:buClr>
              <a:buSzTx/>
            </a:pPr>
            <a:r>
              <a:rPr lang="en-US" altLang="en-US" b="1">
                <a:solidFill>
                  <a:srgbClr val="FFFFFF"/>
                </a:solidFill>
                <a:effectLst/>
              </a:rPr>
              <a:t>Impact on the comfort levels</a:t>
            </a:r>
          </a:p>
          <a:p>
            <a:pPr>
              <a:buClr>
                <a:srgbClr val="FFFF00"/>
              </a:buClr>
              <a:buSzTx/>
              <a:buFont typeface="Wingdings" panose="05000000000000000000" pitchFamily="2" charset="2"/>
              <a:buNone/>
            </a:pPr>
            <a:r>
              <a:rPr lang="en-US" altLang="en-US" b="1">
                <a:solidFill>
                  <a:srgbClr val="FFFFFF"/>
                </a:solidFill>
                <a:effectLst/>
              </a:rPr>
              <a:t>   of the interviewees</a:t>
            </a:r>
          </a:p>
          <a:p>
            <a:pPr>
              <a:buClr>
                <a:srgbClr val="FFFF00"/>
              </a:buClr>
              <a:buSzTx/>
            </a:pPr>
            <a:r>
              <a:rPr lang="en-US" altLang="en-US" b="1">
                <a:solidFill>
                  <a:srgbClr val="FFFFFF"/>
                </a:solidFill>
                <a:effectLst/>
              </a:rPr>
              <a:t>No fishbowl conference rooms</a:t>
            </a:r>
          </a:p>
          <a:p>
            <a:pPr>
              <a:buClr>
                <a:srgbClr val="FFFF00"/>
              </a:buClr>
              <a:buSzTx/>
            </a:pPr>
            <a:r>
              <a:rPr lang="en-US" altLang="en-US" b="1">
                <a:solidFill>
                  <a:srgbClr val="FFFFFF"/>
                </a:solidFill>
                <a:effectLst/>
              </a:rPr>
              <a:t>Preferably away from the worksite</a:t>
            </a:r>
          </a:p>
          <a:p>
            <a:pPr lvl="1">
              <a:buClr>
                <a:schemeClr val="hlink"/>
              </a:buClr>
              <a:buFont typeface="Wingdings" panose="05000000000000000000" pitchFamily="2" charset="2"/>
              <a:buChar char="Ø"/>
            </a:pPr>
            <a:r>
              <a:rPr lang="en-US" altLang="en-US" sz="3200" b="1">
                <a:solidFill>
                  <a:srgbClr val="FFFFFF"/>
                </a:solidFill>
                <a:effectLst/>
              </a:rPr>
              <a:t>Conference room of nearby hotel</a:t>
            </a:r>
          </a:p>
          <a:p>
            <a:pPr lvl="1">
              <a:buClr>
                <a:schemeClr val="hlink"/>
              </a:buClr>
              <a:buFont typeface="Wingdings" panose="05000000000000000000" pitchFamily="2" charset="2"/>
              <a:buChar char="Ø"/>
            </a:pPr>
            <a:r>
              <a:rPr lang="en-US" altLang="en-US" sz="3200" b="1">
                <a:solidFill>
                  <a:srgbClr val="FFFFFF"/>
                </a:solidFill>
                <a:effectLst/>
              </a:rPr>
              <a:t>Office of the external investigator</a:t>
            </a:r>
          </a:p>
        </p:txBody>
      </p:sp>
      <p:pic>
        <p:nvPicPr>
          <p:cNvPr id="387076" name="Picture 4" descr="Determination3">
            <a:extLst>
              <a:ext uri="{FF2B5EF4-FFF2-40B4-BE49-F238E27FC236}">
                <a16:creationId xmlns:a16="http://schemas.microsoft.com/office/drawing/2014/main" id="{A7A30AAB-827E-492E-B353-797CBC99713C}"/>
              </a:ext>
            </a:extLst>
          </p:cNvPr>
          <p:cNvPicPr>
            <a:picLocks noChangeAspect="1" noChangeArrowheads="1"/>
          </p:cNvPicPr>
          <p:nvPr/>
        </p:nvPicPr>
        <p:blipFill>
          <a:blip r:embed="rId3">
            <a:lum bright="-6000" contrast="-54000"/>
            <a:extLst>
              <a:ext uri="{28A0092B-C50C-407E-A947-70E740481C1C}">
                <a14:useLocalDpi xmlns:a14="http://schemas.microsoft.com/office/drawing/2010/main" val="0"/>
              </a:ext>
            </a:extLst>
          </a:blip>
          <a:srcRect/>
          <a:stretch>
            <a:fillRect/>
          </a:stretch>
        </p:blipFill>
        <p:spPr bwMode="auto">
          <a:xfrm>
            <a:off x="6477000" y="1676400"/>
            <a:ext cx="2360613"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a:extLst>
              <a:ext uri="{FF2B5EF4-FFF2-40B4-BE49-F238E27FC236}">
                <a16:creationId xmlns:a16="http://schemas.microsoft.com/office/drawing/2014/main" id="{2A4A64ED-FA0C-4865-BE61-614671CDD66F}"/>
              </a:ext>
            </a:extLst>
          </p:cNvPr>
          <p:cNvSpPr>
            <a:spLocks noGrp="1" noChangeArrowheads="1"/>
          </p:cNvSpPr>
          <p:nvPr>
            <p:ph type="title"/>
          </p:nvPr>
        </p:nvSpPr>
        <p:spPr>
          <a:xfrm>
            <a:off x="457200" y="228600"/>
            <a:ext cx="8229600" cy="1139825"/>
          </a:xfrm>
        </p:spPr>
        <p:txBody>
          <a:bodyPr/>
          <a:lstStyle/>
          <a:p>
            <a:r>
              <a:rPr lang="en-US" altLang="en-US" sz="4000" b="1">
                <a:solidFill>
                  <a:srgbClr val="FFFF00"/>
                </a:solidFill>
                <a:effectLst/>
              </a:rPr>
              <a:t>Interview Tips</a:t>
            </a:r>
          </a:p>
        </p:txBody>
      </p:sp>
      <p:sp>
        <p:nvSpPr>
          <p:cNvPr id="374787" name="Rectangle 3">
            <a:extLst>
              <a:ext uri="{FF2B5EF4-FFF2-40B4-BE49-F238E27FC236}">
                <a16:creationId xmlns:a16="http://schemas.microsoft.com/office/drawing/2014/main" id="{51477393-06CF-4D1B-9097-1D5149F5330F}"/>
              </a:ext>
            </a:extLst>
          </p:cNvPr>
          <p:cNvSpPr>
            <a:spLocks noGrp="1" noChangeArrowheads="1"/>
          </p:cNvSpPr>
          <p:nvPr>
            <p:ph type="body" idx="1"/>
          </p:nvPr>
        </p:nvSpPr>
        <p:spPr>
          <a:xfrm>
            <a:off x="381000" y="1905000"/>
            <a:ext cx="8077200" cy="4343400"/>
          </a:xfrm>
        </p:spPr>
        <p:txBody>
          <a:bodyPr/>
          <a:lstStyle/>
          <a:p>
            <a:pPr marL="533400" indent="-533400">
              <a:lnSpc>
                <a:spcPct val="90000"/>
              </a:lnSpc>
              <a:buClr>
                <a:srgbClr val="FFFF00"/>
              </a:buClr>
            </a:pPr>
            <a:r>
              <a:rPr lang="en-US" altLang="en-US" sz="2800" b="1">
                <a:solidFill>
                  <a:srgbClr val="FFFFFF"/>
                </a:solidFill>
                <a:effectLst/>
              </a:rPr>
              <a:t>For each interviewee, remember the 5 W’s —who, what, when, where, why &amp; how</a:t>
            </a:r>
          </a:p>
          <a:p>
            <a:pPr marL="533400" indent="-533400">
              <a:lnSpc>
                <a:spcPct val="90000"/>
              </a:lnSpc>
              <a:buClr>
                <a:srgbClr val="FFFF00"/>
              </a:buClr>
            </a:pPr>
            <a:r>
              <a:rPr lang="en-US" altLang="en-US" sz="2800" b="1">
                <a:solidFill>
                  <a:srgbClr val="FFFFFF"/>
                </a:solidFill>
                <a:effectLst/>
              </a:rPr>
              <a:t>At onset of interview:</a:t>
            </a:r>
          </a:p>
          <a:p>
            <a:pPr marL="914400" lvl="1" indent="-457200">
              <a:lnSpc>
                <a:spcPct val="90000"/>
              </a:lnSpc>
              <a:buClr>
                <a:schemeClr val="hlink"/>
              </a:buClr>
              <a:buFont typeface="Wingdings" panose="05000000000000000000" pitchFamily="2" charset="2"/>
              <a:buChar char="Ø"/>
            </a:pPr>
            <a:r>
              <a:rPr lang="en-US" altLang="en-US" b="1">
                <a:solidFill>
                  <a:srgbClr val="FFFFFF"/>
                </a:solidFill>
                <a:effectLst/>
              </a:rPr>
              <a:t>express your appreciation for the employee’s  time and cooperation</a:t>
            </a:r>
          </a:p>
          <a:p>
            <a:pPr marL="914400" lvl="1" indent="-457200">
              <a:lnSpc>
                <a:spcPct val="90000"/>
              </a:lnSpc>
              <a:buClr>
                <a:schemeClr val="hlink"/>
              </a:buClr>
              <a:buFont typeface="Wingdings" panose="05000000000000000000" pitchFamily="2" charset="2"/>
              <a:buChar char="Ø"/>
            </a:pPr>
            <a:r>
              <a:rPr lang="en-US" altLang="en-US" b="1">
                <a:solidFill>
                  <a:srgbClr val="FFFFFF"/>
                </a:solidFill>
                <a:effectLst/>
              </a:rPr>
              <a:t>briefly explain the matter you are investigating</a:t>
            </a:r>
          </a:p>
          <a:p>
            <a:pPr marL="914400" lvl="1" indent="-457200">
              <a:lnSpc>
                <a:spcPct val="90000"/>
              </a:lnSpc>
              <a:buClr>
                <a:schemeClr val="hlink"/>
              </a:buClr>
              <a:buFont typeface="Wingdings" panose="05000000000000000000" pitchFamily="2" charset="2"/>
              <a:buChar char="Ø"/>
            </a:pPr>
            <a:r>
              <a:rPr lang="en-US" altLang="en-US" b="1">
                <a:solidFill>
                  <a:srgbClr val="FFFFFF"/>
                </a:solidFill>
                <a:effectLst/>
              </a:rPr>
              <a:t>address the reason for the interviewee’s participation in the process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8" name="Shape 58"/>
          <p:cNvSpPr/>
          <p:nvPr/>
        </p:nvSpPr>
        <p:spPr>
          <a:xfrm>
            <a:off x="4124325" y="4419600"/>
            <a:ext cx="4857750" cy="677863"/>
          </a:xfrm>
          <a:prstGeom prst="rect">
            <a:avLst/>
          </a:prstGeom>
          <a:ln w="12700">
            <a:miter lim="400000"/>
          </a:ln>
          <a:extLst>
            <a:ext uri="{C572A759-6A51-4108-AA02-DFA0A04FC94B}"/>
          </a:extLst>
        </p:spPr>
        <p:txBody>
          <a:bodyPr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marL="0" marR="0" lvl="0" indent="0" algn="l" defTabSz="647700" rtl="0" eaLnBrk="1" fontAlgn="auto" latinLnBrk="0" hangingPunct="1">
              <a:lnSpc>
                <a:spcPct val="100000"/>
              </a:lnSpc>
              <a:spcBef>
                <a:spcPts val="1700"/>
              </a:spcBef>
              <a:spcAft>
                <a:spcPts val="0"/>
              </a:spcAft>
              <a:buClrTx/>
              <a:buSzTx/>
              <a:buFontTx/>
              <a:buNone/>
              <a:tabLst/>
              <a:defRPr sz="1800">
                <a:solidFill>
                  <a:srgbClr val="000000"/>
                </a:solidFill>
              </a:defRPr>
            </a:pPr>
            <a:r>
              <a:rPr kumimoji="0" lang="en-US" sz="4400" b="1" i="0" u="none" strike="noStrike" kern="0" cap="none" spc="0" normalizeH="0" baseline="0" noProof="0" dirty="0">
                <a:ln>
                  <a:noFill/>
                </a:ln>
                <a:solidFill>
                  <a:srgbClr val="297FD5"/>
                </a:solidFill>
                <a:effectLst/>
                <a:uLnTx/>
                <a:uFillTx/>
                <a:latin typeface="Gill Sans MT"/>
                <a:sym typeface="Lato Black"/>
              </a:rPr>
              <a:t>#</a:t>
            </a:r>
            <a:r>
              <a:rPr kumimoji="0" lang="en-US" sz="4400" b="1" i="0" u="none" strike="noStrike" kern="0" cap="none" spc="0" normalizeH="0" baseline="0" noProof="0" dirty="0" err="1">
                <a:ln>
                  <a:noFill/>
                </a:ln>
                <a:solidFill>
                  <a:srgbClr val="297FD5"/>
                </a:solidFill>
                <a:effectLst/>
                <a:uLnTx/>
                <a:uFillTx/>
                <a:latin typeface="Gill Sans MT"/>
                <a:sym typeface="Lato Black"/>
              </a:rPr>
              <a:t>solveharassment</a:t>
            </a:r>
            <a:endParaRPr kumimoji="0" sz="4400" b="1" i="0" u="none" strike="noStrike" kern="0" cap="none" spc="0" normalizeH="0" baseline="0" noProof="0" dirty="0">
              <a:ln>
                <a:noFill/>
              </a:ln>
              <a:solidFill>
                <a:srgbClr val="297FD5"/>
              </a:solidFill>
              <a:effectLst/>
              <a:uLnTx/>
              <a:uFillTx/>
              <a:latin typeface="Gill Sans MT"/>
              <a:sym typeface="Lato Black"/>
            </a:endParaRPr>
          </a:p>
        </p:txBody>
      </p:sp>
      <p:sp>
        <p:nvSpPr>
          <p:cNvPr id="89" name="Shape 89"/>
          <p:cNvSpPr/>
          <p:nvPr/>
        </p:nvSpPr>
        <p:spPr>
          <a:xfrm>
            <a:off x="4291189" y="5105400"/>
            <a:ext cx="4000500" cy="1387475"/>
          </a:xfrm>
          <a:prstGeom prst="rect">
            <a:avLst/>
          </a:prstGeom>
          <a:ln w="12700">
            <a:miter lim="400000"/>
          </a:ln>
          <a:extLst>
            <a:ext uri="{C572A759-6A51-4108-AA02-DFA0A04FC94B}"/>
          </a:extLst>
        </p:spPr>
        <p:txBody>
          <a:bodyPr lIns="0" tIns="0" rIns="0" bIns="0">
            <a:spAutoFit/>
          </a:bodyPr>
          <a:lstStyle>
            <a:lvl1pPr algn="l" defTabSz="647700">
              <a:lnSpc>
                <a:spcPct val="120000"/>
              </a:lnSpc>
              <a:spcBef>
                <a:spcPts val="1700"/>
              </a:spcBef>
              <a:defRPr sz="2500" b="1">
                <a:solidFill>
                  <a:srgbClr val="D53E01"/>
                </a:solidFill>
                <a:latin typeface="Lato"/>
                <a:ea typeface="Lato"/>
                <a:cs typeface="Lato"/>
                <a:sym typeface="Lato"/>
              </a:defRPr>
            </a:lvl1pPr>
          </a:lstStyle>
          <a:p>
            <a:pPr marL="0" marR="0" lvl="0" indent="0" algn="l" defTabSz="647700" rtl="0" eaLnBrk="1" fontAlgn="auto" latinLnBrk="0" hangingPunct="1">
              <a:lnSpc>
                <a:spcPct val="100000"/>
              </a:lnSpc>
              <a:spcBef>
                <a:spcPts val="1700"/>
              </a:spcBef>
              <a:spcAft>
                <a:spcPts val="0"/>
              </a:spcAft>
              <a:buClrTx/>
              <a:buSzTx/>
              <a:buFontTx/>
              <a:buNone/>
              <a:tabLst/>
              <a:defRPr sz="1800" b="0">
                <a:solidFill>
                  <a:srgbClr val="000000"/>
                </a:solidFill>
              </a:defRPr>
            </a:pPr>
            <a:r>
              <a:rPr kumimoji="0" lang="en-US" sz="2000" b="0" i="0" u="none" strike="noStrike" kern="0" cap="none" spc="0" normalizeH="0" baseline="0" noProof="0" dirty="0">
                <a:ln>
                  <a:noFill/>
                </a:ln>
                <a:solidFill>
                  <a:srgbClr val="640000"/>
                </a:solidFill>
                <a:effectLst/>
                <a:uLnTx/>
                <a:uFillTx/>
                <a:latin typeface="Gill Sans MT"/>
                <a:sym typeface="Lato"/>
              </a:rPr>
              <a:t>Report available at:</a:t>
            </a:r>
          </a:p>
          <a:p>
            <a:pPr marL="0" marR="0" lvl="0" indent="0" algn="l" defTabSz="647700" rtl="0" eaLnBrk="1" fontAlgn="auto" latinLnBrk="0" hangingPunct="1">
              <a:lnSpc>
                <a:spcPct val="100000"/>
              </a:lnSpc>
              <a:spcBef>
                <a:spcPts val="1700"/>
              </a:spcBef>
              <a:spcAft>
                <a:spcPts val="0"/>
              </a:spcAft>
              <a:buClrTx/>
              <a:buSzTx/>
              <a:buFontTx/>
              <a:buNone/>
              <a:tabLst/>
              <a:defRPr sz="1800" b="0">
                <a:solidFill>
                  <a:srgbClr val="000000"/>
                </a:solidFill>
              </a:defRPr>
            </a:pPr>
            <a:r>
              <a:rPr kumimoji="0" lang="en-US" sz="2800" b="0" i="0" u="none" strike="noStrike" kern="0" cap="none" spc="0" normalizeH="0" baseline="0" noProof="0" dirty="0">
                <a:ln>
                  <a:noFill/>
                </a:ln>
                <a:solidFill>
                  <a:srgbClr val="640000"/>
                </a:solidFill>
                <a:effectLst/>
                <a:uLnTx/>
                <a:uFillTx/>
                <a:latin typeface="Gill Sans MT"/>
                <a:sym typeface="Lato"/>
              </a:rPr>
              <a:t>www.eeoc.gov/task_force/ harassment/</a:t>
            </a:r>
            <a:r>
              <a:rPr kumimoji="0" lang="en-US" sz="2800" b="0" i="0" u="none" strike="noStrike" kern="0" cap="none" spc="0" normalizeH="0" baseline="0" noProof="0" dirty="0" err="1">
                <a:ln>
                  <a:noFill/>
                </a:ln>
                <a:solidFill>
                  <a:srgbClr val="640000"/>
                </a:solidFill>
                <a:effectLst/>
                <a:uLnTx/>
                <a:uFillTx/>
                <a:latin typeface="Gill Sans MT"/>
                <a:sym typeface="Lato"/>
              </a:rPr>
              <a:t>report.cfm</a:t>
            </a:r>
            <a:r>
              <a:rPr kumimoji="0" lang="en-US" sz="2800" b="0" i="0" u="none" strike="noStrike" kern="0" cap="none" spc="0" normalizeH="0" baseline="0" noProof="0" dirty="0">
                <a:ln>
                  <a:noFill/>
                </a:ln>
                <a:solidFill>
                  <a:srgbClr val="640000"/>
                </a:solidFill>
                <a:effectLst/>
                <a:uLnTx/>
                <a:uFillTx/>
                <a:latin typeface="Gill Sans MT"/>
                <a:sym typeface="Lato"/>
              </a:rPr>
              <a:t> </a:t>
            </a:r>
            <a:endParaRPr kumimoji="0" sz="2800" b="0" i="0" u="none" strike="noStrike" kern="0" cap="none" spc="0" normalizeH="0" baseline="0" noProof="0" dirty="0">
              <a:ln>
                <a:noFill/>
              </a:ln>
              <a:solidFill>
                <a:srgbClr val="640000"/>
              </a:solidFill>
              <a:effectLst/>
              <a:uLnTx/>
              <a:uFillTx/>
              <a:latin typeface="Gill Sans MT"/>
              <a:sym typeface="Lato"/>
            </a:endParaRPr>
          </a:p>
        </p:txBody>
      </p:sp>
      <p:pic>
        <p:nvPicPr>
          <p:cNvPr id="10" name="Picture 2" descr="https://www.eeoc.gov/graphics/flag2.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r="11748"/>
          <a:stretch>
            <a:fillRect/>
          </a:stretch>
        </p:blipFill>
        <p:spPr bwMode="auto">
          <a:xfrm>
            <a:off x="0" y="-76200"/>
            <a:ext cx="91440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152400" y="152400"/>
            <a:ext cx="8821738" cy="801688"/>
          </a:xfrm>
          <a:prstGeom prst="rect">
            <a:avLst/>
          </a:prstGeom>
        </p:spPr>
        <p:txBody>
          <a:bodyPr/>
          <a:lstStyle>
            <a:lvl1pPr algn="ctr" defTabSz="244475" rtl="0" eaLnBrk="0" fontAlgn="base" hangingPunct="0">
              <a:spcBef>
                <a:spcPct val="0"/>
              </a:spcBef>
              <a:spcAft>
                <a:spcPct val="0"/>
              </a:spcAft>
              <a:defRPr sz="4700">
                <a:solidFill>
                  <a:schemeClr val="tx2"/>
                </a:solidFill>
                <a:latin typeface="+mn-lt"/>
                <a:ea typeface="+mn-ea"/>
                <a:cs typeface="+mn-cs"/>
                <a:sym typeface="Helvetica Light"/>
              </a:defRPr>
            </a:lvl1pPr>
            <a:lvl2pPr algn="ctr" defTabSz="244475" rtl="0" eaLnBrk="0" fontAlgn="base" hangingPunct="0">
              <a:spcBef>
                <a:spcPct val="0"/>
              </a:spcBef>
              <a:spcAft>
                <a:spcPct val="0"/>
              </a:spcAft>
              <a:defRPr sz="4700">
                <a:solidFill>
                  <a:schemeClr val="tx2"/>
                </a:solidFill>
                <a:latin typeface="+mn-lt"/>
                <a:ea typeface="+mn-ea"/>
                <a:cs typeface="+mn-cs"/>
                <a:sym typeface="Helvetica Light"/>
              </a:defRPr>
            </a:lvl2pPr>
            <a:lvl3pPr algn="ctr" defTabSz="244475" rtl="0" eaLnBrk="0" fontAlgn="base" hangingPunct="0">
              <a:spcBef>
                <a:spcPct val="0"/>
              </a:spcBef>
              <a:spcAft>
                <a:spcPct val="0"/>
              </a:spcAft>
              <a:defRPr sz="4700">
                <a:solidFill>
                  <a:schemeClr val="tx2"/>
                </a:solidFill>
                <a:latin typeface="+mn-lt"/>
                <a:ea typeface="+mn-ea"/>
                <a:cs typeface="+mn-cs"/>
                <a:sym typeface="Helvetica Light"/>
              </a:defRPr>
            </a:lvl3pPr>
            <a:lvl4pPr algn="ctr" defTabSz="244475" rtl="0" eaLnBrk="0" fontAlgn="base" hangingPunct="0">
              <a:spcBef>
                <a:spcPct val="0"/>
              </a:spcBef>
              <a:spcAft>
                <a:spcPct val="0"/>
              </a:spcAft>
              <a:defRPr sz="4700">
                <a:solidFill>
                  <a:schemeClr val="tx2"/>
                </a:solidFill>
                <a:latin typeface="+mn-lt"/>
                <a:ea typeface="+mn-ea"/>
                <a:cs typeface="+mn-cs"/>
                <a:sym typeface="Helvetica Light"/>
              </a:defRPr>
            </a:lvl4pPr>
            <a:lvl5pPr algn="ctr" defTabSz="244475" rtl="0" eaLnBrk="0" fontAlgn="base" hangingPunct="0">
              <a:spcBef>
                <a:spcPct val="0"/>
              </a:spcBef>
              <a:spcAft>
                <a:spcPct val="0"/>
              </a:spcAft>
              <a:defRPr sz="4700">
                <a:solidFill>
                  <a:schemeClr val="tx2"/>
                </a:solidFill>
                <a:latin typeface="+mn-lt"/>
                <a:ea typeface="+mn-ea"/>
                <a:cs typeface="+mn-cs"/>
                <a:sym typeface="Helvetica Light"/>
              </a:defRPr>
            </a:lvl5pPr>
            <a:lvl6pPr indent="479732" algn="ctr" defTabSz="245201">
              <a:defRPr sz="4700">
                <a:latin typeface="+mn-lt"/>
                <a:ea typeface="+mn-ea"/>
                <a:cs typeface="+mn-cs"/>
                <a:sym typeface="Helvetica Light"/>
              </a:defRPr>
            </a:lvl6pPr>
            <a:lvl7pPr indent="575671" algn="ctr" defTabSz="245201">
              <a:defRPr sz="4700">
                <a:latin typeface="+mn-lt"/>
                <a:ea typeface="+mn-ea"/>
                <a:cs typeface="+mn-cs"/>
                <a:sym typeface="Helvetica Light"/>
              </a:defRPr>
            </a:lvl7pPr>
            <a:lvl8pPr indent="671617" algn="ctr" defTabSz="245201">
              <a:defRPr sz="4700">
                <a:latin typeface="+mn-lt"/>
                <a:ea typeface="+mn-ea"/>
                <a:cs typeface="+mn-cs"/>
                <a:sym typeface="Helvetica Light"/>
              </a:defRPr>
            </a:lvl8pPr>
            <a:lvl9pPr indent="767567" algn="ctr" defTabSz="245201">
              <a:defRPr sz="4700">
                <a:latin typeface="+mn-lt"/>
                <a:ea typeface="+mn-ea"/>
                <a:cs typeface="+mn-cs"/>
                <a:sym typeface="Helvetica Light"/>
              </a:defRPr>
            </a:lvl9pPr>
          </a:lstStyle>
          <a:p>
            <a:pPr marL="0" marR="0" lvl="0" indent="0" algn="l" defTabSz="244475"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vantGarde Md BT"/>
                <a:ea typeface="+mn-ea"/>
                <a:cs typeface="+mn-cs"/>
                <a:sym typeface="Helvetica Light"/>
              </a:rPr>
              <a:t>Rebooting Harassment Prevention</a:t>
            </a:r>
          </a:p>
          <a:p>
            <a:pPr marL="0" marR="0" lvl="0" indent="0" algn="l" defTabSz="244475"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vantGarde Md BT"/>
              <a:ea typeface="+mn-ea"/>
              <a:cs typeface="+mn-cs"/>
              <a:sym typeface="Helvetica Light"/>
            </a:endParaRPr>
          </a:p>
        </p:txBody>
      </p:sp>
      <p:pic>
        <p:nvPicPr>
          <p:cNvPr id="39" name="Picture 2"/>
          <p:cNvPicPr>
            <a:picLocks noChangeAspect="1" noChangeArrowheads="1"/>
          </p:cNvPicPr>
          <p:nvPr/>
        </p:nvPicPr>
        <p:blipFill>
          <a:blip r:embed="rId6"/>
          <a:srcRect/>
          <a:stretch>
            <a:fillRect/>
          </a:stretch>
        </p:blipFill>
        <p:spPr bwMode="auto">
          <a:xfrm>
            <a:off x="114036" y="1276350"/>
            <a:ext cx="3886200" cy="534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 name="Rectangle 1"/>
          <p:cNvSpPr/>
          <p:nvPr/>
        </p:nvSpPr>
        <p:spPr>
          <a:xfrm>
            <a:off x="4267200" y="1516044"/>
            <a:ext cx="4572000" cy="267765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a:ea typeface="+mn-ea"/>
                <a:cs typeface="+mn-cs"/>
              </a:rPr>
              <a:t>Harassment continues to be one of the most frequently raised complaint—</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Gill Sans MT"/>
                <a:ea typeface="+mn-ea"/>
                <a:cs typeface="+mn-cs"/>
              </a:rPr>
              <a:t>over 30% of all private sector cases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Gill Sans MT"/>
                <a:ea typeface="+mn-ea"/>
                <a:cs typeface="+mn-cs"/>
              </a:rPr>
              <a:t>43% of Federal sector cases</a:t>
            </a:r>
          </a:p>
        </p:txBody>
      </p:sp>
      <p:sp>
        <p:nvSpPr>
          <p:cNvPr id="18" name="Shape 30"/>
          <p:cNvSpPr/>
          <p:nvPr/>
        </p:nvSpPr>
        <p:spPr>
          <a:xfrm>
            <a:off x="211976" y="5241925"/>
            <a:ext cx="3690320" cy="369332"/>
          </a:xfrm>
          <a:prstGeom prst="rect">
            <a:avLst/>
          </a:prstGeom>
          <a:ln w="12700">
            <a:miter lim="400000"/>
          </a:ln>
          <a:extLst>
            <a:ext uri="{C572A759-6A51-4108-AA02-DFA0A04FC94B}"/>
          </a:extLst>
        </p:spPr>
        <p:txBody>
          <a:bodyPr wrap="square" lIns="0" tIns="0" rIns="0" bIns="0">
            <a:spAutoFit/>
          </a:bodyPr>
          <a:lstStyle/>
          <a:p>
            <a:pPr marL="0" marR="0" lvl="0" indent="0" algn="ctr" defTabSz="271842" rtl="0" eaLnBrk="1" fontAlgn="auto" latinLnBrk="0" hangingPunct="1">
              <a:lnSpc>
                <a:spcPct val="100000"/>
              </a:lnSpc>
              <a:spcBef>
                <a:spcPts val="714"/>
              </a:spcBef>
              <a:spcAft>
                <a:spcPts val="0"/>
              </a:spcAft>
              <a:buClrTx/>
              <a:buSzTx/>
              <a:buFontTx/>
              <a:buNone/>
              <a:tabLst/>
              <a:defRPr sz="1800"/>
            </a:pPr>
            <a:r>
              <a:rPr kumimoji="0" lang="en-US" sz="2400" b="0" i="1" u="none" strike="noStrike" kern="0" cap="none" spc="0" normalizeH="0" baseline="0" noProof="0" dirty="0">
                <a:ln>
                  <a:noFill/>
                </a:ln>
                <a:solidFill>
                  <a:prstClr val="black"/>
                </a:solidFill>
                <a:effectLst/>
                <a:uLnTx/>
                <a:uFillTx/>
                <a:latin typeface="Gill Sans MT"/>
                <a:ea typeface="Lato"/>
                <a:cs typeface="Lato"/>
                <a:sym typeface="Lato"/>
              </a:rPr>
              <a:t>A Bipartisan Effort</a:t>
            </a:r>
            <a:endParaRPr kumimoji="0" sz="2400" b="0" i="1" u="none" strike="noStrike" kern="0" cap="none" spc="0" normalizeH="0" baseline="0" noProof="0" dirty="0">
              <a:ln>
                <a:noFill/>
              </a:ln>
              <a:solidFill>
                <a:prstClr val="black"/>
              </a:solidFill>
              <a:effectLst/>
              <a:uLnTx/>
              <a:uFillTx/>
              <a:latin typeface="Gill Sans MT"/>
              <a:ea typeface="Lato"/>
              <a:cs typeface="Lato"/>
              <a:sym typeface="Lato"/>
            </a:endParaRPr>
          </a:p>
        </p:txBody>
      </p:sp>
    </p:spTree>
    <p:extLst>
      <p:ext uri="{BB962C8B-B14F-4D97-AF65-F5344CB8AC3E}">
        <p14:creationId xmlns:p14="http://schemas.microsoft.com/office/powerpoint/2010/main" val="2034594236"/>
      </p:ext>
    </p:extLst>
  </p:cSld>
  <p:clrMapOvr>
    <a:masterClrMapping/>
  </p:clrMapOvr>
  <p:transition/>
  <p:timing>
    <p:tnLst>
      <p:par>
        <p:cTn id="1" dur="indefinite" restart="never" fill="hold" nodeType="tmRoot">
          <p:childTnLst>
            <p:seq concurrent="1" prevAc="none" nextAc="seek">
              <p:cTn id="2" dur="indefinite" fill="hold"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iterate>
                                    <p:tmAbs val="0"/>
                                  </p:iterate>
                                  <p:childTnLst>
                                    <p:set>
                                      <p:cBhvr>
                                        <p:cTn id="6" fill="hold"/>
                                        <p:tgtEl>
                                          <p:spTgt spid="58"/>
                                        </p:tgtEl>
                                        <p:attrNameLst>
                                          <p:attrName>style.visibility</p:attrName>
                                        </p:attrNameLst>
                                      </p:cBhvr>
                                      <p:to>
                                        <p:strVal val="visible"/>
                                      </p:to>
                                    </p:set>
                                    <p:anim calcmode="lin" valueType="num">
                                      <p:cBhvr>
                                        <p:cTn id="7" dur="600" fill="hold"/>
                                        <p:tgtEl>
                                          <p:spTgt spid="58"/>
                                        </p:tgtEl>
                                        <p:attrNameLst>
                                          <p:attrName>ppt_x</p:attrName>
                                        </p:attrNameLst>
                                      </p:cBhvr>
                                      <p:tavLst>
                                        <p:tav tm="0">
                                          <p:val>
                                            <p:strVal val="1+#ppt_w/2"/>
                                          </p:val>
                                        </p:tav>
                                        <p:tav tm="100000">
                                          <p:val>
                                            <p:strVal val="#ppt_x"/>
                                          </p:val>
                                        </p:tav>
                                      </p:tavLst>
                                    </p:anim>
                                    <p:anim calcmode="lin" valueType="num">
                                      <p:cBhvr>
                                        <p:cTn id="8" dur="600" fill="hold"/>
                                        <p:tgtEl>
                                          <p:spTgt spid="5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600"/>
                            </p:stCondLst>
                            <p:childTnLst>
                              <p:par>
                                <p:cTn id="10" presetID="2" presetClass="entr" presetSubtype="2" fill="hold" grpId="0" nodeType="afterEffect">
                                  <p:stCondLst>
                                    <p:cond delay="100"/>
                                  </p:stCondLst>
                                  <p:iterate>
                                    <p:tmAbs val="0"/>
                                  </p:iterate>
                                  <p:childTnLst>
                                    <p:set>
                                      <p:cBhvr>
                                        <p:cTn id="11" fill="hold"/>
                                        <p:tgtEl>
                                          <p:spTgt spid="89"/>
                                        </p:tgtEl>
                                        <p:attrNameLst>
                                          <p:attrName>style.visibility</p:attrName>
                                        </p:attrNameLst>
                                      </p:cBhvr>
                                      <p:to>
                                        <p:strVal val="visible"/>
                                      </p:to>
                                    </p:set>
                                    <p:anim calcmode="lin" valueType="num">
                                      <p:cBhvr>
                                        <p:cTn id="12" dur="600" fill="hold"/>
                                        <p:tgtEl>
                                          <p:spTgt spid="89"/>
                                        </p:tgtEl>
                                        <p:attrNameLst>
                                          <p:attrName>ppt_x</p:attrName>
                                        </p:attrNameLst>
                                      </p:cBhvr>
                                      <p:tavLst>
                                        <p:tav tm="0">
                                          <p:val>
                                            <p:strVal val="1+#ppt_w/2"/>
                                          </p:val>
                                        </p:tav>
                                        <p:tav tm="100000">
                                          <p:val>
                                            <p:strVal val="#ppt_x"/>
                                          </p:val>
                                        </p:tav>
                                      </p:tavLst>
                                    </p:anim>
                                    <p:anim calcmode="lin" valueType="num">
                                      <p:cBhvr>
                                        <p:cTn id="13" dur="600" fill="hold"/>
                                        <p:tgtEl>
                                          <p:spTgt spid="8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300"/>
                            </p:stCondLst>
                            <p:childTnLst>
                              <p:par>
                                <p:cTn id="15" presetID="2" presetClass="entr" presetSubtype="8" fill="hold" grpId="0" nodeType="afterEffect">
                                  <p:stCondLst>
                                    <p:cond delay="200"/>
                                  </p:stCondLst>
                                  <p:iterate>
                                    <p:tmAbs val="0"/>
                                  </p:iterate>
                                  <p:childTnLst>
                                    <p:set>
                                      <p:cBhvr>
                                        <p:cTn id="16" fill="hold"/>
                                        <p:tgtEl>
                                          <p:spTgt spid="18"/>
                                        </p:tgtEl>
                                        <p:attrNameLst>
                                          <p:attrName>style.visibility</p:attrName>
                                        </p:attrNameLst>
                                      </p:cBhvr>
                                      <p:to>
                                        <p:strVal val="visible"/>
                                      </p:to>
                                    </p:set>
                                    <p:anim calcmode="lin" valueType="num">
                                      <p:cBhvr>
                                        <p:cTn id="17" dur="700" fill="hold"/>
                                        <p:tgtEl>
                                          <p:spTgt spid="18"/>
                                        </p:tgtEl>
                                        <p:attrNameLst>
                                          <p:attrName>ppt_x</p:attrName>
                                        </p:attrNameLst>
                                      </p:cBhvr>
                                      <p:tavLst>
                                        <p:tav tm="0">
                                          <p:val>
                                            <p:strVal val="0-#ppt_w/2"/>
                                          </p:val>
                                        </p:tav>
                                        <p:tav tm="100000">
                                          <p:val>
                                            <p:strVal val="#ppt_x"/>
                                          </p:val>
                                        </p:tav>
                                      </p:tavLst>
                                    </p:anim>
                                    <p:anim calcmode="lin" valueType="num">
                                      <p:cBhvr>
                                        <p:cTn id="18" dur="7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advAuto="0"/>
      <p:bldP spid="89" grpId="0" animBg="1" advAuto="0"/>
      <p:bldP spid="18" grpId="0" animBg="1" advAuto="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a:extLst>
              <a:ext uri="{FF2B5EF4-FFF2-40B4-BE49-F238E27FC236}">
                <a16:creationId xmlns:a16="http://schemas.microsoft.com/office/drawing/2014/main" id="{60C26440-7894-40A1-AF74-A4CD40EE2599}"/>
              </a:ext>
            </a:extLst>
          </p:cNvPr>
          <p:cNvSpPr>
            <a:spLocks noGrp="1" noChangeArrowheads="1"/>
          </p:cNvSpPr>
          <p:nvPr>
            <p:ph type="body" idx="1"/>
          </p:nvPr>
        </p:nvSpPr>
        <p:spPr>
          <a:xfrm>
            <a:off x="457200" y="1828800"/>
            <a:ext cx="8229600" cy="4525963"/>
          </a:xfrm>
        </p:spPr>
        <p:txBody>
          <a:bodyPr/>
          <a:lstStyle/>
          <a:p>
            <a:pPr>
              <a:buClr>
                <a:srgbClr val="FFFF00"/>
              </a:buClr>
            </a:pPr>
            <a:r>
              <a:rPr lang="en-US" altLang="en-US" sz="2800" b="1">
                <a:solidFill>
                  <a:srgbClr val="FFFFFF"/>
                </a:solidFill>
                <a:effectLst/>
              </a:rPr>
              <a:t>emphasize the agency’s commitment to a complete evaluation of the complaint</a:t>
            </a:r>
          </a:p>
          <a:p>
            <a:pPr>
              <a:buClr>
                <a:srgbClr val="FFFF00"/>
              </a:buClr>
            </a:pPr>
            <a:r>
              <a:rPr lang="en-US" altLang="en-US" sz="2800" b="1">
                <a:solidFill>
                  <a:srgbClr val="FFFFFF"/>
                </a:solidFill>
                <a:effectLst/>
              </a:rPr>
              <a:t>emphasize confidentiality or need-to-know basis, but do not promise interviewee that s/he will never be revealed</a:t>
            </a:r>
          </a:p>
          <a:p>
            <a:pPr>
              <a:buClr>
                <a:srgbClr val="FFFF00"/>
              </a:buClr>
            </a:pPr>
            <a:r>
              <a:rPr lang="en-US" altLang="en-US" sz="2800" b="1">
                <a:solidFill>
                  <a:srgbClr val="FFFFFF"/>
                </a:solidFill>
                <a:effectLst/>
              </a:rPr>
              <a:t>emphasize the anti-retaliation policy</a:t>
            </a:r>
          </a:p>
          <a:p>
            <a:pPr>
              <a:buClr>
                <a:srgbClr val="FFFF00"/>
              </a:buClr>
            </a:pPr>
            <a:r>
              <a:rPr lang="en-US" altLang="en-US" sz="2800" b="1">
                <a:solidFill>
                  <a:srgbClr val="FFFFFF"/>
                </a:solidFill>
                <a:effectLst/>
              </a:rPr>
              <a:t>don’t give the impression there is any time limit on the interview—especially when interviewing the complainant and accused</a:t>
            </a:r>
          </a:p>
        </p:txBody>
      </p:sp>
      <p:sp>
        <p:nvSpPr>
          <p:cNvPr id="376835" name="Text Box 3">
            <a:extLst>
              <a:ext uri="{FF2B5EF4-FFF2-40B4-BE49-F238E27FC236}">
                <a16:creationId xmlns:a16="http://schemas.microsoft.com/office/drawing/2014/main" id="{53354B03-5881-4B29-9CAA-70D43ACC9522}"/>
              </a:ext>
            </a:extLst>
          </p:cNvPr>
          <p:cNvSpPr txBox="1">
            <a:spLocks noChangeArrowheads="1"/>
          </p:cNvSpPr>
          <p:nvPr/>
        </p:nvSpPr>
        <p:spPr bwMode="auto">
          <a:xfrm>
            <a:off x="762000" y="533400"/>
            <a:ext cx="7162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n-ea"/>
                <a:cs typeface="+mn-cs"/>
              </a:rPr>
              <a:t>Interview Tips </a:t>
            </a:r>
            <a:r>
              <a:rPr kumimoji="0" lang="en-US" altLang="en-US" sz="4000" b="1" i="1" u="none" strike="noStrike" kern="1200" cap="none" spc="0" normalizeH="0" baseline="0" noProof="0">
                <a:ln>
                  <a:noFill/>
                </a:ln>
                <a:solidFill>
                  <a:srgbClr val="FFFF00"/>
                </a:solidFill>
                <a:effectLst/>
                <a:uLnTx/>
                <a:uFillTx/>
                <a:latin typeface="Arial" panose="020B0604020202020204" pitchFamily="34" charset="0"/>
                <a:ea typeface="+mn-ea"/>
                <a:cs typeface="+mn-cs"/>
              </a:rPr>
              <a:t>(con’t)</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3218" name="Rectangle 2">
            <a:extLst>
              <a:ext uri="{FF2B5EF4-FFF2-40B4-BE49-F238E27FC236}">
                <a16:creationId xmlns:a16="http://schemas.microsoft.com/office/drawing/2014/main" id="{4DC65334-6A46-4FCF-B0E6-D18DACCDA2AC}"/>
              </a:ext>
            </a:extLst>
          </p:cNvPr>
          <p:cNvSpPr>
            <a:spLocks noGrp="1" noChangeArrowheads="1"/>
          </p:cNvSpPr>
          <p:nvPr>
            <p:ph type="title"/>
          </p:nvPr>
        </p:nvSpPr>
        <p:spPr/>
        <p:txBody>
          <a:bodyPr/>
          <a:lstStyle/>
          <a:p>
            <a:r>
              <a:rPr lang="en-US" altLang="en-US" b="1">
                <a:solidFill>
                  <a:srgbClr val="FFFF00"/>
                </a:solidFill>
                <a:effectLst/>
              </a:rPr>
              <a:t>Interviewing Tips (cont.)</a:t>
            </a:r>
            <a:r>
              <a:rPr lang="en-US" altLang="en-US"/>
              <a:t>	</a:t>
            </a:r>
          </a:p>
        </p:txBody>
      </p:sp>
      <p:sp>
        <p:nvSpPr>
          <p:cNvPr id="393219" name="Rectangle 3">
            <a:extLst>
              <a:ext uri="{FF2B5EF4-FFF2-40B4-BE49-F238E27FC236}">
                <a16:creationId xmlns:a16="http://schemas.microsoft.com/office/drawing/2014/main" id="{8993209C-34C5-4839-BB72-2CB009985A52}"/>
              </a:ext>
            </a:extLst>
          </p:cNvPr>
          <p:cNvSpPr>
            <a:spLocks noGrp="1" noChangeArrowheads="1"/>
          </p:cNvSpPr>
          <p:nvPr>
            <p:ph type="body" idx="1"/>
          </p:nvPr>
        </p:nvSpPr>
        <p:spPr>
          <a:xfrm>
            <a:off x="457200" y="1752600"/>
            <a:ext cx="8458200" cy="4876800"/>
          </a:xfrm>
        </p:spPr>
        <p:txBody>
          <a:bodyPr/>
          <a:lstStyle/>
          <a:p>
            <a:pPr>
              <a:lnSpc>
                <a:spcPct val="80000"/>
              </a:lnSpc>
              <a:buClr>
                <a:srgbClr val="FFFF00"/>
              </a:buClr>
            </a:pPr>
            <a:r>
              <a:rPr lang="en-US" altLang="en-US" sz="2800" b="1">
                <a:solidFill>
                  <a:srgbClr val="FFFFFF"/>
                </a:solidFill>
                <a:effectLst/>
              </a:rPr>
              <a:t>Start interviews soon after situation arises.</a:t>
            </a:r>
          </a:p>
          <a:p>
            <a:pPr>
              <a:lnSpc>
                <a:spcPct val="80000"/>
              </a:lnSpc>
              <a:buClr>
                <a:srgbClr val="FFFF00"/>
              </a:buClr>
            </a:pPr>
            <a:r>
              <a:rPr lang="en-US" altLang="en-US" sz="2800" b="1">
                <a:solidFill>
                  <a:srgbClr val="FFFFFF"/>
                </a:solidFill>
                <a:effectLst/>
              </a:rPr>
              <a:t>Maintain objectivity.</a:t>
            </a:r>
          </a:p>
          <a:p>
            <a:pPr>
              <a:lnSpc>
                <a:spcPct val="80000"/>
              </a:lnSpc>
              <a:buClr>
                <a:srgbClr val="FFFF00"/>
              </a:buClr>
            </a:pPr>
            <a:r>
              <a:rPr lang="en-US" altLang="en-US" sz="2800" b="1">
                <a:solidFill>
                  <a:srgbClr val="FFFFFF"/>
                </a:solidFill>
                <a:effectLst/>
              </a:rPr>
              <a:t>Take good notes or record, if appropriate, but be up front about it.</a:t>
            </a:r>
          </a:p>
          <a:p>
            <a:pPr>
              <a:lnSpc>
                <a:spcPct val="80000"/>
              </a:lnSpc>
              <a:buClr>
                <a:srgbClr val="FFFF00"/>
              </a:buClr>
            </a:pPr>
            <a:r>
              <a:rPr lang="en-US" altLang="en-US" sz="2800" b="1">
                <a:solidFill>
                  <a:srgbClr val="FFFFFF"/>
                </a:solidFill>
                <a:effectLst/>
              </a:rPr>
              <a:t>Never promise absolute confidentiality.</a:t>
            </a:r>
          </a:p>
          <a:p>
            <a:pPr>
              <a:lnSpc>
                <a:spcPct val="80000"/>
              </a:lnSpc>
              <a:buClr>
                <a:srgbClr val="FFFF00"/>
              </a:buClr>
            </a:pPr>
            <a:r>
              <a:rPr lang="en-US" altLang="en-US" sz="2800" b="1">
                <a:solidFill>
                  <a:srgbClr val="FFFFFF"/>
                </a:solidFill>
                <a:effectLst/>
              </a:rPr>
              <a:t>Start out with general questions and work up to more detailed questions. </a:t>
            </a:r>
          </a:p>
          <a:p>
            <a:pPr>
              <a:lnSpc>
                <a:spcPct val="80000"/>
              </a:lnSpc>
              <a:buClr>
                <a:srgbClr val="FFFF00"/>
              </a:buClr>
            </a:pPr>
            <a:r>
              <a:rPr lang="en-US" altLang="en-US" sz="2800" b="1">
                <a:solidFill>
                  <a:srgbClr val="FFFFFF"/>
                </a:solidFill>
                <a:effectLst/>
              </a:rPr>
              <a:t>Listen and follow up on new information.</a:t>
            </a:r>
          </a:p>
          <a:p>
            <a:pPr>
              <a:lnSpc>
                <a:spcPct val="80000"/>
              </a:lnSpc>
              <a:buClr>
                <a:srgbClr val="FFFF00"/>
              </a:buClr>
            </a:pPr>
            <a:r>
              <a:rPr lang="en-US" altLang="en-US" sz="2800" b="1">
                <a:solidFill>
                  <a:srgbClr val="FFFFFF"/>
                </a:solidFill>
                <a:effectLst/>
              </a:rPr>
              <a:t>Avoid confrontational or accusatory questions.</a:t>
            </a:r>
          </a:p>
          <a:p>
            <a:pPr>
              <a:lnSpc>
                <a:spcPct val="80000"/>
              </a:lnSpc>
              <a:buClr>
                <a:srgbClr val="FFFF00"/>
              </a:buClr>
            </a:pPr>
            <a:r>
              <a:rPr lang="en-US" altLang="en-US" sz="2800" b="1">
                <a:solidFill>
                  <a:srgbClr val="FFFFFF"/>
                </a:solidFill>
                <a:effectLst/>
              </a:rPr>
              <a:t>Watch body language.</a:t>
            </a:r>
          </a:p>
          <a:p>
            <a:pPr>
              <a:lnSpc>
                <a:spcPct val="80000"/>
              </a:lnSpc>
              <a:buClr>
                <a:srgbClr val="FFFF00"/>
              </a:buClr>
            </a:pPr>
            <a:r>
              <a:rPr lang="en-US" altLang="en-US" sz="2800" b="1">
                <a:solidFill>
                  <a:srgbClr val="FFFFFF"/>
                </a:solidFill>
                <a:effectLst/>
              </a:rPr>
              <a:t>Use silence to your advantage.  </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1170" name="Picture 2" descr="Pyramid1">
            <a:extLst>
              <a:ext uri="{FF2B5EF4-FFF2-40B4-BE49-F238E27FC236}">
                <a16:creationId xmlns:a16="http://schemas.microsoft.com/office/drawing/2014/main" id="{0F74A994-BE61-4153-9D57-C06BE0564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260350"/>
            <a:ext cx="8694738" cy="6357938"/>
          </a:xfrm>
          <a:prstGeom prst="rect">
            <a:avLst/>
          </a:prstGeom>
          <a:noFill/>
          <a:extLst>
            <a:ext uri="{909E8E84-426E-40DD-AFC4-6F175D3DCCD1}">
              <a14:hiddenFill xmlns:a14="http://schemas.microsoft.com/office/drawing/2010/main">
                <a:solidFill>
                  <a:srgbClr val="FFFFFF"/>
                </a:solidFill>
              </a14:hiddenFill>
            </a:ext>
          </a:extLst>
        </p:spPr>
      </p:pic>
      <p:sp>
        <p:nvSpPr>
          <p:cNvPr id="391172" name="Text Box 4">
            <a:extLst>
              <a:ext uri="{FF2B5EF4-FFF2-40B4-BE49-F238E27FC236}">
                <a16:creationId xmlns:a16="http://schemas.microsoft.com/office/drawing/2014/main" id="{68961649-0E24-485D-85E0-107D6371D267}"/>
              </a:ext>
            </a:extLst>
          </p:cNvPr>
          <p:cNvSpPr txBox="1">
            <a:spLocks noChangeArrowheads="1"/>
          </p:cNvSpPr>
          <p:nvPr/>
        </p:nvSpPr>
        <p:spPr bwMode="auto">
          <a:xfrm>
            <a:off x="958850" y="434975"/>
            <a:ext cx="7461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Tahoma" panose="020B0604030504040204" pitchFamily="34" charset="0"/>
                <a:ea typeface="+mn-ea"/>
                <a:cs typeface="+mn-cs"/>
              </a:rPr>
              <a:t>GENERAL TOPIC – BROAD QUESTIONS</a:t>
            </a:r>
          </a:p>
        </p:txBody>
      </p:sp>
      <p:sp>
        <p:nvSpPr>
          <p:cNvPr id="391173" name="Text Box 5">
            <a:extLst>
              <a:ext uri="{FF2B5EF4-FFF2-40B4-BE49-F238E27FC236}">
                <a16:creationId xmlns:a16="http://schemas.microsoft.com/office/drawing/2014/main" id="{37F343CD-11D2-48A0-892C-1F47D9BB96E4}"/>
              </a:ext>
            </a:extLst>
          </p:cNvPr>
          <p:cNvSpPr txBox="1">
            <a:spLocks noChangeArrowheads="1"/>
          </p:cNvSpPr>
          <p:nvPr/>
        </p:nvSpPr>
        <p:spPr bwMode="auto">
          <a:xfrm>
            <a:off x="1711325" y="1625600"/>
            <a:ext cx="59356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WORK ENVIRONMENT CULTURE</a:t>
            </a:r>
          </a:p>
        </p:txBody>
      </p:sp>
      <p:sp>
        <p:nvSpPr>
          <p:cNvPr id="391174" name="Text Box 6">
            <a:extLst>
              <a:ext uri="{FF2B5EF4-FFF2-40B4-BE49-F238E27FC236}">
                <a16:creationId xmlns:a16="http://schemas.microsoft.com/office/drawing/2014/main" id="{6ED1190F-2FA5-488A-92EE-D89DDCC2B0EF}"/>
              </a:ext>
            </a:extLst>
          </p:cNvPr>
          <p:cNvSpPr txBox="1">
            <a:spLocks noChangeArrowheads="1"/>
          </p:cNvSpPr>
          <p:nvPr/>
        </p:nvSpPr>
        <p:spPr bwMode="auto">
          <a:xfrm>
            <a:off x="2568575" y="3048000"/>
            <a:ext cx="4164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SPECIFIC QUESTIONS</a:t>
            </a:r>
          </a:p>
        </p:txBody>
      </p:sp>
      <p:sp>
        <p:nvSpPr>
          <p:cNvPr id="391175" name="Text Box 7">
            <a:extLst>
              <a:ext uri="{FF2B5EF4-FFF2-40B4-BE49-F238E27FC236}">
                <a16:creationId xmlns:a16="http://schemas.microsoft.com/office/drawing/2014/main" id="{4599A81D-5FFD-4AE4-9C19-30552670EEF4}"/>
              </a:ext>
            </a:extLst>
          </p:cNvPr>
          <p:cNvSpPr txBox="1">
            <a:spLocks noChangeArrowheads="1"/>
          </p:cNvSpPr>
          <p:nvPr/>
        </p:nvSpPr>
        <p:spPr bwMode="auto">
          <a:xfrm>
            <a:off x="3382963" y="4371975"/>
            <a:ext cx="25241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DOCUMENTS</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62" name="Rectangle 2">
            <a:extLst>
              <a:ext uri="{FF2B5EF4-FFF2-40B4-BE49-F238E27FC236}">
                <a16:creationId xmlns:a16="http://schemas.microsoft.com/office/drawing/2014/main" id="{5D095D95-2603-4CF3-AC40-29E88D9179D5}"/>
              </a:ext>
            </a:extLst>
          </p:cNvPr>
          <p:cNvSpPr>
            <a:spLocks noGrp="1" noChangeArrowheads="1"/>
          </p:cNvSpPr>
          <p:nvPr>
            <p:ph type="title"/>
          </p:nvPr>
        </p:nvSpPr>
        <p:spPr/>
        <p:txBody>
          <a:bodyPr/>
          <a:lstStyle/>
          <a:p>
            <a:r>
              <a:rPr lang="en-US" altLang="en-US" sz="4000" b="1">
                <a:solidFill>
                  <a:srgbClr val="FFFF00"/>
                </a:solidFill>
                <a:effectLst/>
              </a:rPr>
              <a:t>Interviewing Involved Parties</a:t>
            </a:r>
            <a:r>
              <a:rPr lang="en-US" altLang="en-US" sz="4000"/>
              <a:t>	</a:t>
            </a:r>
          </a:p>
        </p:txBody>
      </p:sp>
      <p:sp>
        <p:nvSpPr>
          <p:cNvPr id="399363" name="Rectangle 3">
            <a:extLst>
              <a:ext uri="{FF2B5EF4-FFF2-40B4-BE49-F238E27FC236}">
                <a16:creationId xmlns:a16="http://schemas.microsoft.com/office/drawing/2014/main" id="{2ACEA8BA-15DC-4BE5-945F-EB64DCE77D2E}"/>
              </a:ext>
            </a:extLst>
          </p:cNvPr>
          <p:cNvSpPr>
            <a:spLocks noGrp="1" noChangeArrowheads="1"/>
          </p:cNvSpPr>
          <p:nvPr>
            <p:ph type="body" idx="1"/>
          </p:nvPr>
        </p:nvSpPr>
        <p:spPr/>
        <p:txBody>
          <a:bodyPr/>
          <a:lstStyle/>
          <a:p>
            <a:pPr>
              <a:buClr>
                <a:srgbClr val="FFFF00"/>
              </a:buClr>
            </a:pPr>
            <a:r>
              <a:rPr lang="en-US" altLang="en-US" sz="2800" b="1">
                <a:solidFill>
                  <a:srgbClr val="FFFFFF"/>
                </a:solidFill>
                <a:effectLst/>
              </a:rPr>
              <a:t>Complainant or alleged victim:</a:t>
            </a:r>
          </a:p>
          <a:p>
            <a:pPr lvl="1">
              <a:buClr>
                <a:schemeClr val="hlink"/>
              </a:buClr>
              <a:buFont typeface="Wingdings" panose="05000000000000000000" pitchFamily="2" charset="2"/>
              <a:buChar char="Ø"/>
            </a:pPr>
            <a:r>
              <a:rPr lang="en-US" altLang="en-US" b="1">
                <a:solidFill>
                  <a:srgbClr val="FFFFFF"/>
                </a:solidFill>
                <a:effectLst/>
              </a:rPr>
              <a:t>Who? What? When? Where? Get details.</a:t>
            </a:r>
          </a:p>
          <a:p>
            <a:pPr lvl="1">
              <a:buClr>
                <a:schemeClr val="hlink"/>
              </a:buClr>
              <a:buFont typeface="Wingdings" panose="05000000000000000000" pitchFamily="2" charset="2"/>
              <a:buChar char="Ø"/>
            </a:pPr>
            <a:r>
              <a:rPr lang="en-US" altLang="en-US" b="1">
                <a:solidFill>
                  <a:srgbClr val="FFFFFF"/>
                </a:solidFill>
                <a:effectLst/>
              </a:rPr>
              <a:t>How did conduct affect you?</a:t>
            </a:r>
          </a:p>
          <a:p>
            <a:pPr lvl="1">
              <a:buClr>
                <a:schemeClr val="hlink"/>
              </a:buClr>
              <a:buFont typeface="Wingdings" panose="05000000000000000000" pitchFamily="2" charset="2"/>
              <a:buChar char="Ø"/>
            </a:pPr>
            <a:r>
              <a:rPr lang="en-US" altLang="en-US" b="1">
                <a:solidFill>
                  <a:srgbClr val="FFFFFF"/>
                </a:solidFill>
                <a:effectLst/>
              </a:rPr>
              <a:t>How did you react?  What was your response?</a:t>
            </a:r>
          </a:p>
          <a:p>
            <a:pPr lvl="1">
              <a:buClr>
                <a:schemeClr val="hlink"/>
              </a:buClr>
              <a:buFont typeface="Wingdings" panose="05000000000000000000" pitchFamily="2" charset="2"/>
              <a:buChar char="Ø"/>
            </a:pPr>
            <a:r>
              <a:rPr lang="en-US" altLang="en-US" b="1">
                <a:solidFill>
                  <a:srgbClr val="FFFFFF"/>
                </a:solidFill>
                <a:effectLst/>
              </a:rPr>
              <a:t>How frequent was the conduct?</a:t>
            </a:r>
          </a:p>
          <a:p>
            <a:pPr lvl="1">
              <a:buClr>
                <a:schemeClr val="hlink"/>
              </a:buClr>
              <a:buFont typeface="Wingdings" panose="05000000000000000000" pitchFamily="2" charset="2"/>
              <a:buChar char="Ø"/>
            </a:pPr>
            <a:r>
              <a:rPr lang="en-US" altLang="en-US" b="1">
                <a:solidFill>
                  <a:srgbClr val="FFFFFF"/>
                </a:solidFill>
                <a:effectLst/>
              </a:rPr>
              <a:t>Were there witnesses?</a:t>
            </a:r>
          </a:p>
          <a:p>
            <a:pPr lvl="1">
              <a:buClr>
                <a:schemeClr val="hlink"/>
              </a:buClr>
              <a:buFont typeface="Wingdings" panose="05000000000000000000" pitchFamily="2" charset="2"/>
              <a:buChar char="Ø"/>
            </a:pPr>
            <a:r>
              <a:rPr lang="en-US" altLang="en-US" b="1">
                <a:solidFill>
                  <a:srgbClr val="FFFFFF"/>
                </a:solidFill>
                <a:effectLst/>
              </a:rPr>
              <a:t>Anyone else subjected to this?</a:t>
            </a:r>
          </a:p>
          <a:p>
            <a:pPr lvl="1">
              <a:buClr>
                <a:schemeClr val="hlink"/>
              </a:buClr>
              <a:buFont typeface="Wingdings" panose="05000000000000000000" pitchFamily="2" charset="2"/>
              <a:buChar char="Ø"/>
            </a:pPr>
            <a:r>
              <a:rPr lang="en-US" altLang="en-US" b="1">
                <a:solidFill>
                  <a:srgbClr val="FFFFFF"/>
                </a:solidFill>
                <a:effectLst/>
              </a:rPr>
              <a:t>Any documentation?</a:t>
            </a:r>
          </a:p>
          <a:p>
            <a:pPr lvl="1">
              <a:buClr>
                <a:schemeClr val="hlink"/>
              </a:buClr>
              <a:buFont typeface="Wingdings" panose="05000000000000000000" pitchFamily="2" charset="2"/>
              <a:buChar char="Ø"/>
            </a:pPr>
            <a:r>
              <a:rPr lang="en-US" altLang="en-US" b="1">
                <a:solidFill>
                  <a:srgbClr val="FFFFFF"/>
                </a:solidFill>
                <a:effectLst/>
              </a:rPr>
              <a:t>Any other relevant information?</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5266" name="Rectangle 2">
            <a:extLst>
              <a:ext uri="{FF2B5EF4-FFF2-40B4-BE49-F238E27FC236}">
                <a16:creationId xmlns:a16="http://schemas.microsoft.com/office/drawing/2014/main" id="{665B33CD-0D1B-4031-8D3B-4AE405D38AAB}"/>
              </a:ext>
            </a:extLst>
          </p:cNvPr>
          <p:cNvSpPr>
            <a:spLocks noGrp="1" noChangeArrowheads="1"/>
          </p:cNvSpPr>
          <p:nvPr>
            <p:ph type="title"/>
          </p:nvPr>
        </p:nvSpPr>
        <p:spPr/>
        <p:txBody>
          <a:bodyPr/>
          <a:lstStyle/>
          <a:p>
            <a:r>
              <a:rPr lang="en-US" altLang="en-US" sz="4000" b="1">
                <a:solidFill>
                  <a:srgbClr val="FFFF00"/>
                </a:solidFill>
                <a:effectLst/>
              </a:rPr>
              <a:t>Interviewing Involved Parties</a:t>
            </a:r>
            <a:r>
              <a:rPr lang="en-US" altLang="en-US" sz="4000" b="1">
                <a:solidFill>
                  <a:srgbClr val="FFFFFF"/>
                </a:solidFill>
                <a:effectLst/>
              </a:rPr>
              <a:t>	</a:t>
            </a:r>
          </a:p>
        </p:txBody>
      </p:sp>
      <p:sp>
        <p:nvSpPr>
          <p:cNvPr id="395267" name="Rectangle 3">
            <a:extLst>
              <a:ext uri="{FF2B5EF4-FFF2-40B4-BE49-F238E27FC236}">
                <a16:creationId xmlns:a16="http://schemas.microsoft.com/office/drawing/2014/main" id="{51EF809C-4896-4E45-9D4F-7206A2F64E62}"/>
              </a:ext>
            </a:extLst>
          </p:cNvPr>
          <p:cNvSpPr>
            <a:spLocks noGrp="1" noChangeArrowheads="1"/>
          </p:cNvSpPr>
          <p:nvPr>
            <p:ph type="body" idx="1"/>
          </p:nvPr>
        </p:nvSpPr>
        <p:spPr>
          <a:xfrm>
            <a:off x="533400" y="1828800"/>
            <a:ext cx="7693025" cy="4572000"/>
          </a:xfrm>
        </p:spPr>
        <p:txBody>
          <a:bodyPr/>
          <a:lstStyle/>
          <a:p>
            <a:pPr>
              <a:lnSpc>
                <a:spcPct val="90000"/>
              </a:lnSpc>
              <a:buClr>
                <a:srgbClr val="FFFF00"/>
              </a:buClr>
            </a:pPr>
            <a:r>
              <a:rPr lang="en-US" altLang="en-US" sz="2800" b="1">
                <a:solidFill>
                  <a:srgbClr val="FFFFFF"/>
                </a:solidFill>
                <a:effectLst/>
              </a:rPr>
              <a:t>Accused or alleged offender:</a:t>
            </a:r>
          </a:p>
          <a:p>
            <a:pPr lvl="1">
              <a:lnSpc>
                <a:spcPct val="90000"/>
              </a:lnSpc>
              <a:buClr>
                <a:schemeClr val="hlink"/>
              </a:buClr>
              <a:buFont typeface="Wingdings" panose="05000000000000000000" pitchFamily="2" charset="2"/>
              <a:buChar char="Ø"/>
            </a:pPr>
            <a:r>
              <a:rPr lang="en-US" altLang="en-US" b="1">
                <a:solidFill>
                  <a:srgbClr val="FFFFFF"/>
                </a:solidFill>
                <a:effectLst/>
              </a:rPr>
              <a:t>Response to the allegations?</a:t>
            </a:r>
          </a:p>
          <a:p>
            <a:pPr lvl="1">
              <a:lnSpc>
                <a:spcPct val="90000"/>
              </a:lnSpc>
              <a:buClr>
                <a:schemeClr val="hlink"/>
              </a:buClr>
              <a:buFont typeface="Wingdings" panose="05000000000000000000" pitchFamily="2" charset="2"/>
              <a:buChar char="Ø"/>
            </a:pPr>
            <a:r>
              <a:rPr lang="en-US" altLang="en-US" b="1">
                <a:solidFill>
                  <a:srgbClr val="FFFFFF"/>
                </a:solidFill>
                <a:effectLst/>
              </a:rPr>
              <a:t>If they deny, ask why the complainant would say these things?</a:t>
            </a:r>
          </a:p>
          <a:p>
            <a:pPr lvl="1">
              <a:lnSpc>
                <a:spcPct val="90000"/>
              </a:lnSpc>
              <a:buClr>
                <a:schemeClr val="hlink"/>
              </a:buClr>
              <a:buFont typeface="Wingdings" panose="05000000000000000000" pitchFamily="2" charset="2"/>
              <a:buChar char="Ø"/>
            </a:pPr>
            <a:r>
              <a:rPr lang="en-US" altLang="en-US" b="1">
                <a:solidFill>
                  <a:srgbClr val="FFFFFF"/>
                </a:solidFill>
                <a:effectLst/>
              </a:rPr>
              <a:t>Any other persons with relevant information or who witnessed events?</a:t>
            </a:r>
          </a:p>
          <a:p>
            <a:pPr lvl="1">
              <a:lnSpc>
                <a:spcPct val="90000"/>
              </a:lnSpc>
              <a:buClr>
                <a:schemeClr val="hlink"/>
              </a:buClr>
              <a:buFont typeface="Wingdings" panose="05000000000000000000" pitchFamily="2" charset="2"/>
              <a:buChar char="Ø"/>
            </a:pPr>
            <a:r>
              <a:rPr lang="en-US" altLang="en-US" b="1">
                <a:solidFill>
                  <a:srgbClr val="FFFFFF"/>
                </a:solidFill>
                <a:effectLst/>
              </a:rPr>
              <a:t>Any documentation?</a:t>
            </a:r>
          </a:p>
          <a:p>
            <a:pPr lvl="1">
              <a:lnSpc>
                <a:spcPct val="90000"/>
              </a:lnSpc>
              <a:buClr>
                <a:schemeClr val="hlink"/>
              </a:buClr>
              <a:buFont typeface="Wingdings" panose="05000000000000000000" pitchFamily="2" charset="2"/>
              <a:buChar char="Ø"/>
            </a:pPr>
            <a:r>
              <a:rPr lang="en-US" altLang="en-US" b="1">
                <a:solidFill>
                  <a:srgbClr val="FFFFFF"/>
                </a:solidFill>
                <a:effectLst/>
              </a:rPr>
              <a:t>Anyone else ever make these allegations?</a:t>
            </a:r>
          </a:p>
          <a:p>
            <a:pPr lvl="1">
              <a:lnSpc>
                <a:spcPct val="90000"/>
              </a:lnSpc>
              <a:buClr>
                <a:schemeClr val="hlink"/>
              </a:buClr>
              <a:buFont typeface="Wingdings" panose="05000000000000000000" pitchFamily="2" charset="2"/>
              <a:buChar char="Ø"/>
            </a:pPr>
            <a:r>
              <a:rPr lang="en-US" altLang="en-US" b="1">
                <a:solidFill>
                  <a:srgbClr val="FFFFFF"/>
                </a:solidFill>
                <a:effectLst/>
              </a:rPr>
              <a:t>Any other relevant information?</a:t>
            </a:r>
            <a:r>
              <a:rPr lang="en-US" altLang="en-US"/>
              <a:t>	</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a:extLst>
              <a:ext uri="{FF2B5EF4-FFF2-40B4-BE49-F238E27FC236}">
                <a16:creationId xmlns:a16="http://schemas.microsoft.com/office/drawing/2014/main" id="{F3E381FA-5051-48E5-88B8-E1A8D3C46891}"/>
              </a:ext>
            </a:extLst>
          </p:cNvPr>
          <p:cNvSpPr>
            <a:spLocks noGrp="1" noChangeArrowheads="1"/>
          </p:cNvSpPr>
          <p:nvPr>
            <p:ph type="title"/>
          </p:nvPr>
        </p:nvSpPr>
        <p:spPr/>
        <p:txBody>
          <a:bodyPr/>
          <a:lstStyle/>
          <a:p>
            <a:r>
              <a:rPr lang="en-US" altLang="en-US" b="1">
                <a:solidFill>
                  <a:srgbClr val="FFFF00"/>
                </a:solidFill>
                <a:effectLst/>
              </a:rPr>
              <a:t>“I Don’t Remember”</a:t>
            </a:r>
          </a:p>
        </p:txBody>
      </p:sp>
      <p:sp>
        <p:nvSpPr>
          <p:cNvPr id="401411" name="Rectangle 3">
            <a:extLst>
              <a:ext uri="{FF2B5EF4-FFF2-40B4-BE49-F238E27FC236}">
                <a16:creationId xmlns:a16="http://schemas.microsoft.com/office/drawing/2014/main" id="{E4CC3A3F-ACE9-4B71-8CCA-7E44F63DF2BE}"/>
              </a:ext>
            </a:extLst>
          </p:cNvPr>
          <p:cNvSpPr>
            <a:spLocks noGrp="1" noChangeArrowheads="1"/>
          </p:cNvSpPr>
          <p:nvPr>
            <p:ph type="body" idx="1"/>
          </p:nvPr>
        </p:nvSpPr>
        <p:spPr>
          <a:xfrm>
            <a:off x="3581402" y="1356591"/>
            <a:ext cx="5410200" cy="5105400"/>
          </a:xfrm>
        </p:spPr>
        <p:txBody>
          <a:bodyPr/>
          <a:lstStyle/>
          <a:p>
            <a:pPr>
              <a:buClr>
                <a:srgbClr val="FFFF00"/>
              </a:buClr>
            </a:pPr>
            <a:r>
              <a:rPr lang="en-US" altLang="en-US" sz="2800" b="1" dirty="0">
                <a:solidFill>
                  <a:srgbClr val="FFFFFF"/>
                </a:solidFill>
                <a:effectLst/>
              </a:rPr>
              <a:t>“Let me tell you what we have learned so far”</a:t>
            </a:r>
          </a:p>
          <a:p>
            <a:pPr>
              <a:buClr>
                <a:srgbClr val="FFFF00"/>
              </a:buClr>
            </a:pPr>
            <a:r>
              <a:rPr lang="en-US" altLang="en-US" sz="2800" b="1" dirty="0">
                <a:solidFill>
                  <a:srgbClr val="FFFFFF"/>
                </a:solidFill>
                <a:effectLst/>
              </a:rPr>
              <a:t>“Is there anything else that you would like to add?”</a:t>
            </a:r>
          </a:p>
          <a:p>
            <a:pPr>
              <a:buClr>
                <a:srgbClr val="FFFF00"/>
              </a:buClr>
            </a:pPr>
            <a:r>
              <a:rPr lang="en-US" altLang="en-US" sz="2800" b="1" dirty="0">
                <a:solidFill>
                  <a:srgbClr val="FFFFFF"/>
                </a:solidFill>
                <a:effectLst/>
              </a:rPr>
              <a:t> “Who else do you believe we should speak to?”</a:t>
            </a:r>
          </a:p>
          <a:p>
            <a:pPr>
              <a:buClr>
                <a:srgbClr val="FFFF00"/>
              </a:buClr>
            </a:pPr>
            <a:r>
              <a:rPr lang="en-US" altLang="en-US" sz="2800" b="1" dirty="0">
                <a:solidFill>
                  <a:srgbClr val="FFFFFF"/>
                </a:solidFill>
                <a:effectLst/>
              </a:rPr>
              <a:t>“Here is my number. Call me if you think of anything else after our meeting”</a:t>
            </a:r>
          </a:p>
          <a:p>
            <a:pPr>
              <a:buClr>
                <a:srgbClr val="FFFF00"/>
              </a:buClr>
            </a:pPr>
            <a:r>
              <a:rPr lang="en-US" altLang="en-US" sz="2800" b="1" dirty="0">
                <a:solidFill>
                  <a:srgbClr val="FFFFFF"/>
                </a:solidFill>
                <a:effectLst/>
              </a:rPr>
              <a:t>“Do you have any questions for us?</a:t>
            </a:r>
          </a:p>
        </p:txBody>
      </p:sp>
      <p:pic>
        <p:nvPicPr>
          <p:cNvPr id="3" name="Picture 2">
            <a:extLst>
              <a:ext uri="{FF2B5EF4-FFF2-40B4-BE49-F238E27FC236}">
                <a16:creationId xmlns:a16="http://schemas.microsoft.com/office/drawing/2014/main" id="{DE750678-8A05-429A-9BD8-620F99745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04" y="1981200"/>
            <a:ext cx="2857500" cy="2929370"/>
          </a:xfrm>
          <a:prstGeom prst="rect">
            <a:avLst/>
          </a:prstGeom>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a:extLst>
              <a:ext uri="{FF2B5EF4-FFF2-40B4-BE49-F238E27FC236}">
                <a16:creationId xmlns:a16="http://schemas.microsoft.com/office/drawing/2014/main" id="{99EA6124-A225-4EBC-86FB-1940695B0517}"/>
              </a:ext>
            </a:extLst>
          </p:cNvPr>
          <p:cNvSpPr>
            <a:spLocks noGrp="1" noChangeArrowheads="1"/>
          </p:cNvSpPr>
          <p:nvPr>
            <p:ph type="title"/>
          </p:nvPr>
        </p:nvSpPr>
        <p:spPr>
          <a:xfrm>
            <a:off x="531813" y="376238"/>
            <a:ext cx="7388225" cy="765175"/>
          </a:xfrm>
        </p:spPr>
        <p:txBody>
          <a:bodyPr/>
          <a:lstStyle/>
          <a:p>
            <a:r>
              <a:rPr lang="en-US" altLang="en-US" sz="4000" b="1">
                <a:solidFill>
                  <a:srgbClr val="FFFF00"/>
                </a:solidFill>
                <a:effectLst/>
              </a:rPr>
              <a:t>Dangerous Words</a:t>
            </a:r>
          </a:p>
        </p:txBody>
      </p:sp>
      <p:sp>
        <p:nvSpPr>
          <p:cNvPr id="378883" name="Rectangle 3">
            <a:extLst>
              <a:ext uri="{FF2B5EF4-FFF2-40B4-BE49-F238E27FC236}">
                <a16:creationId xmlns:a16="http://schemas.microsoft.com/office/drawing/2014/main" id="{815C9824-2C17-46C9-A2A1-21561B7E6EFA}"/>
              </a:ext>
            </a:extLst>
          </p:cNvPr>
          <p:cNvSpPr>
            <a:spLocks noGrp="1" noChangeArrowheads="1"/>
          </p:cNvSpPr>
          <p:nvPr>
            <p:ph type="body" idx="1"/>
          </p:nvPr>
        </p:nvSpPr>
        <p:spPr>
          <a:xfrm>
            <a:off x="228600" y="1447800"/>
            <a:ext cx="8610600" cy="4800600"/>
          </a:xfrm>
        </p:spPr>
        <p:txBody>
          <a:bodyPr/>
          <a:lstStyle/>
          <a:p>
            <a:pPr>
              <a:lnSpc>
                <a:spcPct val="85000"/>
              </a:lnSpc>
              <a:spcBef>
                <a:spcPct val="30000"/>
              </a:spcBef>
              <a:buFont typeface="Wingdings" panose="05000000000000000000" pitchFamily="2" charset="2"/>
              <a:buNone/>
            </a:pPr>
            <a:r>
              <a:rPr lang="en-US" altLang="en-US" sz="2400" b="1" i="1">
                <a:solidFill>
                  <a:srgbClr val="FFFF00"/>
                </a:solidFill>
                <a:effectLst/>
              </a:rPr>
              <a:t>When discussing possible harassment &amp; discrimination,   </a:t>
            </a:r>
          </a:p>
          <a:p>
            <a:pPr>
              <a:lnSpc>
                <a:spcPct val="85000"/>
              </a:lnSpc>
              <a:spcBef>
                <a:spcPct val="30000"/>
              </a:spcBef>
              <a:buFont typeface="Wingdings" panose="05000000000000000000" pitchFamily="2" charset="2"/>
              <a:buNone/>
            </a:pPr>
            <a:r>
              <a:rPr lang="en-US" altLang="en-US" sz="2400" b="1" i="1">
                <a:solidFill>
                  <a:srgbClr val="FFFF00"/>
                </a:solidFill>
                <a:effectLst/>
              </a:rPr>
              <a:t>be careful that these words don’t come out of your </a:t>
            </a:r>
          </a:p>
          <a:p>
            <a:pPr>
              <a:lnSpc>
                <a:spcPct val="85000"/>
              </a:lnSpc>
              <a:spcBef>
                <a:spcPct val="30000"/>
              </a:spcBef>
              <a:buFont typeface="Wingdings" panose="05000000000000000000" pitchFamily="2" charset="2"/>
              <a:buNone/>
            </a:pPr>
            <a:r>
              <a:rPr lang="en-US" altLang="en-US" sz="2400" b="1" i="1">
                <a:solidFill>
                  <a:srgbClr val="FFFF00"/>
                </a:solidFill>
                <a:effectLst/>
              </a:rPr>
              <a:t>mouth:</a:t>
            </a:r>
          </a:p>
          <a:p>
            <a:pPr lvl="1">
              <a:lnSpc>
                <a:spcPct val="85000"/>
              </a:lnSpc>
              <a:spcBef>
                <a:spcPct val="30000"/>
              </a:spcBef>
              <a:buClr>
                <a:srgbClr val="FFFF00"/>
              </a:buClr>
            </a:pPr>
            <a:r>
              <a:rPr lang="en-US" altLang="en-US" sz="2400" b="1">
                <a:solidFill>
                  <a:srgbClr val="FFFFFF"/>
                </a:solidFill>
                <a:effectLst/>
              </a:rPr>
              <a:t>That’s how they do things where he comes from.</a:t>
            </a:r>
          </a:p>
          <a:p>
            <a:pPr lvl="1">
              <a:lnSpc>
                <a:spcPct val="85000"/>
              </a:lnSpc>
              <a:spcBef>
                <a:spcPct val="30000"/>
              </a:spcBef>
              <a:buClr>
                <a:srgbClr val="FFFF00"/>
              </a:buClr>
            </a:pPr>
            <a:r>
              <a:rPr lang="en-US" altLang="en-US" sz="2400" b="1">
                <a:solidFill>
                  <a:srgbClr val="FFFFFF"/>
                </a:solidFill>
                <a:effectLst/>
              </a:rPr>
              <a:t>It’s just a joke.  Lighten up.</a:t>
            </a:r>
          </a:p>
          <a:p>
            <a:pPr lvl="1">
              <a:lnSpc>
                <a:spcPct val="85000"/>
              </a:lnSpc>
              <a:spcBef>
                <a:spcPct val="30000"/>
              </a:spcBef>
              <a:buClr>
                <a:srgbClr val="FFFF00"/>
              </a:buClr>
            </a:pPr>
            <a:r>
              <a:rPr lang="en-US" altLang="en-US" sz="2400" b="1">
                <a:solidFill>
                  <a:srgbClr val="FFFFFF"/>
                </a:solidFill>
                <a:effectLst/>
              </a:rPr>
              <a:t>We’ve never had a complaint, so we don’t have a problem.</a:t>
            </a:r>
          </a:p>
          <a:p>
            <a:pPr lvl="1">
              <a:lnSpc>
                <a:spcPct val="85000"/>
              </a:lnSpc>
              <a:spcBef>
                <a:spcPct val="30000"/>
              </a:spcBef>
              <a:buClr>
                <a:srgbClr val="FFFF00"/>
              </a:buClr>
            </a:pPr>
            <a:r>
              <a:rPr lang="en-US" altLang="en-US" sz="2400" b="1">
                <a:solidFill>
                  <a:srgbClr val="FFFFFF"/>
                </a:solidFill>
                <a:effectLst/>
              </a:rPr>
              <a:t>That kind of behavior is part of growing up.</a:t>
            </a:r>
          </a:p>
          <a:p>
            <a:pPr lvl="1">
              <a:lnSpc>
                <a:spcPct val="85000"/>
              </a:lnSpc>
              <a:spcBef>
                <a:spcPct val="30000"/>
              </a:spcBef>
              <a:buClr>
                <a:srgbClr val="FFFF00"/>
              </a:buClr>
            </a:pPr>
            <a:r>
              <a:rPr lang="en-US" altLang="en-US" sz="2400" b="1">
                <a:solidFill>
                  <a:srgbClr val="FFFFFF"/>
                </a:solidFill>
                <a:effectLst/>
              </a:rPr>
              <a:t>It’s a matter of hormones.  We can’t control that.</a:t>
            </a:r>
          </a:p>
          <a:p>
            <a:pPr lvl="1">
              <a:lnSpc>
                <a:spcPct val="85000"/>
              </a:lnSpc>
              <a:spcBef>
                <a:spcPct val="30000"/>
              </a:spcBef>
              <a:buClr>
                <a:srgbClr val="FFFF00"/>
              </a:buClr>
            </a:pPr>
            <a:r>
              <a:rPr lang="en-US" altLang="en-US" sz="2400" b="1">
                <a:solidFill>
                  <a:srgbClr val="FFFFFF"/>
                </a:solidFill>
                <a:effectLst/>
              </a:rPr>
              <a:t>If we had to discipline every employee who uses bad language, we’d never get anything else done.</a:t>
            </a:r>
          </a:p>
          <a:p>
            <a:pPr lvl="1">
              <a:lnSpc>
                <a:spcPct val="85000"/>
              </a:lnSpc>
              <a:spcBef>
                <a:spcPct val="30000"/>
              </a:spcBef>
              <a:buClr>
                <a:srgbClr val="FFFF00"/>
              </a:buClr>
            </a:pPr>
            <a:r>
              <a:rPr lang="en-US" altLang="en-US" sz="2400" b="1">
                <a:solidFill>
                  <a:srgbClr val="FFFFFF"/>
                </a:solidFill>
                <a:effectLst/>
              </a:rPr>
              <a:t>It’s just a prank that got out of hand.</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a:extLst>
              <a:ext uri="{FF2B5EF4-FFF2-40B4-BE49-F238E27FC236}">
                <a16:creationId xmlns:a16="http://schemas.microsoft.com/office/drawing/2014/main" id="{B91C01B0-3CE6-4973-B34A-4BB32457271F}"/>
              </a:ext>
            </a:extLst>
          </p:cNvPr>
          <p:cNvSpPr>
            <a:spLocks noGrp="1" noChangeArrowheads="1"/>
          </p:cNvSpPr>
          <p:nvPr>
            <p:ph type="title"/>
          </p:nvPr>
        </p:nvSpPr>
        <p:spPr>
          <a:xfrm>
            <a:off x="455613" y="300038"/>
            <a:ext cx="7567612" cy="841375"/>
          </a:xfrm>
        </p:spPr>
        <p:txBody>
          <a:bodyPr/>
          <a:lstStyle/>
          <a:p>
            <a:r>
              <a:rPr lang="en-US" altLang="en-US" sz="4000" b="1">
                <a:solidFill>
                  <a:srgbClr val="FFFF00"/>
                </a:solidFill>
                <a:effectLst/>
              </a:rPr>
              <a:t>More Dangerous Words</a:t>
            </a:r>
          </a:p>
        </p:txBody>
      </p:sp>
      <p:sp>
        <p:nvSpPr>
          <p:cNvPr id="379907" name="Rectangle 3">
            <a:extLst>
              <a:ext uri="{FF2B5EF4-FFF2-40B4-BE49-F238E27FC236}">
                <a16:creationId xmlns:a16="http://schemas.microsoft.com/office/drawing/2014/main" id="{EB377AC0-596C-4496-9E84-0E6ACA85A395}"/>
              </a:ext>
            </a:extLst>
          </p:cNvPr>
          <p:cNvSpPr>
            <a:spLocks noGrp="1" noChangeArrowheads="1"/>
          </p:cNvSpPr>
          <p:nvPr>
            <p:ph type="body" idx="1"/>
          </p:nvPr>
        </p:nvSpPr>
        <p:spPr>
          <a:xfrm>
            <a:off x="228600" y="1371600"/>
            <a:ext cx="8458200" cy="4953000"/>
          </a:xfrm>
        </p:spPr>
        <p:txBody>
          <a:bodyPr/>
          <a:lstStyle/>
          <a:p>
            <a:pPr lvl="1">
              <a:lnSpc>
                <a:spcPct val="85000"/>
              </a:lnSpc>
              <a:spcBef>
                <a:spcPct val="30000"/>
              </a:spcBef>
              <a:buClr>
                <a:srgbClr val="FFFF00"/>
              </a:buClr>
              <a:buFont typeface="Wingdings" panose="05000000000000000000" pitchFamily="2" charset="2"/>
              <a:buNone/>
            </a:pPr>
            <a:endParaRPr lang="en-US" altLang="en-US" sz="2400" b="1">
              <a:effectLst/>
            </a:endParaRPr>
          </a:p>
          <a:p>
            <a:pPr lvl="1">
              <a:buClr>
                <a:srgbClr val="FFFF00"/>
              </a:buClr>
            </a:pPr>
            <a:r>
              <a:rPr lang="en-US" altLang="en-US" sz="2400" b="1">
                <a:solidFill>
                  <a:srgbClr val="FFFFFF"/>
                </a:solidFill>
                <a:effectLst/>
              </a:rPr>
              <a:t>Oh well, boys will be boys. </a:t>
            </a:r>
          </a:p>
          <a:p>
            <a:pPr lvl="1">
              <a:buClr>
                <a:srgbClr val="FFFF00"/>
              </a:buClr>
            </a:pPr>
            <a:r>
              <a:rPr lang="en-US" altLang="en-US" sz="2400" b="1">
                <a:solidFill>
                  <a:srgbClr val="FFFFFF"/>
                </a:solidFill>
                <a:effectLst/>
              </a:rPr>
              <a:t>It’s just teasing – no big deal.</a:t>
            </a:r>
          </a:p>
          <a:p>
            <a:pPr lvl="1">
              <a:buClr>
                <a:srgbClr val="FFFF00"/>
              </a:buClr>
            </a:pPr>
            <a:r>
              <a:rPr lang="en-US" altLang="en-US" sz="2400" b="1">
                <a:solidFill>
                  <a:srgbClr val="FFFFFF"/>
                </a:solidFill>
                <a:effectLst/>
              </a:rPr>
              <a:t>I know he/she didn’t mean anything like that.</a:t>
            </a:r>
          </a:p>
          <a:p>
            <a:pPr lvl="1">
              <a:buClr>
                <a:srgbClr val="FFFF00"/>
              </a:buClr>
            </a:pPr>
            <a:r>
              <a:rPr lang="en-US" altLang="en-US" sz="2400" b="1">
                <a:solidFill>
                  <a:srgbClr val="FFFFFF"/>
                </a:solidFill>
                <a:effectLst/>
              </a:rPr>
              <a:t>It’s your fault for dressing so sexy.</a:t>
            </a:r>
          </a:p>
          <a:p>
            <a:pPr lvl="1">
              <a:buClr>
                <a:srgbClr val="FFFF00"/>
              </a:buClr>
            </a:pPr>
            <a:r>
              <a:rPr lang="en-US" altLang="en-US" sz="2400" b="1">
                <a:solidFill>
                  <a:srgbClr val="FFFFFF"/>
                </a:solidFill>
                <a:effectLst/>
              </a:rPr>
              <a:t>You need to learn to handle these things.</a:t>
            </a:r>
          </a:p>
          <a:p>
            <a:pPr lvl="1">
              <a:buClr>
                <a:srgbClr val="FFFF00"/>
              </a:buClr>
            </a:pPr>
            <a:r>
              <a:rPr lang="en-US" altLang="en-US" sz="2400" b="1">
                <a:solidFill>
                  <a:srgbClr val="FFFFFF"/>
                </a:solidFill>
                <a:effectLst/>
              </a:rPr>
              <a:t>Just ignore it.</a:t>
            </a:r>
          </a:p>
          <a:p>
            <a:pPr lvl="1">
              <a:buClr>
                <a:srgbClr val="FFFF00"/>
              </a:buClr>
            </a:pPr>
            <a:r>
              <a:rPr lang="en-US" altLang="en-US" sz="2400" b="1">
                <a:solidFill>
                  <a:srgbClr val="FFFFFF"/>
                </a:solidFill>
                <a:effectLst/>
              </a:rPr>
              <a:t>He puts his arms around everyone.</a:t>
            </a:r>
          </a:p>
          <a:p>
            <a:pPr lvl="1">
              <a:buClr>
                <a:srgbClr val="FFFF00"/>
              </a:buClr>
            </a:pPr>
            <a:r>
              <a:rPr lang="en-US" altLang="en-US" sz="2400" b="1">
                <a:solidFill>
                  <a:srgbClr val="FFFFFF"/>
                </a:solidFill>
                <a:effectLst/>
              </a:rPr>
              <a:t>Why can’t you learn to accept a complaint?</a:t>
            </a:r>
          </a:p>
          <a:p>
            <a:pPr lvl="1">
              <a:buClr>
                <a:srgbClr val="FFFF00"/>
              </a:buClr>
            </a:pPr>
            <a:r>
              <a:rPr lang="en-US" altLang="en-US" sz="2400" b="1">
                <a:solidFill>
                  <a:srgbClr val="FFFFFF"/>
                </a:solidFill>
                <a:effectLst/>
              </a:rPr>
              <a:t>You must have wanted it, otherwise you would have told him no.</a:t>
            </a:r>
          </a:p>
          <a:p>
            <a:pPr>
              <a:buClr>
                <a:srgbClr val="FFFF00"/>
              </a:buClr>
              <a:buSzTx/>
            </a:pPr>
            <a:endParaRPr lang="en-US" altLang="en-US" sz="2400" b="1">
              <a:solidFill>
                <a:srgbClr val="FFFFFF"/>
              </a:solidFill>
              <a:effectLst/>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a:noFill/>
          <a:ln/>
          <a:effectLst>
            <a:outerShdw dist="38097" dir="2700000" algn="ctr" rotWithShape="0">
              <a:srgbClr val="000000">
                <a:alpha val="75000"/>
              </a:srgbClr>
            </a:outerShdw>
          </a:effectLst>
        </p:spPr>
        <p:txBody>
          <a:bodyPr/>
          <a:lstStyle/>
          <a:p>
            <a:r>
              <a:rPr lang="en-US" dirty="0">
                <a:effectLst>
                  <a:outerShdw blurRad="38100" dist="38100" dir="2700000" algn="tl">
                    <a:srgbClr val="000000">
                      <a:alpha val="43137"/>
                    </a:srgbClr>
                  </a:outerShdw>
                </a:effectLst>
              </a:rPr>
              <a:t>Stereotypes</a:t>
            </a:r>
          </a:p>
        </p:txBody>
      </p:sp>
      <p:sp>
        <p:nvSpPr>
          <p:cNvPr id="698371" name="Rectangle 3"/>
          <p:cNvSpPr>
            <a:spLocks noGrp="1" noChangeArrowheads="1"/>
          </p:cNvSpPr>
          <p:nvPr>
            <p:ph type="body" idx="1"/>
          </p:nvPr>
        </p:nvSpPr>
        <p:spPr>
          <a:xfrm>
            <a:off x="914400" y="1371600"/>
            <a:ext cx="7772400" cy="4525963"/>
          </a:xfrm>
          <a:noFill/>
          <a:ln/>
        </p:spPr>
        <p:txBody>
          <a:bodyPr/>
          <a:lstStyle/>
          <a:p>
            <a:pPr marL="0" indent="0">
              <a:lnSpc>
                <a:spcPct val="125000"/>
              </a:lnSpc>
              <a:buFont typeface="Wingdings" pitchFamily="2" charset="2"/>
              <a:buNone/>
            </a:pPr>
            <a:r>
              <a:rPr lang="en-US" sz="3600" dirty="0"/>
              <a:t>An oversimplified image or statement applied to a whole group of people, without regard for the individual.</a:t>
            </a:r>
          </a:p>
        </p:txBody>
      </p:sp>
      <p:pic>
        <p:nvPicPr>
          <p:cNvPr id="698372" name="Picture 4" descr="stereotypes"/>
          <p:cNvPicPr>
            <a:picLocks noChangeAspect="1" noChangeArrowheads="1"/>
          </p:cNvPicPr>
          <p:nvPr/>
        </p:nvPicPr>
        <p:blipFill>
          <a:blip r:embed="rId3" cstate="print"/>
          <a:srcRect/>
          <a:stretch>
            <a:fillRect/>
          </a:stretch>
        </p:blipFill>
        <p:spPr bwMode="auto">
          <a:xfrm>
            <a:off x="3581400" y="3505200"/>
            <a:ext cx="5562600" cy="3352800"/>
          </a:xfrm>
          <a:prstGeom prst="rect">
            <a:avLst/>
          </a:prstGeom>
          <a:noFill/>
        </p:spPr>
      </p:pic>
    </p:spTree>
    <p:extLst>
      <p:ext uri="{BB962C8B-B14F-4D97-AF65-F5344CB8AC3E}">
        <p14:creationId xmlns:p14="http://schemas.microsoft.com/office/powerpoint/2010/main" val="3430061322"/>
      </p:ext>
    </p:extLst>
  </p:cSld>
  <p:clrMapOvr>
    <a:masterClrMapping/>
  </p:clrMapOvr>
  <p:transition advClick="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noFill/>
          <a:ln/>
        </p:spPr>
        <p:txBody>
          <a:bodyPr/>
          <a:lstStyle/>
          <a:p>
            <a:r>
              <a:rPr lang="en-US"/>
              <a:t>Bias</a:t>
            </a:r>
          </a:p>
        </p:txBody>
      </p:sp>
      <p:sp>
        <p:nvSpPr>
          <p:cNvPr id="700419" name="Rectangle 3"/>
          <p:cNvSpPr>
            <a:spLocks noGrp="1" noChangeArrowheads="1"/>
          </p:cNvSpPr>
          <p:nvPr>
            <p:ph type="body" idx="1"/>
          </p:nvPr>
        </p:nvSpPr>
        <p:spPr>
          <a:xfrm>
            <a:off x="1143000" y="1600200"/>
            <a:ext cx="7696200" cy="4325938"/>
          </a:xfrm>
          <a:noFill/>
          <a:ln/>
        </p:spPr>
        <p:txBody>
          <a:bodyPr/>
          <a:lstStyle/>
          <a:p>
            <a:pPr marL="0" indent="0">
              <a:lnSpc>
                <a:spcPct val="115000"/>
              </a:lnSpc>
              <a:spcBef>
                <a:spcPct val="95000"/>
              </a:spcBef>
              <a:buFontTx/>
              <a:buNone/>
            </a:pPr>
            <a:r>
              <a:rPr lang="en-US" sz="3600" dirty="0"/>
              <a:t>Bias is a predisposition to see events, people or items in a positive or negative way. </a:t>
            </a:r>
          </a:p>
          <a:p>
            <a:pPr marL="0" indent="0">
              <a:lnSpc>
                <a:spcPct val="115000"/>
              </a:lnSpc>
              <a:spcBef>
                <a:spcPct val="95000"/>
              </a:spcBef>
              <a:buFontTx/>
              <a:buNone/>
            </a:pPr>
            <a:r>
              <a:rPr lang="en-US" sz="3600" dirty="0"/>
              <a:t>Bias is an attitude or belief. </a:t>
            </a:r>
          </a:p>
        </p:txBody>
      </p:sp>
      <p:pic>
        <p:nvPicPr>
          <p:cNvPr id="700420" name="Picture 4" descr="BiasLogoWhite"/>
          <p:cNvPicPr>
            <a:picLocks noChangeAspect="1" noChangeArrowheads="1"/>
          </p:cNvPicPr>
          <p:nvPr/>
        </p:nvPicPr>
        <p:blipFill>
          <a:blip r:embed="rId3" cstate="print"/>
          <a:srcRect/>
          <a:stretch>
            <a:fillRect/>
          </a:stretch>
        </p:blipFill>
        <p:spPr bwMode="auto">
          <a:xfrm rot="-1765735">
            <a:off x="6077984" y="4750650"/>
            <a:ext cx="2339413" cy="1497795"/>
          </a:xfrm>
          <a:prstGeom prst="rect">
            <a:avLst/>
          </a:prstGeom>
          <a:noFill/>
        </p:spPr>
      </p:pic>
    </p:spTree>
    <p:extLst>
      <p:ext uri="{BB962C8B-B14F-4D97-AF65-F5344CB8AC3E}">
        <p14:creationId xmlns:p14="http://schemas.microsoft.com/office/powerpoint/2010/main" val="2900005768"/>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82487"/>
            <a:ext cx="8610600" cy="51302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Arial" charset="0"/>
                <a:ea typeface="+mn-ea"/>
                <a:cs typeface="+mn-cs"/>
              </a:rPr>
              <a:t>The EEOC concluded that trainings have failed as a prevention tool because they are </a:t>
            </a:r>
            <a:r>
              <a:rPr kumimoji="0" lang="en-US" sz="5400" b="0" i="1" u="none" strike="noStrike" kern="1200" cap="none" spc="0" normalizeH="0" baseline="0" noProof="0" dirty="0">
                <a:ln>
                  <a:noFill/>
                </a:ln>
                <a:solidFill>
                  <a:srgbClr val="FF0000"/>
                </a:solidFill>
                <a:effectLst/>
                <a:uLnTx/>
                <a:uFillTx/>
                <a:latin typeface="Arial" charset="0"/>
                <a:ea typeface="+mn-ea"/>
                <a:cs typeface="+mn-cs"/>
              </a:rPr>
              <a:t>“too focused on simply avoiding legal liability.”</a:t>
            </a:r>
          </a:p>
        </p:txBody>
      </p:sp>
    </p:spTree>
    <p:extLst>
      <p:ext uri="{BB962C8B-B14F-4D97-AF65-F5344CB8AC3E}">
        <p14:creationId xmlns:p14="http://schemas.microsoft.com/office/powerpoint/2010/main" val="412520485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2"/>
          <p:cNvSpPr>
            <a:spLocks noGrp="1" noChangeArrowheads="1"/>
          </p:cNvSpPr>
          <p:nvPr>
            <p:ph type="title"/>
          </p:nvPr>
        </p:nvSpPr>
        <p:spPr/>
        <p:txBody>
          <a:bodyPr/>
          <a:lstStyle/>
          <a:p>
            <a:pPr eaLnBrk="1" hangingPunct="1"/>
            <a:r>
              <a:rPr lang="en-US" dirty="0"/>
              <a:t>Fill in the blank</a:t>
            </a:r>
          </a:p>
        </p:txBody>
      </p:sp>
      <p:sp>
        <p:nvSpPr>
          <p:cNvPr id="361474" name="Rectangle 3"/>
          <p:cNvSpPr>
            <a:spLocks noGrp="1" noChangeArrowheads="1"/>
          </p:cNvSpPr>
          <p:nvPr>
            <p:ph type="body" idx="1"/>
          </p:nvPr>
        </p:nvSpPr>
        <p:spPr>
          <a:xfrm>
            <a:off x="457200" y="2438400"/>
            <a:ext cx="8229600" cy="3687763"/>
          </a:xfrm>
        </p:spPr>
        <p:txBody>
          <a:bodyPr/>
          <a:lstStyle/>
          <a:p>
            <a:pPr eaLnBrk="1" hangingPunct="1">
              <a:lnSpc>
                <a:spcPct val="90000"/>
              </a:lnSpc>
              <a:buFontTx/>
              <a:buNone/>
            </a:pPr>
            <a:r>
              <a:rPr lang="en-US" dirty="0"/>
              <a:t>A woman's place is in the ___________.</a:t>
            </a:r>
          </a:p>
        </p:txBody>
      </p:sp>
    </p:spTree>
    <p:extLst>
      <p:ext uri="{BB962C8B-B14F-4D97-AF65-F5344CB8AC3E}">
        <p14:creationId xmlns:p14="http://schemas.microsoft.com/office/powerpoint/2010/main" val="2867848569"/>
      </p:ext>
    </p:extLst>
  </p:cSld>
  <p:clrMapOvr>
    <a:masterClrMapping/>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304800" y="304800"/>
            <a:ext cx="8382000" cy="5821363"/>
          </a:xfrm>
        </p:spPr>
        <p:txBody>
          <a:bodyPr>
            <a:normAutofit/>
          </a:bodyPr>
          <a:lstStyle/>
          <a:p>
            <a:pPr marL="1487488" lvl="1" indent="-914400">
              <a:buClr>
                <a:srgbClr val="3891A7"/>
              </a:buClr>
              <a:buNone/>
            </a:pPr>
            <a:r>
              <a:rPr lang="en-US" sz="4000" dirty="0">
                <a:effectLst>
                  <a:outerShdw blurRad="38100" dist="38100" dir="2700000" algn="tl">
                    <a:srgbClr val="000000">
                      <a:alpha val="43137"/>
                    </a:srgbClr>
                  </a:outerShdw>
                </a:effectLst>
              </a:rPr>
              <a:t> Enforcing Equal Pay Laws</a:t>
            </a:r>
          </a:p>
          <a:p>
            <a:pPr marL="973836" lvl="1" indent="-571500" eaLnBrk="1" hangingPunct="1">
              <a:buNone/>
            </a:pPr>
            <a:endParaRPr lang="en-US" sz="3200" b="1" i="1" dirty="0">
              <a:solidFill>
                <a:srgbClr val="000000"/>
              </a:solidFill>
            </a:endParaRPr>
          </a:p>
          <a:p>
            <a:pPr marL="973836" lvl="1" indent="-571500" eaLnBrk="1" hangingPunct="1">
              <a:buNone/>
            </a:pPr>
            <a:r>
              <a:rPr lang="en-US" dirty="0"/>
              <a:t>The next </a:t>
            </a:r>
          </a:p>
          <a:p>
            <a:pPr marL="653796" indent="-571500">
              <a:buNone/>
            </a:pPr>
            <a:r>
              <a:rPr lang="en-US" dirty="0"/>
              <a:t>   Equal Pay Day</a:t>
            </a:r>
          </a:p>
          <a:p>
            <a:pPr marL="653796" indent="-571500">
              <a:buNone/>
            </a:pPr>
            <a:r>
              <a:rPr lang="en-US" dirty="0"/>
              <a:t>   is April 6, 2019. </a:t>
            </a:r>
          </a:p>
          <a:p>
            <a:pPr marL="653796" indent="-571500">
              <a:buNone/>
            </a:pPr>
            <a:endParaRPr lang="en-US" dirty="0"/>
          </a:p>
          <a:p>
            <a:pPr marL="653796" indent="-571500">
              <a:buNone/>
            </a:pPr>
            <a:r>
              <a:rPr lang="en-US" sz="2400" i="1" dirty="0"/>
              <a:t>This date symbolizes </a:t>
            </a:r>
          </a:p>
          <a:p>
            <a:pPr marL="653796" indent="-571500">
              <a:buNone/>
            </a:pPr>
            <a:r>
              <a:rPr lang="en-US" sz="2400" i="1" dirty="0"/>
              <a:t>how far into 2019</a:t>
            </a:r>
          </a:p>
          <a:p>
            <a:pPr marL="653796" indent="-571500">
              <a:buNone/>
            </a:pPr>
            <a:r>
              <a:rPr lang="en-US" sz="2400" i="1" dirty="0"/>
              <a:t>women must work </a:t>
            </a:r>
          </a:p>
          <a:p>
            <a:pPr marL="653796" indent="-571500">
              <a:buNone/>
            </a:pPr>
            <a:r>
              <a:rPr lang="en-US" sz="2400" i="1" dirty="0"/>
              <a:t>to earn what men earned</a:t>
            </a:r>
          </a:p>
          <a:p>
            <a:pPr marL="653796" indent="-571500">
              <a:buNone/>
            </a:pPr>
            <a:r>
              <a:rPr lang="en-US" sz="2400" i="1" dirty="0"/>
              <a:t>in 2018 </a:t>
            </a:r>
          </a:p>
          <a:p>
            <a:pPr marL="653796" indent="-571500" eaLnBrk="1" hangingPunct="1">
              <a:buNone/>
            </a:pPr>
            <a:endParaRPr lang="en-US" dirty="0"/>
          </a:p>
        </p:txBody>
      </p:sp>
      <p:pic>
        <p:nvPicPr>
          <p:cNvPr id="5" name="Picture 4" descr="kitchen Cate.jpg"/>
          <p:cNvPicPr>
            <a:picLocks noChangeAspect="1"/>
          </p:cNvPicPr>
          <p:nvPr/>
        </p:nvPicPr>
        <p:blipFill>
          <a:blip r:embed="rId3" cstate="print"/>
          <a:stretch>
            <a:fillRect/>
          </a:stretch>
        </p:blipFill>
        <p:spPr>
          <a:xfrm>
            <a:off x="4190999" y="1600200"/>
            <a:ext cx="4859973" cy="4880307"/>
          </a:xfrm>
          <a:prstGeom prst="rect">
            <a:avLst/>
          </a:prstGeom>
        </p:spPr>
      </p:pic>
    </p:spTree>
    <p:extLst>
      <p:ext uri="{BB962C8B-B14F-4D97-AF65-F5344CB8AC3E}">
        <p14:creationId xmlns:p14="http://schemas.microsoft.com/office/powerpoint/2010/main" val="1568777955"/>
      </p:ext>
    </p:extLst>
  </p:cSld>
  <p:clrMapOvr>
    <a:masterClrMapping/>
  </p:clrMapOvr>
  <p:transition spd="med">
    <p:checker dir="ver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4191000" cy="2438400"/>
          </a:xfrm>
        </p:spPr>
        <p:txBody>
          <a:bodyPr/>
          <a:lstStyle/>
          <a:p>
            <a:pPr algn="l"/>
            <a:r>
              <a:rPr lang="en-US" dirty="0">
                <a:solidFill>
                  <a:srgbClr val="002060"/>
                </a:solidFill>
                <a:latin typeface="Arial" panose="020B0604020202020204" pitchFamily="34" charset="0"/>
                <a:cs typeface="Arial" panose="020B0604020202020204" pitchFamily="34" charset="0"/>
              </a:rPr>
              <a:t>Don’t we need </a:t>
            </a:r>
            <a:br>
              <a:rPr lang="en-US" dirty="0">
                <a:solidFill>
                  <a:srgbClr val="002060"/>
                </a:solidFill>
                <a:latin typeface="Arial" panose="020B0604020202020204" pitchFamily="34" charset="0"/>
                <a:cs typeface="Arial" panose="020B0604020202020204" pitchFamily="34" charset="0"/>
              </a:rPr>
            </a:br>
            <a:r>
              <a:rPr lang="en-US" dirty="0">
                <a:solidFill>
                  <a:srgbClr val="002060"/>
                </a:solidFill>
                <a:latin typeface="Arial" panose="020B0604020202020204" pitchFamily="34" charset="0"/>
                <a:cs typeface="Arial" panose="020B0604020202020204" pitchFamily="34" charset="0"/>
              </a:rPr>
              <a:t>to leave the world better</a:t>
            </a:r>
            <a:br>
              <a:rPr lang="en-US" dirty="0">
                <a:solidFill>
                  <a:srgbClr val="002060"/>
                </a:solidFill>
                <a:latin typeface="Arial" panose="020B0604020202020204" pitchFamily="34" charset="0"/>
                <a:cs typeface="Arial" panose="020B0604020202020204" pitchFamily="34" charset="0"/>
              </a:rPr>
            </a:br>
            <a:r>
              <a:rPr lang="en-US" dirty="0">
                <a:solidFill>
                  <a:srgbClr val="002060"/>
                </a:solidFill>
                <a:latin typeface="Arial" panose="020B0604020202020204" pitchFamily="34" charset="0"/>
                <a:cs typeface="Arial" panose="020B0604020202020204" pitchFamily="34" charset="0"/>
              </a:rPr>
              <a:t>then we found it?</a:t>
            </a:r>
          </a:p>
        </p:txBody>
      </p:sp>
      <p:pic>
        <p:nvPicPr>
          <p:cNvPr id="6" name="Content Placeholder 5"/>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rot="5400000">
            <a:off x="3388884" y="819547"/>
            <a:ext cx="6556375" cy="4917281"/>
          </a:xfrm>
        </p:spPr>
      </p:pic>
    </p:spTree>
    <p:extLst>
      <p:ext uri="{BB962C8B-B14F-4D97-AF65-F5344CB8AC3E}">
        <p14:creationId xmlns:p14="http://schemas.microsoft.com/office/powerpoint/2010/main" val="3064238551"/>
      </p:ext>
    </p:extLst>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a:extLst>
              <a:ext uri="{FF2B5EF4-FFF2-40B4-BE49-F238E27FC236}">
                <a16:creationId xmlns:a16="http://schemas.microsoft.com/office/drawing/2014/main" id="{295925FA-7485-4400-86EC-100B9AE8FF98}"/>
              </a:ext>
            </a:extLst>
          </p:cNvPr>
          <p:cNvSpPr>
            <a:spLocks noGrp="1" noChangeArrowheads="1"/>
          </p:cNvSpPr>
          <p:nvPr>
            <p:ph type="title"/>
          </p:nvPr>
        </p:nvSpPr>
        <p:spPr/>
        <p:txBody>
          <a:bodyPr/>
          <a:lstStyle/>
          <a:p>
            <a:r>
              <a:rPr lang="en-US" altLang="en-US" b="1">
                <a:solidFill>
                  <a:srgbClr val="FFFF00"/>
                </a:solidFill>
                <a:effectLst/>
              </a:rPr>
              <a:t>Witnesses</a:t>
            </a:r>
          </a:p>
        </p:txBody>
      </p:sp>
      <p:sp>
        <p:nvSpPr>
          <p:cNvPr id="380931" name="Rectangle 3">
            <a:extLst>
              <a:ext uri="{FF2B5EF4-FFF2-40B4-BE49-F238E27FC236}">
                <a16:creationId xmlns:a16="http://schemas.microsoft.com/office/drawing/2014/main" id="{2A6D702B-E28F-4A38-923B-DBF670838BB9}"/>
              </a:ext>
            </a:extLst>
          </p:cNvPr>
          <p:cNvSpPr>
            <a:spLocks noGrp="1" noChangeArrowheads="1"/>
          </p:cNvSpPr>
          <p:nvPr>
            <p:ph type="body" idx="1"/>
          </p:nvPr>
        </p:nvSpPr>
        <p:spPr>
          <a:xfrm>
            <a:off x="0" y="1600200"/>
            <a:ext cx="8686800" cy="4525963"/>
          </a:xfrm>
        </p:spPr>
        <p:txBody>
          <a:bodyPr/>
          <a:lstStyle/>
          <a:p>
            <a:pPr lvl="1">
              <a:buClr>
                <a:srgbClr val="FFFF00"/>
              </a:buClr>
            </a:pPr>
            <a:r>
              <a:rPr lang="en-US" altLang="en-US" b="1">
                <a:solidFill>
                  <a:srgbClr val="FFFFFF"/>
                </a:solidFill>
                <a:effectLst/>
              </a:rPr>
              <a:t>Failure to interview potential witnesses identified by the complainant may be viewed as a flawed investigation</a:t>
            </a:r>
          </a:p>
          <a:p>
            <a:pPr lvl="1">
              <a:buClr>
                <a:srgbClr val="FFFF00"/>
              </a:buClr>
            </a:pPr>
            <a:r>
              <a:rPr lang="en-US" altLang="en-US" b="1">
                <a:solidFill>
                  <a:srgbClr val="FFFFFF"/>
                </a:solidFill>
                <a:effectLst/>
              </a:rPr>
              <a:t>Lack of witnesses is common, especially in more egregious harassment cases</a:t>
            </a:r>
          </a:p>
          <a:p>
            <a:pPr lvl="2">
              <a:buClr>
                <a:schemeClr val="hlink"/>
              </a:buClr>
              <a:buFont typeface="Wingdings" panose="05000000000000000000" pitchFamily="2" charset="2"/>
              <a:buChar char="Ø"/>
            </a:pPr>
            <a:r>
              <a:rPr lang="en-US" altLang="en-US" sz="2800" b="1">
                <a:solidFill>
                  <a:srgbClr val="FFFFFF"/>
                </a:solidFill>
                <a:effectLst/>
              </a:rPr>
              <a:t>Does not undermine complainant’s allegation</a:t>
            </a:r>
          </a:p>
          <a:p>
            <a:pPr lvl="1">
              <a:buClr>
                <a:srgbClr val="FFFF00"/>
              </a:buClr>
            </a:pPr>
            <a:r>
              <a:rPr lang="en-US" altLang="en-US" b="1">
                <a:solidFill>
                  <a:srgbClr val="FFFFFF"/>
                </a:solidFill>
                <a:effectLst/>
              </a:rPr>
              <a:t>Take statement or make report</a:t>
            </a:r>
          </a:p>
          <a:p>
            <a:pPr lvl="1">
              <a:buClr>
                <a:srgbClr val="FFFF00"/>
              </a:buClr>
            </a:pPr>
            <a:r>
              <a:rPr lang="en-US" altLang="en-US" b="1">
                <a:solidFill>
                  <a:srgbClr val="FFFFFF"/>
                </a:solidFill>
                <a:effectLst/>
              </a:rPr>
              <a:t>Again, ensure confidentiality </a:t>
            </a:r>
          </a:p>
          <a:p>
            <a:pPr lvl="1">
              <a:buClr>
                <a:srgbClr val="FFFF00"/>
              </a:buClr>
              <a:buFont typeface="Wingdings" panose="05000000000000000000" pitchFamily="2" charset="2"/>
              <a:buNone/>
            </a:pPr>
            <a:r>
              <a:rPr lang="en-US" altLang="en-US" b="1">
                <a:solidFill>
                  <a:srgbClr val="FFFFFF"/>
                </a:solidFill>
                <a:effectLst/>
              </a:rPr>
              <a:t>   &amp; non-retaliation</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790E7FD-7C30-4DAD-BD7E-850B8C565A84}"/>
              </a:ext>
            </a:extLst>
          </p:cNvPr>
          <p:cNvSpPr>
            <a:spLocks noGrp="1" noChangeArrowheads="1"/>
          </p:cNvSpPr>
          <p:nvPr>
            <p:ph type="title"/>
          </p:nvPr>
        </p:nvSpPr>
        <p:spPr/>
        <p:txBody>
          <a:bodyPr/>
          <a:lstStyle/>
          <a:p>
            <a:r>
              <a:rPr lang="en-US" altLang="en-US" b="1">
                <a:solidFill>
                  <a:srgbClr val="FFFF00"/>
                </a:solidFill>
                <a:effectLst/>
              </a:rPr>
              <a:t>Interviewing Third Parties</a:t>
            </a:r>
            <a:r>
              <a:rPr lang="en-US" altLang="en-US" b="1">
                <a:effectLst/>
              </a:rPr>
              <a:t>	</a:t>
            </a:r>
          </a:p>
        </p:txBody>
      </p:sp>
      <p:sp>
        <p:nvSpPr>
          <p:cNvPr id="47107" name="Rectangle 3">
            <a:extLst>
              <a:ext uri="{FF2B5EF4-FFF2-40B4-BE49-F238E27FC236}">
                <a16:creationId xmlns:a16="http://schemas.microsoft.com/office/drawing/2014/main" id="{FCCEFE65-39F8-40BA-A736-177A4FA8D6E3}"/>
              </a:ext>
            </a:extLst>
          </p:cNvPr>
          <p:cNvSpPr>
            <a:spLocks noGrp="1" noChangeArrowheads="1"/>
          </p:cNvSpPr>
          <p:nvPr>
            <p:ph type="body" idx="1"/>
          </p:nvPr>
        </p:nvSpPr>
        <p:spPr>
          <a:xfrm>
            <a:off x="0" y="1752600"/>
            <a:ext cx="8458200" cy="4876800"/>
          </a:xfrm>
        </p:spPr>
        <p:txBody>
          <a:bodyPr/>
          <a:lstStyle/>
          <a:p>
            <a:pPr lvl="1">
              <a:buClr>
                <a:srgbClr val="FFFF00"/>
              </a:buClr>
            </a:pPr>
            <a:r>
              <a:rPr lang="en-US" altLang="en-US" sz="3200" b="1">
                <a:solidFill>
                  <a:srgbClr val="FFFFFF"/>
                </a:solidFill>
                <a:effectLst/>
              </a:rPr>
              <a:t>Ensure confidentiality and non-retaliation</a:t>
            </a:r>
          </a:p>
          <a:p>
            <a:pPr lvl="1">
              <a:buClr>
                <a:srgbClr val="FFFF00"/>
              </a:buClr>
            </a:pPr>
            <a:r>
              <a:rPr lang="en-US" altLang="en-US" sz="3200" b="1">
                <a:solidFill>
                  <a:srgbClr val="FFFFFF"/>
                </a:solidFill>
                <a:effectLst/>
              </a:rPr>
              <a:t>What did you see or hear?</a:t>
            </a:r>
          </a:p>
          <a:p>
            <a:pPr lvl="1">
              <a:buClr>
                <a:srgbClr val="FFFF00"/>
              </a:buClr>
            </a:pPr>
            <a:r>
              <a:rPr lang="en-US" altLang="en-US" sz="3200" b="1">
                <a:solidFill>
                  <a:srgbClr val="FFFFFF"/>
                </a:solidFill>
                <a:effectLst/>
              </a:rPr>
              <a:t>What did the complainant or accused tell you?</a:t>
            </a:r>
          </a:p>
          <a:p>
            <a:pPr lvl="1">
              <a:buClr>
                <a:srgbClr val="FFFF00"/>
              </a:buClr>
            </a:pPr>
            <a:r>
              <a:rPr lang="en-US" altLang="en-US" sz="3200" b="1">
                <a:solidFill>
                  <a:srgbClr val="FFFFFF"/>
                </a:solidFill>
                <a:effectLst/>
              </a:rPr>
              <a:t>Are there other persons who may have seen or heard something or that have relevant information?</a:t>
            </a:r>
          </a:p>
          <a:p>
            <a:pPr lvl="1">
              <a:buClr>
                <a:srgbClr val="FFFF00"/>
              </a:buClr>
            </a:pPr>
            <a:r>
              <a:rPr lang="en-US" altLang="en-US" sz="3200" b="1">
                <a:solidFill>
                  <a:srgbClr val="FFFFFF"/>
                </a:solidFill>
                <a:effectLst/>
              </a:rPr>
              <a:t>Any other relevant information?</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a:extLst>
              <a:ext uri="{FF2B5EF4-FFF2-40B4-BE49-F238E27FC236}">
                <a16:creationId xmlns:a16="http://schemas.microsoft.com/office/drawing/2014/main" id="{9B42F9CF-C4BC-4384-9469-41D7BCA7870E}"/>
              </a:ext>
            </a:extLst>
          </p:cNvPr>
          <p:cNvSpPr>
            <a:spLocks noGrp="1" noChangeArrowheads="1"/>
          </p:cNvSpPr>
          <p:nvPr>
            <p:ph type="title"/>
          </p:nvPr>
        </p:nvSpPr>
        <p:spPr>
          <a:xfrm>
            <a:off x="304800" y="304800"/>
            <a:ext cx="8229600" cy="1371600"/>
          </a:xfrm>
        </p:spPr>
        <p:txBody>
          <a:bodyPr/>
          <a:lstStyle/>
          <a:p>
            <a:r>
              <a:rPr lang="en-US" altLang="en-US" sz="4000" b="1">
                <a:solidFill>
                  <a:srgbClr val="FFFF00"/>
                </a:solidFill>
                <a:effectLst/>
              </a:rPr>
              <a:t>“Similarly Situated” Individuals</a:t>
            </a:r>
          </a:p>
        </p:txBody>
      </p:sp>
      <p:sp>
        <p:nvSpPr>
          <p:cNvPr id="507907" name="Rectangle 3">
            <a:extLst>
              <a:ext uri="{FF2B5EF4-FFF2-40B4-BE49-F238E27FC236}">
                <a16:creationId xmlns:a16="http://schemas.microsoft.com/office/drawing/2014/main" id="{683CB016-C964-42E2-A4AA-1F124B68E632}"/>
              </a:ext>
            </a:extLst>
          </p:cNvPr>
          <p:cNvSpPr>
            <a:spLocks noGrp="1" noChangeArrowheads="1"/>
          </p:cNvSpPr>
          <p:nvPr>
            <p:ph type="body" idx="1"/>
          </p:nvPr>
        </p:nvSpPr>
        <p:spPr>
          <a:xfrm>
            <a:off x="-838200" y="1905000"/>
            <a:ext cx="9372600" cy="4419600"/>
          </a:xfrm>
        </p:spPr>
        <p:txBody>
          <a:bodyPr/>
          <a:lstStyle/>
          <a:p>
            <a:pPr lvl="3"/>
            <a:r>
              <a:rPr lang="en-US" altLang="en-US" sz="2400" b="1">
                <a:solidFill>
                  <a:srgbClr val="FFFFFF"/>
                </a:solidFill>
                <a:effectLst/>
              </a:rPr>
              <a:t>Similar qualifications</a:t>
            </a:r>
          </a:p>
          <a:p>
            <a:pPr lvl="3"/>
            <a:r>
              <a:rPr lang="en-US" altLang="en-US" sz="2400" b="1">
                <a:solidFill>
                  <a:srgbClr val="FFFFFF"/>
                </a:solidFill>
                <a:effectLst/>
              </a:rPr>
              <a:t>Hourly versus salaried</a:t>
            </a:r>
          </a:p>
          <a:p>
            <a:pPr lvl="3"/>
            <a:r>
              <a:rPr lang="en-US" altLang="en-US" sz="2400" b="1">
                <a:solidFill>
                  <a:srgbClr val="FFFFFF"/>
                </a:solidFill>
                <a:effectLst/>
              </a:rPr>
              <a:t>Bargaining unit versus non-bargaining unit</a:t>
            </a:r>
          </a:p>
          <a:p>
            <a:pPr lvl="3"/>
            <a:r>
              <a:rPr lang="en-US" altLang="en-US" sz="2400" b="1">
                <a:solidFill>
                  <a:srgbClr val="FFFFFF"/>
                </a:solidFill>
                <a:effectLst/>
              </a:rPr>
              <a:t>Non-supervisory versus supervisory</a:t>
            </a:r>
          </a:p>
          <a:p>
            <a:pPr lvl="3"/>
            <a:r>
              <a:rPr lang="en-US" altLang="en-US" sz="2400" b="1">
                <a:solidFill>
                  <a:srgbClr val="FFFFFF"/>
                </a:solidFill>
                <a:effectLst/>
              </a:rPr>
              <a:t>Same department/similar functions</a:t>
            </a:r>
          </a:p>
          <a:p>
            <a:pPr lvl="3"/>
            <a:r>
              <a:rPr lang="en-US" altLang="en-US" sz="2400" b="1">
                <a:solidFill>
                  <a:srgbClr val="FFFFFF"/>
                </a:solidFill>
                <a:effectLst/>
              </a:rPr>
              <a:t>Probationary versus non-probationary</a:t>
            </a:r>
          </a:p>
          <a:p>
            <a:pPr lvl="3"/>
            <a:r>
              <a:rPr lang="en-US" altLang="en-US" sz="2400" b="1">
                <a:solidFill>
                  <a:srgbClr val="FFFFFF"/>
                </a:solidFill>
                <a:effectLst/>
              </a:rPr>
              <a:t>Same stage of disciplinary process</a:t>
            </a:r>
          </a:p>
          <a:p>
            <a:pPr lvl="3"/>
            <a:r>
              <a:rPr lang="en-US" altLang="en-US" sz="2400" b="1">
                <a:solidFill>
                  <a:srgbClr val="FFFFFF"/>
                </a:solidFill>
                <a:effectLst/>
              </a:rPr>
              <a:t>Employer had notice of both complainant’s and comparator’s violations</a:t>
            </a:r>
          </a:p>
          <a:p>
            <a:pPr lvl="3"/>
            <a:r>
              <a:rPr lang="en-US" altLang="en-US" sz="2400" b="1">
                <a:solidFill>
                  <a:srgbClr val="FFFFFF"/>
                </a:solidFill>
                <a:effectLst/>
              </a:rPr>
              <a:t>Same time period/policies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a:extLst>
              <a:ext uri="{FF2B5EF4-FFF2-40B4-BE49-F238E27FC236}">
                <a16:creationId xmlns:a16="http://schemas.microsoft.com/office/drawing/2014/main" id="{8E38A327-53C4-4522-850E-5C28C1E22452}"/>
              </a:ext>
            </a:extLst>
          </p:cNvPr>
          <p:cNvSpPr>
            <a:spLocks noGrp="1" noChangeArrowheads="1"/>
          </p:cNvSpPr>
          <p:nvPr>
            <p:ph type="title"/>
          </p:nvPr>
        </p:nvSpPr>
        <p:spPr>
          <a:xfrm>
            <a:off x="457200" y="0"/>
            <a:ext cx="8226425" cy="1143000"/>
          </a:xfrm>
        </p:spPr>
        <p:txBody>
          <a:bodyPr/>
          <a:lstStyle/>
          <a:p>
            <a:r>
              <a:rPr lang="en-US" altLang="en-US" b="1">
                <a:solidFill>
                  <a:srgbClr val="FFFF00"/>
                </a:solidFill>
                <a:effectLst/>
              </a:rPr>
              <a:t>Credibility Assessment</a:t>
            </a:r>
          </a:p>
        </p:txBody>
      </p:sp>
      <p:sp>
        <p:nvSpPr>
          <p:cNvPr id="381955" name="Rectangle 3">
            <a:extLst>
              <a:ext uri="{FF2B5EF4-FFF2-40B4-BE49-F238E27FC236}">
                <a16:creationId xmlns:a16="http://schemas.microsoft.com/office/drawing/2014/main" id="{CF4C93B3-DA76-4425-BA3C-757CF2068876}"/>
              </a:ext>
            </a:extLst>
          </p:cNvPr>
          <p:cNvSpPr>
            <a:spLocks noGrp="1" noChangeArrowheads="1"/>
          </p:cNvSpPr>
          <p:nvPr>
            <p:ph type="body" idx="1"/>
          </p:nvPr>
        </p:nvSpPr>
        <p:spPr>
          <a:xfrm>
            <a:off x="228600" y="1219200"/>
            <a:ext cx="8915400" cy="5029200"/>
          </a:xfrm>
        </p:spPr>
        <p:txBody>
          <a:bodyPr/>
          <a:lstStyle/>
          <a:p>
            <a:pPr>
              <a:buClr>
                <a:srgbClr val="FFFF00"/>
              </a:buClr>
              <a:buSzTx/>
            </a:pPr>
            <a:r>
              <a:rPr lang="en-US" altLang="en-US" sz="2800" b="1">
                <a:solidFill>
                  <a:srgbClr val="FFFFFF"/>
                </a:solidFill>
                <a:effectLst/>
              </a:rPr>
              <a:t>Should not be based on friendships – remove yourself from the investigative process if necessary.</a:t>
            </a:r>
          </a:p>
          <a:p>
            <a:pPr>
              <a:buClr>
                <a:srgbClr val="FFFF00"/>
              </a:buClr>
              <a:buSzTx/>
            </a:pPr>
            <a:r>
              <a:rPr lang="en-US" altLang="en-US" sz="2800" b="1">
                <a:solidFill>
                  <a:srgbClr val="FFFFFF"/>
                </a:solidFill>
                <a:effectLst/>
              </a:rPr>
              <a:t>Should be based on facts and demeanor, not instinct alone.  </a:t>
            </a:r>
          </a:p>
          <a:p>
            <a:pPr>
              <a:buClr>
                <a:srgbClr val="FFFF00"/>
              </a:buClr>
              <a:buSzTx/>
            </a:pPr>
            <a:r>
              <a:rPr lang="en-US" altLang="en-US" sz="2800" b="1">
                <a:solidFill>
                  <a:srgbClr val="FFFFFF"/>
                </a:solidFill>
                <a:effectLst/>
              </a:rPr>
              <a:t>For each interviewee assess the following factors:</a:t>
            </a:r>
          </a:p>
          <a:p>
            <a:pPr lvl="1">
              <a:buClr>
                <a:schemeClr val="hlink"/>
              </a:buClr>
              <a:buFont typeface="Wingdings" panose="05000000000000000000" pitchFamily="2" charset="2"/>
              <a:buChar char="Ø"/>
            </a:pPr>
            <a:r>
              <a:rPr lang="en-US" altLang="en-US" b="1">
                <a:solidFill>
                  <a:srgbClr val="FFFFFF"/>
                </a:solidFill>
                <a:effectLst/>
              </a:rPr>
              <a:t>Body language</a:t>
            </a:r>
          </a:p>
          <a:p>
            <a:pPr lvl="1">
              <a:buClr>
                <a:schemeClr val="hlink"/>
              </a:buClr>
              <a:buFont typeface="Wingdings" panose="05000000000000000000" pitchFamily="2" charset="2"/>
              <a:buChar char="Ø"/>
            </a:pPr>
            <a:r>
              <a:rPr lang="en-US" altLang="en-US" b="1">
                <a:solidFill>
                  <a:srgbClr val="FFFFFF"/>
                </a:solidFill>
                <a:effectLst/>
              </a:rPr>
              <a:t>Reactions to allegations or questions—argumentative?  defensive? hostile?</a:t>
            </a:r>
          </a:p>
          <a:p>
            <a:pPr lvl="1">
              <a:buClr>
                <a:schemeClr val="hlink"/>
              </a:buClr>
              <a:buFont typeface="Wingdings" panose="05000000000000000000" pitchFamily="2" charset="2"/>
              <a:buChar char="Ø"/>
            </a:pPr>
            <a:r>
              <a:rPr lang="en-US" altLang="en-US" b="1">
                <a:solidFill>
                  <a:srgbClr val="FFFFFF"/>
                </a:solidFill>
                <a:effectLst/>
              </a:rPr>
              <a:t>Logic &amp; consistency of  the interviewee’s story</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7011" name="Rectangle 3">
            <a:extLst>
              <a:ext uri="{FF2B5EF4-FFF2-40B4-BE49-F238E27FC236}">
                <a16:creationId xmlns:a16="http://schemas.microsoft.com/office/drawing/2014/main" id="{1BCF158D-B446-48FF-916B-5485FA714844}"/>
              </a:ext>
            </a:extLst>
          </p:cNvPr>
          <p:cNvSpPr>
            <a:spLocks noGrp="1" noChangeArrowheads="1"/>
          </p:cNvSpPr>
          <p:nvPr>
            <p:ph type="body" sz="half" idx="1"/>
          </p:nvPr>
        </p:nvSpPr>
        <p:spPr>
          <a:xfrm>
            <a:off x="304800" y="1752600"/>
            <a:ext cx="4959350" cy="4578350"/>
          </a:xfrm>
        </p:spPr>
        <p:txBody>
          <a:bodyPr/>
          <a:lstStyle/>
          <a:p>
            <a:pPr>
              <a:spcBef>
                <a:spcPct val="0"/>
              </a:spcBef>
              <a:spcAft>
                <a:spcPct val="50000"/>
              </a:spcAft>
              <a:buClr>
                <a:srgbClr val="FFFF00"/>
              </a:buClr>
            </a:pPr>
            <a:r>
              <a:rPr lang="en-US" altLang="en-US" sz="2800" b="1">
                <a:solidFill>
                  <a:srgbClr val="FFFFFF"/>
                </a:solidFill>
                <a:effectLst/>
              </a:rPr>
              <a:t>Personnel Files</a:t>
            </a:r>
          </a:p>
          <a:p>
            <a:pPr>
              <a:spcBef>
                <a:spcPct val="0"/>
              </a:spcBef>
              <a:spcAft>
                <a:spcPct val="50000"/>
              </a:spcAft>
              <a:buClr>
                <a:srgbClr val="FFFF00"/>
              </a:buClr>
            </a:pPr>
            <a:r>
              <a:rPr lang="en-US" altLang="en-US" sz="2800" b="1">
                <a:solidFill>
                  <a:srgbClr val="FFFFFF"/>
                </a:solidFill>
                <a:effectLst/>
              </a:rPr>
              <a:t>Files kept by managers</a:t>
            </a:r>
          </a:p>
          <a:p>
            <a:pPr>
              <a:spcBef>
                <a:spcPct val="0"/>
              </a:spcBef>
              <a:spcAft>
                <a:spcPct val="50000"/>
              </a:spcAft>
              <a:buClr>
                <a:srgbClr val="FFFF00"/>
              </a:buClr>
            </a:pPr>
            <a:r>
              <a:rPr lang="en-US" altLang="en-US" sz="2800" b="1">
                <a:solidFill>
                  <a:srgbClr val="FFFFFF"/>
                </a:solidFill>
                <a:effectLst/>
              </a:rPr>
              <a:t>Medical files? (only if relevant to the investigation)</a:t>
            </a:r>
          </a:p>
          <a:p>
            <a:pPr>
              <a:spcBef>
                <a:spcPct val="0"/>
              </a:spcBef>
              <a:spcAft>
                <a:spcPct val="50000"/>
              </a:spcAft>
              <a:buClr>
                <a:srgbClr val="FFFF00"/>
              </a:buClr>
            </a:pPr>
            <a:r>
              <a:rPr lang="en-US" altLang="en-US" sz="2800" b="1">
                <a:solidFill>
                  <a:srgbClr val="FFFFFF"/>
                </a:solidFill>
                <a:effectLst/>
              </a:rPr>
              <a:t>Expense files</a:t>
            </a:r>
          </a:p>
          <a:p>
            <a:pPr>
              <a:spcBef>
                <a:spcPct val="0"/>
              </a:spcBef>
              <a:spcAft>
                <a:spcPct val="50000"/>
              </a:spcAft>
              <a:buClr>
                <a:srgbClr val="FFFF00"/>
              </a:buClr>
            </a:pPr>
            <a:r>
              <a:rPr lang="en-US" altLang="en-US" sz="2800" b="1">
                <a:solidFill>
                  <a:srgbClr val="FFFFFF"/>
                </a:solidFill>
                <a:effectLst/>
              </a:rPr>
              <a:t>Documents held by the claimant and/or witnesses</a:t>
            </a:r>
          </a:p>
        </p:txBody>
      </p:sp>
      <p:pic>
        <p:nvPicPr>
          <p:cNvPr id="427013" name="Picture 5" descr="Document3">
            <a:extLst>
              <a:ext uri="{FF2B5EF4-FFF2-40B4-BE49-F238E27FC236}">
                <a16:creationId xmlns:a16="http://schemas.microsoft.com/office/drawing/2014/main" id="{4236E3F1-085E-451B-8560-FDF10B16D4B5}"/>
              </a:ext>
            </a:extLst>
          </p:cNvPr>
          <p:cNvPicPr>
            <a:picLocks noChangeAspect="1" noChangeArrowheads="1"/>
          </p:cNvPicPr>
          <p:nvPr/>
        </p:nvPicPr>
        <p:blipFill>
          <a:blip r:embed="rId3">
            <a:lum bright="-16000" contrast="-28000"/>
            <a:extLst>
              <a:ext uri="{28A0092B-C50C-407E-A947-70E740481C1C}">
                <a14:useLocalDpi xmlns:a14="http://schemas.microsoft.com/office/drawing/2010/main" val="0"/>
              </a:ext>
            </a:extLst>
          </a:blip>
          <a:srcRect/>
          <a:stretch>
            <a:fillRect/>
          </a:stretch>
        </p:blipFill>
        <p:spPr bwMode="auto">
          <a:xfrm>
            <a:off x="5257800" y="1828800"/>
            <a:ext cx="355600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7014" name="Text Box 6">
            <a:extLst>
              <a:ext uri="{FF2B5EF4-FFF2-40B4-BE49-F238E27FC236}">
                <a16:creationId xmlns:a16="http://schemas.microsoft.com/office/drawing/2014/main" id="{DE01F646-4A5D-449C-AADC-662CDACDA869}"/>
              </a:ext>
            </a:extLst>
          </p:cNvPr>
          <p:cNvSpPr txBox="1">
            <a:spLocks noChangeArrowheads="1"/>
          </p:cNvSpPr>
          <p:nvPr/>
        </p:nvSpPr>
        <p:spPr bwMode="auto">
          <a:xfrm>
            <a:off x="381000" y="533400"/>
            <a:ext cx="784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n-ea"/>
                <a:cs typeface="+mn-cs"/>
              </a:rPr>
              <a:t>Documents &amp; Evidence</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9059" name="Rectangle 3">
            <a:extLst>
              <a:ext uri="{FF2B5EF4-FFF2-40B4-BE49-F238E27FC236}">
                <a16:creationId xmlns:a16="http://schemas.microsoft.com/office/drawing/2014/main" id="{B4B81BDC-86AE-45A7-B63B-81F7BB4E997B}"/>
              </a:ext>
            </a:extLst>
          </p:cNvPr>
          <p:cNvSpPr>
            <a:spLocks noGrp="1" noChangeArrowheads="1"/>
          </p:cNvSpPr>
          <p:nvPr>
            <p:ph type="body" sz="half" idx="2"/>
          </p:nvPr>
        </p:nvSpPr>
        <p:spPr>
          <a:xfrm>
            <a:off x="4619625" y="1965325"/>
            <a:ext cx="4268788" cy="4651375"/>
          </a:xfrm>
        </p:spPr>
        <p:txBody>
          <a:bodyPr/>
          <a:lstStyle/>
          <a:p>
            <a:pPr>
              <a:lnSpc>
                <a:spcPct val="90000"/>
              </a:lnSpc>
              <a:spcBef>
                <a:spcPct val="0"/>
              </a:spcBef>
              <a:spcAft>
                <a:spcPct val="50000"/>
              </a:spcAft>
              <a:buClr>
                <a:srgbClr val="FFFF00"/>
              </a:buClr>
            </a:pPr>
            <a:r>
              <a:rPr lang="en-US" altLang="en-US" sz="2800" b="1">
                <a:solidFill>
                  <a:srgbClr val="FFFFFF"/>
                </a:solidFill>
                <a:effectLst/>
              </a:rPr>
              <a:t>Computer disks</a:t>
            </a:r>
          </a:p>
          <a:p>
            <a:pPr>
              <a:lnSpc>
                <a:spcPct val="90000"/>
              </a:lnSpc>
              <a:spcBef>
                <a:spcPct val="0"/>
              </a:spcBef>
              <a:spcAft>
                <a:spcPct val="50000"/>
              </a:spcAft>
              <a:buClr>
                <a:srgbClr val="FFFF00"/>
              </a:buClr>
            </a:pPr>
            <a:r>
              <a:rPr lang="en-US" altLang="en-US" sz="2800" b="1">
                <a:solidFill>
                  <a:srgbClr val="FFFFFF"/>
                </a:solidFill>
                <a:effectLst/>
              </a:rPr>
              <a:t>External hard drives</a:t>
            </a:r>
          </a:p>
          <a:p>
            <a:pPr>
              <a:lnSpc>
                <a:spcPct val="90000"/>
              </a:lnSpc>
              <a:spcBef>
                <a:spcPct val="0"/>
              </a:spcBef>
              <a:spcAft>
                <a:spcPct val="50000"/>
              </a:spcAft>
              <a:buClr>
                <a:srgbClr val="FFFF00"/>
              </a:buClr>
            </a:pPr>
            <a:r>
              <a:rPr lang="en-US" altLang="en-US" sz="2800" b="1">
                <a:solidFill>
                  <a:srgbClr val="FFFFFF"/>
                </a:solidFill>
                <a:effectLst/>
              </a:rPr>
              <a:t>E-mails – Retention Policies</a:t>
            </a:r>
          </a:p>
          <a:p>
            <a:pPr>
              <a:lnSpc>
                <a:spcPct val="90000"/>
              </a:lnSpc>
              <a:spcBef>
                <a:spcPct val="0"/>
              </a:spcBef>
              <a:spcAft>
                <a:spcPct val="50000"/>
              </a:spcAft>
              <a:buClr>
                <a:srgbClr val="FFFF00"/>
              </a:buClr>
            </a:pPr>
            <a:r>
              <a:rPr lang="en-US" altLang="en-US" sz="2800" b="1">
                <a:solidFill>
                  <a:srgbClr val="FFFFFF"/>
                </a:solidFill>
                <a:effectLst/>
              </a:rPr>
              <a:t>Voicemails</a:t>
            </a:r>
          </a:p>
          <a:p>
            <a:pPr>
              <a:lnSpc>
                <a:spcPct val="90000"/>
              </a:lnSpc>
              <a:spcBef>
                <a:spcPct val="0"/>
              </a:spcBef>
              <a:spcAft>
                <a:spcPct val="50000"/>
              </a:spcAft>
              <a:buClr>
                <a:srgbClr val="FFFF00"/>
              </a:buClr>
            </a:pPr>
            <a:r>
              <a:rPr lang="en-US" altLang="en-US" sz="2800" b="1">
                <a:solidFill>
                  <a:srgbClr val="FFFFFF"/>
                </a:solidFill>
                <a:effectLst/>
              </a:rPr>
              <a:t>Cameras, Phones and PDA’s</a:t>
            </a:r>
          </a:p>
          <a:p>
            <a:pPr>
              <a:lnSpc>
                <a:spcPct val="90000"/>
              </a:lnSpc>
              <a:spcBef>
                <a:spcPct val="0"/>
              </a:spcBef>
              <a:spcAft>
                <a:spcPct val="50000"/>
              </a:spcAft>
              <a:buClr>
                <a:srgbClr val="FFFF00"/>
              </a:buClr>
            </a:pPr>
            <a:r>
              <a:rPr lang="en-US" altLang="en-US" sz="2800" b="1">
                <a:solidFill>
                  <a:srgbClr val="FFFFFF"/>
                </a:solidFill>
                <a:effectLst/>
              </a:rPr>
              <a:t>Internet searches</a:t>
            </a:r>
          </a:p>
        </p:txBody>
      </p:sp>
      <p:pic>
        <p:nvPicPr>
          <p:cNvPr id="429060" name="Picture 4" descr="Computer4">
            <a:extLst>
              <a:ext uri="{FF2B5EF4-FFF2-40B4-BE49-F238E27FC236}">
                <a16:creationId xmlns:a16="http://schemas.microsoft.com/office/drawing/2014/main" id="{C6B537A0-58C4-4B93-856F-36FD8E147F07}"/>
              </a:ext>
            </a:extLst>
          </p:cNvPr>
          <p:cNvPicPr>
            <a:picLocks noChangeAspect="1" noChangeArrowheads="1"/>
          </p:cNvPicPr>
          <p:nvPr/>
        </p:nvPicPr>
        <p:blipFill>
          <a:blip r:embed="rId3">
            <a:lum bright="-18000" contrast="-36000"/>
            <a:extLst>
              <a:ext uri="{28A0092B-C50C-407E-A947-70E740481C1C}">
                <a14:useLocalDpi xmlns:a14="http://schemas.microsoft.com/office/drawing/2010/main" val="0"/>
              </a:ext>
            </a:extLst>
          </a:blip>
          <a:srcRect/>
          <a:stretch>
            <a:fillRect/>
          </a:stretch>
        </p:blipFill>
        <p:spPr bwMode="auto">
          <a:xfrm>
            <a:off x="263525" y="2405063"/>
            <a:ext cx="3973513"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9063" name="Text Box 7">
            <a:extLst>
              <a:ext uri="{FF2B5EF4-FFF2-40B4-BE49-F238E27FC236}">
                <a16:creationId xmlns:a16="http://schemas.microsoft.com/office/drawing/2014/main" id="{8D2BBCCF-D305-4C6E-A6E7-9E5BD314DF21}"/>
              </a:ext>
            </a:extLst>
          </p:cNvPr>
          <p:cNvSpPr txBox="1">
            <a:spLocks noChangeArrowheads="1"/>
          </p:cNvSpPr>
          <p:nvPr/>
        </p:nvSpPr>
        <p:spPr bwMode="auto">
          <a:xfrm>
            <a:off x="228600" y="4572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n-ea"/>
                <a:cs typeface="+mn-cs"/>
              </a:rPr>
              <a:t>Electronic-type Evidence</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DE3638F6-3E91-4CA3-BE36-771C03242CDA}"/>
              </a:ext>
            </a:extLst>
          </p:cNvPr>
          <p:cNvSpPr>
            <a:spLocks noGrp="1" noChangeArrowheads="1"/>
          </p:cNvSpPr>
          <p:nvPr>
            <p:ph type="title"/>
          </p:nvPr>
        </p:nvSpPr>
        <p:spPr/>
        <p:txBody>
          <a:bodyPr/>
          <a:lstStyle/>
          <a:p>
            <a:r>
              <a:rPr lang="en-US" altLang="en-US" b="1">
                <a:solidFill>
                  <a:srgbClr val="FFFF00"/>
                </a:solidFill>
                <a:effectLst/>
              </a:rPr>
              <a:t>Reaching a Determination	</a:t>
            </a:r>
          </a:p>
        </p:txBody>
      </p:sp>
      <p:sp>
        <p:nvSpPr>
          <p:cNvPr id="416771" name="Rectangle 3">
            <a:extLst>
              <a:ext uri="{FF2B5EF4-FFF2-40B4-BE49-F238E27FC236}">
                <a16:creationId xmlns:a16="http://schemas.microsoft.com/office/drawing/2014/main" id="{30341BA9-F9F8-4DBE-ACDA-DA0450F2A480}"/>
              </a:ext>
            </a:extLst>
          </p:cNvPr>
          <p:cNvSpPr>
            <a:spLocks noGrp="1" noChangeArrowheads="1"/>
          </p:cNvSpPr>
          <p:nvPr>
            <p:ph type="body" idx="1"/>
          </p:nvPr>
        </p:nvSpPr>
        <p:spPr>
          <a:xfrm>
            <a:off x="455613" y="1598613"/>
            <a:ext cx="8226425" cy="4802187"/>
          </a:xfrm>
        </p:spPr>
        <p:txBody>
          <a:bodyPr/>
          <a:lstStyle/>
          <a:p>
            <a:pPr>
              <a:buClr>
                <a:srgbClr val="FFFF00"/>
              </a:buClr>
            </a:pPr>
            <a:r>
              <a:rPr lang="en-US" altLang="en-US" sz="2800" b="1">
                <a:solidFill>
                  <a:srgbClr val="FFFFFF"/>
                </a:solidFill>
                <a:effectLst/>
              </a:rPr>
              <a:t>Conducted the interviews.</a:t>
            </a:r>
          </a:p>
          <a:p>
            <a:pPr>
              <a:buClr>
                <a:srgbClr val="FFFF00"/>
              </a:buClr>
            </a:pPr>
            <a:r>
              <a:rPr lang="en-US" altLang="en-US" sz="2800" b="1">
                <a:solidFill>
                  <a:srgbClr val="FFFFFF"/>
                </a:solidFill>
                <a:effectLst/>
              </a:rPr>
              <a:t>Reviewed the documents – policies &amp; procedures, personnel files, emails, etc.</a:t>
            </a:r>
          </a:p>
          <a:p>
            <a:pPr>
              <a:buClr>
                <a:srgbClr val="FFFF00"/>
              </a:buClr>
            </a:pPr>
            <a:r>
              <a:rPr lang="en-US" altLang="en-US" sz="2800" b="1">
                <a:solidFill>
                  <a:srgbClr val="FFFFFF"/>
                </a:solidFill>
                <a:effectLst/>
              </a:rPr>
              <a:t>Gathered any additional information.</a:t>
            </a:r>
          </a:p>
          <a:p>
            <a:pPr lvl="1">
              <a:buClr>
                <a:schemeClr val="hlink"/>
              </a:buClr>
              <a:buFont typeface="Wingdings" panose="05000000000000000000" pitchFamily="2" charset="2"/>
              <a:buChar char="Ø"/>
            </a:pPr>
            <a:r>
              <a:rPr lang="en-US" altLang="en-US" b="1">
                <a:solidFill>
                  <a:srgbClr val="FFFFFF"/>
                </a:solidFill>
                <a:effectLst/>
              </a:rPr>
              <a:t>Prepare report that contains description of issues at hand, list witnesses and documents used as evidence, summarize information, make credibility assessments and present a finding of fact.</a:t>
            </a:r>
          </a:p>
          <a:p>
            <a:pPr lvl="1">
              <a:buClr>
                <a:schemeClr val="hlink"/>
              </a:buClr>
              <a:buFont typeface="Wingdings" panose="05000000000000000000" pitchFamily="2" charset="2"/>
              <a:buChar char="Ø"/>
            </a:pPr>
            <a:r>
              <a:rPr lang="en-US" altLang="en-US" b="1">
                <a:solidFill>
                  <a:srgbClr val="FFFFFF"/>
                </a:solidFill>
                <a:effectLst/>
              </a:rPr>
              <a:t>Recommend action, if appropriate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idx="4294967295"/>
          </p:nvPr>
        </p:nvSpPr>
        <p:spPr>
          <a:xfrm>
            <a:off x="838200" y="533400"/>
            <a:ext cx="2362200" cy="549275"/>
          </a:xfrm>
          <a:effectLst>
            <a:outerShdw dist="35921" dir="2700000" algn="ctr" rotWithShape="0">
              <a:schemeClr val="tx1"/>
            </a:outerShdw>
          </a:effectLst>
        </p:spPr>
        <p:txBody>
          <a:bodyPr lIns="0" tIns="0" rIns="0" bIns="0">
            <a:spAutoFit/>
          </a:bodyPr>
          <a:lstStyle/>
          <a:p>
            <a:r>
              <a:rPr lang="en-US" b="1">
                <a:solidFill>
                  <a:schemeClr val="accent1"/>
                </a:solidFill>
              </a:rPr>
              <a:t>Civility</a:t>
            </a:r>
          </a:p>
        </p:txBody>
      </p:sp>
      <p:sp>
        <p:nvSpPr>
          <p:cNvPr id="74755" name="Rectangle 3"/>
          <p:cNvSpPr>
            <a:spLocks noChangeArrowheads="1"/>
          </p:cNvSpPr>
          <p:nvPr/>
        </p:nvSpPr>
        <p:spPr bwMode="auto">
          <a:xfrm>
            <a:off x="304800" y="1447800"/>
            <a:ext cx="8077200" cy="2511425"/>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292934"/>
                </a:solidFill>
                <a:effectLst/>
                <a:uLnTx/>
                <a:uFillTx/>
                <a:latin typeface="Arial" charset="0"/>
                <a:ea typeface="+mn-ea"/>
                <a:cs typeface="+mn-cs"/>
              </a:rPr>
              <a:t>	</a:t>
            </a:r>
            <a:r>
              <a:rPr kumimoji="0" lang="en-US" sz="4000" b="1" i="0" u="none" strike="noStrike" kern="1200" cap="none" spc="0" normalizeH="0" baseline="0" noProof="0" dirty="0">
                <a:ln>
                  <a:noFill/>
                </a:ln>
                <a:solidFill>
                  <a:srgbClr val="292934"/>
                </a:solidFill>
                <a:effectLst/>
                <a:uLnTx/>
                <a:uFillTx/>
                <a:latin typeface="Arial" charset="0"/>
                <a:ea typeface="+mn-ea"/>
                <a:cs typeface="+mn-cs"/>
              </a:rPr>
              <a:t>Be kind, for everyone you meet</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4000" b="1" i="0" u="none" strike="noStrike" kern="1200" cap="none" spc="0" normalizeH="0" baseline="0" noProof="0" dirty="0">
                <a:ln>
                  <a:noFill/>
                </a:ln>
                <a:solidFill>
                  <a:srgbClr val="292934"/>
                </a:solidFill>
                <a:effectLst/>
                <a:uLnTx/>
                <a:uFillTx/>
                <a:latin typeface="Arial" charset="0"/>
                <a:ea typeface="+mn-ea"/>
                <a:cs typeface="+mn-cs"/>
              </a:rPr>
              <a:t>	is fighting a hard battle.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292934"/>
                </a:solidFill>
                <a:effectLst/>
                <a:uLnTx/>
                <a:uFillTx/>
                <a:latin typeface="Arial" charset="0"/>
                <a:ea typeface="+mn-ea"/>
                <a:cs typeface="+mn-cs"/>
              </a:rPr>
              <a:t>											  	 --  </a:t>
            </a:r>
            <a:r>
              <a:rPr kumimoji="0" lang="en-US" sz="3200" b="0" i="0" u="none" strike="noStrike" kern="1200" cap="none" spc="0" normalizeH="0" baseline="0" noProof="0" dirty="0">
                <a:ln>
                  <a:noFill/>
                </a:ln>
                <a:solidFill>
                  <a:srgbClr val="292934"/>
                </a:solidFill>
                <a:effectLst/>
                <a:uLnTx/>
                <a:uFillTx/>
                <a:latin typeface="Arial" charset="0"/>
                <a:ea typeface="+mn-ea"/>
                <a:cs typeface="+mn-cs"/>
              </a:rPr>
              <a:t>Plato or someone else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343400"/>
            <a:ext cx="5715000" cy="2349500"/>
          </a:xfrm>
          <a:prstGeom prst="rect">
            <a:avLst/>
          </a:prstGeom>
        </p:spPr>
      </p:pic>
    </p:spTree>
    <p:extLst>
      <p:ext uri="{BB962C8B-B14F-4D97-AF65-F5344CB8AC3E}">
        <p14:creationId xmlns:p14="http://schemas.microsoft.com/office/powerpoint/2010/main" val="3511597246"/>
      </p:ext>
    </p:extLst>
  </p:cSld>
  <p:clrMapOvr>
    <a:masterClrMapping/>
  </p:clrMapOvr>
  <p:transition>
    <p:zoom/>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a:extLst>
              <a:ext uri="{FF2B5EF4-FFF2-40B4-BE49-F238E27FC236}">
                <a16:creationId xmlns:a16="http://schemas.microsoft.com/office/drawing/2014/main" id="{7C3F3E38-6B00-4EEE-A386-7CE76EACD03B}"/>
              </a:ext>
            </a:extLst>
          </p:cNvPr>
          <p:cNvSpPr>
            <a:spLocks noGrp="1" noChangeArrowheads="1"/>
          </p:cNvSpPr>
          <p:nvPr>
            <p:ph type="title"/>
          </p:nvPr>
        </p:nvSpPr>
        <p:spPr/>
        <p:txBody>
          <a:bodyPr/>
          <a:lstStyle/>
          <a:p>
            <a:r>
              <a:rPr lang="en-US" altLang="en-US" b="1">
                <a:solidFill>
                  <a:srgbClr val="FFFF00"/>
                </a:solidFill>
                <a:effectLst/>
              </a:rPr>
              <a:t>Reaching a Determination</a:t>
            </a:r>
            <a:r>
              <a:rPr lang="en-US" altLang="en-US"/>
              <a:t>	</a:t>
            </a:r>
          </a:p>
        </p:txBody>
      </p:sp>
      <p:sp>
        <p:nvSpPr>
          <p:cNvPr id="402435" name="Rectangle 3">
            <a:extLst>
              <a:ext uri="{FF2B5EF4-FFF2-40B4-BE49-F238E27FC236}">
                <a16:creationId xmlns:a16="http://schemas.microsoft.com/office/drawing/2014/main" id="{E3146352-C9E9-4F2B-8E2C-D705DE149D7E}"/>
              </a:ext>
            </a:extLst>
          </p:cNvPr>
          <p:cNvSpPr>
            <a:spLocks noGrp="1" noChangeArrowheads="1"/>
          </p:cNvSpPr>
          <p:nvPr>
            <p:ph type="body" idx="1"/>
          </p:nvPr>
        </p:nvSpPr>
        <p:spPr>
          <a:xfrm>
            <a:off x="304800" y="2209800"/>
            <a:ext cx="8382000" cy="3992563"/>
          </a:xfrm>
        </p:spPr>
        <p:txBody>
          <a:bodyPr/>
          <a:lstStyle/>
          <a:p>
            <a:pPr>
              <a:lnSpc>
                <a:spcPct val="90000"/>
              </a:lnSpc>
              <a:buClr>
                <a:srgbClr val="FFFF00"/>
              </a:buClr>
            </a:pPr>
            <a:r>
              <a:rPr lang="en-US" altLang="en-US" b="1">
                <a:solidFill>
                  <a:srgbClr val="FFFFFF"/>
                </a:solidFill>
                <a:effectLst/>
              </a:rPr>
              <a:t>Cases are usually not clear cut</a:t>
            </a:r>
          </a:p>
          <a:p>
            <a:pPr>
              <a:lnSpc>
                <a:spcPct val="90000"/>
              </a:lnSpc>
              <a:buClr>
                <a:srgbClr val="FFFF00"/>
              </a:buClr>
            </a:pPr>
            <a:r>
              <a:rPr lang="en-US" altLang="en-US" b="1">
                <a:solidFill>
                  <a:srgbClr val="FFFFFF"/>
                </a:solidFill>
                <a:effectLst/>
              </a:rPr>
              <a:t>However, it is critical that a conclusion is reached based on the investigation/inquiry</a:t>
            </a:r>
          </a:p>
          <a:p>
            <a:pPr>
              <a:lnSpc>
                <a:spcPct val="90000"/>
              </a:lnSpc>
              <a:buClr>
                <a:srgbClr val="FFFF00"/>
              </a:buClr>
            </a:pPr>
            <a:r>
              <a:rPr lang="en-US" altLang="en-US" b="1">
                <a:solidFill>
                  <a:srgbClr val="FFFFFF"/>
                </a:solidFill>
                <a:effectLst/>
              </a:rPr>
              <a:t>The conclusion should be supported by the documents, interviews and the investigator’s impression</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F300A03E-50B0-4FF9-BD86-EEF959BB7D76}"/>
              </a:ext>
            </a:extLst>
          </p:cNvPr>
          <p:cNvSpPr>
            <a:spLocks noGrp="1" noChangeArrowheads="1"/>
          </p:cNvSpPr>
          <p:nvPr>
            <p:ph type="title"/>
          </p:nvPr>
        </p:nvSpPr>
        <p:spPr>
          <a:xfrm>
            <a:off x="457200" y="533400"/>
            <a:ext cx="8226425" cy="1143000"/>
          </a:xfrm>
        </p:spPr>
        <p:txBody>
          <a:bodyPr/>
          <a:lstStyle/>
          <a:p>
            <a:r>
              <a:rPr lang="en-US" altLang="en-US" b="1">
                <a:solidFill>
                  <a:srgbClr val="FFFF00"/>
                </a:solidFill>
                <a:effectLst/>
              </a:rPr>
              <a:t>Post Determination</a:t>
            </a:r>
            <a:br>
              <a:rPr lang="en-US" altLang="en-US" b="1">
                <a:solidFill>
                  <a:srgbClr val="FFFF00"/>
                </a:solidFill>
                <a:effectLst/>
              </a:rPr>
            </a:br>
            <a:r>
              <a:rPr lang="en-US" altLang="en-US" sz="3200" b="1" i="1">
                <a:solidFill>
                  <a:srgbClr val="FFFF00"/>
                </a:solidFill>
                <a:effectLst/>
              </a:rPr>
              <a:t>In All Cases . . .</a:t>
            </a:r>
          </a:p>
        </p:txBody>
      </p:sp>
      <p:sp>
        <p:nvSpPr>
          <p:cNvPr id="406531" name="Rectangle 3">
            <a:extLst>
              <a:ext uri="{FF2B5EF4-FFF2-40B4-BE49-F238E27FC236}">
                <a16:creationId xmlns:a16="http://schemas.microsoft.com/office/drawing/2014/main" id="{3B06BF04-B704-46FD-88CC-D73EA902EC91}"/>
              </a:ext>
            </a:extLst>
          </p:cNvPr>
          <p:cNvSpPr>
            <a:spLocks noGrp="1" noChangeArrowheads="1"/>
          </p:cNvSpPr>
          <p:nvPr>
            <p:ph type="body" idx="1"/>
          </p:nvPr>
        </p:nvSpPr>
        <p:spPr>
          <a:xfrm>
            <a:off x="455613" y="2205038"/>
            <a:ext cx="8226425" cy="2527300"/>
          </a:xfrm>
        </p:spPr>
        <p:txBody>
          <a:bodyPr/>
          <a:lstStyle/>
          <a:p>
            <a:pPr>
              <a:lnSpc>
                <a:spcPct val="90000"/>
              </a:lnSpc>
              <a:buClr>
                <a:srgbClr val="FFFF00"/>
              </a:buClr>
              <a:buSzTx/>
            </a:pPr>
            <a:r>
              <a:rPr lang="en-US" altLang="en-US" b="1">
                <a:solidFill>
                  <a:srgbClr val="FFFFFF"/>
                </a:solidFill>
                <a:effectLst/>
              </a:rPr>
              <a:t>Reiterate anti-harassment, anti-discrimination policy</a:t>
            </a:r>
          </a:p>
          <a:p>
            <a:pPr>
              <a:lnSpc>
                <a:spcPct val="90000"/>
              </a:lnSpc>
              <a:buClr>
                <a:srgbClr val="FFFF00"/>
              </a:buClr>
              <a:buSzTx/>
            </a:pPr>
            <a:r>
              <a:rPr lang="en-US" altLang="en-US" b="1">
                <a:solidFill>
                  <a:srgbClr val="FFFFFF"/>
                </a:solidFill>
                <a:effectLst/>
              </a:rPr>
              <a:t>Reiterate anti-retaliation policy</a:t>
            </a:r>
          </a:p>
          <a:p>
            <a:pPr>
              <a:lnSpc>
                <a:spcPct val="90000"/>
              </a:lnSpc>
              <a:buClr>
                <a:srgbClr val="FFFF00"/>
              </a:buClr>
              <a:buSzTx/>
            </a:pPr>
            <a:r>
              <a:rPr lang="en-US" altLang="en-US" b="1">
                <a:solidFill>
                  <a:srgbClr val="FFFFFF"/>
                </a:solidFill>
                <a:effectLst/>
              </a:rPr>
              <a:t>Offer refresher training to supervisors and/or employees</a:t>
            </a:r>
          </a:p>
        </p:txBody>
      </p:sp>
      <p:pic>
        <p:nvPicPr>
          <p:cNvPr id="406532" name="Picture 4" descr="slide7">
            <a:hlinkClick r:id="rId2"/>
            <a:extLst>
              <a:ext uri="{FF2B5EF4-FFF2-40B4-BE49-F238E27FC236}">
                <a16:creationId xmlns:a16="http://schemas.microsoft.com/office/drawing/2014/main" id="{3CA3B982-41CC-4051-8287-738339015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572000"/>
            <a:ext cx="2438400" cy="1733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2"/>
          <p:cNvSpPr>
            <a:spLocks noGrp="1" noChangeArrowheads="1"/>
          </p:cNvSpPr>
          <p:nvPr>
            <p:ph type="title"/>
          </p:nvPr>
        </p:nvSpPr>
        <p:spPr/>
        <p:txBody>
          <a:bodyPr/>
          <a:lstStyle/>
          <a:p>
            <a:r>
              <a:rPr lang="en-US"/>
              <a:t>Become groups of two</a:t>
            </a:r>
          </a:p>
        </p:txBody>
      </p:sp>
      <p:sp>
        <p:nvSpPr>
          <p:cNvPr id="372738" name="Rectangle 3"/>
          <p:cNvSpPr>
            <a:spLocks noGrp="1" noChangeArrowheads="1"/>
          </p:cNvSpPr>
          <p:nvPr>
            <p:ph type="body" idx="1"/>
          </p:nvPr>
        </p:nvSpPr>
        <p:spPr/>
        <p:txBody>
          <a:bodyPr/>
          <a:lstStyle/>
          <a:p>
            <a:r>
              <a:rPr lang="en-US"/>
              <a:t>One becomes person A</a:t>
            </a:r>
          </a:p>
          <a:p>
            <a:r>
              <a:rPr lang="en-US"/>
              <a:t>The other person B</a:t>
            </a:r>
          </a:p>
        </p:txBody>
      </p:sp>
      <p:pic>
        <p:nvPicPr>
          <p:cNvPr id="372739" name="Picture 4" descr="MPj03853270000[1]"/>
          <p:cNvPicPr>
            <a:picLocks noChangeAspect="1" noChangeArrowheads="1"/>
          </p:cNvPicPr>
          <p:nvPr/>
        </p:nvPicPr>
        <p:blipFill>
          <a:blip r:embed="rId3" cstate="print"/>
          <a:srcRect/>
          <a:stretch>
            <a:fillRect/>
          </a:stretch>
        </p:blipFill>
        <p:spPr bwMode="auto">
          <a:xfrm>
            <a:off x="-914400" y="3733800"/>
            <a:ext cx="6400800" cy="4572000"/>
          </a:xfrm>
          <a:prstGeom prst="rect">
            <a:avLst/>
          </a:prstGeom>
          <a:noFill/>
          <a:ln w="9525">
            <a:noFill/>
            <a:miter lim="800000"/>
            <a:headEnd/>
            <a:tailEnd/>
          </a:ln>
        </p:spPr>
      </p:pic>
    </p:spTree>
    <p:extLst>
      <p:ext uri="{BB962C8B-B14F-4D97-AF65-F5344CB8AC3E}">
        <p14:creationId xmlns:p14="http://schemas.microsoft.com/office/powerpoint/2010/main" val="3760797604"/>
      </p:ext>
    </p:extLst>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br>
              <a:rPr lang="en-US" dirty="0"/>
            </a:br>
            <a:r>
              <a:rPr lang="en-US" sz="3200" dirty="0"/>
              <a:t>As a manager, how would you react to the following scenario?</a:t>
            </a:r>
            <a:br>
              <a:rPr lang="en-US" dirty="0"/>
            </a:br>
            <a:endParaRPr lang="en-US" dirty="0"/>
          </a:p>
        </p:txBody>
      </p:sp>
      <p:sp>
        <p:nvSpPr>
          <p:cNvPr id="3" name="Content Placeholder 2"/>
          <p:cNvSpPr>
            <a:spLocks noGrp="1"/>
          </p:cNvSpPr>
          <p:nvPr>
            <p:ph idx="1"/>
          </p:nvPr>
        </p:nvSpPr>
        <p:spPr>
          <a:xfrm>
            <a:off x="152400" y="1981200"/>
            <a:ext cx="8610600" cy="4572000"/>
          </a:xfrm>
        </p:spPr>
        <p:txBody>
          <a:bodyPr/>
          <a:lstStyle/>
          <a:p>
            <a:r>
              <a:rPr lang="en-US" sz="2400" dirty="0"/>
              <a:t>Duane, an employee in another department, confides in you that his female supervisor Kathleen keeps referring to him as “hot.” She tells off-color jokes, and presses him for details on what he does after work. </a:t>
            </a:r>
          </a:p>
          <a:p>
            <a:r>
              <a:rPr lang="en-US" sz="2400" dirty="0"/>
              <a:t>Duane admits feeling uncomfortable around Kathleen, but insists that neither you nor any other manager mention it to Kathleen because the situation is embarrassing. </a:t>
            </a:r>
          </a:p>
          <a:p>
            <a:r>
              <a:rPr lang="en-US" sz="2400" dirty="0"/>
              <a:t>He tells you he’s “just venting” and says he’s confident he can work this out on his own</a:t>
            </a:r>
            <a:r>
              <a:rPr lang="en-US" dirty="0"/>
              <a:t>.</a:t>
            </a:r>
          </a:p>
        </p:txBody>
      </p:sp>
    </p:spTree>
    <p:extLst>
      <p:ext uri="{BB962C8B-B14F-4D97-AF65-F5344CB8AC3E}">
        <p14:creationId xmlns:p14="http://schemas.microsoft.com/office/powerpoint/2010/main" val="2442425632"/>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Would you:</a:t>
            </a:r>
          </a:p>
        </p:txBody>
      </p:sp>
      <p:sp>
        <p:nvSpPr>
          <p:cNvPr id="3" name="Content Placeholder 2"/>
          <p:cNvSpPr>
            <a:spLocks noGrp="1"/>
          </p:cNvSpPr>
          <p:nvPr>
            <p:ph idx="1"/>
          </p:nvPr>
        </p:nvSpPr>
        <p:spPr/>
        <p:txBody>
          <a:bodyPr/>
          <a:lstStyle/>
          <a:p>
            <a:r>
              <a:rPr lang="en-US" sz="2800" dirty="0"/>
              <a:t>a. Coach Duane on how to handle the situation?</a:t>
            </a:r>
          </a:p>
          <a:p>
            <a:pPr marL="0" indent="0">
              <a:buNone/>
            </a:pPr>
            <a:endParaRPr lang="en-US" sz="2800" dirty="0"/>
          </a:p>
          <a:p>
            <a:r>
              <a:rPr lang="en-US" sz="2800" dirty="0"/>
              <a:t> b. Have an off-the-record-conversation with Kathleen, telling her to stop the jokes and inappropriate comments around Duane?</a:t>
            </a:r>
          </a:p>
          <a:p>
            <a:pPr marL="0" indent="0">
              <a:buNone/>
            </a:pPr>
            <a:endParaRPr lang="en-US" sz="2800" dirty="0"/>
          </a:p>
          <a:p>
            <a:r>
              <a:rPr lang="en-US" sz="2800" dirty="0"/>
              <a:t> c. Notify your HR Manager immediately?</a:t>
            </a:r>
          </a:p>
          <a:p>
            <a:pPr marL="0" indent="0">
              <a:buNone/>
            </a:pPr>
            <a:endParaRPr lang="en-US" dirty="0"/>
          </a:p>
        </p:txBody>
      </p:sp>
    </p:spTree>
    <p:extLst>
      <p:ext uri="{BB962C8B-B14F-4D97-AF65-F5344CB8AC3E}">
        <p14:creationId xmlns:p14="http://schemas.microsoft.com/office/powerpoint/2010/main" val="997274067"/>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So what is an employer’s first line of defense against a harassment or discrimination lawsuit? </a:t>
            </a:r>
          </a:p>
        </p:txBody>
      </p:sp>
      <p:sp>
        <p:nvSpPr>
          <p:cNvPr id="3" name="Content Placeholder 2"/>
          <p:cNvSpPr>
            <a:spLocks noGrp="1"/>
          </p:cNvSpPr>
          <p:nvPr>
            <p:ph idx="1"/>
          </p:nvPr>
        </p:nvSpPr>
        <p:spPr/>
        <p:txBody>
          <a:bodyPr/>
          <a:lstStyle/>
          <a:p>
            <a:r>
              <a:rPr lang="en-US" sz="2800" dirty="0"/>
              <a:t>Employers can begin by protecting employees with a zero tolerance rule that is backed up with formal policies and complaint procedures.</a:t>
            </a:r>
          </a:p>
          <a:p>
            <a:r>
              <a:rPr lang="en-US" sz="2800" dirty="0"/>
              <a:t> Employers also must be willing to conduct prompt, impartial and well-documented investigations when necessary and be prepared to take appropriate, corrective action when required.</a:t>
            </a:r>
          </a:p>
          <a:p>
            <a:endParaRPr lang="en-US" dirty="0"/>
          </a:p>
        </p:txBody>
      </p:sp>
    </p:spTree>
    <p:extLst>
      <p:ext uri="{BB962C8B-B14F-4D97-AF65-F5344CB8AC3E}">
        <p14:creationId xmlns:p14="http://schemas.microsoft.com/office/powerpoint/2010/main" val="2099096018"/>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Conducting an Investigation</a:t>
            </a:r>
          </a:p>
        </p:txBody>
      </p:sp>
      <p:sp>
        <p:nvSpPr>
          <p:cNvPr id="3" name="Content Placeholder 2"/>
          <p:cNvSpPr>
            <a:spLocks noGrp="1"/>
          </p:cNvSpPr>
          <p:nvPr>
            <p:ph idx="1"/>
          </p:nvPr>
        </p:nvSpPr>
        <p:spPr/>
        <p:txBody>
          <a:bodyPr/>
          <a:lstStyle/>
          <a:p>
            <a:r>
              <a:rPr lang="en-US" dirty="0"/>
              <a:t>There are many misconceptions about internal investigations. </a:t>
            </a:r>
          </a:p>
          <a:p>
            <a:r>
              <a:rPr lang="en-US" dirty="0"/>
              <a:t>Here are five common missteps employers often make when responding to employee complaints:</a:t>
            </a:r>
          </a:p>
          <a:p>
            <a:endParaRPr lang="en-US" dirty="0"/>
          </a:p>
        </p:txBody>
      </p:sp>
    </p:spTree>
    <p:extLst>
      <p:ext uri="{BB962C8B-B14F-4D97-AF65-F5344CB8AC3E}">
        <p14:creationId xmlns:p14="http://schemas.microsoft.com/office/powerpoint/2010/main" val="1714245830"/>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Error #1: A complaint must be in writing to trigger an investigation</a:t>
            </a:r>
          </a:p>
        </p:txBody>
      </p:sp>
      <p:sp>
        <p:nvSpPr>
          <p:cNvPr id="3" name="Content Placeholder 2"/>
          <p:cNvSpPr>
            <a:spLocks noGrp="1"/>
          </p:cNvSpPr>
          <p:nvPr>
            <p:ph idx="1"/>
          </p:nvPr>
        </p:nvSpPr>
        <p:spPr>
          <a:xfrm>
            <a:off x="457200" y="1828800"/>
            <a:ext cx="8458200" cy="4038600"/>
          </a:xfrm>
        </p:spPr>
        <p:txBody>
          <a:bodyPr/>
          <a:lstStyle/>
          <a:p>
            <a:r>
              <a:rPr lang="en-US" sz="2800" dirty="0"/>
              <a:t>FACT: when an employee complains about alleged harassment or discrimination, an investigation must be conducted regardless of whether the company’s procedure for lodging complaints was followed. </a:t>
            </a:r>
          </a:p>
          <a:p>
            <a:r>
              <a:rPr lang="en-US" sz="2800" dirty="0"/>
              <a:t>An employee is not required to put a complaint in writing, and need not even use the words “discrimination” or “harassment” in order to trigger an investigation.</a:t>
            </a:r>
          </a:p>
          <a:p>
            <a:endParaRPr lang="en-US" dirty="0"/>
          </a:p>
        </p:txBody>
      </p:sp>
    </p:spTree>
    <p:extLst>
      <p:ext uri="{BB962C8B-B14F-4D97-AF65-F5344CB8AC3E}">
        <p14:creationId xmlns:p14="http://schemas.microsoft.com/office/powerpoint/2010/main" val="747794195"/>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28600"/>
            <a:ext cx="8420100" cy="1371600"/>
          </a:xfrm>
        </p:spPr>
        <p:txBody>
          <a:bodyPr/>
          <a:lstStyle/>
          <a:p>
            <a:r>
              <a:rPr lang="en-US" sz="3200" dirty="0"/>
              <a:t>Error #2: Employee has a “right” to decline an investigation.</a:t>
            </a:r>
          </a:p>
        </p:txBody>
      </p:sp>
      <p:sp>
        <p:nvSpPr>
          <p:cNvPr id="3" name="Content Placeholder 2"/>
          <p:cNvSpPr>
            <a:spLocks noGrp="1"/>
          </p:cNvSpPr>
          <p:nvPr>
            <p:ph idx="1"/>
          </p:nvPr>
        </p:nvSpPr>
        <p:spPr>
          <a:xfrm>
            <a:off x="381000" y="1752600"/>
            <a:ext cx="8610600" cy="5029200"/>
          </a:xfrm>
        </p:spPr>
        <p:txBody>
          <a:bodyPr/>
          <a:lstStyle/>
          <a:p>
            <a:r>
              <a:rPr lang="en-US" sz="2400" dirty="0"/>
              <a:t>The obligation to investigate arises when an employee complains about facts or circumstances that would cause a reasonable person to conclude that the complaint was based on discriminatory conduct.  </a:t>
            </a:r>
          </a:p>
          <a:p>
            <a:pPr marL="0" indent="0">
              <a:buNone/>
            </a:pPr>
            <a:endParaRPr lang="en-US" sz="2400" dirty="0"/>
          </a:p>
          <a:p>
            <a:r>
              <a:rPr lang="en-US" sz="2400" dirty="0"/>
              <a:t>It is sufficient that the employee complains to any supervisor or member of management. </a:t>
            </a:r>
          </a:p>
          <a:p>
            <a:pPr marL="0" indent="0">
              <a:buNone/>
            </a:pPr>
            <a:endParaRPr lang="en-US" sz="2400" dirty="0"/>
          </a:p>
          <a:p>
            <a:r>
              <a:rPr lang="en-US" sz="2400" dirty="0"/>
              <a:t>Once a supervisor or member of management is aware of the allegations, the company must conduct an investigation of some kind – even if the employee asks the supervisor or manager to do nothing about the complaint.</a:t>
            </a:r>
          </a:p>
        </p:txBody>
      </p:sp>
    </p:spTree>
    <p:extLst>
      <p:ext uri="{BB962C8B-B14F-4D97-AF65-F5344CB8AC3E}">
        <p14:creationId xmlns:p14="http://schemas.microsoft.com/office/powerpoint/2010/main" val="2858732949"/>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sz="2800" dirty="0"/>
              <a:t>Error #3: No need to make this “official,” time will tell if a complaint is legitimate.</a:t>
            </a:r>
            <a:endParaRPr lang="en-US" dirty="0"/>
          </a:p>
        </p:txBody>
      </p:sp>
      <p:sp>
        <p:nvSpPr>
          <p:cNvPr id="3" name="Content Placeholder 2"/>
          <p:cNvSpPr>
            <a:spLocks noGrp="1"/>
          </p:cNvSpPr>
          <p:nvPr>
            <p:ph idx="1"/>
          </p:nvPr>
        </p:nvSpPr>
        <p:spPr>
          <a:xfrm>
            <a:off x="457200" y="1600200"/>
            <a:ext cx="8534400" cy="4648200"/>
          </a:xfrm>
        </p:spPr>
        <p:txBody>
          <a:bodyPr/>
          <a:lstStyle/>
          <a:p>
            <a:r>
              <a:rPr lang="en-US" sz="2400" dirty="0"/>
              <a:t>It is important to move quickly if you hear or suspect someone has been harassed or is working in a hostile work environment.</a:t>
            </a:r>
          </a:p>
          <a:p>
            <a:r>
              <a:rPr lang="en-US" sz="2400" dirty="0"/>
              <a:t>If an investigation is necessary, it should be handled by an HR professional or a manager trained in conducting internal investigations. </a:t>
            </a:r>
          </a:p>
          <a:p>
            <a:r>
              <a:rPr lang="en-US" sz="2400" dirty="0"/>
              <a:t>It’s also a good idea to have a second, impartial manager serve as a witness during interviews. </a:t>
            </a:r>
          </a:p>
          <a:p>
            <a:r>
              <a:rPr lang="en-US" sz="2400" dirty="0"/>
              <a:t>Both the interviewer and witness should take detailed notes of each conversation.</a:t>
            </a:r>
          </a:p>
          <a:p>
            <a:endParaRPr lang="en-US" dirty="0"/>
          </a:p>
        </p:txBody>
      </p:sp>
    </p:spTree>
    <p:extLst>
      <p:ext uri="{BB962C8B-B14F-4D97-AF65-F5344CB8AC3E}">
        <p14:creationId xmlns:p14="http://schemas.microsoft.com/office/powerpoint/2010/main" val="4176994430"/>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5.png"/></Relationships>
</file>

<file path=ppt/theme/_rels/theme12.xml.rels><?xml version="1.0" encoding="UTF-8" standalone="yes"?>
<Relationships xmlns="http://schemas.openxmlformats.org/package/2006/relationships"><Relationship Id="rId1" Type="http://schemas.openxmlformats.org/officeDocument/2006/relationships/image" Target="../media/image7.jpeg"/></Relationships>
</file>

<file path=ppt/theme/_rels/them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intern orintation.potm" id="{D77FB3DD-C322-4349-808F-93796F345C7F}" vid="{09C79FB3-48D8-49F0-84BA-821384979F72}"/>
    </a:ext>
  </a:extLst>
</a:theme>
</file>

<file path=ppt/theme/theme11.xml><?xml version="1.0" encoding="utf-8"?>
<a:theme xmlns:a="http://schemas.openxmlformats.org/drawingml/2006/main" name="Whi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dirty="0" smtClean="0">
            <a:ln>
              <a:noFill/>
            </a:ln>
            <a:solidFill>
              <a:srgbClr val="000000"/>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ush Lib Creating a Culture of Civility at Work.potm" id="{B53D3198-6F02-4A21-A576-B4CDDAA8061C}" vid="{1BDF8E9B-F54D-421A-85AD-BC1D957B996B}"/>
    </a:ext>
  </a:extLst>
</a:theme>
</file>

<file path=ppt/theme/theme1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P01">
  <a:themeElements>
    <a:clrScheme name="">
      <a:dk1>
        <a:srgbClr val="081D58"/>
      </a:dk1>
      <a:lt1>
        <a:srgbClr val="F2F5FF"/>
      </a:lt1>
      <a:dk2>
        <a:srgbClr val="00279F"/>
      </a:dk2>
      <a:lt2>
        <a:srgbClr val="919191"/>
      </a:lt2>
      <a:accent1>
        <a:srgbClr val="00B7A5"/>
      </a:accent1>
      <a:accent2>
        <a:srgbClr val="F39FD1"/>
      </a:accent2>
      <a:accent3>
        <a:srgbClr val="F7F9FF"/>
      </a:accent3>
      <a:accent4>
        <a:srgbClr val="06174A"/>
      </a:accent4>
      <a:accent5>
        <a:srgbClr val="AAD8CF"/>
      </a:accent5>
      <a:accent6>
        <a:srgbClr val="DC90BD"/>
      </a:accent6>
      <a:hlink>
        <a:srgbClr val="7B00E4"/>
      </a:hlink>
      <a:folHlink>
        <a:srgbClr val="3365FB"/>
      </a:folHlink>
    </a:clrScheme>
    <a:fontScheme name="CHAP01">
      <a:majorFont>
        <a:latin typeface="Goudy"/>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HAP0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AP0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AP0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AP0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AP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AP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AP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Solstic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Echo">
  <a:themeElements>
    <a:clrScheme name="Echo 11">
      <a:dk1>
        <a:srgbClr val="336666"/>
      </a:dk1>
      <a:lt1>
        <a:srgbClr val="EAFDBF"/>
      </a:lt1>
      <a:dk2>
        <a:srgbClr val="000000"/>
      </a:dk2>
      <a:lt2>
        <a:srgbClr val="666699"/>
      </a:lt2>
      <a:accent1>
        <a:srgbClr val="99CCCC"/>
      </a:accent1>
      <a:accent2>
        <a:srgbClr val="CCCCCC"/>
      </a:accent2>
      <a:accent3>
        <a:srgbClr val="F3FEDC"/>
      </a:accent3>
      <a:accent4>
        <a:srgbClr val="2A5656"/>
      </a:accent4>
      <a:accent5>
        <a:srgbClr val="CAE2E2"/>
      </a:accent5>
      <a:accent6>
        <a:srgbClr val="B9B9B9"/>
      </a:accent6>
      <a:hlink>
        <a:srgbClr val="006666"/>
      </a:hlink>
      <a:folHlink>
        <a:srgbClr val="B2B2B2"/>
      </a:folHlink>
    </a:clrScheme>
    <a:fontScheme name="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
      <a:clrScheme name="Echo 11">
        <a:dk1>
          <a:srgbClr val="336666"/>
        </a:dk1>
        <a:lt1>
          <a:srgbClr val="EAFDBF"/>
        </a:lt1>
        <a:dk2>
          <a:srgbClr val="000000"/>
        </a:dk2>
        <a:lt2>
          <a:srgbClr val="666699"/>
        </a:lt2>
        <a:accent1>
          <a:srgbClr val="99CCCC"/>
        </a:accent1>
        <a:accent2>
          <a:srgbClr val="CCCCCC"/>
        </a:accent2>
        <a:accent3>
          <a:srgbClr val="F3FEDC"/>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12">
        <a:dk1>
          <a:srgbClr val="336666"/>
        </a:dk1>
        <a:lt1>
          <a:srgbClr val="FEE6C6"/>
        </a:lt1>
        <a:dk2>
          <a:srgbClr val="000000"/>
        </a:dk2>
        <a:lt2>
          <a:srgbClr val="666699"/>
        </a:lt2>
        <a:accent1>
          <a:srgbClr val="99CCCC"/>
        </a:accent1>
        <a:accent2>
          <a:srgbClr val="CCCCCC"/>
        </a:accent2>
        <a:accent3>
          <a:srgbClr val="FEF0D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13">
        <a:dk1>
          <a:srgbClr val="336666"/>
        </a:dk1>
        <a:lt1>
          <a:srgbClr val="FEEFDA"/>
        </a:lt1>
        <a:dk2>
          <a:srgbClr val="000000"/>
        </a:dk2>
        <a:lt2>
          <a:srgbClr val="666699"/>
        </a:lt2>
        <a:accent1>
          <a:srgbClr val="99CCCC"/>
        </a:accent1>
        <a:accent2>
          <a:srgbClr val="CCCCCC"/>
        </a:accent2>
        <a:accent3>
          <a:srgbClr val="FEF6EA"/>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14">
        <a:dk1>
          <a:srgbClr val="336666"/>
        </a:dk1>
        <a:lt1>
          <a:srgbClr val="C2BFFD"/>
        </a:lt1>
        <a:dk2>
          <a:srgbClr val="000000"/>
        </a:dk2>
        <a:lt2>
          <a:srgbClr val="666699"/>
        </a:lt2>
        <a:accent1>
          <a:srgbClr val="99CCCC"/>
        </a:accent1>
        <a:accent2>
          <a:srgbClr val="CCCCCC"/>
        </a:accent2>
        <a:accent3>
          <a:srgbClr val="DDDCFE"/>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15">
        <a:dk1>
          <a:srgbClr val="336666"/>
        </a:dk1>
        <a:lt1>
          <a:srgbClr val="D8D6FE"/>
        </a:lt1>
        <a:dk2>
          <a:srgbClr val="000000"/>
        </a:dk2>
        <a:lt2>
          <a:srgbClr val="666699"/>
        </a:lt2>
        <a:accent1>
          <a:srgbClr val="99CCCC"/>
        </a:accent1>
        <a:accent2>
          <a:srgbClr val="CCCCCC"/>
        </a:accent2>
        <a:accent3>
          <a:srgbClr val="E9E8FE"/>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16">
        <a:dk1>
          <a:srgbClr val="336666"/>
        </a:dk1>
        <a:lt1>
          <a:srgbClr val="DFEFFD"/>
        </a:lt1>
        <a:dk2>
          <a:srgbClr val="000000"/>
        </a:dk2>
        <a:lt2>
          <a:srgbClr val="666699"/>
        </a:lt2>
        <a:accent1>
          <a:srgbClr val="99CCCC"/>
        </a:accent1>
        <a:accent2>
          <a:srgbClr val="CCCCCC"/>
        </a:accent2>
        <a:accent3>
          <a:srgbClr val="ECF6FE"/>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10439</TotalTime>
  <Words>10975</Words>
  <Application>Microsoft Office PowerPoint</Application>
  <PresentationFormat>On-screen Show (4:3)</PresentationFormat>
  <Paragraphs>946</Paragraphs>
  <Slides>110</Slides>
  <Notes>86</Notes>
  <HiddenSlides>0</HiddenSlides>
  <MMClips>1</MMClips>
  <ScaleCrop>false</ScaleCrop>
  <HeadingPairs>
    <vt:vector size="8" baseType="variant">
      <vt:variant>
        <vt:lpstr>Fonts Used</vt:lpstr>
      </vt:variant>
      <vt:variant>
        <vt:i4>33</vt:i4>
      </vt:variant>
      <vt:variant>
        <vt:lpstr>Theme</vt:lpstr>
      </vt:variant>
      <vt:variant>
        <vt:i4>17</vt:i4>
      </vt:variant>
      <vt:variant>
        <vt:lpstr>Embedded OLE Servers</vt:lpstr>
      </vt:variant>
      <vt:variant>
        <vt:i4>2</vt:i4>
      </vt:variant>
      <vt:variant>
        <vt:lpstr>Slide Titles</vt:lpstr>
      </vt:variant>
      <vt:variant>
        <vt:i4>110</vt:i4>
      </vt:variant>
    </vt:vector>
  </HeadingPairs>
  <TitlesOfParts>
    <vt:vector size="162" baseType="lpstr">
      <vt:lpstr>Albany WT</vt:lpstr>
      <vt:lpstr>Arial</vt:lpstr>
      <vt:lpstr>Arial Black</vt:lpstr>
      <vt:lpstr>AvantGarde Md BT</vt:lpstr>
      <vt:lpstr>Bell MT</vt:lpstr>
      <vt:lpstr>Berlin Sans FB</vt:lpstr>
      <vt:lpstr>Calibri</vt:lpstr>
      <vt:lpstr>Calibri Light</vt:lpstr>
      <vt:lpstr>Comic Sans MS</vt:lpstr>
      <vt:lpstr>Constantia</vt:lpstr>
      <vt:lpstr>Copperplate Gothic Bold</vt:lpstr>
      <vt:lpstr>Courier New</vt:lpstr>
      <vt:lpstr>Deutsch Gothic</vt:lpstr>
      <vt:lpstr>Eras Bold ITC</vt:lpstr>
      <vt:lpstr>Futura Md BT</vt:lpstr>
      <vt:lpstr>Futura Std Bold</vt:lpstr>
      <vt:lpstr>Futura Std Book</vt:lpstr>
      <vt:lpstr>Garamond</vt:lpstr>
      <vt:lpstr>Georgia</vt:lpstr>
      <vt:lpstr>Gill Sans MT</vt:lpstr>
      <vt:lpstr>Goudy</vt:lpstr>
      <vt:lpstr>Kabel Bk BT</vt:lpstr>
      <vt:lpstr>Lato</vt:lpstr>
      <vt:lpstr>Lato Black</vt:lpstr>
      <vt:lpstr>Lucida Sans Unicode</vt:lpstr>
      <vt:lpstr>Monotype Sorts</vt:lpstr>
      <vt:lpstr>Tahoma</vt:lpstr>
      <vt:lpstr>Times New Roman</vt:lpstr>
      <vt:lpstr>Tw Cen MT</vt:lpstr>
      <vt:lpstr>Verdana</vt:lpstr>
      <vt:lpstr>Wingdings</vt:lpstr>
      <vt:lpstr>Wingdings 2</vt:lpstr>
      <vt:lpstr>Wingdings 3</vt:lpstr>
      <vt:lpstr>Clarity</vt:lpstr>
      <vt:lpstr>CHAP01</vt:lpstr>
      <vt:lpstr>Default Design</vt:lpstr>
      <vt:lpstr>Ripple</vt:lpstr>
      <vt:lpstr>2_Slit</vt:lpstr>
      <vt:lpstr>2_Pixel</vt:lpstr>
      <vt:lpstr>5_Civic</vt:lpstr>
      <vt:lpstr>Solstice</vt:lpstr>
      <vt:lpstr>Echo</vt:lpstr>
      <vt:lpstr>1_Clarity</vt:lpstr>
      <vt:lpstr>White</vt:lpstr>
      <vt:lpstr>Concourse</vt:lpstr>
      <vt:lpstr>2_Default Design</vt:lpstr>
      <vt:lpstr>Fading Grid</vt:lpstr>
      <vt:lpstr>1_Office Theme</vt:lpstr>
      <vt:lpstr>8_Office Theme</vt:lpstr>
      <vt:lpstr>3_Civic</vt:lpstr>
      <vt:lpstr>Photo Editor Photo</vt:lpstr>
      <vt:lpstr>Drawing</vt:lpstr>
      <vt:lpstr> How to investigate an internal complaint without a hint of retaliation</vt:lpstr>
      <vt:lpstr>PowerPoint Presentation</vt:lpstr>
      <vt:lpstr>What is perspective?</vt:lpstr>
      <vt:lpstr>What is perspective?</vt:lpstr>
      <vt:lpstr>Obligations of Employers</vt:lpstr>
      <vt:lpstr>Personal Space in the U.S.</vt:lpstr>
      <vt:lpstr>PowerPoint Presentation</vt:lpstr>
      <vt:lpstr>PowerPoint Presentation</vt:lpstr>
      <vt:lpstr>Civility</vt:lpstr>
      <vt:lpstr>At age 14, George Washington compiled a list of “110 Rules of Civility &amp; Decent Behaviour”…</vt:lpstr>
      <vt:lpstr>Life is a Relational Experience</vt:lpstr>
      <vt:lpstr>What’s your civility ?  Assess Yourself </vt:lpstr>
      <vt:lpstr>PowerPoint Presentation</vt:lpstr>
      <vt:lpstr>Civility &amp; Respect in the Workplace</vt:lpstr>
      <vt:lpstr>How to define fairness</vt:lpstr>
      <vt:lpstr>PowerPoint Presentation</vt:lpstr>
      <vt:lpstr>PowerPoint Presentation</vt:lpstr>
      <vt:lpstr>PowerPoint Presentation</vt:lpstr>
      <vt:lpstr>PowerPoint Presentation</vt:lpstr>
      <vt:lpstr>PowerPoint Presentation</vt:lpstr>
      <vt:lpstr>#MeToo</vt:lpstr>
      <vt:lpstr>#MeToo   First it was a story.  Then a moment. Now, months after women began to come forward in droves to accuse powerful men of sexual harassment and assault, it is a movement.  Time magazine has named “the silence breakers” its person of the year for 2017, referring to those women, and the global conversation they have started.   </vt:lpstr>
      <vt:lpstr>Women in low-wage US farm jobs  say #MeToo</vt:lpstr>
      <vt:lpstr>8 protected categories</vt:lpstr>
      <vt:lpstr>PowerPoint Presentation</vt:lpstr>
      <vt:lpstr>Retaliation</vt:lpstr>
      <vt:lpstr>Discrimination and  Harassment</vt:lpstr>
      <vt:lpstr>PowerPoint Presentation</vt:lpstr>
      <vt:lpstr>Generational Groups</vt:lpstr>
      <vt:lpstr>“universal” Dynamics ?</vt:lpstr>
      <vt:lpstr>NUMBER ONE RULE:</vt:lpstr>
      <vt:lpstr>What is Truth?</vt:lpstr>
      <vt:lpstr>PowerPoint Presentation</vt:lpstr>
      <vt:lpstr>PowerPoint Presentation</vt:lpstr>
      <vt:lpstr>PowerPoint Presentation</vt:lpstr>
      <vt:lpstr>PowerPoint Presentation</vt:lpstr>
      <vt:lpstr>Is your perception ….  Sometimes your truth?</vt:lpstr>
      <vt:lpstr>What Triggers An Investigation?</vt:lpstr>
      <vt:lpstr>What is Notice to the Employer?</vt:lpstr>
      <vt:lpstr>PowerPoint Presentation</vt:lpstr>
      <vt:lpstr>PowerPoint Presentation</vt:lpstr>
      <vt:lpstr>OCCAM’S RAZOR</vt:lpstr>
      <vt:lpstr>HOW DOES OCCAM’S RAZOR APPLY TO INVESTIGATIONS?</vt:lpstr>
      <vt:lpstr>PROCESS THAT PROVIDES A PROMPT, THOROUGH AND IMPARTIAL INVESTIGATION:</vt:lpstr>
      <vt:lpstr>A PROMPT, THOROUGH AND IMPARTIAL INVESTIGATION:</vt:lpstr>
      <vt:lpstr>Components of an Investigation</vt:lpstr>
      <vt:lpstr>Preparing for the Interview</vt:lpstr>
      <vt:lpstr>Choosing Between Informal &amp; Formal Processes</vt:lpstr>
      <vt:lpstr>Informal Processes</vt:lpstr>
      <vt:lpstr>Factors Pointing to a Formal Process</vt:lpstr>
      <vt:lpstr>Timely Response</vt:lpstr>
      <vt:lpstr>Confidentiality</vt:lpstr>
      <vt:lpstr>Selection Options for the Investigator(s)</vt:lpstr>
      <vt:lpstr>QUESTIONS TO ASK COMPLAINANT</vt:lpstr>
      <vt:lpstr>QUESTIONS TO ASK COMPLAINANT</vt:lpstr>
      <vt:lpstr>QUESTIONS TO ASK COMPLAINANT</vt:lpstr>
      <vt:lpstr>QUESTIONS TO ASK THIRD PARTIES</vt:lpstr>
      <vt:lpstr>QUESTIONS TO ASK THIRD PARTIES</vt:lpstr>
      <vt:lpstr>CREDIBILITY DETERMINATIONS</vt:lpstr>
      <vt:lpstr>CREDIBILITY DETERMINATIONS</vt:lpstr>
      <vt:lpstr>CREDIBILITY DETERMINATIONS</vt:lpstr>
      <vt:lpstr>GATHERING DOCUMENTS</vt:lpstr>
      <vt:lpstr>ONE MORE THING:</vt:lpstr>
      <vt:lpstr>The Investigator</vt:lpstr>
      <vt:lpstr>The Investigator (cont.)</vt:lpstr>
      <vt:lpstr>Investigator’s Responsibilities</vt:lpstr>
      <vt:lpstr>Identify Who to Interview</vt:lpstr>
      <vt:lpstr>Location of the Interviews</vt:lpstr>
      <vt:lpstr>Interview Tips</vt:lpstr>
      <vt:lpstr>PowerPoint Presentation</vt:lpstr>
      <vt:lpstr>Interviewing Tips (cont.) </vt:lpstr>
      <vt:lpstr>PowerPoint Presentation</vt:lpstr>
      <vt:lpstr>Interviewing Involved Parties </vt:lpstr>
      <vt:lpstr>Interviewing Involved Parties </vt:lpstr>
      <vt:lpstr>“I Don’t Remember”</vt:lpstr>
      <vt:lpstr>Dangerous Words</vt:lpstr>
      <vt:lpstr>More Dangerous Words</vt:lpstr>
      <vt:lpstr>Stereotypes</vt:lpstr>
      <vt:lpstr>Bias</vt:lpstr>
      <vt:lpstr>Fill in the blank</vt:lpstr>
      <vt:lpstr>PowerPoint Presentation</vt:lpstr>
      <vt:lpstr>Don’t we need  to leave the world better then we found it?</vt:lpstr>
      <vt:lpstr>Witnesses</vt:lpstr>
      <vt:lpstr>Interviewing Third Parties </vt:lpstr>
      <vt:lpstr>“Similarly Situated” Individuals</vt:lpstr>
      <vt:lpstr>Credibility Assessment</vt:lpstr>
      <vt:lpstr>PowerPoint Presentation</vt:lpstr>
      <vt:lpstr>PowerPoint Presentation</vt:lpstr>
      <vt:lpstr>Reaching a Determination </vt:lpstr>
      <vt:lpstr>Reaching a Determination </vt:lpstr>
      <vt:lpstr>Post Determination In All Cases . . .</vt:lpstr>
      <vt:lpstr>Become groups of two</vt:lpstr>
      <vt:lpstr>  As a manager, how would you react to the following scenario? </vt:lpstr>
      <vt:lpstr>Would you:</vt:lpstr>
      <vt:lpstr>So what is an employer’s first line of defense against a harassment or discrimination lawsuit? </vt:lpstr>
      <vt:lpstr>Conducting an Investigation</vt:lpstr>
      <vt:lpstr>Error #1: A complaint must be in writing to trigger an investigation</vt:lpstr>
      <vt:lpstr>Error #2: Employee has a “right” to decline an investigation.</vt:lpstr>
      <vt:lpstr>Error #3: No need to make this “official,” time will tell if a complaint is legitimate.</vt:lpstr>
      <vt:lpstr>Error #4: A few informal “off-the-record” conversations with co-workers might be more effective than an investigation.</vt:lpstr>
      <vt:lpstr>Error #5: Only workers who witnessed the event are relevant to an internal investigation.</vt:lpstr>
      <vt:lpstr>Next Steps</vt:lpstr>
      <vt:lpstr>Safeguarding against retaliation</vt:lpstr>
      <vt:lpstr>Safeguarding against litigation</vt:lpstr>
      <vt:lpstr>PowerPoint Presentation</vt:lpstr>
      <vt:lpstr>Resources</vt:lpstr>
      <vt:lpstr>Cat’s Paw Theory</vt:lpstr>
      <vt:lpstr>Playing Nice with Others</vt:lpstr>
      <vt:lpstr>Play Nice!</vt:lpstr>
      <vt:lpstr>Any Questions, Comments, Concerns or Complaints</vt:lpstr>
    </vt:vector>
  </TitlesOfParts>
  <Company>EEOC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HARASSMENT Prevention &amp; Correction</dc:title>
  <dc:creator>lli</dc:creator>
  <cp:lastModifiedBy>Katy Gottwald</cp:lastModifiedBy>
  <cp:revision>251</cp:revision>
  <cp:lastPrinted>2019-02-19T14:37:29Z</cp:lastPrinted>
  <dcterms:created xsi:type="dcterms:W3CDTF">2007-04-19T15:19:00Z</dcterms:created>
  <dcterms:modified xsi:type="dcterms:W3CDTF">2019-03-01T21:13:39Z</dcterms:modified>
</cp:coreProperties>
</file>