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2"/>
  </p:notesMasterIdLst>
  <p:handoutMasterIdLst>
    <p:handoutMasterId r:id="rId73"/>
  </p:handoutMasterIdLst>
  <p:sldIdLst>
    <p:sldId id="351" r:id="rId2"/>
    <p:sldId id="369" r:id="rId3"/>
    <p:sldId id="355" r:id="rId4"/>
    <p:sldId id="370" r:id="rId5"/>
    <p:sldId id="357" r:id="rId6"/>
    <p:sldId id="359" r:id="rId7"/>
    <p:sldId id="372" r:id="rId8"/>
    <p:sldId id="362" r:id="rId9"/>
    <p:sldId id="371" r:id="rId10"/>
    <p:sldId id="395" r:id="rId11"/>
    <p:sldId id="360" r:id="rId12"/>
    <p:sldId id="364" r:id="rId13"/>
    <p:sldId id="396" r:id="rId14"/>
    <p:sldId id="376" r:id="rId15"/>
    <p:sldId id="375" r:id="rId16"/>
    <p:sldId id="377" r:id="rId17"/>
    <p:sldId id="378" r:id="rId18"/>
    <p:sldId id="379" r:id="rId19"/>
    <p:sldId id="384" r:id="rId20"/>
    <p:sldId id="380" r:id="rId21"/>
    <p:sldId id="397" r:id="rId22"/>
    <p:sldId id="367" r:id="rId23"/>
    <p:sldId id="383" r:id="rId24"/>
    <p:sldId id="391" r:id="rId25"/>
    <p:sldId id="398" r:id="rId26"/>
    <p:sldId id="381" r:id="rId27"/>
    <p:sldId id="393" r:id="rId28"/>
    <p:sldId id="392" r:id="rId29"/>
    <p:sldId id="382" r:id="rId30"/>
    <p:sldId id="293" r:id="rId31"/>
    <p:sldId id="317" r:id="rId32"/>
    <p:sldId id="298" r:id="rId33"/>
    <p:sldId id="300" r:id="rId34"/>
    <p:sldId id="348" r:id="rId35"/>
    <p:sldId id="303" r:id="rId36"/>
    <p:sldId id="314" r:id="rId37"/>
    <p:sldId id="311" r:id="rId38"/>
    <p:sldId id="345" r:id="rId39"/>
    <p:sldId id="394" r:id="rId40"/>
    <p:sldId id="390" r:id="rId41"/>
    <p:sldId id="399" r:id="rId42"/>
    <p:sldId id="400" r:id="rId43"/>
    <p:sldId id="401" r:id="rId44"/>
    <p:sldId id="402" r:id="rId45"/>
    <p:sldId id="403" r:id="rId46"/>
    <p:sldId id="404" r:id="rId47"/>
    <p:sldId id="405" r:id="rId48"/>
    <p:sldId id="406" r:id="rId49"/>
    <p:sldId id="407" r:id="rId50"/>
    <p:sldId id="408" r:id="rId51"/>
    <p:sldId id="409" r:id="rId52"/>
    <p:sldId id="410" r:id="rId53"/>
    <p:sldId id="411" r:id="rId54"/>
    <p:sldId id="412" r:id="rId55"/>
    <p:sldId id="413" r:id="rId56"/>
    <p:sldId id="414" r:id="rId57"/>
    <p:sldId id="415" r:id="rId58"/>
    <p:sldId id="416" r:id="rId59"/>
    <p:sldId id="417" r:id="rId60"/>
    <p:sldId id="418" r:id="rId61"/>
    <p:sldId id="419" r:id="rId62"/>
    <p:sldId id="420" r:id="rId63"/>
    <p:sldId id="421" r:id="rId64"/>
    <p:sldId id="422" r:id="rId65"/>
    <p:sldId id="423" r:id="rId66"/>
    <p:sldId id="424" r:id="rId67"/>
    <p:sldId id="425" r:id="rId68"/>
    <p:sldId id="426" r:id="rId69"/>
    <p:sldId id="427" r:id="rId70"/>
    <p:sldId id="428" r:id="rId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ndara" panose="020E0502030303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ndara" panose="020E0502030303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ndara" panose="020E0502030303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ndara" panose="020E0502030303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ndara" panose="020E0502030303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ndara" panose="020E0502030303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ndara" panose="020E0502030303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ndara" panose="020E0502030303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ndara" panose="020E0502030303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7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00"/>
    <a:srgbClr val="66CCFF"/>
    <a:srgbClr val="FFCC66"/>
    <a:srgbClr val="FFFF99"/>
    <a:srgbClr val="33CCCC"/>
    <a:srgbClr val="535352"/>
    <a:srgbClr val="0054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286" autoAdjust="0"/>
    <p:restoredTop sz="94660"/>
  </p:normalViewPr>
  <p:slideViewPr>
    <p:cSldViewPr snapToGrid="0" snapToObjects="1">
      <p:cViewPr varScale="1">
        <p:scale>
          <a:sx n="62" d="100"/>
          <a:sy n="62" d="100"/>
        </p:scale>
        <p:origin x="955" y="58"/>
      </p:cViewPr>
      <p:guideLst>
        <p:guide orient="horz" pos="2160"/>
        <p:guide pos="273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17676F-FA47-451D-89C8-DC6D7CA34FC2}"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AB912E92-549F-48CB-AA80-7FFE74568241}">
      <dgm:prSet phldrT="[Text]" custT="1"/>
      <dgm:spPr/>
      <dgm:t>
        <a:bodyPr/>
        <a:lstStyle/>
        <a:p>
          <a:r>
            <a:rPr lang="en-US" sz="3700" dirty="0">
              <a:latin typeface="Segoe UI Black" panose="020B0A02040204020203" pitchFamily="34" charset="0"/>
              <a:ea typeface="Segoe UI Black" panose="020B0A02040204020203" pitchFamily="34" charset="0"/>
            </a:rPr>
            <a:t>Prevention</a:t>
          </a:r>
        </a:p>
      </dgm:t>
    </dgm:pt>
    <dgm:pt modelId="{DBD1454E-BDDE-48AF-A1CD-78FB326F6863}" type="parTrans" cxnId="{6F74957E-8F81-415D-AB81-BF04AD54D3B5}">
      <dgm:prSet/>
      <dgm:spPr/>
      <dgm:t>
        <a:bodyPr/>
        <a:lstStyle/>
        <a:p>
          <a:endParaRPr lang="en-US"/>
        </a:p>
      </dgm:t>
    </dgm:pt>
    <dgm:pt modelId="{F33BD036-D82C-410C-AE77-C44258DD3721}" type="sibTrans" cxnId="{6F74957E-8F81-415D-AB81-BF04AD54D3B5}">
      <dgm:prSet/>
      <dgm:spPr>
        <a:solidFill>
          <a:srgbClr val="7030A0"/>
        </a:solidFill>
      </dgm:spPr>
      <dgm:t>
        <a:bodyPr/>
        <a:lstStyle/>
        <a:p>
          <a:endParaRPr lang="en-US"/>
        </a:p>
      </dgm:t>
    </dgm:pt>
    <dgm:pt modelId="{B7AFDAD9-E528-4EA9-A636-40639955496D}">
      <dgm:prSet phldrT="[Text]" custT="1"/>
      <dgm:spPr/>
      <dgm:t>
        <a:bodyPr/>
        <a:lstStyle/>
        <a:p>
          <a:r>
            <a:rPr lang="en-US" sz="3700" dirty="0">
              <a:latin typeface="Segoe UI Black" panose="020B0A02040204020203" pitchFamily="34" charset="0"/>
              <a:ea typeface="Segoe UI Black" panose="020B0A02040204020203" pitchFamily="34" charset="0"/>
            </a:rPr>
            <a:t>Preparedness</a:t>
          </a:r>
        </a:p>
      </dgm:t>
    </dgm:pt>
    <dgm:pt modelId="{165253C2-C802-4A66-8E36-C4FBDF1F5AB1}" type="parTrans" cxnId="{366A0B93-3B87-4E7F-8B9C-AC2B8DB7D395}">
      <dgm:prSet/>
      <dgm:spPr/>
      <dgm:t>
        <a:bodyPr/>
        <a:lstStyle/>
        <a:p>
          <a:endParaRPr lang="en-US"/>
        </a:p>
      </dgm:t>
    </dgm:pt>
    <dgm:pt modelId="{3003BFCB-FC9B-4106-A5D5-2B08CC07F128}" type="sibTrans" cxnId="{366A0B93-3B87-4E7F-8B9C-AC2B8DB7D395}">
      <dgm:prSet/>
      <dgm:spPr>
        <a:solidFill>
          <a:srgbClr val="002060"/>
        </a:solidFill>
      </dgm:spPr>
      <dgm:t>
        <a:bodyPr/>
        <a:lstStyle/>
        <a:p>
          <a:endParaRPr lang="en-US"/>
        </a:p>
      </dgm:t>
    </dgm:pt>
    <dgm:pt modelId="{DFDAD7B8-F7CD-422A-9261-2D2275232184}">
      <dgm:prSet phldrT="[Text]" custT="1"/>
      <dgm:spPr/>
      <dgm:t>
        <a:bodyPr/>
        <a:lstStyle/>
        <a:p>
          <a:r>
            <a:rPr lang="en-US" sz="3700" dirty="0">
              <a:latin typeface="Segoe UI Black" panose="020B0A02040204020203" pitchFamily="34" charset="0"/>
              <a:ea typeface="Segoe UI Black" panose="020B0A02040204020203" pitchFamily="34" charset="0"/>
            </a:rPr>
            <a:t>Response</a:t>
          </a:r>
        </a:p>
      </dgm:t>
    </dgm:pt>
    <dgm:pt modelId="{C96E5431-987A-42DB-A9EA-AD04CD30D046}" type="parTrans" cxnId="{E03C6A1A-7926-4617-BCBB-F937F2A8BECF}">
      <dgm:prSet/>
      <dgm:spPr/>
      <dgm:t>
        <a:bodyPr/>
        <a:lstStyle/>
        <a:p>
          <a:endParaRPr lang="en-US"/>
        </a:p>
      </dgm:t>
    </dgm:pt>
    <dgm:pt modelId="{4B5AB995-ED84-4266-B500-234FF110A84B}" type="sibTrans" cxnId="{E03C6A1A-7926-4617-BCBB-F937F2A8BECF}">
      <dgm:prSet/>
      <dgm:spPr>
        <a:solidFill>
          <a:srgbClr val="FFC000"/>
        </a:solidFill>
      </dgm:spPr>
      <dgm:t>
        <a:bodyPr/>
        <a:lstStyle/>
        <a:p>
          <a:endParaRPr lang="en-US"/>
        </a:p>
      </dgm:t>
    </dgm:pt>
    <dgm:pt modelId="{3A81ADA4-9274-4455-B234-EDCDD08279F8}">
      <dgm:prSet phldrT="[Text]" custT="1"/>
      <dgm:spPr/>
      <dgm:t>
        <a:bodyPr/>
        <a:lstStyle/>
        <a:p>
          <a:r>
            <a:rPr lang="en-US" sz="3700" dirty="0">
              <a:latin typeface="Segoe UI Black" panose="020B0A02040204020203" pitchFamily="34" charset="0"/>
              <a:ea typeface="Segoe UI Black" panose="020B0A02040204020203" pitchFamily="34" charset="0"/>
            </a:rPr>
            <a:t>Recovery</a:t>
          </a:r>
        </a:p>
      </dgm:t>
    </dgm:pt>
    <dgm:pt modelId="{2B8A2C8A-F489-4F27-8E3C-321BD9458523}" type="parTrans" cxnId="{F4A752D4-574A-4CC6-8E13-E1E3E96C1F33}">
      <dgm:prSet/>
      <dgm:spPr/>
      <dgm:t>
        <a:bodyPr/>
        <a:lstStyle/>
        <a:p>
          <a:endParaRPr lang="en-US"/>
        </a:p>
      </dgm:t>
    </dgm:pt>
    <dgm:pt modelId="{E04B361A-9A4A-4101-9B82-7ADF30964ECC}" type="sibTrans" cxnId="{F4A752D4-574A-4CC6-8E13-E1E3E96C1F33}">
      <dgm:prSet/>
      <dgm:spPr>
        <a:solidFill>
          <a:srgbClr val="92D050"/>
        </a:solidFill>
      </dgm:spPr>
      <dgm:t>
        <a:bodyPr/>
        <a:lstStyle/>
        <a:p>
          <a:endParaRPr lang="en-US"/>
        </a:p>
      </dgm:t>
    </dgm:pt>
    <dgm:pt modelId="{BE09A26C-68BE-4648-8050-56AB6BEFFC44}">
      <dgm:prSet phldrT="[Text]" custT="1"/>
      <dgm:spPr/>
      <dgm:t>
        <a:bodyPr/>
        <a:lstStyle/>
        <a:p>
          <a:r>
            <a:rPr lang="en-US" sz="3700" dirty="0">
              <a:latin typeface="Segoe UI Black" panose="020B0A02040204020203" pitchFamily="34" charset="0"/>
              <a:ea typeface="Segoe UI Black" panose="020B0A02040204020203" pitchFamily="34" charset="0"/>
            </a:rPr>
            <a:t>Mitigation</a:t>
          </a:r>
        </a:p>
      </dgm:t>
    </dgm:pt>
    <dgm:pt modelId="{444EE15B-0292-49E1-ADCF-22FF6D9F7379}" type="parTrans" cxnId="{BF9DB1C3-1E25-411D-84A6-3A5C8712E5C8}">
      <dgm:prSet/>
      <dgm:spPr/>
      <dgm:t>
        <a:bodyPr/>
        <a:lstStyle/>
        <a:p>
          <a:endParaRPr lang="en-US"/>
        </a:p>
      </dgm:t>
    </dgm:pt>
    <dgm:pt modelId="{1C36CEBA-F31A-4770-AD2F-C4A01B3B6F5F}" type="sibTrans" cxnId="{BF9DB1C3-1E25-411D-84A6-3A5C8712E5C8}">
      <dgm:prSet/>
      <dgm:spPr>
        <a:solidFill>
          <a:srgbClr val="C00000"/>
        </a:solidFill>
      </dgm:spPr>
      <dgm:t>
        <a:bodyPr/>
        <a:lstStyle/>
        <a:p>
          <a:endParaRPr lang="en-US"/>
        </a:p>
      </dgm:t>
    </dgm:pt>
    <dgm:pt modelId="{8F0E88F4-A98F-4802-9605-6A5E196CB906}" type="pres">
      <dgm:prSet presAssocID="{1C17676F-FA47-451D-89C8-DC6D7CA34FC2}" presName="cycle" presStyleCnt="0">
        <dgm:presLayoutVars>
          <dgm:dir/>
          <dgm:resizeHandles val="exact"/>
        </dgm:presLayoutVars>
      </dgm:prSet>
      <dgm:spPr/>
    </dgm:pt>
    <dgm:pt modelId="{7A0775FF-2522-438A-A20C-233E8E1CE207}" type="pres">
      <dgm:prSet presAssocID="{AB912E92-549F-48CB-AA80-7FFE74568241}" presName="dummy" presStyleCnt="0"/>
      <dgm:spPr/>
    </dgm:pt>
    <dgm:pt modelId="{B24918C5-39F9-444C-B348-F6B94670924D}" type="pres">
      <dgm:prSet presAssocID="{AB912E92-549F-48CB-AA80-7FFE74568241}" presName="node" presStyleLbl="revTx" presStyleIdx="0" presStyleCnt="5" custScaleX="194550" custRadScaleRad="104457" custRadScaleInc="50860">
        <dgm:presLayoutVars>
          <dgm:bulletEnabled val="1"/>
        </dgm:presLayoutVars>
      </dgm:prSet>
      <dgm:spPr/>
    </dgm:pt>
    <dgm:pt modelId="{1C417554-1262-4164-B5A5-81625A028A00}" type="pres">
      <dgm:prSet presAssocID="{F33BD036-D82C-410C-AE77-C44258DD3721}" presName="sibTrans" presStyleLbl="node1" presStyleIdx="0" presStyleCnt="5" custScaleX="120768" custScaleY="119886" custLinFactNeighborX="-1630" custLinFactNeighborY="0"/>
      <dgm:spPr/>
    </dgm:pt>
    <dgm:pt modelId="{FB1A9EAC-8D69-4312-854D-B27B8193502F}" type="pres">
      <dgm:prSet presAssocID="{B7AFDAD9-E528-4EA9-A636-40639955496D}" presName="dummy" presStyleCnt="0"/>
      <dgm:spPr/>
    </dgm:pt>
    <dgm:pt modelId="{777ECD59-1439-44A7-9914-9A22A5790C80}" type="pres">
      <dgm:prSet presAssocID="{B7AFDAD9-E528-4EA9-A636-40639955496D}" presName="node" presStyleLbl="revTx" presStyleIdx="1" presStyleCnt="5" custScaleX="236300" custRadScaleRad="106300" custRadScaleInc="-2227">
        <dgm:presLayoutVars>
          <dgm:bulletEnabled val="1"/>
        </dgm:presLayoutVars>
      </dgm:prSet>
      <dgm:spPr/>
    </dgm:pt>
    <dgm:pt modelId="{B19AD342-F978-4081-A01C-A2F13B4C3A72}" type="pres">
      <dgm:prSet presAssocID="{3003BFCB-FC9B-4106-A5D5-2B08CC07F128}" presName="sibTrans" presStyleLbl="node1" presStyleIdx="1" presStyleCnt="5" custScaleX="128422" custScaleY="110892" custLinFactNeighborX="2282" custLinFactNeighborY="-7923"/>
      <dgm:spPr/>
    </dgm:pt>
    <dgm:pt modelId="{4CA5B42B-614D-487C-8207-B4C7ABDAB469}" type="pres">
      <dgm:prSet presAssocID="{DFDAD7B8-F7CD-422A-9261-2D2275232184}" presName="dummy" presStyleCnt="0"/>
      <dgm:spPr/>
    </dgm:pt>
    <dgm:pt modelId="{03FB4441-BA02-433A-AB07-F2CDF91AC9D0}" type="pres">
      <dgm:prSet presAssocID="{DFDAD7B8-F7CD-422A-9261-2D2275232184}" presName="node" presStyleLbl="revTx" presStyleIdx="2" presStyleCnt="5" custScaleX="170366">
        <dgm:presLayoutVars>
          <dgm:bulletEnabled val="1"/>
        </dgm:presLayoutVars>
      </dgm:prSet>
      <dgm:spPr/>
    </dgm:pt>
    <dgm:pt modelId="{46A408EE-5E55-4A42-9300-A8CB54A3AF5F}" type="pres">
      <dgm:prSet presAssocID="{4B5AB995-ED84-4266-B500-234FF110A84B}" presName="sibTrans" presStyleLbl="node1" presStyleIdx="2" presStyleCnt="5" custScaleX="117358" custScaleY="115455" custLinFactNeighborX="-3097" custLinFactNeighborY="-8801"/>
      <dgm:spPr/>
    </dgm:pt>
    <dgm:pt modelId="{74116601-7A0F-43C3-A387-A373FB9E7DDD}" type="pres">
      <dgm:prSet presAssocID="{3A81ADA4-9274-4455-B234-EDCDD08279F8}" presName="dummy" presStyleCnt="0"/>
      <dgm:spPr/>
    </dgm:pt>
    <dgm:pt modelId="{352889C7-E15A-4DA5-A6B4-158133A9C576}" type="pres">
      <dgm:prSet presAssocID="{3A81ADA4-9274-4455-B234-EDCDD08279F8}" presName="node" presStyleLbl="revTx" presStyleIdx="3" presStyleCnt="5" custScaleX="169029" custRadScaleRad="101492" custRadScaleInc="5248">
        <dgm:presLayoutVars>
          <dgm:bulletEnabled val="1"/>
        </dgm:presLayoutVars>
      </dgm:prSet>
      <dgm:spPr/>
    </dgm:pt>
    <dgm:pt modelId="{D6B23EFB-62DB-4104-87D9-3513114D2B4C}" type="pres">
      <dgm:prSet presAssocID="{E04B361A-9A4A-4101-9B82-7ADF30964ECC}" presName="sibTrans" presStyleLbl="node1" presStyleIdx="3" presStyleCnt="5" custScaleX="126652" custScaleY="113454" custLinFactNeighborX="10757" custLinFactNeighborY="0"/>
      <dgm:spPr/>
    </dgm:pt>
    <dgm:pt modelId="{81D7A125-EA92-4DD4-8B9B-1C01F5E2A2E2}" type="pres">
      <dgm:prSet presAssocID="{BE09A26C-68BE-4648-8050-56AB6BEFFC44}" presName="dummy" presStyleCnt="0"/>
      <dgm:spPr/>
    </dgm:pt>
    <dgm:pt modelId="{10F024F4-F9A4-4A64-B918-49CDE2B1E792}" type="pres">
      <dgm:prSet presAssocID="{BE09A26C-68BE-4648-8050-56AB6BEFFC44}" presName="node" presStyleLbl="revTx" presStyleIdx="4" presStyleCnt="5" custScaleX="192168" custRadScaleRad="104025" custRadScaleInc="-45708">
        <dgm:presLayoutVars>
          <dgm:bulletEnabled val="1"/>
        </dgm:presLayoutVars>
      </dgm:prSet>
      <dgm:spPr/>
    </dgm:pt>
    <dgm:pt modelId="{AD646714-A3B0-4F7A-B5B3-85696380E6DA}" type="pres">
      <dgm:prSet presAssocID="{1C36CEBA-F31A-4770-AD2F-C4A01B3B6F5F}" presName="sibTrans" presStyleLbl="node1" presStyleIdx="4" presStyleCnt="5" custScaleX="118364" custScaleY="106619" custLinFactNeighborX="-1304" custLinFactNeighborY="5868"/>
      <dgm:spPr/>
    </dgm:pt>
  </dgm:ptLst>
  <dgm:cxnLst>
    <dgm:cxn modelId="{E03C6A1A-7926-4617-BCBB-F937F2A8BECF}" srcId="{1C17676F-FA47-451D-89C8-DC6D7CA34FC2}" destId="{DFDAD7B8-F7CD-422A-9261-2D2275232184}" srcOrd="2" destOrd="0" parTransId="{C96E5431-987A-42DB-A9EA-AD04CD30D046}" sibTransId="{4B5AB995-ED84-4266-B500-234FF110A84B}"/>
    <dgm:cxn modelId="{E5CB6532-E6CF-4913-9A27-D2FB581CF34E}" type="presOf" srcId="{3003BFCB-FC9B-4106-A5D5-2B08CC07F128}" destId="{B19AD342-F978-4081-A01C-A2F13B4C3A72}" srcOrd="0" destOrd="0" presId="urn:microsoft.com/office/officeart/2005/8/layout/cycle1"/>
    <dgm:cxn modelId="{E8F3153C-B8F3-4529-9E74-D58706BED1F1}" type="presOf" srcId="{1C36CEBA-F31A-4770-AD2F-C4A01B3B6F5F}" destId="{AD646714-A3B0-4F7A-B5B3-85696380E6DA}" srcOrd="0" destOrd="0" presId="urn:microsoft.com/office/officeart/2005/8/layout/cycle1"/>
    <dgm:cxn modelId="{0C469343-56A4-4E26-B3DB-AB76F6014D67}" type="presOf" srcId="{B7AFDAD9-E528-4EA9-A636-40639955496D}" destId="{777ECD59-1439-44A7-9914-9A22A5790C80}" srcOrd="0" destOrd="0" presId="urn:microsoft.com/office/officeart/2005/8/layout/cycle1"/>
    <dgm:cxn modelId="{EF98B365-042E-4DDB-9973-8372A7AC30C8}" type="presOf" srcId="{E04B361A-9A4A-4101-9B82-7ADF30964ECC}" destId="{D6B23EFB-62DB-4104-87D9-3513114D2B4C}" srcOrd="0" destOrd="0" presId="urn:microsoft.com/office/officeart/2005/8/layout/cycle1"/>
    <dgm:cxn modelId="{4BF32E6E-1C1E-48FD-A4CC-14C047CF9D3B}" type="presOf" srcId="{1C17676F-FA47-451D-89C8-DC6D7CA34FC2}" destId="{8F0E88F4-A98F-4802-9605-6A5E196CB906}" srcOrd="0" destOrd="0" presId="urn:microsoft.com/office/officeart/2005/8/layout/cycle1"/>
    <dgm:cxn modelId="{A63E0E7B-C6BB-4E07-BA37-400A0EB7D339}" type="presOf" srcId="{F33BD036-D82C-410C-AE77-C44258DD3721}" destId="{1C417554-1262-4164-B5A5-81625A028A00}" srcOrd="0" destOrd="0" presId="urn:microsoft.com/office/officeart/2005/8/layout/cycle1"/>
    <dgm:cxn modelId="{3795B27D-55DA-4808-84D8-AFCE0448C95A}" type="presOf" srcId="{DFDAD7B8-F7CD-422A-9261-2D2275232184}" destId="{03FB4441-BA02-433A-AB07-F2CDF91AC9D0}" srcOrd="0" destOrd="0" presId="urn:microsoft.com/office/officeart/2005/8/layout/cycle1"/>
    <dgm:cxn modelId="{6F74957E-8F81-415D-AB81-BF04AD54D3B5}" srcId="{1C17676F-FA47-451D-89C8-DC6D7CA34FC2}" destId="{AB912E92-549F-48CB-AA80-7FFE74568241}" srcOrd="0" destOrd="0" parTransId="{DBD1454E-BDDE-48AF-A1CD-78FB326F6863}" sibTransId="{F33BD036-D82C-410C-AE77-C44258DD3721}"/>
    <dgm:cxn modelId="{4BF39A8D-CBAD-4628-B91B-8EA4A7B1CB67}" type="presOf" srcId="{4B5AB995-ED84-4266-B500-234FF110A84B}" destId="{46A408EE-5E55-4A42-9300-A8CB54A3AF5F}" srcOrd="0" destOrd="0" presId="urn:microsoft.com/office/officeart/2005/8/layout/cycle1"/>
    <dgm:cxn modelId="{6C54DC8F-47F8-4461-9ADE-5B4DFB9DA32E}" type="presOf" srcId="{AB912E92-549F-48CB-AA80-7FFE74568241}" destId="{B24918C5-39F9-444C-B348-F6B94670924D}" srcOrd="0" destOrd="0" presId="urn:microsoft.com/office/officeart/2005/8/layout/cycle1"/>
    <dgm:cxn modelId="{366A0B93-3B87-4E7F-8B9C-AC2B8DB7D395}" srcId="{1C17676F-FA47-451D-89C8-DC6D7CA34FC2}" destId="{B7AFDAD9-E528-4EA9-A636-40639955496D}" srcOrd="1" destOrd="0" parTransId="{165253C2-C802-4A66-8E36-C4FBDF1F5AB1}" sibTransId="{3003BFCB-FC9B-4106-A5D5-2B08CC07F128}"/>
    <dgm:cxn modelId="{BF9DB1C3-1E25-411D-84A6-3A5C8712E5C8}" srcId="{1C17676F-FA47-451D-89C8-DC6D7CA34FC2}" destId="{BE09A26C-68BE-4648-8050-56AB6BEFFC44}" srcOrd="4" destOrd="0" parTransId="{444EE15B-0292-49E1-ADCF-22FF6D9F7379}" sibTransId="{1C36CEBA-F31A-4770-AD2F-C4A01B3B6F5F}"/>
    <dgm:cxn modelId="{59A4E2D1-9FF7-4CA4-A134-63FFC8E4C707}" type="presOf" srcId="{3A81ADA4-9274-4455-B234-EDCDD08279F8}" destId="{352889C7-E15A-4DA5-A6B4-158133A9C576}" srcOrd="0" destOrd="0" presId="urn:microsoft.com/office/officeart/2005/8/layout/cycle1"/>
    <dgm:cxn modelId="{F4A752D4-574A-4CC6-8E13-E1E3E96C1F33}" srcId="{1C17676F-FA47-451D-89C8-DC6D7CA34FC2}" destId="{3A81ADA4-9274-4455-B234-EDCDD08279F8}" srcOrd="3" destOrd="0" parTransId="{2B8A2C8A-F489-4F27-8E3C-321BD9458523}" sibTransId="{E04B361A-9A4A-4101-9B82-7ADF30964ECC}"/>
    <dgm:cxn modelId="{EC04BFFD-A134-4985-93EB-6CD797FCCE27}" type="presOf" srcId="{BE09A26C-68BE-4648-8050-56AB6BEFFC44}" destId="{10F024F4-F9A4-4A64-B918-49CDE2B1E792}" srcOrd="0" destOrd="0" presId="urn:microsoft.com/office/officeart/2005/8/layout/cycle1"/>
    <dgm:cxn modelId="{B133B34B-CEBE-494B-8FAE-E782542FFC51}" type="presParOf" srcId="{8F0E88F4-A98F-4802-9605-6A5E196CB906}" destId="{7A0775FF-2522-438A-A20C-233E8E1CE207}" srcOrd="0" destOrd="0" presId="urn:microsoft.com/office/officeart/2005/8/layout/cycle1"/>
    <dgm:cxn modelId="{88E052D9-13FB-400A-B4E0-214DFC4E23F1}" type="presParOf" srcId="{8F0E88F4-A98F-4802-9605-6A5E196CB906}" destId="{B24918C5-39F9-444C-B348-F6B94670924D}" srcOrd="1" destOrd="0" presId="urn:microsoft.com/office/officeart/2005/8/layout/cycle1"/>
    <dgm:cxn modelId="{A794B054-0E26-461F-973C-E49F8C517816}" type="presParOf" srcId="{8F0E88F4-A98F-4802-9605-6A5E196CB906}" destId="{1C417554-1262-4164-B5A5-81625A028A00}" srcOrd="2" destOrd="0" presId="urn:microsoft.com/office/officeart/2005/8/layout/cycle1"/>
    <dgm:cxn modelId="{72B8C18F-B8F7-47D7-8881-9721F9BC2E8F}" type="presParOf" srcId="{8F0E88F4-A98F-4802-9605-6A5E196CB906}" destId="{FB1A9EAC-8D69-4312-854D-B27B8193502F}" srcOrd="3" destOrd="0" presId="urn:microsoft.com/office/officeart/2005/8/layout/cycle1"/>
    <dgm:cxn modelId="{2EEDBC1B-1550-4D8E-9E3F-D8E0AFAE1C95}" type="presParOf" srcId="{8F0E88F4-A98F-4802-9605-6A5E196CB906}" destId="{777ECD59-1439-44A7-9914-9A22A5790C80}" srcOrd="4" destOrd="0" presId="urn:microsoft.com/office/officeart/2005/8/layout/cycle1"/>
    <dgm:cxn modelId="{93104AF5-08FC-42D8-AEF4-4360C9C1B30B}" type="presParOf" srcId="{8F0E88F4-A98F-4802-9605-6A5E196CB906}" destId="{B19AD342-F978-4081-A01C-A2F13B4C3A72}" srcOrd="5" destOrd="0" presId="urn:microsoft.com/office/officeart/2005/8/layout/cycle1"/>
    <dgm:cxn modelId="{DA3BB02B-DEC7-4B69-8F5B-2FBC498319F2}" type="presParOf" srcId="{8F0E88F4-A98F-4802-9605-6A5E196CB906}" destId="{4CA5B42B-614D-487C-8207-B4C7ABDAB469}" srcOrd="6" destOrd="0" presId="urn:microsoft.com/office/officeart/2005/8/layout/cycle1"/>
    <dgm:cxn modelId="{CBBA14B5-F81F-45DB-9713-EC0313EA383A}" type="presParOf" srcId="{8F0E88F4-A98F-4802-9605-6A5E196CB906}" destId="{03FB4441-BA02-433A-AB07-F2CDF91AC9D0}" srcOrd="7" destOrd="0" presId="urn:microsoft.com/office/officeart/2005/8/layout/cycle1"/>
    <dgm:cxn modelId="{801571B9-0400-47A3-9B64-9D8AD3360E46}" type="presParOf" srcId="{8F0E88F4-A98F-4802-9605-6A5E196CB906}" destId="{46A408EE-5E55-4A42-9300-A8CB54A3AF5F}" srcOrd="8" destOrd="0" presId="urn:microsoft.com/office/officeart/2005/8/layout/cycle1"/>
    <dgm:cxn modelId="{7BABAFDE-380A-4756-B072-8FB85E3D23FF}" type="presParOf" srcId="{8F0E88F4-A98F-4802-9605-6A5E196CB906}" destId="{74116601-7A0F-43C3-A387-A373FB9E7DDD}" srcOrd="9" destOrd="0" presId="urn:microsoft.com/office/officeart/2005/8/layout/cycle1"/>
    <dgm:cxn modelId="{E94868B8-A4B9-4430-BD40-19EF228C8DE9}" type="presParOf" srcId="{8F0E88F4-A98F-4802-9605-6A5E196CB906}" destId="{352889C7-E15A-4DA5-A6B4-158133A9C576}" srcOrd="10" destOrd="0" presId="urn:microsoft.com/office/officeart/2005/8/layout/cycle1"/>
    <dgm:cxn modelId="{80431AB8-4AFE-4728-8A8C-C9A763842174}" type="presParOf" srcId="{8F0E88F4-A98F-4802-9605-6A5E196CB906}" destId="{D6B23EFB-62DB-4104-87D9-3513114D2B4C}" srcOrd="11" destOrd="0" presId="urn:microsoft.com/office/officeart/2005/8/layout/cycle1"/>
    <dgm:cxn modelId="{4FDED47C-19A4-45E0-A4EF-64A4F2DB93CA}" type="presParOf" srcId="{8F0E88F4-A98F-4802-9605-6A5E196CB906}" destId="{81D7A125-EA92-4DD4-8B9B-1C01F5E2A2E2}" srcOrd="12" destOrd="0" presId="urn:microsoft.com/office/officeart/2005/8/layout/cycle1"/>
    <dgm:cxn modelId="{D93EE3B1-98B7-413E-97AC-AD1DB52E1D9B}" type="presParOf" srcId="{8F0E88F4-A98F-4802-9605-6A5E196CB906}" destId="{10F024F4-F9A4-4A64-B918-49CDE2B1E792}" srcOrd="13" destOrd="0" presId="urn:microsoft.com/office/officeart/2005/8/layout/cycle1"/>
    <dgm:cxn modelId="{7756B17D-E5A3-432C-8457-6C25C5C5DAFB}" type="presParOf" srcId="{8F0E88F4-A98F-4802-9605-6A5E196CB906}" destId="{AD646714-A3B0-4F7A-B5B3-85696380E6DA}"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918C5-39F9-444C-B348-F6B94670924D}">
      <dsp:nvSpPr>
        <dsp:cNvPr id="0" name=""/>
        <dsp:cNvSpPr/>
      </dsp:nvSpPr>
      <dsp:spPr>
        <a:xfrm>
          <a:off x="4786857" y="298440"/>
          <a:ext cx="2666710" cy="137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Segoe UI Black" panose="020B0A02040204020203" pitchFamily="34" charset="0"/>
              <a:ea typeface="Segoe UI Black" panose="020B0A02040204020203" pitchFamily="34" charset="0"/>
            </a:rPr>
            <a:t>Prevention</a:t>
          </a:r>
        </a:p>
      </dsp:txBody>
      <dsp:txXfrm>
        <a:off x="4786857" y="298440"/>
        <a:ext cx="2666710" cy="1370707"/>
      </dsp:txXfrm>
    </dsp:sp>
    <dsp:sp modelId="{1C417554-1262-4164-B5A5-81625A028A00}">
      <dsp:nvSpPr>
        <dsp:cNvPr id="0" name=""/>
        <dsp:cNvSpPr/>
      </dsp:nvSpPr>
      <dsp:spPr>
        <a:xfrm>
          <a:off x="1293242" y="-437992"/>
          <a:ext cx="6216083" cy="6170686"/>
        </a:xfrm>
        <a:prstGeom prst="circularArrow">
          <a:avLst>
            <a:gd name="adj1" fmla="val 5193"/>
            <a:gd name="adj2" fmla="val 335388"/>
            <a:gd name="adj3" fmla="val 21219146"/>
            <a:gd name="adj4" fmla="val 20078476"/>
            <a:gd name="adj5" fmla="val 6058"/>
          </a:avLst>
        </a:prstGeom>
        <a:solidFill>
          <a:srgbClr val="7030A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ECD59-1439-44A7-9914-9A22A5790C80}">
      <dsp:nvSpPr>
        <dsp:cNvPr id="0" name=""/>
        <dsp:cNvSpPr/>
      </dsp:nvSpPr>
      <dsp:spPr>
        <a:xfrm>
          <a:off x="5037950" y="2617143"/>
          <a:ext cx="3238980" cy="137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Segoe UI Black" panose="020B0A02040204020203" pitchFamily="34" charset="0"/>
              <a:ea typeface="Segoe UI Black" panose="020B0A02040204020203" pitchFamily="34" charset="0"/>
            </a:rPr>
            <a:t>Preparedness</a:t>
          </a:r>
        </a:p>
      </dsp:txBody>
      <dsp:txXfrm>
        <a:off x="5037950" y="2617143"/>
        <a:ext cx="3238980" cy="1370707"/>
      </dsp:txXfrm>
    </dsp:sp>
    <dsp:sp modelId="{B19AD342-F978-4081-A01C-A2F13B4C3A72}">
      <dsp:nvSpPr>
        <dsp:cNvPr id="0" name=""/>
        <dsp:cNvSpPr/>
      </dsp:nvSpPr>
      <dsp:spPr>
        <a:xfrm>
          <a:off x="1468453" y="-843590"/>
          <a:ext cx="6610045" cy="5707753"/>
        </a:xfrm>
        <a:prstGeom prst="circularArrow">
          <a:avLst>
            <a:gd name="adj1" fmla="val 5193"/>
            <a:gd name="adj2" fmla="val 335388"/>
            <a:gd name="adj3" fmla="val 3748724"/>
            <a:gd name="adj4" fmla="val 2604928"/>
            <a:gd name="adj5" fmla="val 6058"/>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FB4441-BA02-433A-AB07-F2CDF91AC9D0}">
      <dsp:nvSpPr>
        <dsp:cNvPr id="0" name=""/>
        <dsp:cNvSpPr/>
      </dsp:nvSpPr>
      <dsp:spPr>
        <a:xfrm>
          <a:off x="3173868" y="4172457"/>
          <a:ext cx="2335218" cy="137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Segoe UI Black" panose="020B0A02040204020203" pitchFamily="34" charset="0"/>
              <a:ea typeface="Segoe UI Black" panose="020B0A02040204020203" pitchFamily="34" charset="0"/>
            </a:rPr>
            <a:t>Response</a:t>
          </a:r>
        </a:p>
      </dsp:txBody>
      <dsp:txXfrm>
        <a:off x="3173868" y="4172457"/>
        <a:ext cx="2335218" cy="1370707"/>
      </dsp:txXfrm>
    </dsp:sp>
    <dsp:sp modelId="{46A408EE-5E55-4A42-9300-A8CB54A3AF5F}">
      <dsp:nvSpPr>
        <dsp:cNvPr id="0" name=""/>
        <dsp:cNvSpPr/>
      </dsp:nvSpPr>
      <dsp:spPr>
        <a:xfrm>
          <a:off x="1087967" y="-892568"/>
          <a:ext cx="6040566" cy="5942616"/>
        </a:xfrm>
        <a:prstGeom prst="circularArrow">
          <a:avLst>
            <a:gd name="adj1" fmla="val 5193"/>
            <a:gd name="adj2" fmla="val 335388"/>
            <a:gd name="adj3" fmla="val 8205678"/>
            <a:gd name="adj4" fmla="val 7116782"/>
            <a:gd name="adj5" fmla="val 6058"/>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2889C7-E15A-4DA5-A6B4-158133A9C576}">
      <dsp:nvSpPr>
        <dsp:cNvPr id="0" name=""/>
        <dsp:cNvSpPr/>
      </dsp:nvSpPr>
      <dsp:spPr>
        <a:xfrm>
          <a:off x="963194" y="2556148"/>
          <a:ext cx="2316892" cy="137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Segoe UI Black" panose="020B0A02040204020203" pitchFamily="34" charset="0"/>
              <a:ea typeface="Segoe UI Black" panose="020B0A02040204020203" pitchFamily="34" charset="0"/>
            </a:rPr>
            <a:t>Recovery</a:t>
          </a:r>
        </a:p>
      </dsp:txBody>
      <dsp:txXfrm>
        <a:off x="963194" y="2556148"/>
        <a:ext cx="2316892" cy="1370707"/>
      </dsp:txXfrm>
    </dsp:sp>
    <dsp:sp modelId="{D6B23EFB-62DB-4104-87D9-3513114D2B4C}">
      <dsp:nvSpPr>
        <dsp:cNvPr id="0" name=""/>
        <dsp:cNvSpPr/>
      </dsp:nvSpPr>
      <dsp:spPr>
        <a:xfrm>
          <a:off x="1597635" y="-499429"/>
          <a:ext cx="6518940" cy="5839622"/>
        </a:xfrm>
        <a:prstGeom prst="circularArrow">
          <a:avLst>
            <a:gd name="adj1" fmla="val 5193"/>
            <a:gd name="adj2" fmla="val 335388"/>
            <a:gd name="adj3" fmla="val 11666758"/>
            <a:gd name="adj4" fmla="val 10595532"/>
            <a:gd name="adj5" fmla="val 6058"/>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F024F4-F9A4-4A64-B918-49CDE2B1E792}">
      <dsp:nvSpPr>
        <dsp:cNvPr id="0" name=""/>
        <dsp:cNvSpPr/>
      </dsp:nvSpPr>
      <dsp:spPr>
        <a:xfrm>
          <a:off x="1287651" y="267160"/>
          <a:ext cx="2634060" cy="137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atin typeface="Segoe UI Black" panose="020B0A02040204020203" pitchFamily="34" charset="0"/>
              <a:ea typeface="Segoe UI Black" panose="020B0A02040204020203" pitchFamily="34" charset="0"/>
            </a:rPr>
            <a:t>Mitigation</a:t>
          </a:r>
        </a:p>
      </dsp:txBody>
      <dsp:txXfrm>
        <a:off x="1287651" y="267160"/>
        <a:ext cx="2634060" cy="1370707"/>
      </dsp:txXfrm>
    </dsp:sp>
    <dsp:sp modelId="{AD646714-A3B0-4F7A-B5B3-85696380E6DA}">
      <dsp:nvSpPr>
        <dsp:cNvPr id="0" name=""/>
        <dsp:cNvSpPr/>
      </dsp:nvSpPr>
      <dsp:spPr>
        <a:xfrm>
          <a:off x="1248874" y="31694"/>
          <a:ext cx="6092346" cy="5487816"/>
        </a:xfrm>
        <a:prstGeom prst="circularArrow">
          <a:avLst>
            <a:gd name="adj1" fmla="val 5193"/>
            <a:gd name="adj2" fmla="val 335388"/>
            <a:gd name="adj3" fmla="val 16930333"/>
            <a:gd name="adj4" fmla="val 15301346"/>
            <a:gd name="adj5" fmla="val 6058"/>
          </a:avLst>
        </a:prstGeom>
        <a:solidFill>
          <a:srgbClr val="C00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Navigating Your Community to a Resilient Future</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2/20/2019</a:t>
            </a: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79EB2D-B19B-44F3-8970-D4A9ED482748}" type="slidenum">
              <a:rPr lang="en-US" smtClean="0"/>
              <a:t>‹#›</a:t>
            </a:fld>
            <a:endParaRPr lang="en-US"/>
          </a:p>
        </p:txBody>
      </p:sp>
    </p:spTree>
    <p:extLst>
      <p:ext uri="{BB962C8B-B14F-4D97-AF65-F5344CB8AC3E}">
        <p14:creationId xmlns:p14="http://schemas.microsoft.com/office/powerpoint/2010/main" val="277930640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Navigating Your Community to a Resilient Future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2/20/2019</a:t>
            </a: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432B8-580D-4CAB-A87A-720B653EA064}" type="slidenum">
              <a:rPr lang="en-US" smtClean="0"/>
              <a:t>‹#›</a:t>
            </a:fld>
            <a:endParaRPr lang="en-US"/>
          </a:p>
        </p:txBody>
      </p:sp>
    </p:spTree>
    <p:extLst>
      <p:ext uri="{BB962C8B-B14F-4D97-AF65-F5344CB8AC3E}">
        <p14:creationId xmlns:p14="http://schemas.microsoft.com/office/powerpoint/2010/main" val="3272465841"/>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BB4D7-0DE3-4A18-9DBF-B66A8D103963}" type="slidenum">
              <a:rPr lang="en-US" smtClean="0"/>
              <a:t>1</a:t>
            </a:fld>
            <a:endParaRPr lang="en-US"/>
          </a:p>
        </p:txBody>
      </p:sp>
      <p:sp>
        <p:nvSpPr>
          <p:cNvPr id="5" name="Date Placeholder 4"/>
          <p:cNvSpPr>
            <a:spLocks noGrp="1"/>
          </p:cNvSpPr>
          <p:nvPr>
            <p:ph type="dt" idx="11"/>
          </p:nvPr>
        </p:nvSpPr>
        <p:spPr/>
        <p:txBody>
          <a:bodyPr/>
          <a:lstStyle/>
          <a:p>
            <a:r>
              <a:rPr lang="en-US"/>
              <a:t>2/20/2019</a:t>
            </a:r>
          </a:p>
        </p:txBody>
      </p:sp>
      <p:sp>
        <p:nvSpPr>
          <p:cNvPr id="6" name="Header Placeholder 5"/>
          <p:cNvSpPr>
            <a:spLocks noGrp="1"/>
          </p:cNvSpPr>
          <p:nvPr>
            <p:ph type="hdr" sz="quarter" idx="12"/>
          </p:nvPr>
        </p:nvSpPr>
        <p:spPr/>
        <p:txBody>
          <a:bodyPr/>
          <a:lstStyle/>
          <a:p>
            <a:r>
              <a:rPr lang="en-US"/>
              <a:t>Navigating Your Community to a Resilient Future</a:t>
            </a:r>
          </a:p>
        </p:txBody>
      </p:sp>
    </p:spTree>
    <p:extLst>
      <p:ext uri="{BB962C8B-B14F-4D97-AF65-F5344CB8AC3E}">
        <p14:creationId xmlns:p14="http://schemas.microsoft.com/office/powerpoint/2010/main" val="1620983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42</a:t>
            </a:fld>
            <a:endParaRPr lang="en-US"/>
          </a:p>
        </p:txBody>
      </p:sp>
    </p:spTree>
    <p:extLst>
      <p:ext uri="{BB962C8B-B14F-4D97-AF65-F5344CB8AC3E}">
        <p14:creationId xmlns:p14="http://schemas.microsoft.com/office/powerpoint/2010/main" val="156896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43</a:t>
            </a:fld>
            <a:endParaRPr lang="en-US"/>
          </a:p>
        </p:txBody>
      </p:sp>
    </p:spTree>
    <p:extLst>
      <p:ext uri="{BB962C8B-B14F-4D97-AF65-F5344CB8AC3E}">
        <p14:creationId xmlns:p14="http://schemas.microsoft.com/office/powerpoint/2010/main" val="35904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44</a:t>
            </a:fld>
            <a:endParaRPr lang="en-US"/>
          </a:p>
        </p:txBody>
      </p:sp>
    </p:spTree>
    <p:extLst>
      <p:ext uri="{BB962C8B-B14F-4D97-AF65-F5344CB8AC3E}">
        <p14:creationId xmlns:p14="http://schemas.microsoft.com/office/powerpoint/2010/main" val="3440365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47</a:t>
            </a:fld>
            <a:endParaRPr lang="en-US"/>
          </a:p>
        </p:txBody>
      </p:sp>
    </p:spTree>
    <p:extLst>
      <p:ext uri="{BB962C8B-B14F-4D97-AF65-F5344CB8AC3E}">
        <p14:creationId xmlns:p14="http://schemas.microsoft.com/office/powerpoint/2010/main" val="4151185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48</a:t>
            </a:fld>
            <a:endParaRPr lang="en-US"/>
          </a:p>
        </p:txBody>
      </p:sp>
    </p:spTree>
    <p:extLst>
      <p:ext uri="{BB962C8B-B14F-4D97-AF65-F5344CB8AC3E}">
        <p14:creationId xmlns:p14="http://schemas.microsoft.com/office/powerpoint/2010/main" val="1513903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49</a:t>
            </a:fld>
            <a:endParaRPr lang="en-US"/>
          </a:p>
        </p:txBody>
      </p:sp>
    </p:spTree>
    <p:extLst>
      <p:ext uri="{BB962C8B-B14F-4D97-AF65-F5344CB8AC3E}">
        <p14:creationId xmlns:p14="http://schemas.microsoft.com/office/powerpoint/2010/main" val="372726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50</a:t>
            </a:fld>
            <a:endParaRPr lang="en-US"/>
          </a:p>
        </p:txBody>
      </p:sp>
    </p:spTree>
    <p:extLst>
      <p:ext uri="{BB962C8B-B14F-4D97-AF65-F5344CB8AC3E}">
        <p14:creationId xmlns:p14="http://schemas.microsoft.com/office/powerpoint/2010/main" val="2279325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51</a:t>
            </a:fld>
            <a:endParaRPr lang="en-US"/>
          </a:p>
        </p:txBody>
      </p:sp>
    </p:spTree>
    <p:extLst>
      <p:ext uri="{BB962C8B-B14F-4D97-AF65-F5344CB8AC3E}">
        <p14:creationId xmlns:p14="http://schemas.microsoft.com/office/powerpoint/2010/main" val="35513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52</a:t>
            </a:fld>
            <a:endParaRPr lang="en-US"/>
          </a:p>
        </p:txBody>
      </p:sp>
    </p:spTree>
    <p:extLst>
      <p:ext uri="{BB962C8B-B14F-4D97-AF65-F5344CB8AC3E}">
        <p14:creationId xmlns:p14="http://schemas.microsoft.com/office/powerpoint/2010/main" val="1316661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53</a:t>
            </a:fld>
            <a:endParaRPr lang="en-US"/>
          </a:p>
        </p:txBody>
      </p:sp>
    </p:spTree>
    <p:extLst>
      <p:ext uri="{BB962C8B-B14F-4D97-AF65-F5344CB8AC3E}">
        <p14:creationId xmlns:p14="http://schemas.microsoft.com/office/powerpoint/2010/main" val="1206810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over estimating coordination and dialogue in the community</a:t>
            </a:r>
          </a:p>
        </p:txBody>
      </p:sp>
      <p:sp>
        <p:nvSpPr>
          <p:cNvPr id="4" name="Slide Number Placeholder 3"/>
          <p:cNvSpPr>
            <a:spLocks noGrp="1"/>
          </p:cNvSpPr>
          <p:nvPr>
            <p:ph type="sldNum" sz="quarter" idx="10"/>
          </p:nvPr>
        </p:nvSpPr>
        <p:spPr/>
        <p:txBody>
          <a:bodyPr/>
          <a:lstStyle/>
          <a:p>
            <a:fld id="{A41A85A9-3ADB-4AF4-B3CB-9DCCC1730BBB}" type="slidenum">
              <a:rPr lang="en-US" smtClean="0"/>
              <a:t>32</a:t>
            </a:fld>
            <a:endParaRPr lang="en-US"/>
          </a:p>
        </p:txBody>
      </p:sp>
      <p:sp>
        <p:nvSpPr>
          <p:cNvPr id="5" name="Date Placeholder 4"/>
          <p:cNvSpPr>
            <a:spLocks noGrp="1"/>
          </p:cNvSpPr>
          <p:nvPr>
            <p:ph type="dt" idx="11"/>
          </p:nvPr>
        </p:nvSpPr>
        <p:spPr/>
        <p:txBody>
          <a:bodyPr/>
          <a:lstStyle/>
          <a:p>
            <a:r>
              <a:rPr lang="en-US"/>
              <a:t>2/20/2019</a:t>
            </a:r>
          </a:p>
        </p:txBody>
      </p:sp>
      <p:sp>
        <p:nvSpPr>
          <p:cNvPr id="6" name="Header Placeholder 5"/>
          <p:cNvSpPr>
            <a:spLocks noGrp="1"/>
          </p:cNvSpPr>
          <p:nvPr>
            <p:ph type="hdr" sz="quarter" idx="12"/>
          </p:nvPr>
        </p:nvSpPr>
        <p:spPr/>
        <p:txBody>
          <a:bodyPr/>
          <a:lstStyle/>
          <a:p>
            <a:r>
              <a:rPr lang="en-US"/>
              <a:t>Navigating Your Community to a Resilient Future</a:t>
            </a:r>
          </a:p>
        </p:txBody>
      </p:sp>
    </p:spTree>
    <p:extLst>
      <p:ext uri="{BB962C8B-B14F-4D97-AF65-F5344CB8AC3E}">
        <p14:creationId xmlns:p14="http://schemas.microsoft.com/office/powerpoint/2010/main" val="1609809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54</a:t>
            </a:fld>
            <a:endParaRPr lang="en-US"/>
          </a:p>
        </p:txBody>
      </p:sp>
    </p:spTree>
    <p:extLst>
      <p:ext uri="{BB962C8B-B14F-4D97-AF65-F5344CB8AC3E}">
        <p14:creationId xmlns:p14="http://schemas.microsoft.com/office/powerpoint/2010/main" val="628140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55</a:t>
            </a:fld>
            <a:endParaRPr lang="en-US"/>
          </a:p>
        </p:txBody>
      </p:sp>
    </p:spTree>
    <p:extLst>
      <p:ext uri="{BB962C8B-B14F-4D97-AF65-F5344CB8AC3E}">
        <p14:creationId xmlns:p14="http://schemas.microsoft.com/office/powerpoint/2010/main" val="3498712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56</a:t>
            </a:fld>
            <a:endParaRPr lang="en-US"/>
          </a:p>
        </p:txBody>
      </p:sp>
    </p:spTree>
    <p:extLst>
      <p:ext uri="{BB962C8B-B14F-4D97-AF65-F5344CB8AC3E}">
        <p14:creationId xmlns:p14="http://schemas.microsoft.com/office/powerpoint/2010/main" val="725441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57</a:t>
            </a:fld>
            <a:endParaRPr lang="en-US"/>
          </a:p>
        </p:txBody>
      </p:sp>
    </p:spTree>
    <p:extLst>
      <p:ext uri="{BB962C8B-B14F-4D97-AF65-F5344CB8AC3E}">
        <p14:creationId xmlns:p14="http://schemas.microsoft.com/office/powerpoint/2010/main" val="1805250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B6501CA-1E03-40F5-A30B-01AAA772CF24}" type="slidenum">
              <a:rPr lang="en-US" smtClean="0"/>
              <a:t>58</a:t>
            </a:fld>
            <a:endParaRPr lang="en-US"/>
          </a:p>
        </p:txBody>
      </p:sp>
    </p:spTree>
    <p:extLst>
      <p:ext uri="{BB962C8B-B14F-4D97-AF65-F5344CB8AC3E}">
        <p14:creationId xmlns:p14="http://schemas.microsoft.com/office/powerpoint/2010/main" val="3879869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59</a:t>
            </a:fld>
            <a:endParaRPr lang="en-US"/>
          </a:p>
        </p:txBody>
      </p:sp>
    </p:spTree>
    <p:extLst>
      <p:ext uri="{BB962C8B-B14F-4D97-AF65-F5344CB8AC3E}">
        <p14:creationId xmlns:p14="http://schemas.microsoft.com/office/powerpoint/2010/main" val="2516793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61</a:t>
            </a:fld>
            <a:endParaRPr lang="en-US"/>
          </a:p>
        </p:txBody>
      </p:sp>
    </p:spTree>
    <p:extLst>
      <p:ext uri="{BB962C8B-B14F-4D97-AF65-F5344CB8AC3E}">
        <p14:creationId xmlns:p14="http://schemas.microsoft.com/office/powerpoint/2010/main" val="2633601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62</a:t>
            </a:fld>
            <a:endParaRPr lang="en-US"/>
          </a:p>
        </p:txBody>
      </p:sp>
    </p:spTree>
    <p:extLst>
      <p:ext uri="{BB962C8B-B14F-4D97-AF65-F5344CB8AC3E}">
        <p14:creationId xmlns:p14="http://schemas.microsoft.com/office/powerpoint/2010/main" val="18312579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64</a:t>
            </a:fld>
            <a:endParaRPr lang="en-US"/>
          </a:p>
        </p:txBody>
      </p:sp>
    </p:spTree>
    <p:extLst>
      <p:ext uri="{BB962C8B-B14F-4D97-AF65-F5344CB8AC3E}">
        <p14:creationId xmlns:p14="http://schemas.microsoft.com/office/powerpoint/2010/main" val="2918656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66</a:t>
            </a:fld>
            <a:endParaRPr lang="en-US"/>
          </a:p>
        </p:txBody>
      </p:sp>
    </p:spTree>
    <p:extLst>
      <p:ext uri="{BB962C8B-B14F-4D97-AF65-F5344CB8AC3E}">
        <p14:creationId xmlns:p14="http://schemas.microsoft.com/office/powerpoint/2010/main" val="184484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community is too small </a:t>
            </a:r>
            <a:endParaRPr lang="en-US" dirty="0"/>
          </a:p>
        </p:txBody>
      </p:sp>
      <p:sp>
        <p:nvSpPr>
          <p:cNvPr id="4" name="Slide Number Placeholder 3"/>
          <p:cNvSpPr>
            <a:spLocks noGrp="1"/>
          </p:cNvSpPr>
          <p:nvPr>
            <p:ph type="sldNum" sz="quarter" idx="10"/>
          </p:nvPr>
        </p:nvSpPr>
        <p:spPr/>
        <p:txBody>
          <a:bodyPr/>
          <a:lstStyle/>
          <a:p>
            <a:fld id="{A41A85A9-3ADB-4AF4-B3CB-9DCCC1730BBB}" type="slidenum">
              <a:rPr lang="en-US" smtClean="0"/>
              <a:t>33</a:t>
            </a:fld>
            <a:endParaRPr lang="en-US"/>
          </a:p>
        </p:txBody>
      </p:sp>
      <p:sp>
        <p:nvSpPr>
          <p:cNvPr id="5" name="Date Placeholder 4"/>
          <p:cNvSpPr>
            <a:spLocks noGrp="1"/>
          </p:cNvSpPr>
          <p:nvPr>
            <p:ph type="dt" idx="11"/>
          </p:nvPr>
        </p:nvSpPr>
        <p:spPr/>
        <p:txBody>
          <a:bodyPr/>
          <a:lstStyle/>
          <a:p>
            <a:r>
              <a:rPr lang="en-US"/>
              <a:t>2/20/2019</a:t>
            </a:r>
          </a:p>
        </p:txBody>
      </p:sp>
      <p:sp>
        <p:nvSpPr>
          <p:cNvPr id="6" name="Header Placeholder 5"/>
          <p:cNvSpPr>
            <a:spLocks noGrp="1"/>
          </p:cNvSpPr>
          <p:nvPr>
            <p:ph type="hdr" sz="quarter" idx="12"/>
          </p:nvPr>
        </p:nvSpPr>
        <p:spPr/>
        <p:txBody>
          <a:bodyPr/>
          <a:lstStyle/>
          <a:p>
            <a:r>
              <a:rPr lang="en-US"/>
              <a:t>Navigating Your Community to a Resilient Future</a:t>
            </a:r>
          </a:p>
        </p:txBody>
      </p:sp>
    </p:spTree>
    <p:extLst>
      <p:ext uri="{BB962C8B-B14F-4D97-AF65-F5344CB8AC3E}">
        <p14:creationId xmlns:p14="http://schemas.microsoft.com/office/powerpoint/2010/main" val="2893535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67</a:t>
            </a:fld>
            <a:endParaRPr lang="en-US"/>
          </a:p>
        </p:txBody>
      </p:sp>
    </p:spTree>
    <p:extLst>
      <p:ext uri="{BB962C8B-B14F-4D97-AF65-F5344CB8AC3E}">
        <p14:creationId xmlns:p14="http://schemas.microsoft.com/office/powerpoint/2010/main" val="4049566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68</a:t>
            </a:fld>
            <a:endParaRPr lang="en-US"/>
          </a:p>
        </p:txBody>
      </p:sp>
    </p:spTree>
    <p:extLst>
      <p:ext uri="{BB962C8B-B14F-4D97-AF65-F5344CB8AC3E}">
        <p14:creationId xmlns:p14="http://schemas.microsoft.com/office/powerpoint/2010/main" val="3638343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69</a:t>
            </a:fld>
            <a:endParaRPr lang="en-US"/>
          </a:p>
        </p:txBody>
      </p:sp>
    </p:spTree>
    <p:extLst>
      <p:ext uri="{BB962C8B-B14F-4D97-AF65-F5344CB8AC3E}">
        <p14:creationId xmlns:p14="http://schemas.microsoft.com/office/powerpoint/2010/main" val="644690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70</a:t>
            </a:fld>
            <a:endParaRPr lang="en-US"/>
          </a:p>
        </p:txBody>
      </p:sp>
    </p:spTree>
    <p:extLst>
      <p:ext uri="{BB962C8B-B14F-4D97-AF65-F5344CB8AC3E}">
        <p14:creationId xmlns:p14="http://schemas.microsoft.com/office/powerpoint/2010/main" val="3024873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concept is too basic</a:t>
            </a:r>
          </a:p>
        </p:txBody>
      </p:sp>
      <p:sp>
        <p:nvSpPr>
          <p:cNvPr id="4" name="Slide Number Placeholder 3"/>
          <p:cNvSpPr>
            <a:spLocks noGrp="1"/>
          </p:cNvSpPr>
          <p:nvPr>
            <p:ph type="sldNum" sz="quarter" idx="10"/>
          </p:nvPr>
        </p:nvSpPr>
        <p:spPr/>
        <p:txBody>
          <a:bodyPr/>
          <a:lstStyle/>
          <a:p>
            <a:fld id="{A41A85A9-3ADB-4AF4-B3CB-9DCCC1730BBB}" type="slidenum">
              <a:rPr lang="en-US" smtClean="0"/>
              <a:t>34</a:t>
            </a:fld>
            <a:endParaRPr lang="en-US"/>
          </a:p>
        </p:txBody>
      </p:sp>
      <p:sp>
        <p:nvSpPr>
          <p:cNvPr id="5" name="Date Placeholder 4"/>
          <p:cNvSpPr>
            <a:spLocks noGrp="1"/>
          </p:cNvSpPr>
          <p:nvPr>
            <p:ph type="dt" idx="11"/>
          </p:nvPr>
        </p:nvSpPr>
        <p:spPr/>
        <p:txBody>
          <a:bodyPr/>
          <a:lstStyle/>
          <a:p>
            <a:r>
              <a:rPr lang="en-US"/>
              <a:t>2/20/2019</a:t>
            </a:r>
          </a:p>
        </p:txBody>
      </p:sp>
      <p:sp>
        <p:nvSpPr>
          <p:cNvPr id="6" name="Header Placeholder 5"/>
          <p:cNvSpPr>
            <a:spLocks noGrp="1"/>
          </p:cNvSpPr>
          <p:nvPr>
            <p:ph type="hdr" sz="quarter" idx="12"/>
          </p:nvPr>
        </p:nvSpPr>
        <p:spPr/>
        <p:txBody>
          <a:bodyPr/>
          <a:lstStyle/>
          <a:p>
            <a:r>
              <a:rPr lang="en-US"/>
              <a:t>Navigating Your Community to a Resilient Future</a:t>
            </a:r>
          </a:p>
        </p:txBody>
      </p:sp>
    </p:spTree>
    <p:extLst>
      <p:ext uri="{BB962C8B-B14F-4D97-AF65-F5344CB8AC3E}">
        <p14:creationId xmlns:p14="http://schemas.microsoft.com/office/powerpoint/2010/main" val="22831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stories and the values are there- use this</a:t>
            </a:r>
            <a:r>
              <a:rPr lang="en-US" baseline="0" dirty="0"/>
              <a:t> platform to bring these stories out to the open</a:t>
            </a:r>
            <a:endParaRPr lang="en-US" dirty="0"/>
          </a:p>
        </p:txBody>
      </p:sp>
      <p:sp>
        <p:nvSpPr>
          <p:cNvPr id="4" name="Slide Number Placeholder 3"/>
          <p:cNvSpPr>
            <a:spLocks noGrp="1"/>
          </p:cNvSpPr>
          <p:nvPr>
            <p:ph type="sldNum" sz="quarter" idx="10"/>
          </p:nvPr>
        </p:nvSpPr>
        <p:spPr/>
        <p:txBody>
          <a:bodyPr/>
          <a:lstStyle/>
          <a:p>
            <a:fld id="{A41A85A9-3ADB-4AF4-B3CB-9DCCC1730BBB}" type="slidenum">
              <a:rPr lang="en-US" smtClean="0"/>
              <a:t>35</a:t>
            </a:fld>
            <a:endParaRPr lang="en-US"/>
          </a:p>
        </p:txBody>
      </p:sp>
      <p:sp>
        <p:nvSpPr>
          <p:cNvPr id="5" name="Date Placeholder 4"/>
          <p:cNvSpPr>
            <a:spLocks noGrp="1"/>
          </p:cNvSpPr>
          <p:nvPr>
            <p:ph type="dt" idx="11"/>
          </p:nvPr>
        </p:nvSpPr>
        <p:spPr/>
        <p:txBody>
          <a:bodyPr/>
          <a:lstStyle/>
          <a:p>
            <a:r>
              <a:rPr lang="en-US"/>
              <a:t>2/20/2019</a:t>
            </a:r>
          </a:p>
        </p:txBody>
      </p:sp>
      <p:sp>
        <p:nvSpPr>
          <p:cNvPr id="6" name="Header Placeholder 5"/>
          <p:cNvSpPr>
            <a:spLocks noGrp="1"/>
          </p:cNvSpPr>
          <p:nvPr>
            <p:ph type="hdr" sz="quarter" idx="12"/>
          </p:nvPr>
        </p:nvSpPr>
        <p:spPr/>
        <p:txBody>
          <a:bodyPr/>
          <a:lstStyle/>
          <a:p>
            <a:r>
              <a:rPr lang="en-US"/>
              <a:t>Navigating Your Community to a Resilient Future</a:t>
            </a:r>
          </a:p>
        </p:txBody>
      </p:sp>
    </p:spTree>
    <p:extLst>
      <p:ext uri="{BB962C8B-B14F-4D97-AF65-F5344CB8AC3E}">
        <p14:creationId xmlns:p14="http://schemas.microsoft.com/office/powerpoint/2010/main" val="2693571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stories and the values are there- use this</a:t>
            </a:r>
            <a:r>
              <a:rPr lang="en-US" baseline="0" dirty="0"/>
              <a:t> platform to bring these stories out to the open</a:t>
            </a:r>
            <a:endParaRPr lang="en-US" dirty="0"/>
          </a:p>
        </p:txBody>
      </p:sp>
      <p:sp>
        <p:nvSpPr>
          <p:cNvPr id="4" name="Slide Number Placeholder 3"/>
          <p:cNvSpPr>
            <a:spLocks noGrp="1"/>
          </p:cNvSpPr>
          <p:nvPr>
            <p:ph type="sldNum" sz="quarter" idx="10"/>
          </p:nvPr>
        </p:nvSpPr>
        <p:spPr/>
        <p:txBody>
          <a:bodyPr/>
          <a:lstStyle/>
          <a:p>
            <a:fld id="{A41A85A9-3ADB-4AF4-B3CB-9DCCC1730BBB}" type="slidenum">
              <a:rPr lang="en-US" smtClean="0"/>
              <a:t>38</a:t>
            </a:fld>
            <a:endParaRPr lang="en-US"/>
          </a:p>
        </p:txBody>
      </p:sp>
      <p:sp>
        <p:nvSpPr>
          <p:cNvPr id="5" name="Date Placeholder 4"/>
          <p:cNvSpPr>
            <a:spLocks noGrp="1"/>
          </p:cNvSpPr>
          <p:nvPr>
            <p:ph type="dt" idx="11"/>
          </p:nvPr>
        </p:nvSpPr>
        <p:spPr/>
        <p:txBody>
          <a:bodyPr/>
          <a:lstStyle/>
          <a:p>
            <a:r>
              <a:rPr lang="en-US"/>
              <a:t>2/20/2019</a:t>
            </a:r>
          </a:p>
        </p:txBody>
      </p:sp>
      <p:sp>
        <p:nvSpPr>
          <p:cNvPr id="6" name="Header Placeholder 5"/>
          <p:cNvSpPr>
            <a:spLocks noGrp="1"/>
          </p:cNvSpPr>
          <p:nvPr>
            <p:ph type="hdr" sz="quarter" idx="12"/>
          </p:nvPr>
        </p:nvSpPr>
        <p:spPr/>
        <p:txBody>
          <a:bodyPr/>
          <a:lstStyle/>
          <a:p>
            <a:r>
              <a:rPr lang="en-US"/>
              <a:t>Navigating Your Community to a Resilient Future</a:t>
            </a:r>
          </a:p>
        </p:txBody>
      </p:sp>
    </p:spTree>
    <p:extLst>
      <p:ext uri="{BB962C8B-B14F-4D97-AF65-F5344CB8AC3E}">
        <p14:creationId xmlns:p14="http://schemas.microsoft.com/office/powerpoint/2010/main" val="123476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stories and the values are there- use this</a:t>
            </a:r>
            <a:r>
              <a:rPr lang="en-US" baseline="0" dirty="0"/>
              <a:t> platform to bring these stories out to the open</a:t>
            </a:r>
            <a:endParaRPr lang="en-US" dirty="0"/>
          </a:p>
        </p:txBody>
      </p:sp>
      <p:sp>
        <p:nvSpPr>
          <p:cNvPr id="4" name="Slide Number Placeholder 3"/>
          <p:cNvSpPr>
            <a:spLocks noGrp="1"/>
          </p:cNvSpPr>
          <p:nvPr>
            <p:ph type="sldNum" sz="quarter" idx="10"/>
          </p:nvPr>
        </p:nvSpPr>
        <p:spPr/>
        <p:txBody>
          <a:bodyPr/>
          <a:lstStyle/>
          <a:p>
            <a:fld id="{A41A85A9-3ADB-4AF4-B3CB-9DCCC1730BBB}" type="slidenum">
              <a:rPr lang="en-US" smtClean="0"/>
              <a:t>39</a:t>
            </a:fld>
            <a:endParaRPr lang="en-US"/>
          </a:p>
        </p:txBody>
      </p:sp>
      <p:sp>
        <p:nvSpPr>
          <p:cNvPr id="5" name="Date Placeholder 4"/>
          <p:cNvSpPr>
            <a:spLocks noGrp="1"/>
          </p:cNvSpPr>
          <p:nvPr>
            <p:ph type="dt" idx="11"/>
          </p:nvPr>
        </p:nvSpPr>
        <p:spPr/>
        <p:txBody>
          <a:bodyPr/>
          <a:lstStyle/>
          <a:p>
            <a:r>
              <a:rPr lang="en-US"/>
              <a:t>2/20/2019</a:t>
            </a:r>
          </a:p>
        </p:txBody>
      </p:sp>
      <p:sp>
        <p:nvSpPr>
          <p:cNvPr id="6" name="Header Placeholder 5"/>
          <p:cNvSpPr>
            <a:spLocks noGrp="1"/>
          </p:cNvSpPr>
          <p:nvPr>
            <p:ph type="hdr" sz="quarter" idx="12"/>
          </p:nvPr>
        </p:nvSpPr>
        <p:spPr/>
        <p:txBody>
          <a:bodyPr/>
          <a:lstStyle/>
          <a:p>
            <a:r>
              <a:rPr lang="en-US"/>
              <a:t>Navigating Your Community to a Resilient Future</a:t>
            </a:r>
          </a:p>
        </p:txBody>
      </p:sp>
    </p:spTree>
    <p:extLst>
      <p:ext uri="{BB962C8B-B14F-4D97-AF65-F5344CB8AC3E}">
        <p14:creationId xmlns:p14="http://schemas.microsoft.com/office/powerpoint/2010/main" val="2350240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BB4D7-0DE3-4A18-9DBF-B66A8D103963}" type="slidenum">
              <a:rPr lang="en-US" smtClean="0"/>
              <a:pPr/>
              <a:t>40</a:t>
            </a:fld>
            <a:endParaRPr lang="en-US"/>
          </a:p>
        </p:txBody>
      </p:sp>
      <p:sp>
        <p:nvSpPr>
          <p:cNvPr id="5" name="Date Placeholder 4"/>
          <p:cNvSpPr>
            <a:spLocks noGrp="1"/>
          </p:cNvSpPr>
          <p:nvPr>
            <p:ph type="dt" idx="11"/>
          </p:nvPr>
        </p:nvSpPr>
        <p:spPr/>
        <p:txBody>
          <a:bodyPr/>
          <a:lstStyle/>
          <a:p>
            <a:r>
              <a:rPr lang="en-US"/>
              <a:t>2/20/2019</a:t>
            </a:r>
          </a:p>
        </p:txBody>
      </p:sp>
      <p:sp>
        <p:nvSpPr>
          <p:cNvPr id="6" name="Header Placeholder 5"/>
          <p:cNvSpPr>
            <a:spLocks noGrp="1"/>
          </p:cNvSpPr>
          <p:nvPr>
            <p:ph type="hdr" sz="quarter" idx="12"/>
          </p:nvPr>
        </p:nvSpPr>
        <p:spPr/>
        <p:txBody>
          <a:bodyPr/>
          <a:lstStyle/>
          <a:p>
            <a:r>
              <a:rPr lang="en-US"/>
              <a:t>Navigating Your Community to a Resilient Future</a:t>
            </a:r>
          </a:p>
        </p:txBody>
      </p:sp>
    </p:spTree>
    <p:extLst>
      <p:ext uri="{BB962C8B-B14F-4D97-AF65-F5344CB8AC3E}">
        <p14:creationId xmlns:p14="http://schemas.microsoft.com/office/powerpoint/2010/main" val="2086651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6501CA-1E03-40F5-A30B-01AAA772CF24}" type="slidenum">
              <a:rPr lang="en-US" smtClean="0"/>
              <a:t>41</a:t>
            </a:fld>
            <a:endParaRPr lang="en-US" dirty="0"/>
          </a:p>
        </p:txBody>
      </p:sp>
    </p:spTree>
    <p:extLst>
      <p:ext uri="{BB962C8B-B14F-4D97-AF65-F5344CB8AC3E}">
        <p14:creationId xmlns:p14="http://schemas.microsoft.com/office/powerpoint/2010/main" val="2246794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4" name="Rounded Rectangle 3"/>
          <p:cNvSpPr/>
          <p:nvPr/>
        </p:nvSpPr>
        <p:spPr>
          <a:xfrm>
            <a:off x="0" y="0"/>
            <a:ext cx="9144000" cy="6615113"/>
          </a:xfrm>
          <a:prstGeom prst="roundRect">
            <a:avLst>
              <a:gd name="adj" fmla="val 0"/>
            </a:avLst>
          </a:prstGeom>
          <a:solidFill>
            <a:srgbClr val="5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95959"/>
              </a:solidFill>
            </a:endParaRPr>
          </a:p>
        </p:txBody>
      </p:sp>
      <p:grpSp>
        <p:nvGrpSpPr>
          <p:cNvPr id="5" name="Group 9"/>
          <p:cNvGrpSpPr>
            <a:grpSpLocks noChangeAspect="1"/>
          </p:cNvGrpSpPr>
          <p:nvPr/>
        </p:nvGrpSpPr>
        <p:grpSpPr bwMode="auto">
          <a:xfrm>
            <a:off x="0" y="5729288"/>
            <a:ext cx="9144000" cy="1177925"/>
            <a:chOff x="-3905250" y="4294188"/>
            <a:chExt cx="13011150" cy="1892300"/>
          </a:xfrm>
        </p:grpSpPr>
        <p:sp>
          <p:nvSpPr>
            <p:cNvPr id="6"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 name="Picture 13" descr="TAMAgEXT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00738" y="3765550"/>
            <a:ext cx="2557462"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85801" y="3556001"/>
            <a:ext cx="4930612" cy="1473200"/>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Date Placeholder 3"/>
          <p:cNvSpPr>
            <a:spLocks noGrp="1"/>
          </p:cNvSpPr>
          <p:nvPr>
            <p:ph type="dt" sz="half" idx="10"/>
          </p:nvPr>
        </p:nvSpPr>
        <p:spPr/>
        <p:txBody>
          <a:bodyPr/>
          <a:lstStyle>
            <a:lvl1pPr>
              <a:defRPr/>
            </a:lvl1pPr>
          </a:lstStyle>
          <a:p>
            <a:pPr>
              <a:defRPr/>
            </a:pPr>
            <a:fld id="{61A1EBBE-A09B-4695-93BD-CF485A325ED7}" type="datetime1">
              <a:rPr lang="en-US" altLang="en-US"/>
              <a:pPr>
                <a:defRPr/>
              </a:pPr>
              <a:t>2/20/2019</a:t>
            </a:fld>
            <a:endParaRPr lang="en-US" alt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AC7D79ED-93D1-4E01-8FCE-AB625FE4D693}" type="slidenum">
              <a:rPr lang="en-US" altLang="en-US"/>
              <a:pPr>
                <a:defRPr/>
              </a:pPr>
              <a:t>‹#›</a:t>
            </a:fld>
            <a:endParaRPr lang="en-US" altLang="en-US"/>
          </a:p>
        </p:txBody>
      </p:sp>
    </p:spTree>
    <p:extLst>
      <p:ext uri="{BB962C8B-B14F-4D97-AF65-F5344CB8AC3E}">
        <p14:creationId xmlns:p14="http://schemas.microsoft.com/office/powerpoint/2010/main" val="3247901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4" name="Rounded Rectangle 3"/>
          <p:cNvSpPr/>
          <p:nvPr userDrawn="1"/>
        </p:nvSpPr>
        <p:spPr>
          <a:xfrm rot="10800000">
            <a:off x="0" y="6254750"/>
            <a:ext cx="9144000" cy="623888"/>
          </a:xfrm>
          <a:prstGeom prst="roundRect">
            <a:avLst>
              <a:gd name="adj" fmla="val 0"/>
            </a:avLst>
          </a:prstGeom>
          <a:solidFill>
            <a:srgbClr val="0054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95959"/>
              </a:solidFill>
            </a:endParaRPr>
          </a:p>
        </p:txBody>
      </p:sp>
      <p:grpSp>
        <p:nvGrpSpPr>
          <p:cNvPr id="5" name="Group 15"/>
          <p:cNvGrpSpPr>
            <a:grpSpLocks noChangeAspect="1"/>
          </p:cNvGrpSpPr>
          <p:nvPr userDrawn="1"/>
        </p:nvGrpSpPr>
        <p:grpSpPr bwMode="auto">
          <a:xfrm flipH="1" flipV="1">
            <a:off x="0" y="6037263"/>
            <a:ext cx="9144000" cy="779462"/>
            <a:chOff x="-3905251" y="4294188"/>
            <a:chExt cx="13027839" cy="1892300"/>
          </a:xfrm>
        </p:grpSpPr>
        <p:sp>
          <p:nvSpPr>
            <p:cNvPr id="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 name="Picture 12"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433388"/>
            <a:ext cx="145256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93638" y="1614586"/>
            <a:ext cx="8747216" cy="45115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193638" y="338328"/>
            <a:ext cx="6890530" cy="727426"/>
          </a:xfrm>
        </p:spPr>
        <p:txBody>
          <a:bodyPr anchor="t"/>
          <a:lstStyle/>
          <a:p>
            <a:r>
              <a:rPr lang="en-US" dirty="0"/>
              <a:t>Click to edit Master title style</a:t>
            </a:r>
          </a:p>
        </p:txBody>
      </p:sp>
    </p:spTree>
    <p:extLst>
      <p:ext uri="{BB962C8B-B14F-4D97-AF65-F5344CB8AC3E}">
        <p14:creationId xmlns:p14="http://schemas.microsoft.com/office/powerpoint/2010/main" val="1225551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Rounded Rectangle 2"/>
          <p:cNvSpPr/>
          <p:nvPr userDrawn="1"/>
        </p:nvSpPr>
        <p:spPr>
          <a:xfrm rot="10800000">
            <a:off x="0" y="0"/>
            <a:ext cx="9144000" cy="922338"/>
          </a:xfrm>
          <a:prstGeom prst="roundRect">
            <a:avLst>
              <a:gd name="adj" fmla="val 0"/>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00000"/>
              </a:solidFill>
            </a:endParaRPr>
          </a:p>
        </p:txBody>
      </p:sp>
      <p:grpSp>
        <p:nvGrpSpPr>
          <p:cNvPr id="5" name="Group 15"/>
          <p:cNvGrpSpPr>
            <a:grpSpLocks noChangeAspect="1"/>
          </p:cNvGrpSpPr>
          <p:nvPr userDrawn="1"/>
        </p:nvGrpSpPr>
        <p:grpSpPr bwMode="auto">
          <a:xfrm>
            <a:off x="0" y="68263"/>
            <a:ext cx="9144000" cy="974725"/>
            <a:chOff x="-3905251" y="4294188"/>
            <a:chExt cx="13027839" cy="1892300"/>
          </a:xfrm>
        </p:grpSpPr>
        <p:sp>
          <p:nvSpPr>
            <p:cNvPr id="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9"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0" name="Picture 12"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6194425"/>
            <a:ext cx="145256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0"/>
          </p:nvPr>
        </p:nvSpPr>
        <p:spPr>
          <a:xfrm>
            <a:off x="298450" y="706438"/>
            <a:ext cx="8542338"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18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Rounded Rectangle 2"/>
          <p:cNvSpPr/>
          <p:nvPr userDrawn="1"/>
        </p:nvSpPr>
        <p:spPr>
          <a:xfrm rot="10800000">
            <a:off x="0" y="0"/>
            <a:ext cx="9144000" cy="922338"/>
          </a:xfrm>
          <a:prstGeom prst="roundRect">
            <a:avLst>
              <a:gd name="adj" fmla="val 0"/>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00000"/>
              </a:solidFill>
            </a:endParaRPr>
          </a:p>
        </p:txBody>
      </p:sp>
      <p:grpSp>
        <p:nvGrpSpPr>
          <p:cNvPr id="5" name="Group 15"/>
          <p:cNvGrpSpPr>
            <a:grpSpLocks noChangeAspect="1"/>
          </p:cNvGrpSpPr>
          <p:nvPr userDrawn="1"/>
        </p:nvGrpSpPr>
        <p:grpSpPr bwMode="auto">
          <a:xfrm>
            <a:off x="0" y="68263"/>
            <a:ext cx="9144000" cy="974725"/>
            <a:chOff x="-3905251" y="4294188"/>
            <a:chExt cx="13027839" cy="1892300"/>
          </a:xfrm>
        </p:grpSpPr>
        <p:sp>
          <p:nvSpPr>
            <p:cNvPr id="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9"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 name="Text Placeholder 3"/>
          <p:cNvSpPr>
            <a:spLocks noGrp="1"/>
          </p:cNvSpPr>
          <p:nvPr>
            <p:ph type="body" sz="quarter" idx="10"/>
          </p:nvPr>
        </p:nvSpPr>
        <p:spPr>
          <a:xfrm>
            <a:off x="298450" y="706438"/>
            <a:ext cx="8542338"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495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Rounded Rectangle 2"/>
          <p:cNvSpPr/>
          <p:nvPr userDrawn="1"/>
        </p:nvSpPr>
        <p:spPr>
          <a:xfrm rot="10800000">
            <a:off x="0" y="0"/>
            <a:ext cx="9144000" cy="922338"/>
          </a:xfrm>
          <a:prstGeom prst="roundRect">
            <a:avLst>
              <a:gd name="adj" fmla="val 0"/>
            </a:avLst>
          </a:prstGeom>
          <a:solidFill>
            <a:srgbClr val="0054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00000"/>
              </a:solidFill>
            </a:endParaRPr>
          </a:p>
        </p:txBody>
      </p:sp>
      <p:grpSp>
        <p:nvGrpSpPr>
          <p:cNvPr id="4" name="Group 15"/>
          <p:cNvGrpSpPr>
            <a:grpSpLocks noChangeAspect="1"/>
          </p:cNvGrpSpPr>
          <p:nvPr userDrawn="1"/>
        </p:nvGrpSpPr>
        <p:grpSpPr bwMode="auto">
          <a:xfrm>
            <a:off x="0" y="68263"/>
            <a:ext cx="9144000" cy="974725"/>
            <a:chOff x="-3905251" y="4294188"/>
            <a:chExt cx="13027839" cy="1892300"/>
          </a:xfrm>
        </p:grpSpPr>
        <p:sp>
          <p:nvSpPr>
            <p:cNvPr id="5"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8"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0" name="Picture 12"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6194425"/>
            <a:ext cx="145256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298450" y="706438"/>
            <a:ext cx="8542338"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87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Rounded Rectangle 2"/>
          <p:cNvSpPr/>
          <p:nvPr userDrawn="1"/>
        </p:nvSpPr>
        <p:spPr>
          <a:xfrm rot="10800000">
            <a:off x="0" y="0"/>
            <a:ext cx="9144000" cy="922338"/>
          </a:xfrm>
          <a:prstGeom prst="roundRect">
            <a:avLst>
              <a:gd name="adj" fmla="val 0"/>
            </a:avLst>
          </a:prstGeom>
          <a:solidFill>
            <a:srgbClr val="5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00000"/>
              </a:solidFill>
            </a:endParaRPr>
          </a:p>
        </p:txBody>
      </p:sp>
      <p:grpSp>
        <p:nvGrpSpPr>
          <p:cNvPr id="4" name="Group 15"/>
          <p:cNvGrpSpPr>
            <a:grpSpLocks noChangeAspect="1"/>
          </p:cNvGrpSpPr>
          <p:nvPr userDrawn="1"/>
        </p:nvGrpSpPr>
        <p:grpSpPr bwMode="auto">
          <a:xfrm>
            <a:off x="0" y="68263"/>
            <a:ext cx="9144000" cy="974725"/>
            <a:chOff x="-3905251" y="4294188"/>
            <a:chExt cx="13027839" cy="1892300"/>
          </a:xfrm>
        </p:grpSpPr>
        <p:sp>
          <p:nvSpPr>
            <p:cNvPr id="5"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8"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0" name="Picture 12"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6194425"/>
            <a:ext cx="145256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p:cNvSpPr>
            <a:spLocks noGrp="1"/>
          </p:cNvSpPr>
          <p:nvPr>
            <p:ph type="body" sz="quarter" idx="10"/>
          </p:nvPr>
        </p:nvSpPr>
        <p:spPr>
          <a:xfrm>
            <a:off x="298450" y="706438"/>
            <a:ext cx="8542338"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0248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85516"/>
            <a:ext cx="4038600" cy="444115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85515"/>
            <a:ext cx="4038600" cy="444115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4937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85516"/>
            <a:ext cx="4038600" cy="444115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85515"/>
            <a:ext cx="4038600" cy="444115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1326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85516"/>
            <a:ext cx="4038600" cy="444115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85515"/>
            <a:ext cx="4038600" cy="444115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0253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85516"/>
            <a:ext cx="4038600" cy="4441152"/>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85515"/>
            <a:ext cx="4038600" cy="444115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5883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77A08F-2C5D-4B42-9301-59626E1FB9A6}" type="datetimeFigureOut">
              <a:rPr lang="en-US" smtClean="0"/>
              <a:t>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338574-92EF-4C6D-BC33-D3955F8F3585}" type="slidenum">
              <a:rPr lang="en-US" smtClean="0"/>
              <a:t>‹#›</a:t>
            </a:fld>
            <a:endParaRPr lang="en-US"/>
          </a:p>
        </p:txBody>
      </p:sp>
    </p:spTree>
    <p:extLst>
      <p:ext uri="{BB962C8B-B14F-4D97-AF65-F5344CB8AC3E}">
        <p14:creationId xmlns:p14="http://schemas.microsoft.com/office/powerpoint/2010/main" val="418692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ounded Rectangle 3"/>
          <p:cNvSpPr/>
          <p:nvPr/>
        </p:nvSpPr>
        <p:spPr>
          <a:xfrm>
            <a:off x="0" y="0"/>
            <a:ext cx="9144000" cy="6615113"/>
          </a:xfrm>
          <a:prstGeom prst="roundRect">
            <a:avLst>
              <a:gd name="adj" fmla="val 0"/>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9"/>
          <p:cNvGrpSpPr>
            <a:grpSpLocks noChangeAspect="1"/>
          </p:cNvGrpSpPr>
          <p:nvPr/>
        </p:nvGrpSpPr>
        <p:grpSpPr bwMode="auto">
          <a:xfrm>
            <a:off x="0" y="5729288"/>
            <a:ext cx="9144000" cy="1177925"/>
            <a:chOff x="-3905250" y="4294188"/>
            <a:chExt cx="13011150" cy="1892300"/>
          </a:xfrm>
        </p:grpSpPr>
        <p:sp>
          <p:nvSpPr>
            <p:cNvPr id="6"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 name="Picture 13" descr="TAMAgEXT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00738" y="3957638"/>
            <a:ext cx="2557462"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85801" y="3556001"/>
            <a:ext cx="4930612" cy="1473200"/>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Date Placeholder 3"/>
          <p:cNvSpPr>
            <a:spLocks noGrp="1"/>
          </p:cNvSpPr>
          <p:nvPr>
            <p:ph type="dt" sz="half" idx="10"/>
          </p:nvPr>
        </p:nvSpPr>
        <p:spPr/>
        <p:txBody>
          <a:bodyPr/>
          <a:lstStyle>
            <a:lvl1pPr>
              <a:defRPr/>
            </a:lvl1pPr>
          </a:lstStyle>
          <a:p>
            <a:pPr>
              <a:defRPr/>
            </a:pPr>
            <a:fld id="{049467AE-4BFF-446B-8AFB-538559330784}" type="datetime1">
              <a:rPr lang="en-US" altLang="en-US"/>
              <a:pPr>
                <a:defRPr/>
              </a:pPr>
              <a:t>2/20/2019</a:t>
            </a:fld>
            <a:endParaRPr lang="en-US" alt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CD87EC6F-D450-49B4-8E0D-48DF010F1064}" type="slidenum">
              <a:rPr lang="en-US" altLang="en-US"/>
              <a:pPr>
                <a:defRPr/>
              </a:pPr>
              <a:t>‹#›</a:t>
            </a:fld>
            <a:endParaRPr lang="en-US" altLang="en-US"/>
          </a:p>
        </p:txBody>
      </p:sp>
    </p:spTree>
    <p:extLst>
      <p:ext uri="{BB962C8B-B14F-4D97-AF65-F5344CB8AC3E}">
        <p14:creationId xmlns:p14="http://schemas.microsoft.com/office/powerpoint/2010/main" val="3793138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p:nvSpPr>
        <p:spPr>
          <a:xfrm>
            <a:off x="0" y="0"/>
            <a:ext cx="9144000" cy="6615113"/>
          </a:xfrm>
          <a:prstGeom prst="roundRect">
            <a:avLst>
              <a:gd name="adj" fmla="val 0"/>
            </a:avLst>
          </a:prstGeom>
          <a:solidFill>
            <a:srgbClr val="0054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9"/>
          <p:cNvGrpSpPr>
            <a:grpSpLocks noChangeAspect="1"/>
          </p:cNvGrpSpPr>
          <p:nvPr/>
        </p:nvGrpSpPr>
        <p:grpSpPr bwMode="auto">
          <a:xfrm>
            <a:off x="0" y="5729288"/>
            <a:ext cx="9144000" cy="1177925"/>
            <a:chOff x="-3905250" y="4294188"/>
            <a:chExt cx="13011150" cy="1892300"/>
          </a:xfrm>
        </p:grpSpPr>
        <p:sp>
          <p:nvSpPr>
            <p:cNvPr id="6" name="Freeform 14"/>
            <p:cNvSpPr>
              <a:spLocks/>
            </p:cNvSpPr>
            <p:nvPr/>
          </p:nvSpPr>
          <p:spPr bwMode="hidden">
            <a:xfrm>
              <a:off x="4810125" y="4500563"/>
              <a:ext cx="4295775" cy="1016000"/>
            </a:xfrm>
            <a:custGeom>
              <a:avLst/>
              <a:gdLst>
                <a:gd name="T0" fmla="*/ 2147483646 w 2706"/>
                <a:gd name="T1" fmla="*/ 0 h 640"/>
                <a:gd name="T2" fmla="*/ 2147483646 w 2706"/>
                <a:gd name="T3" fmla="*/ 0 h 640"/>
                <a:gd name="T4" fmla="*/ 2147483646 w 2706"/>
                <a:gd name="T5" fmla="*/ 2147483646 h 640"/>
                <a:gd name="T6" fmla="*/ 2147483646 w 2706"/>
                <a:gd name="T7" fmla="*/ 2147483646 h 640"/>
                <a:gd name="T8" fmla="*/ 2147483646 w 2706"/>
                <a:gd name="T9" fmla="*/ 2147483646 h 640"/>
                <a:gd name="T10" fmla="*/ 2147483646 w 2706"/>
                <a:gd name="T11" fmla="*/ 2147483646 h 640"/>
                <a:gd name="T12" fmla="*/ 2147483646 w 2706"/>
                <a:gd name="T13" fmla="*/ 2147483646 h 640"/>
                <a:gd name="T14" fmla="*/ 2147483646 w 2706"/>
                <a:gd name="T15" fmla="*/ 2147483646 h 640"/>
                <a:gd name="T16" fmla="*/ 2147483646 w 2706"/>
                <a:gd name="T17" fmla="*/ 2147483646 h 640"/>
                <a:gd name="T18" fmla="*/ 2147483646 w 2706"/>
                <a:gd name="T19" fmla="*/ 2147483646 h 640"/>
                <a:gd name="T20" fmla="*/ 2147483646 w 2706"/>
                <a:gd name="T21" fmla="*/ 2147483646 h 640"/>
                <a:gd name="T22" fmla="*/ 2147483646 w 2706"/>
                <a:gd name="T23" fmla="*/ 2147483646 h 640"/>
                <a:gd name="T24" fmla="*/ 2147483646 w 2706"/>
                <a:gd name="T25" fmla="*/ 2147483646 h 640"/>
                <a:gd name="T26" fmla="*/ 2147483646 w 2706"/>
                <a:gd name="T27" fmla="*/ 2147483646 h 640"/>
                <a:gd name="T28" fmla="*/ 2147483646 w 2706"/>
                <a:gd name="T29" fmla="*/ 2147483646 h 640"/>
                <a:gd name="T30" fmla="*/ 2147483646 w 2706"/>
                <a:gd name="T31" fmla="*/ 2147483646 h 640"/>
                <a:gd name="T32" fmla="*/ 2147483646 w 2706"/>
                <a:gd name="T33" fmla="*/ 2147483646 h 640"/>
                <a:gd name="T34" fmla="*/ 2147483646 w 2706"/>
                <a:gd name="T35" fmla="*/ 2147483646 h 640"/>
                <a:gd name="T36" fmla="*/ 0 w 2706"/>
                <a:gd name="T37" fmla="*/ 2147483646 h 640"/>
                <a:gd name="T38" fmla="*/ 0 w 2706"/>
                <a:gd name="T39" fmla="*/ 2147483646 h 640"/>
                <a:gd name="T40" fmla="*/ 2147483646 w 2706"/>
                <a:gd name="T41" fmla="*/ 2147483646 h 640"/>
                <a:gd name="T42" fmla="*/ 2147483646 w 2706"/>
                <a:gd name="T43" fmla="*/ 2147483646 h 640"/>
                <a:gd name="T44" fmla="*/ 2147483646 w 2706"/>
                <a:gd name="T45" fmla="*/ 2147483646 h 640"/>
                <a:gd name="T46" fmla="*/ 2147483646 w 2706"/>
                <a:gd name="T47" fmla="*/ 2147483646 h 640"/>
                <a:gd name="T48" fmla="*/ 2147483646 w 2706"/>
                <a:gd name="T49" fmla="*/ 2147483646 h 640"/>
                <a:gd name="T50" fmla="*/ 2147483646 w 2706"/>
                <a:gd name="T51" fmla="*/ 2147483646 h 640"/>
                <a:gd name="T52" fmla="*/ 2147483646 w 2706"/>
                <a:gd name="T53" fmla="*/ 2147483646 h 640"/>
                <a:gd name="T54" fmla="*/ 2147483646 w 2706"/>
                <a:gd name="T55" fmla="*/ 2147483646 h 640"/>
                <a:gd name="T56" fmla="*/ 2147483646 w 2706"/>
                <a:gd name="T57" fmla="*/ 2147483646 h 640"/>
                <a:gd name="T58" fmla="*/ 2147483646 w 2706"/>
                <a:gd name="T59" fmla="*/ 2147483646 h 640"/>
                <a:gd name="T60" fmla="*/ 2147483646 w 2706"/>
                <a:gd name="T61" fmla="*/ 2147483646 h 640"/>
                <a:gd name="T62" fmla="*/ 2147483646 w 2706"/>
                <a:gd name="T63" fmla="*/ 2147483646 h 640"/>
                <a:gd name="T64" fmla="*/ 2147483646 w 2706"/>
                <a:gd name="T65" fmla="*/ 2147483646 h 640"/>
                <a:gd name="T66" fmla="*/ 2147483646 w 2706"/>
                <a:gd name="T67" fmla="*/ 2147483646 h 640"/>
                <a:gd name="T68" fmla="*/ 2147483646 w 2706"/>
                <a:gd name="T69" fmla="*/ 2147483646 h 640"/>
                <a:gd name="T70" fmla="*/ 2147483646 w 2706"/>
                <a:gd name="T71" fmla="*/ 2147483646 h 640"/>
                <a:gd name="T72" fmla="*/ 2147483646 w 2706"/>
                <a:gd name="T73" fmla="*/ 2147483646 h 640"/>
                <a:gd name="T74" fmla="*/ 2147483646 w 2706"/>
                <a:gd name="T75" fmla="*/ 2147483646 h 640"/>
                <a:gd name="T76" fmla="*/ 2147483646 w 2706"/>
                <a:gd name="T77" fmla="*/ 2147483646 h 640"/>
                <a:gd name="T78" fmla="*/ 2147483646 w 2706"/>
                <a:gd name="T79" fmla="*/ 2147483646 h 640"/>
                <a:gd name="T80" fmla="*/ 2147483646 w 2706"/>
                <a:gd name="T81" fmla="*/ 2147483646 h 640"/>
                <a:gd name="T82" fmla="*/ 2147483646 w 2706"/>
                <a:gd name="T83" fmla="*/ 2147483646 h 640"/>
                <a:gd name="T84" fmla="*/ 2147483646 w 2706"/>
                <a:gd name="T85" fmla="*/ 2147483646 h 640"/>
                <a:gd name="T86" fmla="*/ 2147483646 w 2706"/>
                <a:gd name="T87" fmla="*/ 2147483646 h 640"/>
                <a:gd name="T88" fmla="*/ 2147483646 w 2706"/>
                <a:gd name="T89" fmla="*/ 2147483646 h 640"/>
                <a:gd name="T90" fmla="*/ 2147483646 w 2706"/>
                <a:gd name="T91" fmla="*/ 2147483646 h 640"/>
                <a:gd name="T92" fmla="*/ 2147483646 w 2706"/>
                <a:gd name="T93" fmla="*/ 2147483646 h 640"/>
                <a:gd name="T94" fmla="*/ 2147483646 w 2706"/>
                <a:gd name="T95" fmla="*/ 2147483646 h 640"/>
                <a:gd name="T96" fmla="*/ 2147483646 w 2706"/>
                <a:gd name="T97" fmla="*/ 2147483646 h 640"/>
                <a:gd name="T98" fmla="*/ 2147483646 w 2706"/>
                <a:gd name="T99" fmla="*/ 2147483646 h 640"/>
                <a:gd name="T100" fmla="*/ 2147483646 w 2706"/>
                <a:gd name="T101" fmla="*/ 2147483646 h 640"/>
                <a:gd name="T102" fmla="*/ 2147483646 w 2706"/>
                <a:gd name="T103" fmla="*/ 2147483646 h 640"/>
                <a:gd name="T104" fmla="*/ 2147483646 w 2706"/>
                <a:gd name="T105" fmla="*/ 2147483646 h 640"/>
                <a:gd name="T106" fmla="*/ 2147483646 w 2706"/>
                <a:gd name="T107" fmla="*/ 0 h 640"/>
                <a:gd name="T108" fmla="*/ 2147483646 w 2706"/>
                <a:gd name="T109" fmla="*/ 0 h 640"/>
                <a:gd name="T110" fmla="*/ 2147483646 w 2706"/>
                <a:gd name="T111" fmla="*/ 0 h 640"/>
                <a:gd name="T112" fmla="*/ 2147483646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0" y="4294188"/>
              <a:ext cx="13011150"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 name="Picture 13" descr="TAMAgEXT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900738" y="3765550"/>
            <a:ext cx="2557462"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85801" y="3556001"/>
            <a:ext cx="4930612" cy="1473200"/>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Date Placeholder 3"/>
          <p:cNvSpPr>
            <a:spLocks noGrp="1"/>
          </p:cNvSpPr>
          <p:nvPr>
            <p:ph type="dt" sz="half" idx="10"/>
          </p:nvPr>
        </p:nvSpPr>
        <p:spPr/>
        <p:txBody>
          <a:bodyPr/>
          <a:lstStyle>
            <a:lvl1pPr>
              <a:defRPr/>
            </a:lvl1pPr>
          </a:lstStyle>
          <a:p>
            <a:pPr>
              <a:defRPr/>
            </a:pPr>
            <a:fld id="{214A2FCA-3379-44CE-81F3-E2802427888E}" type="datetime1">
              <a:rPr lang="en-US" altLang="en-US"/>
              <a:pPr>
                <a:defRPr/>
              </a:pPr>
              <a:t>2/20/2019</a:t>
            </a:fld>
            <a:endParaRPr lang="en-US" alt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1CB54D07-FBB3-41D4-8D7C-0BCB25EB1667}" type="slidenum">
              <a:rPr lang="en-US" altLang="en-US"/>
              <a:pPr>
                <a:defRPr/>
              </a:pPr>
              <a:t>‹#›</a:t>
            </a:fld>
            <a:endParaRPr lang="en-US" altLang="en-US"/>
          </a:p>
        </p:txBody>
      </p:sp>
    </p:spTree>
    <p:extLst>
      <p:ext uri="{BB962C8B-B14F-4D97-AF65-F5344CB8AC3E}">
        <p14:creationId xmlns:p14="http://schemas.microsoft.com/office/powerpoint/2010/main" val="206799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6226175"/>
            <a:ext cx="145256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rot="10800000">
            <a:off x="0" y="0"/>
            <a:ext cx="9144000" cy="1020763"/>
          </a:xfrm>
          <a:prstGeom prst="roundRect">
            <a:avLst>
              <a:gd name="adj" fmla="val 0"/>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15"/>
          <p:cNvGrpSpPr>
            <a:grpSpLocks noChangeAspect="1"/>
          </p:cNvGrpSpPr>
          <p:nvPr userDrawn="1"/>
        </p:nvGrpSpPr>
        <p:grpSpPr bwMode="auto">
          <a:xfrm>
            <a:off x="0" y="58738"/>
            <a:ext cx="9144000" cy="976312"/>
            <a:chOff x="-3905251" y="4294188"/>
            <a:chExt cx="13027839" cy="1892300"/>
          </a:xfrm>
        </p:grpSpPr>
        <p:sp>
          <p:nvSpPr>
            <p:cNvPr id="8"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12"/>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 name="Content Placeholder 2"/>
          <p:cNvSpPr>
            <a:spLocks noGrp="1"/>
          </p:cNvSpPr>
          <p:nvPr>
            <p:ph idx="1"/>
          </p:nvPr>
        </p:nvSpPr>
        <p:spPr>
          <a:xfrm>
            <a:off x="193638" y="1672022"/>
            <a:ext cx="8747216" cy="4454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93637" y="421196"/>
            <a:ext cx="8747217" cy="970028"/>
          </a:xfrm>
        </p:spPr>
        <p:txBody>
          <a:bodyPr/>
          <a:lstStyle/>
          <a:p>
            <a:r>
              <a:rPr lang="en-US"/>
              <a:t>Click to edit Master title style</a:t>
            </a:r>
          </a:p>
        </p:txBody>
      </p:sp>
      <p:sp>
        <p:nvSpPr>
          <p:cNvPr id="12" name="Date Placeholder 3"/>
          <p:cNvSpPr>
            <a:spLocks noGrp="1"/>
          </p:cNvSpPr>
          <p:nvPr>
            <p:ph type="dt" sz="half" idx="10"/>
          </p:nvPr>
        </p:nvSpPr>
        <p:spPr/>
        <p:txBody>
          <a:bodyPr/>
          <a:lstStyle>
            <a:lvl1pPr>
              <a:defRPr/>
            </a:lvl1pPr>
          </a:lstStyle>
          <a:p>
            <a:pPr>
              <a:defRPr/>
            </a:pPr>
            <a:fld id="{5FD27F6E-879A-407E-BAA3-A72846FDDA46}" type="datetime1">
              <a:rPr lang="en-US" altLang="en-US"/>
              <a:pPr>
                <a:defRPr/>
              </a:pPr>
              <a:t>2/20/2019</a:t>
            </a:fld>
            <a:endParaRPr lang="en-US" alt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11F58BE9-4806-4768-ABC7-8738BBA98A2F}" type="slidenum">
              <a:rPr lang="en-US" altLang="en-US"/>
              <a:pPr>
                <a:defRPr/>
              </a:pPr>
              <a:t>‹#›</a:t>
            </a:fld>
            <a:endParaRPr lang="en-US" altLang="en-US"/>
          </a:p>
        </p:txBody>
      </p:sp>
    </p:spTree>
    <p:extLst>
      <p:ext uri="{BB962C8B-B14F-4D97-AF65-F5344CB8AC3E}">
        <p14:creationId xmlns:p14="http://schemas.microsoft.com/office/powerpoint/2010/main" val="392206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6226175"/>
            <a:ext cx="145256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rot="10800000">
            <a:off x="0" y="0"/>
            <a:ext cx="9144000" cy="1020763"/>
          </a:xfrm>
          <a:prstGeom prst="roundRect">
            <a:avLst>
              <a:gd name="adj" fmla="val 0"/>
            </a:avLst>
          </a:prstGeom>
          <a:solidFill>
            <a:srgbClr val="5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15"/>
          <p:cNvGrpSpPr>
            <a:grpSpLocks noChangeAspect="1"/>
          </p:cNvGrpSpPr>
          <p:nvPr userDrawn="1"/>
        </p:nvGrpSpPr>
        <p:grpSpPr bwMode="auto">
          <a:xfrm>
            <a:off x="0" y="58738"/>
            <a:ext cx="9144000" cy="976312"/>
            <a:chOff x="-3905251" y="4294188"/>
            <a:chExt cx="13027839" cy="1892300"/>
          </a:xfrm>
        </p:grpSpPr>
        <p:sp>
          <p:nvSpPr>
            <p:cNvPr id="8"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12"/>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 name="Content Placeholder 2"/>
          <p:cNvSpPr>
            <a:spLocks noGrp="1"/>
          </p:cNvSpPr>
          <p:nvPr>
            <p:ph idx="1"/>
          </p:nvPr>
        </p:nvSpPr>
        <p:spPr>
          <a:xfrm>
            <a:off x="193638" y="1672022"/>
            <a:ext cx="8747216" cy="4454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93637" y="421196"/>
            <a:ext cx="8747217" cy="970028"/>
          </a:xfrm>
        </p:spPr>
        <p:txBody>
          <a:bodyPr/>
          <a:lstStyle/>
          <a:p>
            <a:r>
              <a:rPr lang="en-US"/>
              <a:t>Click to edit Master title style</a:t>
            </a:r>
          </a:p>
        </p:txBody>
      </p:sp>
      <p:sp>
        <p:nvSpPr>
          <p:cNvPr id="12" name="Date Placeholder 3"/>
          <p:cNvSpPr>
            <a:spLocks noGrp="1"/>
          </p:cNvSpPr>
          <p:nvPr>
            <p:ph type="dt" sz="half" idx="10"/>
          </p:nvPr>
        </p:nvSpPr>
        <p:spPr/>
        <p:txBody>
          <a:bodyPr/>
          <a:lstStyle>
            <a:lvl1pPr>
              <a:defRPr/>
            </a:lvl1pPr>
          </a:lstStyle>
          <a:p>
            <a:pPr>
              <a:defRPr/>
            </a:pPr>
            <a:fld id="{84DAC3D9-521A-45CB-B75D-8F918A2FE524}" type="datetime1">
              <a:rPr lang="en-US" altLang="en-US"/>
              <a:pPr>
                <a:defRPr/>
              </a:pPr>
              <a:t>2/20/2019</a:t>
            </a:fld>
            <a:endParaRPr lang="en-US" alt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C646CF13-0AC3-4C1E-82DF-0E30A50D200D}" type="slidenum">
              <a:rPr lang="en-US" altLang="en-US"/>
              <a:pPr>
                <a:defRPr/>
              </a:pPr>
              <a:t>‹#›</a:t>
            </a:fld>
            <a:endParaRPr lang="en-US" altLang="en-US"/>
          </a:p>
        </p:txBody>
      </p:sp>
    </p:spTree>
    <p:extLst>
      <p:ext uri="{BB962C8B-B14F-4D97-AF65-F5344CB8AC3E}">
        <p14:creationId xmlns:p14="http://schemas.microsoft.com/office/powerpoint/2010/main" val="202480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6226175"/>
            <a:ext cx="145256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rot="10800000">
            <a:off x="0" y="0"/>
            <a:ext cx="9144000" cy="1020763"/>
          </a:xfrm>
          <a:prstGeom prst="roundRect">
            <a:avLst>
              <a:gd name="adj" fmla="val 0"/>
            </a:avLst>
          </a:prstGeom>
          <a:solidFill>
            <a:srgbClr val="0054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6" name="Group 15"/>
          <p:cNvGrpSpPr>
            <a:grpSpLocks noChangeAspect="1"/>
          </p:cNvGrpSpPr>
          <p:nvPr userDrawn="1"/>
        </p:nvGrpSpPr>
        <p:grpSpPr bwMode="auto">
          <a:xfrm>
            <a:off x="0" y="58738"/>
            <a:ext cx="9144000" cy="976312"/>
            <a:chOff x="-3905251" y="4294188"/>
            <a:chExt cx="13027839" cy="1892300"/>
          </a:xfrm>
        </p:grpSpPr>
        <p:sp>
          <p:nvSpPr>
            <p:cNvPr id="8"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1" name="Freeform 12"/>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 name="Content Placeholder 2"/>
          <p:cNvSpPr>
            <a:spLocks noGrp="1"/>
          </p:cNvSpPr>
          <p:nvPr>
            <p:ph idx="1"/>
          </p:nvPr>
        </p:nvSpPr>
        <p:spPr>
          <a:xfrm>
            <a:off x="193638" y="1672022"/>
            <a:ext cx="8747216" cy="4454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193637" y="421196"/>
            <a:ext cx="8747217" cy="970028"/>
          </a:xfrm>
        </p:spPr>
        <p:txBody>
          <a:bodyPr/>
          <a:lstStyle/>
          <a:p>
            <a:r>
              <a:rPr lang="en-US"/>
              <a:t>Click to edit Master title style</a:t>
            </a:r>
          </a:p>
        </p:txBody>
      </p:sp>
      <p:sp>
        <p:nvSpPr>
          <p:cNvPr id="12" name="Date Placeholder 3"/>
          <p:cNvSpPr>
            <a:spLocks noGrp="1"/>
          </p:cNvSpPr>
          <p:nvPr>
            <p:ph type="dt" sz="half" idx="10"/>
          </p:nvPr>
        </p:nvSpPr>
        <p:spPr/>
        <p:txBody>
          <a:bodyPr/>
          <a:lstStyle>
            <a:lvl1pPr>
              <a:defRPr/>
            </a:lvl1pPr>
          </a:lstStyle>
          <a:p>
            <a:pPr>
              <a:defRPr/>
            </a:pPr>
            <a:fld id="{9B6D2ADC-A95E-4B70-ACCB-02AEE510B7AD}" type="datetime1">
              <a:rPr lang="en-US" altLang="en-US"/>
              <a:pPr>
                <a:defRPr/>
              </a:pPr>
              <a:t>2/20/2019</a:t>
            </a:fld>
            <a:endParaRPr lang="en-US" altLang="en-US"/>
          </a:p>
        </p:txBody>
      </p:sp>
      <p:sp>
        <p:nvSpPr>
          <p:cNvPr id="13" name="Footer Placeholder 4"/>
          <p:cNvSpPr>
            <a:spLocks noGrp="1"/>
          </p:cNvSpPr>
          <p:nvPr>
            <p:ph type="ftr" sz="quarter" idx="11"/>
          </p:nvPr>
        </p:nvSpPr>
        <p:spPr/>
        <p:txBody>
          <a:bodyPr/>
          <a:lstStyle>
            <a:lvl1pPr>
              <a:defRPr/>
            </a:lvl1pPr>
          </a:lstStyle>
          <a:p>
            <a:pPr>
              <a:defRPr/>
            </a:pPr>
            <a:endParaRPr lang="en-US"/>
          </a:p>
        </p:txBody>
      </p:sp>
      <p:sp>
        <p:nvSpPr>
          <p:cNvPr id="14" name="Slide Number Placeholder 5"/>
          <p:cNvSpPr>
            <a:spLocks noGrp="1"/>
          </p:cNvSpPr>
          <p:nvPr>
            <p:ph type="sldNum" sz="quarter" idx="12"/>
          </p:nvPr>
        </p:nvSpPr>
        <p:spPr/>
        <p:txBody>
          <a:bodyPr/>
          <a:lstStyle>
            <a:lvl1pPr>
              <a:defRPr/>
            </a:lvl1pPr>
          </a:lstStyle>
          <a:p>
            <a:pPr>
              <a:defRPr/>
            </a:pPr>
            <a:fld id="{438CBF09-9405-4B09-B0FF-3B7579F094C0}" type="slidenum">
              <a:rPr lang="en-US" altLang="en-US"/>
              <a:pPr>
                <a:defRPr/>
              </a:pPr>
              <a:t>‹#›</a:t>
            </a:fld>
            <a:endParaRPr lang="en-US" altLang="en-US"/>
          </a:p>
        </p:txBody>
      </p:sp>
    </p:spTree>
    <p:extLst>
      <p:ext uri="{BB962C8B-B14F-4D97-AF65-F5344CB8AC3E}">
        <p14:creationId xmlns:p14="http://schemas.microsoft.com/office/powerpoint/2010/main" val="10359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4" name="Rounded Rectangle 3"/>
          <p:cNvSpPr/>
          <p:nvPr userDrawn="1"/>
        </p:nvSpPr>
        <p:spPr>
          <a:xfrm rot="10800000">
            <a:off x="0" y="6037263"/>
            <a:ext cx="9144000" cy="841375"/>
          </a:xfrm>
          <a:prstGeom prst="roundRect">
            <a:avLst>
              <a:gd name="adj" fmla="val 0"/>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95959"/>
              </a:solidFill>
            </a:endParaRPr>
          </a:p>
        </p:txBody>
      </p:sp>
      <p:grpSp>
        <p:nvGrpSpPr>
          <p:cNvPr id="5" name="Group 15"/>
          <p:cNvGrpSpPr>
            <a:grpSpLocks noChangeAspect="1"/>
          </p:cNvGrpSpPr>
          <p:nvPr userDrawn="1"/>
        </p:nvGrpSpPr>
        <p:grpSpPr bwMode="auto">
          <a:xfrm flipH="1" flipV="1">
            <a:off x="0" y="6037263"/>
            <a:ext cx="9144000" cy="779462"/>
            <a:chOff x="-3905251" y="4294188"/>
            <a:chExt cx="13027839" cy="1892300"/>
          </a:xfrm>
        </p:grpSpPr>
        <p:sp>
          <p:nvSpPr>
            <p:cNvPr id="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 name="Picture 12"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433388"/>
            <a:ext cx="145256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93638" y="1614586"/>
            <a:ext cx="8747216" cy="45115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193638" y="338328"/>
            <a:ext cx="6890530" cy="727426"/>
          </a:xfrm>
        </p:spPr>
        <p:txBody>
          <a:bodyPr anchor="t"/>
          <a:lstStyle/>
          <a:p>
            <a:r>
              <a:rPr lang="en-US" dirty="0"/>
              <a:t>Click to edit Master title style</a:t>
            </a:r>
          </a:p>
        </p:txBody>
      </p:sp>
    </p:spTree>
    <p:extLst>
      <p:ext uri="{BB962C8B-B14F-4D97-AF65-F5344CB8AC3E}">
        <p14:creationId xmlns:p14="http://schemas.microsoft.com/office/powerpoint/2010/main" val="3487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4" name="Rounded Rectangle 3"/>
          <p:cNvSpPr/>
          <p:nvPr userDrawn="1"/>
        </p:nvSpPr>
        <p:spPr>
          <a:xfrm rot="10800000">
            <a:off x="0" y="6037263"/>
            <a:ext cx="9144000" cy="841375"/>
          </a:xfrm>
          <a:prstGeom prst="roundRect">
            <a:avLst>
              <a:gd name="adj" fmla="val 0"/>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95959"/>
              </a:solidFill>
            </a:endParaRPr>
          </a:p>
        </p:txBody>
      </p:sp>
      <p:grpSp>
        <p:nvGrpSpPr>
          <p:cNvPr id="5" name="Group 15"/>
          <p:cNvGrpSpPr>
            <a:grpSpLocks noChangeAspect="1"/>
          </p:cNvGrpSpPr>
          <p:nvPr userDrawn="1"/>
        </p:nvGrpSpPr>
        <p:grpSpPr bwMode="auto">
          <a:xfrm flipH="1" flipV="1">
            <a:off x="0" y="6037263"/>
            <a:ext cx="9144000" cy="779462"/>
            <a:chOff x="-3905251" y="4294188"/>
            <a:chExt cx="13027839" cy="1892300"/>
          </a:xfrm>
        </p:grpSpPr>
        <p:sp>
          <p:nvSpPr>
            <p:cNvPr id="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 name="Content Placeholder 2"/>
          <p:cNvSpPr>
            <a:spLocks noGrp="1"/>
          </p:cNvSpPr>
          <p:nvPr>
            <p:ph idx="1"/>
          </p:nvPr>
        </p:nvSpPr>
        <p:spPr>
          <a:xfrm>
            <a:off x="193638" y="1614586"/>
            <a:ext cx="8747216" cy="45115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193638" y="338328"/>
            <a:ext cx="6890530" cy="727426"/>
          </a:xfrm>
        </p:spPr>
        <p:txBody>
          <a:bodyPr anchor="t"/>
          <a:lstStyle/>
          <a:p>
            <a:r>
              <a:rPr lang="en-US" dirty="0"/>
              <a:t>Click to edit Master title style</a:t>
            </a:r>
          </a:p>
        </p:txBody>
      </p:sp>
    </p:spTree>
    <p:extLst>
      <p:ext uri="{BB962C8B-B14F-4D97-AF65-F5344CB8AC3E}">
        <p14:creationId xmlns:p14="http://schemas.microsoft.com/office/powerpoint/2010/main" val="328802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4" name="Rounded Rectangle 3"/>
          <p:cNvSpPr/>
          <p:nvPr userDrawn="1"/>
        </p:nvSpPr>
        <p:spPr>
          <a:xfrm rot="10800000">
            <a:off x="0" y="6037263"/>
            <a:ext cx="9144000" cy="841375"/>
          </a:xfrm>
          <a:prstGeom prst="roundRect">
            <a:avLst>
              <a:gd name="adj" fmla="val 0"/>
            </a:avLst>
          </a:prstGeom>
          <a:solidFill>
            <a:srgbClr val="5353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595959"/>
              </a:solidFill>
            </a:endParaRPr>
          </a:p>
        </p:txBody>
      </p:sp>
      <p:grpSp>
        <p:nvGrpSpPr>
          <p:cNvPr id="5" name="Group 15"/>
          <p:cNvGrpSpPr>
            <a:grpSpLocks noChangeAspect="1"/>
          </p:cNvGrpSpPr>
          <p:nvPr userDrawn="1"/>
        </p:nvGrpSpPr>
        <p:grpSpPr bwMode="auto">
          <a:xfrm flipH="1" flipV="1">
            <a:off x="0" y="6037263"/>
            <a:ext cx="9144000" cy="779462"/>
            <a:chOff x="-3905251" y="4294188"/>
            <a:chExt cx="13027839" cy="1892300"/>
          </a:xfrm>
        </p:grpSpPr>
        <p:sp>
          <p:nvSpPr>
            <p:cNvPr id="6" name="Freeform 18"/>
            <p:cNvSpPr>
              <a:spLocks/>
            </p:cNvSpPr>
            <p:nvPr/>
          </p:nvSpPr>
          <p:spPr bwMode="hidden">
            <a:xfrm>
              <a:off x="-309563" y="4318000"/>
              <a:ext cx="8280401" cy="1209675"/>
            </a:xfrm>
            <a:custGeom>
              <a:avLst/>
              <a:gdLst>
                <a:gd name="T0" fmla="*/ 2147483646 w 5216"/>
                <a:gd name="T1" fmla="*/ 2147483646 h 762"/>
                <a:gd name="T2" fmla="*/ 2147483646 w 5216"/>
                <a:gd name="T3" fmla="*/ 2147483646 h 762"/>
                <a:gd name="T4" fmla="*/ 2147483646 w 5216"/>
                <a:gd name="T5" fmla="*/ 2147483646 h 762"/>
                <a:gd name="T6" fmla="*/ 2147483646 w 5216"/>
                <a:gd name="T7" fmla="*/ 2147483646 h 762"/>
                <a:gd name="T8" fmla="*/ 2147483646 w 5216"/>
                <a:gd name="T9" fmla="*/ 2147483646 h 762"/>
                <a:gd name="T10" fmla="*/ 2147483646 w 5216"/>
                <a:gd name="T11" fmla="*/ 2147483646 h 762"/>
                <a:gd name="T12" fmla="*/ 2147483646 w 5216"/>
                <a:gd name="T13" fmla="*/ 2147483646 h 762"/>
                <a:gd name="T14" fmla="*/ 2147483646 w 5216"/>
                <a:gd name="T15" fmla="*/ 2147483646 h 762"/>
                <a:gd name="T16" fmla="*/ 2147483646 w 5216"/>
                <a:gd name="T17" fmla="*/ 2147483646 h 762"/>
                <a:gd name="T18" fmla="*/ 2147483646 w 5216"/>
                <a:gd name="T19" fmla="*/ 2147483646 h 762"/>
                <a:gd name="T20" fmla="*/ 2147483646 w 5216"/>
                <a:gd name="T21" fmla="*/ 2147483646 h 762"/>
                <a:gd name="T22" fmla="*/ 2147483646 w 5216"/>
                <a:gd name="T23" fmla="*/ 2147483646 h 762"/>
                <a:gd name="T24" fmla="*/ 2147483646 w 5216"/>
                <a:gd name="T25" fmla="*/ 2147483646 h 762"/>
                <a:gd name="T26" fmla="*/ 2147483646 w 5216"/>
                <a:gd name="T27" fmla="*/ 0 h 762"/>
                <a:gd name="T28" fmla="*/ 2147483646 w 5216"/>
                <a:gd name="T29" fmla="*/ 2147483646 h 762"/>
                <a:gd name="T30" fmla="*/ 2147483646 w 5216"/>
                <a:gd name="T31" fmla="*/ 2147483646 h 762"/>
                <a:gd name="T32" fmla="*/ 0 w 5216"/>
                <a:gd name="T33" fmla="*/ 2147483646 h 762"/>
                <a:gd name="T34" fmla="*/ 2147483646 w 5216"/>
                <a:gd name="T35" fmla="*/ 2147483646 h 762"/>
                <a:gd name="T36" fmla="*/ 2147483646 w 5216"/>
                <a:gd name="T37" fmla="*/ 2147483646 h 762"/>
                <a:gd name="T38" fmla="*/ 2147483646 w 5216"/>
                <a:gd name="T39" fmla="*/ 2147483646 h 762"/>
                <a:gd name="T40" fmla="*/ 2147483646 w 5216"/>
                <a:gd name="T41" fmla="*/ 2147483646 h 762"/>
                <a:gd name="T42" fmla="*/ 2147483646 w 5216"/>
                <a:gd name="T43" fmla="*/ 2147483646 h 762"/>
                <a:gd name="T44" fmla="*/ 2147483646 w 5216"/>
                <a:gd name="T45" fmla="*/ 2147483646 h 762"/>
                <a:gd name="T46" fmla="*/ 2147483646 w 5216"/>
                <a:gd name="T47" fmla="*/ 2147483646 h 762"/>
                <a:gd name="T48" fmla="*/ 2147483646 w 5216"/>
                <a:gd name="T49" fmla="*/ 2147483646 h 762"/>
                <a:gd name="T50" fmla="*/ 2147483646 w 5216"/>
                <a:gd name="T51" fmla="*/ 2147483646 h 762"/>
                <a:gd name="T52" fmla="*/ 2147483646 w 5216"/>
                <a:gd name="T53" fmla="*/ 2147483646 h 762"/>
                <a:gd name="T54" fmla="*/ 2147483646 w 5216"/>
                <a:gd name="T55" fmla="*/ 2147483646 h 762"/>
                <a:gd name="T56" fmla="*/ 2147483646 w 5216"/>
                <a:gd name="T57" fmla="*/ 2147483646 h 762"/>
                <a:gd name="T58" fmla="*/ 2147483646 w 5216"/>
                <a:gd name="T59" fmla="*/ 2147483646 h 762"/>
                <a:gd name="T60" fmla="*/ 2147483646 w 5216"/>
                <a:gd name="T61" fmla="*/ 2147483646 h 762"/>
                <a:gd name="T62" fmla="*/ 2147483646 w 5216"/>
                <a:gd name="T63" fmla="*/ 2147483646 h 762"/>
                <a:gd name="T64" fmla="*/ 2147483646 w 5216"/>
                <a:gd name="T65" fmla="*/ 2147483646 h 762"/>
                <a:gd name="T66" fmla="*/ 2147483646 w 5216"/>
                <a:gd name="T67" fmla="*/ 2147483646 h 762"/>
                <a:gd name="T68" fmla="*/ 2147483646 w 5216"/>
                <a:gd name="T69" fmla="*/ 2147483646 h 762"/>
                <a:gd name="T70" fmla="*/ 2147483646 w 5216"/>
                <a:gd name="T71" fmla="*/ 2147483646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22"/>
            <p:cNvSpPr>
              <a:spLocks/>
            </p:cNvSpPr>
            <p:nvPr/>
          </p:nvSpPr>
          <p:spPr bwMode="hidden">
            <a:xfrm>
              <a:off x="3175" y="4335463"/>
              <a:ext cx="8166100" cy="1101725"/>
            </a:xfrm>
            <a:custGeom>
              <a:avLst/>
              <a:gdLst>
                <a:gd name="T0" fmla="*/ 0 w 5144"/>
                <a:gd name="T1" fmla="*/ 2147483646 h 694"/>
                <a:gd name="T2" fmla="*/ 0 w 5144"/>
                <a:gd name="T3" fmla="*/ 2147483646 h 694"/>
                <a:gd name="T4" fmla="*/ 2147483646 w 5144"/>
                <a:gd name="T5" fmla="*/ 2147483646 h 694"/>
                <a:gd name="T6" fmla="*/ 2147483646 w 5144"/>
                <a:gd name="T7" fmla="*/ 2147483646 h 694"/>
                <a:gd name="T8" fmla="*/ 2147483646 w 5144"/>
                <a:gd name="T9" fmla="*/ 2147483646 h 694"/>
                <a:gd name="T10" fmla="*/ 2147483646 w 5144"/>
                <a:gd name="T11" fmla="*/ 2147483646 h 694"/>
                <a:gd name="T12" fmla="*/ 2147483646 w 5144"/>
                <a:gd name="T13" fmla="*/ 2147483646 h 694"/>
                <a:gd name="T14" fmla="*/ 2147483646 w 5144"/>
                <a:gd name="T15" fmla="*/ 2147483646 h 694"/>
                <a:gd name="T16" fmla="*/ 2147483646 w 5144"/>
                <a:gd name="T17" fmla="*/ 2147483646 h 694"/>
                <a:gd name="T18" fmla="*/ 2147483646 w 5144"/>
                <a:gd name="T19" fmla="*/ 2147483646 h 694"/>
                <a:gd name="T20" fmla="*/ 2147483646 w 5144"/>
                <a:gd name="T21" fmla="*/ 2147483646 h 694"/>
                <a:gd name="T22" fmla="*/ 2147483646 w 5144"/>
                <a:gd name="T23" fmla="*/ 2147483646 h 694"/>
                <a:gd name="T24" fmla="*/ 2147483646 w 5144"/>
                <a:gd name="T25" fmla="*/ 0 h 694"/>
                <a:gd name="T26" fmla="*/ 2147483646 w 5144"/>
                <a:gd name="T27" fmla="*/ 2147483646 h 694"/>
                <a:gd name="T28" fmla="*/ 2147483646 w 5144"/>
                <a:gd name="T29" fmla="*/ 2147483646 h 694"/>
                <a:gd name="T30" fmla="*/ 2147483646 w 5144"/>
                <a:gd name="T31" fmla="*/ 2147483646 h 694"/>
                <a:gd name="T32" fmla="*/ 2147483646 w 5144"/>
                <a:gd name="T33" fmla="*/ 2147483646 h 694"/>
                <a:gd name="T34" fmla="*/ 2147483646 w 5144"/>
                <a:gd name="T35" fmla="*/ 2147483646 h 694"/>
                <a:gd name="T36" fmla="*/ 2147483646 w 5144"/>
                <a:gd name="T37" fmla="*/ 2147483646 h 694"/>
                <a:gd name="T38" fmla="*/ 2147483646 w 5144"/>
                <a:gd name="T39" fmla="*/ 2147483646 h 694"/>
                <a:gd name="T40" fmla="*/ 2147483646 w 5144"/>
                <a:gd name="T41" fmla="*/ 2147483646 h 694"/>
                <a:gd name="T42" fmla="*/ 2147483646 w 5144"/>
                <a:gd name="T43" fmla="*/ 2147483646 h 694"/>
                <a:gd name="T44" fmla="*/ 2147483646 w 5144"/>
                <a:gd name="T45" fmla="*/ 2147483646 h 694"/>
                <a:gd name="T46" fmla="*/ 2147483646 w 5144"/>
                <a:gd name="T47" fmla="*/ 2147483646 h 694"/>
                <a:gd name="T48" fmla="*/ 2147483646 w 5144"/>
                <a:gd name="T49" fmla="*/ 2147483646 h 694"/>
                <a:gd name="T50" fmla="*/ 2147483646 w 5144"/>
                <a:gd name="T51" fmla="*/ 2147483646 h 694"/>
                <a:gd name="T52" fmla="*/ 2147483646 w 5144"/>
                <a:gd name="T53" fmla="*/ 2147483646 h 694"/>
                <a:gd name="T54" fmla="*/ 2147483646 w 5144"/>
                <a:gd name="T55" fmla="*/ 2147483646 h 694"/>
                <a:gd name="T56" fmla="*/ 2147483646 w 5144"/>
                <a:gd name="T57" fmla="*/ 2147483646 h 694"/>
                <a:gd name="T58" fmla="*/ 2147483646 w 5144"/>
                <a:gd name="T59" fmla="*/ 2147483646 h 694"/>
                <a:gd name="T60" fmla="*/ 2147483646 w 5144"/>
                <a:gd name="T61" fmla="*/ 2147483646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26"/>
            <p:cNvSpPr>
              <a:spLocks/>
            </p:cNvSpPr>
            <p:nvPr/>
          </p:nvSpPr>
          <p:spPr bwMode="hidden">
            <a:xfrm>
              <a:off x="4156075" y="4316413"/>
              <a:ext cx="4940300" cy="927100"/>
            </a:xfrm>
            <a:custGeom>
              <a:avLst/>
              <a:gdLst>
                <a:gd name="T0" fmla="*/ 0 w 3112"/>
                <a:gd name="T1" fmla="*/ 2147483646 h 584"/>
                <a:gd name="T2" fmla="*/ 0 w 3112"/>
                <a:gd name="T3" fmla="*/ 2147483646 h 584"/>
                <a:gd name="T4" fmla="*/ 2147483646 w 3112"/>
                <a:gd name="T5" fmla="*/ 2147483646 h 584"/>
                <a:gd name="T6" fmla="*/ 2147483646 w 3112"/>
                <a:gd name="T7" fmla="*/ 2147483646 h 584"/>
                <a:gd name="T8" fmla="*/ 2147483646 w 3112"/>
                <a:gd name="T9" fmla="*/ 2147483646 h 584"/>
                <a:gd name="T10" fmla="*/ 2147483646 w 3112"/>
                <a:gd name="T11" fmla="*/ 2147483646 h 584"/>
                <a:gd name="T12" fmla="*/ 2147483646 w 3112"/>
                <a:gd name="T13" fmla="*/ 2147483646 h 584"/>
                <a:gd name="T14" fmla="*/ 2147483646 w 3112"/>
                <a:gd name="T15" fmla="*/ 2147483646 h 584"/>
                <a:gd name="T16" fmla="*/ 2147483646 w 3112"/>
                <a:gd name="T17" fmla="*/ 2147483646 h 584"/>
                <a:gd name="T18" fmla="*/ 2147483646 w 3112"/>
                <a:gd name="T19" fmla="*/ 2147483646 h 584"/>
                <a:gd name="T20" fmla="*/ 2147483646 w 3112"/>
                <a:gd name="T21" fmla="*/ 2147483646 h 584"/>
                <a:gd name="T22" fmla="*/ 2147483646 w 3112"/>
                <a:gd name="T23" fmla="*/ 2147483646 h 584"/>
                <a:gd name="T24" fmla="*/ 2147483646 w 3112"/>
                <a:gd name="T25" fmla="*/ 2147483646 h 584"/>
                <a:gd name="T26" fmla="*/ 2147483646 w 3112"/>
                <a:gd name="T27" fmla="*/ 2147483646 h 584"/>
                <a:gd name="T28" fmla="*/ 2147483646 w 3112"/>
                <a:gd name="T29" fmla="*/ 2147483646 h 584"/>
                <a:gd name="T30" fmla="*/ 2147483646 w 3112"/>
                <a:gd name="T31" fmla="*/ 2147483646 h 584"/>
                <a:gd name="T32" fmla="*/ 2147483646 w 3112"/>
                <a:gd name="T33" fmla="*/ 2147483646 h 584"/>
                <a:gd name="T34" fmla="*/ 2147483646 w 3112"/>
                <a:gd name="T35" fmla="*/ 2147483646 h 584"/>
                <a:gd name="T36" fmla="*/ 2147483646 w 3112"/>
                <a:gd name="T37" fmla="*/ 2147483646 h 584"/>
                <a:gd name="T38" fmla="*/ 2147483646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useBgFill="1">
          <p:nvSpPr>
            <p:cNvPr id="10" name="Freeform 10"/>
            <p:cNvSpPr>
              <a:spLocks/>
            </p:cNvSpPr>
            <p:nvPr/>
          </p:nvSpPr>
          <p:spPr bwMode="hidden">
            <a:xfrm>
              <a:off x="-3905251" y="4294188"/>
              <a:ext cx="13027839" cy="1892300"/>
            </a:xfrm>
            <a:custGeom>
              <a:avLst/>
              <a:gdLst>
                <a:gd name="T0" fmla="*/ 2147483646 w 8196"/>
                <a:gd name="T1" fmla="*/ 2147483646 h 1192"/>
                <a:gd name="T2" fmla="*/ 2147483646 w 8196"/>
                <a:gd name="T3" fmla="*/ 2147483646 h 1192"/>
                <a:gd name="T4" fmla="*/ 2147483646 w 8196"/>
                <a:gd name="T5" fmla="*/ 2147483646 h 1192"/>
                <a:gd name="T6" fmla="*/ 2147483646 w 8196"/>
                <a:gd name="T7" fmla="*/ 2147483646 h 1192"/>
                <a:gd name="T8" fmla="*/ 2147483646 w 8196"/>
                <a:gd name="T9" fmla="*/ 2147483646 h 1192"/>
                <a:gd name="T10" fmla="*/ 2147483646 w 8196"/>
                <a:gd name="T11" fmla="*/ 2147483646 h 1192"/>
                <a:gd name="T12" fmla="*/ 2147483646 w 8196"/>
                <a:gd name="T13" fmla="*/ 2147483646 h 1192"/>
                <a:gd name="T14" fmla="*/ 2147483646 w 8196"/>
                <a:gd name="T15" fmla="*/ 2147483646 h 1192"/>
                <a:gd name="T16" fmla="*/ 2147483646 w 8196"/>
                <a:gd name="T17" fmla="*/ 2147483646 h 1192"/>
                <a:gd name="T18" fmla="*/ 2147483646 w 8196"/>
                <a:gd name="T19" fmla="*/ 2147483646 h 1192"/>
                <a:gd name="T20" fmla="*/ 2147483646 w 8196"/>
                <a:gd name="T21" fmla="*/ 2147483646 h 1192"/>
                <a:gd name="T22" fmla="*/ 2147483646 w 8196"/>
                <a:gd name="T23" fmla="*/ 2147483646 h 1192"/>
                <a:gd name="T24" fmla="*/ 2147483646 w 8196"/>
                <a:gd name="T25" fmla="*/ 2147483646 h 1192"/>
                <a:gd name="T26" fmla="*/ 2147483646 w 8196"/>
                <a:gd name="T27" fmla="*/ 2147483646 h 1192"/>
                <a:gd name="T28" fmla="*/ 2147483646 w 8196"/>
                <a:gd name="T29" fmla="*/ 2147483646 h 1192"/>
                <a:gd name="T30" fmla="*/ 2147483646 w 8196"/>
                <a:gd name="T31" fmla="*/ 2147483646 h 1192"/>
                <a:gd name="T32" fmla="*/ 2147483646 w 8196"/>
                <a:gd name="T33" fmla="*/ 2147483646 h 1192"/>
                <a:gd name="T34" fmla="*/ 2147483646 w 8196"/>
                <a:gd name="T35" fmla="*/ 2147483646 h 1192"/>
                <a:gd name="T36" fmla="*/ 2147483646 w 8196"/>
                <a:gd name="T37" fmla="*/ 2147483646 h 1192"/>
                <a:gd name="T38" fmla="*/ 2147483646 w 8196"/>
                <a:gd name="T39" fmla="*/ 2147483646 h 1192"/>
                <a:gd name="T40" fmla="*/ 2147483646 w 8196"/>
                <a:gd name="T41" fmla="*/ 2147483646 h 1192"/>
                <a:gd name="T42" fmla="*/ 2147483646 w 8196"/>
                <a:gd name="T43" fmla="*/ 2147483646 h 1192"/>
                <a:gd name="T44" fmla="*/ 2147483646 w 8196"/>
                <a:gd name="T45" fmla="*/ 0 h 1192"/>
                <a:gd name="T46" fmla="*/ 2147483646 w 8196"/>
                <a:gd name="T47" fmla="*/ 2147483646 h 1192"/>
                <a:gd name="T48" fmla="*/ 2147483646 w 8196"/>
                <a:gd name="T49" fmla="*/ 2147483646 h 1192"/>
                <a:gd name="T50" fmla="*/ 2147483646 w 8196"/>
                <a:gd name="T51" fmla="*/ 2147483646 h 1192"/>
                <a:gd name="T52" fmla="*/ 2147483646 w 8196"/>
                <a:gd name="T53" fmla="*/ 2147483646 h 1192"/>
                <a:gd name="T54" fmla="*/ 2147483646 w 8196"/>
                <a:gd name="T55" fmla="*/ 2147483646 h 1192"/>
                <a:gd name="T56" fmla="*/ 2147483646 w 8196"/>
                <a:gd name="T57" fmla="*/ 2147483646 h 1192"/>
                <a:gd name="T58" fmla="*/ 2147483646 w 8196"/>
                <a:gd name="T59" fmla="*/ 2147483646 h 1192"/>
                <a:gd name="T60" fmla="*/ 2147483646 w 8196"/>
                <a:gd name="T61" fmla="*/ 2147483646 h 1192"/>
                <a:gd name="T62" fmla="*/ 0 w 8196"/>
                <a:gd name="T63" fmla="*/ 2147483646 h 1192"/>
                <a:gd name="T64" fmla="*/ 2147483646 w 8196"/>
                <a:gd name="T65" fmla="*/ 2147483646 h 1192"/>
                <a:gd name="T66" fmla="*/ 2147483646 w 8196"/>
                <a:gd name="T67" fmla="*/ 2147483646 h 1192"/>
                <a:gd name="T68" fmla="*/ 2147483646 w 8196"/>
                <a:gd name="T69" fmla="*/ 2147483646 h 1192"/>
                <a:gd name="T70" fmla="*/ 2147483646 w 8196"/>
                <a:gd name="T71" fmla="*/ 2147483646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1" name="Picture 12" descr="TAMAgEX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8238" y="433388"/>
            <a:ext cx="1452562"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93638" y="1614586"/>
            <a:ext cx="8747216" cy="45115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193638" y="338328"/>
            <a:ext cx="6890530" cy="727426"/>
          </a:xfrm>
        </p:spPr>
        <p:txBody>
          <a:bodyPr anchor="t"/>
          <a:lstStyle/>
          <a:p>
            <a:r>
              <a:rPr lang="en-US" dirty="0"/>
              <a:t>Click to edit Master title style</a:t>
            </a:r>
          </a:p>
        </p:txBody>
      </p:sp>
    </p:spTree>
    <p:extLst>
      <p:ext uri="{BB962C8B-B14F-4D97-AF65-F5344CB8AC3E}">
        <p14:creationId xmlns:p14="http://schemas.microsoft.com/office/powerpoint/2010/main" val="3040215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3675" y="338138"/>
            <a:ext cx="865505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p:cNvSpPr>
            <a:spLocks noGrp="1"/>
          </p:cNvSpPr>
          <p:nvPr>
            <p:ph type="dt" sz="half" idx="2"/>
          </p:nvPr>
        </p:nvSpPr>
        <p:spPr>
          <a:xfrm>
            <a:off x="5164138" y="6402388"/>
            <a:ext cx="15049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i="1">
                <a:solidFill>
                  <a:srgbClr val="A6A6A6"/>
                </a:solidFill>
              </a:defRPr>
            </a:lvl1pPr>
          </a:lstStyle>
          <a:p>
            <a:pPr>
              <a:defRPr/>
            </a:pPr>
            <a:fld id="{2E6A8BFB-EFC5-4D36-A8BB-8E87352D94CF}" type="datetime1">
              <a:rPr lang="en-US" altLang="en-US"/>
              <a:pPr>
                <a:defRPr/>
              </a:pPr>
              <a:t>2/20/2019</a:t>
            </a:fld>
            <a:endParaRPr lang="en-US" altLang="en-US"/>
          </a:p>
        </p:txBody>
      </p:sp>
      <p:sp>
        <p:nvSpPr>
          <p:cNvPr id="5" name="Footer Placeholder 4"/>
          <p:cNvSpPr>
            <a:spLocks noGrp="1"/>
          </p:cNvSpPr>
          <p:nvPr>
            <p:ph type="ftr" sz="quarter" idx="3"/>
          </p:nvPr>
        </p:nvSpPr>
        <p:spPr>
          <a:xfrm>
            <a:off x="193675" y="6402388"/>
            <a:ext cx="3786188" cy="365125"/>
          </a:xfrm>
          <a:prstGeom prst="rect">
            <a:avLst/>
          </a:prstGeom>
        </p:spPr>
        <p:txBody>
          <a:bodyPr vert="horz" lIns="91440" tIns="45720" rIns="91440" bIns="45720" rtlCol="0" anchor="ctr"/>
          <a:lstStyle>
            <a:lvl1pPr algn="l" eaLnBrk="1" fontAlgn="auto" hangingPunct="1">
              <a:spcBef>
                <a:spcPts val="0"/>
              </a:spcBef>
              <a:spcAft>
                <a:spcPts val="0"/>
              </a:spcAft>
              <a:defRPr sz="900" i="1">
                <a:solidFill>
                  <a:srgbClr val="A6A6A6"/>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3990975" y="6402388"/>
            <a:ext cx="116205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i="1">
                <a:solidFill>
                  <a:srgbClr val="A6A6A6"/>
                </a:solidFill>
              </a:defRPr>
            </a:lvl1pPr>
          </a:lstStyle>
          <a:p>
            <a:pPr>
              <a:defRPr/>
            </a:pPr>
            <a:fld id="{4BB991F8-9527-4D82-ADC6-1BB9CE409CC2}" type="slidenum">
              <a:rPr lang="en-US" altLang="en-US"/>
              <a:pPr>
                <a:defRPr/>
              </a:pPr>
              <a:t>‹#›</a:t>
            </a:fld>
            <a:endParaRPr lang="en-US" altLang="en-US"/>
          </a:p>
        </p:txBody>
      </p:sp>
      <p:sp>
        <p:nvSpPr>
          <p:cNvPr id="1030" name="Text Placeholder 2"/>
          <p:cNvSpPr>
            <a:spLocks noGrp="1"/>
          </p:cNvSpPr>
          <p:nvPr>
            <p:ph type="body" idx="1"/>
          </p:nvPr>
        </p:nvSpPr>
        <p:spPr bwMode="auto">
          <a:xfrm>
            <a:off x="193675" y="1984375"/>
            <a:ext cx="865505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6" r:id="rId12"/>
    <p:sldLayoutId id="2147483870" r:id="rId13"/>
    <p:sldLayoutId id="2147483871" r:id="rId14"/>
    <p:sldLayoutId id="2147483872" r:id="rId15"/>
    <p:sldLayoutId id="2147483873" r:id="rId16"/>
    <p:sldLayoutId id="2147483874" r:id="rId17"/>
    <p:sldLayoutId id="2147483875" r:id="rId18"/>
    <p:sldLayoutId id="2147483877" r:id="rId19"/>
  </p:sldLayoutIdLst>
  <p:hf sldNum="0" hdr="0" ftr="0" dt="0"/>
  <p:txStyles>
    <p:titleStyle>
      <a:lvl1pPr algn="l" rtl="0" eaLnBrk="0" fontAlgn="base" hangingPunct="0">
        <a:spcBef>
          <a:spcPct val="0"/>
        </a:spcBef>
        <a:spcAft>
          <a:spcPct val="0"/>
        </a:spcAft>
        <a:defRPr sz="3600" kern="1200">
          <a:solidFill>
            <a:srgbClr val="500000"/>
          </a:solidFill>
          <a:latin typeface="Georgia"/>
          <a:ea typeface="MS PGothic" pitchFamily="34" charset="-128"/>
          <a:cs typeface="Georgia"/>
        </a:defRPr>
      </a:lvl1pPr>
      <a:lvl2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2pPr>
      <a:lvl3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3pPr>
      <a:lvl4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4pPr>
      <a:lvl5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ct val="0"/>
        </a:spcAft>
        <a:buClr>
          <a:srgbClr val="7F7F7F"/>
        </a:buClr>
        <a:buSzPct val="80000"/>
        <a:buFont typeface="Wingdings" panose="05000000000000000000" pitchFamily="2" charset="2"/>
        <a:buChar char=""/>
        <a:defRPr sz="2400" kern="1200">
          <a:solidFill>
            <a:srgbClr val="595959"/>
          </a:solidFill>
          <a:latin typeface="Arial"/>
          <a:ea typeface="MS PGothic" pitchFamily="34" charset="-128"/>
          <a:cs typeface="Arial"/>
        </a:defRPr>
      </a:lvl1pPr>
      <a:lvl2pPr marL="644525" indent="-342900" algn="l" rtl="0" eaLnBrk="0" fontAlgn="base" hangingPunct="0">
        <a:spcBef>
          <a:spcPct val="20000"/>
        </a:spcBef>
        <a:spcAft>
          <a:spcPct val="0"/>
        </a:spcAft>
        <a:buClr>
          <a:srgbClr val="7F7F7F"/>
        </a:buClr>
        <a:buSzPct val="100000"/>
        <a:buFont typeface="Lucida Grande" charset="0"/>
        <a:buChar char="◉"/>
        <a:defRPr sz="2200" kern="1200">
          <a:solidFill>
            <a:srgbClr val="595959"/>
          </a:solidFill>
          <a:latin typeface="Arial"/>
          <a:ea typeface="MS PGothic" pitchFamily="34" charset="-128"/>
          <a:cs typeface="Arial"/>
        </a:defRPr>
      </a:lvl2pPr>
      <a:lvl3pPr marL="969963" indent="-342900" algn="l" rtl="0" eaLnBrk="0" fontAlgn="base" hangingPunct="0">
        <a:spcBef>
          <a:spcPct val="20000"/>
        </a:spcBef>
        <a:spcAft>
          <a:spcPct val="0"/>
        </a:spcAft>
        <a:buClr>
          <a:srgbClr val="7F7F7F"/>
        </a:buClr>
        <a:buSzPct val="80000"/>
        <a:buFont typeface="Lucida Grande" charset="0"/>
        <a:buChar char="◉"/>
        <a:defRPr sz="2000" kern="1200">
          <a:solidFill>
            <a:srgbClr val="595959"/>
          </a:solidFill>
          <a:latin typeface="Arial"/>
          <a:ea typeface="MS PGothic" pitchFamily="34" charset="-128"/>
          <a:cs typeface="Arial"/>
        </a:defRPr>
      </a:lvl3pPr>
      <a:lvl4pPr marL="1200150" indent="-285750" algn="l" rtl="0" eaLnBrk="0" fontAlgn="base" hangingPunct="0">
        <a:spcBef>
          <a:spcPct val="20000"/>
        </a:spcBef>
        <a:spcAft>
          <a:spcPct val="0"/>
        </a:spcAft>
        <a:buClr>
          <a:srgbClr val="7F7F7F"/>
        </a:buClr>
        <a:buSzPct val="80000"/>
        <a:buFont typeface="Lucida Grande" charset="0"/>
        <a:buChar char="◉"/>
        <a:defRPr kern="1200">
          <a:solidFill>
            <a:srgbClr val="595959"/>
          </a:solidFill>
          <a:latin typeface="Arial"/>
          <a:ea typeface="MS PGothic" pitchFamily="34" charset="-128"/>
          <a:cs typeface="Arial"/>
        </a:defRPr>
      </a:lvl4pPr>
      <a:lvl5pPr marL="1519238" indent="-285750" algn="l" rtl="0" eaLnBrk="0" fontAlgn="base" hangingPunct="0">
        <a:spcBef>
          <a:spcPct val="20000"/>
        </a:spcBef>
        <a:spcAft>
          <a:spcPct val="0"/>
        </a:spcAft>
        <a:buClr>
          <a:srgbClr val="7F7F7F"/>
        </a:buClr>
        <a:buSzPct val="80000"/>
        <a:buFont typeface="Lucida Grande" charset="0"/>
        <a:buChar char="◉"/>
        <a:defRPr sz="1600" kern="1200">
          <a:solidFill>
            <a:srgbClr val="595959"/>
          </a:solidFill>
          <a:latin typeface="Arial"/>
          <a:ea typeface="MS PGothic" pitchFamily="34" charset="-128"/>
          <a:cs typeface="Arial"/>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Layout" Target="../slideLayouts/slideLayout19.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Layout" Target="../slideLayouts/slideLayout19.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9841" b="15344"/>
          <a:stretch/>
        </p:blipFill>
        <p:spPr>
          <a:xfrm>
            <a:off x="0" y="-39"/>
            <a:ext cx="9144000" cy="5638800"/>
          </a:xfrm>
          <a:prstGeom prst="rect">
            <a:avLst/>
          </a:prstGeom>
        </p:spPr>
      </p:pic>
      <p:sp>
        <p:nvSpPr>
          <p:cNvPr id="2" name="TextBox 1"/>
          <p:cNvSpPr txBox="1"/>
          <p:nvPr/>
        </p:nvSpPr>
        <p:spPr>
          <a:xfrm>
            <a:off x="0" y="3953470"/>
            <a:ext cx="9160008" cy="923330"/>
          </a:xfrm>
          <a:prstGeom prst="rect">
            <a:avLst/>
          </a:prstGeom>
          <a:noFill/>
        </p:spPr>
        <p:txBody>
          <a:bodyPr wrap="square" rtlCol="0">
            <a:spAutoFit/>
          </a:bodyPr>
          <a:lstStyle/>
          <a:p>
            <a:pPr algn="ctr"/>
            <a:r>
              <a:rPr lang="en-US" sz="5400" b="1" spc="50">
                <a:ln w="11430"/>
                <a:solidFill>
                  <a:schemeClr val="bg1"/>
                </a:solidFill>
                <a:effectLst>
                  <a:outerShdw blurRad="76200" dist="50800" dir="5400000" algn="tl" rotWithShape="0">
                    <a:srgbClr val="000000">
                      <a:alpha val="65000"/>
                    </a:srgbClr>
                  </a:outerShdw>
                </a:effectLst>
              </a:rPr>
              <a:t>February 20, </a:t>
            </a:r>
            <a:r>
              <a:rPr lang="en-US" sz="5400" b="1" spc="50" dirty="0">
                <a:ln w="11430"/>
                <a:solidFill>
                  <a:schemeClr val="bg1"/>
                </a:solidFill>
                <a:effectLst>
                  <a:outerShdw blurRad="76200" dist="50800" dir="5400000" algn="tl" rotWithShape="0">
                    <a:srgbClr val="000000">
                      <a:alpha val="65000"/>
                    </a:srgbClr>
                  </a:outerShdw>
                </a:effectLst>
              </a:rPr>
              <a:t>2019</a:t>
            </a:r>
          </a:p>
        </p:txBody>
      </p:sp>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551" y="5638761"/>
            <a:ext cx="2391008" cy="1116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977" y="260195"/>
            <a:ext cx="752054" cy="838200"/>
          </a:xfrm>
          <a:prstGeom prst="rect">
            <a:avLst/>
          </a:prstGeom>
        </p:spPr>
      </p:pic>
      <p:pic>
        <p:nvPicPr>
          <p:cNvPr id="11" name="Picture 10"/>
          <p:cNvPicPr>
            <a:picLocks noChangeAspect="1"/>
          </p:cNvPicPr>
          <p:nvPr/>
        </p:nvPicPr>
        <p:blipFill>
          <a:blip r:embed="rId6"/>
          <a:stretch>
            <a:fillRect/>
          </a:stretch>
        </p:blipFill>
        <p:spPr>
          <a:xfrm>
            <a:off x="6060015" y="5797892"/>
            <a:ext cx="2790329" cy="957221"/>
          </a:xfrm>
          <a:prstGeom prst="rect">
            <a:avLst/>
          </a:prstGeom>
        </p:spPr>
      </p:pic>
      <p:sp>
        <p:nvSpPr>
          <p:cNvPr id="9" name="TextBox 8"/>
          <p:cNvSpPr txBox="1"/>
          <p:nvPr/>
        </p:nvSpPr>
        <p:spPr>
          <a:xfrm>
            <a:off x="-16008" y="1127408"/>
            <a:ext cx="9160008" cy="1754326"/>
          </a:xfrm>
          <a:prstGeom prst="rect">
            <a:avLst/>
          </a:prstGeom>
          <a:noFill/>
        </p:spPr>
        <p:txBody>
          <a:bodyPr wrap="square" rtlCol="0">
            <a:spAutoFit/>
          </a:bodyPr>
          <a:lstStyle/>
          <a:p>
            <a:pPr algn="ctr"/>
            <a:r>
              <a:rPr lang="en-US" sz="5400" b="1" spc="50" dirty="0">
                <a:ln w="11430"/>
                <a:solidFill>
                  <a:schemeClr val="bg1"/>
                </a:solidFill>
                <a:effectLst>
                  <a:outerShdw blurRad="76200" dist="50800" dir="5400000" algn="tl" rotWithShape="0">
                    <a:srgbClr val="000000">
                      <a:alpha val="65000"/>
                    </a:srgbClr>
                  </a:outerShdw>
                </a:effectLst>
              </a:rPr>
              <a:t>Navigating Your Community to a Resilient Future</a:t>
            </a:r>
          </a:p>
        </p:txBody>
      </p:sp>
    </p:spTree>
    <p:extLst>
      <p:ext uri="{BB962C8B-B14F-4D97-AF65-F5344CB8AC3E}">
        <p14:creationId xmlns:p14="http://schemas.microsoft.com/office/powerpoint/2010/main" val="2611220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1800" dirty="0">
                <a:latin typeface="Century Gothic" panose="020B0502020202020204" pitchFamily="34" charset="0"/>
              </a:rPr>
              <a:t>Disaster Losses Are Enormous</a:t>
            </a:r>
          </a:p>
          <a:p>
            <a:pPr marL="457200" indent="-457200">
              <a:buFont typeface="+mj-lt"/>
              <a:buAutoNum type="arabicPeriod"/>
            </a:pPr>
            <a:r>
              <a:rPr lang="en-US" sz="1800" dirty="0">
                <a:latin typeface="Century Gothic" panose="020B0502020202020204" pitchFamily="34" charset="0"/>
              </a:rPr>
              <a:t>The US Is Becoming More Vulnerable</a:t>
            </a:r>
          </a:p>
          <a:p>
            <a:pPr marL="457200" indent="-457200">
              <a:buFont typeface="+mj-lt"/>
              <a:buAutoNum type="arabicPeriod"/>
            </a:pPr>
            <a:r>
              <a:rPr lang="en-US" sz="1800" dirty="0">
                <a:latin typeface="Century Gothic" panose="020B0502020202020204" pitchFamily="34" charset="0"/>
              </a:rPr>
              <a:t>Disaster Looses Are Going Up</a:t>
            </a:r>
          </a:p>
          <a:p>
            <a:pPr marL="457200" indent="-457200">
              <a:buFont typeface="+mj-lt"/>
              <a:buAutoNum type="arabicPeriod"/>
            </a:pPr>
            <a:r>
              <a:rPr lang="en-US" sz="1800" dirty="0">
                <a:latin typeface="Century Gothic" panose="020B0502020202020204" pitchFamily="34" charset="0"/>
              </a:rPr>
              <a:t>Projected to Get Even Worse</a:t>
            </a:r>
          </a:p>
          <a:p>
            <a:pPr marL="457200" indent="-457200">
              <a:buFont typeface="+mj-lt"/>
              <a:buAutoNum type="arabicPeriod"/>
            </a:pPr>
            <a:r>
              <a:rPr lang="en-US" sz="1800" b="1" dirty="0">
                <a:latin typeface="Century Gothic" panose="020B0502020202020204" pitchFamily="34" charset="0"/>
              </a:rPr>
              <a:t>Disasters Impact Differentially</a:t>
            </a:r>
          </a:p>
          <a:p>
            <a:pPr marL="457200" indent="-457200">
              <a:buFont typeface="+mj-lt"/>
              <a:buAutoNum type="arabicPeriod"/>
            </a:pPr>
            <a:r>
              <a:rPr lang="en-US" sz="1800" dirty="0">
                <a:latin typeface="Century Gothic" panose="020B0502020202020204" pitchFamily="34" charset="0"/>
              </a:rPr>
              <a:t>Past &amp; Current Practices are Not Effective Enough</a:t>
            </a:r>
          </a:p>
          <a:p>
            <a:pPr marL="457200" indent="-457200">
              <a:buFont typeface="+mj-lt"/>
              <a:buAutoNum type="arabicPeriod"/>
            </a:pPr>
            <a:r>
              <a:rPr lang="en-US" sz="1800" dirty="0">
                <a:latin typeface="Century Gothic" panose="020B0502020202020204" pitchFamily="34" charset="0"/>
              </a:rPr>
              <a:t>Disasters Don’t Kill People- People Kill People</a:t>
            </a:r>
          </a:p>
          <a:p>
            <a:pPr marL="457200" indent="-457200">
              <a:buFont typeface="+mj-lt"/>
              <a:buAutoNum type="arabicPeriod"/>
            </a:pPr>
            <a:r>
              <a:rPr lang="en-US" sz="1800" dirty="0">
                <a:latin typeface="Century Gothic" panose="020B0502020202020204" pitchFamily="34" charset="0"/>
              </a:rPr>
              <a:t>Disasters Stem From Failure to Manage Risk</a:t>
            </a:r>
          </a:p>
          <a:p>
            <a:pPr marL="457200" indent="-457200">
              <a:buFont typeface="+mj-lt"/>
              <a:buAutoNum type="arabicPeriod"/>
            </a:pPr>
            <a:r>
              <a:rPr lang="en-US" sz="1800" dirty="0">
                <a:latin typeface="Century Gothic" panose="020B0502020202020204" pitchFamily="34" charset="0"/>
              </a:rPr>
              <a:t>Failure Is Primarily Governmental</a:t>
            </a:r>
          </a:p>
          <a:p>
            <a:pPr marL="457200" indent="-457200">
              <a:buFont typeface="+mj-lt"/>
              <a:buAutoNum type="arabicPeriod"/>
            </a:pPr>
            <a:r>
              <a:rPr lang="en-US" sz="1800" dirty="0">
                <a:latin typeface="Century Gothic" panose="020B0502020202020204" pitchFamily="34" charset="0"/>
              </a:rPr>
              <a:t>This is Primarily a Political Problem</a:t>
            </a:r>
          </a:p>
          <a:p>
            <a:pPr marL="457200" indent="-457200">
              <a:buFont typeface="+mj-lt"/>
              <a:buAutoNum type="arabicPeriod"/>
            </a:pPr>
            <a:r>
              <a:rPr lang="en-US" sz="1800" dirty="0">
                <a:latin typeface="Century Gothic" panose="020B0502020202020204" pitchFamily="34" charset="0"/>
              </a:rPr>
              <a:t>We Must Create a Culture of Disaster Prevention</a:t>
            </a:r>
          </a:p>
          <a:p>
            <a:pPr marL="457200" indent="-457200">
              <a:buFont typeface="+mj-lt"/>
              <a:buAutoNum type="arabicPeriod"/>
            </a:pPr>
            <a:r>
              <a:rPr lang="en-US" sz="1800" dirty="0">
                <a:latin typeface="Century Gothic" panose="020B0502020202020204" pitchFamily="34" charset="0"/>
              </a:rPr>
              <a:t>Disaster Management Needs to Continue To Evolve</a:t>
            </a:r>
          </a:p>
          <a:p>
            <a:pPr marL="457200" indent="-457200">
              <a:buFont typeface="+mj-lt"/>
              <a:buAutoNum type="arabicPeriod"/>
            </a:pPr>
            <a:r>
              <a:rPr lang="en-US" sz="1800" dirty="0">
                <a:latin typeface="Century Gothic" panose="020B0502020202020204" pitchFamily="34" charset="0"/>
              </a:rPr>
              <a:t>Education is Key</a:t>
            </a:r>
          </a:p>
        </p:txBody>
      </p:sp>
      <p:sp>
        <p:nvSpPr>
          <p:cNvPr id="3"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Blanchard’s Dirty Dozen</a:t>
            </a:r>
          </a:p>
        </p:txBody>
      </p:sp>
    </p:spTree>
    <p:extLst>
      <p:ext uri="{BB962C8B-B14F-4D97-AF65-F5344CB8AC3E}">
        <p14:creationId xmlns:p14="http://schemas.microsoft.com/office/powerpoint/2010/main" val="48673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789284" descr="827a50dc-24dc-4301-91fe-fe4763de84ab"/>
          <p:cNvPicPr>
            <a:picLocks noChangeAspect="1" noChangeArrowheads="1"/>
          </p:cNvPicPr>
          <p:nvPr/>
        </p:nvPicPr>
        <p:blipFill rotWithShape="1">
          <a:blip r:embed="rId2">
            <a:extLst>
              <a:ext uri="{28A0092B-C50C-407E-A947-70E740481C1C}">
                <a14:useLocalDpi xmlns:a14="http://schemas.microsoft.com/office/drawing/2010/main" val="0"/>
              </a:ext>
            </a:extLst>
          </a:blip>
          <a:srcRect l="3826" r="1565"/>
          <a:stretch/>
        </p:blipFill>
        <p:spPr bwMode="auto">
          <a:xfrm>
            <a:off x="1066800" y="695960"/>
            <a:ext cx="6754368" cy="535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014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ickinson tx nursing home harvey before after"/>
          <p:cNvPicPr>
            <a:picLocks noChangeAspect="1" noChangeArrowheads="1"/>
          </p:cNvPicPr>
          <p:nvPr/>
        </p:nvPicPr>
        <p:blipFill rotWithShape="1">
          <a:blip r:embed="rId2">
            <a:extLst>
              <a:ext uri="{28A0092B-C50C-407E-A947-70E740481C1C}">
                <a14:useLocalDpi xmlns:a14="http://schemas.microsoft.com/office/drawing/2010/main" val="0"/>
              </a:ext>
            </a:extLst>
          </a:blip>
          <a:srcRect l="11617" t="1087" r="15014" b="1087"/>
          <a:stretch/>
        </p:blipFill>
        <p:spPr bwMode="auto">
          <a:xfrm>
            <a:off x="617265" y="525294"/>
            <a:ext cx="7674680" cy="575601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56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1800" dirty="0">
                <a:latin typeface="Century Gothic" panose="020B0502020202020204" pitchFamily="34" charset="0"/>
              </a:rPr>
              <a:t>Disaster Losses Are Enormous</a:t>
            </a:r>
          </a:p>
          <a:p>
            <a:pPr marL="457200" indent="-457200">
              <a:buFont typeface="+mj-lt"/>
              <a:buAutoNum type="arabicPeriod"/>
            </a:pPr>
            <a:r>
              <a:rPr lang="en-US" sz="1800" dirty="0">
                <a:latin typeface="Century Gothic" panose="020B0502020202020204" pitchFamily="34" charset="0"/>
              </a:rPr>
              <a:t>The US Is Becoming More Vulnerable</a:t>
            </a:r>
          </a:p>
          <a:p>
            <a:pPr marL="457200" indent="-457200">
              <a:buFont typeface="+mj-lt"/>
              <a:buAutoNum type="arabicPeriod"/>
            </a:pPr>
            <a:r>
              <a:rPr lang="en-US" sz="1800" dirty="0">
                <a:latin typeface="Century Gothic" panose="020B0502020202020204" pitchFamily="34" charset="0"/>
              </a:rPr>
              <a:t>Disaster Looses Are Going Up</a:t>
            </a:r>
          </a:p>
          <a:p>
            <a:pPr marL="457200" indent="-457200">
              <a:buFont typeface="+mj-lt"/>
              <a:buAutoNum type="arabicPeriod"/>
            </a:pPr>
            <a:r>
              <a:rPr lang="en-US" sz="1800" dirty="0">
                <a:latin typeface="Century Gothic" panose="020B0502020202020204" pitchFamily="34" charset="0"/>
              </a:rPr>
              <a:t>Projected to Get Even Worse</a:t>
            </a:r>
          </a:p>
          <a:p>
            <a:pPr marL="457200" indent="-457200">
              <a:buFont typeface="+mj-lt"/>
              <a:buAutoNum type="arabicPeriod"/>
            </a:pPr>
            <a:r>
              <a:rPr lang="en-US" sz="1800" dirty="0">
                <a:latin typeface="Century Gothic" panose="020B0502020202020204" pitchFamily="34" charset="0"/>
              </a:rPr>
              <a:t>Disasters Impact Differentially</a:t>
            </a:r>
          </a:p>
          <a:p>
            <a:pPr marL="457200" indent="-457200">
              <a:buFont typeface="+mj-lt"/>
              <a:buAutoNum type="arabicPeriod"/>
            </a:pPr>
            <a:r>
              <a:rPr lang="en-US" sz="1800" b="1" dirty="0">
                <a:latin typeface="Century Gothic" panose="020B0502020202020204" pitchFamily="34" charset="0"/>
              </a:rPr>
              <a:t>Past &amp; Current Practices are Not Effective Enough</a:t>
            </a:r>
          </a:p>
          <a:p>
            <a:pPr marL="457200" indent="-457200">
              <a:buFont typeface="+mj-lt"/>
              <a:buAutoNum type="arabicPeriod"/>
            </a:pPr>
            <a:r>
              <a:rPr lang="en-US" sz="1800" dirty="0">
                <a:latin typeface="Century Gothic" panose="020B0502020202020204" pitchFamily="34" charset="0"/>
              </a:rPr>
              <a:t>Disasters Don’t Kill People- People Kill People</a:t>
            </a:r>
          </a:p>
          <a:p>
            <a:pPr marL="457200" indent="-457200">
              <a:buFont typeface="+mj-lt"/>
              <a:buAutoNum type="arabicPeriod"/>
            </a:pPr>
            <a:r>
              <a:rPr lang="en-US" sz="1800" dirty="0">
                <a:latin typeface="Century Gothic" panose="020B0502020202020204" pitchFamily="34" charset="0"/>
              </a:rPr>
              <a:t>Disasters Stem From Failure to Manage Risk</a:t>
            </a:r>
          </a:p>
          <a:p>
            <a:pPr marL="457200" indent="-457200">
              <a:buFont typeface="+mj-lt"/>
              <a:buAutoNum type="arabicPeriod"/>
            </a:pPr>
            <a:r>
              <a:rPr lang="en-US" sz="1800" dirty="0">
                <a:latin typeface="Century Gothic" panose="020B0502020202020204" pitchFamily="34" charset="0"/>
              </a:rPr>
              <a:t>Failure Is Primarily Governmental</a:t>
            </a:r>
          </a:p>
          <a:p>
            <a:pPr marL="457200" indent="-457200">
              <a:buFont typeface="+mj-lt"/>
              <a:buAutoNum type="arabicPeriod"/>
            </a:pPr>
            <a:r>
              <a:rPr lang="en-US" sz="1800" dirty="0">
                <a:latin typeface="Century Gothic" panose="020B0502020202020204" pitchFamily="34" charset="0"/>
              </a:rPr>
              <a:t>This is Primarily a Political Problem</a:t>
            </a:r>
          </a:p>
          <a:p>
            <a:pPr marL="457200" indent="-457200">
              <a:buFont typeface="+mj-lt"/>
              <a:buAutoNum type="arabicPeriod"/>
            </a:pPr>
            <a:r>
              <a:rPr lang="en-US" sz="1800" dirty="0">
                <a:latin typeface="Century Gothic" panose="020B0502020202020204" pitchFamily="34" charset="0"/>
              </a:rPr>
              <a:t>We Must Create a Culture of Disaster Prevention</a:t>
            </a:r>
          </a:p>
          <a:p>
            <a:pPr marL="457200" indent="-457200">
              <a:buFont typeface="+mj-lt"/>
              <a:buAutoNum type="arabicPeriod"/>
            </a:pPr>
            <a:r>
              <a:rPr lang="en-US" sz="1800" dirty="0">
                <a:latin typeface="Century Gothic" panose="020B0502020202020204" pitchFamily="34" charset="0"/>
              </a:rPr>
              <a:t>Disaster Management Needs to Continue To Evolve</a:t>
            </a:r>
          </a:p>
          <a:p>
            <a:pPr marL="457200" indent="-457200">
              <a:buFont typeface="+mj-lt"/>
              <a:buAutoNum type="arabicPeriod"/>
            </a:pPr>
            <a:r>
              <a:rPr lang="en-US" sz="1800" dirty="0">
                <a:latin typeface="Century Gothic" panose="020B0502020202020204" pitchFamily="34" charset="0"/>
              </a:rPr>
              <a:t>Education is Key</a:t>
            </a:r>
          </a:p>
        </p:txBody>
      </p:sp>
      <p:sp>
        <p:nvSpPr>
          <p:cNvPr id="3"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Blanchard’s Dirty Dozen</a:t>
            </a:r>
          </a:p>
        </p:txBody>
      </p:sp>
    </p:spTree>
    <p:extLst>
      <p:ext uri="{BB962C8B-B14F-4D97-AF65-F5344CB8AC3E}">
        <p14:creationId xmlns:p14="http://schemas.microsoft.com/office/powerpoint/2010/main" val="3057846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60BE2A-A561-4B2E-8B6C-73DCDD615E7B}"/>
              </a:ext>
            </a:extLst>
          </p:cNvPr>
          <p:cNvSpPr>
            <a:spLocks noGrp="1"/>
          </p:cNvSpPr>
          <p:nvPr>
            <p:ph type="title"/>
          </p:nvPr>
        </p:nvSpPr>
        <p:spPr>
          <a:xfrm>
            <a:off x="384464" y="522954"/>
            <a:ext cx="8566622" cy="907079"/>
          </a:xfrm>
        </p:spPr>
        <p:txBody>
          <a:bodyPr/>
          <a:lstStyle/>
          <a:p>
            <a:r>
              <a:rPr lang="en-US" sz="3600" dirty="0">
                <a:latin typeface="Century Gothic" panose="020B0502020202020204" pitchFamily="34" charset="0"/>
              </a:rPr>
              <a:t>Perhaps mitigation is too expensive?</a:t>
            </a:r>
          </a:p>
        </p:txBody>
      </p:sp>
      <p:grpSp>
        <p:nvGrpSpPr>
          <p:cNvPr id="22" name="Group 21"/>
          <p:cNvGrpSpPr/>
          <p:nvPr/>
        </p:nvGrpSpPr>
        <p:grpSpPr>
          <a:xfrm>
            <a:off x="5513437" y="1463372"/>
            <a:ext cx="3286796" cy="5191585"/>
            <a:chOff x="5513437" y="1463372"/>
            <a:chExt cx="3286796" cy="5191585"/>
          </a:xfrm>
        </p:grpSpPr>
        <p:sp>
          <p:nvSpPr>
            <p:cNvPr id="4" name="TextBox 3"/>
            <p:cNvSpPr txBox="1"/>
            <p:nvPr/>
          </p:nvSpPr>
          <p:spPr>
            <a:xfrm>
              <a:off x="5513437" y="1463372"/>
              <a:ext cx="3286796" cy="683264"/>
            </a:xfrm>
            <a:prstGeom prst="rect">
              <a:avLst/>
            </a:prstGeom>
            <a:noFill/>
          </p:spPr>
          <p:txBody>
            <a:bodyPr wrap="square" rtlCol="0">
              <a:spAutoFit/>
            </a:bodyPr>
            <a:lstStyle/>
            <a:p>
              <a:pPr algn="r">
                <a:lnSpc>
                  <a:spcPct val="120000"/>
                </a:lnSpc>
              </a:pPr>
              <a:r>
                <a:rPr lang="en-US" sz="1600" dirty="0">
                  <a:solidFill>
                    <a:schemeClr val="tx1">
                      <a:lumMod val="75000"/>
                      <a:lumOff val="25000"/>
                    </a:schemeClr>
                  </a:solidFill>
                  <a:latin typeface="Century Gothic" panose="020B0502020202020204" pitchFamily="34" charset="0"/>
                </a:rPr>
                <a:t>The most expensive buildings are those that are devastated</a:t>
              </a:r>
            </a:p>
          </p:txBody>
        </p:sp>
        <p:grpSp>
          <p:nvGrpSpPr>
            <p:cNvPr id="21" name="Group 20"/>
            <p:cNvGrpSpPr/>
            <p:nvPr/>
          </p:nvGrpSpPr>
          <p:grpSpPr>
            <a:xfrm>
              <a:off x="5709955" y="2231214"/>
              <a:ext cx="1629737" cy="4423743"/>
              <a:chOff x="5709955" y="2231214"/>
              <a:chExt cx="1629737" cy="4423743"/>
            </a:xfrm>
          </p:grpSpPr>
          <p:sp>
            <p:nvSpPr>
              <p:cNvPr id="8" name="Rectangle 7"/>
              <p:cNvSpPr/>
              <p:nvPr/>
            </p:nvSpPr>
            <p:spPr>
              <a:xfrm>
                <a:off x="5892812" y="2231214"/>
                <a:ext cx="1264023" cy="36576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92812" y="5444624"/>
                <a:ext cx="1264023" cy="369332"/>
              </a:xfrm>
              <a:prstGeom prst="rect">
                <a:avLst/>
              </a:prstGeom>
              <a:noFill/>
            </p:spPr>
            <p:txBody>
              <a:bodyPr wrap="square" rtlCol="0">
                <a:spAutoFit/>
              </a:bodyPr>
              <a:lstStyle/>
              <a:p>
                <a:r>
                  <a:rPr lang="en-US" dirty="0">
                    <a:latin typeface="Century Gothic" panose="020B0502020202020204" pitchFamily="34" charset="0"/>
                  </a:rPr>
                  <a:t>-$115,000</a:t>
                </a:r>
              </a:p>
            </p:txBody>
          </p:sp>
          <p:sp>
            <p:nvSpPr>
              <p:cNvPr id="10" name="TextBox 9"/>
              <p:cNvSpPr txBox="1"/>
              <p:nvPr/>
            </p:nvSpPr>
            <p:spPr>
              <a:xfrm>
                <a:off x="5709955" y="5916293"/>
                <a:ext cx="1629737" cy="738664"/>
              </a:xfrm>
              <a:prstGeom prst="rect">
                <a:avLst/>
              </a:prstGeom>
              <a:noFill/>
            </p:spPr>
            <p:txBody>
              <a:bodyPr wrap="square" rtlCol="0">
                <a:spAutoFit/>
              </a:bodyPr>
              <a:lstStyle/>
              <a:p>
                <a:pPr algn="ctr"/>
                <a:r>
                  <a:rPr lang="en-US" sz="1400" dirty="0">
                    <a:latin typeface="Century Gothic" panose="020B0502020202020204" pitchFamily="34" charset="0"/>
                  </a:rPr>
                  <a:t>Residential Flood Insurance Claims/Loss</a:t>
                </a:r>
              </a:p>
            </p:txBody>
          </p:sp>
        </p:grpSp>
      </p:grpSp>
      <p:sp>
        <p:nvSpPr>
          <p:cNvPr id="11" name="Rectangle 10"/>
          <p:cNvSpPr/>
          <p:nvPr/>
        </p:nvSpPr>
        <p:spPr>
          <a:xfrm>
            <a:off x="2942735" y="2240006"/>
            <a:ext cx="1264023" cy="44613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32599" y="2231215"/>
            <a:ext cx="1264023" cy="5526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464966" y="2871782"/>
            <a:ext cx="1199288" cy="369332"/>
          </a:xfrm>
          <a:prstGeom prst="rect">
            <a:avLst/>
          </a:prstGeom>
          <a:noFill/>
        </p:spPr>
        <p:txBody>
          <a:bodyPr wrap="square" rtlCol="0">
            <a:spAutoFit/>
          </a:bodyPr>
          <a:lstStyle/>
          <a:p>
            <a:r>
              <a:rPr lang="en-US" dirty="0">
                <a:latin typeface="Century Gothic" panose="020B0502020202020204" pitchFamily="34" charset="0"/>
              </a:rPr>
              <a:t>- $14,000 </a:t>
            </a:r>
          </a:p>
        </p:txBody>
      </p:sp>
      <p:sp>
        <p:nvSpPr>
          <p:cNvPr id="14" name="TextBox 13"/>
          <p:cNvSpPr txBox="1"/>
          <p:nvPr/>
        </p:nvSpPr>
        <p:spPr>
          <a:xfrm>
            <a:off x="4263075" y="3206032"/>
            <a:ext cx="1629737" cy="523220"/>
          </a:xfrm>
          <a:prstGeom prst="rect">
            <a:avLst/>
          </a:prstGeom>
          <a:noFill/>
        </p:spPr>
        <p:txBody>
          <a:bodyPr wrap="square" rtlCol="0">
            <a:spAutoFit/>
          </a:bodyPr>
          <a:lstStyle/>
          <a:p>
            <a:pPr algn="ctr"/>
            <a:r>
              <a:rPr lang="en-US" sz="1400" dirty="0">
                <a:latin typeface="Century Gothic" panose="020B0502020202020204" pitchFamily="34" charset="0"/>
              </a:rPr>
              <a:t>Elevated New Construction</a:t>
            </a:r>
          </a:p>
        </p:txBody>
      </p:sp>
      <p:sp>
        <p:nvSpPr>
          <p:cNvPr id="15" name="TextBox 14"/>
          <p:cNvSpPr txBox="1"/>
          <p:nvPr/>
        </p:nvSpPr>
        <p:spPr>
          <a:xfrm>
            <a:off x="2942735" y="2783850"/>
            <a:ext cx="1199288" cy="369332"/>
          </a:xfrm>
          <a:prstGeom prst="rect">
            <a:avLst/>
          </a:prstGeom>
          <a:noFill/>
        </p:spPr>
        <p:txBody>
          <a:bodyPr wrap="square" rtlCol="0">
            <a:spAutoFit/>
          </a:bodyPr>
          <a:lstStyle/>
          <a:p>
            <a:r>
              <a:rPr lang="en-US" dirty="0">
                <a:latin typeface="Century Gothic" panose="020B0502020202020204" pitchFamily="34" charset="0"/>
              </a:rPr>
              <a:t>- $12,000 </a:t>
            </a:r>
          </a:p>
        </p:txBody>
      </p:sp>
      <p:sp>
        <p:nvSpPr>
          <p:cNvPr id="16" name="TextBox 15"/>
          <p:cNvSpPr txBox="1"/>
          <p:nvPr/>
        </p:nvSpPr>
        <p:spPr>
          <a:xfrm>
            <a:off x="2772404" y="3036738"/>
            <a:ext cx="1629737" cy="954107"/>
          </a:xfrm>
          <a:prstGeom prst="rect">
            <a:avLst/>
          </a:prstGeom>
          <a:noFill/>
        </p:spPr>
        <p:txBody>
          <a:bodyPr wrap="square" rtlCol="0">
            <a:spAutoFit/>
          </a:bodyPr>
          <a:lstStyle/>
          <a:p>
            <a:pPr algn="ctr"/>
            <a:r>
              <a:rPr lang="en-US" sz="1400" dirty="0">
                <a:latin typeface="Century Gothic" panose="020B0502020202020204" pitchFamily="34" charset="0"/>
              </a:rPr>
              <a:t>Hardening Features for New Construction </a:t>
            </a:r>
          </a:p>
        </p:txBody>
      </p:sp>
      <p:pic>
        <p:nvPicPr>
          <p:cNvPr id="17" name="Picture 16"/>
          <p:cNvPicPr>
            <a:picLocks noChangeAspect="1"/>
          </p:cNvPicPr>
          <p:nvPr/>
        </p:nvPicPr>
        <p:blipFill>
          <a:blip r:embed="rId2"/>
          <a:stretch>
            <a:fillRect/>
          </a:stretch>
        </p:blipFill>
        <p:spPr>
          <a:xfrm>
            <a:off x="436740" y="4025695"/>
            <a:ext cx="4231035" cy="2471642"/>
          </a:xfrm>
          <a:prstGeom prst="rect">
            <a:avLst/>
          </a:prstGeom>
        </p:spPr>
      </p:pic>
      <p:sp>
        <p:nvSpPr>
          <p:cNvPr id="18" name="Rectangle 17"/>
          <p:cNvSpPr/>
          <p:nvPr/>
        </p:nvSpPr>
        <p:spPr>
          <a:xfrm>
            <a:off x="1393146" y="2253155"/>
            <a:ext cx="1264023" cy="64387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425514" y="2919438"/>
            <a:ext cx="1199288" cy="369332"/>
          </a:xfrm>
          <a:prstGeom prst="rect">
            <a:avLst/>
          </a:prstGeom>
          <a:noFill/>
        </p:spPr>
        <p:txBody>
          <a:bodyPr wrap="square" rtlCol="0">
            <a:spAutoFit/>
          </a:bodyPr>
          <a:lstStyle/>
          <a:p>
            <a:r>
              <a:rPr lang="en-US" dirty="0">
                <a:latin typeface="Century Gothic" panose="020B0502020202020204" pitchFamily="34" charset="0"/>
              </a:rPr>
              <a:t>- $17,586 </a:t>
            </a:r>
          </a:p>
        </p:txBody>
      </p:sp>
      <p:sp>
        <p:nvSpPr>
          <p:cNvPr id="20" name="TextBox 19"/>
          <p:cNvSpPr txBox="1"/>
          <p:nvPr/>
        </p:nvSpPr>
        <p:spPr>
          <a:xfrm>
            <a:off x="1239197" y="3222813"/>
            <a:ext cx="1629737" cy="523220"/>
          </a:xfrm>
          <a:prstGeom prst="rect">
            <a:avLst/>
          </a:prstGeom>
          <a:noFill/>
        </p:spPr>
        <p:txBody>
          <a:bodyPr wrap="square" rtlCol="0">
            <a:spAutoFit/>
          </a:bodyPr>
          <a:lstStyle/>
          <a:p>
            <a:pPr algn="ctr"/>
            <a:r>
              <a:rPr lang="en-US" sz="1400" dirty="0">
                <a:latin typeface="Century Gothic" panose="020B0502020202020204" pitchFamily="34" charset="0"/>
              </a:rPr>
              <a:t>NPV 30 years, NFIP X zone</a:t>
            </a:r>
          </a:p>
        </p:txBody>
      </p:sp>
      <p:cxnSp>
        <p:nvCxnSpPr>
          <p:cNvPr id="3" name="Straight Connector 2"/>
          <p:cNvCxnSpPr/>
          <p:nvPr/>
        </p:nvCxnSpPr>
        <p:spPr>
          <a:xfrm flipV="1">
            <a:off x="691042" y="2212729"/>
            <a:ext cx="6901961" cy="17967"/>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78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160BE2A-A561-4B2E-8B6C-73DCDD615E7B}"/>
              </a:ext>
            </a:extLst>
          </p:cNvPr>
          <p:cNvSpPr>
            <a:spLocks noGrp="1"/>
          </p:cNvSpPr>
          <p:nvPr>
            <p:ph type="title"/>
          </p:nvPr>
        </p:nvSpPr>
        <p:spPr>
          <a:xfrm>
            <a:off x="384464" y="491103"/>
            <a:ext cx="8566622" cy="907079"/>
          </a:xfrm>
        </p:spPr>
        <p:txBody>
          <a:bodyPr/>
          <a:lstStyle/>
          <a:p>
            <a:r>
              <a:rPr lang="en-US" sz="3600" dirty="0">
                <a:latin typeface="Century Gothic" panose="020B0502020202020204" pitchFamily="34" charset="0"/>
              </a:rPr>
              <a:t>Mitigation Saves: 2017 Interim Report</a:t>
            </a:r>
          </a:p>
        </p:txBody>
      </p:sp>
      <p:pic>
        <p:nvPicPr>
          <p:cNvPr id="7" name="Picture 6"/>
          <p:cNvPicPr>
            <a:picLocks noChangeAspect="1"/>
          </p:cNvPicPr>
          <p:nvPr/>
        </p:nvPicPr>
        <p:blipFill rotWithShape="1">
          <a:blip r:embed="rId2"/>
          <a:srcRect l="21799" t="23725" r="15209" b="19359"/>
          <a:stretch/>
        </p:blipFill>
        <p:spPr>
          <a:xfrm>
            <a:off x="348096" y="1398182"/>
            <a:ext cx="8639358" cy="4388783"/>
          </a:xfrm>
          <a:prstGeom prst="rect">
            <a:avLst/>
          </a:prstGeom>
        </p:spPr>
      </p:pic>
    </p:spTree>
    <p:extLst>
      <p:ext uri="{BB962C8B-B14F-4D97-AF65-F5344CB8AC3E}">
        <p14:creationId xmlns:p14="http://schemas.microsoft.com/office/powerpoint/2010/main" val="3888003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64524" y="896101"/>
            <a:ext cx="5243145" cy="1257858"/>
          </a:xfrm>
        </p:spPr>
        <p:txBody>
          <a:bodyPr/>
          <a:lstStyle/>
          <a:p>
            <a:r>
              <a:rPr lang="en-US" sz="2400" dirty="0">
                <a:latin typeface="Century Gothic" panose="020B0502020202020204" pitchFamily="34" charset="0"/>
              </a:rPr>
              <a:t>Mitigation Practice Number </a:t>
            </a:r>
            <a:r>
              <a:rPr lang="en-US" sz="2400" b="1" u="sng" dirty="0">
                <a:latin typeface="Century Gothic" panose="020B0502020202020204" pitchFamily="34" charset="0"/>
              </a:rPr>
              <a:t>One</a:t>
            </a:r>
            <a:r>
              <a:rPr lang="en-US" sz="2400" dirty="0">
                <a:latin typeface="Century Gothic" panose="020B0502020202020204" pitchFamily="34" charset="0"/>
              </a:rPr>
              <a:t>: </a:t>
            </a:r>
            <a:r>
              <a:rPr lang="en-US" sz="2400" i="1" dirty="0">
                <a:latin typeface="Century Gothic" panose="020B0502020202020204" pitchFamily="34" charset="0"/>
              </a:rPr>
              <a:t>Land Use Planning</a:t>
            </a:r>
          </a:p>
        </p:txBody>
      </p:sp>
      <p:pic>
        <p:nvPicPr>
          <p:cNvPr id="3074" name="Picture 2" descr="Image result for daniel mileti disasters by de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907" y="873213"/>
            <a:ext cx="2794792" cy="4421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364524" y="2255529"/>
            <a:ext cx="5562600" cy="1657350"/>
          </a:xfrm>
          <a:prstGeom prst="rect">
            <a:avLst/>
          </a:prstGeom>
        </p:spPr>
      </p:pic>
      <p:sp>
        <p:nvSpPr>
          <p:cNvPr id="2" name="TextBox 1"/>
          <p:cNvSpPr txBox="1"/>
          <p:nvPr/>
        </p:nvSpPr>
        <p:spPr>
          <a:xfrm>
            <a:off x="3524251" y="4695030"/>
            <a:ext cx="5243145" cy="1200329"/>
          </a:xfrm>
          <a:prstGeom prst="rect">
            <a:avLst/>
          </a:prstGeom>
          <a:noFill/>
        </p:spPr>
        <p:txBody>
          <a:bodyPr wrap="square" rtlCol="0">
            <a:spAutoFit/>
          </a:bodyPr>
          <a:lstStyle/>
          <a:p>
            <a:r>
              <a:rPr lang="en-US" dirty="0"/>
              <a:t>Zoning isn’t the only way to manage development: Texas counties can require subdivision review, direct capital investments in transportation, water supply, wastewater, and enact floodplain regulations. </a:t>
            </a:r>
          </a:p>
        </p:txBody>
      </p:sp>
    </p:spTree>
    <p:extLst>
      <p:ext uri="{BB962C8B-B14F-4D97-AF65-F5344CB8AC3E}">
        <p14:creationId xmlns:p14="http://schemas.microsoft.com/office/powerpoint/2010/main" val="74198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eworleans1863"/>
          <p:cNvPicPr>
            <a:picLocks noChangeAspect="1" noChangeArrowheads="1"/>
          </p:cNvPicPr>
          <p:nvPr/>
        </p:nvPicPr>
        <p:blipFill rotWithShape="1">
          <a:blip r:embed="rId2" cstate="print"/>
          <a:srcRect t="19376" b="12184"/>
          <a:stretch/>
        </p:blipFill>
        <p:spPr bwMode="auto">
          <a:xfrm>
            <a:off x="0" y="-8792"/>
            <a:ext cx="9144000" cy="6840415"/>
          </a:xfrm>
          <a:prstGeom prst="rect">
            <a:avLst/>
          </a:prstGeom>
          <a:noFill/>
        </p:spPr>
      </p:pic>
    </p:spTree>
    <p:extLst>
      <p:ext uri="{BB962C8B-B14F-4D97-AF65-F5344CB8AC3E}">
        <p14:creationId xmlns:p14="http://schemas.microsoft.com/office/powerpoint/2010/main" val="2849393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0" y="0"/>
            <a:ext cx="9144547" cy="6858000"/>
          </a:xfrm>
          <a:prstGeom prst="rect">
            <a:avLst/>
          </a:prstGeom>
          <a:noFill/>
          <a:ln w="9525">
            <a:noFill/>
            <a:miter lim="800000"/>
            <a:headEnd/>
            <a:tailEnd/>
          </a:ln>
          <a:effectLst/>
        </p:spPr>
      </p:pic>
      <p:pic>
        <p:nvPicPr>
          <p:cNvPr id="3" name="Picture 5"/>
          <p:cNvPicPr>
            <a:picLocks noChangeAspect="1" noChangeArrowheads="1"/>
          </p:cNvPicPr>
          <p:nvPr/>
        </p:nvPicPr>
        <p:blipFill>
          <a:blip r:embed="rId3" cstate="print"/>
          <a:srcRect/>
          <a:stretch>
            <a:fillRect/>
          </a:stretch>
        </p:blipFill>
        <p:spPr bwMode="auto">
          <a:xfrm>
            <a:off x="454269" y="1283268"/>
            <a:ext cx="7071946" cy="5303393"/>
          </a:xfrm>
          <a:prstGeom prst="rect">
            <a:avLst/>
          </a:prstGeom>
          <a:noFill/>
          <a:ln w="19050">
            <a:solidFill>
              <a:schemeClr val="tx1"/>
            </a:solidFill>
            <a:miter lim="800000"/>
            <a:headEnd/>
            <a:tailEnd/>
          </a:ln>
          <a:effectLst/>
        </p:spPr>
      </p:pic>
    </p:spTree>
    <p:extLst>
      <p:ext uri="{BB962C8B-B14F-4D97-AF65-F5344CB8AC3E}">
        <p14:creationId xmlns:p14="http://schemas.microsoft.com/office/powerpoint/2010/main" val="401883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eworleans1863"/>
          <p:cNvPicPr>
            <a:picLocks noChangeAspect="1" noChangeArrowheads="1"/>
          </p:cNvPicPr>
          <p:nvPr/>
        </p:nvPicPr>
        <p:blipFill rotWithShape="1">
          <a:blip r:embed="rId2" cstate="print"/>
          <a:srcRect t="19376" b="12184"/>
          <a:stretch/>
        </p:blipFill>
        <p:spPr bwMode="auto">
          <a:xfrm>
            <a:off x="-22896" y="-3665"/>
            <a:ext cx="9144000" cy="6840415"/>
          </a:xfrm>
          <a:prstGeom prst="rect">
            <a:avLst/>
          </a:prstGeom>
          <a:noFill/>
        </p:spPr>
      </p:pic>
      <p:grpSp>
        <p:nvGrpSpPr>
          <p:cNvPr id="76" name="Group 75"/>
          <p:cNvGrpSpPr/>
          <p:nvPr/>
        </p:nvGrpSpPr>
        <p:grpSpPr>
          <a:xfrm>
            <a:off x="-22896" y="1979370"/>
            <a:ext cx="2817017" cy="2568084"/>
            <a:chOff x="-5311" y="1932476"/>
            <a:chExt cx="2817017" cy="2568084"/>
          </a:xfrm>
        </p:grpSpPr>
        <p:pic>
          <p:nvPicPr>
            <p:cNvPr id="51" name="Picture 50"/>
            <p:cNvPicPr>
              <a:picLocks noChangeAspect="1"/>
            </p:cNvPicPr>
            <p:nvPr/>
          </p:nvPicPr>
          <p:blipFill>
            <a:blip r:embed="rId3"/>
            <a:stretch>
              <a:fillRect/>
            </a:stretch>
          </p:blipFill>
          <p:spPr>
            <a:xfrm>
              <a:off x="507755" y="3411415"/>
              <a:ext cx="361950" cy="390525"/>
            </a:xfrm>
            <a:prstGeom prst="rect">
              <a:avLst/>
            </a:prstGeom>
          </p:spPr>
        </p:pic>
        <p:pic>
          <p:nvPicPr>
            <p:cNvPr id="52" name="Picture 51"/>
            <p:cNvPicPr>
              <a:picLocks noChangeAspect="1"/>
            </p:cNvPicPr>
            <p:nvPr/>
          </p:nvPicPr>
          <p:blipFill>
            <a:blip r:embed="rId3"/>
            <a:stretch>
              <a:fillRect/>
            </a:stretch>
          </p:blipFill>
          <p:spPr>
            <a:xfrm>
              <a:off x="293443" y="3564912"/>
              <a:ext cx="361950" cy="390525"/>
            </a:xfrm>
            <a:prstGeom prst="rect">
              <a:avLst/>
            </a:prstGeom>
          </p:spPr>
        </p:pic>
        <p:grpSp>
          <p:nvGrpSpPr>
            <p:cNvPr id="73" name="Group 72"/>
            <p:cNvGrpSpPr/>
            <p:nvPr/>
          </p:nvGrpSpPr>
          <p:grpSpPr>
            <a:xfrm>
              <a:off x="-5311" y="1932476"/>
              <a:ext cx="2817017" cy="2568084"/>
              <a:chOff x="-5311" y="1932476"/>
              <a:chExt cx="2817017" cy="2568084"/>
            </a:xfrm>
          </p:grpSpPr>
          <p:pic>
            <p:nvPicPr>
              <p:cNvPr id="8" name="Picture 7"/>
              <p:cNvPicPr>
                <a:picLocks noChangeAspect="1"/>
              </p:cNvPicPr>
              <p:nvPr/>
            </p:nvPicPr>
            <p:blipFill>
              <a:blip r:embed="rId3"/>
              <a:stretch>
                <a:fillRect/>
              </a:stretch>
            </p:blipFill>
            <p:spPr>
              <a:xfrm>
                <a:off x="1674202" y="2046776"/>
                <a:ext cx="361950" cy="390525"/>
              </a:xfrm>
              <a:prstGeom prst="rect">
                <a:avLst/>
              </a:prstGeom>
            </p:spPr>
          </p:pic>
          <p:pic>
            <p:nvPicPr>
              <p:cNvPr id="9" name="Picture 8"/>
              <p:cNvPicPr>
                <a:picLocks noChangeAspect="1"/>
              </p:cNvPicPr>
              <p:nvPr/>
            </p:nvPicPr>
            <p:blipFill>
              <a:blip r:embed="rId3"/>
              <a:stretch>
                <a:fillRect/>
              </a:stretch>
            </p:blipFill>
            <p:spPr>
              <a:xfrm>
                <a:off x="1263162" y="1932476"/>
                <a:ext cx="361950" cy="390525"/>
              </a:xfrm>
              <a:prstGeom prst="rect">
                <a:avLst/>
              </a:prstGeom>
            </p:spPr>
          </p:pic>
          <p:pic>
            <p:nvPicPr>
              <p:cNvPr id="10" name="Picture 9"/>
              <p:cNvPicPr>
                <a:picLocks noChangeAspect="1"/>
              </p:cNvPicPr>
              <p:nvPr/>
            </p:nvPicPr>
            <p:blipFill>
              <a:blip r:embed="rId3"/>
              <a:stretch>
                <a:fillRect/>
              </a:stretch>
            </p:blipFill>
            <p:spPr>
              <a:xfrm>
                <a:off x="901212" y="1932476"/>
                <a:ext cx="361950" cy="390525"/>
              </a:xfrm>
              <a:prstGeom prst="rect">
                <a:avLst/>
              </a:prstGeom>
            </p:spPr>
          </p:pic>
          <p:pic>
            <p:nvPicPr>
              <p:cNvPr id="11" name="Picture 10"/>
              <p:cNvPicPr>
                <a:picLocks noChangeAspect="1"/>
              </p:cNvPicPr>
              <p:nvPr/>
            </p:nvPicPr>
            <p:blipFill>
              <a:blip r:embed="rId3"/>
              <a:stretch>
                <a:fillRect/>
              </a:stretch>
            </p:blipFill>
            <p:spPr>
              <a:xfrm>
                <a:off x="613996" y="2083776"/>
                <a:ext cx="361950" cy="390525"/>
              </a:xfrm>
              <a:prstGeom prst="rect">
                <a:avLst/>
              </a:prstGeom>
            </p:spPr>
          </p:pic>
          <p:pic>
            <p:nvPicPr>
              <p:cNvPr id="12" name="Picture 11"/>
              <p:cNvPicPr>
                <a:picLocks noChangeAspect="1"/>
              </p:cNvPicPr>
              <p:nvPr/>
            </p:nvPicPr>
            <p:blipFill>
              <a:blip r:embed="rId3"/>
              <a:stretch>
                <a:fillRect/>
              </a:stretch>
            </p:blipFill>
            <p:spPr>
              <a:xfrm>
                <a:off x="433021" y="2323001"/>
                <a:ext cx="361950" cy="390525"/>
              </a:xfrm>
              <a:prstGeom prst="rect">
                <a:avLst/>
              </a:prstGeom>
            </p:spPr>
          </p:pic>
          <p:pic>
            <p:nvPicPr>
              <p:cNvPr id="13" name="Picture 12"/>
              <p:cNvPicPr>
                <a:picLocks noChangeAspect="1"/>
              </p:cNvPicPr>
              <p:nvPr/>
            </p:nvPicPr>
            <p:blipFill>
              <a:blip r:embed="rId3"/>
              <a:stretch>
                <a:fillRect/>
              </a:stretch>
            </p:blipFill>
            <p:spPr>
              <a:xfrm>
                <a:off x="145805" y="2562226"/>
                <a:ext cx="361950" cy="390525"/>
              </a:xfrm>
              <a:prstGeom prst="rect">
                <a:avLst/>
              </a:prstGeom>
            </p:spPr>
          </p:pic>
          <p:pic>
            <p:nvPicPr>
              <p:cNvPr id="14" name="Picture 13"/>
              <p:cNvPicPr>
                <a:picLocks noChangeAspect="1"/>
              </p:cNvPicPr>
              <p:nvPr/>
            </p:nvPicPr>
            <p:blipFill>
              <a:blip r:embed="rId3"/>
              <a:stretch>
                <a:fillRect/>
              </a:stretch>
            </p:blipFill>
            <p:spPr>
              <a:xfrm>
                <a:off x="1277083" y="2757488"/>
                <a:ext cx="361950" cy="390525"/>
              </a:xfrm>
              <a:prstGeom prst="rect">
                <a:avLst/>
              </a:prstGeom>
            </p:spPr>
          </p:pic>
          <p:pic>
            <p:nvPicPr>
              <p:cNvPr id="15" name="Picture 14"/>
              <p:cNvPicPr>
                <a:picLocks noChangeAspect="1"/>
              </p:cNvPicPr>
              <p:nvPr/>
            </p:nvPicPr>
            <p:blipFill>
              <a:blip r:embed="rId3"/>
              <a:stretch>
                <a:fillRect/>
              </a:stretch>
            </p:blipFill>
            <p:spPr>
              <a:xfrm>
                <a:off x="1408968" y="3038474"/>
                <a:ext cx="361950" cy="390525"/>
              </a:xfrm>
              <a:prstGeom prst="rect">
                <a:avLst/>
              </a:prstGeom>
            </p:spPr>
          </p:pic>
          <p:pic>
            <p:nvPicPr>
              <p:cNvPr id="16" name="Picture 15"/>
              <p:cNvPicPr>
                <a:picLocks noChangeAspect="1"/>
              </p:cNvPicPr>
              <p:nvPr/>
            </p:nvPicPr>
            <p:blipFill>
              <a:blip r:embed="rId3"/>
              <a:stretch>
                <a:fillRect/>
              </a:stretch>
            </p:blipFill>
            <p:spPr>
              <a:xfrm>
                <a:off x="1458058" y="3438525"/>
                <a:ext cx="361950" cy="390525"/>
              </a:xfrm>
              <a:prstGeom prst="rect">
                <a:avLst/>
              </a:prstGeom>
            </p:spPr>
          </p:pic>
          <p:pic>
            <p:nvPicPr>
              <p:cNvPr id="17" name="Picture 16"/>
              <p:cNvPicPr>
                <a:picLocks noChangeAspect="1"/>
              </p:cNvPicPr>
              <p:nvPr/>
            </p:nvPicPr>
            <p:blipFill>
              <a:blip r:embed="rId3"/>
              <a:stretch>
                <a:fillRect/>
              </a:stretch>
            </p:blipFill>
            <p:spPr>
              <a:xfrm>
                <a:off x="1589943" y="3774280"/>
                <a:ext cx="361950" cy="390525"/>
              </a:xfrm>
              <a:prstGeom prst="rect">
                <a:avLst/>
              </a:prstGeom>
            </p:spPr>
          </p:pic>
          <p:pic>
            <p:nvPicPr>
              <p:cNvPr id="18" name="Picture 17"/>
              <p:cNvPicPr>
                <a:picLocks noChangeAspect="1"/>
              </p:cNvPicPr>
              <p:nvPr/>
            </p:nvPicPr>
            <p:blipFill>
              <a:blip r:embed="rId3"/>
              <a:stretch>
                <a:fillRect/>
              </a:stretch>
            </p:blipFill>
            <p:spPr>
              <a:xfrm>
                <a:off x="1770918" y="4110035"/>
                <a:ext cx="361950" cy="390525"/>
              </a:xfrm>
              <a:prstGeom prst="rect">
                <a:avLst/>
              </a:prstGeom>
            </p:spPr>
          </p:pic>
          <p:pic>
            <p:nvPicPr>
              <p:cNvPr id="47" name="Picture 46"/>
              <p:cNvPicPr>
                <a:picLocks noChangeAspect="1"/>
              </p:cNvPicPr>
              <p:nvPr/>
            </p:nvPicPr>
            <p:blipFill>
              <a:blip r:embed="rId3"/>
              <a:stretch>
                <a:fillRect/>
              </a:stretch>
            </p:blipFill>
            <p:spPr>
              <a:xfrm>
                <a:off x="2268781" y="3524978"/>
                <a:ext cx="361950" cy="390525"/>
              </a:xfrm>
              <a:prstGeom prst="rect">
                <a:avLst/>
              </a:prstGeom>
            </p:spPr>
          </p:pic>
          <p:pic>
            <p:nvPicPr>
              <p:cNvPr id="48" name="Picture 47"/>
              <p:cNvPicPr>
                <a:picLocks noChangeAspect="1"/>
              </p:cNvPicPr>
              <p:nvPr/>
            </p:nvPicPr>
            <p:blipFill>
              <a:blip r:embed="rId3"/>
              <a:stretch>
                <a:fillRect/>
              </a:stretch>
            </p:blipFill>
            <p:spPr>
              <a:xfrm>
                <a:off x="2449756" y="3136652"/>
                <a:ext cx="361950" cy="390525"/>
              </a:xfrm>
              <a:prstGeom prst="rect">
                <a:avLst/>
              </a:prstGeom>
            </p:spPr>
          </p:pic>
          <p:pic>
            <p:nvPicPr>
              <p:cNvPr id="49" name="Picture 48"/>
              <p:cNvPicPr>
                <a:picLocks noChangeAspect="1"/>
              </p:cNvPicPr>
              <p:nvPr/>
            </p:nvPicPr>
            <p:blipFill>
              <a:blip r:embed="rId3"/>
              <a:stretch>
                <a:fillRect/>
              </a:stretch>
            </p:blipFill>
            <p:spPr>
              <a:xfrm>
                <a:off x="970085" y="2814999"/>
                <a:ext cx="361950" cy="390525"/>
              </a:xfrm>
              <a:prstGeom prst="rect">
                <a:avLst/>
              </a:prstGeom>
            </p:spPr>
          </p:pic>
          <p:pic>
            <p:nvPicPr>
              <p:cNvPr id="50" name="Picture 49"/>
              <p:cNvPicPr>
                <a:picLocks noChangeAspect="1"/>
              </p:cNvPicPr>
              <p:nvPr/>
            </p:nvPicPr>
            <p:blipFill>
              <a:blip r:embed="rId3"/>
              <a:stretch>
                <a:fillRect/>
              </a:stretch>
            </p:blipFill>
            <p:spPr>
              <a:xfrm>
                <a:off x="750644" y="3174387"/>
                <a:ext cx="361950" cy="390525"/>
              </a:xfrm>
              <a:prstGeom prst="rect">
                <a:avLst/>
              </a:prstGeom>
            </p:spPr>
          </p:pic>
          <p:pic>
            <p:nvPicPr>
              <p:cNvPr id="53" name="Picture 52"/>
              <p:cNvPicPr>
                <a:picLocks noChangeAspect="1"/>
              </p:cNvPicPr>
              <p:nvPr/>
            </p:nvPicPr>
            <p:blipFill>
              <a:blip r:embed="rId3"/>
              <a:stretch>
                <a:fillRect/>
              </a:stretch>
            </p:blipFill>
            <p:spPr>
              <a:xfrm>
                <a:off x="145805" y="3848097"/>
                <a:ext cx="361950" cy="390525"/>
              </a:xfrm>
              <a:prstGeom prst="rect">
                <a:avLst/>
              </a:prstGeom>
            </p:spPr>
          </p:pic>
          <p:pic>
            <p:nvPicPr>
              <p:cNvPr id="54" name="Picture 53"/>
              <p:cNvPicPr>
                <a:picLocks noChangeAspect="1"/>
              </p:cNvPicPr>
              <p:nvPr/>
            </p:nvPicPr>
            <p:blipFill>
              <a:blip r:embed="rId3"/>
              <a:stretch>
                <a:fillRect/>
              </a:stretch>
            </p:blipFill>
            <p:spPr>
              <a:xfrm>
                <a:off x="-5311" y="3995732"/>
                <a:ext cx="361950" cy="390525"/>
              </a:xfrm>
              <a:prstGeom prst="rect">
                <a:avLst/>
              </a:prstGeom>
            </p:spPr>
          </p:pic>
          <p:pic>
            <p:nvPicPr>
              <p:cNvPr id="55" name="Picture 54"/>
              <p:cNvPicPr>
                <a:picLocks noChangeAspect="1"/>
              </p:cNvPicPr>
              <p:nvPr/>
            </p:nvPicPr>
            <p:blipFill>
              <a:blip r:embed="rId3"/>
              <a:stretch>
                <a:fillRect/>
              </a:stretch>
            </p:blipFill>
            <p:spPr>
              <a:xfrm>
                <a:off x="65943" y="2801451"/>
                <a:ext cx="361950" cy="390525"/>
              </a:xfrm>
              <a:prstGeom prst="rect">
                <a:avLst/>
              </a:prstGeom>
            </p:spPr>
          </p:pic>
        </p:grpSp>
      </p:grpSp>
      <p:grpSp>
        <p:nvGrpSpPr>
          <p:cNvPr id="77" name="Group 76"/>
          <p:cNvGrpSpPr/>
          <p:nvPr/>
        </p:nvGrpSpPr>
        <p:grpSpPr>
          <a:xfrm>
            <a:off x="2036152" y="2594090"/>
            <a:ext cx="3876675" cy="3146913"/>
            <a:chOff x="2036152" y="2594090"/>
            <a:chExt cx="3876675" cy="3146913"/>
          </a:xfrm>
        </p:grpSpPr>
        <p:pic>
          <p:nvPicPr>
            <p:cNvPr id="2" name="Picture 1"/>
            <p:cNvPicPr>
              <a:picLocks noChangeAspect="1"/>
            </p:cNvPicPr>
            <p:nvPr/>
          </p:nvPicPr>
          <p:blipFill>
            <a:blip r:embed="rId3"/>
            <a:stretch>
              <a:fillRect/>
            </a:stretch>
          </p:blipFill>
          <p:spPr>
            <a:xfrm>
              <a:off x="4752975" y="4051421"/>
              <a:ext cx="361950" cy="390525"/>
            </a:xfrm>
            <a:prstGeom prst="rect">
              <a:avLst/>
            </a:prstGeom>
          </p:spPr>
        </p:pic>
        <p:pic>
          <p:nvPicPr>
            <p:cNvPr id="3" name="Picture 2"/>
            <p:cNvPicPr>
              <a:picLocks noChangeAspect="1"/>
            </p:cNvPicPr>
            <p:nvPr/>
          </p:nvPicPr>
          <p:blipFill>
            <a:blip r:embed="rId3"/>
            <a:stretch>
              <a:fillRect/>
            </a:stretch>
          </p:blipFill>
          <p:spPr>
            <a:xfrm>
              <a:off x="4391025" y="4156929"/>
              <a:ext cx="361950" cy="390525"/>
            </a:xfrm>
            <a:prstGeom prst="rect">
              <a:avLst/>
            </a:prstGeom>
          </p:spPr>
        </p:pic>
        <p:pic>
          <p:nvPicPr>
            <p:cNvPr id="4" name="Picture 3"/>
            <p:cNvPicPr>
              <a:picLocks noChangeAspect="1"/>
            </p:cNvPicPr>
            <p:nvPr/>
          </p:nvPicPr>
          <p:blipFill>
            <a:blip r:embed="rId3"/>
            <a:stretch>
              <a:fillRect/>
            </a:stretch>
          </p:blipFill>
          <p:spPr>
            <a:xfrm>
              <a:off x="4029075" y="4352191"/>
              <a:ext cx="361950" cy="390525"/>
            </a:xfrm>
            <a:prstGeom prst="rect">
              <a:avLst/>
            </a:prstGeom>
          </p:spPr>
        </p:pic>
        <p:pic>
          <p:nvPicPr>
            <p:cNvPr id="5" name="Picture 4"/>
            <p:cNvPicPr>
              <a:picLocks noChangeAspect="1"/>
            </p:cNvPicPr>
            <p:nvPr/>
          </p:nvPicPr>
          <p:blipFill>
            <a:blip r:embed="rId3"/>
            <a:stretch>
              <a:fillRect/>
            </a:stretch>
          </p:blipFill>
          <p:spPr>
            <a:xfrm>
              <a:off x="4391025" y="4547454"/>
              <a:ext cx="361950" cy="390525"/>
            </a:xfrm>
            <a:prstGeom prst="rect">
              <a:avLst/>
            </a:prstGeom>
          </p:spPr>
        </p:pic>
        <p:pic>
          <p:nvPicPr>
            <p:cNvPr id="7" name="Picture 6"/>
            <p:cNvPicPr>
              <a:picLocks noChangeAspect="1"/>
            </p:cNvPicPr>
            <p:nvPr/>
          </p:nvPicPr>
          <p:blipFill>
            <a:blip r:embed="rId3"/>
            <a:stretch>
              <a:fillRect/>
            </a:stretch>
          </p:blipFill>
          <p:spPr>
            <a:xfrm>
              <a:off x="4752975" y="4352191"/>
              <a:ext cx="361950" cy="390525"/>
            </a:xfrm>
            <a:prstGeom prst="rect">
              <a:avLst/>
            </a:prstGeom>
          </p:spPr>
        </p:pic>
        <p:pic>
          <p:nvPicPr>
            <p:cNvPr id="19" name="Picture 18"/>
            <p:cNvPicPr>
              <a:picLocks noChangeAspect="1"/>
            </p:cNvPicPr>
            <p:nvPr/>
          </p:nvPicPr>
          <p:blipFill>
            <a:blip r:embed="rId3"/>
            <a:stretch>
              <a:fillRect/>
            </a:stretch>
          </p:blipFill>
          <p:spPr>
            <a:xfrm>
              <a:off x="2036152" y="4352190"/>
              <a:ext cx="361950" cy="390525"/>
            </a:xfrm>
            <a:prstGeom prst="rect">
              <a:avLst/>
            </a:prstGeom>
          </p:spPr>
        </p:pic>
        <p:pic>
          <p:nvPicPr>
            <p:cNvPr id="20" name="Picture 19"/>
            <p:cNvPicPr>
              <a:picLocks noChangeAspect="1"/>
            </p:cNvPicPr>
            <p:nvPr/>
          </p:nvPicPr>
          <p:blipFill>
            <a:blip r:embed="rId3"/>
            <a:stretch>
              <a:fillRect/>
            </a:stretch>
          </p:blipFill>
          <p:spPr>
            <a:xfrm>
              <a:off x="2357072" y="4547454"/>
              <a:ext cx="361950" cy="390525"/>
            </a:xfrm>
            <a:prstGeom prst="rect">
              <a:avLst/>
            </a:prstGeom>
          </p:spPr>
        </p:pic>
        <p:pic>
          <p:nvPicPr>
            <p:cNvPr id="21" name="Picture 20"/>
            <p:cNvPicPr>
              <a:picLocks noChangeAspect="1"/>
            </p:cNvPicPr>
            <p:nvPr/>
          </p:nvPicPr>
          <p:blipFill>
            <a:blip r:embed="rId3"/>
            <a:stretch>
              <a:fillRect/>
            </a:stretch>
          </p:blipFill>
          <p:spPr>
            <a:xfrm>
              <a:off x="2719022" y="4547454"/>
              <a:ext cx="361950" cy="390525"/>
            </a:xfrm>
            <a:prstGeom prst="rect">
              <a:avLst/>
            </a:prstGeom>
          </p:spPr>
        </p:pic>
        <p:pic>
          <p:nvPicPr>
            <p:cNvPr id="22" name="Picture 21"/>
            <p:cNvPicPr>
              <a:picLocks noChangeAspect="1"/>
            </p:cNvPicPr>
            <p:nvPr/>
          </p:nvPicPr>
          <p:blipFill>
            <a:blip r:embed="rId3"/>
            <a:stretch>
              <a:fillRect/>
            </a:stretch>
          </p:blipFill>
          <p:spPr>
            <a:xfrm>
              <a:off x="3080972" y="4547452"/>
              <a:ext cx="361950" cy="390525"/>
            </a:xfrm>
            <a:prstGeom prst="rect">
              <a:avLst/>
            </a:prstGeom>
          </p:spPr>
        </p:pic>
        <p:pic>
          <p:nvPicPr>
            <p:cNvPr id="23" name="Picture 22"/>
            <p:cNvPicPr>
              <a:picLocks noChangeAspect="1"/>
            </p:cNvPicPr>
            <p:nvPr/>
          </p:nvPicPr>
          <p:blipFill>
            <a:blip r:embed="rId3"/>
            <a:stretch>
              <a:fillRect/>
            </a:stretch>
          </p:blipFill>
          <p:spPr>
            <a:xfrm>
              <a:off x="3442922" y="4547454"/>
              <a:ext cx="361950" cy="390525"/>
            </a:xfrm>
            <a:prstGeom prst="rect">
              <a:avLst/>
            </a:prstGeom>
          </p:spPr>
        </p:pic>
        <p:pic>
          <p:nvPicPr>
            <p:cNvPr id="24" name="Picture 23"/>
            <p:cNvPicPr>
              <a:picLocks noChangeAspect="1"/>
            </p:cNvPicPr>
            <p:nvPr/>
          </p:nvPicPr>
          <p:blipFill>
            <a:blip r:embed="rId3"/>
            <a:stretch>
              <a:fillRect/>
            </a:stretch>
          </p:blipFill>
          <p:spPr>
            <a:xfrm>
              <a:off x="3804872" y="4645818"/>
              <a:ext cx="361950" cy="390525"/>
            </a:xfrm>
            <a:prstGeom prst="rect">
              <a:avLst/>
            </a:prstGeom>
          </p:spPr>
        </p:pic>
        <p:pic>
          <p:nvPicPr>
            <p:cNvPr id="25" name="Picture 24"/>
            <p:cNvPicPr>
              <a:picLocks noChangeAspect="1"/>
            </p:cNvPicPr>
            <p:nvPr/>
          </p:nvPicPr>
          <p:blipFill>
            <a:blip r:embed="rId3"/>
            <a:stretch>
              <a:fillRect/>
            </a:stretch>
          </p:blipFill>
          <p:spPr>
            <a:xfrm>
              <a:off x="5235086" y="3633787"/>
              <a:ext cx="361950" cy="390525"/>
            </a:xfrm>
            <a:prstGeom prst="rect">
              <a:avLst/>
            </a:prstGeom>
          </p:spPr>
        </p:pic>
        <p:pic>
          <p:nvPicPr>
            <p:cNvPr id="59" name="Picture 58"/>
            <p:cNvPicPr>
              <a:picLocks noChangeAspect="1"/>
            </p:cNvPicPr>
            <p:nvPr/>
          </p:nvPicPr>
          <p:blipFill>
            <a:blip r:embed="rId3"/>
            <a:stretch>
              <a:fillRect/>
            </a:stretch>
          </p:blipFill>
          <p:spPr>
            <a:xfrm>
              <a:off x="2745399" y="4948966"/>
              <a:ext cx="361950" cy="390525"/>
            </a:xfrm>
            <a:prstGeom prst="rect">
              <a:avLst/>
            </a:prstGeom>
          </p:spPr>
        </p:pic>
        <p:pic>
          <p:nvPicPr>
            <p:cNvPr id="60" name="Picture 59"/>
            <p:cNvPicPr>
              <a:picLocks noChangeAspect="1"/>
            </p:cNvPicPr>
            <p:nvPr/>
          </p:nvPicPr>
          <p:blipFill>
            <a:blip r:embed="rId3"/>
            <a:stretch>
              <a:fillRect/>
            </a:stretch>
          </p:blipFill>
          <p:spPr>
            <a:xfrm>
              <a:off x="2432171" y="4959953"/>
              <a:ext cx="361950" cy="390525"/>
            </a:xfrm>
            <a:prstGeom prst="rect">
              <a:avLst/>
            </a:prstGeom>
          </p:spPr>
        </p:pic>
        <p:pic>
          <p:nvPicPr>
            <p:cNvPr id="61" name="Picture 60"/>
            <p:cNvPicPr>
              <a:picLocks noChangeAspect="1"/>
            </p:cNvPicPr>
            <p:nvPr/>
          </p:nvPicPr>
          <p:blipFill>
            <a:blip r:embed="rId3"/>
            <a:stretch>
              <a:fillRect/>
            </a:stretch>
          </p:blipFill>
          <p:spPr>
            <a:xfrm>
              <a:off x="2745399" y="5350478"/>
              <a:ext cx="361950" cy="390525"/>
            </a:xfrm>
            <a:prstGeom prst="rect">
              <a:avLst/>
            </a:prstGeom>
          </p:spPr>
        </p:pic>
        <p:pic>
          <p:nvPicPr>
            <p:cNvPr id="62" name="Picture 61"/>
            <p:cNvPicPr>
              <a:picLocks noChangeAspect="1"/>
            </p:cNvPicPr>
            <p:nvPr/>
          </p:nvPicPr>
          <p:blipFill>
            <a:blip r:embed="rId3"/>
            <a:stretch>
              <a:fillRect/>
            </a:stretch>
          </p:blipFill>
          <p:spPr>
            <a:xfrm>
              <a:off x="2070221" y="4695824"/>
              <a:ext cx="361950" cy="390525"/>
            </a:xfrm>
            <a:prstGeom prst="rect">
              <a:avLst/>
            </a:prstGeom>
          </p:spPr>
        </p:pic>
        <p:pic>
          <p:nvPicPr>
            <p:cNvPr id="63" name="Picture 62"/>
            <p:cNvPicPr>
              <a:picLocks noChangeAspect="1"/>
            </p:cNvPicPr>
            <p:nvPr/>
          </p:nvPicPr>
          <p:blipFill>
            <a:blip r:embed="rId3"/>
            <a:stretch>
              <a:fillRect/>
            </a:stretch>
          </p:blipFill>
          <p:spPr>
            <a:xfrm>
              <a:off x="3476991" y="4891086"/>
              <a:ext cx="361950" cy="390525"/>
            </a:xfrm>
            <a:prstGeom prst="rect">
              <a:avLst/>
            </a:prstGeom>
          </p:spPr>
        </p:pic>
        <p:pic>
          <p:nvPicPr>
            <p:cNvPr id="64" name="Picture 63"/>
            <p:cNvPicPr>
              <a:picLocks noChangeAspect="1"/>
            </p:cNvPicPr>
            <p:nvPr/>
          </p:nvPicPr>
          <p:blipFill>
            <a:blip r:embed="rId3"/>
            <a:stretch>
              <a:fillRect/>
            </a:stretch>
          </p:blipFill>
          <p:spPr>
            <a:xfrm>
              <a:off x="5339128" y="3970272"/>
              <a:ext cx="361950" cy="390525"/>
            </a:xfrm>
            <a:prstGeom prst="rect">
              <a:avLst/>
            </a:prstGeom>
          </p:spPr>
        </p:pic>
        <p:pic>
          <p:nvPicPr>
            <p:cNvPr id="65" name="Picture 64"/>
            <p:cNvPicPr>
              <a:picLocks noChangeAspect="1"/>
            </p:cNvPicPr>
            <p:nvPr/>
          </p:nvPicPr>
          <p:blipFill>
            <a:blip r:embed="rId3"/>
            <a:stretch>
              <a:fillRect/>
            </a:stretch>
          </p:blipFill>
          <p:spPr>
            <a:xfrm>
              <a:off x="5550877" y="2594090"/>
              <a:ext cx="361950" cy="390525"/>
            </a:xfrm>
            <a:prstGeom prst="rect">
              <a:avLst/>
            </a:prstGeom>
          </p:spPr>
        </p:pic>
        <p:pic>
          <p:nvPicPr>
            <p:cNvPr id="66" name="Picture 65"/>
            <p:cNvPicPr>
              <a:picLocks noChangeAspect="1"/>
            </p:cNvPicPr>
            <p:nvPr/>
          </p:nvPicPr>
          <p:blipFill>
            <a:blip r:embed="rId3"/>
            <a:stretch>
              <a:fillRect/>
            </a:stretch>
          </p:blipFill>
          <p:spPr>
            <a:xfrm>
              <a:off x="5514609" y="2987185"/>
              <a:ext cx="361950" cy="390525"/>
            </a:xfrm>
            <a:prstGeom prst="rect">
              <a:avLst/>
            </a:prstGeom>
          </p:spPr>
        </p:pic>
      </p:grpSp>
      <p:grpSp>
        <p:nvGrpSpPr>
          <p:cNvPr id="72" name="Group 71"/>
          <p:cNvGrpSpPr/>
          <p:nvPr/>
        </p:nvGrpSpPr>
        <p:grpSpPr>
          <a:xfrm>
            <a:off x="5908247" y="1519974"/>
            <a:ext cx="3184464" cy="2568815"/>
            <a:chOff x="5885717" y="1541951"/>
            <a:chExt cx="3184464" cy="2568815"/>
          </a:xfrm>
        </p:grpSpPr>
        <p:pic>
          <p:nvPicPr>
            <p:cNvPr id="26" name="Picture 25"/>
            <p:cNvPicPr>
              <a:picLocks noChangeAspect="1"/>
            </p:cNvPicPr>
            <p:nvPr/>
          </p:nvPicPr>
          <p:blipFill>
            <a:blip r:embed="rId3"/>
            <a:stretch>
              <a:fillRect/>
            </a:stretch>
          </p:blipFill>
          <p:spPr>
            <a:xfrm>
              <a:off x="5885717" y="2288564"/>
              <a:ext cx="361950" cy="390525"/>
            </a:xfrm>
            <a:prstGeom prst="rect">
              <a:avLst/>
            </a:prstGeom>
          </p:spPr>
        </p:pic>
        <p:pic>
          <p:nvPicPr>
            <p:cNvPr id="27" name="Picture 26"/>
            <p:cNvPicPr>
              <a:picLocks noChangeAspect="1"/>
            </p:cNvPicPr>
            <p:nvPr/>
          </p:nvPicPr>
          <p:blipFill>
            <a:blip r:embed="rId3"/>
            <a:stretch>
              <a:fillRect/>
            </a:stretch>
          </p:blipFill>
          <p:spPr>
            <a:xfrm>
              <a:off x="7082936" y="2791923"/>
              <a:ext cx="361950" cy="390525"/>
            </a:xfrm>
            <a:prstGeom prst="rect">
              <a:avLst/>
            </a:prstGeom>
          </p:spPr>
        </p:pic>
        <p:pic>
          <p:nvPicPr>
            <p:cNvPr id="28" name="Picture 27"/>
            <p:cNvPicPr>
              <a:picLocks noChangeAspect="1"/>
            </p:cNvPicPr>
            <p:nvPr/>
          </p:nvPicPr>
          <p:blipFill>
            <a:blip r:embed="rId3"/>
            <a:stretch>
              <a:fillRect/>
            </a:stretch>
          </p:blipFill>
          <p:spPr>
            <a:xfrm>
              <a:off x="6200042" y="2437301"/>
              <a:ext cx="361950" cy="390525"/>
            </a:xfrm>
            <a:prstGeom prst="rect">
              <a:avLst/>
            </a:prstGeom>
          </p:spPr>
        </p:pic>
        <p:pic>
          <p:nvPicPr>
            <p:cNvPr id="29" name="Picture 28"/>
            <p:cNvPicPr>
              <a:picLocks noChangeAspect="1"/>
            </p:cNvPicPr>
            <p:nvPr/>
          </p:nvPicPr>
          <p:blipFill>
            <a:blip r:embed="rId3"/>
            <a:stretch>
              <a:fillRect/>
            </a:stretch>
          </p:blipFill>
          <p:spPr>
            <a:xfrm>
              <a:off x="6514367" y="2596662"/>
              <a:ext cx="361950" cy="390525"/>
            </a:xfrm>
            <a:prstGeom prst="rect">
              <a:avLst/>
            </a:prstGeom>
          </p:spPr>
        </p:pic>
        <p:pic>
          <p:nvPicPr>
            <p:cNvPr id="30" name="Picture 29"/>
            <p:cNvPicPr>
              <a:picLocks noChangeAspect="1"/>
            </p:cNvPicPr>
            <p:nvPr/>
          </p:nvPicPr>
          <p:blipFill>
            <a:blip r:embed="rId3"/>
            <a:stretch>
              <a:fillRect/>
            </a:stretch>
          </p:blipFill>
          <p:spPr>
            <a:xfrm>
              <a:off x="6768611" y="2713526"/>
              <a:ext cx="361950" cy="390525"/>
            </a:xfrm>
            <a:prstGeom prst="rect">
              <a:avLst/>
            </a:prstGeom>
          </p:spPr>
        </p:pic>
        <p:pic>
          <p:nvPicPr>
            <p:cNvPr id="31" name="Picture 30"/>
            <p:cNvPicPr>
              <a:picLocks noChangeAspect="1"/>
            </p:cNvPicPr>
            <p:nvPr/>
          </p:nvPicPr>
          <p:blipFill>
            <a:blip r:embed="rId3"/>
            <a:stretch>
              <a:fillRect/>
            </a:stretch>
          </p:blipFill>
          <p:spPr>
            <a:xfrm>
              <a:off x="7344507" y="2944690"/>
              <a:ext cx="361950" cy="390525"/>
            </a:xfrm>
            <a:prstGeom prst="rect">
              <a:avLst/>
            </a:prstGeom>
          </p:spPr>
        </p:pic>
        <p:pic>
          <p:nvPicPr>
            <p:cNvPr id="32" name="Picture 31"/>
            <p:cNvPicPr>
              <a:picLocks noChangeAspect="1"/>
            </p:cNvPicPr>
            <p:nvPr/>
          </p:nvPicPr>
          <p:blipFill>
            <a:blip r:embed="rId3"/>
            <a:stretch>
              <a:fillRect/>
            </a:stretch>
          </p:blipFill>
          <p:spPr>
            <a:xfrm>
              <a:off x="7651505" y="3056791"/>
              <a:ext cx="361950" cy="390525"/>
            </a:xfrm>
            <a:prstGeom prst="rect">
              <a:avLst/>
            </a:prstGeom>
          </p:spPr>
        </p:pic>
        <p:pic>
          <p:nvPicPr>
            <p:cNvPr id="33" name="Picture 32"/>
            <p:cNvPicPr>
              <a:picLocks noChangeAspect="1"/>
            </p:cNvPicPr>
            <p:nvPr/>
          </p:nvPicPr>
          <p:blipFill>
            <a:blip r:embed="rId3"/>
            <a:stretch>
              <a:fillRect/>
            </a:stretch>
          </p:blipFill>
          <p:spPr>
            <a:xfrm>
              <a:off x="7700595" y="3438523"/>
              <a:ext cx="361950" cy="390525"/>
            </a:xfrm>
            <a:prstGeom prst="rect">
              <a:avLst/>
            </a:prstGeom>
          </p:spPr>
        </p:pic>
        <p:pic>
          <p:nvPicPr>
            <p:cNvPr id="34" name="Picture 33"/>
            <p:cNvPicPr>
              <a:picLocks noChangeAspect="1"/>
            </p:cNvPicPr>
            <p:nvPr/>
          </p:nvPicPr>
          <p:blipFill>
            <a:blip r:embed="rId3"/>
            <a:stretch>
              <a:fillRect/>
            </a:stretch>
          </p:blipFill>
          <p:spPr>
            <a:xfrm>
              <a:off x="8013455" y="3243260"/>
              <a:ext cx="361950" cy="390525"/>
            </a:xfrm>
            <a:prstGeom prst="rect">
              <a:avLst/>
            </a:prstGeom>
          </p:spPr>
        </p:pic>
        <p:pic>
          <p:nvPicPr>
            <p:cNvPr id="35" name="Picture 34"/>
            <p:cNvPicPr>
              <a:picLocks noChangeAspect="1"/>
            </p:cNvPicPr>
            <p:nvPr/>
          </p:nvPicPr>
          <p:blipFill>
            <a:blip r:embed="rId3"/>
            <a:stretch>
              <a:fillRect/>
            </a:stretch>
          </p:blipFill>
          <p:spPr>
            <a:xfrm>
              <a:off x="8013455" y="3624262"/>
              <a:ext cx="361950" cy="390525"/>
            </a:xfrm>
            <a:prstGeom prst="rect">
              <a:avLst/>
            </a:prstGeom>
          </p:spPr>
        </p:pic>
        <p:pic>
          <p:nvPicPr>
            <p:cNvPr id="36" name="Picture 35"/>
            <p:cNvPicPr>
              <a:picLocks noChangeAspect="1"/>
            </p:cNvPicPr>
            <p:nvPr/>
          </p:nvPicPr>
          <p:blipFill>
            <a:blip r:embed="rId3"/>
            <a:stretch>
              <a:fillRect/>
            </a:stretch>
          </p:blipFill>
          <p:spPr>
            <a:xfrm>
              <a:off x="8329977" y="3309569"/>
              <a:ext cx="361950" cy="390525"/>
            </a:xfrm>
            <a:prstGeom prst="rect">
              <a:avLst/>
            </a:prstGeom>
          </p:spPr>
        </p:pic>
        <p:pic>
          <p:nvPicPr>
            <p:cNvPr id="37" name="Picture 36"/>
            <p:cNvPicPr>
              <a:picLocks noChangeAspect="1"/>
            </p:cNvPicPr>
            <p:nvPr/>
          </p:nvPicPr>
          <p:blipFill>
            <a:blip r:embed="rId3"/>
            <a:stretch>
              <a:fillRect/>
            </a:stretch>
          </p:blipFill>
          <p:spPr>
            <a:xfrm>
              <a:off x="8324849" y="3720241"/>
              <a:ext cx="361950" cy="390525"/>
            </a:xfrm>
            <a:prstGeom prst="rect">
              <a:avLst/>
            </a:prstGeom>
          </p:spPr>
        </p:pic>
        <p:pic>
          <p:nvPicPr>
            <p:cNvPr id="38" name="Picture 37"/>
            <p:cNvPicPr>
              <a:picLocks noChangeAspect="1"/>
            </p:cNvPicPr>
            <p:nvPr/>
          </p:nvPicPr>
          <p:blipFill>
            <a:blip r:embed="rId3"/>
            <a:stretch>
              <a:fillRect/>
            </a:stretch>
          </p:blipFill>
          <p:spPr>
            <a:xfrm>
              <a:off x="6010273" y="1541951"/>
              <a:ext cx="361950" cy="390525"/>
            </a:xfrm>
            <a:prstGeom prst="rect">
              <a:avLst/>
            </a:prstGeom>
          </p:spPr>
        </p:pic>
        <p:pic>
          <p:nvPicPr>
            <p:cNvPr id="39" name="Picture 38"/>
            <p:cNvPicPr>
              <a:picLocks noChangeAspect="1"/>
            </p:cNvPicPr>
            <p:nvPr/>
          </p:nvPicPr>
          <p:blipFill>
            <a:blip r:embed="rId3"/>
            <a:stretch>
              <a:fillRect/>
            </a:stretch>
          </p:blipFill>
          <p:spPr>
            <a:xfrm>
              <a:off x="6333392" y="1680794"/>
              <a:ext cx="361950" cy="390525"/>
            </a:xfrm>
            <a:prstGeom prst="rect">
              <a:avLst/>
            </a:prstGeom>
          </p:spPr>
        </p:pic>
        <p:pic>
          <p:nvPicPr>
            <p:cNvPr id="40" name="Picture 39"/>
            <p:cNvPicPr>
              <a:picLocks noChangeAspect="1"/>
            </p:cNvPicPr>
            <p:nvPr/>
          </p:nvPicPr>
          <p:blipFill>
            <a:blip r:embed="rId3"/>
            <a:stretch>
              <a:fillRect/>
            </a:stretch>
          </p:blipFill>
          <p:spPr>
            <a:xfrm>
              <a:off x="6611083" y="1797658"/>
              <a:ext cx="361950" cy="390525"/>
            </a:xfrm>
            <a:prstGeom prst="rect">
              <a:avLst/>
            </a:prstGeom>
          </p:spPr>
        </p:pic>
        <p:pic>
          <p:nvPicPr>
            <p:cNvPr id="41" name="Picture 40"/>
            <p:cNvPicPr>
              <a:picLocks noChangeAspect="1"/>
            </p:cNvPicPr>
            <p:nvPr/>
          </p:nvPicPr>
          <p:blipFill>
            <a:blip r:embed="rId3"/>
            <a:stretch>
              <a:fillRect/>
            </a:stretch>
          </p:blipFill>
          <p:spPr>
            <a:xfrm>
              <a:off x="6901961" y="1992920"/>
              <a:ext cx="361950" cy="390525"/>
            </a:xfrm>
            <a:prstGeom prst="rect">
              <a:avLst/>
            </a:prstGeom>
          </p:spPr>
        </p:pic>
        <p:pic>
          <p:nvPicPr>
            <p:cNvPr id="42" name="Picture 41"/>
            <p:cNvPicPr>
              <a:picLocks noChangeAspect="1"/>
            </p:cNvPicPr>
            <p:nvPr/>
          </p:nvPicPr>
          <p:blipFill>
            <a:blip r:embed="rId3"/>
            <a:stretch>
              <a:fillRect/>
            </a:stretch>
          </p:blipFill>
          <p:spPr>
            <a:xfrm>
              <a:off x="7291021" y="2046776"/>
              <a:ext cx="361950" cy="390525"/>
            </a:xfrm>
            <a:prstGeom prst="rect">
              <a:avLst/>
            </a:prstGeom>
          </p:spPr>
        </p:pic>
        <p:pic>
          <p:nvPicPr>
            <p:cNvPr id="43" name="Picture 42"/>
            <p:cNvPicPr>
              <a:picLocks noChangeAspect="1"/>
            </p:cNvPicPr>
            <p:nvPr/>
          </p:nvPicPr>
          <p:blipFill>
            <a:blip r:embed="rId3"/>
            <a:stretch>
              <a:fillRect/>
            </a:stretch>
          </p:blipFill>
          <p:spPr>
            <a:xfrm>
              <a:off x="7525482" y="2242038"/>
              <a:ext cx="361950" cy="390525"/>
            </a:xfrm>
            <a:prstGeom prst="rect">
              <a:avLst/>
            </a:prstGeom>
          </p:spPr>
        </p:pic>
        <p:pic>
          <p:nvPicPr>
            <p:cNvPr id="44" name="Picture 43"/>
            <p:cNvPicPr>
              <a:picLocks noChangeAspect="1"/>
            </p:cNvPicPr>
            <p:nvPr/>
          </p:nvPicPr>
          <p:blipFill>
            <a:blip r:embed="rId3"/>
            <a:stretch>
              <a:fillRect/>
            </a:stretch>
          </p:blipFill>
          <p:spPr>
            <a:xfrm>
              <a:off x="7779726" y="2427777"/>
              <a:ext cx="361950" cy="390525"/>
            </a:xfrm>
            <a:prstGeom prst="rect">
              <a:avLst/>
            </a:prstGeom>
          </p:spPr>
        </p:pic>
        <p:pic>
          <p:nvPicPr>
            <p:cNvPr id="45" name="Picture 44"/>
            <p:cNvPicPr>
              <a:picLocks noChangeAspect="1"/>
            </p:cNvPicPr>
            <p:nvPr/>
          </p:nvPicPr>
          <p:blipFill>
            <a:blip r:embed="rId3"/>
            <a:stretch>
              <a:fillRect/>
            </a:stretch>
          </p:blipFill>
          <p:spPr>
            <a:xfrm>
              <a:off x="8013455" y="2610945"/>
              <a:ext cx="361950" cy="390525"/>
            </a:xfrm>
            <a:prstGeom prst="rect">
              <a:avLst/>
            </a:prstGeom>
          </p:spPr>
        </p:pic>
        <p:pic>
          <p:nvPicPr>
            <p:cNvPr id="46" name="Picture 45"/>
            <p:cNvPicPr>
              <a:picLocks noChangeAspect="1"/>
            </p:cNvPicPr>
            <p:nvPr/>
          </p:nvPicPr>
          <p:blipFill>
            <a:blip r:embed="rId3"/>
            <a:stretch>
              <a:fillRect/>
            </a:stretch>
          </p:blipFill>
          <p:spPr>
            <a:xfrm>
              <a:off x="8295541" y="2597392"/>
              <a:ext cx="361950" cy="390525"/>
            </a:xfrm>
            <a:prstGeom prst="rect">
              <a:avLst/>
            </a:prstGeom>
          </p:spPr>
        </p:pic>
        <p:pic>
          <p:nvPicPr>
            <p:cNvPr id="56" name="Picture 55"/>
            <p:cNvPicPr>
              <a:picLocks noChangeAspect="1"/>
            </p:cNvPicPr>
            <p:nvPr/>
          </p:nvPicPr>
          <p:blipFill>
            <a:blip r:embed="rId3"/>
            <a:stretch>
              <a:fillRect/>
            </a:stretch>
          </p:blipFill>
          <p:spPr>
            <a:xfrm>
              <a:off x="8639542" y="2610944"/>
              <a:ext cx="361950" cy="390525"/>
            </a:xfrm>
            <a:prstGeom prst="rect">
              <a:avLst/>
            </a:prstGeom>
          </p:spPr>
        </p:pic>
        <p:pic>
          <p:nvPicPr>
            <p:cNvPr id="57" name="Picture 56"/>
            <p:cNvPicPr>
              <a:picLocks noChangeAspect="1"/>
            </p:cNvPicPr>
            <p:nvPr/>
          </p:nvPicPr>
          <p:blipFill>
            <a:blip r:embed="rId3"/>
            <a:stretch>
              <a:fillRect/>
            </a:stretch>
          </p:blipFill>
          <p:spPr>
            <a:xfrm>
              <a:off x="8667018" y="3312863"/>
              <a:ext cx="361950" cy="390525"/>
            </a:xfrm>
            <a:prstGeom prst="rect">
              <a:avLst/>
            </a:prstGeom>
          </p:spPr>
        </p:pic>
        <p:pic>
          <p:nvPicPr>
            <p:cNvPr id="58" name="Picture 57"/>
            <p:cNvPicPr>
              <a:picLocks noChangeAspect="1"/>
            </p:cNvPicPr>
            <p:nvPr/>
          </p:nvPicPr>
          <p:blipFill>
            <a:blip r:embed="rId3"/>
            <a:stretch>
              <a:fillRect/>
            </a:stretch>
          </p:blipFill>
          <p:spPr>
            <a:xfrm>
              <a:off x="8708231" y="3624257"/>
              <a:ext cx="361950" cy="390525"/>
            </a:xfrm>
            <a:prstGeom prst="rect">
              <a:avLst/>
            </a:prstGeom>
          </p:spPr>
        </p:pic>
        <p:pic>
          <p:nvPicPr>
            <p:cNvPr id="67" name="Picture 66"/>
            <p:cNvPicPr>
              <a:picLocks noChangeAspect="1"/>
            </p:cNvPicPr>
            <p:nvPr/>
          </p:nvPicPr>
          <p:blipFill>
            <a:blip r:embed="rId3"/>
            <a:stretch>
              <a:fillRect/>
            </a:stretch>
          </p:blipFill>
          <p:spPr>
            <a:xfrm>
              <a:off x="8609134" y="2231411"/>
              <a:ext cx="361950" cy="390525"/>
            </a:xfrm>
            <a:prstGeom prst="rect">
              <a:avLst/>
            </a:prstGeom>
          </p:spPr>
        </p:pic>
        <p:pic>
          <p:nvPicPr>
            <p:cNvPr id="68" name="Picture 67"/>
            <p:cNvPicPr>
              <a:picLocks noChangeAspect="1"/>
            </p:cNvPicPr>
            <p:nvPr/>
          </p:nvPicPr>
          <p:blipFill>
            <a:blip r:embed="rId3"/>
            <a:stretch>
              <a:fillRect/>
            </a:stretch>
          </p:blipFill>
          <p:spPr>
            <a:xfrm>
              <a:off x="8322652" y="2205220"/>
              <a:ext cx="361950" cy="390525"/>
            </a:xfrm>
            <a:prstGeom prst="rect">
              <a:avLst/>
            </a:prstGeom>
          </p:spPr>
        </p:pic>
        <p:pic>
          <p:nvPicPr>
            <p:cNvPr id="69" name="Picture 68"/>
            <p:cNvPicPr>
              <a:picLocks noChangeAspect="1"/>
            </p:cNvPicPr>
            <p:nvPr/>
          </p:nvPicPr>
          <p:blipFill>
            <a:blip r:embed="rId3"/>
            <a:stretch>
              <a:fillRect/>
            </a:stretch>
          </p:blipFill>
          <p:spPr>
            <a:xfrm>
              <a:off x="8004481" y="2231411"/>
              <a:ext cx="361950" cy="390525"/>
            </a:xfrm>
            <a:prstGeom prst="rect">
              <a:avLst/>
            </a:prstGeom>
          </p:spPr>
        </p:pic>
        <p:pic>
          <p:nvPicPr>
            <p:cNvPr id="70" name="Picture 69"/>
            <p:cNvPicPr>
              <a:picLocks noChangeAspect="1"/>
            </p:cNvPicPr>
            <p:nvPr/>
          </p:nvPicPr>
          <p:blipFill>
            <a:blip r:embed="rId3"/>
            <a:stretch>
              <a:fillRect/>
            </a:stretch>
          </p:blipFill>
          <p:spPr>
            <a:xfrm>
              <a:off x="7705725" y="2037982"/>
              <a:ext cx="361950" cy="390525"/>
            </a:xfrm>
            <a:prstGeom prst="rect">
              <a:avLst/>
            </a:prstGeom>
          </p:spPr>
        </p:pic>
        <p:pic>
          <p:nvPicPr>
            <p:cNvPr id="71" name="Picture 70"/>
            <p:cNvPicPr>
              <a:picLocks noChangeAspect="1"/>
            </p:cNvPicPr>
            <p:nvPr/>
          </p:nvPicPr>
          <p:blipFill>
            <a:blip r:embed="rId3"/>
            <a:stretch>
              <a:fillRect/>
            </a:stretch>
          </p:blipFill>
          <p:spPr>
            <a:xfrm>
              <a:off x="7397262" y="1862500"/>
              <a:ext cx="361950" cy="390525"/>
            </a:xfrm>
            <a:prstGeom prst="rect">
              <a:avLst/>
            </a:prstGeom>
          </p:spPr>
        </p:pic>
      </p:grpSp>
      <p:sp>
        <p:nvSpPr>
          <p:cNvPr id="78" name="Title 2"/>
          <p:cNvSpPr>
            <a:spLocks noGrp="1"/>
          </p:cNvSpPr>
          <p:nvPr>
            <p:ph type="title"/>
          </p:nvPr>
        </p:nvSpPr>
        <p:spPr>
          <a:xfrm>
            <a:off x="110453" y="83791"/>
            <a:ext cx="6159743" cy="944185"/>
          </a:xfrm>
          <a:solidFill>
            <a:schemeClr val="bg1">
              <a:alpha val="83000"/>
            </a:schemeClr>
          </a:solidFill>
        </p:spPr>
        <p:txBody>
          <a:bodyPr/>
          <a:lstStyle/>
          <a:p>
            <a:r>
              <a:rPr lang="en-US" sz="2400" dirty="0">
                <a:latin typeface="Century Gothic" panose="020B0502020202020204" pitchFamily="34" charset="0"/>
              </a:rPr>
              <a:t>Thought Exercise: Could New Orleans have been a more Resilient City? </a:t>
            </a:r>
            <a:endParaRPr lang="en-US" sz="2400" i="1" dirty="0">
              <a:latin typeface="Century Gothic" panose="020B0502020202020204" pitchFamily="34" charset="0"/>
            </a:endParaRPr>
          </a:p>
        </p:txBody>
      </p:sp>
      <p:pic>
        <p:nvPicPr>
          <p:cNvPr id="79" name="Picture 78"/>
          <p:cNvPicPr>
            <a:picLocks noChangeAspect="1"/>
          </p:cNvPicPr>
          <p:nvPr/>
        </p:nvPicPr>
        <p:blipFill>
          <a:blip r:embed="rId4"/>
          <a:stretch>
            <a:fillRect/>
          </a:stretch>
        </p:blipFill>
        <p:spPr>
          <a:xfrm>
            <a:off x="3115041" y="4805356"/>
            <a:ext cx="5562600" cy="1657350"/>
          </a:xfrm>
          <a:prstGeom prst="rect">
            <a:avLst/>
          </a:prstGeom>
        </p:spPr>
      </p:pic>
    </p:spTree>
    <p:extLst>
      <p:ext uri="{BB962C8B-B14F-4D97-AF65-F5344CB8AC3E}">
        <p14:creationId xmlns:p14="http://schemas.microsoft.com/office/powerpoint/2010/main" val="1683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5669" y="385471"/>
            <a:ext cx="7649100" cy="970028"/>
          </a:xfrm>
        </p:spPr>
        <p:txBody>
          <a:bodyPr/>
          <a:lstStyle/>
          <a:p>
            <a:pPr marL="0" indent="0"/>
            <a:r>
              <a:rPr lang="en-US" sz="2400" dirty="0">
                <a:latin typeface="Century Gothic" panose="020B0502020202020204" pitchFamily="34" charset="0"/>
              </a:rPr>
              <a:t>What does resilience mean? </a:t>
            </a:r>
            <a:endParaRPr lang="en-US" sz="2400" b="1" dirty="0">
              <a:latin typeface="Century Gothic" panose="020B0502020202020204" pitchFamily="34" charset="0"/>
            </a:endParaRPr>
          </a:p>
        </p:txBody>
      </p:sp>
      <p:pic>
        <p:nvPicPr>
          <p:cNvPr id="4" name="Picture 2" descr="Image result for elevated home harvey fl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161" y="1274759"/>
            <a:ext cx="7056707" cy="4694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itle 2"/>
          <p:cNvSpPr txBox="1">
            <a:spLocks/>
          </p:cNvSpPr>
          <p:nvPr/>
        </p:nvSpPr>
        <p:spPr bwMode="auto">
          <a:xfrm>
            <a:off x="615669" y="5887972"/>
            <a:ext cx="7649100" cy="97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kern="1200">
                <a:solidFill>
                  <a:srgbClr val="500000"/>
                </a:solidFill>
                <a:latin typeface="Georgia"/>
                <a:ea typeface="MS PGothic" pitchFamily="34" charset="-128"/>
                <a:cs typeface="Georgia"/>
              </a:defRPr>
            </a:lvl1pPr>
            <a:lvl2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2pPr>
            <a:lvl3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3pPr>
            <a:lvl4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4pPr>
            <a:lvl5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latin typeface="Century Gothic" panose="020B0502020202020204" pitchFamily="34" charset="0"/>
              </a:rPr>
              <a:t>What is the recipe for a resilient community? </a:t>
            </a:r>
            <a:endParaRPr lang="en-US" sz="2400" b="1" dirty="0">
              <a:latin typeface="Century Gothic" panose="020B0502020202020204" pitchFamily="34" charset="0"/>
            </a:endParaRPr>
          </a:p>
        </p:txBody>
      </p:sp>
      <p:cxnSp>
        <p:nvCxnSpPr>
          <p:cNvPr id="5" name="Straight Connector 4"/>
          <p:cNvCxnSpPr/>
          <p:nvPr/>
        </p:nvCxnSpPr>
        <p:spPr>
          <a:xfrm flipV="1">
            <a:off x="727121" y="4123593"/>
            <a:ext cx="7332785" cy="1"/>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50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1.wp.com/livex.poynter.org/wp-content/uploads/2015/02/NYT-bodies-map.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9590"/>
          <a:stretch/>
        </p:blipFill>
        <p:spPr bwMode="auto">
          <a:xfrm>
            <a:off x="1" y="0"/>
            <a:ext cx="9144000" cy="6906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3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1800" dirty="0">
                <a:latin typeface="Century Gothic" panose="020B0502020202020204" pitchFamily="34" charset="0"/>
              </a:rPr>
              <a:t>Disaster Losses Are Enormous</a:t>
            </a:r>
          </a:p>
          <a:p>
            <a:pPr marL="457200" indent="-457200">
              <a:buFont typeface="+mj-lt"/>
              <a:buAutoNum type="arabicPeriod"/>
            </a:pPr>
            <a:r>
              <a:rPr lang="en-US" sz="1800" dirty="0">
                <a:latin typeface="Century Gothic" panose="020B0502020202020204" pitchFamily="34" charset="0"/>
              </a:rPr>
              <a:t>The US Is Becoming More Vulnerable</a:t>
            </a:r>
          </a:p>
          <a:p>
            <a:pPr marL="457200" indent="-457200">
              <a:buFont typeface="+mj-lt"/>
              <a:buAutoNum type="arabicPeriod"/>
            </a:pPr>
            <a:r>
              <a:rPr lang="en-US" sz="1800" dirty="0">
                <a:latin typeface="Century Gothic" panose="020B0502020202020204" pitchFamily="34" charset="0"/>
              </a:rPr>
              <a:t>Disaster Looses Are Going Up</a:t>
            </a:r>
          </a:p>
          <a:p>
            <a:pPr marL="457200" indent="-457200">
              <a:buFont typeface="+mj-lt"/>
              <a:buAutoNum type="arabicPeriod"/>
            </a:pPr>
            <a:r>
              <a:rPr lang="en-US" sz="1800" dirty="0">
                <a:latin typeface="Century Gothic" panose="020B0502020202020204" pitchFamily="34" charset="0"/>
              </a:rPr>
              <a:t>Projected to Get Even Worse</a:t>
            </a:r>
          </a:p>
          <a:p>
            <a:pPr marL="457200" indent="-457200">
              <a:buFont typeface="+mj-lt"/>
              <a:buAutoNum type="arabicPeriod"/>
            </a:pPr>
            <a:r>
              <a:rPr lang="en-US" sz="1800" dirty="0">
                <a:latin typeface="Century Gothic" panose="020B0502020202020204" pitchFamily="34" charset="0"/>
              </a:rPr>
              <a:t>Disasters Impact Differentially</a:t>
            </a:r>
          </a:p>
          <a:p>
            <a:pPr marL="457200" indent="-457200">
              <a:buFont typeface="+mj-lt"/>
              <a:buAutoNum type="arabicPeriod"/>
            </a:pPr>
            <a:r>
              <a:rPr lang="en-US" sz="1800" dirty="0">
                <a:latin typeface="Century Gothic" panose="020B0502020202020204" pitchFamily="34" charset="0"/>
              </a:rPr>
              <a:t>Past &amp; Current Practices are Not Effective Enough</a:t>
            </a:r>
          </a:p>
          <a:p>
            <a:pPr marL="457200" indent="-457200">
              <a:buFont typeface="+mj-lt"/>
              <a:buAutoNum type="arabicPeriod"/>
            </a:pPr>
            <a:r>
              <a:rPr lang="en-US" sz="1800" b="1" dirty="0">
                <a:latin typeface="Century Gothic" panose="020B0502020202020204" pitchFamily="34" charset="0"/>
              </a:rPr>
              <a:t>Disasters Don’t Kill People- People Kill People</a:t>
            </a:r>
          </a:p>
          <a:p>
            <a:pPr marL="457200" indent="-457200">
              <a:buFont typeface="+mj-lt"/>
              <a:buAutoNum type="arabicPeriod"/>
            </a:pPr>
            <a:r>
              <a:rPr lang="en-US" sz="1800" b="1" dirty="0">
                <a:latin typeface="Century Gothic" panose="020B0502020202020204" pitchFamily="34" charset="0"/>
              </a:rPr>
              <a:t>Disasters Stem From Failure to Manage Risk</a:t>
            </a:r>
          </a:p>
          <a:p>
            <a:pPr marL="457200" indent="-457200">
              <a:buFont typeface="+mj-lt"/>
              <a:buAutoNum type="arabicPeriod"/>
            </a:pPr>
            <a:r>
              <a:rPr lang="en-US" sz="1800" b="1" dirty="0">
                <a:latin typeface="Century Gothic" panose="020B0502020202020204" pitchFamily="34" charset="0"/>
              </a:rPr>
              <a:t>Failure Is Primarily Governmental</a:t>
            </a:r>
          </a:p>
          <a:p>
            <a:pPr marL="457200" indent="-457200">
              <a:buFont typeface="+mj-lt"/>
              <a:buAutoNum type="arabicPeriod"/>
            </a:pPr>
            <a:r>
              <a:rPr lang="en-US" sz="1800" b="1" dirty="0">
                <a:latin typeface="Century Gothic" panose="020B0502020202020204" pitchFamily="34" charset="0"/>
              </a:rPr>
              <a:t>This is Primarily a Political Problem</a:t>
            </a:r>
          </a:p>
          <a:p>
            <a:pPr marL="457200" indent="-457200">
              <a:buFont typeface="+mj-lt"/>
              <a:buAutoNum type="arabicPeriod"/>
            </a:pPr>
            <a:r>
              <a:rPr lang="en-US" sz="1800" dirty="0">
                <a:latin typeface="Century Gothic" panose="020B0502020202020204" pitchFamily="34" charset="0"/>
              </a:rPr>
              <a:t>We Must Create a Culture of Disaster Prevention</a:t>
            </a:r>
          </a:p>
          <a:p>
            <a:pPr marL="457200" indent="-457200">
              <a:buFont typeface="+mj-lt"/>
              <a:buAutoNum type="arabicPeriod"/>
            </a:pPr>
            <a:r>
              <a:rPr lang="en-US" sz="1800" dirty="0">
                <a:latin typeface="Century Gothic" panose="020B0502020202020204" pitchFamily="34" charset="0"/>
              </a:rPr>
              <a:t>Disaster Management Needs to Continue To Evolve</a:t>
            </a:r>
          </a:p>
          <a:p>
            <a:pPr marL="457200" indent="-457200">
              <a:buFont typeface="+mj-lt"/>
              <a:buAutoNum type="arabicPeriod"/>
            </a:pPr>
            <a:r>
              <a:rPr lang="en-US" sz="1800" dirty="0">
                <a:latin typeface="Century Gothic" panose="020B0502020202020204" pitchFamily="34" charset="0"/>
              </a:rPr>
              <a:t>Education is Key</a:t>
            </a:r>
          </a:p>
        </p:txBody>
      </p:sp>
      <p:sp>
        <p:nvSpPr>
          <p:cNvPr id="3"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Blanchard’s Dirty Dozen</a:t>
            </a:r>
          </a:p>
        </p:txBody>
      </p:sp>
    </p:spTree>
    <p:extLst>
      <p:ext uri="{BB962C8B-B14F-4D97-AF65-F5344CB8AC3E}">
        <p14:creationId xmlns:p14="http://schemas.microsoft.com/office/powerpoint/2010/main" val="2112442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480" y="675640"/>
            <a:ext cx="7051040" cy="5288280"/>
          </a:xfrm>
          <a:prstGeom prst="rect">
            <a:avLst/>
          </a:prstGeom>
        </p:spPr>
      </p:pic>
      <p:sp>
        <p:nvSpPr>
          <p:cNvPr id="5" name="TextBox 4"/>
          <p:cNvSpPr txBox="1"/>
          <p:nvPr/>
        </p:nvSpPr>
        <p:spPr>
          <a:xfrm>
            <a:off x="2123545" y="4394260"/>
            <a:ext cx="5813824" cy="1569660"/>
          </a:xfrm>
          <a:prstGeom prst="rect">
            <a:avLst/>
          </a:prstGeom>
          <a:noFill/>
        </p:spPr>
        <p:txBody>
          <a:bodyPr wrap="square" rtlCol="0">
            <a:spAutoFit/>
          </a:bodyPr>
          <a:lstStyle/>
          <a:p>
            <a:r>
              <a:rPr lang="en-US" sz="2400" b="1" cap="all" dirty="0">
                <a:solidFill>
                  <a:schemeClr val="bg1"/>
                </a:solidFill>
              </a:rPr>
              <a:t>“FLOODS ARE ACTS OF GOD, BUT FLOOD LOSSES ARE LARGELY ACTS OF MAN”</a:t>
            </a:r>
          </a:p>
          <a:p>
            <a:endParaRPr lang="en-US" sz="2400" b="1" cap="all" dirty="0">
              <a:solidFill>
                <a:schemeClr val="bg1"/>
              </a:solidFill>
            </a:endParaRPr>
          </a:p>
          <a:p>
            <a:pPr algn="r"/>
            <a:r>
              <a:rPr lang="en-US" sz="2400" b="1" cap="all" dirty="0">
                <a:solidFill>
                  <a:schemeClr val="bg1"/>
                </a:solidFill>
              </a:rPr>
              <a:t>- Gilbert White</a:t>
            </a:r>
          </a:p>
        </p:txBody>
      </p:sp>
    </p:spTree>
    <p:extLst>
      <p:ext uri="{BB962C8B-B14F-4D97-AF65-F5344CB8AC3E}">
        <p14:creationId xmlns:p14="http://schemas.microsoft.com/office/powerpoint/2010/main" val="1503379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Houston harvey flood aerial"/>
          <p:cNvPicPr>
            <a:picLocks noChangeAspect="1" noChangeArrowheads="1"/>
          </p:cNvPicPr>
          <p:nvPr/>
        </p:nvPicPr>
        <p:blipFill rotWithShape="1">
          <a:blip r:embed="rId2">
            <a:extLst>
              <a:ext uri="{28A0092B-C50C-407E-A947-70E740481C1C}">
                <a14:useLocalDpi xmlns:a14="http://schemas.microsoft.com/office/drawing/2010/main" val="0"/>
              </a:ext>
            </a:extLst>
          </a:blip>
          <a:srcRect t="7246" b="7246"/>
          <a:stretch/>
        </p:blipFill>
        <p:spPr bwMode="auto">
          <a:xfrm>
            <a:off x="389111" y="1619269"/>
            <a:ext cx="6970052" cy="372793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a:spLocks noGrp="1"/>
          </p:cNvSpPr>
          <p:nvPr>
            <p:ph type="title"/>
          </p:nvPr>
        </p:nvSpPr>
        <p:spPr>
          <a:xfrm>
            <a:off x="286445" y="552525"/>
            <a:ext cx="8747217" cy="970028"/>
          </a:xfrm>
        </p:spPr>
        <p:txBody>
          <a:bodyPr/>
          <a:lstStyle/>
          <a:p>
            <a:r>
              <a:rPr lang="en-US" dirty="0">
                <a:latin typeface="Century Gothic" panose="020B0502020202020204" pitchFamily="34" charset="0"/>
              </a:rPr>
              <a:t>Failure to Manage Risk (Hazard ≠ Risk)</a:t>
            </a:r>
          </a:p>
        </p:txBody>
      </p:sp>
      <p:grpSp>
        <p:nvGrpSpPr>
          <p:cNvPr id="15" name="Group 14"/>
          <p:cNvGrpSpPr/>
          <p:nvPr/>
        </p:nvGrpSpPr>
        <p:grpSpPr>
          <a:xfrm>
            <a:off x="7359163" y="2201667"/>
            <a:ext cx="1503483" cy="2132996"/>
            <a:chOff x="7359163" y="2201667"/>
            <a:chExt cx="1503483" cy="2132996"/>
          </a:xfrm>
        </p:grpSpPr>
        <p:sp>
          <p:nvSpPr>
            <p:cNvPr id="13" name="TextBox 12"/>
            <p:cNvSpPr txBox="1"/>
            <p:nvPr/>
          </p:nvSpPr>
          <p:spPr>
            <a:xfrm>
              <a:off x="7482254" y="3965331"/>
              <a:ext cx="1380392" cy="369332"/>
            </a:xfrm>
            <a:prstGeom prst="rect">
              <a:avLst/>
            </a:prstGeom>
            <a:noFill/>
          </p:spPr>
          <p:txBody>
            <a:bodyPr wrap="square" rtlCol="0">
              <a:spAutoFit/>
            </a:bodyPr>
            <a:lstStyle/>
            <a:p>
              <a:r>
                <a:rPr lang="en-US" dirty="0">
                  <a:latin typeface="Century Gothic" panose="020B0502020202020204" pitchFamily="34" charset="0"/>
                </a:rPr>
                <a:t>10 Year </a:t>
              </a:r>
            </a:p>
          </p:txBody>
        </p:sp>
        <p:sp>
          <p:nvSpPr>
            <p:cNvPr id="14" name="TextBox 13"/>
            <p:cNvSpPr txBox="1"/>
            <p:nvPr/>
          </p:nvSpPr>
          <p:spPr>
            <a:xfrm>
              <a:off x="7359163" y="2201667"/>
              <a:ext cx="1380392" cy="369332"/>
            </a:xfrm>
            <a:prstGeom prst="rect">
              <a:avLst/>
            </a:prstGeom>
            <a:noFill/>
          </p:spPr>
          <p:txBody>
            <a:bodyPr wrap="square" rtlCol="0">
              <a:spAutoFit/>
            </a:bodyPr>
            <a:lstStyle/>
            <a:p>
              <a:r>
                <a:rPr lang="en-US" dirty="0">
                  <a:latin typeface="Century Gothic" panose="020B0502020202020204" pitchFamily="34" charset="0"/>
                </a:rPr>
                <a:t>100 Year </a:t>
              </a:r>
            </a:p>
          </p:txBody>
        </p:sp>
      </p:grpSp>
      <p:grpSp>
        <p:nvGrpSpPr>
          <p:cNvPr id="6" name="Group 5"/>
          <p:cNvGrpSpPr/>
          <p:nvPr/>
        </p:nvGrpSpPr>
        <p:grpSpPr>
          <a:xfrm>
            <a:off x="4438185" y="2197313"/>
            <a:ext cx="2877014" cy="2487510"/>
            <a:chOff x="4438185" y="2197313"/>
            <a:chExt cx="2877014" cy="2487510"/>
          </a:xfrm>
        </p:grpSpPr>
        <p:grpSp>
          <p:nvGrpSpPr>
            <p:cNvPr id="12" name="Group 11"/>
            <p:cNvGrpSpPr/>
            <p:nvPr/>
          </p:nvGrpSpPr>
          <p:grpSpPr>
            <a:xfrm>
              <a:off x="4440114" y="2197313"/>
              <a:ext cx="2875085" cy="2190830"/>
              <a:chOff x="4326776" y="2197313"/>
              <a:chExt cx="2988424" cy="2190830"/>
            </a:xfrm>
          </p:grpSpPr>
          <p:sp>
            <p:nvSpPr>
              <p:cNvPr id="8" name="Freeform 7"/>
              <p:cNvSpPr/>
              <p:nvPr/>
            </p:nvSpPr>
            <p:spPr>
              <a:xfrm rot="20921021">
                <a:off x="4326776" y="3086882"/>
                <a:ext cx="2888968" cy="1301261"/>
              </a:xfrm>
              <a:custGeom>
                <a:avLst/>
                <a:gdLst>
                  <a:gd name="connsiteX0" fmla="*/ 6207369 w 6207369"/>
                  <a:gd name="connsiteY0" fmla="*/ 1301261 h 1301261"/>
                  <a:gd name="connsiteX1" fmla="*/ 6040316 w 6207369"/>
                  <a:gd name="connsiteY1" fmla="*/ 1283677 h 1301261"/>
                  <a:gd name="connsiteX2" fmla="*/ 6013939 w 6207369"/>
                  <a:gd name="connsiteY2" fmla="*/ 1274885 h 1301261"/>
                  <a:gd name="connsiteX3" fmla="*/ 5961185 w 6207369"/>
                  <a:gd name="connsiteY3" fmla="*/ 1266092 h 1301261"/>
                  <a:gd name="connsiteX4" fmla="*/ 5908431 w 6207369"/>
                  <a:gd name="connsiteY4" fmla="*/ 1248508 h 1301261"/>
                  <a:gd name="connsiteX5" fmla="*/ 5855677 w 6207369"/>
                  <a:gd name="connsiteY5" fmla="*/ 1230923 h 1301261"/>
                  <a:gd name="connsiteX6" fmla="*/ 5829300 w 6207369"/>
                  <a:gd name="connsiteY6" fmla="*/ 1222131 h 1301261"/>
                  <a:gd name="connsiteX7" fmla="*/ 5767754 w 6207369"/>
                  <a:gd name="connsiteY7" fmla="*/ 1213338 h 1301261"/>
                  <a:gd name="connsiteX8" fmla="*/ 5697416 w 6207369"/>
                  <a:gd name="connsiteY8" fmla="*/ 1178169 h 1301261"/>
                  <a:gd name="connsiteX9" fmla="*/ 5662246 w 6207369"/>
                  <a:gd name="connsiteY9" fmla="*/ 1160585 h 1301261"/>
                  <a:gd name="connsiteX10" fmla="*/ 5609493 w 6207369"/>
                  <a:gd name="connsiteY10" fmla="*/ 1143000 h 1301261"/>
                  <a:gd name="connsiteX11" fmla="*/ 5574323 w 6207369"/>
                  <a:gd name="connsiteY11" fmla="*/ 1125415 h 1301261"/>
                  <a:gd name="connsiteX12" fmla="*/ 5503985 w 6207369"/>
                  <a:gd name="connsiteY12" fmla="*/ 1107831 h 1301261"/>
                  <a:gd name="connsiteX13" fmla="*/ 5460023 w 6207369"/>
                  <a:gd name="connsiteY13" fmla="*/ 1081454 h 1301261"/>
                  <a:gd name="connsiteX14" fmla="*/ 5389685 w 6207369"/>
                  <a:gd name="connsiteY14" fmla="*/ 1063869 h 1301261"/>
                  <a:gd name="connsiteX15" fmla="*/ 5363308 w 6207369"/>
                  <a:gd name="connsiteY15" fmla="*/ 1046285 h 1301261"/>
                  <a:gd name="connsiteX16" fmla="*/ 5310554 w 6207369"/>
                  <a:gd name="connsiteY16" fmla="*/ 1037492 h 1301261"/>
                  <a:gd name="connsiteX17" fmla="*/ 5275385 w 6207369"/>
                  <a:gd name="connsiteY17" fmla="*/ 1028700 h 1301261"/>
                  <a:gd name="connsiteX18" fmla="*/ 5240216 w 6207369"/>
                  <a:gd name="connsiteY18" fmla="*/ 1011115 h 1301261"/>
                  <a:gd name="connsiteX19" fmla="*/ 5196254 w 6207369"/>
                  <a:gd name="connsiteY19" fmla="*/ 1002323 h 1301261"/>
                  <a:gd name="connsiteX20" fmla="*/ 5169877 w 6207369"/>
                  <a:gd name="connsiteY20" fmla="*/ 993531 h 1301261"/>
                  <a:gd name="connsiteX21" fmla="*/ 5134708 w 6207369"/>
                  <a:gd name="connsiteY21" fmla="*/ 967154 h 1301261"/>
                  <a:gd name="connsiteX22" fmla="*/ 5099539 w 6207369"/>
                  <a:gd name="connsiteY22" fmla="*/ 958361 h 1301261"/>
                  <a:gd name="connsiteX23" fmla="*/ 5002823 w 6207369"/>
                  <a:gd name="connsiteY23" fmla="*/ 931985 h 1301261"/>
                  <a:gd name="connsiteX24" fmla="*/ 4976446 w 6207369"/>
                  <a:gd name="connsiteY24" fmla="*/ 923192 h 1301261"/>
                  <a:gd name="connsiteX25" fmla="*/ 4906108 w 6207369"/>
                  <a:gd name="connsiteY25" fmla="*/ 888023 h 1301261"/>
                  <a:gd name="connsiteX26" fmla="*/ 4862146 w 6207369"/>
                  <a:gd name="connsiteY26" fmla="*/ 879231 h 1301261"/>
                  <a:gd name="connsiteX27" fmla="*/ 4835769 w 6207369"/>
                  <a:gd name="connsiteY27" fmla="*/ 870438 h 1301261"/>
                  <a:gd name="connsiteX28" fmla="*/ 4800600 w 6207369"/>
                  <a:gd name="connsiteY28" fmla="*/ 861646 h 1301261"/>
                  <a:gd name="connsiteX29" fmla="*/ 4774223 w 6207369"/>
                  <a:gd name="connsiteY29" fmla="*/ 852854 h 1301261"/>
                  <a:gd name="connsiteX30" fmla="*/ 4677508 w 6207369"/>
                  <a:gd name="connsiteY30" fmla="*/ 835269 h 1301261"/>
                  <a:gd name="connsiteX31" fmla="*/ 4563208 w 6207369"/>
                  <a:gd name="connsiteY31" fmla="*/ 800100 h 1301261"/>
                  <a:gd name="connsiteX32" fmla="*/ 4448908 w 6207369"/>
                  <a:gd name="connsiteY32" fmla="*/ 773723 h 1301261"/>
                  <a:gd name="connsiteX33" fmla="*/ 4352193 w 6207369"/>
                  <a:gd name="connsiteY33" fmla="*/ 729761 h 1301261"/>
                  <a:gd name="connsiteX34" fmla="*/ 4273062 w 6207369"/>
                  <a:gd name="connsiteY34" fmla="*/ 694592 h 1301261"/>
                  <a:gd name="connsiteX35" fmla="*/ 4211516 w 6207369"/>
                  <a:gd name="connsiteY35" fmla="*/ 685800 h 1301261"/>
                  <a:gd name="connsiteX36" fmla="*/ 4176346 w 6207369"/>
                  <a:gd name="connsiteY36" fmla="*/ 677008 h 1301261"/>
                  <a:gd name="connsiteX37" fmla="*/ 4123593 w 6207369"/>
                  <a:gd name="connsiteY37" fmla="*/ 668215 h 1301261"/>
                  <a:gd name="connsiteX38" fmla="*/ 4044462 w 6207369"/>
                  <a:gd name="connsiteY38" fmla="*/ 633046 h 1301261"/>
                  <a:gd name="connsiteX39" fmla="*/ 4009293 w 6207369"/>
                  <a:gd name="connsiteY39" fmla="*/ 606669 h 1301261"/>
                  <a:gd name="connsiteX40" fmla="*/ 3930162 w 6207369"/>
                  <a:gd name="connsiteY40" fmla="*/ 589085 h 1301261"/>
                  <a:gd name="connsiteX41" fmla="*/ 3886200 w 6207369"/>
                  <a:gd name="connsiteY41" fmla="*/ 562708 h 1301261"/>
                  <a:gd name="connsiteX42" fmla="*/ 3789485 w 6207369"/>
                  <a:gd name="connsiteY42" fmla="*/ 545123 h 1301261"/>
                  <a:gd name="connsiteX43" fmla="*/ 3710354 w 6207369"/>
                  <a:gd name="connsiteY43" fmla="*/ 518746 h 1301261"/>
                  <a:gd name="connsiteX44" fmla="*/ 3683977 w 6207369"/>
                  <a:gd name="connsiteY44" fmla="*/ 509954 h 1301261"/>
                  <a:gd name="connsiteX45" fmla="*/ 3648808 w 6207369"/>
                  <a:gd name="connsiteY45" fmla="*/ 492369 h 1301261"/>
                  <a:gd name="connsiteX46" fmla="*/ 3604846 w 6207369"/>
                  <a:gd name="connsiteY46" fmla="*/ 474785 h 1301261"/>
                  <a:gd name="connsiteX47" fmla="*/ 3560885 w 6207369"/>
                  <a:gd name="connsiteY47" fmla="*/ 448408 h 1301261"/>
                  <a:gd name="connsiteX48" fmla="*/ 3508131 w 6207369"/>
                  <a:gd name="connsiteY48" fmla="*/ 439615 h 1301261"/>
                  <a:gd name="connsiteX49" fmla="*/ 3446585 w 6207369"/>
                  <a:gd name="connsiteY49" fmla="*/ 422031 h 1301261"/>
                  <a:gd name="connsiteX50" fmla="*/ 3367454 w 6207369"/>
                  <a:gd name="connsiteY50" fmla="*/ 386861 h 1301261"/>
                  <a:gd name="connsiteX51" fmla="*/ 3270739 w 6207369"/>
                  <a:gd name="connsiteY51" fmla="*/ 360485 h 1301261"/>
                  <a:gd name="connsiteX52" fmla="*/ 3244362 w 6207369"/>
                  <a:gd name="connsiteY52" fmla="*/ 334108 h 1301261"/>
                  <a:gd name="connsiteX53" fmla="*/ 3112477 w 6207369"/>
                  <a:gd name="connsiteY53" fmla="*/ 298938 h 1301261"/>
                  <a:gd name="connsiteX54" fmla="*/ 3059723 w 6207369"/>
                  <a:gd name="connsiteY54" fmla="*/ 281354 h 1301261"/>
                  <a:gd name="connsiteX55" fmla="*/ 3024554 w 6207369"/>
                  <a:gd name="connsiteY55" fmla="*/ 272561 h 1301261"/>
                  <a:gd name="connsiteX56" fmla="*/ 2971800 w 6207369"/>
                  <a:gd name="connsiteY56" fmla="*/ 246185 h 1301261"/>
                  <a:gd name="connsiteX57" fmla="*/ 2901462 w 6207369"/>
                  <a:gd name="connsiteY57" fmla="*/ 228600 h 1301261"/>
                  <a:gd name="connsiteX58" fmla="*/ 2813539 w 6207369"/>
                  <a:gd name="connsiteY58" fmla="*/ 202223 h 1301261"/>
                  <a:gd name="connsiteX59" fmla="*/ 2787162 w 6207369"/>
                  <a:gd name="connsiteY59" fmla="*/ 193431 h 1301261"/>
                  <a:gd name="connsiteX60" fmla="*/ 2751993 w 6207369"/>
                  <a:gd name="connsiteY60" fmla="*/ 184638 h 1301261"/>
                  <a:gd name="connsiteX61" fmla="*/ 2725616 w 6207369"/>
                  <a:gd name="connsiteY61" fmla="*/ 175846 h 1301261"/>
                  <a:gd name="connsiteX62" fmla="*/ 2628900 w 6207369"/>
                  <a:gd name="connsiteY62" fmla="*/ 158261 h 1301261"/>
                  <a:gd name="connsiteX63" fmla="*/ 2497016 w 6207369"/>
                  <a:gd name="connsiteY63" fmla="*/ 131885 h 1301261"/>
                  <a:gd name="connsiteX64" fmla="*/ 2470639 w 6207369"/>
                  <a:gd name="connsiteY64" fmla="*/ 123092 h 1301261"/>
                  <a:gd name="connsiteX65" fmla="*/ 2250831 w 6207369"/>
                  <a:gd name="connsiteY65" fmla="*/ 96715 h 1301261"/>
                  <a:gd name="connsiteX66" fmla="*/ 2171700 w 6207369"/>
                  <a:gd name="connsiteY66" fmla="*/ 79131 h 1301261"/>
                  <a:gd name="connsiteX67" fmla="*/ 2066193 w 6207369"/>
                  <a:gd name="connsiteY67" fmla="*/ 61546 h 1301261"/>
                  <a:gd name="connsiteX68" fmla="*/ 2013439 w 6207369"/>
                  <a:gd name="connsiteY68" fmla="*/ 52754 h 1301261"/>
                  <a:gd name="connsiteX69" fmla="*/ 1916723 w 6207369"/>
                  <a:gd name="connsiteY69" fmla="*/ 43961 h 1301261"/>
                  <a:gd name="connsiteX70" fmla="*/ 1450731 w 6207369"/>
                  <a:gd name="connsiteY70" fmla="*/ 52754 h 1301261"/>
                  <a:gd name="connsiteX71" fmla="*/ 1354016 w 6207369"/>
                  <a:gd name="connsiteY71" fmla="*/ 70338 h 1301261"/>
                  <a:gd name="connsiteX72" fmla="*/ 448408 w 6207369"/>
                  <a:gd name="connsiteY72" fmla="*/ 52754 h 1301261"/>
                  <a:gd name="connsiteX73" fmla="*/ 316523 w 6207369"/>
                  <a:gd name="connsiteY73" fmla="*/ 26377 h 1301261"/>
                  <a:gd name="connsiteX74" fmla="*/ 149469 w 6207369"/>
                  <a:gd name="connsiteY74" fmla="*/ 8792 h 1301261"/>
                  <a:gd name="connsiteX75" fmla="*/ 0 w 6207369"/>
                  <a:gd name="connsiteY75" fmla="*/ 0 h 130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207369" h="1301261">
                    <a:moveTo>
                      <a:pt x="6207369" y="1301261"/>
                    </a:moveTo>
                    <a:lnTo>
                      <a:pt x="6040316" y="1283677"/>
                    </a:lnTo>
                    <a:cubicBezTo>
                      <a:pt x="6031174" y="1282153"/>
                      <a:pt x="6022986" y="1276896"/>
                      <a:pt x="6013939" y="1274885"/>
                    </a:cubicBezTo>
                    <a:cubicBezTo>
                      <a:pt x="5996536" y="1271018"/>
                      <a:pt x="5978480" y="1270416"/>
                      <a:pt x="5961185" y="1266092"/>
                    </a:cubicBezTo>
                    <a:cubicBezTo>
                      <a:pt x="5943203" y="1261596"/>
                      <a:pt x="5926016" y="1254370"/>
                      <a:pt x="5908431" y="1248508"/>
                    </a:cubicBezTo>
                    <a:lnTo>
                      <a:pt x="5855677" y="1230923"/>
                    </a:lnTo>
                    <a:cubicBezTo>
                      <a:pt x="5846885" y="1227992"/>
                      <a:pt x="5838475" y="1223442"/>
                      <a:pt x="5829300" y="1222131"/>
                    </a:cubicBezTo>
                    <a:lnTo>
                      <a:pt x="5767754" y="1213338"/>
                    </a:lnTo>
                    <a:cubicBezTo>
                      <a:pt x="5672230" y="1156022"/>
                      <a:pt x="5763660" y="1206558"/>
                      <a:pt x="5697416" y="1178169"/>
                    </a:cubicBezTo>
                    <a:cubicBezTo>
                      <a:pt x="5685369" y="1173006"/>
                      <a:pt x="5674415" y="1165453"/>
                      <a:pt x="5662246" y="1160585"/>
                    </a:cubicBezTo>
                    <a:cubicBezTo>
                      <a:pt x="5645036" y="1153701"/>
                      <a:pt x="5626072" y="1151289"/>
                      <a:pt x="5609493" y="1143000"/>
                    </a:cubicBezTo>
                    <a:cubicBezTo>
                      <a:pt x="5597770" y="1137138"/>
                      <a:pt x="5586757" y="1129560"/>
                      <a:pt x="5574323" y="1125415"/>
                    </a:cubicBezTo>
                    <a:cubicBezTo>
                      <a:pt x="5551396" y="1117773"/>
                      <a:pt x="5503985" y="1107831"/>
                      <a:pt x="5503985" y="1107831"/>
                    </a:cubicBezTo>
                    <a:cubicBezTo>
                      <a:pt x="5489331" y="1099039"/>
                      <a:pt x="5475308" y="1089097"/>
                      <a:pt x="5460023" y="1081454"/>
                    </a:cubicBezTo>
                    <a:cubicBezTo>
                      <a:pt x="5441996" y="1072440"/>
                      <a:pt x="5406412" y="1067214"/>
                      <a:pt x="5389685" y="1063869"/>
                    </a:cubicBezTo>
                    <a:cubicBezTo>
                      <a:pt x="5380893" y="1058008"/>
                      <a:pt x="5373333" y="1049627"/>
                      <a:pt x="5363308" y="1046285"/>
                    </a:cubicBezTo>
                    <a:cubicBezTo>
                      <a:pt x="5346396" y="1040648"/>
                      <a:pt x="5328035" y="1040988"/>
                      <a:pt x="5310554" y="1037492"/>
                    </a:cubicBezTo>
                    <a:cubicBezTo>
                      <a:pt x="5298705" y="1035122"/>
                      <a:pt x="5287108" y="1031631"/>
                      <a:pt x="5275385" y="1028700"/>
                    </a:cubicBezTo>
                    <a:cubicBezTo>
                      <a:pt x="5263662" y="1022838"/>
                      <a:pt x="5252650" y="1015260"/>
                      <a:pt x="5240216" y="1011115"/>
                    </a:cubicBezTo>
                    <a:cubicBezTo>
                      <a:pt x="5226039" y="1006389"/>
                      <a:pt x="5210752" y="1005947"/>
                      <a:pt x="5196254" y="1002323"/>
                    </a:cubicBezTo>
                    <a:cubicBezTo>
                      <a:pt x="5187263" y="1000075"/>
                      <a:pt x="5178669" y="996462"/>
                      <a:pt x="5169877" y="993531"/>
                    </a:cubicBezTo>
                    <a:cubicBezTo>
                      <a:pt x="5158154" y="984739"/>
                      <a:pt x="5147815" y="973708"/>
                      <a:pt x="5134708" y="967154"/>
                    </a:cubicBezTo>
                    <a:cubicBezTo>
                      <a:pt x="5123900" y="961750"/>
                      <a:pt x="5110853" y="962604"/>
                      <a:pt x="5099539" y="958361"/>
                    </a:cubicBezTo>
                    <a:cubicBezTo>
                      <a:pt x="5016921" y="927379"/>
                      <a:pt x="5123058" y="949161"/>
                      <a:pt x="5002823" y="931985"/>
                    </a:cubicBezTo>
                    <a:cubicBezTo>
                      <a:pt x="4994031" y="929054"/>
                      <a:pt x="4984883" y="927027"/>
                      <a:pt x="4976446" y="923192"/>
                    </a:cubicBezTo>
                    <a:cubicBezTo>
                      <a:pt x="4952582" y="912345"/>
                      <a:pt x="4931812" y="893164"/>
                      <a:pt x="4906108" y="888023"/>
                    </a:cubicBezTo>
                    <a:cubicBezTo>
                      <a:pt x="4891454" y="885092"/>
                      <a:pt x="4876644" y="882856"/>
                      <a:pt x="4862146" y="879231"/>
                    </a:cubicBezTo>
                    <a:cubicBezTo>
                      <a:pt x="4853155" y="876983"/>
                      <a:pt x="4844680" y="872984"/>
                      <a:pt x="4835769" y="870438"/>
                    </a:cubicBezTo>
                    <a:cubicBezTo>
                      <a:pt x="4824150" y="867118"/>
                      <a:pt x="4812219" y="864966"/>
                      <a:pt x="4800600" y="861646"/>
                    </a:cubicBezTo>
                    <a:cubicBezTo>
                      <a:pt x="4791689" y="859100"/>
                      <a:pt x="4783214" y="855102"/>
                      <a:pt x="4774223" y="852854"/>
                    </a:cubicBezTo>
                    <a:cubicBezTo>
                      <a:pt x="4749632" y="846706"/>
                      <a:pt x="4701041" y="839191"/>
                      <a:pt x="4677508" y="835269"/>
                    </a:cubicBezTo>
                    <a:cubicBezTo>
                      <a:pt x="4541165" y="780734"/>
                      <a:pt x="4755958" y="864351"/>
                      <a:pt x="4563208" y="800100"/>
                    </a:cubicBezTo>
                    <a:cubicBezTo>
                      <a:pt x="4490794" y="775962"/>
                      <a:pt x="4528804" y="785136"/>
                      <a:pt x="4448908" y="773723"/>
                    </a:cubicBezTo>
                    <a:cubicBezTo>
                      <a:pt x="4277493" y="675772"/>
                      <a:pt x="4461107" y="773327"/>
                      <a:pt x="4352193" y="729761"/>
                    </a:cubicBezTo>
                    <a:cubicBezTo>
                      <a:pt x="4324322" y="718613"/>
                      <a:pt x="4302452" y="700470"/>
                      <a:pt x="4273062" y="694592"/>
                    </a:cubicBezTo>
                    <a:cubicBezTo>
                      <a:pt x="4252741" y="690528"/>
                      <a:pt x="4231905" y="689507"/>
                      <a:pt x="4211516" y="685800"/>
                    </a:cubicBezTo>
                    <a:cubicBezTo>
                      <a:pt x="4199627" y="683638"/>
                      <a:pt x="4188195" y="679378"/>
                      <a:pt x="4176346" y="677008"/>
                    </a:cubicBezTo>
                    <a:cubicBezTo>
                      <a:pt x="4158865" y="673512"/>
                      <a:pt x="4141177" y="671146"/>
                      <a:pt x="4123593" y="668215"/>
                    </a:cubicBezTo>
                    <a:cubicBezTo>
                      <a:pt x="4100427" y="658949"/>
                      <a:pt x="4066371" y="646739"/>
                      <a:pt x="4044462" y="633046"/>
                    </a:cubicBezTo>
                    <a:cubicBezTo>
                      <a:pt x="4032036" y="625279"/>
                      <a:pt x="4022970" y="611929"/>
                      <a:pt x="4009293" y="606669"/>
                    </a:cubicBezTo>
                    <a:cubicBezTo>
                      <a:pt x="3984074" y="596969"/>
                      <a:pt x="3956539" y="594946"/>
                      <a:pt x="3930162" y="589085"/>
                    </a:cubicBezTo>
                    <a:cubicBezTo>
                      <a:pt x="3915508" y="580293"/>
                      <a:pt x="3902067" y="569055"/>
                      <a:pt x="3886200" y="562708"/>
                    </a:cubicBezTo>
                    <a:cubicBezTo>
                      <a:pt x="3877417" y="559195"/>
                      <a:pt x="3794161" y="545902"/>
                      <a:pt x="3789485" y="545123"/>
                    </a:cubicBezTo>
                    <a:lnTo>
                      <a:pt x="3710354" y="518746"/>
                    </a:lnTo>
                    <a:cubicBezTo>
                      <a:pt x="3701562" y="515815"/>
                      <a:pt x="3692266" y="514099"/>
                      <a:pt x="3683977" y="509954"/>
                    </a:cubicBezTo>
                    <a:cubicBezTo>
                      <a:pt x="3672254" y="504092"/>
                      <a:pt x="3660785" y="497692"/>
                      <a:pt x="3648808" y="492369"/>
                    </a:cubicBezTo>
                    <a:cubicBezTo>
                      <a:pt x="3634386" y="485959"/>
                      <a:pt x="3618963" y="481843"/>
                      <a:pt x="3604846" y="474785"/>
                    </a:cubicBezTo>
                    <a:cubicBezTo>
                      <a:pt x="3589561" y="467143"/>
                      <a:pt x="3576945" y="454248"/>
                      <a:pt x="3560885" y="448408"/>
                    </a:cubicBezTo>
                    <a:cubicBezTo>
                      <a:pt x="3544131" y="442316"/>
                      <a:pt x="3525612" y="443111"/>
                      <a:pt x="3508131" y="439615"/>
                    </a:cubicBezTo>
                    <a:cubicBezTo>
                      <a:pt x="3480529" y="434095"/>
                      <a:pt x="3471726" y="430411"/>
                      <a:pt x="3446585" y="422031"/>
                    </a:cubicBezTo>
                    <a:cubicBezTo>
                      <a:pt x="3395840" y="388200"/>
                      <a:pt x="3445925" y="418249"/>
                      <a:pt x="3367454" y="386861"/>
                    </a:cubicBezTo>
                    <a:cubicBezTo>
                      <a:pt x="3292867" y="357026"/>
                      <a:pt x="3378278" y="375847"/>
                      <a:pt x="3270739" y="360485"/>
                    </a:cubicBezTo>
                    <a:cubicBezTo>
                      <a:pt x="3261947" y="351693"/>
                      <a:pt x="3254906" y="340698"/>
                      <a:pt x="3244362" y="334108"/>
                    </a:cubicBezTo>
                    <a:cubicBezTo>
                      <a:pt x="3208397" y="311630"/>
                      <a:pt x="3148182" y="307864"/>
                      <a:pt x="3112477" y="298938"/>
                    </a:cubicBezTo>
                    <a:cubicBezTo>
                      <a:pt x="3094495" y="294442"/>
                      <a:pt x="3077705" y="285850"/>
                      <a:pt x="3059723" y="281354"/>
                    </a:cubicBezTo>
                    <a:lnTo>
                      <a:pt x="3024554" y="272561"/>
                    </a:lnTo>
                    <a:cubicBezTo>
                      <a:pt x="2996850" y="254092"/>
                      <a:pt x="3002602" y="254586"/>
                      <a:pt x="2971800" y="246185"/>
                    </a:cubicBezTo>
                    <a:cubicBezTo>
                      <a:pt x="2948484" y="239826"/>
                      <a:pt x="2901462" y="228600"/>
                      <a:pt x="2901462" y="228600"/>
                    </a:cubicBezTo>
                    <a:cubicBezTo>
                      <a:pt x="2853346" y="196522"/>
                      <a:pt x="2894362" y="218387"/>
                      <a:pt x="2813539" y="202223"/>
                    </a:cubicBezTo>
                    <a:cubicBezTo>
                      <a:pt x="2804451" y="200405"/>
                      <a:pt x="2796073" y="195977"/>
                      <a:pt x="2787162" y="193431"/>
                    </a:cubicBezTo>
                    <a:cubicBezTo>
                      <a:pt x="2775543" y="190111"/>
                      <a:pt x="2763612" y="187958"/>
                      <a:pt x="2751993" y="184638"/>
                    </a:cubicBezTo>
                    <a:cubicBezTo>
                      <a:pt x="2743082" y="182092"/>
                      <a:pt x="2734527" y="178392"/>
                      <a:pt x="2725616" y="175846"/>
                    </a:cubicBezTo>
                    <a:cubicBezTo>
                      <a:pt x="2684162" y="164003"/>
                      <a:pt x="2678706" y="165377"/>
                      <a:pt x="2628900" y="158261"/>
                    </a:cubicBezTo>
                    <a:cubicBezTo>
                      <a:pt x="2528252" y="124713"/>
                      <a:pt x="2627094" y="153565"/>
                      <a:pt x="2497016" y="131885"/>
                    </a:cubicBezTo>
                    <a:cubicBezTo>
                      <a:pt x="2487874" y="130361"/>
                      <a:pt x="2479794" y="124537"/>
                      <a:pt x="2470639" y="123092"/>
                    </a:cubicBezTo>
                    <a:cubicBezTo>
                      <a:pt x="2324238" y="99976"/>
                      <a:pt x="2365355" y="111985"/>
                      <a:pt x="2250831" y="96715"/>
                    </a:cubicBezTo>
                    <a:cubicBezTo>
                      <a:pt x="2053352" y="70384"/>
                      <a:pt x="2285475" y="101886"/>
                      <a:pt x="2171700" y="79131"/>
                    </a:cubicBezTo>
                    <a:cubicBezTo>
                      <a:pt x="2136738" y="72139"/>
                      <a:pt x="2101362" y="67408"/>
                      <a:pt x="2066193" y="61546"/>
                    </a:cubicBezTo>
                    <a:cubicBezTo>
                      <a:pt x="2048608" y="58615"/>
                      <a:pt x="2031193" y="54368"/>
                      <a:pt x="2013439" y="52754"/>
                    </a:cubicBezTo>
                    <a:lnTo>
                      <a:pt x="1916723" y="43961"/>
                    </a:lnTo>
                    <a:lnTo>
                      <a:pt x="1450731" y="52754"/>
                    </a:lnTo>
                    <a:cubicBezTo>
                      <a:pt x="1437185" y="53213"/>
                      <a:pt x="1370235" y="67094"/>
                      <a:pt x="1354016" y="70338"/>
                    </a:cubicBezTo>
                    <a:lnTo>
                      <a:pt x="448408" y="52754"/>
                    </a:lnTo>
                    <a:cubicBezTo>
                      <a:pt x="343079" y="41667"/>
                      <a:pt x="430125" y="47677"/>
                      <a:pt x="316523" y="26377"/>
                    </a:cubicBezTo>
                    <a:cubicBezTo>
                      <a:pt x="283971" y="20274"/>
                      <a:pt x="173942" y="10540"/>
                      <a:pt x="149469" y="8792"/>
                    </a:cubicBezTo>
                    <a:cubicBezTo>
                      <a:pt x="99687" y="5236"/>
                      <a:pt x="0" y="0"/>
                      <a:pt x="0" y="0"/>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440115" y="2197313"/>
                <a:ext cx="2875085" cy="211779"/>
              </a:xfrm>
              <a:custGeom>
                <a:avLst/>
                <a:gdLst>
                  <a:gd name="connsiteX0" fmla="*/ 2875085 w 2875085"/>
                  <a:gd name="connsiteY0" fmla="*/ 194195 h 211779"/>
                  <a:gd name="connsiteX1" fmla="*/ 2751993 w 2875085"/>
                  <a:gd name="connsiteY1" fmla="*/ 211779 h 211779"/>
                  <a:gd name="connsiteX2" fmla="*/ 2523393 w 2875085"/>
                  <a:gd name="connsiteY2" fmla="*/ 202987 h 211779"/>
                  <a:gd name="connsiteX3" fmla="*/ 2453054 w 2875085"/>
                  <a:gd name="connsiteY3" fmla="*/ 185402 h 211779"/>
                  <a:gd name="connsiteX4" fmla="*/ 2400300 w 2875085"/>
                  <a:gd name="connsiteY4" fmla="*/ 167818 h 211779"/>
                  <a:gd name="connsiteX5" fmla="*/ 2373923 w 2875085"/>
                  <a:gd name="connsiteY5" fmla="*/ 150233 h 211779"/>
                  <a:gd name="connsiteX6" fmla="*/ 2215662 w 2875085"/>
                  <a:gd name="connsiteY6" fmla="*/ 106272 h 211779"/>
                  <a:gd name="connsiteX7" fmla="*/ 2145323 w 2875085"/>
                  <a:gd name="connsiteY7" fmla="*/ 88687 h 211779"/>
                  <a:gd name="connsiteX8" fmla="*/ 2118947 w 2875085"/>
                  <a:gd name="connsiteY8" fmla="*/ 79895 h 211779"/>
                  <a:gd name="connsiteX9" fmla="*/ 1951893 w 2875085"/>
                  <a:gd name="connsiteY9" fmla="*/ 62310 h 211779"/>
                  <a:gd name="connsiteX10" fmla="*/ 1899139 w 2875085"/>
                  <a:gd name="connsiteY10" fmla="*/ 44725 h 211779"/>
                  <a:gd name="connsiteX11" fmla="*/ 1723293 w 2875085"/>
                  <a:gd name="connsiteY11" fmla="*/ 27141 h 211779"/>
                  <a:gd name="connsiteX12" fmla="*/ 1433147 w 2875085"/>
                  <a:gd name="connsiteY12" fmla="*/ 9556 h 211779"/>
                  <a:gd name="connsiteX13" fmla="*/ 1345223 w 2875085"/>
                  <a:gd name="connsiteY13" fmla="*/ 764 h 211779"/>
                  <a:gd name="connsiteX14" fmla="*/ 1107831 w 2875085"/>
                  <a:gd name="connsiteY14" fmla="*/ 18349 h 211779"/>
                  <a:gd name="connsiteX15" fmla="*/ 1081454 w 2875085"/>
                  <a:gd name="connsiteY15" fmla="*/ 27141 h 211779"/>
                  <a:gd name="connsiteX16" fmla="*/ 1019908 w 2875085"/>
                  <a:gd name="connsiteY16" fmla="*/ 35933 h 211779"/>
                  <a:gd name="connsiteX17" fmla="*/ 993531 w 2875085"/>
                  <a:gd name="connsiteY17" fmla="*/ 44725 h 211779"/>
                  <a:gd name="connsiteX18" fmla="*/ 386862 w 2875085"/>
                  <a:gd name="connsiteY18" fmla="*/ 44725 h 211779"/>
                  <a:gd name="connsiteX19" fmla="*/ 316523 w 2875085"/>
                  <a:gd name="connsiteY19" fmla="*/ 35933 h 211779"/>
                  <a:gd name="connsiteX20" fmla="*/ 263770 w 2875085"/>
                  <a:gd name="connsiteY20" fmla="*/ 27141 h 211779"/>
                  <a:gd name="connsiteX21" fmla="*/ 202223 w 2875085"/>
                  <a:gd name="connsiteY21" fmla="*/ 18349 h 211779"/>
                  <a:gd name="connsiteX22" fmla="*/ 87923 w 2875085"/>
                  <a:gd name="connsiteY22" fmla="*/ 764 h 211779"/>
                  <a:gd name="connsiteX23" fmla="*/ 0 w 2875085"/>
                  <a:gd name="connsiteY23" fmla="*/ 764 h 21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75085" h="211779">
                    <a:moveTo>
                      <a:pt x="2875085" y="194195"/>
                    </a:moveTo>
                    <a:cubicBezTo>
                      <a:pt x="2834501" y="202311"/>
                      <a:pt x="2793762" y="211779"/>
                      <a:pt x="2751993" y="211779"/>
                    </a:cubicBezTo>
                    <a:cubicBezTo>
                      <a:pt x="2675737" y="211779"/>
                      <a:pt x="2599593" y="205918"/>
                      <a:pt x="2523393" y="202987"/>
                    </a:cubicBezTo>
                    <a:cubicBezTo>
                      <a:pt x="2443359" y="176310"/>
                      <a:pt x="2569763" y="217232"/>
                      <a:pt x="2453054" y="185402"/>
                    </a:cubicBezTo>
                    <a:cubicBezTo>
                      <a:pt x="2435171" y="180525"/>
                      <a:pt x="2400300" y="167818"/>
                      <a:pt x="2400300" y="167818"/>
                    </a:cubicBezTo>
                    <a:cubicBezTo>
                      <a:pt x="2391508" y="161956"/>
                      <a:pt x="2383677" y="154297"/>
                      <a:pt x="2373923" y="150233"/>
                    </a:cubicBezTo>
                    <a:cubicBezTo>
                      <a:pt x="2309409" y="123352"/>
                      <a:pt x="2282819" y="122073"/>
                      <a:pt x="2215662" y="106272"/>
                    </a:cubicBezTo>
                    <a:cubicBezTo>
                      <a:pt x="2192136" y="100737"/>
                      <a:pt x="2168251" y="96330"/>
                      <a:pt x="2145323" y="88687"/>
                    </a:cubicBezTo>
                    <a:cubicBezTo>
                      <a:pt x="2136531" y="85756"/>
                      <a:pt x="2128065" y="81553"/>
                      <a:pt x="2118947" y="79895"/>
                    </a:cubicBezTo>
                    <a:cubicBezTo>
                      <a:pt x="2080514" y="72907"/>
                      <a:pt x="1984423" y="65267"/>
                      <a:pt x="1951893" y="62310"/>
                    </a:cubicBezTo>
                    <a:cubicBezTo>
                      <a:pt x="1934308" y="56448"/>
                      <a:pt x="1917532" y="47024"/>
                      <a:pt x="1899139" y="44725"/>
                    </a:cubicBezTo>
                    <a:cubicBezTo>
                      <a:pt x="1818471" y="34642"/>
                      <a:pt x="1815473" y="33286"/>
                      <a:pt x="1723293" y="27141"/>
                    </a:cubicBezTo>
                    <a:cubicBezTo>
                      <a:pt x="1573792" y="17175"/>
                      <a:pt x="1573760" y="20805"/>
                      <a:pt x="1433147" y="9556"/>
                    </a:cubicBezTo>
                    <a:cubicBezTo>
                      <a:pt x="1403787" y="7207"/>
                      <a:pt x="1374531" y="3695"/>
                      <a:pt x="1345223" y="764"/>
                    </a:cubicBezTo>
                    <a:cubicBezTo>
                      <a:pt x="1291484" y="3749"/>
                      <a:pt x="1173662" y="7377"/>
                      <a:pt x="1107831" y="18349"/>
                    </a:cubicBezTo>
                    <a:cubicBezTo>
                      <a:pt x="1098689" y="19873"/>
                      <a:pt x="1090542" y="25323"/>
                      <a:pt x="1081454" y="27141"/>
                    </a:cubicBezTo>
                    <a:cubicBezTo>
                      <a:pt x="1061133" y="31205"/>
                      <a:pt x="1040423" y="33002"/>
                      <a:pt x="1019908" y="35933"/>
                    </a:cubicBezTo>
                    <a:cubicBezTo>
                      <a:pt x="1011116" y="38864"/>
                      <a:pt x="1002757" y="43846"/>
                      <a:pt x="993531" y="44725"/>
                    </a:cubicBezTo>
                    <a:cubicBezTo>
                      <a:pt x="792253" y="63895"/>
                      <a:pt x="587457" y="48659"/>
                      <a:pt x="386862" y="44725"/>
                    </a:cubicBezTo>
                    <a:lnTo>
                      <a:pt x="316523" y="35933"/>
                    </a:lnTo>
                    <a:cubicBezTo>
                      <a:pt x="298875" y="33412"/>
                      <a:pt x="281390" y="29852"/>
                      <a:pt x="263770" y="27141"/>
                    </a:cubicBezTo>
                    <a:cubicBezTo>
                      <a:pt x="243287" y="23990"/>
                      <a:pt x="222706" y="21500"/>
                      <a:pt x="202223" y="18349"/>
                    </a:cubicBezTo>
                    <a:cubicBezTo>
                      <a:pt x="179383" y="14835"/>
                      <a:pt x="108580" y="1979"/>
                      <a:pt x="87923" y="764"/>
                    </a:cubicBezTo>
                    <a:cubicBezTo>
                      <a:pt x="58666" y="-957"/>
                      <a:pt x="29308" y="764"/>
                      <a:pt x="0" y="764"/>
                    </a:cubicBezTo>
                  </a:path>
                </a:pathLst>
              </a:custGeom>
              <a:noFill/>
              <a:ln w="7302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 name="Straight Connector 2"/>
            <p:cNvCxnSpPr/>
            <p:nvPr/>
          </p:nvCxnSpPr>
          <p:spPr>
            <a:xfrm flipH="1">
              <a:off x="4438185" y="3412273"/>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795238" y="3305561"/>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090745" y="3338970"/>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361878" y="3446361"/>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646662" y="3621215"/>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07079" y="3755163"/>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6160029" y="3925147"/>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452280" y="4021863"/>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758968" y="4131765"/>
              <a:ext cx="323386" cy="55305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588972" y="2273778"/>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840515" y="2338863"/>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105037" y="2363423"/>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422452" y="2284963"/>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678141" y="2302547"/>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920769" y="2399263"/>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216573" y="2495379"/>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512377" y="2482072"/>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754579" y="2567505"/>
              <a:ext cx="323386" cy="55305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969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286445" y="552525"/>
            <a:ext cx="8747217" cy="97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kern="1200">
                <a:solidFill>
                  <a:srgbClr val="500000"/>
                </a:solidFill>
                <a:latin typeface="Georgia"/>
                <a:ea typeface="MS PGothic" pitchFamily="34" charset="-128"/>
                <a:cs typeface="Georgia"/>
              </a:defRPr>
            </a:lvl1pPr>
            <a:lvl2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2pPr>
            <a:lvl3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3pPr>
            <a:lvl4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4pPr>
            <a:lvl5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latin typeface="Century Gothic" panose="020B0502020202020204" pitchFamily="34" charset="0"/>
              </a:rPr>
              <a:t>Politics &amp; Words Matter… </a:t>
            </a:r>
          </a:p>
        </p:txBody>
      </p:sp>
      <p:sp>
        <p:nvSpPr>
          <p:cNvPr id="5" name="Content Placeholder 1"/>
          <p:cNvSpPr>
            <a:spLocks noGrp="1"/>
          </p:cNvSpPr>
          <p:nvPr>
            <p:ph idx="1"/>
          </p:nvPr>
        </p:nvSpPr>
        <p:spPr>
          <a:xfrm>
            <a:off x="286445" y="1522553"/>
            <a:ext cx="8747216" cy="4454142"/>
          </a:xfrm>
        </p:spPr>
        <p:txBody>
          <a:bodyPr/>
          <a:lstStyle/>
          <a:p>
            <a:pPr marL="0" indent="0">
              <a:buNone/>
            </a:pPr>
            <a:r>
              <a:rPr lang="en-US" sz="1800" dirty="0">
                <a:latin typeface="Century Gothic" panose="020B0502020202020204" pitchFamily="34" charset="0"/>
              </a:rPr>
              <a:t>“It can’t happen here”</a:t>
            </a:r>
          </a:p>
          <a:p>
            <a:pPr marL="0" indent="0">
              <a:buNone/>
            </a:pPr>
            <a:r>
              <a:rPr lang="en-US" sz="1800" dirty="0">
                <a:latin typeface="Century Gothic" panose="020B0502020202020204" pitchFamily="34" charset="0"/>
              </a:rPr>
              <a:t>“We have other priorities”</a:t>
            </a:r>
          </a:p>
          <a:p>
            <a:pPr marL="0" indent="0">
              <a:buNone/>
            </a:pPr>
            <a:r>
              <a:rPr lang="en-US" sz="1800" dirty="0">
                <a:latin typeface="Century Gothic" panose="020B0502020202020204" pitchFamily="34" charset="0"/>
              </a:rPr>
              <a:t>“We need the development and tax revenue”</a:t>
            </a:r>
          </a:p>
          <a:p>
            <a:pPr marL="0" indent="0">
              <a:buNone/>
            </a:pPr>
            <a:r>
              <a:rPr lang="en-US" sz="1800" dirty="0">
                <a:latin typeface="Century Gothic" panose="020B0502020202020204" pitchFamily="34" charset="0"/>
              </a:rPr>
              <a:t>“Opposition is too strong. We have to pick our battles”</a:t>
            </a:r>
          </a:p>
          <a:p>
            <a:pPr marL="0" indent="0">
              <a:buNone/>
            </a:pPr>
            <a:r>
              <a:rPr lang="en-US" sz="1800" dirty="0">
                <a:latin typeface="Century Gothic" panose="020B0502020202020204" pitchFamily="34" charset="0"/>
              </a:rPr>
              <a:t>“There isn’t public support” </a:t>
            </a:r>
          </a:p>
          <a:p>
            <a:pPr marL="0" indent="0">
              <a:buNone/>
            </a:pPr>
            <a:r>
              <a:rPr lang="en-US" sz="1800" dirty="0">
                <a:latin typeface="Century Gothic" panose="020B0502020202020204" pitchFamily="34" charset="0"/>
              </a:rPr>
              <a:t>“This will hinder economic development”</a:t>
            </a:r>
          </a:p>
          <a:p>
            <a:pPr marL="0" indent="0">
              <a:buNone/>
            </a:pPr>
            <a:r>
              <a:rPr lang="en-US" sz="1800" dirty="0">
                <a:latin typeface="Century Gothic" panose="020B0502020202020204" pitchFamily="34" charset="0"/>
              </a:rPr>
              <a:t>“Our message isn’t getting through to leadership, to the public”</a:t>
            </a:r>
          </a:p>
          <a:p>
            <a:pPr marL="0" indent="0">
              <a:buNone/>
            </a:pPr>
            <a:r>
              <a:rPr lang="en-US" sz="1800" dirty="0">
                <a:latin typeface="Century Gothic" panose="020B0502020202020204" pitchFamily="34" charset="0"/>
              </a:rPr>
              <a:t>“We need incentives to act”</a:t>
            </a:r>
          </a:p>
          <a:p>
            <a:pPr marL="0" indent="0">
              <a:buNone/>
            </a:pPr>
            <a:endParaRPr lang="en-US" sz="1800" dirty="0">
              <a:latin typeface="Century Gothic" panose="020B0502020202020204" pitchFamily="34" charset="0"/>
            </a:endParaRPr>
          </a:p>
          <a:p>
            <a:pPr marL="0" indent="0">
              <a:buNone/>
            </a:pPr>
            <a:endParaRPr lang="en-US" sz="1800" dirty="0">
              <a:latin typeface="Century Gothic" panose="020B0502020202020204" pitchFamily="34" charset="0"/>
            </a:endParaRPr>
          </a:p>
          <a:p>
            <a:pPr marL="0" indent="0">
              <a:buNone/>
            </a:pPr>
            <a:r>
              <a:rPr lang="en-US" sz="2800" dirty="0">
                <a:latin typeface="Century Gothic" panose="020B0502020202020204" pitchFamily="34" charset="0"/>
              </a:rPr>
              <a:t>Then disaster strikes:</a:t>
            </a:r>
          </a:p>
          <a:p>
            <a:pPr marL="0" indent="0">
              <a:buNone/>
            </a:pPr>
            <a:r>
              <a:rPr lang="en-US" sz="2800" dirty="0">
                <a:latin typeface="Century Gothic" panose="020B0502020202020204" pitchFamily="34" charset="0"/>
              </a:rPr>
              <a:t>		“Why did it happen here?” </a:t>
            </a:r>
          </a:p>
          <a:p>
            <a:pPr marL="0" indent="0">
              <a:buNone/>
            </a:pPr>
            <a:r>
              <a:rPr lang="en-US" sz="2800" dirty="0">
                <a:latin typeface="Century Gothic" panose="020B0502020202020204" pitchFamily="34" charset="0"/>
              </a:rPr>
              <a:t>		“We couldn’t have known.”</a:t>
            </a:r>
          </a:p>
          <a:p>
            <a:pPr marL="0" indent="0">
              <a:buNone/>
            </a:pPr>
            <a:endParaRPr lang="en-US" sz="1800" dirty="0">
              <a:latin typeface="Century Gothic" panose="020B0502020202020204" pitchFamily="34" charset="0"/>
            </a:endParaRPr>
          </a:p>
        </p:txBody>
      </p:sp>
    </p:spTree>
    <p:extLst>
      <p:ext uri="{BB962C8B-B14F-4D97-AF65-F5344CB8AC3E}">
        <p14:creationId xmlns:p14="http://schemas.microsoft.com/office/powerpoint/2010/main" val="75451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1800" dirty="0">
                <a:latin typeface="Century Gothic" panose="020B0502020202020204" pitchFamily="34" charset="0"/>
              </a:rPr>
              <a:t>Disaster Losses Are Enormous</a:t>
            </a:r>
          </a:p>
          <a:p>
            <a:pPr marL="457200" indent="-457200">
              <a:buFont typeface="+mj-lt"/>
              <a:buAutoNum type="arabicPeriod"/>
            </a:pPr>
            <a:r>
              <a:rPr lang="en-US" sz="1800" dirty="0">
                <a:latin typeface="Century Gothic" panose="020B0502020202020204" pitchFamily="34" charset="0"/>
              </a:rPr>
              <a:t>The US Is Becoming More Vulnerable</a:t>
            </a:r>
          </a:p>
          <a:p>
            <a:pPr marL="457200" indent="-457200">
              <a:buFont typeface="+mj-lt"/>
              <a:buAutoNum type="arabicPeriod"/>
            </a:pPr>
            <a:r>
              <a:rPr lang="en-US" sz="1800" dirty="0">
                <a:latin typeface="Century Gothic" panose="020B0502020202020204" pitchFamily="34" charset="0"/>
              </a:rPr>
              <a:t>Disaster Looses Are Going Up</a:t>
            </a:r>
          </a:p>
          <a:p>
            <a:pPr marL="457200" indent="-457200">
              <a:buFont typeface="+mj-lt"/>
              <a:buAutoNum type="arabicPeriod"/>
            </a:pPr>
            <a:r>
              <a:rPr lang="en-US" sz="1800" dirty="0">
                <a:latin typeface="Century Gothic" panose="020B0502020202020204" pitchFamily="34" charset="0"/>
              </a:rPr>
              <a:t>Projected to Get Even Worse</a:t>
            </a:r>
          </a:p>
          <a:p>
            <a:pPr marL="457200" indent="-457200">
              <a:buFont typeface="+mj-lt"/>
              <a:buAutoNum type="arabicPeriod"/>
            </a:pPr>
            <a:r>
              <a:rPr lang="en-US" sz="1800" dirty="0">
                <a:latin typeface="Century Gothic" panose="020B0502020202020204" pitchFamily="34" charset="0"/>
              </a:rPr>
              <a:t>Disasters Impact Differentially</a:t>
            </a:r>
          </a:p>
          <a:p>
            <a:pPr marL="457200" indent="-457200">
              <a:buFont typeface="+mj-lt"/>
              <a:buAutoNum type="arabicPeriod"/>
            </a:pPr>
            <a:r>
              <a:rPr lang="en-US" sz="1800" dirty="0">
                <a:latin typeface="Century Gothic" panose="020B0502020202020204" pitchFamily="34" charset="0"/>
              </a:rPr>
              <a:t>Past &amp; Current Practices are Not Effective Enough</a:t>
            </a:r>
          </a:p>
          <a:p>
            <a:pPr marL="457200" indent="-457200">
              <a:buFont typeface="+mj-lt"/>
              <a:buAutoNum type="arabicPeriod"/>
            </a:pPr>
            <a:r>
              <a:rPr lang="en-US" sz="1800" dirty="0">
                <a:latin typeface="Century Gothic" panose="020B0502020202020204" pitchFamily="34" charset="0"/>
              </a:rPr>
              <a:t>Disasters Don’t Kill People- People Kill People</a:t>
            </a:r>
          </a:p>
          <a:p>
            <a:pPr marL="457200" indent="-457200">
              <a:buFont typeface="+mj-lt"/>
              <a:buAutoNum type="arabicPeriod"/>
            </a:pPr>
            <a:r>
              <a:rPr lang="en-US" sz="1800" dirty="0">
                <a:latin typeface="Century Gothic" panose="020B0502020202020204" pitchFamily="34" charset="0"/>
              </a:rPr>
              <a:t>Disasters Stem From Failure to Manage Risk</a:t>
            </a:r>
          </a:p>
          <a:p>
            <a:pPr marL="457200" indent="-457200">
              <a:buFont typeface="+mj-lt"/>
              <a:buAutoNum type="arabicPeriod"/>
            </a:pPr>
            <a:r>
              <a:rPr lang="en-US" sz="1800" dirty="0">
                <a:latin typeface="Century Gothic" panose="020B0502020202020204" pitchFamily="34" charset="0"/>
              </a:rPr>
              <a:t>Failure Is Primarily Governmental</a:t>
            </a:r>
          </a:p>
          <a:p>
            <a:pPr marL="457200" indent="-457200">
              <a:buFont typeface="+mj-lt"/>
              <a:buAutoNum type="arabicPeriod"/>
            </a:pPr>
            <a:r>
              <a:rPr lang="en-US" sz="1800" dirty="0">
                <a:latin typeface="Century Gothic" panose="020B0502020202020204" pitchFamily="34" charset="0"/>
              </a:rPr>
              <a:t>This is Primarily a Political Problem</a:t>
            </a:r>
          </a:p>
          <a:p>
            <a:pPr marL="457200" indent="-457200">
              <a:buFont typeface="+mj-lt"/>
              <a:buAutoNum type="arabicPeriod"/>
            </a:pPr>
            <a:r>
              <a:rPr lang="en-US" sz="1800" b="1" dirty="0">
                <a:latin typeface="Century Gothic" panose="020B0502020202020204" pitchFamily="34" charset="0"/>
              </a:rPr>
              <a:t>We Must Create a Culture of Disaster </a:t>
            </a:r>
            <a:r>
              <a:rPr lang="en-US" sz="1800" b="1" u="sng" dirty="0">
                <a:latin typeface="Century Gothic" panose="020B0502020202020204" pitchFamily="34" charset="0"/>
              </a:rPr>
              <a:t>Prevention</a:t>
            </a:r>
          </a:p>
          <a:p>
            <a:pPr marL="457200" indent="-457200">
              <a:buFont typeface="+mj-lt"/>
              <a:buAutoNum type="arabicPeriod"/>
            </a:pPr>
            <a:r>
              <a:rPr lang="en-US" sz="1800" b="1" dirty="0">
                <a:latin typeface="Century Gothic" panose="020B0502020202020204" pitchFamily="34" charset="0"/>
              </a:rPr>
              <a:t>Disaster Management Needs to Continue To Evolve</a:t>
            </a:r>
          </a:p>
          <a:p>
            <a:pPr marL="457200" indent="-457200">
              <a:buFont typeface="+mj-lt"/>
              <a:buAutoNum type="arabicPeriod"/>
            </a:pPr>
            <a:r>
              <a:rPr lang="en-US" sz="1800" b="1" dirty="0">
                <a:latin typeface="Century Gothic" panose="020B0502020202020204" pitchFamily="34" charset="0"/>
              </a:rPr>
              <a:t>Education is Key</a:t>
            </a:r>
          </a:p>
        </p:txBody>
      </p:sp>
      <p:sp>
        <p:nvSpPr>
          <p:cNvPr id="3"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Blanchard’s Dirty Dozen</a:t>
            </a:r>
          </a:p>
        </p:txBody>
      </p:sp>
    </p:spTree>
    <p:extLst>
      <p:ext uri="{BB962C8B-B14F-4D97-AF65-F5344CB8AC3E}">
        <p14:creationId xmlns:p14="http://schemas.microsoft.com/office/powerpoint/2010/main" val="230232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1800" dirty="0">
                <a:solidFill>
                  <a:srgbClr val="FF0000"/>
                </a:solidFill>
                <a:latin typeface="Century Gothic" panose="020B0502020202020204" pitchFamily="34" charset="0"/>
              </a:rPr>
              <a:t>Disaster Losses Are Enormous</a:t>
            </a:r>
          </a:p>
          <a:p>
            <a:pPr marL="457200" indent="-457200">
              <a:buFont typeface="+mj-lt"/>
              <a:buAutoNum type="arabicPeriod"/>
            </a:pPr>
            <a:r>
              <a:rPr lang="en-US" sz="1800" dirty="0">
                <a:solidFill>
                  <a:srgbClr val="FF0000"/>
                </a:solidFill>
                <a:latin typeface="Century Gothic" panose="020B0502020202020204" pitchFamily="34" charset="0"/>
              </a:rPr>
              <a:t>The US Is Becoming More Vulnerable</a:t>
            </a:r>
          </a:p>
          <a:p>
            <a:pPr marL="457200" indent="-457200">
              <a:buFont typeface="+mj-lt"/>
              <a:buAutoNum type="arabicPeriod"/>
            </a:pPr>
            <a:r>
              <a:rPr lang="en-US" sz="1800" dirty="0">
                <a:solidFill>
                  <a:srgbClr val="FF0000"/>
                </a:solidFill>
                <a:latin typeface="Century Gothic" panose="020B0502020202020204" pitchFamily="34" charset="0"/>
              </a:rPr>
              <a:t>Disaster Losses Are Going Up</a:t>
            </a:r>
          </a:p>
          <a:p>
            <a:pPr marL="457200" indent="-457200">
              <a:buFont typeface="+mj-lt"/>
              <a:buAutoNum type="arabicPeriod"/>
            </a:pPr>
            <a:r>
              <a:rPr lang="en-US" sz="1800" dirty="0">
                <a:solidFill>
                  <a:srgbClr val="FF0000"/>
                </a:solidFill>
                <a:latin typeface="Century Gothic" panose="020B0502020202020204" pitchFamily="34" charset="0"/>
              </a:rPr>
              <a:t>Projected to Get Even Worse</a:t>
            </a:r>
          </a:p>
          <a:p>
            <a:pPr marL="457200" indent="-457200">
              <a:buFont typeface="+mj-lt"/>
              <a:buAutoNum type="arabicPeriod"/>
            </a:pPr>
            <a:r>
              <a:rPr lang="en-US" sz="1800" dirty="0">
                <a:solidFill>
                  <a:srgbClr val="FF0000"/>
                </a:solidFill>
                <a:latin typeface="Century Gothic" panose="020B0502020202020204" pitchFamily="34" charset="0"/>
              </a:rPr>
              <a:t>Disasters Impact Differentially</a:t>
            </a:r>
          </a:p>
          <a:p>
            <a:pPr marL="457200" indent="-457200">
              <a:buFont typeface="+mj-lt"/>
              <a:buAutoNum type="arabicPeriod"/>
            </a:pPr>
            <a:r>
              <a:rPr lang="en-US" sz="1800" dirty="0">
                <a:solidFill>
                  <a:srgbClr val="00B0F0"/>
                </a:solidFill>
                <a:latin typeface="Century Gothic" panose="020B0502020202020204" pitchFamily="34" charset="0"/>
              </a:rPr>
              <a:t>Past &amp; Current Practices are Not Effective Enough</a:t>
            </a:r>
          </a:p>
          <a:p>
            <a:pPr marL="457200" indent="-457200">
              <a:buFont typeface="+mj-lt"/>
              <a:buAutoNum type="arabicPeriod"/>
            </a:pPr>
            <a:r>
              <a:rPr lang="en-US" sz="1800" dirty="0">
                <a:solidFill>
                  <a:srgbClr val="92D050"/>
                </a:solidFill>
                <a:latin typeface="Century Gothic" panose="020B0502020202020204" pitchFamily="34" charset="0"/>
              </a:rPr>
              <a:t>Disasters Don’t Kill People- People Kill People</a:t>
            </a:r>
          </a:p>
          <a:p>
            <a:pPr marL="457200" indent="-457200">
              <a:buFont typeface="+mj-lt"/>
              <a:buAutoNum type="arabicPeriod"/>
            </a:pPr>
            <a:r>
              <a:rPr lang="en-US" sz="1800" dirty="0">
                <a:solidFill>
                  <a:srgbClr val="00B0F0"/>
                </a:solidFill>
                <a:latin typeface="Century Gothic" panose="020B0502020202020204" pitchFamily="34" charset="0"/>
              </a:rPr>
              <a:t>Disasters Stem From Failure to Manage Risk</a:t>
            </a:r>
          </a:p>
          <a:p>
            <a:pPr marL="457200" indent="-457200">
              <a:buFont typeface="+mj-lt"/>
              <a:buAutoNum type="arabicPeriod"/>
            </a:pPr>
            <a:r>
              <a:rPr lang="en-US" sz="1800" dirty="0">
                <a:solidFill>
                  <a:srgbClr val="92D050"/>
                </a:solidFill>
                <a:latin typeface="Century Gothic" panose="020B0502020202020204" pitchFamily="34" charset="0"/>
              </a:rPr>
              <a:t>Failure Is Primarily Governmental</a:t>
            </a:r>
          </a:p>
          <a:p>
            <a:pPr marL="457200" indent="-457200">
              <a:buFont typeface="+mj-lt"/>
              <a:buAutoNum type="arabicPeriod"/>
            </a:pPr>
            <a:r>
              <a:rPr lang="en-US" sz="1800" dirty="0">
                <a:solidFill>
                  <a:srgbClr val="92D050"/>
                </a:solidFill>
                <a:latin typeface="Century Gothic" panose="020B0502020202020204" pitchFamily="34" charset="0"/>
              </a:rPr>
              <a:t>This is Primarily a Political Problem</a:t>
            </a:r>
          </a:p>
          <a:p>
            <a:pPr marL="457200" indent="-457200">
              <a:buFont typeface="+mj-lt"/>
              <a:buAutoNum type="arabicPeriod"/>
            </a:pPr>
            <a:r>
              <a:rPr lang="en-US" sz="1800" dirty="0">
                <a:solidFill>
                  <a:srgbClr val="00B0F0"/>
                </a:solidFill>
                <a:latin typeface="Century Gothic" panose="020B0502020202020204" pitchFamily="34" charset="0"/>
              </a:rPr>
              <a:t>We Must Create a Culture of Disaster Prevention</a:t>
            </a:r>
          </a:p>
          <a:p>
            <a:pPr marL="457200" indent="-457200">
              <a:buFont typeface="+mj-lt"/>
              <a:buAutoNum type="arabicPeriod"/>
            </a:pPr>
            <a:r>
              <a:rPr lang="en-US" sz="1800" dirty="0">
                <a:solidFill>
                  <a:srgbClr val="00B0F0"/>
                </a:solidFill>
                <a:latin typeface="Century Gothic" panose="020B0502020202020204" pitchFamily="34" charset="0"/>
              </a:rPr>
              <a:t>Disaster Management Needs to Continue To Evolve</a:t>
            </a:r>
          </a:p>
          <a:p>
            <a:pPr marL="457200" indent="-457200">
              <a:buFont typeface="+mj-lt"/>
              <a:buAutoNum type="arabicPeriod"/>
            </a:pPr>
            <a:r>
              <a:rPr lang="en-US" sz="1800" dirty="0">
                <a:solidFill>
                  <a:srgbClr val="00B0F0"/>
                </a:solidFill>
                <a:latin typeface="Century Gothic" panose="020B0502020202020204" pitchFamily="34" charset="0"/>
              </a:rPr>
              <a:t>Education is Key</a:t>
            </a:r>
          </a:p>
        </p:txBody>
      </p:sp>
      <p:sp>
        <p:nvSpPr>
          <p:cNvPr id="3"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Blanchard’s Dirty Dozen Breakdown</a:t>
            </a:r>
          </a:p>
        </p:txBody>
      </p:sp>
    </p:spTree>
    <p:extLst>
      <p:ext uri="{BB962C8B-B14F-4D97-AF65-F5344CB8AC3E}">
        <p14:creationId xmlns:p14="http://schemas.microsoft.com/office/powerpoint/2010/main" val="38676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500"/>
                                        <p:tgtEl>
                                          <p:spTgt spid="2">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fade">
                                      <p:cBhvr>
                                        <p:cTn id="41" dur="500"/>
                                        <p:tgtEl>
                                          <p:spTgt spid="2">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
                                            <p:txEl>
                                              <p:pRg st="11" end="11"/>
                                            </p:txEl>
                                          </p:spTgt>
                                        </p:tgtEl>
                                        <p:attrNameLst>
                                          <p:attrName>style.visibility</p:attrName>
                                        </p:attrNameLst>
                                      </p:cBhvr>
                                      <p:to>
                                        <p:strVal val="visible"/>
                                      </p:to>
                                    </p:set>
                                    <p:animEffect transition="in" filter="fade">
                                      <p:cBhvr>
                                        <p:cTn id="44" dur="500"/>
                                        <p:tgtEl>
                                          <p:spTgt spid="2">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Effect transition="in" filter="fade">
                                      <p:cBhvr>
                                        <p:cTn id="4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0614" y="3546252"/>
            <a:ext cx="7234683" cy="2044215"/>
          </a:xfrm>
        </p:spPr>
        <p:txBody>
          <a:bodyPr/>
          <a:lstStyle/>
          <a:p>
            <a:pPr marL="0" indent="0">
              <a:buNone/>
            </a:pPr>
            <a:r>
              <a:rPr lang="en-US" dirty="0">
                <a:solidFill>
                  <a:schemeClr val="tx1"/>
                </a:solidFill>
              </a:rPr>
              <a:t>“A compass, I learnt when I was surveying, it'll point you True North from where you are standing, but it's got no advice about the swamps and deserts and chasms you'll encounter along the way. If in pursuit of your destination you plunge ahead, heedless of obstacles, and achieve nothing more than to sink in a swamp, what's the use of knowing True North?”</a:t>
            </a:r>
          </a:p>
        </p:txBody>
      </p:sp>
      <p:pic>
        <p:nvPicPr>
          <p:cNvPr id="1028" name="Picture 4" descr="Image result for lincoln thaddeus scene in mov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58" y="698700"/>
            <a:ext cx="5125594" cy="284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223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1800" dirty="0">
                <a:solidFill>
                  <a:srgbClr val="FF0000"/>
                </a:solidFill>
                <a:latin typeface="Century Gothic" panose="020B0502020202020204" pitchFamily="34" charset="0"/>
              </a:rPr>
              <a:t>Disaster Losses Are Enormous</a:t>
            </a:r>
          </a:p>
          <a:p>
            <a:pPr marL="457200" indent="-457200">
              <a:buFont typeface="+mj-lt"/>
              <a:buAutoNum type="arabicPeriod"/>
            </a:pPr>
            <a:r>
              <a:rPr lang="en-US" sz="1800" dirty="0">
                <a:solidFill>
                  <a:srgbClr val="FF0000"/>
                </a:solidFill>
                <a:latin typeface="Century Gothic" panose="020B0502020202020204" pitchFamily="34" charset="0"/>
              </a:rPr>
              <a:t>The US Is Becoming More Vulnerable</a:t>
            </a:r>
          </a:p>
          <a:p>
            <a:pPr marL="457200" indent="-457200">
              <a:buFont typeface="+mj-lt"/>
              <a:buAutoNum type="arabicPeriod"/>
            </a:pPr>
            <a:r>
              <a:rPr lang="en-US" sz="1800" dirty="0">
                <a:solidFill>
                  <a:srgbClr val="FF0000"/>
                </a:solidFill>
                <a:latin typeface="Century Gothic" panose="020B0502020202020204" pitchFamily="34" charset="0"/>
              </a:rPr>
              <a:t>Disaster Losses Are Going Up</a:t>
            </a:r>
          </a:p>
          <a:p>
            <a:pPr marL="457200" indent="-457200">
              <a:buFont typeface="+mj-lt"/>
              <a:buAutoNum type="arabicPeriod"/>
            </a:pPr>
            <a:r>
              <a:rPr lang="en-US" sz="1800" dirty="0">
                <a:solidFill>
                  <a:srgbClr val="FF0000"/>
                </a:solidFill>
                <a:latin typeface="Century Gothic" panose="020B0502020202020204" pitchFamily="34" charset="0"/>
              </a:rPr>
              <a:t>Projected to Get Even Worse</a:t>
            </a:r>
          </a:p>
          <a:p>
            <a:pPr marL="457200" indent="-457200">
              <a:buFont typeface="+mj-lt"/>
              <a:buAutoNum type="arabicPeriod"/>
            </a:pPr>
            <a:r>
              <a:rPr lang="en-US" sz="1800" dirty="0">
                <a:solidFill>
                  <a:srgbClr val="FF0000"/>
                </a:solidFill>
                <a:latin typeface="Century Gothic" panose="020B0502020202020204" pitchFamily="34" charset="0"/>
              </a:rPr>
              <a:t>Disasters Impact Differentially</a:t>
            </a:r>
          </a:p>
          <a:p>
            <a:pPr marL="457200" indent="-457200">
              <a:buFont typeface="+mj-lt"/>
              <a:buAutoNum type="arabicPeriod"/>
            </a:pPr>
            <a:r>
              <a:rPr lang="en-US" sz="1800" dirty="0">
                <a:solidFill>
                  <a:srgbClr val="92D050"/>
                </a:solidFill>
                <a:latin typeface="Century Gothic" panose="020B0502020202020204" pitchFamily="34" charset="0"/>
              </a:rPr>
              <a:t>Disasters Don’t Kill People- People Kill People</a:t>
            </a:r>
          </a:p>
          <a:p>
            <a:pPr marL="457200" indent="-457200">
              <a:buFont typeface="+mj-lt"/>
              <a:buAutoNum type="arabicPeriod"/>
            </a:pPr>
            <a:r>
              <a:rPr lang="en-US" sz="1800" dirty="0">
                <a:solidFill>
                  <a:srgbClr val="92D050"/>
                </a:solidFill>
                <a:latin typeface="Century Gothic" panose="020B0502020202020204" pitchFamily="34" charset="0"/>
              </a:rPr>
              <a:t>Failure Is Primarily Governmental</a:t>
            </a:r>
          </a:p>
          <a:p>
            <a:pPr marL="457200" indent="-457200">
              <a:buFont typeface="+mj-lt"/>
              <a:buAutoNum type="arabicPeriod"/>
            </a:pPr>
            <a:r>
              <a:rPr lang="en-US" sz="1800" dirty="0">
                <a:solidFill>
                  <a:srgbClr val="92D050"/>
                </a:solidFill>
                <a:latin typeface="Century Gothic" panose="020B0502020202020204" pitchFamily="34" charset="0"/>
              </a:rPr>
              <a:t>This is Primarily a Political Problem</a:t>
            </a:r>
          </a:p>
          <a:p>
            <a:pPr marL="457200" indent="-457200">
              <a:buFont typeface="+mj-lt"/>
              <a:buAutoNum type="arabicPeriod"/>
            </a:pPr>
            <a:r>
              <a:rPr lang="en-US" sz="1800" dirty="0">
                <a:solidFill>
                  <a:srgbClr val="00B0F0"/>
                </a:solidFill>
                <a:latin typeface="Century Gothic" panose="020B0502020202020204" pitchFamily="34" charset="0"/>
              </a:rPr>
              <a:t>Effective Practices are not Used Enough</a:t>
            </a:r>
          </a:p>
          <a:p>
            <a:pPr marL="457200" indent="-457200">
              <a:buFont typeface="+mj-lt"/>
              <a:buAutoNum type="arabicPeriod"/>
            </a:pPr>
            <a:r>
              <a:rPr lang="en-US" sz="1800" dirty="0">
                <a:solidFill>
                  <a:srgbClr val="00B0F0"/>
                </a:solidFill>
                <a:latin typeface="Century Gothic" panose="020B0502020202020204" pitchFamily="34" charset="0"/>
              </a:rPr>
              <a:t>Disasters Stem From Failure to Manage Risk</a:t>
            </a:r>
          </a:p>
          <a:p>
            <a:pPr marL="457200" indent="-457200">
              <a:buFont typeface="+mj-lt"/>
              <a:buAutoNum type="arabicPeriod"/>
            </a:pPr>
            <a:r>
              <a:rPr lang="en-US" sz="1800" dirty="0">
                <a:solidFill>
                  <a:srgbClr val="00B0F0"/>
                </a:solidFill>
                <a:latin typeface="Century Gothic" panose="020B0502020202020204" pitchFamily="34" charset="0"/>
              </a:rPr>
              <a:t>We Must Create a Culture of Disaster Prevention</a:t>
            </a:r>
          </a:p>
          <a:p>
            <a:pPr marL="457200" indent="-457200">
              <a:buFont typeface="+mj-lt"/>
              <a:buAutoNum type="arabicPeriod"/>
            </a:pPr>
            <a:r>
              <a:rPr lang="en-US" sz="1800" i="1" dirty="0">
                <a:solidFill>
                  <a:srgbClr val="00B0F0"/>
                </a:solidFill>
                <a:latin typeface="Century Gothic" panose="020B0502020202020204" pitchFamily="34" charset="0"/>
              </a:rPr>
              <a:t>Disaster </a:t>
            </a:r>
            <a:r>
              <a:rPr lang="en-US" sz="1800" dirty="0">
                <a:solidFill>
                  <a:srgbClr val="00B0F0"/>
                </a:solidFill>
                <a:latin typeface="Century Gothic" panose="020B0502020202020204" pitchFamily="34" charset="0"/>
              </a:rPr>
              <a:t>Management Needs to Continue To Evolve</a:t>
            </a:r>
          </a:p>
          <a:p>
            <a:pPr marL="457200" indent="-457200">
              <a:buFont typeface="+mj-lt"/>
              <a:buAutoNum type="arabicPeriod"/>
            </a:pPr>
            <a:r>
              <a:rPr lang="en-US" sz="1800" dirty="0">
                <a:solidFill>
                  <a:srgbClr val="00B0F0"/>
                </a:solidFill>
                <a:latin typeface="Century Gothic" panose="020B0502020202020204" pitchFamily="34" charset="0"/>
              </a:rPr>
              <a:t>Education is Key</a:t>
            </a:r>
          </a:p>
        </p:txBody>
      </p:sp>
      <p:sp>
        <p:nvSpPr>
          <p:cNvPr id="3"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Blanchard’s Dirty Dozen, Sorted</a:t>
            </a:r>
          </a:p>
        </p:txBody>
      </p:sp>
      <p:sp>
        <p:nvSpPr>
          <p:cNvPr id="4" name="TextBox 3"/>
          <p:cNvSpPr txBox="1"/>
          <p:nvPr/>
        </p:nvSpPr>
        <p:spPr>
          <a:xfrm>
            <a:off x="6513586" y="2190933"/>
            <a:ext cx="2427268" cy="3416320"/>
          </a:xfrm>
          <a:prstGeom prst="rect">
            <a:avLst/>
          </a:prstGeom>
          <a:noFill/>
        </p:spPr>
        <p:txBody>
          <a:bodyPr wrap="none" rtlCol="0">
            <a:spAutoFit/>
          </a:bodyPr>
          <a:lstStyle/>
          <a:p>
            <a:r>
              <a:rPr lang="en-US" sz="3600" dirty="0">
                <a:latin typeface="Century Gothic" panose="020B0502020202020204" pitchFamily="34" charset="0"/>
              </a:rPr>
              <a:t>Swamps, </a:t>
            </a:r>
          </a:p>
          <a:p>
            <a:r>
              <a:rPr lang="en-US" sz="3600" dirty="0">
                <a:latin typeface="Century Gothic" panose="020B0502020202020204" pitchFamily="34" charset="0"/>
              </a:rPr>
              <a:t>Deserts, </a:t>
            </a:r>
          </a:p>
          <a:p>
            <a:r>
              <a:rPr lang="en-US" sz="3600" dirty="0">
                <a:latin typeface="Century Gothic" panose="020B0502020202020204" pitchFamily="34" charset="0"/>
              </a:rPr>
              <a:t>&amp; Chasms</a:t>
            </a:r>
          </a:p>
          <a:p>
            <a:endParaRPr lang="en-US" sz="3600" dirty="0">
              <a:latin typeface="Century Gothic" panose="020B0502020202020204" pitchFamily="34" charset="0"/>
            </a:endParaRPr>
          </a:p>
          <a:p>
            <a:endParaRPr lang="en-US" sz="3600" dirty="0">
              <a:latin typeface="Century Gothic" panose="020B0502020202020204" pitchFamily="34" charset="0"/>
            </a:endParaRPr>
          </a:p>
          <a:p>
            <a:r>
              <a:rPr lang="en-US" sz="3600" dirty="0">
                <a:latin typeface="Century Gothic" panose="020B0502020202020204" pitchFamily="34" charset="0"/>
              </a:rPr>
              <a:t>Advice</a:t>
            </a:r>
          </a:p>
        </p:txBody>
      </p:sp>
    </p:spTree>
    <p:extLst>
      <p:ext uri="{BB962C8B-B14F-4D97-AF65-F5344CB8AC3E}">
        <p14:creationId xmlns:p14="http://schemas.microsoft.com/office/powerpoint/2010/main" val="276174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3637" y="764096"/>
            <a:ext cx="8747217" cy="970028"/>
          </a:xfrm>
        </p:spPr>
        <p:txBody>
          <a:bodyPr/>
          <a:lstStyle/>
          <a:p>
            <a:r>
              <a:rPr lang="en-US" dirty="0">
                <a:latin typeface="Century Gothic" panose="020B0502020202020204" pitchFamily="34" charset="0"/>
              </a:rPr>
              <a:t>Blanchard’s Stratagems for Becoming a More Resilient Community</a:t>
            </a:r>
          </a:p>
        </p:txBody>
      </p:sp>
      <p:sp>
        <p:nvSpPr>
          <p:cNvPr id="4" name="Content Placeholder 1"/>
          <p:cNvSpPr txBox="1">
            <a:spLocks/>
          </p:cNvSpPr>
          <p:nvPr/>
        </p:nvSpPr>
        <p:spPr bwMode="auto">
          <a:xfrm>
            <a:off x="193637" y="1951892"/>
            <a:ext cx="8747216" cy="4477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7F7F7F"/>
              </a:buClr>
              <a:buSzPct val="80000"/>
              <a:buFont typeface="Wingdings" panose="05000000000000000000" pitchFamily="2" charset="2"/>
              <a:buChar char=""/>
              <a:defRPr sz="2400" kern="1200">
                <a:solidFill>
                  <a:srgbClr val="595959"/>
                </a:solidFill>
                <a:latin typeface="Arial"/>
                <a:ea typeface="MS PGothic" pitchFamily="34" charset="-128"/>
                <a:cs typeface="Arial"/>
              </a:defRPr>
            </a:lvl1pPr>
            <a:lvl2pPr marL="644525" indent="-342900" algn="l" rtl="0" eaLnBrk="0" fontAlgn="base" hangingPunct="0">
              <a:spcBef>
                <a:spcPct val="20000"/>
              </a:spcBef>
              <a:spcAft>
                <a:spcPct val="0"/>
              </a:spcAft>
              <a:buClr>
                <a:srgbClr val="7F7F7F"/>
              </a:buClr>
              <a:buSzPct val="100000"/>
              <a:buFont typeface="Lucida Grande" charset="0"/>
              <a:buChar char="◉"/>
              <a:defRPr sz="2200" kern="1200">
                <a:solidFill>
                  <a:srgbClr val="595959"/>
                </a:solidFill>
                <a:latin typeface="Arial"/>
                <a:ea typeface="MS PGothic" pitchFamily="34" charset="-128"/>
                <a:cs typeface="Arial"/>
              </a:defRPr>
            </a:lvl2pPr>
            <a:lvl3pPr marL="969963" indent="-342900" algn="l" rtl="0" eaLnBrk="0" fontAlgn="base" hangingPunct="0">
              <a:spcBef>
                <a:spcPct val="20000"/>
              </a:spcBef>
              <a:spcAft>
                <a:spcPct val="0"/>
              </a:spcAft>
              <a:buClr>
                <a:srgbClr val="7F7F7F"/>
              </a:buClr>
              <a:buSzPct val="80000"/>
              <a:buFont typeface="Lucida Grande" charset="0"/>
              <a:buChar char="◉"/>
              <a:defRPr sz="2000" kern="1200">
                <a:solidFill>
                  <a:srgbClr val="595959"/>
                </a:solidFill>
                <a:latin typeface="Arial"/>
                <a:ea typeface="MS PGothic" pitchFamily="34" charset="-128"/>
                <a:cs typeface="Arial"/>
              </a:defRPr>
            </a:lvl3pPr>
            <a:lvl4pPr marL="1200150" indent="-285750" algn="l" rtl="0" eaLnBrk="0" fontAlgn="base" hangingPunct="0">
              <a:spcBef>
                <a:spcPct val="20000"/>
              </a:spcBef>
              <a:spcAft>
                <a:spcPct val="0"/>
              </a:spcAft>
              <a:buClr>
                <a:srgbClr val="7F7F7F"/>
              </a:buClr>
              <a:buSzPct val="80000"/>
              <a:buFont typeface="Lucida Grande" charset="0"/>
              <a:buChar char="◉"/>
              <a:defRPr kern="1200">
                <a:solidFill>
                  <a:srgbClr val="595959"/>
                </a:solidFill>
                <a:latin typeface="Arial"/>
                <a:ea typeface="MS PGothic" pitchFamily="34" charset="-128"/>
                <a:cs typeface="Arial"/>
              </a:defRPr>
            </a:lvl4pPr>
            <a:lvl5pPr marL="1519238" indent="-285750" algn="l" rtl="0" eaLnBrk="0" fontAlgn="base" hangingPunct="0">
              <a:spcBef>
                <a:spcPct val="20000"/>
              </a:spcBef>
              <a:spcAft>
                <a:spcPct val="0"/>
              </a:spcAft>
              <a:buClr>
                <a:srgbClr val="7F7F7F"/>
              </a:buClr>
              <a:buSzPct val="80000"/>
              <a:buFont typeface="Lucida Grande" charset="0"/>
              <a:buChar char="◉"/>
              <a:defRPr sz="1600" kern="1200">
                <a:solidFill>
                  <a:srgbClr val="595959"/>
                </a:solidFill>
                <a:latin typeface="Arial"/>
                <a:ea typeface="MS PGothic" pitchFamily="34" charset="-128"/>
                <a:cs typeface="Arial"/>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en-US" sz="1600" dirty="0">
                <a:solidFill>
                  <a:srgbClr val="FF0000"/>
                </a:solidFill>
                <a:latin typeface="Century Gothic" panose="020B0502020202020204" pitchFamily="34" charset="0"/>
              </a:rPr>
              <a:t>Disaster Impact Differentially</a:t>
            </a:r>
          </a:p>
          <a:p>
            <a:pPr marL="301625" lvl="1" indent="0">
              <a:buNone/>
            </a:pPr>
            <a:r>
              <a:rPr lang="en-US" sz="1200" dirty="0">
                <a:solidFill>
                  <a:srgbClr val="FF0000"/>
                </a:solidFill>
                <a:latin typeface="Century Gothic" panose="020B0502020202020204" pitchFamily="34" charset="0"/>
              </a:rPr>
              <a:t>Recognize that hazards falls hardest on populations without the resources to respond and recover</a:t>
            </a:r>
          </a:p>
          <a:p>
            <a:pPr marL="758825" lvl="1" indent="-457200">
              <a:buFont typeface="+mj-lt"/>
              <a:buAutoNum type="arabicPeriod"/>
            </a:pPr>
            <a:endParaRPr lang="en-US" sz="1200" dirty="0">
              <a:solidFill>
                <a:srgbClr val="00B0F0"/>
              </a:solidFill>
              <a:latin typeface="Century Gothic" panose="020B0502020202020204" pitchFamily="34" charset="0"/>
            </a:endParaRPr>
          </a:p>
          <a:p>
            <a:pPr marL="0" indent="0">
              <a:buNone/>
            </a:pPr>
            <a:r>
              <a:rPr lang="en-US" sz="1600" dirty="0">
                <a:solidFill>
                  <a:srgbClr val="00B0F0"/>
                </a:solidFill>
                <a:latin typeface="Century Gothic" panose="020B0502020202020204" pitchFamily="34" charset="0"/>
              </a:rPr>
              <a:t>Effective Practices are not Used Enough</a:t>
            </a:r>
          </a:p>
          <a:p>
            <a:pPr marL="301625" lvl="1" indent="0">
              <a:buNone/>
            </a:pPr>
            <a:r>
              <a:rPr lang="en-US" sz="1200" dirty="0">
                <a:solidFill>
                  <a:srgbClr val="00B0F0"/>
                </a:solidFill>
                <a:latin typeface="Century Gothic" panose="020B0502020202020204" pitchFamily="34" charset="0"/>
              </a:rPr>
              <a:t>Mitigation, Structural practices, and Land Use Planning Work: Use Them</a:t>
            </a:r>
          </a:p>
          <a:p>
            <a:pPr marL="457200" indent="-457200">
              <a:buFont typeface="+mj-lt"/>
              <a:buAutoNum type="arabicPeriod"/>
            </a:pPr>
            <a:endParaRPr lang="en-US" sz="1200" dirty="0">
              <a:solidFill>
                <a:srgbClr val="00B0F0"/>
              </a:solidFill>
              <a:latin typeface="Century Gothic" panose="020B0502020202020204" pitchFamily="34" charset="0"/>
            </a:endParaRPr>
          </a:p>
          <a:p>
            <a:pPr marL="0" indent="0">
              <a:buNone/>
            </a:pPr>
            <a:r>
              <a:rPr lang="en-US" sz="1600" dirty="0">
                <a:solidFill>
                  <a:srgbClr val="00B0F0"/>
                </a:solidFill>
                <a:latin typeface="Century Gothic" panose="020B0502020202020204" pitchFamily="34" charset="0"/>
              </a:rPr>
              <a:t>Disasters stem from a Failure to Manage Risk</a:t>
            </a:r>
          </a:p>
          <a:p>
            <a:pPr marL="0" indent="0">
              <a:buNone/>
            </a:pPr>
            <a:r>
              <a:rPr lang="en-US" sz="1200" dirty="0">
                <a:solidFill>
                  <a:srgbClr val="00B0F0"/>
                </a:solidFill>
                <a:latin typeface="Century Gothic" panose="020B0502020202020204" pitchFamily="34" charset="0"/>
              </a:rPr>
              <a:t>        Managing hazards is not working; Focus on probability and vulnerability, i.e., risk</a:t>
            </a:r>
          </a:p>
          <a:p>
            <a:pPr marL="0" indent="0">
              <a:buNone/>
            </a:pPr>
            <a:endParaRPr lang="en-US" sz="1200" dirty="0">
              <a:solidFill>
                <a:srgbClr val="00B0F0"/>
              </a:solidFill>
              <a:latin typeface="Century Gothic" panose="020B0502020202020204" pitchFamily="34" charset="0"/>
            </a:endParaRPr>
          </a:p>
          <a:p>
            <a:pPr marL="0" indent="0">
              <a:buNone/>
            </a:pPr>
            <a:r>
              <a:rPr lang="en-US" sz="1600" dirty="0">
                <a:solidFill>
                  <a:srgbClr val="00B0F0"/>
                </a:solidFill>
                <a:latin typeface="Century Gothic" panose="020B0502020202020204" pitchFamily="34" charset="0"/>
              </a:rPr>
              <a:t>We Must Create a Culture of Disaster Prevention</a:t>
            </a:r>
          </a:p>
          <a:p>
            <a:pPr marL="301625" lvl="1" indent="0">
              <a:buNone/>
            </a:pPr>
            <a:r>
              <a:rPr lang="en-US" sz="1200" dirty="0">
                <a:solidFill>
                  <a:srgbClr val="00B0F0"/>
                </a:solidFill>
                <a:latin typeface="Century Gothic" panose="020B0502020202020204" pitchFamily="34" charset="0"/>
              </a:rPr>
              <a:t>We’re great at response, Now let’s work on prevention-  Think about capital investments and planning</a:t>
            </a:r>
          </a:p>
          <a:p>
            <a:pPr marL="457200" indent="-457200">
              <a:buFont typeface="+mj-lt"/>
              <a:buAutoNum type="arabicPeriod"/>
            </a:pPr>
            <a:endParaRPr lang="en-US" sz="1200" dirty="0">
              <a:solidFill>
                <a:srgbClr val="00B0F0"/>
              </a:solidFill>
              <a:latin typeface="Century Gothic" panose="020B0502020202020204" pitchFamily="34" charset="0"/>
            </a:endParaRPr>
          </a:p>
          <a:p>
            <a:pPr marL="0" indent="0">
              <a:buNone/>
            </a:pPr>
            <a:r>
              <a:rPr lang="en-US" sz="1600" dirty="0">
                <a:solidFill>
                  <a:srgbClr val="00B0F0"/>
                </a:solidFill>
                <a:latin typeface="Century Gothic" panose="020B0502020202020204" pitchFamily="34" charset="0"/>
              </a:rPr>
              <a:t>Emergency/Disaster Management Needs to Continue To Evolve</a:t>
            </a:r>
          </a:p>
          <a:p>
            <a:pPr marL="301625" lvl="1" indent="0">
              <a:buNone/>
            </a:pPr>
            <a:r>
              <a:rPr lang="en-US" sz="1200" dirty="0">
                <a:solidFill>
                  <a:srgbClr val="00B0F0"/>
                </a:solidFill>
                <a:latin typeface="Century Gothic" panose="020B0502020202020204" pitchFamily="34" charset="0"/>
              </a:rPr>
              <a:t>Integrative, communicative, cooperative, involve your public, lead</a:t>
            </a:r>
          </a:p>
          <a:p>
            <a:pPr marL="301625" lvl="1" indent="0">
              <a:buNone/>
            </a:pPr>
            <a:endParaRPr lang="en-US" sz="1200" dirty="0">
              <a:solidFill>
                <a:srgbClr val="00B0F0"/>
              </a:solidFill>
              <a:latin typeface="Century Gothic" panose="020B0502020202020204" pitchFamily="34" charset="0"/>
            </a:endParaRPr>
          </a:p>
          <a:p>
            <a:pPr marL="0" indent="0">
              <a:buNone/>
            </a:pPr>
            <a:r>
              <a:rPr lang="en-US" sz="1600" dirty="0">
                <a:solidFill>
                  <a:srgbClr val="00B0F0"/>
                </a:solidFill>
                <a:latin typeface="Century Gothic" panose="020B0502020202020204" pitchFamily="34" charset="0"/>
              </a:rPr>
              <a:t>Education is Key</a:t>
            </a:r>
          </a:p>
          <a:p>
            <a:pPr marL="301625" lvl="1" indent="0">
              <a:buNone/>
            </a:pPr>
            <a:r>
              <a:rPr lang="en-US" sz="1200" dirty="0">
                <a:solidFill>
                  <a:srgbClr val="00B0F0"/>
                </a:solidFill>
                <a:latin typeface="Century Gothic" panose="020B0502020202020204" pitchFamily="34" charset="0"/>
              </a:rPr>
              <a:t>Partner with universities, Knowledge generation and transfer (i.e., Extension)</a:t>
            </a:r>
          </a:p>
          <a:p>
            <a:pPr marL="301625" lvl="1" indent="0">
              <a:buNone/>
            </a:pPr>
            <a:endParaRPr lang="en-US" sz="120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536551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1800" dirty="0">
                <a:latin typeface="Century Gothic" panose="020B0502020202020204" pitchFamily="34" charset="0"/>
              </a:rPr>
              <a:t>Disaster Losses Are Enormous</a:t>
            </a:r>
          </a:p>
          <a:p>
            <a:pPr marL="457200" indent="-457200">
              <a:buFont typeface="+mj-lt"/>
              <a:buAutoNum type="arabicPeriod"/>
            </a:pPr>
            <a:r>
              <a:rPr lang="en-US" sz="1800" dirty="0">
                <a:latin typeface="Century Gothic" panose="020B0502020202020204" pitchFamily="34" charset="0"/>
              </a:rPr>
              <a:t>The US Is Becoming More Vulnerable</a:t>
            </a:r>
          </a:p>
          <a:p>
            <a:pPr marL="457200" indent="-457200">
              <a:buFont typeface="+mj-lt"/>
              <a:buAutoNum type="arabicPeriod"/>
            </a:pPr>
            <a:r>
              <a:rPr lang="en-US" sz="1800" dirty="0">
                <a:latin typeface="Century Gothic" panose="020B0502020202020204" pitchFamily="34" charset="0"/>
              </a:rPr>
              <a:t>Disaster Looses Are Going Up</a:t>
            </a:r>
          </a:p>
          <a:p>
            <a:pPr marL="457200" indent="-457200">
              <a:buFont typeface="+mj-lt"/>
              <a:buAutoNum type="arabicPeriod"/>
            </a:pPr>
            <a:r>
              <a:rPr lang="en-US" sz="1800" dirty="0">
                <a:latin typeface="Century Gothic" panose="020B0502020202020204" pitchFamily="34" charset="0"/>
              </a:rPr>
              <a:t>Projected to Get Even Worse</a:t>
            </a:r>
          </a:p>
          <a:p>
            <a:pPr marL="457200" indent="-457200">
              <a:buFont typeface="+mj-lt"/>
              <a:buAutoNum type="arabicPeriod"/>
            </a:pPr>
            <a:r>
              <a:rPr lang="en-US" sz="1800" dirty="0">
                <a:latin typeface="Century Gothic" panose="020B0502020202020204" pitchFamily="34" charset="0"/>
              </a:rPr>
              <a:t>Disasters Impact Differentially</a:t>
            </a:r>
          </a:p>
          <a:p>
            <a:pPr marL="457200" indent="-457200">
              <a:buFont typeface="+mj-lt"/>
              <a:buAutoNum type="arabicPeriod"/>
            </a:pPr>
            <a:r>
              <a:rPr lang="en-US" sz="1800" dirty="0">
                <a:latin typeface="Century Gothic" panose="020B0502020202020204" pitchFamily="34" charset="0"/>
              </a:rPr>
              <a:t>Past &amp; Current Practices are Not Effective Enough</a:t>
            </a:r>
          </a:p>
          <a:p>
            <a:pPr marL="457200" indent="-457200">
              <a:buFont typeface="+mj-lt"/>
              <a:buAutoNum type="arabicPeriod"/>
            </a:pPr>
            <a:r>
              <a:rPr lang="en-US" sz="1800" dirty="0">
                <a:latin typeface="Century Gothic" panose="020B0502020202020204" pitchFamily="34" charset="0"/>
              </a:rPr>
              <a:t>Disasters Don’t Kill People- People Kill People</a:t>
            </a:r>
          </a:p>
          <a:p>
            <a:pPr marL="457200" indent="-457200">
              <a:buFont typeface="+mj-lt"/>
              <a:buAutoNum type="arabicPeriod"/>
            </a:pPr>
            <a:r>
              <a:rPr lang="en-US" sz="1800" dirty="0">
                <a:latin typeface="Century Gothic" panose="020B0502020202020204" pitchFamily="34" charset="0"/>
              </a:rPr>
              <a:t>Disasters Stem From Failure to Manage Risk</a:t>
            </a:r>
          </a:p>
          <a:p>
            <a:pPr marL="457200" indent="-457200">
              <a:buFont typeface="+mj-lt"/>
              <a:buAutoNum type="arabicPeriod"/>
            </a:pPr>
            <a:r>
              <a:rPr lang="en-US" sz="1800" dirty="0">
                <a:latin typeface="Century Gothic" panose="020B0502020202020204" pitchFamily="34" charset="0"/>
              </a:rPr>
              <a:t>Failure Is Primarily Governmental</a:t>
            </a:r>
          </a:p>
          <a:p>
            <a:pPr marL="457200" indent="-457200">
              <a:buFont typeface="+mj-lt"/>
              <a:buAutoNum type="arabicPeriod"/>
            </a:pPr>
            <a:r>
              <a:rPr lang="en-US" sz="1800" dirty="0">
                <a:latin typeface="Century Gothic" panose="020B0502020202020204" pitchFamily="34" charset="0"/>
              </a:rPr>
              <a:t>This is Primarily a Political Problem</a:t>
            </a:r>
          </a:p>
          <a:p>
            <a:pPr marL="457200" indent="-457200">
              <a:buFont typeface="+mj-lt"/>
              <a:buAutoNum type="arabicPeriod"/>
            </a:pPr>
            <a:r>
              <a:rPr lang="en-US" sz="1800" dirty="0">
                <a:latin typeface="Century Gothic" panose="020B0502020202020204" pitchFamily="34" charset="0"/>
              </a:rPr>
              <a:t>We Must Create a Culture of Disaster Prevention</a:t>
            </a:r>
          </a:p>
          <a:p>
            <a:pPr marL="457200" indent="-457200">
              <a:buFont typeface="+mj-lt"/>
              <a:buAutoNum type="arabicPeriod"/>
            </a:pPr>
            <a:r>
              <a:rPr lang="en-US" sz="1800" dirty="0">
                <a:latin typeface="Century Gothic" panose="020B0502020202020204" pitchFamily="34" charset="0"/>
              </a:rPr>
              <a:t>Disaster </a:t>
            </a:r>
            <a:r>
              <a:rPr lang="en-US" sz="1800" strike="sngStrike" dirty="0">
                <a:latin typeface="Century Gothic" panose="020B0502020202020204" pitchFamily="34" charset="0"/>
              </a:rPr>
              <a:t>Emergency </a:t>
            </a:r>
            <a:r>
              <a:rPr lang="en-US" sz="1800" dirty="0">
                <a:latin typeface="Century Gothic" panose="020B0502020202020204" pitchFamily="34" charset="0"/>
              </a:rPr>
              <a:t>Management Needs to Continue To Evolve</a:t>
            </a:r>
          </a:p>
          <a:p>
            <a:pPr marL="457200" indent="-457200">
              <a:buFont typeface="+mj-lt"/>
              <a:buAutoNum type="arabicPeriod"/>
            </a:pPr>
            <a:r>
              <a:rPr lang="en-US" sz="1800" dirty="0">
                <a:latin typeface="Century Gothic" panose="020B0502020202020204" pitchFamily="34" charset="0"/>
              </a:rPr>
              <a:t>Education is Key</a:t>
            </a:r>
          </a:p>
        </p:txBody>
      </p:sp>
      <p:sp>
        <p:nvSpPr>
          <p:cNvPr id="3"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Blanchard’s Dirty Dozen</a:t>
            </a:r>
          </a:p>
        </p:txBody>
      </p:sp>
    </p:spTree>
    <p:extLst>
      <p:ext uri="{BB962C8B-B14F-4D97-AF65-F5344CB8AC3E}">
        <p14:creationId xmlns:p14="http://schemas.microsoft.com/office/powerpoint/2010/main" val="1556674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0" y="539750"/>
            <a:ext cx="8001000" cy="4876800"/>
          </a:xfrm>
          <a:effectLst>
            <a:outerShdw blurRad="50800" dist="38100" dir="2700000" algn="tl" rotWithShape="0">
              <a:prstClr val="black">
                <a:alpha val="40000"/>
              </a:prstClr>
            </a:outerShdw>
          </a:effectLst>
        </p:spPr>
        <p:txBody>
          <a:bodyPr>
            <a:normAutofit/>
          </a:bodyPr>
          <a:lstStyle/>
          <a:p>
            <a:pPr algn="l"/>
            <a:r>
              <a:rPr lang="en-US" sz="6000" dirty="0">
                <a:latin typeface="Century Gothic" panose="020B0502020202020204" pitchFamily="34" charset="0"/>
                <a:ea typeface="Tahoma" panose="020B0604030504040204" pitchFamily="34" charset="0"/>
                <a:cs typeface="Tahoma" panose="020B0604030504040204" pitchFamily="34" charset="0"/>
              </a:rPr>
              <a:t>C</a:t>
            </a:r>
            <a:r>
              <a:rPr lang="en-US" dirty="0">
                <a:latin typeface="Century Gothic" panose="020B0502020202020204" pitchFamily="34" charset="0"/>
                <a:ea typeface="Tahoma" panose="020B0604030504040204" pitchFamily="34" charset="0"/>
                <a:cs typeface="Tahoma" panose="020B0604030504040204" pitchFamily="34" charset="0"/>
              </a:rPr>
              <a:t>ommunity </a:t>
            </a:r>
            <a:br>
              <a:rPr lang="en-US" dirty="0">
                <a:latin typeface="Century Gothic" panose="020B0502020202020204" pitchFamily="34" charset="0"/>
                <a:ea typeface="Tahoma" panose="020B0604030504040204" pitchFamily="34" charset="0"/>
                <a:cs typeface="Tahoma" panose="020B0604030504040204" pitchFamily="34" charset="0"/>
              </a:rPr>
            </a:br>
            <a:r>
              <a:rPr lang="en-US" sz="6000" dirty="0">
                <a:latin typeface="Century Gothic" panose="020B0502020202020204" pitchFamily="34" charset="0"/>
                <a:ea typeface="Tahoma" panose="020B0604030504040204" pitchFamily="34" charset="0"/>
                <a:cs typeface="Tahoma" panose="020B0604030504040204" pitchFamily="34" charset="0"/>
              </a:rPr>
              <a:t>H</a:t>
            </a:r>
            <a:r>
              <a:rPr lang="en-US" dirty="0">
                <a:latin typeface="Century Gothic" panose="020B0502020202020204" pitchFamily="34" charset="0"/>
                <a:ea typeface="Tahoma" panose="020B0604030504040204" pitchFamily="34" charset="0"/>
                <a:cs typeface="Tahoma" panose="020B0604030504040204" pitchFamily="34" charset="0"/>
              </a:rPr>
              <a:t>ealth </a:t>
            </a:r>
            <a:br>
              <a:rPr lang="en-US" dirty="0">
                <a:latin typeface="Century Gothic" panose="020B0502020202020204" pitchFamily="34" charset="0"/>
                <a:ea typeface="Tahoma" panose="020B0604030504040204" pitchFamily="34" charset="0"/>
                <a:cs typeface="Tahoma" panose="020B0604030504040204" pitchFamily="34" charset="0"/>
              </a:rPr>
            </a:br>
            <a:r>
              <a:rPr lang="en-US" sz="6000" dirty="0">
                <a:latin typeface="Century Gothic" panose="020B0502020202020204" pitchFamily="34" charset="0"/>
                <a:ea typeface="Tahoma" panose="020B0604030504040204" pitchFamily="34" charset="0"/>
                <a:cs typeface="Tahoma" panose="020B0604030504040204" pitchFamily="34" charset="0"/>
              </a:rPr>
              <a:t>A</a:t>
            </a:r>
            <a:r>
              <a:rPr lang="en-US" dirty="0">
                <a:latin typeface="Century Gothic" panose="020B0502020202020204" pitchFamily="34" charset="0"/>
                <a:ea typeface="Tahoma" panose="020B0604030504040204" pitchFamily="34" charset="0"/>
                <a:cs typeface="Tahoma" panose="020B0604030504040204" pitchFamily="34" charset="0"/>
              </a:rPr>
              <a:t>nd </a:t>
            </a:r>
            <a:br>
              <a:rPr lang="en-US" dirty="0">
                <a:latin typeface="Century Gothic" panose="020B0502020202020204" pitchFamily="34" charset="0"/>
                <a:ea typeface="Tahoma" panose="020B0604030504040204" pitchFamily="34" charset="0"/>
                <a:cs typeface="Tahoma" panose="020B0604030504040204" pitchFamily="34" charset="0"/>
              </a:rPr>
            </a:br>
            <a:r>
              <a:rPr lang="en-US" sz="6000" dirty="0">
                <a:latin typeface="Century Gothic" panose="020B0502020202020204" pitchFamily="34" charset="0"/>
                <a:ea typeface="Tahoma" panose="020B0604030504040204" pitchFamily="34" charset="0"/>
                <a:cs typeface="Tahoma" panose="020B0604030504040204" pitchFamily="34" charset="0"/>
              </a:rPr>
              <a:t>R</a:t>
            </a:r>
            <a:r>
              <a:rPr lang="en-US" dirty="0">
                <a:latin typeface="Century Gothic" panose="020B0502020202020204" pitchFamily="34" charset="0"/>
                <a:ea typeface="Tahoma" panose="020B0604030504040204" pitchFamily="34" charset="0"/>
                <a:cs typeface="Tahoma" panose="020B0604030504040204" pitchFamily="34" charset="0"/>
              </a:rPr>
              <a:t>esource</a:t>
            </a:r>
            <a:br>
              <a:rPr lang="en-US" dirty="0">
                <a:latin typeface="Century Gothic" panose="020B0502020202020204" pitchFamily="34" charset="0"/>
                <a:ea typeface="Tahoma" panose="020B0604030504040204" pitchFamily="34" charset="0"/>
                <a:cs typeface="Tahoma" panose="020B0604030504040204" pitchFamily="34" charset="0"/>
              </a:rPr>
            </a:br>
            <a:r>
              <a:rPr lang="en-US" sz="6000" dirty="0">
                <a:latin typeface="Century Gothic" panose="020B0502020202020204" pitchFamily="34" charset="0"/>
                <a:ea typeface="Tahoma" panose="020B0604030504040204" pitchFamily="34" charset="0"/>
                <a:cs typeface="Tahoma" panose="020B0604030504040204" pitchFamily="34" charset="0"/>
              </a:rPr>
              <a:t>M</a:t>
            </a:r>
            <a:r>
              <a:rPr lang="en-US" dirty="0">
                <a:latin typeface="Century Gothic" panose="020B0502020202020204" pitchFamily="34" charset="0"/>
                <a:ea typeface="Tahoma" panose="020B0604030504040204" pitchFamily="34" charset="0"/>
                <a:cs typeface="Tahoma" panose="020B0604030504040204" pitchFamily="34" charset="0"/>
              </a:rPr>
              <a:t>anagement</a:t>
            </a:r>
          </a:p>
        </p:txBody>
      </p:sp>
      <p:pic>
        <p:nvPicPr>
          <p:cNvPr id="8" name="Picture 7" descr="DSC_1380.JPG"/>
          <p:cNvPicPr>
            <a:picLocks noChangeAspect="1"/>
          </p:cNvPicPr>
          <p:nvPr/>
        </p:nvPicPr>
        <p:blipFill>
          <a:blip r:embed="rId2" cstate="print"/>
          <a:stretch>
            <a:fillRect/>
          </a:stretch>
        </p:blipFill>
        <p:spPr>
          <a:xfrm>
            <a:off x="4267200" y="312907"/>
            <a:ext cx="4572000" cy="3039893"/>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a:bevelT w="0" h="0"/>
            <a:contourClr>
              <a:srgbClr val="C0C0C0"/>
            </a:contourClr>
          </a:sp3d>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505200"/>
            <a:ext cx="4559417" cy="3031527"/>
          </a:xfrm>
          <a:prstGeom prst="rect">
            <a:avLst/>
          </a:prstGeom>
          <a:ln w="127000" cap="rnd">
            <a:no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a:bevelT w="0" h="0"/>
            <a:contourClr>
              <a:srgbClr val="C0C0C0"/>
            </a:contourClr>
          </a:sp3d>
        </p:spPr>
      </p:pic>
    </p:spTree>
    <p:extLst>
      <p:ext uri="{BB962C8B-B14F-4D97-AF65-F5344CB8AC3E}">
        <p14:creationId xmlns:p14="http://schemas.microsoft.com/office/powerpoint/2010/main" val="3904372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5341" y="3784813"/>
            <a:ext cx="3854743" cy="232811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732" y="3780692"/>
            <a:ext cx="3864268" cy="2332233"/>
          </a:xfrm>
          <a:prstGeom prst="rect">
            <a:avLst/>
          </a:prstGeom>
        </p:spPr>
      </p:pic>
      <p:sp>
        <p:nvSpPr>
          <p:cNvPr id="10" name="TextBox 9"/>
          <p:cNvSpPr txBox="1"/>
          <p:nvPr/>
        </p:nvSpPr>
        <p:spPr>
          <a:xfrm>
            <a:off x="597876" y="1417638"/>
            <a:ext cx="5708655" cy="2308324"/>
          </a:xfrm>
          <a:prstGeom prst="rect">
            <a:avLst/>
          </a:prstGeom>
          <a:noFill/>
        </p:spPr>
        <p:txBody>
          <a:bodyPr wrap="square" rtlCol="0">
            <a:spAutoFit/>
          </a:bodyPr>
          <a:lstStyle/>
          <a:p>
            <a:pPr>
              <a:lnSpc>
                <a:spcPct val="120000"/>
              </a:lnSpc>
            </a:pPr>
            <a:r>
              <a:rPr lang="en-US" sz="2400" dirty="0">
                <a:solidFill>
                  <a:schemeClr val="tx1">
                    <a:lumMod val="75000"/>
                    <a:lumOff val="25000"/>
                  </a:schemeClr>
                </a:solidFill>
                <a:latin typeface="Century Gothic" panose="020B0502020202020204" pitchFamily="34" charset="0"/>
              </a:rPr>
              <a:t>10 Participants per table</a:t>
            </a:r>
          </a:p>
          <a:p>
            <a:pPr>
              <a:lnSpc>
                <a:spcPct val="120000"/>
              </a:lnSpc>
            </a:pPr>
            <a:r>
              <a:rPr lang="en-US" sz="2400" dirty="0">
                <a:solidFill>
                  <a:schemeClr val="tx1">
                    <a:lumMod val="75000"/>
                    <a:lumOff val="25000"/>
                  </a:schemeClr>
                </a:solidFill>
                <a:latin typeface="Century Gothic" panose="020B0502020202020204" pitchFamily="34" charset="0"/>
              </a:rPr>
              <a:t>30+ Map Layers</a:t>
            </a:r>
          </a:p>
          <a:p>
            <a:pPr>
              <a:lnSpc>
                <a:spcPct val="120000"/>
              </a:lnSpc>
            </a:pPr>
            <a:r>
              <a:rPr lang="en-US" sz="2400" dirty="0">
                <a:solidFill>
                  <a:schemeClr val="tx1">
                    <a:lumMod val="75000"/>
                    <a:lumOff val="25000"/>
                  </a:schemeClr>
                </a:solidFill>
                <a:latin typeface="Century Gothic" panose="020B0502020202020204" pitchFamily="34" charset="0"/>
              </a:rPr>
              <a:t>100+ Live Updates</a:t>
            </a:r>
          </a:p>
          <a:p>
            <a:pPr>
              <a:lnSpc>
                <a:spcPct val="120000"/>
              </a:lnSpc>
            </a:pPr>
            <a:r>
              <a:rPr lang="en-US" sz="2400" dirty="0">
                <a:solidFill>
                  <a:schemeClr val="tx1">
                    <a:lumMod val="75000"/>
                    <a:lumOff val="25000"/>
                  </a:schemeClr>
                </a:solidFill>
                <a:latin typeface="Century Gothic" panose="020B0502020202020204" pitchFamily="34" charset="0"/>
              </a:rPr>
              <a:t>Customizable Development Styles</a:t>
            </a:r>
          </a:p>
          <a:p>
            <a:pPr>
              <a:lnSpc>
                <a:spcPct val="120000"/>
              </a:lnSpc>
            </a:pPr>
            <a:r>
              <a:rPr lang="en-US" sz="2400" dirty="0">
                <a:solidFill>
                  <a:schemeClr val="tx1">
                    <a:lumMod val="75000"/>
                    <a:lumOff val="25000"/>
                  </a:schemeClr>
                </a:solidFill>
                <a:latin typeface="Century Gothic" panose="020B0502020202020204" pitchFamily="34" charset="0"/>
              </a:rPr>
              <a:t>15 Pre-saved Layouts</a:t>
            </a:r>
          </a:p>
        </p:txBody>
      </p:sp>
      <p:sp>
        <p:nvSpPr>
          <p:cNvPr id="11" name="Title 1"/>
          <p:cNvSpPr>
            <a:spLocks noGrp="1"/>
          </p:cNvSpPr>
          <p:nvPr>
            <p:ph type="title"/>
          </p:nvPr>
        </p:nvSpPr>
        <p:spPr>
          <a:xfrm>
            <a:off x="685800" y="274638"/>
            <a:ext cx="7772400" cy="1143000"/>
          </a:xfrm>
        </p:spPr>
        <p:txBody>
          <a:bodyPr/>
          <a:lstStyle/>
          <a:p>
            <a:pPr algn="ctr"/>
            <a:r>
              <a:rPr lang="en-US" dirty="0">
                <a:solidFill>
                  <a:schemeClr val="tx1">
                    <a:lumMod val="75000"/>
                    <a:lumOff val="25000"/>
                  </a:schemeClr>
                </a:solidFill>
                <a:latin typeface="Century Gothic" panose="020B0502020202020204" pitchFamily="34" charset="0"/>
              </a:rPr>
              <a:t>CHARM by the numbers</a:t>
            </a:r>
          </a:p>
        </p:txBody>
      </p:sp>
    </p:spTree>
    <p:extLst>
      <p:ext uri="{BB962C8B-B14F-4D97-AF65-F5344CB8AC3E}">
        <p14:creationId xmlns:p14="http://schemas.microsoft.com/office/powerpoint/2010/main" val="1912731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even Mikulencak\Desktop\_DSC306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1111"/>
          <a:stretch/>
        </p:blipFill>
        <p:spPr bwMode="auto">
          <a:xfrm>
            <a:off x="1"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A6957695-095F-4585-A8D1-FEC9432A7BC0}" type="slidenum">
              <a:rPr lang="en-US" smtClean="0"/>
              <a:t>32</a:t>
            </a:fld>
            <a:endParaRPr lang="en-US"/>
          </a:p>
        </p:txBody>
      </p:sp>
      <p:pic>
        <p:nvPicPr>
          <p:cNvPr id="5" name="Picture 4"/>
          <p:cNvPicPr>
            <a:picLocks noChangeAspect="1"/>
          </p:cNvPicPr>
          <p:nvPr/>
        </p:nvPicPr>
        <p:blipFill>
          <a:blip r:embed="rId4" cstate="screen">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772400" y="6400800"/>
            <a:ext cx="1061915" cy="320347"/>
          </a:xfrm>
          <a:prstGeom prst="rect">
            <a:avLst/>
          </a:prstGeom>
        </p:spPr>
      </p:pic>
      <p:sp>
        <p:nvSpPr>
          <p:cNvPr id="8" name="Rectangle 7"/>
          <p:cNvSpPr/>
          <p:nvPr/>
        </p:nvSpPr>
        <p:spPr>
          <a:xfrm>
            <a:off x="1" y="207659"/>
            <a:ext cx="5213684" cy="1263372"/>
          </a:xfrm>
          <a:prstGeom prst="rect">
            <a:avLst/>
          </a:prstGeom>
          <a:solidFill>
            <a:srgbClr val="92D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 y="624646"/>
            <a:ext cx="5486399" cy="1692771"/>
          </a:xfrm>
          <a:prstGeom prst="rect">
            <a:avLst/>
          </a:prstGeom>
          <a:noFill/>
        </p:spPr>
        <p:txBody>
          <a:bodyPr wrap="square" rtlCol="0">
            <a:spAutoFit/>
          </a:bodyPr>
          <a:lstStyle/>
          <a:p>
            <a:r>
              <a:rPr lang="en-US" sz="3200" dirty="0">
                <a:solidFill>
                  <a:schemeClr val="bg1"/>
                </a:solidFill>
                <a:effectLst>
                  <a:outerShdw blurRad="50800" dist="38100" dir="10800000" algn="r" rotWithShape="0">
                    <a:prstClr val="black">
                      <a:alpha val="40000"/>
                    </a:prstClr>
                  </a:outerShdw>
                </a:effectLst>
                <a:latin typeface="Century Gothic" panose="020B0502020202020204" pitchFamily="34" charset="0"/>
              </a:rPr>
              <a:t>Critical Facilities Exercise</a:t>
            </a:r>
          </a:p>
          <a:p>
            <a:endPar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endParaRP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FEMA Resiliency Workshop</a:t>
            </a: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Rockport TX, March 2016</a:t>
            </a:r>
          </a:p>
        </p:txBody>
      </p:sp>
    </p:spTree>
    <p:extLst>
      <p:ext uri="{BB962C8B-B14F-4D97-AF65-F5344CB8AC3E}">
        <p14:creationId xmlns:p14="http://schemas.microsoft.com/office/powerpoint/2010/main" val="37499111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pic>
        <p:nvPicPr>
          <p:cNvPr id="4" name="Picture 3"/>
          <p:cNvPicPr>
            <a:picLocks noChangeAspect="1"/>
          </p:cNvPicPr>
          <p:nvPr/>
        </p:nvPicPr>
        <p:blipFill>
          <a:blip r:embed="rId4" cstate="screen">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772400" y="6400800"/>
            <a:ext cx="1061915" cy="320347"/>
          </a:xfrm>
          <a:prstGeom prst="rect">
            <a:avLst/>
          </a:prstGeom>
        </p:spPr>
      </p:pic>
      <p:sp>
        <p:nvSpPr>
          <p:cNvPr id="8" name="Rectangle 7"/>
          <p:cNvSpPr/>
          <p:nvPr/>
        </p:nvSpPr>
        <p:spPr>
          <a:xfrm>
            <a:off x="-1" y="184842"/>
            <a:ext cx="5213684" cy="1263372"/>
          </a:xfrm>
          <a:prstGeom prst="rect">
            <a:avLst/>
          </a:prstGeom>
          <a:solidFill>
            <a:srgbClr val="92D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3093" y="601828"/>
            <a:ext cx="4343400" cy="1692771"/>
          </a:xfrm>
          <a:prstGeom prst="rect">
            <a:avLst/>
          </a:prstGeom>
          <a:noFill/>
        </p:spPr>
        <p:txBody>
          <a:bodyPr wrap="square" rtlCol="0">
            <a:spAutoFit/>
          </a:bodyPr>
          <a:lstStyle/>
          <a:p>
            <a:r>
              <a:rPr lang="en-US" sz="3200" dirty="0">
                <a:solidFill>
                  <a:schemeClr val="bg1"/>
                </a:solidFill>
                <a:effectLst>
                  <a:outerShdw blurRad="50800" dist="38100" dir="10800000" algn="r" rotWithShape="0">
                    <a:prstClr val="black">
                      <a:alpha val="40000"/>
                    </a:prstClr>
                  </a:outerShdw>
                </a:effectLst>
                <a:latin typeface="Century Gothic" panose="020B0502020202020204" pitchFamily="34" charset="0"/>
              </a:rPr>
              <a:t>Go/No-Go Exercise</a:t>
            </a:r>
          </a:p>
          <a:p>
            <a:endPar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endParaRP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FEMA Resiliency Workshop</a:t>
            </a: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Jackson Co, June 2016</a:t>
            </a:r>
          </a:p>
        </p:txBody>
      </p:sp>
    </p:spTree>
    <p:extLst>
      <p:ext uri="{BB962C8B-B14F-4D97-AF65-F5344CB8AC3E}">
        <p14:creationId xmlns:p14="http://schemas.microsoft.com/office/powerpoint/2010/main" val="2113991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4" name="Picture 3"/>
          <p:cNvPicPr>
            <a:picLocks noChangeAspect="1"/>
          </p:cNvPicPr>
          <p:nvPr/>
        </p:nvPicPr>
        <p:blipFill>
          <a:blip r:embed="rId4" cstate="screen">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772400" y="6400800"/>
            <a:ext cx="1061915" cy="320347"/>
          </a:xfrm>
          <a:prstGeom prst="rect">
            <a:avLst/>
          </a:prstGeom>
        </p:spPr>
      </p:pic>
      <p:sp>
        <p:nvSpPr>
          <p:cNvPr id="7" name="Rectangle 6"/>
          <p:cNvSpPr/>
          <p:nvPr/>
        </p:nvSpPr>
        <p:spPr>
          <a:xfrm>
            <a:off x="0" y="184842"/>
            <a:ext cx="5213684" cy="1263372"/>
          </a:xfrm>
          <a:prstGeom prst="rect">
            <a:avLst/>
          </a:prstGeom>
          <a:solidFill>
            <a:srgbClr val="92D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651623"/>
            <a:ext cx="5587126" cy="1692771"/>
          </a:xfrm>
          <a:prstGeom prst="rect">
            <a:avLst/>
          </a:prstGeom>
          <a:noFill/>
        </p:spPr>
        <p:txBody>
          <a:bodyPr wrap="square" rtlCol="0">
            <a:spAutoFit/>
          </a:bodyPr>
          <a:lstStyle/>
          <a:p>
            <a:r>
              <a:rPr lang="en-US" sz="3200" dirty="0">
                <a:solidFill>
                  <a:schemeClr val="bg1"/>
                </a:solidFill>
                <a:effectLst>
                  <a:outerShdw blurRad="50800" dist="38100" dir="10800000" algn="r" rotWithShape="0">
                    <a:prstClr val="black">
                      <a:alpha val="40000"/>
                    </a:prstClr>
                  </a:outerShdw>
                </a:effectLst>
                <a:latin typeface="Century Gothic" panose="020B0502020202020204" pitchFamily="34" charset="0"/>
              </a:rPr>
              <a:t>Future Land Use Exercise</a:t>
            </a:r>
          </a:p>
          <a:p>
            <a:endPar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endParaRP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FEMA Resiliency Workshop</a:t>
            </a: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Galveston, September 2016</a:t>
            </a:r>
          </a:p>
        </p:txBody>
      </p:sp>
    </p:spTree>
    <p:extLst>
      <p:ext uri="{BB962C8B-B14F-4D97-AF65-F5344CB8AC3E}">
        <p14:creationId xmlns:p14="http://schemas.microsoft.com/office/powerpoint/2010/main" val="1143442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754" r="2226"/>
          <a:stretch/>
        </p:blipFill>
        <p:spPr>
          <a:xfrm>
            <a:off x="0" y="4011"/>
            <a:ext cx="9144000" cy="6853989"/>
          </a:xfrm>
          <a:prstGeom prst="rect">
            <a:avLst/>
          </a:prstGeom>
        </p:spPr>
      </p:pic>
      <p:sp>
        <p:nvSpPr>
          <p:cNvPr id="7" name="Rectangle 6"/>
          <p:cNvSpPr/>
          <p:nvPr/>
        </p:nvSpPr>
        <p:spPr>
          <a:xfrm>
            <a:off x="4044462" y="4537034"/>
            <a:ext cx="5213684" cy="1263372"/>
          </a:xfrm>
          <a:prstGeom prst="rect">
            <a:avLst/>
          </a:prstGeom>
          <a:solidFill>
            <a:srgbClr val="92D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953000" y="4837420"/>
            <a:ext cx="4191000" cy="1754326"/>
          </a:xfrm>
          <a:prstGeom prst="rect">
            <a:avLst/>
          </a:prstGeom>
          <a:noFill/>
        </p:spPr>
        <p:txBody>
          <a:bodyPr wrap="square" rtlCol="0">
            <a:spAutoFit/>
          </a:bodyPr>
          <a:lstStyle/>
          <a:p>
            <a:pPr algn="r"/>
            <a:r>
              <a:rPr lang="en-US" sz="3600" dirty="0">
                <a:solidFill>
                  <a:schemeClr val="bg1"/>
                </a:solidFill>
                <a:effectLst>
                  <a:outerShdw blurRad="50800" dist="38100" dir="10800000" algn="r" rotWithShape="0">
                    <a:prstClr val="black">
                      <a:alpha val="40000"/>
                    </a:prstClr>
                  </a:outerShdw>
                </a:effectLst>
                <a:latin typeface="Century Gothic" panose="020B0502020202020204" pitchFamily="34" charset="0"/>
              </a:rPr>
              <a:t>Buy Out Exercise</a:t>
            </a:r>
          </a:p>
          <a:p>
            <a:pPr algn="r"/>
            <a:endPar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endParaRPr>
          </a:p>
          <a:p>
            <a:pPr algn="r"/>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FEMA Resiliency Workshop</a:t>
            </a:r>
          </a:p>
          <a:p>
            <a:pPr algn="r"/>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Hays Co, August 2017</a:t>
            </a:r>
          </a:p>
        </p:txBody>
      </p:sp>
    </p:spTree>
    <p:extLst>
      <p:ext uri="{BB962C8B-B14F-4D97-AF65-F5344CB8AC3E}">
        <p14:creationId xmlns:p14="http://schemas.microsoft.com/office/powerpoint/2010/main" val="4267231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 name="Rectangle 2"/>
          <p:cNvSpPr/>
          <p:nvPr/>
        </p:nvSpPr>
        <p:spPr>
          <a:xfrm>
            <a:off x="0" y="184842"/>
            <a:ext cx="5213684" cy="1263372"/>
          </a:xfrm>
          <a:prstGeom prst="rect">
            <a:avLst/>
          </a:prstGeom>
          <a:solidFill>
            <a:srgbClr val="92D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545123"/>
            <a:ext cx="4191000" cy="1754326"/>
          </a:xfrm>
          <a:prstGeom prst="rect">
            <a:avLst/>
          </a:prstGeom>
          <a:noFill/>
        </p:spPr>
        <p:txBody>
          <a:bodyPr wrap="square" rtlCol="0">
            <a:spAutoFit/>
          </a:bodyPr>
          <a:lstStyle/>
          <a:p>
            <a:r>
              <a:rPr lang="en-US" sz="3600" dirty="0">
                <a:solidFill>
                  <a:schemeClr val="bg1"/>
                </a:solidFill>
                <a:effectLst>
                  <a:outerShdw blurRad="50800" dist="38100" dir="10800000" algn="r" rotWithShape="0">
                    <a:prstClr val="black">
                      <a:alpha val="40000"/>
                    </a:prstClr>
                  </a:outerShdw>
                </a:effectLst>
                <a:latin typeface="Century Gothic" panose="020B0502020202020204" pitchFamily="34" charset="0"/>
              </a:rPr>
              <a:t>SOVI Exercise</a:t>
            </a:r>
          </a:p>
          <a:p>
            <a:endPar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endParaRP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FEMA Resiliency Workshop</a:t>
            </a: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Liberty Co, April 2018</a:t>
            </a:r>
          </a:p>
        </p:txBody>
      </p:sp>
      <p:pic>
        <p:nvPicPr>
          <p:cNvPr id="6" name="Picture 5"/>
          <p:cNvPicPr>
            <a:picLocks noChangeAspect="1"/>
          </p:cNvPicPr>
          <p:nvPr/>
        </p:nvPicPr>
        <p:blipFill>
          <a:blip r:embed="rId3" cstate="screen">
            <a:biLevel thresh="5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772400" y="6400800"/>
            <a:ext cx="1061915" cy="320347"/>
          </a:xfrm>
          <a:prstGeom prst="rect">
            <a:avLst/>
          </a:prstGeom>
        </p:spPr>
      </p:pic>
    </p:spTree>
    <p:extLst>
      <p:ext uri="{BB962C8B-B14F-4D97-AF65-F5344CB8AC3E}">
        <p14:creationId xmlns:p14="http://schemas.microsoft.com/office/powerpoint/2010/main" val="1504434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967151" cy="6858000"/>
          </a:xfrm>
          <a:prstGeom prst="rect">
            <a:avLst/>
          </a:prstGeom>
        </p:spPr>
      </p:pic>
      <p:sp>
        <p:nvSpPr>
          <p:cNvPr id="7" name="Rectangle 6"/>
          <p:cNvSpPr/>
          <p:nvPr/>
        </p:nvSpPr>
        <p:spPr>
          <a:xfrm>
            <a:off x="0" y="184842"/>
            <a:ext cx="5213684" cy="1263372"/>
          </a:xfrm>
          <a:prstGeom prst="rect">
            <a:avLst/>
          </a:prstGeom>
          <a:solidFill>
            <a:srgbClr val="92D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571051"/>
            <a:ext cx="6778870" cy="1754326"/>
          </a:xfrm>
          <a:prstGeom prst="rect">
            <a:avLst/>
          </a:prstGeom>
          <a:noFill/>
        </p:spPr>
        <p:txBody>
          <a:bodyPr wrap="square" rtlCol="0">
            <a:spAutoFit/>
          </a:bodyPr>
          <a:lstStyle/>
          <a:p>
            <a:r>
              <a:rPr lang="en-US" sz="3600" dirty="0">
                <a:solidFill>
                  <a:schemeClr val="bg1"/>
                </a:solidFill>
                <a:effectLst>
                  <a:outerShdw blurRad="50800" dist="38100" dir="10800000" algn="r" rotWithShape="0">
                    <a:prstClr val="black">
                      <a:alpha val="40000"/>
                    </a:prstClr>
                  </a:outerShdw>
                </a:effectLst>
                <a:latin typeface="Century Gothic" panose="020B0502020202020204" pitchFamily="34" charset="0"/>
              </a:rPr>
              <a:t>D/E/V Exercise</a:t>
            </a:r>
          </a:p>
          <a:p>
            <a:endPar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endParaRP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FEMA Resiliency Workshop</a:t>
            </a: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Brazoria Co, April 2018</a:t>
            </a:r>
          </a:p>
        </p:txBody>
      </p:sp>
      <p:pic>
        <p:nvPicPr>
          <p:cNvPr id="8" name="Picture 7"/>
          <p:cNvPicPr>
            <a:picLocks noChangeAspect="1"/>
          </p:cNvPicPr>
          <p:nvPr/>
        </p:nvPicPr>
        <p:blipFill>
          <a:blip r:embed="rId3" cstate="screen">
            <a:biLevel thresh="5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772400" y="6400800"/>
            <a:ext cx="1061915" cy="320347"/>
          </a:xfrm>
          <a:prstGeom prst="rect">
            <a:avLst/>
          </a:prstGeom>
        </p:spPr>
      </p:pic>
    </p:spTree>
    <p:extLst>
      <p:ext uri="{BB962C8B-B14F-4D97-AF65-F5344CB8AC3E}">
        <p14:creationId xmlns:p14="http://schemas.microsoft.com/office/powerpoint/2010/main" val="1371052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8846" r="13077"/>
          <a:stretch/>
        </p:blipFill>
        <p:spPr>
          <a:xfrm>
            <a:off x="0" y="11904"/>
            <a:ext cx="9777046" cy="6846096"/>
          </a:xfrm>
          <a:prstGeom prst="rect">
            <a:avLst/>
          </a:prstGeom>
        </p:spPr>
      </p:pic>
      <p:pic>
        <p:nvPicPr>
          <p:cNvPr id="5" name="Picture 4"/>
          <p:cNvPicPr>
            <a:picLocks noChangeAspect="1"/>
          </p:cNvPicPr>
          <p:nvPr/>
        </p:nvPicPr>
        <p:blipFill>
          <a:blip r:embed="rId4" cstate="screen">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772400" y="6400800"/>
            <a:ext cx="1061915" cy="320347"/>
          </a:xfrm>
          <a:prstGeom prst="rect">
            <a:avLst/>
          </a:prstGeom>
        </p:spPr>
      </p:pic>
      <p:sp>
        <p:nvSpPr>
          <p:cNvPr id="9" name="Rectangle 8"/>
          <p:cNvSpPr/>
          <p:nvPr/>
        </p:nvSpPr>
        <p:spPr>
          <a:xfrm>
            <a:off x="0" y="4576343"/>
            <a:ext cx="5213684" cy="1263372"/>
          </a:xfrm>
          <a:prstGeom prst="rect">
            <a:avLst/>
          </a:prstGeom>
          <a:solidFill>
            <a:srgbClr val="92D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 y="4901841"/>
            <a:ext cx="6084277" cy="1754326"/>
          </a:xfrm>
          <a:prstGeom prst="rect">
            <a:avLst/>
          </a:prstGeom>
          <a:noFill/>
        </p:spPr>
        <p:txBody>
          <a:bodyPr wrap="square" rtlCol="0">
            <a:spAutoFit/>
          </a:bodyPr>
          <a:lstStyle/>
          <a:p>
            <a:r>
              <a:rPr lang="en-US" sz="3600" dirty="0">
                <a:solidFill>
                  <a:schemeClr val="bg1"/>
                </a:solidFill>
                <a:effectLst>
                  <a:outerShdw blurRad="50800" dist="38100" dir="10800000" algn="r" rotWithShape="0">
                    <a:prstClr val="black">
                      <a:alpha val="40000"/>
                    </a:prstClr>
                  </a:outerShdw>
                </a:effectLst>
                <a:latin typeface="Century Gothic" panose="020B0502020202020204" pitchFamily="34" charset="0"/>
              </a:rPr>
              <a:t>Resilience Index</a:t>
            </a:r>
          </a:p>
          <a:p>
            <a:endPar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endParaRP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CRI-CHARM Workshop</a:t>
            </a: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Santa Rosa FL, December 2018</a:t>
            </a:r>
          </a:p>
        </p:txBody>
      </p:sp>
    </p:spTree>
    <p:extLst>
      <p:ext uri="{BB962C8B-B14F-4D97-AF65-F5344CB8AC3E}">
        <p14:creationId xmlns:p14="http://schemas.microsoft.com/office/powerpoint/2010/main" val="3720779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8" t="-16305" r="14751" b="14252"/>
          <a:stretch/>
        </p:blipFill>
        <p:spPr>
          <a:xfrm>
            <a:off x="9426" y="-1310326"/>
            <a:ext cx="9125147" cy="8201320"/>
          </a:xfrm>
          <a:prstGeom prst="rect">
            <a:avLst/>
          </a:prstGeom>
        </p:spPr>
      </p:pic>
      <p:pic>
        <p:nvPicPr>
          <p:cNvPr id="5" name="Picture 4"/>
          <p:cNvPicPr>
            <a:picLocks noChangeAspect="1"/>
          </p:cNvPicPr>
          <p:nvPr/>
        </p:nvPicPr>
        <p:blipFill>
          <a:blip r:embed="rId4" cstate="screen">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772400" y="6400800"/>
            <a:ext cx="1061915" cy="320347"/>
          </a:xfrm>
          <a:prstGeom prst="rect">
            <a:avLst/>
          </a:prstGeom>
        </p:spPr>
      </p:pic>
      <p:sp>
        <p:nvSpPr>
          <p:cNvPr id="9" name="Rectangle 8"/>
          <p:cNvSpPr/>
          <p:nvPr/>
        </p:nvSpPr>
        <p:spPr>
          <a:xfrm>
            <a:off x="-2" y="390842"/>
            <a:ext cx="5213684" cy="1263372"/>
          </a:xfrm>
          <a:prstGeom prst="rect">
            <a:avLst/>
          </a:prstGeom>
          <a:solidFill>
            <a:srgbClr val="92D05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 y="845478"/>
            <a:ext cx="8983745" cy="1754326"/>
          </a:xfrm>
          <a:prstGeom prst="rect">
            <a:avLst/>
          </a:prstGeom>
          <a:noFill/>
        </p:spPr>
        <p:txBody>
          <a:bodyPr wrap="square" rtlCol="0">
            <a:spAutoFit/>
          </a:bodyPr>
          <a:lstStyle/>
          <a:p>
            <a:r>
              <a:rPr lang="en-US" sz="3600" dirty="0">
                <a:solidFill>
                  <a:schemeClr val="bg1"/>
                </a:solidFill>
                <a:effectLst>
                  <a:outerShdw blurRad="50800" dist="38100" dir="10800000" algn="r" rotWithShape="0">
                    <a:prstClr val="black">
                      <a:alpha val="40000"/>
                    </a:prstClr>
                  </a:outerShdw>
                </a:effectLst>
                <a:latin typeface="Century Gothic" panose="020B0502020202020204" pitchFamily="34" charset="0"/>
              </a:rPr>
              <a:t>Discovery Workshops</a:t>
            </a:r>
          </a:p>
          <a:p>
            <a:endPar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endParaRPr>
          </a:p>
          <a:p>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LAN Consulting &amp; HCFCD Cedar, </a:t>
            </a:r>
            <a:r>
              <a:rPr lang="en-US" sz="2400" dirty="0" err="1">
                <a:solidFill>
                  <a:schemeClr val="bg1"/>
                </a:solidFill>
                <a:effectLst>
                  <a:outerShdw blurRad="50800" dist="38100" dir="10800000" algn="r" rotWithShape="0">
                    <a:prstClr val="black">
                      <a:alpha val="40000"/>
                    </a:prstClr>
                  </a:outerShdw>
                </a:effectLst>
                <a:latin typeface="Century Gothic" panose="020B0502020202020204" pitchFamily="34" charset="0"/>
              </a:rPr>
              <a:t>Luce</a:t>
            </a:r>
            <a:r>
              <a:rPr lang="en-US" sz="2400" dirty="0">
                <a:solidFill>
                  <a:schemeClr val="bg1"/>
                </a:solidFill>
                <a:effectLst>
                  <a:outerShdw blurRad="50800" dist="38100" dir="10800000" algn="r" rotWithShape="0">
                    <a:prstClr val="black">
                      <a:alpha val="40000"/>
                    </a:prstClr>
                  </a:outerShdw>
                </a:effectLst>
                <a:latin typeface="Century Gothic" panose="020B0502020202020204" pitchFamily="34" charset="0"/>
              </a:rPr>
              <a:t> &amp; Jackson Bayous November 2018</a:t>
            </a:r>
          </a:p>
        </p:txBody>
      </p:sp>
    </p:spTree>
    <p:extLst>
      <p:ext uri="{BB962C8B-B14F-4D97-AF65-F5344CB8AC3E}">
        <p14:creationId xmlns:p14="http://schemas.microsoft.com/office/powerpoint/2010/main" val="900388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1800" b="1" dirty="0">
                <a:latin typeface="Century Gothic" panose="020B0502020202020204" pitchFamily="34" charset="0"/>
              </a:rPr>
              <a:t>Disaster Losses Are Enormous</a:t>
            </a:r>
          </a:p>
          <a:p>
            <a:pPr marL="457200" indent="-457200">
              <a:buFont typeface="+mj-lt"/>
              <a:buAutoNum type="arabicPeriod"/>
            </a:pPr>
            <a:r>
              <a:rPr lang="en-US" sz="1800" b="1" dirty="0">
                <a:latin typeface="Century Gothic" panose="020B0502020202020204" pitchFamily="34" charset="0"/>
              </a:rPr>
              <a:t>The US Is Becoming More Vulnerable</a:t>
            </a:r>
          </a:p>
          <a:p>
            <a:pPr marL="457200" indent="-457200">
              <a:buFont typeface="+mj-lt"/>
              <a:buAutoNum type="arabicPeriod"/>
            </a:pPr>
            <a:r>
              <a:rPr lang="en-US" sz="1800" b="1" dirty="0">
                <a:latin typeface="Century Gothic" panose="020B0502020202020204" pitchFamily="34" charset="0"/>
              </a:rPr>
              <a:t>Disaster Looses Are Going Up</a:t>
            </a:r>
          </a:p>
          <a:p>
            <a:pPr marL="457200" indent="-457200">
              <a:buFont typeface="+mj-lt"/>
              <a:buAutoNum type="arabicPeriod"/>
            </a:pPr>
            <a:r>
              <a:rPr lang="en-US" sz="1800" b="1" dirty="0">
                <a:latin typeface="Century Gothic" panose="020B0502020202020204" pitchFamily="34" charset="0"/>
              </a:rPr>
              <a:t>Projected to Get Even Worse</a:t>
            </a:r>
          </a:p>
          <a:p>
            <a:pPr marL="457200" indent="-457200">
              <a:buFont typeface="+mj-lt"/>
              <a:buAutoNum type="arabicPeriod"/>
            </a:pPr>
            <a:r>
              <a:rPr lang="en-US" sz="1800" dirty="0">
                <a:latin typeface="Century Gothic" panose="020B0502020202020204" pitchFamily="34" charset="0"/>
              </a:rPr>
              <a:t>Disasters Impact Differentially</a:t>
            </a:r>
          </a:p>
          <a:p>
            <a:pPr marL="457200" indent="-457200">
              <a:buFont typeface="+mj-lt"/>
              <a:buAutoNum type="arabicPeriod"/>
            </a:pPr>
            <a:r>
              <a:rPr lang="en-US" sz="1800" dirty="0">
                <a:latin typeface="Century Gothic" panose="020B0502020202020204" pitchFamily="34" charset="0"/>
              </a:rPr>
              <a:t>Past &amp; Current Practices are Not Effective Enough</a:t>
            </a:r>
          </a:p>
          <a:p>
            <a:pPr marL="457200" indent="-457200">
              <a:buFont typeface="+mj-lt"/>
              <a:buAutoNum type="arabicPeriod"/>
            </a:pPr>
            <a:r>
              <a:rPr lang="en-US" sz="1800" dirty="0">
                <a:latin typeface="Century Gothic" panose="020B0502020202020204" pitchFamily="34" charset="0"/>
              </a:rPr>
              <a:t>Disasters Don’t Kill People- People Kill People</a:t>
            </a:r>
          </a:p>
          <a:p>
            <a:pPr marL="457200" indent="-457200">
              <a:buFont typeface="+mj-lt"/>
              <a:buAutoNum type="arabicPeriod"/>
            </a:pPr>
            <a:r>
              <a:rPr lang="en-US" sz="1800" dirty="0">
                <a:latin typeface="Century Gothic" panose="020B0502020202020204" pitchFamily="34" charset="0"/>
              </a:rPr>
              <a:t>Disasters Stem From Failure to Manage Risk</a:t>
            </a:r>
          </a:p>
          <a:p>
            <a:pPr marL="457200" indent="-457200">
              <a:buFont typeface="+mj-lt"/>
              <a:buAutoNum type="arabicPeriod"/>
            </a:pPr>
            <a:r>
              <a:rPr lang="en-US" sz="1800" dirty="0">
                <a:latin typeface="Century Gothic" panose="020B0502020202020204" pitchFamily="34" charset="0"/>
              </a:rPr>
              <a:t>Failure Is Primarily Governmental</a:t>
            </a:r>
          </a:p>
          <a:p>
            <a:pPr marL="457200" indent="-457200">
              <a:buFont typeface="+mj-lt"/>
              <a:buAutoNum type="arabicPeriod"/>
            </a:pPr>
            <a:r>
              <a:rPr lang="en-US" sz="1800" dirty="0">
                <a:latin typeface="Century Gothic" panose="020B0502020202020204" pitchFamily="34" charset="0"/>
              </a:rPr>
              <a:t>This is Primarily a Political Problem</a:t>
            </a:r>
          </a:p>
          <a:p>
            <a:pPr marL="457200" indent="-457200">
              <a:buFont typeface="+mj-lt"/>
              <a:buAutoNum type="arabicPeriod"/>
            </a:pPr>
            <a:r>
              <a:rPr lang="en-US" sz="1800" dirty="0">
                <a:latin typeface="Century Gothic" panose="020B0502020202020204" pitchFamily="34" charset="0"/>
              </a:rPr>
              <a:t>We Must Create a Culture of Disaster Prevention</a:t>
            </a:r>
          </a:p>
          <a:p>
            <a:pPr marL="457200" indent="-457200">
              <a:buFont typeface="+mj-lt"/>
              <a:buAutoNum type="arabicPeriod"/>
            </a:pPr>
            <a:r>
              <a:rPr lang="en-US" sz="1800" dirty="0">
                <a:latin typeface="Century Gothic" panose="020B0502020202020204" pitchFamily="34" charset="0"/>
              </a:rPr>
              <a:t>Disaster Management Needs to Continue To Evolve</a:t>
            </a:r>
          </a:p>
          <a:p>
            <a:pPr marL="457200" indent="-457200">
              <a:buFont typeface="+mj-lt"/>
              <a:buAutoNum type="arabicPeriod"/>
            </a:pPr>
            <a:r>
              <a:rPr lang="en-US" sz="1800" dirty="0">
                <a:latin typeface="Century Gothic" panose="020B0502020202020204" pitchFamily="34" charset="0"/>
              </a:rPr>
              <a:t>Education is Key</a:t>
            </a:r>
          </a:p>
        </p:txBody>
      </p:sp>
      <p:sp>
        <p:nvSpPr>
          <p:cNvPr id="3"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Blanchard’s Dirty Dozen</a:t>
            </a:r>
          </a:p>
        </p:txBody>
      </p:sp>
    </p:spTree>
    <p:extLst>
      <p:ext uri="{BB962C8B-B14F-4D97-AF65-F5344CB8AC3E}">
        <p14:creationId xmlns:p14="http://schemas.microsoft.com/office/powerpoint/2010/main" val="4003887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3255496"/>
            <a:ext cx="6019800" cy="1015663"/>
          </a:xfrm>
          <a:prstGeom prst="rect">
            <a:avLst/>
          </a:prstGeom>
          <a:noFill/>
        </p:spPr>
        <p:txBody>
          <a:bodyPr wrap="square" rtlCol="0">
            <a:spAutoFit/>
          </a:bodyPr>
          <a:lstStyle/>
          <a:p>
            <a:r>
              <a:rPr lang="en-US" sz="2000" dirty="0">
                <a:solidFill>
                  <a:schemeClr val="tx2">
                    <a:lumMod val="60000"/>
                    <a:lumOff val="40000"/>
                  </a:schemeClr>
                </a:solidFill>
              </a:rPr>
              <a:t>Steven Mikulencak, AICP</a:t>
            </a:r>
          </a:p>
          <a:p>
            <a:r>
              <a:rPr lang="en-US" sz="2000" dirty="0">
                <a:solidFill>
                  <a:schemeClr val="tx2">
                    <a:lumMod val="60000"/>
                    <a:lumOff val="40000"/>
                  </a:schemeClr>
                </a:solidFill>
              </a:rPr>
              <a:t>TCWP Planning Team Lead &amp; Project Manager </a:t>
            </a:r>
          </a:p>
          <a:p>
            <a:r>
              <a:rPr lang="en-US" sz="2000" dirty="0">
                <a:solidFill>
                  <a:schemeClr val="tx2">
                    <a:lumMod val="60000"/>
                    <a:lumOff val="40000"/>
                  </a:schemeClr>
                </a:solidFill>
              </a:rPr>
              <a:t>smikulencak@tamu.edu</a:t>
            </a:r>
          </a:p>
        </p:txBody>
      </p:sp>
      <p:sp>
        <p:nvSpPr>
          <p:cNvPr id="5" name="AutoShape 2" descr="https://upload.wikimedia.org/wikipedia/commons/6/67/FEMA_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upload.wikimedia.org/wikipedia/commons/6/67/FEMA_logo.sv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s://upload.wikimedia.org/wikipedia/commons/6/67/FEMA_logo.sv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5507772"/>
            <a:ext cx="2335290" cy="109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tretch>
            <a:fillRect/>
          </a:stretch>
        </p:blipFill>
        <p:spPr>
          <a:xfrm>
            <a:off x="990600" y="575976"/>
            <a:ext cx="3309028" cy="998232"/>
          </a:xfrm>
          <a:prstGeom prst="rect">
            <a:avLst/>
          </a:prstGeom>
        </p:spPr>
      </p:pic>
      <p:sp>
        <p:nvSpPr>
          <p:cNvPr id="14" name="TextBox 13"/>
          <p:cNvSpPr txBox="1"/>
          <p:nvPr/>
        </p:nvSpPr>
        <p:spPr>
          <a:xfrm>
            <a:off x="890476" y="1877943"/>
            <a:ext cx="6019800" cy="1077218"/>
          </a:xfrm>
          <a:prstGeom prst="rect">
            <a:avLst/>
          </a:prstGeom>
          <a:noFill/>
        </p:spPr>
        <p:txBody>
          <a:bodyPr wrap="square" rtlCol="0">
            <a:spAutoFit/>
          </a:bodyPr>
          <a:lstStyle/>
          <a:p>
            <a:r>
              <a:rPr lang="en-US" sz="3200" dirty="0">
                <a:solidFill>
                  <a:schemeClr val="tx2">
                    <a:lumMod val="60000"/>
                    <a:lumOff val="40000"/>
                  </a:schemeClr>
                </a:solidFill>
              </a:rPr>
              <a:t>TCWP.tamu.edu</a:t>
            </a:r>
          </a:p>
          <a:p>
            <a:r>
              <a:rPr lang="en-US" sz="3200" dirty="0">
                <a:solidFill>
                  <a:schemeClr val="tx2">
                    <a:lumMod val="60000"/>
                    <a:lumOff val="40000"/>
                  </a:schemeClr>
                </a:solidFill>
              </a:rPr>
              <a:t>CommunityCHARM.org</a:t>
            </a:r>
          </a:p>
        </p:txBody>
      </p:sp>
      <p:pic>
        <p:nvPicPr>
          <p:cNvPr id="13" name="Picture 12"/>
          <p:cNvPicPr>
            <a:picLocks noChangeAspect="1"/>
          </p:cNvPicPr>
          <p:nvPr/>
        </p:nvPicPr>
        <p:blipFill>
          <a:blip r:embed="rId7"/>
          <a:stretch>
            <a:fillRect/>
          </a:stretch>
        </p:blipFill>
        <p:spPr>
          <a:xfrm>
            <a:off x="3405350" y="5669862"/>
            <a:ext cx="2233365" cy="766155"/>
          </a:xfrm>
          <a:prstGeom prst="rect">
            <a:avLst/>
          </a:prstGeom>
        </p:spPr>
      </p:pic>
    </p:spTree>
    <p:custDataLst>
      <p:tags r:id="rId1"/>
    </p:custDataLst>
    <p:extLst>
      <p:ext uri="{BB962C8B-B14F-4D97-AF65-F5344CB8AC3E}">
        <p14:creationId xmlns:p14="http://schemas.microsoft.com/office/powerpoint/2010/main" val="186991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60" y="1174459"/>
            <a:ext cx="8747217" cy="2966806"/>
          </a:xfrm>
        </p:spPr>
        <p:txBody>
          <a:bodyPr/>
          <a:lstStyle/>
          <a:p>
            <a:pPr algn="ctr"/>
            <a:r>
              <a:rPr lang="en-US" sz="4800" dirty="0">
                <a:latin typeface="Segoe UI Black" panose="020B0A02040204020203" pitchFamily="34" charset="0"/>
                <a:ea typeface="Segoe UI Black" panose="020B0A02040204020203" pitchFamily="34" charset="0"/>
              </a:rPr>
              <a:t>The Storm after the Storm </a:t>
            </a:r>
            <a:r>
              <a:rPr lang="en-US" sz="4800" strike="sngStrike" dirty="0">
                <a:latin typeface="Segoe UI Black" panose="020B0A02040204020203" pitchFamily="34" charset="0"/>
                <a:ea typeface="Segoe UI Black" panose="020B0A02040204020203" pitchFamily="34" charset="0"/>
              </a:rPr>
              <a:t>or: How I Learned to Embrace Bureaucracy and Love Recovery</a:t>
            </a:r>
          </a:p>
        </p:txBody>
      </p:sp>
    </p:spTree>
    <p:extLst>
      <p:ext uri="{BB962C8B-B14F-4D97-AF65-F5344CB8AC3E}">
        <p14:creationId xmlns:p14="http://schemas.microsoft.com/office/powerpoint/2010/main" val="4012070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76200" y="1212473"/>
            <a:ext cx="9067800" cy="3445252"/>
          </a:xfrm>
        </p:spPr>
        <p:txBody>
          <a:bodyPr/>
          <a:lstStyle/>
          <a:p>
            <a:pPr marL="0" indent="0" algn="ctr" eaLnBrk="1" hangingPunct="1">
              <a:buNone/>
            </a:pPr>
            <a:r>
              <a:rPr lang="en-US" altLang="en-US" sz="3500" dirty="0">
                <a:solidFill>
                  <a:schemeClr val="tx1"/>
                </a:solidFill>
                <a:latin typeface="Segoe UI Black" panose="020B0A02040204020203" pitchFamily="34" charset="0"/>
                <a:ea typeface="Segoe UI Black" panose="020B0A02040204020203" pitchFamily="34" charset="0"/>
                <a:cs typeface="Segoe UI" panose="020B0502040204020203" pitchFamily="34" charset="0"/>
              </a:rPr>
              <a:t>Timothy Little</a:t>
            </a:r>
          </a:p>
          <a:p>
            <a:pPr marL="0" indent="0" algn="ctr" eaLnBrk="1" hangingPunct="1">
              <a:buNone/>
            </a:pPr>
            <a:r>
              <a:rPr lang="en-US" altLang="en-US" sz="3500" dirty="0">
                <a:solidFill>
                  <a:schemeClr val="tx1"/>
                </a:solidFill>
                <a:latin typeface="Segoe UI" panose="020B0502040204020203" pitchFamily="34" charset="0"/>
                <a:ea typeface="Segoe UI Black" panose="020B0A02040204020203" pitchFamily="34" charset="0"/>
                <a:cs typeface="Segoe UI" panose="020B0502040204020203" pitchFamily="34" charset="0"/>
              </a:rPr>
              <a:t>Community Resilience and Recovery Planner</a:t>
            </a:r>
          </a:p>
          <a:p>
            <a:pPr marL="0" indent="0" algn="ctr" eaLnBrk="1" hangingPunct="1">
              <a:buNone/>
            </a:pPr>
            <a:r>
              <a:rPr lang="en-US" altLang="en-US" sz="3500" dirty="0">
                <a:solidFill>
                  <a:schemeClr val="tx1"/>
                </a:solidFill>
                <a:latin typeface="Segoe UI" panose="020B0502040204020203" pitchFamily="34" charset="0"/>
                <a:cs typeface="Segoe UI" panose="020B0502040204020203" pitchFamily="34" charset="0"/>
              </a:rPr>
              <a:t>Texas Community Watershed Partners</a:t>
            </a:r>
          </a:p>
          <a:p>
            <a:pPr marL="0" indent="0" algn="ctr" eaLnBrk="1" hangingPunct="1">
              <a:buNone/>
            </a:pPr>
            <a:r>
              <a:rPr lang="en-US" altLang="en-US" sz="3500" dirty="0">
                <a:solidFill>
                  <a:schemeClr val="tx1"/>
                </a:solidFill>
                <a:latin typeface="Segoe UI" panose="020B0502040204020203" pitchFamily="34" charset="0"/>
                <a:cs typeface="Segoe UI" panose="020B0502040204020203" pitchFamily="34" charset="0"/>
              </a:rPr>
              <a:t>Texas A&amp;M AgriLife Extension</a:t>
            </a:r>
          </a:p>
          <a:p>
            <a:pPr marL="0" indent="0" algn="ctr" eaLnBrk="1" hangingPunct="1">
              <a:buNone/>
            </a:pPr>
            <a:r>
              <a:rPr lang="en-US" altLang="en-US" sz="3500" dirty="0">
                <a:solidFill>
                  <a:schemeClr val="tx1"/>
                </a:solidFill>
                <a:latin typeface="Segoe UI Black" panose="020B0A02040204020203" pitchFamily="34" charset="0"/>
                <a:ea typeface="Segoe UI Black" panose="020B0A02040204020203" pitchFamily="34" charset="0"/>
                <a:cs typeface="Segoe UI" panose="020B0502040204020203" pitchFamily="34" charset="0"/>
              </a:rPr>
              <a:t>tlit@tamu.edu</a:t>
            </a:r>
          </a:p>
          <a:p>
            <a:pPr marL="0" indent="0" algn="ctr" eaLnBrk="1" hangingPunct="1">
              <a:buNone/>
            </a:pPr>
            <a:endParaRPr lang="en-US" altLang="en-US" sz="3500" dirty="0">
              <a:solidFill>
                <a:schemeClr val="tx1"/>
              </a:solidFill>
              <a:latin typeface="Segoe UI Black" panose="020B0A02040204020203" pitchFamily="34" charset="0"/>
              <a:ea typeface="Segoe UI Black" panose="020B0A02040204020203" pitchFamily="34" charset="0"/>
              <a:cs typeface="Segoe UI" panose="020B0502040204020203" pitchFamily="34" charset="0"/>
            </a:endParaRPr>
          </a:p>
          <a:p>
            <a:pPr marL="0" indent="0" algn="ctr" eaLnBrk="1" hangingPunct="1">
              <a:buNone/>
            </a:pPr>
            <a:r>
              <a:rPr lang="en-US" altLang="en-US" sz="3500" dirty="0">
                <a:solidFill>
                  <a:schemeClr val="tx1"/>
                </a:solidFill>
                <a:latin typeface="Segoe UI Black" panose="020B0A02040204020203" pitchFamily="34" charset="0"/>
                <a:ea typeface="Segoe UI Black" panose="020B0A02040204020203" pitchFamily="34" charset="0"/>
                <a:cs typeface="Segoe UI" panose="020B0502040204020203" pitchFamily="34" charset="0"/>
              </a:rPr>
              <a:t>communitycharm.org</a:t>
            </a:r>
          </a:p>
          <a:p>
            <a:pPr marL="0" indent="0" algn="ctr" eaLnBrk="1" hangingPunct="1">
              <a:buNone/>
            </a:pPr>
            <a:endParaRPr lang="en-US" altLang="en-US" sz="32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stretch>
            <a:fillRect/>
          </a:stretch>
        </p:blipFill>
        <p:spPr>
          <a:xfrm>
            <a:off x="0" y="6192437"/>
            <a:ext cx="1940137" cy="665563"/>
          </a:xfrm>
          <a:prstGeom prst="rect">
            <a:avLst/>
          </a:prstGeom>
        </p:spPr>
      </p:pic>
    </p:spTree>
    <p:extLst>
      <p:ext uri="{BB962C8B-B14F-4D97-AF65-F5344CB8AC3E}">
        <p14:creationId xmlns:p14="http://schemas.microsoft.com/office/powerpoint/2010/main" val="1663416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0" y="1526796"/>
          <a:ext cx="9144000" cy="5545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a:xfrm>
            <a:off x="193637" y="421196"/>
            <a:ext cx="8747217" cy="970028"/>
          </a:xfrm>
        </p:spPr>
        <p:txBody>
          <a:bodyPr/>
          <a:lstStyle/>
          <a:p>
            <a:pPr algn="ctr"/>
            <a:r>
              <a:rPr lang="en-US" sz="4400" u="sng" dirty="0">
                <a:latin typeface="Segoe UI Black" panose="020B0A02040204020203" pitchFamily="34" charset="0"/>
                <a:ea typeface="Segoe UI Black" panose="020B0A02040204020203" pitchFamily="34" charset="0"/>
              </a:rPr>
              <a:t>Emergency Management</a:t>
            </a:r>
          </a:p>
        </p:txBody>
      </p:sp>
    </p:spTree>
    <p:extLst>
      <p:ext uri="{BB962C8B-B14F-4D97-AF65-F5344CB8AC3E}">
        <p14:creationId xmlns:p14="http://schemas.microsoft.com/office/powerpoint/2010/main" val="3836988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193729" y="1393453"/>
            <a:ext cx="8747125" cy="4454525"/>
          </a:xfrm>
        </p:spPr>
        <p:txBody>
          <a:bodyPr/>
          <a:lstStyle/>
          <a:p>
            <a:pPr marL="0" indent="0" eaLnBrk="1" hangingPunct="1">
              <a:buNone/>
            </a:pPr>
            <a:r>
              <a:rPr lang="en-US" altLang="en-US" sz="3200" dirty="0">
                <a:solidFill>
                  <a:schemeClr val="tx1"/>
                </a:solidFill>
                <a:latin typeface="Segoe UI" panose="020B0502040204020203" pitchFamily="34" charset="0"/>
                <a:cs typeface="Segoe UI" panose="020B0502040204020203" pitchFamily="34" charset="0"/>
              </a:rPr>
              <a:t>Successful recovery ensures that we emerge from any threat or hazard stronger and positioned to meet the needs of the future. Recovery capabilities support well-coordinated transparent, and timely </a:t>
            </a:r>
            <a:r>
              <a:rPr lang="en-US" altLang="en-US" sz="3200" u="sng" dirty="0">
                <a:solidFill>
                  <a:schemeClr val="tx1"/>
                </a:solidFill>
                <a:latin typeface="Segoe UI" panose="020B0502040204020203" pitchFamily="34" charset="0"/>
                <a:cs typeface="Segoe UI" panose="020B0502040204020203" pitchFamily="34" charset="0"/>
              </a:rPr>
              <a:t>restoration</a:t>
            </a:r>
            <a:r>
              <a:rPr lang="en-US" altLang="en-US" sz="3200" dirty="0">
                <a:solidFill>
                  <a:schemeClr val="tx1"/>
                </a:solidFill>
                <a:latin typeface="Segoe UI" panose="020B0502040204020203" pitchFamily="34" charset="0"/>
                <a:cs typeface="Segoe UI" panose="020B0502040204020203" pitchFamily="34" charset="0"/>
              </a:rPr>
              <a:t>, </a:t>
            </a:r>
            <a:r>
              <a:rPr lang="en-US" altLang="en-US" sz="3200" u="sng" dirty="0">
                <a:solidFill>
                  <a:schemeClr val="tx1"/>
                </a:solidFill>
                <a:latin typeface="Segoe UI" panose="020B0502040204020203" pitchFamily="34" charset="0"/>
                <a:cs typeface="Segoe UI" panose="020B0502040204020203" pitchFamily="34" charset="0"/>
              </a:rPr>
              <a:t>strengthening</a:t>
            </a:r>
            <a:r>
              <a:rPr lang="en-US" altLang="en-US" sz="3200" dirty="0">
                <a:solidFill>
                  <a:schemeClr val="tx1"/>
                </a:solidFill>
                <a:latin typeface="Segoe UI" panose="020B0502040204020203" pitchFamily="34" charset="0"/>
                <a:cs typeface="Segoe UI" panose="020B0502040204020203" pitchFamily="34" charset="0"/>
              </a:rPr>
              <a:t>, and </a:t>
            </a:r>
            <a:r>
              <a:rPr lang="en-US" altLang="en-US" sz="3200" u="sng" dirty="0">
                <a:solidFill>
                  <a:schemeClr val="tx1"/>
                </a:solidFill>
                <a:latin typeface="Segoe UI" panose="020B0502040204020203" pitchFamily="34" charset="0"/>
                <a:cs typeface="Segoe UI" panose="020B0502040204020203" pitchFamily="34" charset="0"/>
              </a:rPr>
              <a:t>revitalization</a:t>
            </a:r>
            <a:r>
              <a:rPr lang="en-US" altLang="en-US" sz="3200" dirty="0">
                <a:solidFill>
                  <a:schemeClr val="tx1"/>
                </a:solidFill>
                <a:latin typeface="Segoe UI" panose="020B0502040204020203" pitchFamily="34" charset="0"/>
                <a:cs typeface="Segoe UI" panose="020B0502040204020203" pitchFamily="34" charset="0"/>
              </a:rPr>
              <a:t> of infrastructure and housing; an economic base; health and social systems; and a revitalized cultural, historic, and environmental fabric. </a:t>
            </a:r>
          </a:p>
        </p:txBody>
      </p:sp>
      <p:sp>
        <p:nvSpPr>
          <p:cNvPr id="2" name="Title 1"/>
          <p:cNvSpPr>
            <a:spLocks noGrp="1"/>
          </p:cNvSpPr>
          <p:nvPr>
            <p:ph type="title"/>
          </p:nvPr>
        </p:nvSpPr>
        <p:spPr/>
        <p:txBody>
          <a:bodyPr/>
          <a:lstStyle/>
          <a:p>
            <a:r>
              <a:rPr lang="en-US" sz="4400" dirty="0">
                <a:latin typeface="Segoe UI Black" panose="020B0A02040204020203" pitchFamily="34" charset="0"/>
                <a:ea typeface="Segoe UI Black" panose="020B0A02040204020203" pitchFamily="34" charset="0"/>
              </a:rPr>
              <a:t>Recovery:</a:t>
            </a:r>
          </a:p>
        </p:txBody>
      </p:sp>
      <p:sp>
        <p:nvSpPr>
          <p:cNvPr id="3" name="TextBox 2"/>
          <p:cNvSpPr txBox="1"/>
          <p:nvPr/>
        </p:nvSpPr>
        <p:spPr>
          <a:xfrm>
            <a:off x="193729" y="5847978"/>
            <a:ext cx="3930596" cy="923330"/>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*From Texas Emergency Management</a:t>
            </a:r>
          </a:p>
          <a:p>
            <a:r>
              <a:rPr lang="en-US" b="1" dirty="0">
                <a:latin typeface="Segoe UI" panose="020B0502040204020203" pitchFamily="34" charset="0"/>
                <a:cs typeface="Segoe UI" panose="020B0502040204020203" pitchFamily="34" charset="0"/>
              </a:rPr>
              <a:t>Executive Guide FY 2017 Edition </a:t>
            </a:r>
          </a:p>
        </p:txBody>
      </p:sp>
    </p:spTree>
    <p:extLst>
      <p:ext uri="{BB962C8B-B14F-4D97-AF65-F5344CB8AC3E}">
        <p14:creationId xmlns:p14="http://schemas.microsoft.com/office/powerpoint/2010/main" val="2123894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2338" y="2375831"/>
            <a:ext cx="8506436" cy="970028"/>
          </a:xfrm>
        </p:spPr>
        <p:txBody>
          <a:bodyPr/>
          <a:lstStyle/>
          <a:p>
            <a:r>
              <a:rPr lang="en-US" sz="4400" dirty="0">
                <a:latin typeface="Segoe UI Black" panose="020B0A02040204020203" pitchFamily="34" charset="0"/>
                <a:ea typeface="Segoe UI Black" panose="020B0A02040204020203" pitchFamily="34" charset="0"/>
              </a:rPr>
              <a:t>HOW DOES THAT HAPPEN?!</a:t>
            </a:r>
          </a:p>
        </p:txBody>
      </p:sp>
    </p:spTree>
    <p:extLst>
      <p:ext uri="{BB962C8B-B14F-4D97-AF65-F5344CB8AC3E}">
        <p14:creationId xmlns:p14="http://schemas.microsoft.com/office/powerpoint/2010/main" val="576127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2585554"/>
            <a:ext cx="8747217" cy="970028"/>
          </a:xfrm>
        </p:spPr>
        <p:txBody>
          <a:bodyPr/>
          <a:lstStyle/>
          <a:p>
            <a:r>
              <a:rPr lang="en-US" sz="4400" dirty="0">
                <a:latin typeface="Segoe UI Black" panose="020B0A02040204020203" pitchFamily="34" charset="0"/>
                <a:ea typeface="Segoe UI Black" panose="020B0A02040204020203" pitchFamily="34" charset="0"/>
              </a:rPr>
              <a:t>Careful now, I’m going to use some FEMA speak….</a:t>
            </a:r>
          </a:p>
        </p:txBody>
      </p:sp>
    </p:spTree>
    <p:extLst>
      <p:ext uri="{BB962C8B-B14F-4D97-AF65-F5344CB8AC3E}">
        <p14:creationId xmlns:p14="http://schemas.microsoft.com/office/powerpoint/2010/main" val="2225695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193675" y="1719743"/>
            <a:ext cx="8747125" cy="3145871"/>
          </a:xfrm>
        </p:spPr>
        <p:txBody>
          <a:bodyPr/>
          <a:lstStyle/>
          <a:p>
            <a:pPr eaLnBrk="1" hangingPunct="1"/>
            <a:r>
              <a:rPr lang="en-US" altLang="en-US" sz="4800" dirty="0">
                <a:solidFill>
                  <a:schemeClr val="tx1"/>
                </a:solidFill>
                <a:latin typeface="Segoe UI" panose="020B0502040204020203" pitchFamily="34" charset="0"/>
                <a:cs typeface="Segoe UI" panose="020B0502040204020203" pitchFamily="34" charset="0"/>
              </a:rPr>
              <a:t>Public Assistance (PA)</a:t>
            </a:r>
          </a:p>
          <a:p>
            <a:pPr eaLnBrk="1" hangingPunct="1"/>
            <a:r>
              <a:rPr lang="en-US" altLang="en-US" sz="4800" dirty="0">
                <a:solidFill>
                  <a:schemeClr val="tx1"/>
                </a:solidFill>
                <a:latin typeface="Segoe UI" panose="020B0502040204020203" pitchFamily="34" charset="0"/>
                <a:cs typeface="Segoe UI" panose="020B0502040204020203" pitchFamily="34" charset="0"/>
              </a:rPr>
              <a:t>Individual Assistance (IA)</a:t>
            </a:r>
          </a:p>
          <a:p>
            <a:pPr eaLnBrk="1" hangingPunct="1"/>
            <a:r>
              <a:rPr lang="en-US" altLang="en-US" sz="4800" dirty="0">
                <a:solidFill>
                  <a:schemeClr val="tx1"/>
                </a:solidFill>
                <a:latin typeface="Segoe UI" panose="020B0502040204020203" pitchFamily="34" charset="0"/>
                <a:cs typeface="Segoe UI" panose="020B0502040204020203" pitchFamily="34" charset="0"/>
              </a:rPr>
              <a:t>National Disaster Recovery Support/Interagency Recovery Coordination (NDRS/IRC)</a:t>
            </a:r>
          </a:p>
        </p:txBody>
      </p:sp>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Recovery – A Brief Overview</a:t>
            </a:r>
          </a:p>
        </p:txBody>
      </p:sp>
    </p:spTree>
    <p:extLst>
      <p:ext uri="{BB962C8B-B14F-4D97-AF65-F5344CB8AC3E}">
        <p14:creationId xmlns:p14="http://schemas.microsoft.com/office/powerpoint/2010/main" val="2090630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193675" y="1719743"/>
            <a:ext cx="8747125" cy="3145871"/>
          </a:xfrm>
        </p:spPr>
        <p:txBody>
          <a:bodyPr/>
          <a:lstStyle/>
          <a:p>
            <a:pPr eaLnBrk="1" hangingPunct="1"/>
            <a:r>
              <a:rPr lang="en-US" altLang="en-US" sz="4800" dirty="0">
                <a:solidFill>
                  <a:schemeClr val="tx1"/>
                </a:solidFill>
                <a:latin typeface="Segoe UI" panose="020B0502040204020203" pitchFamily="34" charset="0"/>
                <a:cs typeface="Segoe UI" panose="020B0502040204020203" pitchFamily="34" charset="0"/>
              </a:rPr>
              <a:t>Debris Removal</a:t>
            </a:r>
          </a:p>
          <a:p>
            <a:pPr eaLnBrk="1" hangingPunct="1"/>
            <a:r>
              <a:rPr lang="en-US" altLang="en-US" sz="4800" dirty="0">
                <a:solidFill>
                  <a:schemeClr val="tx1"/>
                </a:solidFill>
                <a:latin typeface="Segoe UI" panose="020B0502040204020203" pitchFamily="34" charset="0"/>
                <a:cs typeface="Segoe UI" panose="020B0502040204020203" pitchFamily="34" charset="0"/>
              </a:rPr>
              <a:t>Emergency Protective Measures</a:t>
            </a:r>
          </a:p>
          <a:p>
            <a:pPr eaLnBrk="1" hangingPunct="1"/>
            <a:r>
              <a:rPr lang="en-US" altLang="en-US" sz="4800" dirty="0">
                <a:solidFill>
                  <a:schemeClr val="tx1"/>
                </a:solidFill>
                <a:latin typeface="Segoe UI" panose="020B0502040204020203" pitchFamily="34" charset="0"/>
                <a:cs typeface="Segoe UI" panose="020B0502040204020203" pitchFamily="34" charset="0"/>
              </a:rPr>
              <a:t>Permanent Restoration of infrastructure</a:t>
            </a:r>
          </a:p>
        </p:txBody>
      </p:sp>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Public Assistance (PA)</a:t>
            </a:r>
          </a:p>
        </p:txBody>
      </p:sp>
    </p:spTree>
    <p:extLst>
      <p:ext uri="{BB962C8B-B14F-4D97-AF65-F5344CB8AC3E}">
        <p14:creationId xmlns:p14="http://schemas.microsoft.com/office/powerpoint/2010/main" val="3117286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193675" y="1719743"/>
            <a:ext cx="8747125" cy="4433407"/>
          </a:xfrm>
        </p:spPr>
        <p:txBody>
          <a:bodyPr/>
          <a:lstStyle/>
          <a:p>
            <a:pPr eaLnBrk="1" hangingPunct="1"/>
            <a:r>
              <a:rPr lang="en-US" altLang="en-US" sz="4800" u="sng" dirty="0">
                <a:solidFill>
                  <a:schemeClr val="tx1"/>
                </a:solidFill>
                <a:latin typeface="Segoe UI" panose="020B0502040204020203" pitchFamily="34" charset="0"/>
                <a:cs typeface="Segoe UI" panose="020B0502040204020203" pitchFamily="34" charset="0"/>
              </a:rPr>
              <a:t>Category A:</a:t>
            </a:r>
            <a:r>
              <a:rPr lang="en-US" altLang="en-US" sz="4800" dirty="0">
                <a:solidFill>
                  <a:schemeClr val="tx1"/>
                </a:solidFill>
                <a:latin typeface="Segoe UI" panose="020B0502040204020203" pitchFamily="34" charset="0"/>
                <a:cs typeface="Segoe UI" panose="020B0502040204020203" pitchFamily="34" charset="0"/>
              </a:rPr>
              <a:t> Debris Removal</a:t>
            </a:r>
          </a:p>
          <a:p>
            <a:pPr eaLnBrk="1" hangingPunct="1"/>
            <a:r>
              <a:rPr lang="en-US" altLang="en-US" sz="4800" u="sng" dirty="0">
                <a:solidFill>
                  <a:schemeClr val="tx1"/>
                </a:solidFill>
                <a:latin typeface="Segoe UI" panose="020B0502040204020203" pitchFamily="34" charset="0"/>
                <a:cs typeface="Segoe UI" panose="020B0502040204020203" pitchFamily="34" charset="0"/>
              </a:rPr>
              <a:t>Category B:</a:t>
            </a:r>
            <a:r>
              <a:rPr lang="en-US" altLang="en-US" sz="4800" dirty="0">
                <a:solidFill>
                  <a:schemeClr val="tx1"/>
                </a:solidFill>
                <a:latin typeface="Segoe UI" panose="020B0502040204020203" pitchFamily="34" charset="0"/>
                <a:cs typeface="Segoe UI" panose="020B0502040204020203" pitchFamily="34" charset="0"/>
              </a:rPr>
              <a:t> Emergency Protective Services</a:t>
            </a:r>
          </a:p>
          <a:p>
            <a:pPr eaLnBrk="1" hangingPunct="1"/>
            <a:r>
              <a:rPr lang="en-US" altLang="en-US" sz="4800" u="sng" dirty="0">
                <a:solidFill>
                  <a:schemeClr val="tx1"/>
                </a:solidFill>
                <a:latin typeface="Segoe UI" panose="020B0502040204020203" pitchFamily="34" charset="0"/>
                <a:cs typeface="Segoe UI" panose="020B0502040204020203" pitchFamily="34" charset="0"/>
              </a:rPr>
              <a:t>Category C:</a:t>
            </a:r>
            <a:r>
              <a:rPr lang="en-US" altLang="en-US" sz="4800" dirty="0">
                <a:solidFill>
                  <a:schemeClr val="tx1"/>
                </a:solidFill>
                <a:latin typeface="Segoe UI" panose="020B0502040204020203" pitchFamily="34" charset="0"/>
                <a:cs typeface="Segoe UI" panose="020B0502040204020203" pitchFamily="34" charset="0"/>
              </a:rPr>
              <a:t> Roads and Bridges</a:t>
            </a:r>
          </a:p>
        </p:txBody>
      </p:sp>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PA: Categories</a:t>
            </a:r>
          </a:p>
        </p:txBody>
      </p:sp>
    </p:spTree>
    <p:extLst>
      <p:ext uri="{BB962C8B-B14F-4D97-AF65-F5344CB8AC3E}">
        <p14:creationId xmlns:p14="http://schemas.microsoft.com/office/powerpoint/2010/main" val="553646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7647"/>
          <a:stretch/>
        </p:blipFill>
        <p:spPr>
          <a:xfrm>
            <a:off x="193636" y="1461007"/>
            <a:ext cx="8584309" cy="4586538"/>
          </a:xfrm>
          <a:prstGeom prst="rect">
            <a:avLst/>
          </a:prstGeom>
        </p:spPr>
      </p:pic>
      <p:sp>
        <p:nvSpPr>
          <p:cNvPr id="7"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Loss Events in the U.S. 1980-2017</a:t>
            </a:r>
          </a:p>
        </p:txBody>
      </p:sp>
      <p:cxnSp>
        <p:nvCxnSpPr>
          <p:cNvPr id="4" name="Straight Connector 3"/>
          <p:cNvCxnSpPr/>
          <p:nvPr/>
        </p:nvCxnSpPr>
        <p:spPr>
          <a:xfrm>
            <a:off x="4457700" y="1564640"/>
            <a:ext cx="43961" cy="4071229"/>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9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193767" y="1433168"/>
            <a:ext cx="8747125" cy="4433407"/>
          </a:xfrm>
        </p:spPr>
        <p:txBody>
          <a:bodyPr/>
          <a:lstStyle/>
          <a:p>
            <a:pPr eaLnBrk="1" hangingPunct="1"/>
            <a:r>
              <a:rPr lang="en-US" altLang="en-US" sz="4800" u="sng" dirty="0">
                <a:solidFill>
                  <a:schemeClr val="tx1"/>
                </a:solidFill>
                <a:latin typeface="Segoe UI" panose="020B0502040204020203" pitchFamily="34" charset="0"/>
                <a:cs typeface="Segoe UI" panose="020B0502040204020203" pitchFamily="34" charset="0"/>
              </a:rPr>
              <a:t>Category D:</a:t>
            </a:r>
            <a:r>
              <a:rPr lang="en-US" altLang="en-US" sz="4800" dirty="0">
                <a:solidFill>
                  <a:schemeClr val="tx1"/>
                </a:solidFill>
                <a:latin typeface="Segoe UI" panose="020B0502040204020203" pitchFamily="34" charset="0"/>
                <a:cs typeface="Segoe UI" panose="020B0502040204020203" pitchFamily="34" charset="0"/>
              </a:rPr>
              <a:t> Water Control Facilities</a:t>
            </a:r>
          </a:p>
          <a:p>
            <a:pPr eaLnBrk="1" hangingPunct="1"/>
            <a:r>
              <a:rPr lang="en-US" altLang="en-US" sz="4800" u="sng" dirty="0">
                <a:solidFill>
                  <a:schemeClr val="tx1"/>
                </a:solidFill>
                <a:latin typeface="Segoe UI" panose="020B0502040204020203" pitchFamily="34" charset="0"/>
                <a:cs typeface="Segoe UI" panose="020B0502040204020203" pitchFamily="34" charset="0"/>
              </a:rPr>
              <a:t>Category E:</a:t>
            </a:r>
            <a:r>
              <a:rPr lang="en-US" altLang="en-US" sz="4800" dirty="0">
                <a:solidFill>
                  <a:schemeClr val="tx1"/>
                </a:solidFill>
                <a:latin typeface="Segoe UI" panose="020B0502040204020203" pitchFamily="34" charset="0"/>
                <a:cs typeface="Segoe UI" panose="020B0502040204020203" pitchFamily="34" charset="0"/>
              </a:rPr>
              <a:t> Public Buildings and Equipment</a:t>
            </a:r>
          </a:p>
        </p:txBody>
      </p:sp>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PA: Categories</a:t>
            </a:r>
          </a:p>
        </p:txBody>
      </p:sp>
    </p:spTree>
    <p:extLst>
      <p:ext uri="{BB962C8B-B14F-4D97-AF65-F5344CB8AC3E}">
        <p14:creationId xmlns:p14="http://schemas.microsoft.com/office/powerpoint/2010/main" val="777425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a:xfrm>
            <a:off x="193767" y="1433168"/>
            <a:ext cx="8747125" cy="4433407"/>
          </a:xfrm>
        </p:spPr>
        <p:txBody>
          <a:bodyPr/>
          <a:lstStyle/>
          <a:p>
            <a:pPr eaLnBrk="1" hangingPunct="1"/>
            <a:r>
              <a:rPr lang="en-US" altLang="en-US" sz="4800" u="sng" dirty="0">
                <a:solidFill>
                  <a:schemeClr val="tx1"/>
                </a:solidFill>
                <a:latin typeface="Segoe UI" panose="020B0502040204020203" pitchFamily="34" charset="0"/>
                <a:cs typeface="Segoe UI" panose="020B0502040204020203" pitchFamily="34" charset="0"/>
              </a:rPr>
              <a:t>Category F:</a:t>
            </a:r>
            <a:r>
              <a:rPr lang="en-US" altLang="en-US" sz="4800" dirty="0">
                <a:solidFill>
                  <a:schemeClr val="tx1"/>
                </a:solidFill>
                <a:latin typeface="Segoe UI" panose="020B0502040204020203" pitchFamily="34" charset="0"/>
                <a:cs typeface="Segoe UI" panose="020B0502040204020203" pitchFamily="34" charset="0"/>
              </a:rPr>
              <a:t> Utilities</a:t>
            </a:r>
          </a:p>
          <a:p>
            <a:pPr eaLnBrk="1" hangingPunct="1"/>
            <a:r>
              <a:rPr lang="en-US" altLang="en-US" sz="4800" u="sng" dirty="0">
                <a:solidFill>
                  <a:schemeClr val="tx1"/>
                </a:solidFill>
                <a:latin typeface="Segoe UI" panose="020B0502040204020203" pitchFamily="34" charset="0"/>
                <a:cs typeface="Segoe UI" panose="020B0502040204020203" pitchFamily="34" charset="0"/>
              </a:rPr>
              <a:t>Category E:</a:t>
            </a:r>
            <a:r>
              <a:rPr lang="en-US" altLang="en-US" sz="4800" dirty="0">
                <a:solidFill>
                  <a:schemeClr val="tx1"/>
                </a:solidFill>
                <a:latin typeface="Segoe UI" panose="020B0502040204020203" pitchFamily="34" charset="0"/>
                <a:cs typeface="Segoe UI" panose="020B0502040204020203" pitchFamily="34" charset="0"/>
              </a:rPr>
              <a:t> Parks, Recreational Facilities and Other Facilities</a:t>
            </a:r>
          </a:p>
        </p:txBody>
      </p:sp>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PA: Categories</a:t>
            </a:r>
          </a:p>
        </p:txBody>
      </p:sp>
    </p:spTree>
    <p:extLst>
      <p:ext uri="{BB962C8B-B14F-4D97-AF65-F5344CB8AC3E}">
        <p14:creationId xmlns:p14="http://schemas.microsoft.com/office/powerpoint/2010/main" val="2358695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04902"/>
            <a:ext cx="9114465" cy="6253098"/>
          </a:xfrm>
          <a:prstGeom prst="rect">
            <a:avLst/>
          </a:prstGeom>
        </p:spPr>
      </p:pic>
      <p:sp>
        <p:nvSpPr>
          <p:cNvPr id="3" name="Title 1"/>
          <p:cNvSpPr txBox="1">
            <a:spLocks/>
          </p:cNvSpPr>
          <p:nvPr/>
        </p:nvSpPr>
        <p:spPr>
          <a:xfrm>
            <a:off x="0" y="-21874"/>
            <a:ext cx="8747217" cy="698149"/>
          </a:xfrm>
          <a:prstGeom prst="rect">
            <a:avLst/>
          </a:prstGeom>
        </p:spPr>
        <p:txBody>
          <a:bodyPr/>
          <a:lstStyle>
            <a:lvl1pPr algn="l" rtl="0" eaLnBrk="0" fontAlgn="base" hangingPunct="0">
              <a:spcBef>
                <a:spcPct val="0"/>
              </a:spcBef>
              <a:spcAft>
                <a:spcPct val="0"/>
              </a:spcAft>
              <a:defRPr sz="3600" kern="1200">
                <a:solidFill>
                  <a:srgbClr val="500000"/>
                </a:solidFill>
                <a:latin typeface="Georgia"/>
                <a:ea typeface="MS PGothic" pitchFamily="34" charset="-128"/>
                <a:cs typeface="Georgia"/>
              </a:defRPr>
            </a:lvl1pPr>
            <a:lvl2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2pPr>
            <a:lvl3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3pPr>
            <a:lvl4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4pPr>
            <a:lvl5pPr algn="l" rtl="0" eaLnBrk="0" fontAlgn="base" hangingPunct="0">
              <a:spcBef>
                <a:spcPct val="0"/>
              </a:spcBef>
              <a:spcAft>
                <a:spcPct val="0"/>
              </a:spcAft>
              <a:defRPr sz="3600">
                <a:solidFill>
                  <a:srgbClr val="500000"/>
                </a:solidFill>
                <a:latin typeface="Georgia" pitchFamily="18" charset="0"/>
                <a:ea typeface="MS PGothic" pitchFamily="34" charset="-128"/>
                <a:cs typeface="Georgia" panose="02040502050405020303"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a:latin typeface="Segoe UI Black" panose="020B0A02040204020203" pitchFamily="34" charset="0"/>
                <a:ea typeface="Segoe UI Black" panose="020B0A02040204020203" pitchFamily="34" charset="0"/>
              </a:rPr>
              <a:t>PA: Process</a:t>
            </a:r>
          </a:p>
        </p:txBody>
      </p:sp>
    </p:spTree>
    <p:extLst>
      <p:ext uri="{BB962C8B-B14F-4D97-AF65-F5344CB8AC3E}">
        <p14:creationId xmlns:p14="http://schemas.microsoft.com/office/powerpoint/2010/main" val="2705584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51001" y="2406240"/>
            <a:ext cx="5416550" cy="970028"/>
          </a:xfrm>
        </p:spPr>
        <p:txBody>
          <a:bodyPr/>
          <a:lstStyle/>
          <a:p>
            <a:r>
              <a:rPr lang="en-US" sz="4400" dirty="0">
                <a:latin typeface="Segoe UI Black" panose="020B0A02040204020203" pitchFamily="34" charset="0"/>
                <a:ea typeface="Segoe UI Black" panose="020B0A02040204020203" pitchFamily="34" charset="0"/>
              </a:rPr>
              <a:t>Complicated right?</a:t>
            </a:r>
          </a:p>
        </p:txBody>
      </p:sp>
    </p:spTree>
    <p:extLst>
      <p:ext uri="{BB962C8B-B14F-4D97-AF65-F5344CB8AC3E}">
        <p14:creationId xmlns:p14="http://schemas.microsoft.com/office/powerpoint/2010/main" val="29974966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8925" y="225014"/>
            <a:ext cx="8521700" cy="5823361"/>
          </a:xfrm>
        </p:spPr>
        <p:txBody>
          <a:bodyPr/>
          <a:lstStyle/>
          <a:p>
            <a:r>
              <a:rPr lang="en-US" sz="4400" dirty="0">
                <a:latin typeface="Segoe UI Black" panose="020B0A02040204020203" pitchFamily="34" charset="0"/>
                <a:ea typeface="Segoe UI Black" panose="020B0A02040204020203" pitchFamily="34" charset="0"/>
              </a:rPr>
              <a:t>Individual Assistance (IA)</a:t>
            </a:r>
            <a:br>
              <a:rPr lang="en-US" sz="4400" dirty="0">
                <a:latin typeface="Segoe UI Black" panose="020B0A02040204020203" pitchFamily="34" charset="0"/>
                <a:ea typeface="Segoe UI Black" panose="020B0A02040204020203" pitchFamily="34" charset="0"/>
              </a:rPr>
            </a:br>
            <a:br>
              <a:rPr lang="en-US" sz="4400" dirty="0">
                <a:latin typeface="Segoe UI Black" panose="020B0A02040204020203" pitchFamily="34" charset="0"/>
                <a:ea typeface="Segoe UI Black" panose="020B0A02040204020203" pitchFamily="34" charset="0"/>
              </a:rPr>
            </a:br>
            <a:r>
              <a:rPr lang="en-US" sz="4400" dirty="0">
                <a:latin typeface="Segoe UI Black" panose="020B0A02040204020203" pitchFamily="34" charset="0"/>
                <a:ea typeface="Segoe UI Black" panose="020B0A02040204020203" pitchFamily="34" charset="0"/>
              </a:rPr>
              <a:t>Provides financial assistance and services to people in federal declaration areas whose property is damaged or destroyed and the losses are not covered by insurance.</a:t>
            </a:r>
          </a:p>
        </p:txBody>
      </p:sp>
    </p:spTree>
    <p:extLst>
      <p:ext uri="{BB962C8B-B14F-4D97-AF65-F5344CB8AC3E}">
        <p14:creationId xmlns:p14="http://schemas.microsoft.com/office/powerpoint/2010/main" val="3944178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9700" y="314451"/>
            <a:ext cx="5743575" cy="6520131"/>
          </a:xfrm>
        </p:spPr>
      </p:pic>
      <p:sp>
        <p:nvSpPr>
          <p:cNvPr id="4" name="Title 1"/>
          <p:cNvSpPr>
            <a:spLocks noGrp="1"/>
          </p:cNvSpPr>
          <p:nvPr>
            <p:ph type="title"/>
          </p:nvPr>
        </p:nvSpPr>
        <p:spPr>
          <a:xfrm>
            <a:off x="-1" y="771525"/>
            <a:ext cx="3095625" cy="1657350"/>
          </a:xfrm>
        </p:spPr>
        <p:txBody>
          <a:bodyPr/>
          <a:lstStyle/>
          <a:p>
            <a:r>
              <a:rPr lang="en-US" dirty="0">
                <a:latin typeface="Segoe UI Black" panose="020B0A02040204020203" pitchFamily="34" charset="0"/>
                <a:ea typeface="Segoe UI Black" panose="020B0A02040204020203" pitchFamily="34" charset="0"/>
              </a:rPr>
              <a:t>IA: Sequence of Delivery</a:t>
            </a:r>
          </a:p>
        </p:txBody>
      </p:sp>
    </p:spTree>
    <p:extLst>
      <p:ext uri="{BB962C8B-B14F-4D97-AF65-F5344CB8AC3E}">
        <p14:creationId xmlns:p14="http://schemas.microsoft.com/office/powerpoint/2010/main" val="2270075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IA:</a:t>
            </a:r>
          </a:p>
        </p:txBody>
      </p:sp>
      <p:sp>
        <p:nvSpPr>
          <p:cNvPr id="5" name="Content Placeholder 1"/>
          <p:cNvSpPr>
            <a:spLocks noGrp="1"/>
          </p:cNvSpPr>
          <p:nvPr>
            <p:ph idx="1"/>
          </p:nvPr>
        </p:nvSpPr>
        <p:spPr>
          <a:xfrm>
            <a:off x="193767" y="1433168"/>
            <a:ext cx="8747125" cy="4433407"/>
          </a:xfrm>
        </p:spPr>
        <p:txBody>
          <a:bodyPr/>
          <a:lstStyle/>
          <a:p>
            <a:pPr eaLnBrk="1" hangingPunct="1"/>
            <a:r>
              <a:rPr lang="en-US" altLang="en-US" sz="4800" dirty="0">
                <a:solidFill>
                  <a:schemeClr val="tx1"/>
                </a:solidFill>
                <a:latin typeface="Segoe UI" panose="020B0502040204020203" pitchFamily="34" charset="0"/>
                <a:cs typeface="Segoe UI" panose="020B0502040204020203" pitchFamily="34" charset="0"/>
              </a:rPr>
              <a:t>Individual and Household Program</a:t>
            </a:r>
          </a:p>
          <a:p>
            <a:pPr eaLnBrk="1" hangingPunct="1"/>
            <a:r>
              <a:rPr lang="en-US" altLang="en-US" sz="4800" dirty="0">
                <a:solidFill>
                  <a:schemeClr val="tx1"/>
                </a:solidFill>
                <a:latin typeface="Segoe UI" panose="020B0502040204020203" pitchFamily="34" charset="0"/>
                <a:cs typeface="Segoe UI" panose="020B0502040204020203" pitchFamily="34" charset="0"/>
              </a:rPr>
              <a:t>Crisis Counseling Program</a:t>
            </a:r>
          </a:p>
          <a:p>
            <a:pPr eaLnBrk="1" hangingPunct="1"/>
            <a:r>
              <a:rPr lang="en-US" altLang="en-US" sz="4800" dirty="0">
                <a:solidFill>
                  <a:schemeClr val="tx1"/>
                </a:solidFill>
                <a:latin typeface="Segoe UI" panose="020B0502040204020203" pitchFamily="34" charset="0"/>
                <a:cs typeface="Segoe UI" panose="020B0502040204020203" pitchFamily="34" charset="0"/>
              </a:rPr>
              <a:t>Disaster Case Management</a:t>
            </a:r>
          </a:p>
          <a:p>
            <a:pPr eaLnBrk="1" hangingPunct="1"/>
            <a:r>
              <a:rPr lang="en-US" altLang="en-US" sz="4800" dirty="0">
                <a:solidFill>
                  <a:schemeClr val="tx1"/>
                </a:solidFill>
                <a:latin typeface="Segoe UI" panose="020B0502040204020203" pitchFamily="34" charset="0"/>
                <a:cs typeface="Segoe UI" panose="020B0502040204020203" pitchFamily="34" charset="0"/>
              </a:rPr>
              <a:t>Disaster Unemployment Assistance</a:t>
            </a:r>
          </a:p>
        </p:txBody>
      </p:sp>
    </p:spTree>
    <p:extLst>
      <p:ext uri="{BB962C8B-B14F-4D97-AF65-F5344CB8AC3E}">
        <p14:creationId xmlns:p14="http://schemas.microsoft.com/office/powerpoint/2010/main" val="1658625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IA:</a:t>
            </a:r>
          </a:p>
        </p:txBody>
      </p:sp>
      <p:sp>
        <p:nvSpPr>
          <p:cNvPr id="5" name="Content Placeholder 1"/>
          <p:cNvSpPr>
            <a:spLocks noGrp="1"/>
          </p:cNvSpPr>
          <p:nvPr>
            <p:ph idx="1"/>
          </p:nvPr>
        </p:nvSpPr>
        <p:spPr>
          <a:xfrm>
            <a:off x="193767" y="1433168"/>
            <a:ext cx="8747125" cy="4433407"/>
          </a:xfrm>
        </p:spPr>
        <p:txBody>
          <a:bodyPr/>
          <a:lstStyle/>
          <a:p>
            <a:pPr eaLnBrk="1" hangingPunct="1"/>
            <a:r>
              <a:rPr lang="en-US" altLang="en-US" sz="4800" dirty="0">
                <a:solidFill>
                  <a:schemeClr val="tx1"/>
                </a:solidFill>
                <a:latin typeface="Segoe UI" panose="020B0502040204020203" pitchFamily="34" charset="0"/>
                <a:cs typeface="Segoe UI" panose="020B0502040204020203" pitchFamily="34" charset="0"/>
              </a:rPr>
              <a:t>Disaster Legal Services</a:t>
            </a:r>
          </a:p>
          <a:p>
            <a:pPr eaLnBrk="1" hangingPunct="1"/>
            <a:r>
              <a:rPr lang="en-US" altLang="en-US" sz="4800" dirty="0">
                <a:solidFill>
                  <a:schemeClr val="tx1"/>
                </a:solidFill>
                <a:latin typeface="Segoe UI" panose="020B0502040204020203" pitchFamily="34" charset="0"/>
                <a:cs typeface="Segoe UI" panose="020B0502040204020203" pitchFamily="34" charset="0"/>
              </a:rPr>
              <a:t>Disaster Supplemental Nutritional Assistance Program</a:t>
            </a:r>
          </a:p>
        </p:txBody>
      </p:sp>
    </p:spTree>
    <p:extLst>
      <p:ext uri="{BB962C8B-B14F-4D97-AF65-F5344CB8AC3E}">
        <p14:creationId xmlns:p14="http://schemas.microsoft.com/office/powerpoint/2010/main" val="235645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IA: </a:t>
            </a:r>
          </a:p>
        </p:txBody>
      </p:sp>
      <p:sp>
        <p:nvSpPr>
          <p:cNvPr id="5" name="Content Placeholder 1"/>
          <p:cNvSpPr>
            <a:spLocks noGrp="1"/>
          </p:cNvSpPr>
          <p:nvPr>
            <p:ph idx="1"/>
          </p:nvPr>
        </p:nvSpPr>
        <p:spPr>
          <a:xfrm>
            <a:off x="193767" y="1433168"/>
            <a:ext cx="8747125" cy="4433407"/>
          </a:xfrm>
        </p:spPr>
        <p:txBody>
          <a:bodyPr/>
          <a:lstStyle/>
          <a:p>
            <a:pPr eaLnBrk="1" hangingPunct="1"/>
            <a:r>
              <a:rPr lang="en-US" altLang="en-US" sz="4800" dirty="0">
                <a:solidFill>
                  <a:schemeClr val="tx1"/>
                </a:solidFill>
                <a:latin typeface="Segoe UI" panose="020B0502040204020203" pitchFamily="34" charset="0"/>
                <a:cs typeface="Segoe UI" panose="020B0502040204020203" pitchFamily="34" charset="0"/>
              </a:rPr>
              <a:t>Transitional Shelter Assistance</a:t>
            </a:r>
          </a:p>
          <a:p>
            <a:pPr eaLnBrk="1" hangingPunct="1"/>
            <a:r>
              <a:rPr lang="en-US" altLang="en-US" sz="4800" dirty="0">
                <a:solidFill>
                  <a:schemeClr val="tx1"/>
                </a:solidFill>
                <a:latin typeface="Segoe UI" panose="020B0502040204020203" pitchFamily="34" charset="0"/>
                <a:cs typeface="Segoe UI" panose="020B0502040204020203" pitchFamily="34" charset="0"/>
              </a:rPr>
              <a:t>Direct Housing</a:t>
            </a:r>
          </a:p>
        </p:txBody>
      </p:sp>
    </p:spTree>
    <p:extLst>
      <p:ext uri="{BB962C8B-B14F-4D97-AF65-F5344CB8AC3E}">
        <p14:creationId xmlns:p14="http://schemas.microsoft.com/office/powerpoint/2010/main" val="700489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IA: Other Support</a:t>
            </a:r>
          </a:p>
        </p:txBody>
      </p:sp>
      <p:sp>
        <p:nvSpPr>
          <p:cNvPr id="5" name="Content Placeholder 1"/>
          <p:cNvSpPr>
            <a:spLocks noGrp="1"/>
          </p:cNvSpPr>
          <p:nvPr>
            <p:ph idx="1"/>
          </p:nvPr>
        </p:nvSpPr>
        <p:spPr>
          <a:xfrm>
            <a:off x="193767" y="1433168"/>
            <a:ext cx="8747125" cy="4433407"/>
          </a:xfrm>
        </p:spPr>
        <p:txBody>
          <a:bodyPr/>
          <a:lstStyle/>
          <a:p>
            <a:pPr eaLnBrk="1" hangingPunct="1"/>
            <a:r>
              <a:rPr lang="en-US" altLang="en-US" sz="4800" dirty="0">
                <a:solidFill>
                  <a:schemeClr val="tx1"/>
                </a:solidFill>
                <a:latin typeface="Segoe UI" panose="020B0502040204020203" pitchFamily="34" charset="0"/>
                <a:cs typeface="Segoe UI" panose="020B0502040204020203" pitchFamily="34" charset="0"/>
              </a:rPr>
              <a:t>Assist local jurisdictions in setting up donation center, volunteer reception areas and long-term recovery committees. </a:t>
            </a:r>
          </a:p>
        </p:txBody>
      </p:sp>
    </p:spTree>
    <p:extLst>
      <p:ext uri="{BB962C8B-B14F-4D97-AF65-F5344CB8AC3E}">
        <p14:creationId xmlns:p14="http://schemas.microsoft.com/office/powerpoint/2010/main" val="2930977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193637" y="701994"/>
            <a:ext cx="8747217" cy="970028"/>
          </a:xfrm>
        </p:spPr>
        <p:txBody>
          <a:bodyPr/>
          <a:lstStyle/>
          <a:p>
            <a:r>
              <a:rPr lang="en-US" dirty="0">
                <a:latin typeface="Century Gothic" panose="020B0502020202020204" pitchFamily="34" charset="0"/>
              </a:rPr>
              <a:t>Inflation Adjusted Overall &amp; Insured Losses 1980-2017</a:t>
            </a:r>
          </a:p>
        </p:txBody>
      </p:sp>
      <p:pic>
        <p:nvPicPr>
          <p:cNvPr id="2" name="Picture 1"/>
          <p:cNvPicPr>
            <a:picLocks noChangeAspect="1"/>
          </p:cNvPicPr>
          <p:nvPr/>
        </p:nvPicPr>
        <p:blipFill rotWithShape="1">
          <a:blip r:embed="rId2"/>
          <a:srcRect t="12067"/>
          <a:stretch/>
        </p:blipFill>
        <p:spPr>
          <a:xfrm>
            <a:off x="509595" y="1698008"/>
            <a:ext cx="8115300" cy="4321810"/>
          </a:xfrm>
          <a:prstGeom prst="rect">
            <a:avLst/>
          </a:prstGeom>
        </p:spPr>
      </p:pic>
      <p:cxnSp>
        <p:nvCxnSpPr>
          <p:cNvPr id="8" name="Straight Connector 7"/>
          <p:cNvCxnSpPr/>
          <p:nvPr/>
        </p:nvCxnSpPr>
        <p:spPr>
          <a:xfrm>
            <a:off x="4457700" y="1564640"/>
            <a:ext cx="43961" cy="4071229"/>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IA: Other Support</a:t>
            </a:r>
          </a:p>
        </p:txBody>
      </p:sp>
      <p:sp>
        <p:nvSpPr>
          <p:cNvPr id="5" name="Content Placeholder 1"/>
          <p:cNvSpPr>
            <a:spLocks noGrp="1"/>
          </p:cNvSpPr>
          <p:nvPr>
            <p:ph idx="1"/>
          </p:nvPr>
        </p:nvSpPr>
        <p:spPr>
          <a:xfrm>
            <a:off x="193767" y="1433168"/>
            <a:ext cx="8747125" cy="4433407"/>
          </a:xfrm>
        </p:spPr>
        <p:txBody>
          <a:bodyPr/>
          <a:lstStyle/>
          <a:p>
            <a:pPr eaLnBrk="1" hangingPunct="1"/>
            <a:r>
              <a:rPr lang="en-US" altLang="en-US" sz="4800" dirty="0">
                <a:solidFill>
                  <a:schemeClr val="tx1"/>
                </a:solidFill>
                <a:latin typeface="Segoe UI" panose="020B0502040204020203" pitchFamily="34" charset="0"/>
                <a:cs typeface="Segoe UI" panose="020B0502040204020203" pitchFamily="34" charset="0"/>
              </a:rPr>
              <a:t>Provide guidance to local officials in the creating Disaster Recovery Centers for survivors.</a:t>
            </a:r>
          </a:p>
          <a:p>
            <a:pPr eaLnBrk="1" hangingPunct="1"/>
            <a:r>
              <a:rPr lang="en-US" altLang="en-US" sz="4800" dirty="0">
                <a:solidFill>
                  <a:schemeClr val="tx1"/>
                </a:solidFill>
                <a:latin typeface="Segoe UI" panose="020B0502040204020203" pitchFamily="34" charset="0"/>
                <a:cs typeface="Segoe UI" panose="020B0502040204020203" pitchFamily="34" charset="0"/>
              </a:rPr>
              <a:t>Build capacity and resilience in local jurisdictions</a:t>
            </a:r>
          </a:p>
        </p:txBody>
      </p:sp>
    </p:spTree>
    <p:extLst>
      <p:ext uri="{BB962C8B-B14F-4D97-AF65-F5344CB8AC3E}">
        <p14:creationId xmlns:p14="http://schemas.microsoft.com/office/powerpoint/2010/main" val="16405902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1853789"/>
            <a:ext cx="8747217" cy="2842036"/>
          </a:xfrm>
        </p:spPr>
        <p:txBody>
          <a:bodyPr/>
          <a:lstStyle/>
          <a:p>
            <a:pPr algn="ctr"/>
            <a:r>
              <a:rPr lang="en-US" sz="4400" dirty="0">
                <a:latin typeface="Segoe UI Black" panose="020B0A02040204020203" pitchFamily="34" charset="0"/>
                <a:ea typeface="Segoe UI Black" panose="020B0A02040204020203" pitchFamily="34" charset="0"/>
              </a:rPr>
              <a:t>National Disaster Recovery Support / Interagency Recovery Coordination</a:t>
            </a:r>
            <a:br>
              <a:rPr lang="en-US" sz="4400" dirty="0">
                <a:latin typeface="Segoe UI Black" panose="020B0A02040204020203" pitchFamily="34" charset="0"/>
                <a:ea typeface="Segoe UI Black" panose="020B0A02040204020203" pitchFamily="34" charset="0"/>
              </a:rPr>
            </a:br>
            <a:r>
              <a:rPr lang="en-US" sz="4400" dirty="0">
                <a:latin typeface="Segoe UI Black" panose="020B0A02040204020203" pitchFamily="34" charset="0"/>
                <a:ea typeface="Segoe UI Black" panose="020B0A02040204020203" pitchFamily="34" charset="0"/>
              </a:rPr>
              <a:t>(NDRS/IRC)</a:t>
            </a:r>
          </a:p>
        </p:txBody>
      </p:sp>
    </p:spTree>
    <p:extLst>
      <p:ext uri="{BB962C8B-B14F-4D97-AF65-F5344CB8AC3E}">
        <p14:creationId xmlns:p14="http://schemas.microsoft.com/office/powerpoint/2010/main" val="1691506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463140"/>
            <a:ext cx="8747217" cy="5632860"/>
          </a:xfrm>
        </p:spPr>
        <p:txBody>
          <a:bodyPr/>
          <a:lstStyle/>
          <a:p>
            <a:br>
              <a:rPr lang="en-US" sz="4400" dirty="0">
                <a:latin typeface="Segoe UI Black" panose="020B0A02040204020203" pitchFamily="34" charset="0"/>
                <a:ea typeface="Segoe UI Black" panose="020B0A02040204020203" pitchFamily="34" charset="0"/>
              </a:rPr>
            </a:br>
            <a:br>
              <a:rPr lang="en-US" sz="4400" dirty="0">
                <a:latin typeface="Segoe UI Black" panose="020B0A02040204020203" pitchFamily="34" charset="0"/>
                <a:ea typeface="Segoe UI Black" panose="020B0A02040204020203" pitchFamily="34" charset="0"/>
              </a:rPr>
            </a:br>
            <a:r>
              <a:rPr lang="en-US" sz="4400" dirty="0">
                <a:latin typeface="Segoe UI Black" panose="020B0A02040204020203" pitchFamily="34" charset="0"/>
                <a:ea typeface="Segoe UI Black" panose="020B0A02040204020203" pitchFamily="34" charset="0"/>
              </a:rPr>
              <a:t>Coordinates Recovery Efforts with other Federal Partners to help bring more funding and assistance to counties and communities. </a:t>
            </a:r>
          </a:p>
        </p:txBody>
      </p:sp>
    </p:spTree>
    <p:extLst>
      <p:ext uri="{BB962C8B-B14F-4D97-AF65-F5344CB8AC3E}">
        <p14:creationId xmlns:p14="http://schemas.microsoft.com/office/powerpoint/2010/main" val="2298712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NDRS/IRC:</a:t>
            </a:r>
          </a:p>
        </p:txBody>
      </p:sp>
      <p:sp>
        <p:nvSpPr>
          <p:cNvPr id="5" name="Content Placeholder 1"/>
          <p:cNvSpPr>
            <a:spLocks noGrp="1"/>
          </p:cNvSpPr>
          <p:nvPr>
            <p:ph idx="1"/>
          </p:nvPr>
        </p:nvSpPr>
        <p:spPr>
          <a:xfrm>
            <a:off x="193767" y="1209676"/>
            <a:ext cx="8747125" cy="4953000"/>
          </a:xfrm>
        </p:spPr>
        <p:txBody>
          <a:bodyPr/>
          <a:lstStyle/>
          <a:p>
            <a:pPr eaLnBrk="1" hangingPunct="1"/>
            <a:r>
              <a:rPr lang="en-US" altLang="en-US" sz="4000" dirty="0">
                <a:solidFill>
                  <a:schemeClr val="tx1"/>
                </a:solidFill>
                <a:latin typeface="Segoe UI" panose="020B0502040204020203" pitchFamily="34" charset="0"/>
                <a:cs typeface="Segoe UI" panose="020B0502040204020203" pitchFamily="34" charset="0"/>
              </a:rPr>
              <a:t>Community Planning and Capacity Building</a:t>
            </a:r>
          </a:p>
          <a:p>
            <a:pPr eaLnBrk="1" hangingPunct="1"/>
            <a:r>
              <a:rPr lang="en-US" altLang="en-US" sz="4000" dirty="0">
                <a:solidFill>
                  <a:schemeClr val="tx1"/>
                </a:solidFill>
                <a:latin typeface="Segoe UI" panose="020B0502040204020203" pitchFamily="34" charset="0"/>
                <a:cs typeface="Segoe UI" panose="020B0502040204020203" pitchFamily="34" charset="0"/>
              </a:rPr>
              <a:t>Housing</a:t>
            </a:r>
          </a:p>
          <a:p>
            <a:pPr eaLnBrk="1" hangingPunct="1"/>
            <a:r>
              <a:rPr lang="en-US" altLang="en-US" sz="4000" dirty="0">
                <a:solidFill>
                  <a:schemeClr val="tx1"/>
                </a:solidFill>
                <a:latin typeface="Segoe UI" panose="020B0502040204020203" pitchFamily="34" charset="0"/>
                <a:cs typeface="Segoe UI" panose="020B0502040204020203" pitchFamily="34" charset="0"/>
              </a:rPr>
              <a:t>Economic Development</a:t>
            </a:r>
          </a:p>
          <a:p>
            <a:pPr eaLnBrk="1" hangingPunct="1"/>
            <a:r>
              <a:rPr lang="en-US" altLang="en-US" sz="4000" dirty="0">
                <a:solidFill>
                  <a:schemeClr val="tx1"/>
                </a:solidFill>
                <a:latin typeface="Segoe UI" panose="020B0502040204020203" pitchFamily="34" charset="0"/>
                <a:cs typeface="Segoe UI" panose="020B0502040204020203" pitchFamily="34" charset="0"/>
              </a:rPr>
              <a:t>Natural and Cultural Resources</a:t>
            </a:r>
          </a:p>
          <a:p>
            <a:pPr eaLnBrk="1" hangingPunct="1"/>
            <a:r>
              <a:rPr lang="en-US" altLang="en-US" sz="4000" dirty="0">
                <a:solidFill>
                  <a:schemeClr val="tx1"/>
                </a:solidFill>
                <a:latin typeface="Segoe UI" panose="020B0502040204020203" pitchFamily="34" charset="0"/>
                <a:cs typeface="Segoe UI" panose="020B0502040204020203" pitchFamily="34" charset="0"/>
              </a:rPr>
              <a:t>Infrastructure</a:t>
            </a:r>
          </a:p>
          <a:p>
            <a:pPr eaLnBrk="1" hangingPunct="1"/>
            <a:r>
              <a:rPr lang="en-US" altLang="en-US" sz="4000" dirty="0">
                <a:solidFill>
                  <a:schemeClr val="tx1"/>
                </a:solidFill>
                <a:latin typeface="Segoe UI" panose="020B0502040204020203" pitchFamily="34" charset="0"/>
                <a:cs typeface="Segoe UI" panose="020B0502040204020203" pitchFamily="34" charset="0"/>
              </a:rPr>
              <a:t>Health and Social Services</a:t>
            </a:r>
          </a:p>
        </p:txBody>
      </p:sp>
    </p:spTree>
    <p:extLst>
      <p:ext uri="{BB962C8B-B14F-4D97-AF65-F5344CB8AC3E}">
        <p14:creationId xmlns:p14="http://schemas.microsoft.com/office/powerpoint/2010/main" val="462928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3675" y="463140"/>
            <a:ext cx="8747217" cy="970028"/>
          </a:xfrm>
        </p:spPr>
        <p:txBody>
          <a:bodyPr/>
          <a:lstStyle/>
          <a:p>
            <a:r>
              <a:rPr lang="en-US" sz="4400" dirty="0">
                <a:latin typeface="Segoe UI Black" panose="020B0A02040204020203" pitchFamily="34" charset="0"/>
                <a:ea typeface="Segoe UI Black" panose="020B0A02040204020203" pitchFamily="34" charset="0"/>
              </a:rPr>
              <a:t>NDRS/IRC: Federal Partners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747" y="1593724"/>
            <a:ext cx="1862482" cy="18624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616" y="4265679"/>
            <a:ext cx="1952625" cy="19526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2751" y="1417856"/>
            <a:ext cx="2038350" cy="20383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5241" y="1709208"/>
            <a:ext cx="2144084" cy="1631514"/>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53903" y="4179954"/>
            <a:ext cx="2055906" cy="2047875"/>
          </a:xfrm>
          <a:prstGeom prst="rect">
            <a:avLst/>
          </a:prstGeom>
        </p:spPr>
      </p:pic>
    </p:spTree>
    <p:extLst>
      <p:ext uri="{BB962C8B-B14F-4D97-AF65-F5344CB8AC3E}">
        <p14:creationId xmlns:p14="http://schemas.microsoft.com/office/powerpoint/2010/main" val="1738031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4008" y="1719744"/>
            <a:ext cx="8070209" cy="2951576"/>
          </a:xfrm>
        </p:spPr>
        <p:txBody>
          <a:bodyPr/>
          <a:lstStyle/>
          <a:p>
            <a:r>
              <a:rPr lang="en-US" sz="4000" dirty="0">
                <a:latin typeface="Segoe UI Black" panose="020B0A02040204020203" pitchFamily="34" charset="0"/>
                <a:ea typeface="Segoe UI Black" panose="020B0A02040204020203" pitchFamily="34" charset="0"/>
              </a:rPr>
              <a:t>Many of you may still be going through ongoing disaster recovery efforts in your constituency.</a:t>
            </a:r>
          </a:p>
        </p:txBody>
      </p:sp>
    </p:spTree>
    <p:extLst>
      <p:ext uri="{BB962C8B-B14F-4D97-AF65-F5344CB8AC3E}">
        <p14:creationId xmlns:p14="http://schemas.microsoft.com/office/powerpoint/2010/main" val="473179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6229" y="3031920"/>
            <a:ext cx="8254766" cy="970028"/>
          </a:xfrm>
        </p:spPr>
        <p:txBody>
          <a:bodyPr/>
          <a:lstStyle/>
          <a:p>
            <a:r>
              <a:rPr lang="en-US" sz="6600" dirty="0">
                <a:latin typeface="Segoe UI Black" panose="020B0A02040204020203" pitchFamily="34" charset="0"/>
                <a:ea typeface="Segoe UI Black" panose="020B0A02040204020203" pitchFamily="34" charset="0"/>
              </a:rPr>
              <a:t>It </a:t>
            </a:r>
            <a:r>
              <a:rPr lang="en-US" sz="6600" dirty="0" err="1">
                <a:latin typeface="Segoe UI Black" panose="020B0A02040204020203" pitchFamily="34" charset="0"/>
                <a:ea typeface="Segoe UI Black" panose="020B0A02040204020203" pitchFamily="34" charset="0"/>
              </a:rPr>
              <a:t>ain’t</a:t>
            </a:r>
            <a:r>
              <a:rPr lang="en-US" sz="6600" dirty="0">
                <a:latin typeface="Segoe UI Black" panose="020B0A02040204020203" pitchFamily="34" charset="0"/>
                <a:ea typeface="Segoe UI Black" panose="020B0A02040204020203" pitchFamily="34" charset="0"/>
              </a:rPr>
              <a:t> easy, is it?</a:t>
            </a:r>
          </a:p>
        </p:txBody>
      </p:sp>
    </p:spTree>
    <p:extLst>
      <p:ext uri="{BB962C8B-B14F-4D97-AF65-F5344CB8AC3E}">
        <p14:creationId xmlns:p14="http://schemas.microsoft.com/office/powerpoint/2010/main" val="379467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796" y="1323975"/>
            <a:ext cx="9072501" cy="4665669"/>
          </a:xfrm>
        </p:spPr>
      </p:pic>
      <p:sp>
        <p:nvSpPr>
          <p:cNvPr id="2" name="TextBox 1"/>
          <p:cNvSpPr txBox="1"/>
          <p:nvPr/>
        </p:nvSpPr>
        <p:spPr>
          <a:xfrm>
            <a:off x="142875" y="5827719"/>
            <a:ext cx="3714750" cy="923330"/>
          </a:xfrm>
          <a:prstGeom prst="rect">
            <a:avLst/>
          </a:prstGeom>
          <a:noFill/>
        </p:spPr>
        <p:txBody>
          <a:bodyPr wrap="square" rtlCol="0">
            <a:spAutoFit/>
          </a:bodyPr>
          <a:lstStyle/>
          <a:p>
            <a:r>
              <a:rPr lang="en-US" b="1" dirty="0">
                <a:latin typeface="Segoe UI" panose="020B0502040204020203" pitchFamily="34" charset="0"/>
                <a:cs typeface="Segoe UI" panose="020B0502040204020203" pitchFamily="34" charset="0"/>
              </a:rPr>
              <a:t>*From Linda Langston</a:t>
            </a:r>
          </a:p>
          <a:p>
            <a:r>
              <a:rPr lang="en-US" b="1" dirty="0">
                <a:latin typeface="Segoe UI" panose="020B0502040204020203" pitchFamily="34" charset="0"/>
                <a:cs typeface="Segoe UI" panose="020B0502040204020203" pitchFamily="34" charset="0"/>
              </a:rPr>
              <a:t>Director of Strategic Relations</a:t>
            </a:r>
          </a:p>
          <a:p>
            <a:r>
              <a:rPr lang="en-US" b="1" dirty="0">
                <a:latin typeface="Segoe UI" panose="020B0502040204020203" pitchFamily="34" charset="0"/>
                <a:cs typeface="Segoe UI" panose="020B0502040204020203" pitchFamily="34" charset="0"/>
              </a:rPr>
              <a:t>National Association of Counties</a:t>
            </a:r>
          </a:p>
        </p:txBody>
      </p:sp>
    </p:spTree>
    <p:extLst>
      <p:ext uri="{BB962C8B-B14F-4D97-AF65-F5344CB8AC3E}">
        <p14:creationId xmlns:p14="http://schemas.microsoft.com/office/powerpoint/2010/main" val="979772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68451" y="647700"/>
            <a:ext cx="8551723" cy="5410027"/>
          </a:xfrm>
        </p:spPr>
        <p:txBody>
          <a:bodyPr/>
          <a:lstStyle/>
          <a:p>
            <a:r>
              <a:rPr lang="en-US" sz="6000" dirty="0">
                <a:latin typeface="Segoe UI Black" panose="020B0A02040204020203" pitchFamily="34" charset="0"/>
                <a:ea typeface="Segoe UI Black" panose="020B0A02040204020203" pitchFamily="34" charset="0"/>
              </a:rPr>
              <a:t>We may be separated by physical distance, but as Texans and as AgriLife Extension, we are here to help! </a:t>
            </a:r>
          </a:p>
        </p:txBody>
      </p:sp>
    </p:spTree>
    <p:extLst>
      <p:ext uri="{BB962C8B-B14F-4D97-AF65-F5344CB8AC3E}">
        <p14:creationId xmlns:p14="http://schemas.microsoft.com/office/powerpoint/2010/main" val="3445153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192437"/>
            <a:ext cx="1940137" cy="665563"/>
          </a:xfrm>
          <a:prstGeom prst="rect">
            <a:avLst/>
          </a:prstGeom>
        </p:spPr>
      </p:pic>
      <p:pic>
        <p:nvPicPr>
          <p:cNvPr id="5" name="Picture 2"/>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1546" t="7200" r="1546" b="6249"/>
          <a:stretch/>
        </p:blipFill>
        <p:spPr bwMode="auto">
          <a:xfrm>
            <a:off x="790575" y="752476"/>
            <a:ext cx="7464425" cy="5326742"/>
          </a:xfrm>
          <a:prstGeom prst="rect">
            <a:avLst/>
          </a:prstGeom>
          <a:ln w="9525">
            <a:solidFill>
              <a:schemeClr val="tx1"/>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a:off x="0" y="206692"/>
            <a:ext cx="4248149" cy="523220"/>
          </a:xfrm>
          <a:prstGeom prst="rect">
            <a:avLst/>
          </a:prstGeom>
        </p:spPr>
        <p:txBody>
          <a:bodyPr wrap="square">
            <a:spAutoFit/>
          </a:bodyPr>
          <a:lstStyle/>
          <a:p>
            <a:pPr marL="0" indent="0" algn="ctr" eaLnBrk="1" hangingPunct="1">
              <a:buNone/>
            </a:pPr>
            <a:r>
              <a:rPr lang="en-US" altLang="en-US" sz="2800" dirty="0">
                <a:latin typeface="Segoe UI Black" panose="020B0A02040204020203" pitchFamily="34" charset="0"/>
                <a:ea typeface="Segoe UI Black" panose="020B0A02040204020203" pitchFamily="34" charset="0"/>
                <a:cs typeface="Segoe UI" panose="020B0502040204020203" pitchFamily="34" charset="0"/>
              </a:rPr>
              <a:t>communitycharm.org</a:t>
            </a:r>
            <a:endParaRPr lang="en-US" altLang="en-US" dirty="0">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4163749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158464" y="519410"/>
            <a:ext cx="8747217" cy="970028"/>
          </a:xfrm>
        </p:spPr>
        <p:txBody>
          <a:bodyPr/>
          <a:lstStyle/>
          <a:p>
            <a:r>
              <a:rPr lang="en-US" dirty="0">
                <a:latin typeface="Century Gothic" panose="020B0502020202020204" pitchFamily="34" charset="0"/>
              </a:rPr>
              <a:t>Average Claims from Harvey</a:t>
            </a:r>
          </a:p>
        </p:txBody>
      </p:sp>
      <p:sp>
        <p:nvSpPr>
          <p:cNvPr id="6" name="Rectangle 5"/>
          <p:cNvSpPr/>
          <p:nvPr/>
        </p:nvSpPr>
        <p:spPr>
          <a:xfrm>
            <a:off x="1079857" y="5885858"/>
            <a:ext cx="1264023" cy="1828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112224" y="5518312"/>
            <a:ext cx="1199288" cy="369332"/>
          </a:xfrm>
          <a:prstGeom prst="rect">
            <a:avLst/>
          </a:prstGeom>
          <a:noFill/>
        </p:spPr>
        <p:txBody>
          <a:bodyPr wrap="square" rtlCol="0">
            <a:spAutoFit/>
          </a:bodyPr>
          <a:lstStyle/>
          <a:p>
            <a:r>
              <a:rPr lang="en-US" dirty="0">
                <a:latin typeface="Century Gothic" panose="020B0502020202020204" pitchFamily="34" charset="0"/>
              </a:rPr>
              <a:t>$4,600</a:t>
            </a:r>
          </a:p>
        </p:txBody>
      </p:sp>
      <p:sp>
        <p:nvSpPr>
          <p:cNvPr id="15" name="TextBox 14"/>
          <p:cNvSpPr txBox="1"/>
          <p:nvPr/>
        </p:nvSpPr>
        <p:spPr>
          <a:xfrm>
            <a:off x="1112224" y="6099101"/>
            <a:ext cx="1199288" cy="523220"/>
          </a:xfrm>
          <a:prstGeom prst="rect">
            <a:avLst/>
          </a:prstGeom>
          <a:noFill/>
        </p:spPr>
        <p:txBody>
          <a:bodyPr wrap="square" rtlCol="0">
            <a:spAutoFit/>
          </a:bodyPr>
          <a:lstStyle/>
          <a:p>
            <a:pPr algn="ctr"/>
            <a:r>
              <a:rPr lang="en-US" sz="1400" dirty="0">
                <a:latin typeface="Century Gothic" panose="020B0502020202020204" pitchFamily="34" charset="0"/>
              </a:rPr>
              <a:t>FEMA Grants</a:t>
            </a:r>
          </a:p>
        </p:txBody>
      </p:sp>
      <p:sp>
        <p:nvSpPr>
          <p:cNvPr id="8" name="Rectangle 7"/>
          <p:cNvSpPr/>
          <p:nvPr/>
        </p:nvSpPr>
        <p:spPr>
          <a:xfrm>
            <a:off x="4160096" y="1834553"/>
            <a:ext cx="1264023" cy="42269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192463" y="1433998"/>
            <a:ext cx="1199288" cy="369332"/>
          </a:xfrm>
          <a:prstGeom prst="rect">
            <a:avLst/>
          </a:prstGeom>
          <a:noFill/>
        </p:spPr>
        <p:txBody>
          <a:bodyPr wrap="square" rtlCol="0">
            <a:spAutoFit/>
          </a:bodyPr>
          <a:lstStyle/>
          <a:p>
            <a:r>
              <a:rPr lang="en-US" dirty="0">
                <a:latin typeface="Century Gothic" panose="020B0502020202020204" pitchFamily="34" charset="0"/>
              </a:rPr>
              <a:t>$115,000</a:t>
            </a:r>
          </a:p>
        </p:txBody>
      </p:sp>
      <p:sp>
        <p:nvSpPr>
          <p:cNvPr id="16" name="TextBox 15"/>
          <p:cNvSpPr txBox="1"/>
          <p:nvPr/>
        </p:nvSpPr>
        <p:spPr>
          <a:xfrm>
            <a:off x="3977239" y="6077930"/>
            <a:ext cx="1629737" cy="523220"/>
          </a:xfrm>
          <a:prstGeom prst="rect">
            <a:avLst/>
          </a:prstGeom>
          <a:noFill/>
        </p:spPr>
        <p:txBody>
          <a:bodyPr wrap="square" rtlCol="0">
            <a:spAutoFit/>
          </a:bodyPr>
          <a:lstStyle/>
          <a:p>
            <a:pPr algn="ctr"/>
            <a:r>
              <a:rPr lang="en-US" sz="1400" dirty="0">
                <a:latin typeface="Century Gothic" panose="020B0502020202020204" pitchFamily="34" charset="0"/>
              </a:rPr>
              <a:t>Residential NFIP Claim</a:t>
            </a:r>
          </a:p>
        </p:txBody>
      </p:sp>
      <p:sp>
        <p:nvSpPr>
          <p:cNvPr id="9" name="Rectangle 8"/>
          <p:cNvSpPr/>
          <p:nvPr/>
        </p:nvSpPr>
        <p:spPr>
          <a:xfrm>
            <a:off x="5831908" y="2314234"/>
            <a:ext cx="1264023" cy="374450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864275" y="1936110"/>
            <a:ext cx="1199288" cy="369332"/>
          </a:xfrm>
          <a:prstGeom prst="rect">
            <a:avLst/>
          </a:prstGeom>
          <a:noFill/>
        </p:spPr>
        <p:txBody>
          <a:bodyPr wrap="square" rtlCol="0">
            <a:spAutoFit/>
          </a:bodyPr>
          <a:lstStyle/>
          <a:p>
            <a:r>
              <a:rPr lang="en-US" dirty="0">
                <a:latin typeface="Century Gothic" panose="020B0502020202020204" pitchFamily="34" charset="0"/>
              </a:rPr>
              <a:t>$95,000</a:t>
            </a:r>
          </a:p>
        </p:txBody>
      </p:sp>
      <p:sp>
        <p:nvSpPr>
          <p:cNvPr id="17" name="TextBox 16"/>
          <p:cNvSpPr txBox="1"/>
          <p:nvPr/>
        </p:nvSpPr>
        <p:spPr>
          <a:xfrm>
            <a:off x="5676457" y="6080311"/>
            <a:ext cx="1574924" cy="738664"/>
          </a:xfrm>
          <a:prstGeom prst="rect">
            <a:avLst/>
          </a:prstGeom>
          <a:noFill/>
        </p:spPr>
        <p:txBody>
          <a:bodyPr wrap="square" rtlCol="0">
            <a:spAutoFit/>
          </a:bodyPr>
          <a:lstStyle/>
          <a:p>
            <a:pPr algn="ctr"/>
            <a:r>
              <a:rPr lang="en-US" sz="1400" dirty="0">
                <a:latin typeface="Century Gothic" panose="020B0502020202020204" pitchFamily="34" charset="0"/>
              </a:rPr>
              <a:t>Commercial Flood Insurance Claims</a:t>
            </a:r>
          </a:p>
        </p:txBody>
      </p:sp>
      <p:sp>
        <p:nvSpPr>
          <p:cNvPr id="10" name="Rectangle 9"/>
          <p:cNvSpPr/>
          <p:nvPr/>
        </p:nvSpPr>
        <p:spPr>
          <a:xfrm>
            <a:off x="2569568" y="5339192"/>
            <a:ext cx="1264023" cy="7315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601935" y="4948755"/>
            <a:ext cx="1199288" cy="369332"/>
          </a:xfrm>
          <a:prstGeom prst="rect">
            <a:avLst/>
          </a:prstGeom>
          <a:noFill/>
        </p:spPr>
        <p:txBody>
          <a:bodyPr wrap="square" rtlCol="0">
            <a:spAutoFit/>
          </a:bodyPr>
          <a:lstStyle/>
          <a:p>
            <a:r>
              <a:rPr lang="en-US" dirty="0">
                <a:latin typeface="Century Gothic" panose="020B0502020202020204" pitchFamily="34" charset="0"/>
              </a:rPr>
              <a:t>$16,000</a:t>
            </a:r>
          </a:p>
        </p:txBody>
      </p:sp>
      <p:sp>
        <p:nvSpPr>
          <p:cNvPr id="18" name="TextBox 17"/>
          <p:cNvSpPr txBox="1"/>
          <p:nvPr/>
        </p:nvSpPr>
        <p:spPr>
          <a:xfrm>
            <a:off x="2566214" y="6080311"/>
            <a:ext cx="1270730" cy="738664"/>
          </a:xfrm>
          <a:prstGeom prst="rect">
            <a:avLst/>
          </a:prstGeom>
          <a:noFill/>
        </p:spPr>
        <p:txBody>
          <a:bodyPr wrap="square" rtlCol="0">
            <a:spAutoFit/>
          </a:bodyPr>
          <a:lstStyle/>
          <a:p>
            <a:pPr algn="ctr"/>
            <a:r>
              <a:rPr lang="en-US" sz="1400" dirty="0">
                <a:latin typeface="Century Gothic" panose="020B0502020202020204" pitchFamily="34" charset="0"/>
              </a:rPr>
              <a:t>Auto Flood Insurance Claims</a:t>
            </a:r>
          </a:p>
        </p:txBody>
      </p:sp>
      <p:cxnSp>
        <p:nvCxnSpPr>
          <p:cNvPr id="24" name="Straight Connector 23"/>
          <p:cNvCxnSpPr/>
          <p:nvPr/>
        </p:nvCxnSpPr>
        <p:spPr>
          <a:xfrm>
            <a:off x="650631" y="6070317"/>
            <a:ext cx="7253654"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76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76200" y="1212473"/>
            <a:ext cx="9067800" cy="3445252"/>
          </a:xfrm>
        </p:spPr>
        <p:txBody>
          <a:bodyPr/>
          <a:lstStyle/>
          <a:p>
            <a:pPr marL="0" indent="0" algn="ctr" eaLnBrk="1" hangingPunct="1">
              <a:buNone/>
            </a:pPr>
            <a:r>
              <a:rPr lang="en-US" altLang="en-US" sz="3500" dirty="0">
                <a:solidFill>
                  <a:schemeClr val="tx1"/>
                </a:solidFill>
                <a:latin typeface="Segoe UI Black" panose="020B0A02040204020203" pitchFamily="34" charset="0"/>
                <a:ea typeface="Segoe UI Black" panose="020B0A02040204020203" pitchFamily="34" charset="0"/>
                <a:cs typeface="Segoe UI" panose="020B0502040204020203" pitchFamily="34" charset="0"/>
              </a:rPr>
              <a:t>Timothy Little</a:t>
            </a:r>
          </a:p>
          <a:p>
            <a:pPr marL="0" indent="0" algn="ctr" eaLnBrk="1" hangingPunct="1">
              <a:buNone/>
            </a:pPr>
            <a:r>
              <a:rPr lang="en-US" altLang="en-US" sz="3500" dirty="0">
                <a:solidFill>
                  <a:schemeClr val="tx1"/>
                </a:solidFill>
                <a:latin typeface="Segoe UI" panose="020B0502040204020203" pitchFamily="34" charset="0"/>
                <a:ea typeface="Segoe UI Black" panose="020B0A02040204020203" pitchFamily="34" charset="0"/>
                <a:cs typeface="Segoe UI" panose="020B0502040204020203" pitchFamily="34" charset="0"/>
              </a:rPr>
              <a:t>Community Resilience and Recovery Planner</a:t>
            </a:r>
          </a:p>
          <a:p>
            <a:pPr marL="0" indent="0" algn="ctr" eaLnBrk="1" hangingPunct="1">
              <a:buNone/>
            </a:pPr>
            <a:r>
              <a:rPr lang="en-US" altLang="en-US" sz="3500" dirty="0">
                <a:solidFill>
                  <a:schemeClr val="tx1"/>
                </a:solidFill>
                <a:latin typeface="Segoe UI" panose="020B0502040204020203" pitchFamily="34" charset="0"/>
                <a:cs typeface="Segoe UI" panose="020B0502040204020203" pitchFamily="34" charset="0"/>
              </a:rPr>
              <a:t>Texas Community Watershed Partners</a:t>
            </a:r>
          </a:p>
          <a:p>
            <a:pPr marL="0" indent="0" algn="ctr" eaLnBrk="1" hangingPunct="1">
              <a:buNone/>
            </a:pPr>
            <a:r>
              <a:rPr lang="en-US" altLang="en-US" sz="3500" dirty="0">
                <a:solidFill>
                  <a:schemeClr val="tx1"/>
                </a:solidFill>
                <a:latin typeface="Segoe UI" panose="020B0502040204020203" pitchFamily="34" charset="0"/>
                <a:cs typeface="Segoe UI" panose="020B0502040204020203" pitchFamily="34" charset="0"/>
              </a:rPr>
              <a:t>Texas A&amp;M AgriLife Extension</a:t>
            </a:r>
          </a:p>
          <a:p>
            <a:pPr marL="0" indent="0" algn="ctr" eaLnBrk="1" hangingPunct="1">
              <a:buNone/>
            </a:pPr>
            <a:r>
              <a:rPr lang="en-US" altLang="en-US" sz="3500" dirty="0">
                <a:solidFill>
                  <a:schemeClr val="tx1"/>
                </a:solidFill>
                <a:latin typeface="Segoe UI Black" panose="020B0A02040204020203" pitchFamily="34" charset="0"/>
                <a:ea typeface="Segoe UI Black" panose="020B0A02040204020203" pitchFamily="34" charset="0"/>
                <a:cs typeface="Segoe UI" panose="020B0502040204020203" pitchFamily="34" charset="0"/>
              </a:rPr>
              <a:t>tlit@tamu.edu</a:t>
            </a:r>
          </a:p>
          <a:p>
            <a:pPr marL="0" indent="0" algn="ctr" eaLnBrk="1" hangingPunct="1">
              <a:buNone/>
            </a:pPr>
            <a:endParaRPr lang="en-US" altLang="en-US" sz="32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stretch>
            <a:fillRect/>
          </a:stretch>
        </p:blipFill>
        <p:spPr>
          <a:xfrm>
            <a:off x="0" y="6192437"/>
            <a:ext cx="1940137" cy="665563"/>
          </a:xfrm>
          <a:prstGeom prst="rect">
            <a:avLst/>
          </a:prstGeom>
        </p:spPr>
      </p:pic>
      <p:sp>
        <p:nvSpPr>
          <p:cNvPr id="2" name="Rectangle 1"/>
          <p:cNvSpPr/>
          <p:nvPr/>
        </p:nvSpPr>
        <p:spPr>
          <a:xfrm>
            <a:off x="2486025" y="4901861"/>
            <a:ext cx="4248149" cy="523220"/>
          </a:xfrm>
          <a:prstGeom prst="rect">
            <a:avLst/>
          </a:prstGeom>
        </p:spPr>
        <p:txBody>
          <a:bodyPr wrap="square">
            <a:spAutoFit/>
          </a:bodyPr>
          <a:lstStyle/>
          <a:p>
            <a:pPr marL="0" indent="0" algn="ctr" eaLnBrk="1" hangingPunct="1">
              <a:buNone/>
            </a:pPr>
            <a:r>
              <a:rPr lang="en-US" altLang="en-US" sz="2800" dirty="0">
                <a:latin typeface="Segoe UI Black" panose="020B0A02040204020203" pitchFamily="34" charset="0"/>
                <a:ea typeface="Segoe UI Black" panose="020B0A02040204020203" pitchFamily="34" charset="0"/>
                <a:cs typeface="Segoe UI" panose="020B0502040204020203" pitchFamily="34" charset="0"/>
              </a:rPr>
              <a:t>communitycharm.org</a:t>
            </a:r>
            <a:endParaRPr lang="en-US" altLang="en-US" dirty="0">
              <a:latin typeface="Segoe UI Black" panose="020B0A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632273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bwMode="auto">
          <a:xfrm>
            <a:off x="193638" y="1698124"/>
            <a:ext cx="8747216" cy="445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7F7F7F"/>
              </a:buClr>
              <a:buSzPct val="80000"/>
              <a:buFont typeface="Wingdings" panose="05000000000000000000" pitchFamily="2" charset="2"/>
              <a:buChar char=""/>
              <a:defRPr sz="2400" kern="1200">
                <a:solidFill>
                  <a:srgbClr val="595959"/>
                </a:solidFill>
                <a:latin typeface="Arial"/>
                <a:ea typeface="MS PGothic" pitchFamily="34" charset="-128"/>
                <a:cs typeface="Arial"/>
              </a:defRPr>
            </a:lvl1pPr>
            <a:lvl2pPr marL="644525" indent="-342900" algn="l" rtl="0" eaLnBrk="0" fontAlgn="base" hangingPunct="0">
              <a:spcBef>
                <a:spcPct val="20000"/>
              </a:spcBef>
              <a:spcAft>
                <a:spcPct val="0"/>
              </a:spcAft>
              <a:buClr>
                <a:srgbClr val="7F7F7F"/>
              </a:buClr>
              <a:buSzPct val="100000"/>
              <a:buFont typeface="Lucida Grande" charset="0"/>
              <a:buChar char="◉"/>
              <a:defRPr sz="2200" kern="1200">
                <a:solidFill>
                  <a:srgbClr val="595959"/>
                </a:solidFill>
                <a:latin typeface="Arial"/>
                <a:ea typeface="MS PGothic" pitchFamily="34" charset="-128"/>
                <a:cs typeface="Arial"/>
              </a:defRPr>
            </a:lvl2pPr>
            <a:lvl3pPr marL="969963" indent="-342900" algn="l" rtl="0" eaLnBrk="0" fontAlgn="base" hangingPunct="0">
              <a:spcBef>
                <a:spcPct val="20000"/>
              </a:spcBef>
              <a:spcAft>
                <a:spcPct val="0"/>
              </a:spcAft>
              <a:buClr>
                <a:srgbClr val="7F7F7F"/>
              </a:buClr>
              <a:buSzPct val="80000"/>
              <a:buFont typeface="Lucida Grande" charset="0"/>
              <a:buChar char="◉"/>
              <a:defRPr sz="2000" kern="1200">
                <a:solidFill>
                  <a:srgbClr val="595959"/>
                </a:solidFill>
                <a:latin typeface="Arial"/>
                <a:ea typeface="MS PGothic" pitchFamily="34" charset="-128"/>
                <a:cs typeface="Arial"/>
              </a:defRPr>
            </a:lvl3pPr>
            <a:lvl4pPr marL="1200150" indent="-285750" algn="l" rtl="0" eaLnBrk="0" fontAlgn="base" hangingPunct="0">
              <a:spcBef>
                <a:spcPct val="20000"/>
              </a:spcBef>
              <a:spcAft>
                <a:spcPct val="0"/>
              </a:spcAft>
              <a:buClr>
                <a:srgbClr val="7F7F7F"/>
              </a:buClr>
              <a:buSzPct val="80000"/>
              <a:buFont typeface="Lucida Grande" charset="0"/>
              <a:buChar char="◉"/>
              <a:defRPr kern="1200">
                <a:solidFill>
                  <a:srgbClr val="595959"/>
                </a:solidFill>
                <a:latin typeface="Arial"/>
                <a:ea typeface="MS PGothic" pitchFamily="34" charset="-128"/>
                <a:cs typeface="Arial"/>
              </a:defRPr>
            </a:lvl4pPr>
            <a:lvl5pPr marL="1519238" indent="-285750" algn="l" rtl="0" eaLnBrk="0" fontAlgn="base" hangingPunct="0">
              <a:spcBef>
                <a:spcPct val="20000"/>
              </a:spcBef>
              <a:spcAft>
                <a:spcPct val="0"/>
              </a:spcAft>
              <a:buClr>
                <a:srgbClr val="7F7F7F"/>
              </a:buClr>
              <a:buSzPct val="80000"/>
              <a:buFont typeface="Lucida Grande" charset="0"/>
              <a:buChar char="◉"/>
              <a:defRPr sz="1600" kern="1200">
                <a:solidFill>
                  <a:srgbClr val="595959"/>
                </a:solidFill>
                <a:latin typeface="Arial"/>
                <a:ea typeface="MS PGothic" pitchFamily="34" charset="-128"/>
                <a:cs typeface="Arial"/>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endParaRPr lang="en-US"/>
          </a:p>
        </p:txBody>
      </p:sp>
      <p:pic>
        <p:nvPicPr>
          <p:cNvPr id="5" name="Picture 2" descr="Image result for houston traffic"/>
          <p:cNvPicPr>
            <a:picLocks noChangeAspect="1" noChangeArrowheads="1"/>
          </p:cNvPicPr>
          <p:nvPr/>
        </p:nvPicPr>
        <p:blipFill rotWithShape="1">
          <a:blip r:embed="rId2">
            <a:extLst>
              <a:ext uri="{28A0092B-C50C-407E-A947-70E740481C1C}">
                <a14:useLocalDpi xmlns:a14="http://schemas.microsoft.com/office/drawing/2010/main" val="0"/>
              </a:ext>
            </a:extLst>
          </a:blip>
          <a:srcRect l="10589" r="60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17152" y="610751"/>
            <a:ext cx="4819650" cy="4924425"/>
          </a:xfrm>
          <a:prstGeom prst="rect">
            <a:avLst/>
          </a:prstGeom>
        </p:spPr>
      </p:pic>
      <p:pic>
        <p:nvPicPr>
          <p:cNvPr id="7" name="Picture 6"/>
          <p:cNvPicPr>
            <a:picLocks noChangeAspect="1"/>
          </p:cNvPicPr>
          <p:nvPr/>
        </p:nvPicPr>
        <p:blipFill>
          <a:blip r:embed="rId4"/>
          <a:stretch>
            <a:fillRect/>
          </a:stretch>
        </p:blipFill>
        <p:spPr>
          <a:xfrm>
            <a:off x="3171440" y="2612525"/>
            <a:ext cx="5769414" cy="4111242"/>
          </a:xfrm>
          <a:prstGeom prst="rect">
            <a:avLst/>
          </a:prstGeom>
        </p:spPr>
      </p:pic>
    </p:spTree>
    <p:extLst>
      <p:ext uri="{BB962C8B-B14F-4D97-AF65-F5344CB8AC3E}">
        <p14:creationId xmlns:p14="http://schemas.microsoft.com/office/powerpoint/2010/main" val="423248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a atlas 14 volume 11 figure 5 tex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88023"/>
            <a:ext cx="9226328" cy="596997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title"/>
          </p:nvPr>
        </p:nvSpPr>
        <p:spPr>
          <a:xfrm>
            <a:off x="193637" y="279964"/>
            <a:ext cx="8747217" cy="970028"/>
          </a:xfrm>
        </p:spPr>
        <p:txBody>
          <a:bodyPr/>
          <a:lstStyle/>
          <a:p>
            <a:r>
              <a:rPr lang="en-US" dirty="0">
                <a:latin typeface="Century Gothic" panose="020B0502020202020204" pitchFamily="34" charset="0"/>
              </a:rPr>
              <a:t>NOAA Atlas 14, Vol 11 </a:t>
            </a:r>
          </a:p>
        </p:txBody>
      </p:sp>
    </p:spTree>
    <p:extLst>
      <p:ext uri="{BB962C8B-B14F-4D97-AF65-F5344CB8AC3E}">
        <p14:creationId xmlns:p14="http://schemas.microsoft.com/office/powerpoint/2010/main" val="1331563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8943</TotalTime>
  <Words>1867</Words>
  <Application>Microsoft Office PowerPoint</Application>
  <PresentationFormat>On-screen Show (4:3)</PresentationFormat>
  <Paragraphs>367</Paragraphs>
  <Slides>70</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Arial</vt:lpstr>
      <vt:lpstr>Calibri</vt:lpstr>
      <vt:lpstr>Candara</vt:lpstr>
      <vt:lpstr>Century Gothic</vt:lpstr>
      <vt:lpstr>Georgia</vt:lpstr>
      <vt:lpstr>Lucida Grande</vt:lpstr>
      <vt:lpstr>Segoe UI</vt:lpstr>
      <vt:lpstr>Segoe UI Black</vt:lpstr>
      <vt:lpstr>Symbol</vt:lpstr>
      <vt:lpstr>Wingdings</vt:lpstr>
      <vt:lpstr>Waveform</vt:lpstr>
      <vt:lpstr>PowerPoint Presentation</vt:lpstr>
      <vt:lpstr>What does resilience mean? </vt:lpstr>
      <vt:lpstr>Blanchard’s Dirty Dozen</vt:lpstr>
      <vt:lpstr>Blanchard’s Dirty Dozen</vt:lpstr>
      <vt:lpstr>Loss Events in the U.S. 1980-2017</vt:lpstr>
      <vt:lpstr>Inflation Adjusted Overall &amp; Insured Losses 1980-2017</vt:lpstr>
      <vt:lpstr>Average Claims from Harvey</vt:lpstr>
      <vt:lpstr>PowerPoint Presentation</vt:lpstr>
      <vt:lpstr>NOAA Atlas 14, Vol 11 </vt:lpstr>
      <vt:lpstr>Blanchard’s Dirty Dozen</vt:lpstr>
      <vt:lpstr>PowerPoint Presentation</vt:lpstr>
      <vt:lpstr>PowerPoint Presentation</vt:lpstr>
      <vt:lpstr>Blanchard’s Dirty Dozen</vt:lpstr>
      <vt:lpstr>Perhaps mitigation is too expensive?</vt:lpstr>
      <vt:lpstr>Mitigation Saves: 2017 Interim Report</vt:lpstr>
      <vt:lpstr>Mitigation Practice Number One: Land Use Planning</vt:lpstr>
      <vt:lpstr>PowerPoint Presentation</vt:lpstr>
      <vt:lpstr>PowerPoint Presentation</vt:lpstr>
      <vt:lpstr>Thought Exercise: Could New Orleans have been a more Resilient City? </vt:lpstr>
      <vt:lpstr>PowerPoint Presentation</vt:lpstr>
      <vt:lpstr>Blanchard’s Dirty Dozen</vt:lpstr>
      <vt:lpstr>PowerPoint Presentation</vt:lpstr>
      <vt:lpstr>Failure to Manage Risk (Hazard ≠ Risk)</vt:lpstr>
      <vt:lpstr>PowerPoint Presentation</vt:lpstr>
      <vt:lpstr>Blanchard’s Dirty Dozen</vt:lpstr>
      <vt:lpstr>Blanchard’s Dirty Dozen Breakdown</vt:lpstr>
      <vt:lpstr>PowerPoint Presentation</vt:lpstr>
      <vt:lpstr>Blanchard’s Dirty Dozen, Sorted</vt:lpstr>
      <vt:lpstr>Blanchard’s Stratagems for Becoming a More Resilient Community</vt:lpstr>
      <vt:lpstr>Community  Health  And  Resource Management</vt:lpstr>
      <vt:lpstr>CHARM by the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Storm after the Storm or: How I Learned to Embrace Bureaucracy and Love Recovery</vt:lpstr>
      <vt:lpstr>PowerPoint Presentation</vt:lpstr>
      <vt:lpstr>Emergency Management</vt:lpstr>
      <vt:lpstr>Recovery:</vt:lpstr>
      <vt:lpstr>HOW DOES THAT HAPPEN?!</vt:lpstr>
      <vt:lpstr>Careful now, I’m going to use some FEMA speak….</vt:lpstr>
      <vt:lpstr>Recovery – A Brief Overview</vt:lpstr>
      <vt:lpstr>Public Assistance (PA)</vt:lpstr>
      <vt:lpstr>PA: Categories</vt:lpstr>
      <vt:lpstr>PA: Categories</vt:lpstr>
      <vt:lpstr>PA: Categories</vt:lpstr>
      <vt:lpstr>PowerPoint Presentation</vt:lpstr>
      <vt:lpstr>Complicated right?</vt:lpstr>
      <vt:lpstr>Individual Assistance (IA)  Provides financial assistance and services to people in federal declaration areas whose property is damaged or destroyed and the losses are not covered by insurance.</vt:lpstr>
      <vt:lpstr>IA: Sequence of Delivery</vt:lpstr>
      <vt:lpstr>IA:</vt:lpstr>
      <vt:lpstr>IA:</vt:lpstr>
      <vt:lpstr>IA: </vt:lpstr>
      <vt:lpstr>IA: Other Support</vt:lpstr>
      <vt:lpstr>IA: Other Support</vt:lpstr>
      <vt:lpstr>National Disaster Recovery Support / Interagency Recovery Coordination (NDRS/IRC)</vt:lpstr>
      <vt:lpstr>  Coordinates Recovery Efforts with other Federal Partners to help bring more funding and assistance to counties and communities. </vt:lpstr>
      <vt:lpstr>NDRS/IRC:</vt:lpstr>
      <vt:lpstr>NDRS/IRC: Federal Partners</vt:lpstr>
      <vt:lpstr>Many of you may still be going through ongoing disaster recovery efforts in your constituency.</vt:lpstr>
      <vt:lpstr>It ain’t easy, is it?</vt:lpstr>
      <vt:lpstr>PowerPoint Presentation</vt:lpstr>
      <vt:lpstr>We may be separated by physical distance, but as Texans and as AgriLife Extension, we are here to help! </vt:lpstr>
      <vt:lpstr>PowerPoint Presentation</vt:lpstr>
      <vt:lpstr>PowerPoint Presentation</vt:lpstr>
    </vt:vector>
  </TitlesOfParts>
  <Company>Texas A&amp;M AgriLife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Chivvis</dc:creator>
  <cp:lastModifiedBy>Natalie R. Hejl</cp:lastModifiedBy>
  <cp:revision>175</cp:revision>
  <cp:lastPrinted>2019-02-20T13:42:24Z</cp:lastPrinted>
  <dcterms:created xsi:type="dcterms:W3CDTF">2012-08-23T19:30:02Z</dcterms:created>
  <dcterms:modified xsi:type="dcterms:W3CDTF">2019-02-20T18:36:28Z</dcterms:modified>
</cp:coreProperties>
</file>