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53"/>
  </p:notesMasterIdLst>
  <p:handoutMasterIdLst>
    <p:handoutMasterId r:id="rId54"/>
  </p:handoutMasterIdLst>
  <p:sldIdLst>
    <p:sldId id="256" r:id="rId2"/>
    <p:sldId id="300" r:id="rId3"/>
    <p:sldId id="305" r:id="rId4"/>
    <p:sldId id="342" r:id="rId5"/>
    <p:sldId id="302" r:id="rId6"/>
    <p:sldId id="343" r:id="rId7"/>
    <p:sldId id="344" r:id="rId8"/>
    <p:sldId id="341" r:id="rId9"/>
    <p:sldId id="345" r:id="rId10"/>
    <p:sldId id="340" r:id="rId11"/>
    <p:sldId id="349" r:id="rId12"/>
    <p:sldId id="350" r:id="rId13"/>
    <p:sldId id="348" r:id="rId14"/>
    <p:sldId id="347" r:id="rId15"/>
    <p:sldId id="304" r:id="rId16"/>
    <p:sldId id="353" r:id="rId17"/>
    <p:sldId id="354" r:id="rId18"/>
    <p:sldId id="352" r:id="rId19"/>
    <p:sldId id="351" r:id="rId20"/>
    <p:sldId id="303" r:id="rId21"/>
    <p:sldId id="306" r:id="rId22"/>
    <p:sldId id="307" r:id="rId23"/>
    <p:sldId id="308" r:id="rId24"/>
    <p:sldId id="309" r:id="rId25"/>
    <p:sldId id="317" r:id="rId26"/>
    <p:sldId id="265" r:id="rId27"/>
    <p:sldId id="310" r:id="rId28"/>
    <p:sldId id="319" r:id="rId29"/>
    <p:sldId id="318" r:id="rId30"/>
    <p:sldId id="321" r:id="rId31"/>
    <p:sldId id="320" r:id="rId32"/>
    <p:sldId id="312" r:id="rId33"/>
    <p:sldId id="313" r:id="rId34"/>
    <p:sldId id="314" r:id="rId35"/>
    <p:sldId id="315" r:id="rId36"/>
    <p:sldId id="316" r:id="rId37"/>
    <p:sldId id="333" r:id="rId38"/>
    <p:sldId id="334" r:id="rId39"/>
    <p:sldId id="322" r:id="rId40"/>
    <p:sldId id="323" r:id="rId41"/>
    <p:sldId id="324" r:id="rId42"/>
    <p:sldId id="325" r:id="rId43"/>
    <p:sldId id="326" r:id="rId44"/>
    <p:sldId id="327" r:id="rId45"/>
    <p:sldId id="328" r:id="rId46"/>
    <p:sldId id="329" r:id="rId47"/>
    <p:sldId id="330" r:id="rId48"/>
    <p:sldId id="331" r:id="rId49"/>
    <p:sldId id="336" r:id="rId50"/>
    <p:sldId id="337" r:id="rId51"/>
    <p:sldId id="299" r:id="rId5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418" autoAdjust="0"/>
  </p:normalViewPr>
  <p:slideViewPr>
    <p:cSldViewPr snapToGrid="0">
      <p:cViewPr varScale="1">
        <p:scale>
          <a:sx n="81" d="100"/>
          <a:sy n="81" d="100"/>
        </p:scale>
        <p:origin x="12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1DDA4FD-D996-4CDD-95B6-DD0EF41A566B}" type="datetimeFigureOut">
              <a:rPr lang="en-US" smtClean="0"/>
              <a:t>2/20/2019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BEF9E1A-12BB-4CB4-AA43-567F8DD65E1F}" type="slidenum">
              <a:rPr lang="en-US" smtClean="0"/>
              <a:t>‹#›</a:t>
            </a:fld>
            <a:endParaRPr lang="en-US"/>
          </a:p>
        </p:txBody>
      </p:sp>
    </p:spTree>
    <p:extLst>
      <p:ext uri="{BB962C8B-B14F-4D97-AF65-F5344CB8AC3E}">
        <p14:creationId xmlns:p14="http://schemas.microsoft.com/office/powerpoint/2010/main" val="154225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3FA677-162E-41B0-B209-1B3CE3BF4307}" type="datetimeFigureOut">
              <a:rPr lang="en-US" smtClean="0"/>
              <a:t>2/20/2019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DE0B4D-B1F9-46D4-8530-E84E151DBF27}" type="slidenum">
              <a:rPr lang="en-US" smtClean="0"/>
              <a:t>‹#›</a:t>
            </a:fld>
            <a:endParaRPr lang="en-US"/>
          </a:p>
        </p:txBody>
      </p:sp>
    </p:spTree>
    <p:extLst>
      <p:ext uri="{BB962C8B-B14F-4D97-AF65-F5344CB8AC3E}">
        <p14:creationId xmlns:p14="http://schemas.microsoft.com/office/powerpoint/2010/main" val="424467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Driving While License Invalid or Driving While License Suspended</a:t>
            </a:r>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2</a:t>
            </a:fld>
            <a:endParaRPr lang="en-US"/>
          </a:p>
        </p:txBody>
      </p:sp>
    </p:spTree>
    <p:extLst>
      <p:ext uri="{BB962C8B-B14F-4D97-AF65-F5344CB8AC3E}">
        <p14:creationId xmlns:p14="http://schemas.microsoft.com/office/powerpoint/2010/main" val="2014569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11</a:t>
            </a:fld>
            <a:endParaRPr lang="en-US"/>
          </a:p>
        </p:txBody>
      </p:sp>
    </p:spTree>
    <p:extLst>
      <p:ext uri="{BB962C8B-B14F-4D97-AF65-F5344CB8AC3E}">
        <p14:creationId xmlns:p14="http://schemas.microsoft.com/office/powerpoint/2010/main" val="2491170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12</a:t>
            </a:fld>
            <a:endParaRPr lang="en-US"/>
          </a:p>
        </p:txBody>
      </p:sp>
    </p:spTree>
    <p:extLst>
      <p:ext uri="{BB962C8B-B14F-4D97-AF65-F5344CB8AC3E}">
        <p14:creationId xmlns:p14="http://schemas.microsoft.com/office/powerpoint/2010/main" val="1591878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13</a:t>
            </a:fld>
            <a:endParaRPr lang="en-US"/>
          </a:p>
        </p:txBody>
      </p:sp>
    </p:spTree>
    <p:extLst>
      <p:ext uri="{BB962C8B-B14F-4D97-AF65-F5344CB8AC3E}">
        <p14:creationId xmlns:p14="http://schemas.microsoft.com/office/powerpoint/2010/main" val="1503868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14</a:t>
            </a:fld>
            <a:endParaRPr lang="en-US"/>
          </a:p>
        </p:txBody>
      </p:sp>
    </p:spTree>
    <p:extLst>
      <p:ext uri="{BB962C8B-B14F-4D97-AF65-F5344CB8AC3E}">
        <p14:creationId xmlns:p14="http://schemas.microsoft.com/office/powerpoint/2010/main" val="3222582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license – have to walk or catch a ride; Money (fines, fees, surcharges); Jail</a:t>
            </a:r>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15</a:t>
            </a:fld>
            <a:endParaRPr lang="en-US"/>
          </a:p>
        </p:txBody>
      </p:sp>
    </p:spTree>
    <p:extLst>
      <p:ext uri="{BB962C8B-B14F-4D97-AF65-F5344CB8AC3E}">
        <p14:creationId xmlns:p14="http://schemas.microsoft.com/office/powerpoint/2010/main" val="2263067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16</a:t>
            </a:fld>
            <a:endParaRPr lang="en-US"/>
          </a:p>
        </p:txBody>
      </p:sp>
    </p:spTree>
    <p:extLst>
      <p:ext uri="{BB962C8B-B14F-4D97-AF65-F5344CB8AC3E}">
        <p14:creationId xmlns:p14="http://schemas.microsoft.com/office/powerpoint/2010/main" val="404347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17</a:t>
            </a:fld>
            <a:endParaRPr lang="en-US"/>
          </a:p>
        </p:txBody>
      </p:sp>
    </p:spTree>
    <p:extLst>
      <p:ext uri="{BB962C8B-B14F-4D97-AF65-F5344CB8AC3E}">
        <p14:creationId xmlns:p14="http://schemas.microsoft.com/office/powerpoint/2010/main" val="4109830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Transportation Code § 521.457 DWLI</a:t>
            </a:r>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18</a:t>
            </a:fld>
            <a:endParaRPr lang="en-US"/>
          </a:p>
        </p:txBody>
      </p:sp>
    </p:spTree>
    <p:extLst>
      <p:ext uri="{BB962C8B-B14F-4D97-AF65-F5344CB8AC3E}">
        <p14:creationId xmlns:p14="http://schemas.microsoft.com/office/powerpoint/2010/main" val="255100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Transportation Code § 521.457 DWLI</a:t>
            </a:r>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19</a:t>
            </a:fld>
            <a:endParaRPr lang="en-US"/>
          </a:p>
        </p:txBody>
      </p:sp>
    </p:spTree>
    <p:extLst>
      <p:ext uri="{BB962C8B-B14F-4D97-AF65-F5344CB8AC3E}">
        <p14:creationId xmlns:p14="http://schemas.microsoft.com/office/powerpoint/2010/main" val="647068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20</a:t>
            </a:fld>
            <a:endParaRPr lang="en-US"/>
          </a:p>
        </p:txBody>
      </p:sp>
    </p:spTree>
    <p:extLst>
      <p:ext uri="{BB962C8B-B14F-4D97-AF65-F5344CB8AC3E}">
        <p14:creationId xmlns:p14="http://schemas.microsoft.com/office/powerpoint/2010/main" val="284591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Hoffberger, C. (2018, Sept. 21). How to jail the poor. </a:t>
            </a:r>
            <a:r>
              <a:rPr lang="en-US" sz="1200" i="1" dirty="0" smtClean="0"/>
              <a:t>The Texas Tribune. </a:t>
            </a:r>
            <a:r>
              <a:rPr lang="en-US" sz="1200" dirty="0" smtClean="0"/>
              <a:t>Retrieved from https://www.austinchronicle.com/news/2018-09-21/how-to-jail-the-poor/</a:t>
            </a:r>
            <a:endParaRPr lang="en-US"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Sundaram, A. (2019, Feb. 13) Texas’ Driver Responsibility Program might finally face reform. The Texas Tribune. Retrieved from https://www.texastribune.org/2019/02/13/texas-lawmakers-push-fix-driver-responsibility-program</a:t>
            </a:r>
          </a:p>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3</a:t>
            </a:fld>
            <a:endParaRPr lang="en-US"/>
          </a:p>
        </p:txBody>
      </p:sp>
    </p:spTree>
    <p:extLst>
      <p:ext uri="{BB962C8B-B14F-4D97-AF65-F5344CB8AC3E}">
        <p14:creationId xmlns:p14="http://schemas.microsoft.com/office/powerpoint/2010/main" val="1004212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Civil Action No. 5:18-cv-1265</a:t>
            </a:r>
          </a:p>
          <a:p>
            <a:r>
              <a:rPr lang="en-US" dirty="0" smtClean="0"/>
              <a:t>Graciela Rodriguez, Charles Stevens, Khalid</a:t>
            </a:r>
            <a:r>
              <a:rPr lang="en-US" baseline="0" dirty="0" smtClean="0"/>
              <a:t> </a:t>
            </a:r>
            <a:r>
              <a:rPr lang="en-US" baseline="0" dirty="0" err="1" smtClean="0"/>
              <a:t>Salahuddin</a:t>
            </a:r>
            <a:r>
              <a:rPr lang="en-US" baseline="0" dirty="0" smtClean="0"/>
              <a:t>, Nathan Alexander v. Steven Mach, Chairman of the Texas DPS Commission, Steven </a:t>
            </a:r>
            <a:r>
              <a:rPr lang="en-US" baseline="0" dirty="0" err="1" smtClean="0"/>
              <a:t>McCraw</a:t>
            </a:r>
            <a:r>
              <a:rPr lang="en-US" baseline="0" dirty="0" smtClean="0"/>
              <a:t>, Director of the Texas DPS, </a:t>
            </a:r>
            <a:r>
              <a:rPr lang="en-US" baseline="0" dirty="0" err="1" smtClean="0"/>
              <a:t>Skylor</a:t>
            </a:r>
            <a:r>
              <a:rPr lang="en-US" baseline="0" dirty="0" smtClean="0"/>
              <a:t> Hearn, Deputy Director of Administration and Services of the Texas DPS, Amanda Arriaga, Division Director of the Driver License Division of the Texas DPS, Greg Abbott, Governor of Texas</a:t>
            </a:r>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22</a:t>
            </a:fld>
            <a:endParaRPr lang="en-US"/>
          </a:p>
        </p:txBody>
      </p:sp>
    </p:spTree>
    <p:extLst>
      <p:ext uri="{BB962C8B-B14F-4D97-AF65-F5344CB8AC3E}">
        <p14:creationId xmlns:p14="http://schemas.microsoft.com/office/powerpoint/2010/main" val="3585124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Sundaram, A. (2019, Feb. 13) Texas’ Driver Responsibility Program might finally face reform. The Texas Tribune. Retrieved from https://www.texastribune.org/2019/02/13/texas-lawmakers-push-fix-driver-responsibility-program</a:t>
            </a:r>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23</a:t>
            </a:fld>
            <a:endParaRPr lang="en-US"/>
          </a:p>
        </p:txBody>
      </p:sp>
    </p:spTree>
    <p:extLst>
      <p:ext uri="{BB962C8B-B14F-4D97-AF65-F5344CB8AC3E}">
        <p14:creationId xmlns:p14="http://schemas.microsoft.com/office/powerpoint/2010/main" val="1135408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Transportation Code §</a:t>
            </a:r>
            <a:r>
              <a:rPr lang="en-US" dirty="0"/>
              <a:t>521.242(a)</a:t>
            </a:r>
          </a:p>
        </p:txBody>
      </p:sp>
      <p:sp>
        <p:nvSpPr>
          <p:cNvPr id="4" name="Slide Number Placeholder 3"/>
          <p:cNvSpPr>
            <a:spLocks noGrp="1"/>
          </p:cNvSpPr>
          <p:nvPr>
            <p:ph type="sldNum" sz="quarter" idx="10"/>
          </p:nvPr>
        </p:nvSpPr>
        <p:spPr/>
        <p:txBody>
          <a:bodyPr/>
          <a:lstStyle/>
          <a:p>
            <a:fld id="{60DE0B4D-B1F9-46D4-8530-E84E151DBF27}" type="slidenum">
              <a:rPr lang="en-US" smtClean="0"/>
              <a:t>26</a:t>
            </a:fld>
            <a:endParaRPr lang="en-US"/>
          </a:p>
        </p:txBody>
      </p:sp>
    </p:spTree>
    <p:extLst>
      <p:ext uri="{BB962C8B-B14F-4D97-AF65-F5344CB8AC3E}">
        <p14:creationId xmlns:p14="http://schemas.microsoft.com/office/powerpoint/2010/main" val="1299207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27</a:t>
            </a:fld>
            <a:endParaRPr lang="en-US"/>
          </a:p>
        </p:txBody>
      </p:sp>
    </p:spTree>
    <p:extLst>
      <p:ext uri="{BB962C8B-B14F-4D97-AF65-F5344CB8AC3E}">
        <p14:creationId xmlns:p14="http://schemas.microsoft.com/office/powerpoint/2010/main" val="3564076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Transportation Code §521.243</a:t>
            </a:r>
          </a:p>
        </p:txBody>
      </p:sp>
      <p:sp>
        <p:nvSpPr>
          <p:cNvPr id="4" name="Slide Number Placeholder 3"/>
          <p:cNvSpPr>
            <a:spLocks noGrp="1"/>
          </p:cNvSpPr>
          <p:nvPr>
            <p:ph type="sldNum" sz="quarter" idx="10"/>
          </p:nvPr>
        </p:nvSpPr>
        <p:spPr/>
        <p:txBody>
          <a:bodyPr/>
          <a:lstStyle/>
          <a:p>
            <a:fld id="{60DE0B4D-B1F9-46D4-8530-E84E151DBF27}" type="slidenum">
              <a:rPr lang="en-US" smtClean="0"/>
              <a:t>29</a:t>
            </a:fld>
            <a:endParaRPr lang="en-US"/>
          </a:p>
        </p:txBody>
      </p:sp>
    </p:spTree>
    <p:extLst>
      <p:ext uri="{BB962C8B-B14F-4D97-AF65-F5344CB8AC3E}">
        <p14:creationId xmlns:p14="http://schemas.microsoft.com/office/powerpoint/2010/main" val="2475029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large percentage of individuals with suspended licenses continue to drive. Ignition interlock devices allow such individuals to continue working, attend school or treatment, and remain active in their communities. Gives individuals the opportunity to continue to support themselves and their families. </a:t>
            </a:r>
          </a:p>
        </p:txBody>
      </p:sp>
      <p:sp>
        <p:nvSpPr>
          <p:cNvPr id="4" name="Slide Number Placeholder 3"/>
          <p:cNvSpPr>
            <a:spLocks noGrp="1"/>
          </p:cNvSpPr>
          <p:nvPr>
            <p:ph type="sldNum" sz="quarter" idx="10"/>
          </p:nvPr>
        </p:nvSpPr>
        <p:spPr/>
        <p:txBody>
          <a:bodyPr/>
          <a:lstStyle/>
          <a:p>
            <a:fld id="{60DE0B4D-B1F9-46D4-8530-E84E151DBF27}" type="slidenum">
              <a:rPr lang="en-US" smtClean="0"/>
              <a:t>37</a:t>
            </a:fld>
            <a:endParaRPr lang="en-US"/>
          </a:p>
        </p:txBody>
      </p:sp>
    </p:spTree>
    <p:extLst>
      <p:ext uri="{BB962C8B-B14F-4D97-AF65-F5344CB8AC3E}">
        <p14:creationId xmlns:p14="http://schemas.microsoft.com/office/powerpoint/2010/main" val="2944527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§521.250</a:t>
            </a:r>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44</a:t>
            </a:fld>
            <a:endParaRPr lang="en-US"/>
          </a:p>
        </p:txBody>
      </p:sp>
    </p:spTree>
    <p:extLst>
      <p:ext uri="{BB962C8B-B14F-4D97-AF65-F5344CB8AC3E}">
        <p14:creationId xmlns:p14="http://schemas.microsoft.com/office/powerpoint/2010/main" val="903833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§521.246</a:t>
            </a:r>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50</a:t>
            </a:fld>
            <a:endParaRPr lang="en-US"/>
          </a:p>
        </p:txBody>
      </p:sp>
    </p:spTree>
    <p:extLst>
      <p:ext uri="{BB962C8B-B14F-4D97-AF65-F5344CB8AC3E}">
        <p14:creationId xmlns:p14="http://schemas.microsoft.com/office/powerpoint/2010/main" val="2150756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pPr eaLnBrk="1" hangingPunct="1"/>
            <a:endParaRPr lang="en-US" dirty="0">
              <a:latin typeface="Palatino Linotype" panose="02040502050505030304" pitchFamily="18" charset="0"/>
            </a:endParaRPr>
          </a:p>
        </p:txBody>
      </p:sp>
      <p:sp>
        <p:nvSpPr>
          <p:cNvPr id="4" name="Slide Number Placeholder 3"/>
          <p:cNvSpPr>
            <a:spLocks noGrp="1"/>
          </p:cNvSpPr>
          <p:nvPr>
            <p:ph type="sldNum" sz="quarter" idx="10"/>
          </p:nvPr>
        </p:nvSpPr>
        <p:spPr/>
        <p:txBody>
          <a:bodyPr/>
          <a:lstStyle/>
          <a:p>
            <a:pPr>
              <a:defRPr/>
            </a:pPr>
            <a:fld id="{DA78DC28-DDA3-4AEB-BABE-D20F64EC93BB}" type="slidenum">
              <a:rPr lang="en-US" smtClean="0"/>
              <a:pPr>
                <a:defRPr/>
              </a:pPr>
              <a:t>51</a:t>
            </a:fld>
            <a:endParaRPr lang="en-US"/>
          </a:p>
        </p:txBody>
      </p:sp>
    </p:spTree>
    <p:extLst>
      <p:ext uri="{BB962C8B-B14F-4D97-AF65-F5344CB8AC3E}">
        <p14:creationId xmlns:p14="http://schemas.microsoft.com/office/powerpoint/2010/main" val="402803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4</a:t>
            </a:fld>
            <a:endParaRPr lang="en-US"/>
          </a:p>
        </p:txBody>
      </p:sp>
    </p:spTree>
    <p:extLst>
      <p:ext uri="{BB962C8B-B14F-4D97-AF65-F5344CB8AC3E}">
        <p14:creationId xmlns:p14="http://schemas.microsoft.com/office/powerpoint/2010/main" val="286571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5</a:t>
            </a:fld>
            <a:endParaRPr lang="en-US"/>
          </a:p>
        </p:txBody>
      </p:sp>
    </p:spTree>
    <p:extLst>
      <p:ext uri="{BB962C8B-B14F-4D97-AF65-F5344CB8AC3E}">
        <p14:creationId xmlns:p14="http://schemas.microsoft.com/office/powerpoint/2010/main" val="234366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6</a:t>
            </a:fld>
            <a:endParaRPr lang="en-US"/>
          </a:p>
        </p:txBody>
      </p:sp>
    </p:spTree>
    <p:extLst>
      <p:ext uri="{BB962C8B-B14F-4D97-AF65-F5344CB8AC3E}">
        <p14:creationId xmlns:p14="http://schemas.microsoft.com/office/powerpoint/2010/main" val="329717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7</a:t>
            </a:fld>
            <a:endParaRPr lang="en-US"/>
          </a:p>
        </p:txBody>
      </p:sp>
    </p:spTree>
    <p:extLst>
      <p:ext uri="{BB962C8B-B14F-4D97-AF65-F5344CB8AC3E}">
        <p14:creationId xmlns:p14="http://schemas.microsoft.com/office/powerpoint/2010/main" val="124769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8</a:t>
            </a:fld>
            <a:endParaRPr lang="en-US"/>
          </a:p>
        </p:txBody>
      </p:sp>
    </p:spTree>
    <p:extLst>
      <p:ext uri="{BB962C8B-B14F-4D97-AF65-F5344CB8AC3E}">
        <p14:creationId xmlns:p14="http://schemas.microsoft.com/office/powerpoint/2010/main" val="217158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9</a:t>
            </a:fld>
            <a:endParaRPr lang="en-US"/>
          </a:p>
        </p:txBody>
      </p:sp>
    </p:spTree>
    <p:extLst>
      <p:ext uri="{BB962C8B-B14F-4D97-AF65-F5344CB8AC3E}">
        <p14:creationId xmlns:p14="http://schemas.microsoft.com/office/powerpoint/2010/main" val="1539498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E0B4D-B1F9-46D4-8530-E84E151DBF27}" type="slidenum">
              <a:rPr lang="en-US" smtClean="0"/>
              <a:t>10</a:t>
            </a:fld>
            <a:endParaRPr lang="en-US"/>
          </a:p>
        </p:txBody>
      </p:sp>
    </p:spTree>
    <p:extLst>
      <p:ext uri="{BB962C8B-B14F-4D97-AF65-F5344CB8AC3E}">
        <p14:creationId xmlns:p14="http://schemas.microsoft.com/office/powerpoint/2010/main" val="302076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40AFFC-5D61-4A74-A6F6-21710C3367D9}"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F9AF2-359B-450D-89D5-F19ADC1F2390}" type="slidenum">
              <a:rPr lang="en-US" smtClean="0"/>
              <a:t>‹#›</a:t>
            </a:fld>
            <a:endParaRPr lang="en-US"/>
          </a:p>
        </p:txBody>
      </p:sp>
    </p:spTree>
    <p:extLst>
      <p:ext uri="{BB962C8B-B14F-4D97-AF65-F5344CB8AC3E}">
        <p14:creationId xmlns:p14="http://schemas.microsoft.com/office/powerpoint/2010/main" val="215346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0AFFC-5D61-4A74-A6F6-21710C3367D9}"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F9AF2-359B-450D-89D5-F19ADC1F2390}" type="slidenum">
              <a:rPr lang="en-US" smtClean="0"/>
              <a:t>‹#›</a:t>
            </a:fld>
            <a:endParaRPr lang="en-US"/>
          </a:p>
        </p:txBody>
      </p:sp>
    </p:spTree>
    <p:extLst>
      <p:ext uri="{BB962C8B-B14F-4D97-AF65-F5344CB8AC3E}">
        <p14:creationId xmlns:p14="http://schemas.microsoft.com/office/powerpoint/2010/main" val="209163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0AFFC-5D61-4A74-A6F6-21710C3367D9}"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F9AF2-359B-450D-89D5-F19ADC1F2390}" type="slidenum">
              <a:rPr lang="en-US" smtClean="0"/>
              <a:t>‹#›</a:t>
            </a:fld>
            <a:endParaRPr lang="en-US"/>
          </a:p>
        </p:txBody>
      </p:sp>
    </p:spTree>
    <p:extLst>
      <p:ext uri="{BB962C8B-B14F-4D97-AF65-F5344CB8AC3E}">
        <p14:creationId xmlns:p14="http://schemas.microsoft.com/office/powerpoint/2010/main" val="276619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26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sz="1000">
                <a:latin typeface="Palatino Linotype" panose="02040502050505030304" pitchFamily="18"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sz="1000">
                <a:latin typeface="Palatino Linotype" panose="02040502050505030304" pitchFamily="18"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sz="1000">
                <a:latin typeface="Palatino Linotype" panose="02040502050505030304" pitchFamily="18" charset="0"/>
              </a:defRPr>
            </a:lvl1pPr>
          </a:lstStyle>
          <a:p>
            <a:pPr>
              <a:defRPr/>
            </a:pPr>
            <a:fld id="{4AE51AA9-0733-47C2-BD2A-C45AF45A80AA}" type="slidenum">
              <a:rPr lang="en-US" smtClean="0"/>
              <a:pPr>
                <a:defRPr/>
              </a:pPr>
              <a:t>‹#›</a:t>
            </a:fld>
            <a:endParaRPr lang="en-US" dirty="0"/>
          </a:p>
        </p:txBody>
      </p:sp>
    </p:spTree>
    <p:extLst>
      <p:ext uri="{BB962C8B-B14F-4D97-AF65-F5344CB8AC3E}">
        <p14:creationId xmlns:p14="http://schemas.microsoft.com/office/powerpoint/2010/main" val="4983359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0AFFC-5D61-4A74-A6F6-21710C3367D9}"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F9AF2-359B-450D-89D5-F19ADC1F2390}" type="slidenum">
              <a:rPr lang="en-US" smtClean="0"/>
              <a:t>‹#›</a:t>
            </a:fld>
            <a:endParaRPr lang="en-US"/>
          </a:p>
        </p:txBody>
      </p:sp>
    </p:spTree>
    <p:extLst>
      <p:ext uri="{BB962C8B-B14F-4D97-AF65-F5344CB8AC3E}">
        <p14:creationId xmlns:p14="http://schemas.microsoft.com/office/powerpoint/2010/main" val="23119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0AFFC-5D61-4A74-A6F6-21710C3367D9}"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F9AF2-359B-450D-89D5-F19ADC1F2390}" type="slidenum">
              <a:rPr lang="en-US" smtClean="0"/>
              <a:t>‹#›</a:t>
            </a:fld>
            <a:endParaRPr lang="en-US"/>
          </a:p>
        </p:txBody>
      </p:sp>
    </p:spTree>
    <p:extLst>
      <p:ext uri="{BB962C8B-B14F-4D97-AF65-F5344CB8AC3E}">
        <p14:creationId xmlns:p14="http://schemas.microsoft.com/office/powerpoint/2010/main" val="141345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40AFFC-5D61-4A74-A6F6-21710C3367D9}"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F9AF2-359B-450D-89D5-F19ADC1F2390}" type="slidenum">
              <a:rPr lang="en-US" smtClean="0"/>
              <a:t>‹#›</a:t>
            </a:fld>
            <a:endParaRPr lang="en-US"/>
          </a:p>
        </p:txBody>
      </p:sp>
    </p:spTree>
    <p:extLst>
      <p:ext uri="{BB962C8B-B14F-4D97-AF65-F5344CB8AC3E}">
        <p14:creationId xmlns:p14="http://schemas.microsoft.com/office/powerpoint/2010/main" val="3472671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40AFFC-5D61-4A74-A6F6-21710C3367D9}" type="datetimeFigureOut">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9F9AF2-359B-450D-89D5-F19ADC1F2390}" type="slidenum">
              <a:rPr lang="en-US" smtClean="0"/>
              <a:t>‹#›</a:t>
            </a:fld>
            <a:endParaRPr lang="en-US"/>
          </a:p>
        </p:txBody>
      </p:sp>
    </p:spTree>
    <p:extLst>
      <p:ext uri="{BB962C8B-B14F-4D97-AF65-F5344CB8AC3E}">
        <p14:creationId xmlns:p14="http://schemas.microsoft.com/office/powerpoint/2010/main" val="108937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40AFFC-5D61-4A74-A6F6-21710C3367D9}"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9F9AF2-359B-450D-89D5-F19ADC1F2390}" type="slidenum">
              <a:rPr lang="en-US" smtClean="0"/>
              <a:t>‹#›</a:t>
            </a:fld>
            <a:endParaRPr lang="en-US"/>
          </a:p>
        </p:txBody>
      </p:sp>
    </p:spTree>
    <p:extLst>
      <p:ext uri="{BB962C8B-B14F-4D97-AF65-F5344CB8AC3E}">
        <p14:creationId xmlns:p14="http://schemas.microsoft.com/office/powerpoint/2010/main" val="401183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0AFFC-5D61-4A74-A6F6-21710C3367D9}" type="datetimeFigureOut">
              <a:rPr lang="en-US" smtClean="0"/>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9F9AF2-359B-450D-89D5-F19ADC1F2390}" type="slidenum">
              <a:rPr lang="en-US" smtClean="0"/>
              <a:t>‹#›</a:t>
            </a:fld>
            <a:endParaRPr lang="en-US"/>
          </a:p>
        </p:txBody>
      </p:sp>
    </p:spTree>
    <p:extLst>
      <p:ext uri="{BB962C8B-B14F-4D97-AF65-F5344CB8AC3E}">
        <p14:creationId xmlns:p14="http://schemas.microsoft.com/office/powerpoint/2010/main" val="148045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40AFFC-5D61-4A74-A6F6-21710C3367D9}"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F9AF2-359B-450D-89D5-F19ADC1F2390}" type="slidenum">
              <a:rPr lang="en-US" smtClean="0"/>
              <a:t>‹#›</a:t>
            </a:fld>
            <a:endParaRPr lang="en-US"/>
          </a:p>
        </p:txBody>
      </p:sp>
    </p:spTree>
    <p:extLst>
      <p:ext uri="{BB962C8B-B14F-4D97-AF65-F5344CB8AC3E}">
        <p14:creationId xmlns:p14="http://schemas.microsoft.com/office/powerpoint/2010/main" val="340139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40AFFC-5D61-4A74-A6F6-21710C3367D9}"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F9AF2-359B-450D-89D5-F19ADC1F2390}" type="slidenum">
              <a:rPr lang="en-US" smtClean="0"/>
              <a:t>‹#›</a:t>
            </a:fld>
            <a:endParaRPr lang="en-US"/>
          </a:p>
        </p:txBody>
      </p:sp>
    </p:spTree>
    <p:extLst>
      <p:ext uri="{BB962C8B-B14F-4D97-AF65-F5344CB8AC3E}">
        <p14:creationId xmlns:p14="http://schemas.microsoft.com/office/powerpoint/2010/main" val="424159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chemeClr val="bg1"/>
            </a:gs>
            <a:gs pos="100000">
              <a:schemeClr val="bg1">
                <a:lumMod val="9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0AFFC-5D61-4A74-A6F6-21710C3367D9}" type="datetimeFigureOut">
              <a:rPr lang="en-US" smtClean="0"/>
              <a:t>2/20/2019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F9AF2-359B-450D-89D5-F19ADC1F2390}" type="slidenum">
              <a:rPr lang="en-US" smtClean="0"/>
              <a:t>‹#›</a:t>
            </a:fld>
            <a:endParaRPr lang="en-US"/>
          </a:p>
        </p:txBody>
      </p:sp>
    </p:spTree>
    <p:extLst>
      <p:ext uri="{BB962C8B-B14F-4D97-AF65-F5344CB8AC3E}">
        <p14:creationId xmlns:p14="http://schemas.microsoft.com/office/powerpoint/2010/main" val="15544277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arrym@county.org"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8"/>
          <p:cNvSpPr txBox="1">
            <a:spLocks noChangeArrowheads="1"/>
          </p:cNvSpPr>
          <p:nvPr/>
        </p:nvSpPr>
        <p:spPr bwMode="auto">
          <a:xfrm>
            <a:off x="906463" y="5175250"/>
            <a:ext cx="103790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rPr>
              <a:t>Impaired Driving Summit		           Occupational Driver’s Licenses</a:t>
            </a:r>
          </a:p>
          <a:p>
            <a:pPr eaLnBrk="1" hangingPunct="1"/>
            <a:r>
              <a:rPr lang="en-US" altLang="en-US" sz="2800" dirty="0">
                <a:solidFill>
                  <a:schemeClr val="bg1"/>
                </a:solidFill>
              </a:rPr>
              <a:t>June 29, 2017			            Judge Laura A. Weiser</a:t>
            </a:r>
          </a:p>
          <a:p>
            <a:pPr eaLnBrk="1" hangingPunct="1"/>
            <a:r>
              <a:rPr lang="en-US" altLang="en-US" sz="2800" dirty="0">
                <a:solidFill>
                  <a:schemeClr val="bg1"/>
                </a:solidFill>
              </a:rPr>
              <a:t>Uvalde, TX			                       Judicial Resource Liaison	</a:t>
            </a:r>
          </a:p>
        </p:txBody>
      </p:sp>
      <p:sp>
        <p:nvSpPr>
          <p:cNvPr id="5" name="Rectangle 2"/>
          <p:cNvSpPr txBox="1">
            <a:spLocks noChangeArrowheads="1"/>
          </p:cNvSpPr>
          <p:nvPr/>
        </p:nvSpPr>
        <p:spPr>
          <a:xfrm>
            <a:off x="1556657" y="865784"/>
            <a:ext cx="7772400" cy="3095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pPr>
            <a:r>
              <a:rPr lang="en-US" sz="4800" b="1" dirty="0" smtClean="0">
                <a:latin typeface="Calibri" panose="020F0502020204030204" pitchFamily="34" charset="0"/>
              </a:rPr>
              <a:t>Consequences of Suspended or Invalid Driver Licenses</a:t>
            </a:r>
          </a:p>
          <a:p>
            <a:pPr algn="ctr" fontAlgn="auto">
              <a:lnSpc>
                <a:spcPct val="100000"/>
              </a:lnSpc>
              <a:spcAft>
                <a:spcPts val="0"/>
              </a:spcAft>
            </a:pPr>
            <a:endParaRPr lang="en-US" sz="4800" b="1" dirty="0" smtClean="0">
              <a:latin typeface="Calibri" panose="020F0502020204030204" pitchFamily="34" charset="0"/>
            </a:endParaRPr>
          </a:p>
          <a:p>
            <a:pPr algn="ctr" fontAlgn="auto">
              <a:lnSpc>
                <a:spcPct val="100000"/>
              </a:lnSpc>
              <a:spcAft>
                <a:spcPts val="0"/>
              </a:spcAft>
            </a:pPr>
            <a:endParaRPr lang="en-US" sz="3600" dirty="0">
              <a:latin typeface="Calibri" panose="020F0502020204030204" pitchFamily="34" charset="0"/>
            </a:endParaRPr>
          </a:p>
        </p:txBody>
      </p:sp>
      <p:sp>
        <p:nvSpPr>
          <p:cNvPr id="2" name="TextBox 1"/>
          <p:cNvSpPr txBox="1"/>
          <p:nvPr/>
        </p:nvSpPr>
        <p:spPr>
          <a:xfrm>
            <a:off x="562078" y="3055175"/>
            <a:ext cx="10218737" cy="2492990"/>
          </a:xfrm>
          <a:prstGeom prst="rect">
            <a:avLst/>
          </a:prstGeom>
          <a:noFill/>
        </p:spPr>
        <p:txBody>
          <a:bodyPr wrap="square" rtlCol="0">
            <a:spAutoFit/>
          </a:bodyPr>
          <a:lstStyle/>
          <a:p>
            <a:pPr algn="ctr"/>
            <a:r>
              <a:rPr lang="en-US" sz="3600" dirty="0" smtClean="0"/>
              <a:t>Garry Merritt, General Counsel</a:t>
            </a:r>
          </a:p>
          <a:p>
            <a:pPr algn="ctr"/>
            <a:r>
              <a:rPr lang="en-US" sz="3600" dirty="0" smtClean="0"/>
              <a:t>and Director of Legal and Legislative Services</a:t>
            </a:r>
          </a:p>
          <a:p>
            <a:pPr algn="ctr"/>
            <a:endParaRPr lang="en-US" sz="3600" dirty="0"/>
          </a:p>
          <a:p>
            <a:pPr algn="ctr"/>
            <a:r>
              <a:rPr lang="en-US" sz="2400" dirty="0" smtClean="0">
                <a:hlinkClick r:id="rId2"/>
              </a:rPr>
              <a:t>garrym@county.org</a:t>
            </a:r>
            <a:endParaRPr lang="en-US" sz="2400" dirty="0" smtClean="0"/>
          </a:p>
          <a:p>
            <a:pPr algn="ctr"/>
            <a:r>
              <a:rPr lang="en-US" sz="2400" dirty="0" smtClean="0"/>
              <a:t>(512) 478-8753</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6019800"/>
            <a:ext cx="10058400" cy="5516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5"/>
            <a:ext cx="10515600" cy="1325563"/>
          </a:xfrm>
        </p:spPr>
        <p:txBody>
          <a:bodyPr/>
          <a:lstStyle/>
          <a:p>
            <a:pPr algn="ctr"/>
            <a:r>
              <a:rPr lang="en-US" dirty="0" smtClean="0"/>
              <a:t>Even More Bad Stuff That Can Happen</a:t>
            </a:r>
            <a:endParaRPr lang="en-US" dirty="0"/>
          </a:p>
        </p:txBody>
      </p:sp>
      <p:sp>
        <p:nvSpPr>
          <p:cNvPr id="3" name="TextBox 2"/>
          <p:cNvSpPr txBox="1"/>
          <p:nvPr/>
        </p:nvSpPr>
        <p:spPr>
          <a:xfrm>
            <a:off x="950260" y="1129527"/>
            <a:ext cx="10403540" cy="3416320"/>
          </a:xfrm>
          <a:prstGeom prst="rect">
            <a:avLst/>
          </a:prstGeom>
          <a:noFill/>
        </p:spPr>
        <p:txBody>
          <a:bodyPr wrap="square" rtlCol="0">
            <a:spAutoFit/>
          </a:bodyPr>
          <a:lstStyle/>
          <a:p>
            <a:endParaRPr lang="en-US" sz="2400" dirty="0" smtClean="0"/>
          </a:p>
          <a:p>
            <a:pPr marL="342900" indent="-342900">
              <a:buFontTx/>
              <a:buChar char="-"/>
            </a:pPr>
            <a:r>
              <a:rPr lang="en-US" sz="2400" dirty="0" smtClean="0"/>
              <a:t>Refusal to submit to blood or breath test under TC Chapter 724</a:t>
            </a:r>
          </a:p>
          <a:p>
            <a:pPr marL="342900" indent="-342900">
              <a:buFontTx/>
              <a:buChar char="-"/>
            </a:pPr>
            <a:endParaRPr lang="en-US" sz="2400" dirty="0" smtClean="0"/>
          </a:p>
          <a:p>
            <a:pPr marL="342900" indent="-342900">
              <a:buFontTx/>
              <a:buChar char="-"/>
            </a:pPr>
            <a:r>
              <a:rPr lang="en-US" sz="2400" dirty="0" smtClean="0"/>
              <a:t>Failure to pass test under TC Chapter 524</a:t>
            </a:r>
          </a:p>
          <a:p>
            <a:pPr marL="342900" indent="-342900">
              <a:buFontTx/>
              <a:buChar char="-"/>
            </a:pPr>
            <a:endParaRPr lang="en-US" sz="2400" dirty="0" smtClean="0"/>
          </a:p>
          <a:p>
            <a:pPr marL="342900" indent="-342900">
              <a:buFontTx/>
              <a:buChar char="-"/>
            </a:pPr>
            <a:r>
              <a:rPr lang="en-US" sz="2400" dirty="0" smtClean="0"/>
              <a:t>Request by </a:t>
            </a:r>
            <a:r>
              <a:rPr lang="en-US" sz="2400" dirty="0" err="1" smtClean="0"/>
              <a:t>cosignor</a:t>
            </a:r>
            <a:r>
              <a:rPr lang="en-US" sz="2400" dirty="0" smtClean="0"/>
              <a:t> of minor’s driver’s license application that DPS cancel the license </a:t>
            </a:r>
            <a:r>
              <a:rPr lang="en-US" sz="2400" dirty="0"/>
              <a:t>(TC 521.304</a:t>
            </a:r>
            <a:r>
              <a:rPr lang="en-US" sz="2400" dirty="0" smtClean="0"/>
              <a:t>)</a:t>
            </a:r>
          </a:p>
          <a:p>
            <a:pPr marL="342900" indent="-342900">
              <a:buFontTx/>
              <a:buChar char="-"/>
            </a:pPr>
            <a:endParaRPr lang="en-US" sz="2400" dirty="0" smtClean="0"/>
          </a:p>
          <a:p>
            <a:pPr marL="342900" indent="-342900">
              <a:buFontTx/>
              <a:buChar char="-"/>
            </a:pPr>
            <a:r>
              <a:rPr lang="en-US" sz="2400" dirty="0" smtClean="0"/>
              <a:t>Death of </a:t>
            </a:r>
            <a:r>
              <a:rPr lang="en-US" sz="2400" dirty="0" err="1" smtClean="0"/>
              <a:t>cosignor</a:t>
            </a:r>
            <a:r>
              <a:rPr lang="en-US" sz="2400" dirty="0" smtClean="0"/>
              <a:t> on minor’s application for driver’s license application</a:t>
            </a:r>
            <a:endParaRPr lang="en-US" sz="2400" dirty="0"/>
          </a:p>
        </p:txBody>
      </p:sp>
    </p:spTree>
    <p:extLst>
      <p:ext uri="{BB962C8B-B14F-4D97-AF65-F5344CB8AC3E}">
        <p14:creationId xmlns:p14="http://schemas.microsoft.com/office/powerpoint/2010/main" val="58295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5"/>
            <a:ext cx="10515600" cy="1325563"/>
          </a:xfrm>
        </p:spPr>
        <p:txBody>
          <a:bodyPr/>
          <a:lstStyle/>
          <a:p>
            <a:pPr algn="ctr"/>
            <a:r>
              <a:rPr lang="en-US" dirty="0" smtClean="0"/>
              <a:t>Even More Bad Stuff That Can Happen</a:t>
            </a:r>
            <a:endParaRPr lang="en-US" dirty="0"/>
          </a:p>
        </p:txBody>
      </p:sp>
      <p:sp>
        <p:nvSpPr>
          <p:cNvPr id="3" name="TextBox 2"/>
          <p:cNvSpPr txBox="1"/>
          <p:nvPr/>
        </p:nvSpPr>
        <p:spPr>
          <a:xfrm>
            <a:off x="950260" y="1129527"/>
            <a:ext cx="10403540" cy="4893647"/>
          </a:xfrm>
          <a:prstGeom prst="rect">
            <a:avLst/>
          </a:prstGeom>
          <a:noFill/>
        </p:spPr>
        <p:txBody>
          <a:bodyPr wrap="square" rtlCol="0">
            <a:spAutoFit/>
          </a:bodyPr>
          <a:lstStyle/>
          <a:p>
            <a:endParaRPr lang="en-US" sz="2400" dirty="0" smtClean="0"/>
          </a:p>
          <a:p>
            <a:pPr marL="342900" indent="-342900">
              <a:buFontTx/>
              <a:buChar char="-"/>
            </a:pPr>
            <a:r>
              <a:rPr lang="en-US" sz="2400" dirty="0" smtClean="0"/>
              <a:t>Recommendation by juvenile court to suspend a provisional license (TC 521.307)</a:t>
            </a:r>
          </a:p>
          <a:p>
            <a:pPr marL="342900" indent="-342900">
              <a:buFontTx/>
              <a:buChar char="-"/>
            </a:pPr>
            <a:endParaRPr lang="en-US" sz="2400" dirty="0" smtClean="0"/>
          </a:p>
          <a:p>
            <a:pPr marL="342900" indent="-342900">
              <a:buFontTx/>
              <a:buChar char="-"/>
            </a:pPr>
            <a:r>
              <a:rPr lang="en-US" sz="2400" dirty="0" smtClean="0"/>
              <a:t>Denial of renewal for failure to appear for complaint, citation or court order to pay a fine involving traffic law (TC 521.317)</a:t>
            </a:r>
          </a:p>
          <a:p>
            <a:endParaRPr lang="en-US" sz="2400" dirty="0" smtClean="0"/>
          </a:p>
          <a:p>
            <a:pPr marL="342900" indent="-342900">
              <a:buFontTx/>
              <a:buChar char="-"/>
            </a:pPr>
            <a:r>
              <a:rPr lang="en-US" sz="2400" dirty="0" smtClean="0"/>
              <a:t>Revocation of medical reasons, including chemical dependency (TC 521.319) (effective on judgment of court that the person is incapacitated to act as operator of mv or order of involuntary treatment)</a:t>
            </a:r>
          </a:p>
          <a:p>
            <a:endParaRPr lang="en-US" sz="2400" dirty="0" smtClean="0"/>
          </a:p>
          <a:p>
            <a:pPr marL="342900" indent="-342900">
              <a:buFontTx/>
              <a:buChar char="-"/>
            </a:pPr>
            <a:r>
              <a:rPr lang="en-US" sz="2400" dirty="0" smtClean="0"/>
              <a:t>Graffiti (PC 38.08; TC 521.320)</a:t>
            </a:r>
          </a:p>
          <a:p>
            <a:pPr marL="342900" indent="-342900">
              <a:buFontTx/>
              <a:buChar char="-"/>
            </a:pPr>
            <a:endParaRPr lang="en-US" sz="2400" dirty="0" smtClean="0"/>
          </a:p>
        </p:txBody>
      </p:sp>
    </p:spTree>
    <p:extLst>
      <p:ext uri="{BB962C8B-B14F-4D97-AF65-F5344CB8AC3E}">
        <p14:creationId xmlns:p14="http://schemas.microsoft.com/office/powerpoint/2010/main" val="355785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5"/>
            <a:ext cx="10515600" cy="1325563"/>
          </a:xfrm>
        </p:spPr>
        <p:txBody>
          <a:bodyPr/>
          <a:lstStyle/>
          <a:p>
            <a:pPr algn="ctr"/>
            <a:r>
              <a:rPr lang="en-US" dirty="0" smtClean="0"/>
              <a:t>Even More Bad Stuff That Can Happen</a:t>
            </a:r>
            <a:endParaRPr lang="en-US" dirty="0"/>
          </a:p>
        </p:txBody>
      </p:sp>
      <p:sp>
        <p:nvSpPr>
          <p:cNvPr id="3" name="TextBox 2"/>
          <p:cNvSpPr txBox="1"/>
          <p:nvPr/>
        </p:nvSpPr>
        <p:spPr>
          <a:xfrm>
            <a:off x="894230" y="1129527"/>
            <a:ext cx="10403540" cy="2308324"/>
          </a:xfrm>
          <a:prstGeom prst="rect">
            <a:avLst/>
          </a:prstGeom>
          <a:noFill/>
        </p:spPr>
        <p:txBody>
          <a:bodyPr wrap="square" rtlCol="0">
            <a:spAutoFit/>
          </a:bodyPr>
          <a:lstStyle/>
          <a:p>
            <a:endParaRPr lang="en-US" sz="2400" dirty="0" smtClean="0"/>
          </a:p>
          <a:p>
            <a:endParaRPr lang="en-US" sz="2400" dirty="0" smtClean="0"/>
          </a:p>
          <a:p>
            <a:r>
              <a:rPr lang="en-US" sz="2400" dirty="0"/>
              <a:t> </a:t>
            </a:r>
            <a:r>
              <a:rPr lang="en-US" sz="2400" dirty="0" smtClean="0"/>
              <a:t>… minors with alcohol, adults with alcohol, adults making alcohol available to minors, contempt in JP or municipal court, fraud offenses, fictitious license plates or registration, fraudulent government records, sex offenders, stealing fuel, racing on public street, drug offenses, … </a:t>
            </a:r>
          </a:p>
        </p:txBody>
      </p:sp>
    </p:spTree>
    <p:extLst>
      <p:ext uri="{BB962C8B-B14F-4D97-AF65-F5344CB8AC3E}">
        <p14:creationId xmlns:p14="http://schemas.microsoft.com/office/powerpoint/2010/main" val="9427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5"/>
            <a:ext cx="10515600" cy="1325563"/>
          </a:xfrm>
        </p:spPr>
        <p:txBody>
          <a:bodyPr/>
          <a:lstStyle/>
          <a:p>
            <a:pPr algn="ctr"/>
            <a:r>
              <a:rPr lang="en-US" dirty="0" smtClean="0"/>
              <a:t>ALR Hearings</a:t>
            </a:r>
            <a:endParaRPr lang="en-US" dirty="0"/>
          </a:p>
        </p:txBody>
      </p:sp>
      <p:sp>
        <p:nvSpPr>
          <p:cNvPr id="3" name="TextBox 2"/>
          <p:cNvSpPr txBox="1"/>
          <p:nvPr/>
        </p:nvSpPr>
        <p:spPr>
          <a:xfrm>
            <a:off x="950260" y="1129527"/>
            <a:ext cx="10403540" cy="2677656"/>
          </a:xfrm>
          <a:prstGeom prst="rect">
            <a:avLst/>
          </a:prstGeom>
          <a:noFill/>
        </p:spPr>
        <p:txBody>
          <a:bodyPr wrap="square" rtlCol="0">
            <a:spAutoFit/>
          </a:bodyPr>
          <a:lstStyle/>
          <a:p>
            <a:endParaRPr lang="en-US" sz="2400" dirty="0" smtClean="0"/>
          </a:p>
          <a:p>
            <a:r>
              <a:rPr lang="en-US" sz="2400" dirty="0" smtClean="0"/>
              <a:t>- In municipal court or JP court where person resides (TC 521.300)</a:t>
            </a:r>
          </a:p>
          <a:p>
            <a:r>
              <a:rPr lang="en-US" sz="2400" dirty="0"/>
              <a:t>	</a:t>
            </a:r>
            <a:r>
              <a:rPr lang="en-US" sz="2400" dirty="0" smtClean="0"/>
              <a:t>So … may not be the place where the violation occurred</a:t>
            </a:r>
          </a:p>
          <a:p>
            <a:endParaRPr lang="en-US" sz="2400" dirty="0"/>
          </a:p>
          <a:p>
            <a:pPr marL="342900" indent="-342900">
              <a:buFontTx/>
              <a:buChar char="-"/>
            </a:pPr>
            <a:r>
              <a:rPr lang="en-US" sz="2400" dirty="0" smtClean="0"/>
              <a:t>Preponderance of the evidence (TC 521.301)</a:t>
            </a:r>
          </a:p>
          <a:p>
            <a:pPr marL="342900" indent="-342900">
              <a:buFontTx/>
              <a:buChar char="-"/>
            </a:pPr>
            <a:endParaRPr lang="en-US" sz="2400" dirty="0" smtClean="0"/>
          </a:p>
          <a:p>
            <a:pPr marL="342900" indent="-342900">
              <a:buFontTx/>
              <a:buChar char="-"/>
            </a:pPr>
            <a:r>
              <a:rPr lang="en-US" sz="2400" dirty="0" smtClean="0"/>
              <a:t>Whether the grounds for suspension or revocation stated in the notice are true </a:t>
            </a:r>
            <a:endParaRPr lang="en-US" sz="2400" dirty="0"/>
          </a:p>
        </p:txBody>
      </p:sp>
    </p:spTree>
    <p:extLst>
      <p:ext uri="{BB962C8B-B14F-4D97-AF65-F5344CB8AC3E}">
        <p14:creationId xmlns:p14="http://schemas.microsoft.com/office/powerpoint/2010/main" val="3275612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5"/>
            <a:ext cx="10515600" cy="1325563"/>
          </a:xfrm>
        </p:spPr>
        <p:txBody>
          <a:bodyPr/>
          <a:lstStyle/>
          <a:p>
            <a:pPr algn="ctr"/>
            <a:r>
              <a:rPr lang="en-US" dirty="0" smtClean="0"/>
              <a:t>ALR Hearings Appeal</a:t>
            </a:r>
            <a:endParaRPr lang="en-US" dirty="0"/>
          </a:p>
        </p:txBody>
      </p:sp>
      <p:sp>
        <p:nvSpPr>
          <p:cNvPr id="3" name="TextBox 2"/>
          <p:cNvSpPr txBox="1"/>
          <p:nvPr/>
        </p:nvSpPr>
        <p:spPr>
          <a:xfrm>
            <a:off x="950260" y="1129527"/>
            <a:ext cx="10403540" cy="4154984"/>
          </a:xfrm>
          <a:prstGeom prst="rect">
            <a:avLst/>
          </a:prstGeom>
          <a:noFill/>
        </p:spPr>
        <p:txBody>
          <a:bodyPr wrap="square" rtlCol="0">
            <a:spAutoFit/>
          </a:bodyPr>
          <a:lstStyle/>
          <a:p>
            <a:endParaRPr lang="en-US" sz="2400" dirty="0" smtClean="0"/>
          </a:p>
          <a:p>
            <a:pPr marL="342900" indent="-342900">
              <a:buFontTx/>
              <a:buChar char="-"/>
            </a:pPr>
            <a:r>
              <a:rPr lang="en-US" sz="2400" dirty="0" smtClean="0"/>
              <a:t>Heard in CCL in county in which person resides or, if there is no CCL, in the county court (TC 521.308)</a:t>
            </a:r>
          </a:p>
          <a:p>
            <a:pPr marL="342900" indent="-342900">
              <a:buFontTx/>
              <a:buChar char="-"/>
            </a:pPr>
            <a:endParaRPr lang="en-US" sz="2400" dirty="0" smtClean="0"/>
          </a:p>
          <a:p>
            <a:pPr marL="342900" indent="-342900">
              <a:buFontTx/>
              <a:buChar char="-"/>
            </a:pPr>
            <a:r>
              <a:rPr lang="en-US" sz="2400" dirty="0" smtClean="0"/>
              <a:t>Trial on appeal is a trial de novo</a:t>
            </a:r>
          </a:p>
          <a:p>
            <a:pPr marL="342900" indent="-342900">
              <a:buFontTx/>
              <a:buChar char="-"/>
            </a:pPr>
            <a:endParaRPr lang="en-US" sz="2400" dirty="0" smtClean="0"/>
          </a:p>
          <a:p>
            <a:pPr marL="342900" indent="-342900">
              <a:buFontTx/>
              <a:buChar char="-"/>
            </a:pPr>
            <a:r>
              <a:rPr lang="en-US" sz="2400" dirty="0" smtClean="0"/>
              <a:t>Person has the right to a jury</a:t>
            </a:r>
          </a:p>
          <a:p>
            <a:pPr marL="342900" indent="-342900">
              <a:buFontTx/>
              <a:buChar char="-"/>
            </a:pPr>
            <a:endParaRPr lang="en-US" sz="2400" dirty="0" smtClean="0"/>
          </a:p>
          <a:p>
            <a:pPr marL="342900" indent="-342900">
              <a:buFontTx/>
              <a:buChar char="-"/>
            </a:pPr>
            <a:r>
              <a:rPr lang="en-US" sz="2400" dirty="0" smtClean="0"/>
              <a:t>Filing of the appeal stays the suspension or revocation until earlier of 90 days after appeal petition is filed or the date the trial is completed and judgment rendered </a:t>
            </a:r>
            <a:endParaRPr lang="en-US" sz="2400" dirty="0"/>
          </a:p>
        </p:txBody>
      </p:sp>
    </p:spTree>
    <p:extLst>
      <p:ext uri="{BB962C8B-B14F-4D97-AF65-F5344CB8AC3E}">
        <p14:creationId xmlns:p14="http://schemas.microsoft.com/office/powerpoint/2010/main" val="161649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6525"/>
            <a:ext cx="10515600" cy="1493464"/>
          </a:xfrm>
        </p:spPr>
        <p:txBody>
          <a:bodyPr>
            <a:normAutofit fontScale="90000"/>
          </a:bodyPr>
          <a:lstStyle/>
          <a:p>
            <a:pPr algn="ctr"/>
            <a:r>
              <a:rPr lang="en-US" sz="3100" dirty="0"/>
              <a:t>DWLI convictions stack – Individual caught driving </a:t>
            </a:r>
            <a:r>
              <a:rPr lang="en-US" sz="3100" dirty="0" smtClean="0"/>
              <a:t>while their license </a:t>
            </a:r>
            <a:r>
              <a:rPr lang="en-US" sz="3100" dirty="0"/>
              <a:t>is invalid may receive enhanced punishment. Second offense can be a Class B, meaning possible jail time and a much higher fine. (Trans. Code 521.457(f)(1)-(2). </a:t>
            </a:r>
            <a:r>
              <a:rPr lang="en-US" dirty="0"/>
              <a:t/>
            </a:r>
            <a:br>
              <a:rPr lang="en-US" dirty="0"/>
            </a:b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142" y="1765406"/>
            <a:ext cx="3402104" cy="41019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6212" y="1913965"/>
            <a:ext cx="3787588" cy="395343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9988" y="2438400"/>
            <a:ext cx="2958353" cy="2958353"/>
          </a:xfrm>
          <a:prstGeom prst="rect">
            <a:avLst/>
          </a:prstGeom>
        </p:spPr>
      </p:pic>
    </p:spTree>
    <p:extLst>
      <p:ext uri="{BB962C8B-B14F-4D97-AF65-F5344CB8AC3E}">
        <p14:creationId xmlns:p14="http://schemas.microsoft.com/office/powerpoint/2010/main" val="282068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5"/>
            <a:ext cx="10515600" cy="1325563"/>
          </a:xfrm>
        </p:spPr>
        <p:txBody>
          <a:bodyPr/>
          <a:lstStyle/>
          <a:p>
            <a:pPr algn="ctr"/>
            <a:r>
              <a:rPr lang="en-US" dirty="0" smtClean="0"/>
              <a:t>Transportation Code § 521.457 (a)</a:t>
            </a:r>
            <a:endParaRPr lang="en-US" dirty="0"/>
          </a:p>
        </p:txBody>
      </p:sp>
      <p:sp>
        <p:nvSpPr>
          <p:cNvPr id="3" name="TextBox 2"/>
          <p:cNvSpPr txBox="1"/>
          <p:nvPr/>
        </p:nvSpPr>
        <p:spPr>
          <a:xfrm>
            <a:off x="950260" y="1129527"/>
            <a:ext cx="10403540" cy="4154984"/>
          </a:xfrm>
          <a:prstGeom prst="rect">
            <a:avLst/>
          </a:prstGeom>
          <a:noFill/>
        </p:spPr>
        <p:txBody>
          <a:bodyPr wrap="square" rtlCol="0">
            <a:spAutoFit/>
          </a:bodyPr>
          <a:lstStyle/>
          <a:p>
            <a:r>
              <a:rPr lang="en-US" sz="2400" dirty="0" smtClean="0"/>
              <a:t>Person commits an offense of DWLI if they operate a mv on a highway:</a:t>
            </a:r>
          </a:p>
          <a:p>
            <a:endParaRPr lang="en-US" sz="2400" dirty="0"/>
          </a:p>
          <a:p>
            <a:pPr marL="342900" indent="-342900">
              <a:buAutoNum type="arabicPeriod"/>
            </a:pPr>
            <a:r>
              <a:rPr lang="en-US" sz="2400" dirty="0" smtClean="0"/>
              <a:t>After their license has been canceled under TC 521 if they do not have a license that was subsequently issued under TC 521.</a:t>
            </a:r>
          </a:p>
          <a:p>
            <a:pPr marL="342900" indent="-342900">
              <a:buAutoNum type="arabicPeriod"/>
            </a:pPr>
            <a:endParaRPr lang="en-US" sz="2400" dirty="0" smtClean="0"/>
          </a:p>
          <a:p>
            <a:pPr marL="342900" indent="-342900">
              <a:buAutoNum type="arabicPeriod"/>
            </a:pPr>
            <a:r>
              <a:rPr lang="en-US" sz="2400" dirty="0" smtClean="0"/>
              <a:t>During a period that their license is suspended or revoked under Texas law.</a:t>
            </a:r>
          </a:p>
          <a:p>
            <a:pPr marL="342900" indent="-342900">
              <a:buAutoNum type="arabicPeriod"/>
            </a:pPr>
            <a:endParaRPr lang="en-US" sz="2400" dirty="0" smtClean="0"/>
          </a:p>
          <a:p>
            <a:pPr marL="342900" indent="-342900">
              <a:buAutoNum type="arabicPeriod"/>
            </a:pPr>
            <a:r>
              <a:rPr lang="en-US" sz="2400" dirty="0" smtClean="0"/>
              <a:t>While their license is expired if it expired during a period of suspension.</a:t>
            </a:r>
          </a:p>
          <a:p>
            <a:pPr marL="342900" indent="-342900">
              <a:buAutoNum type="arabicPeriod"/>
            </a:pPr>
            <a:endParaRPr lang="en-US" sz="2400" dirty="0" smtClean="0"/>
          </a:p>
          <a:p>
            <a:pPr marL="342900" indent="-342900">
              <a:buAutoNum type="arabicPeriod"/>
            </a:pPr>
            <a:r>
              <a:rPr lang="en-US" sz="2400" dirty="0" smtClean="0"/>
              <a:t>After renewal of their license has been denied, if they do not have a license subsequently issued under TC 521.</a:t>
            </a:r>
            <a:endParaRPr lang="en-US" sz="2400" dirty="0"/>
          </a:p>
        </p:txBody>
      </p:sp>
    </p:spTree>
    <p:extLst>
      <p:ext uri="{BB962C8B-B14F-4D97-AF65-F5344CB8AC3E}">
        <p14:creationId xmlns:p14="http://schemas.microsoft.com/office/powerpoint/2010/main" val="3441279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5"/>
            <a:ext cx="10515600" cy="1325563"/>
          </a:xfrm>
        </p:spPr>
        <p:txBody>
          <a:bodyPr/>
          <a:lstStyle/>
          <a:p>
            <a:pPr algn="ctr"/>
            <a:r>
              <a:rPr lang="en-US" dirty="0" smtClean="0"/>
              <a:t>Transportation Code § 521.457 (b)</a:t>
            </a:r>
            <a:endParaRPr lang="en-US" dirty="0"/>
          </a:p>
        </p:txBody>
      </p:sp>
      <p:sp>
        <p:nvSpPr>
          <p:cNvPr id="3" name="TextBox 2"/>
          <p:cNvSpPr txBox="1"/>
          <p:nvPr/>
        </p:nvSpPr>
        <p:spPr>
          <a:xfrm>
            <a:off x="950260" y="1129527"/>
            <a:ext cx="10403540" cy="2308324"/>
          </a:xfrm>
          <a:prstGeom prst="rect">
            <a:avLst/>
          </a:prstGeom>
          <a:noFill/>
        </p:spPr>
        <p:txBody>
          <a:bodyPr wrap="square" rtlCol="0">
            <a:spAutoFit/>
          </a:bodyPr>
          <a:lstStyle/>
          <a:p>
            <a:endParaRPr lang="en-US" sz="2400" dirty="0" smtClean="0"/>
          </a:p>
          <a:p>
            <a:r>
              <a:rPr lang="en-US" sz="2400" dirty="0" smtClean="0"/>
              <a:t>Catch All Provision:</a:t>
            </a:r>
          </a:p>
          <a:p>
            <a:endParaRPr lang="en-US" sz="2400" dirty="0"/>
          </a:p>
          <a:p>
            <a:r>
              <a:rPr lang="en-US" sz="2400" dirty="0" smtClean="0"/>
              <a:t>Person commits an offense of DWLI if they are the subject of an order that prohibits them from obtaining a license and they operate a mv on a highway:</a:t>
            </a:r>
          </a:p>
          <a:p>
            <a:endParaRPr lang="en-US" sz="2400" dirty="0"/>
          </a:p>
        </p:txBody>
      </p:sp>
    </p:spTree>
    <p:extLst>
      <p:ext uri="{BB962C8B-B14F-4D97-AF65-F5344CB8AC3E}">
        <p14:creationId xmlns:p14="http://schemas.microsoft.com/office/powerpoint/2010/main" val="2430968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217"/>
            <a:ext cx="10515600" cy="735106"/>
          </a:xfrm>
        </p:spPr>
        <p:txBody>
          <a:bodyPr>
            <a:normAutofit/>
          </a:bodyPr>
          <a:lstStyle/>
          <a:p>
            <a:pPr algn="ctr"/>
            <a:r>
              <a:rPr lang="en-US" dirty="0" smtClean="0"/>
              <a:t>Penalties</a:t>
            </a:r>
            <a:endParaRPr lang="en-US" dirty="0"/>
          </a:p>
        </p:txBody>
      </p:sp>
      <p:sp>
        <p:nvSpPr>
          <p:cNvPr id="3" name="TextBox 2"/>
          <p:cNvSpPr txBox="1"/>
          <p:nvPr/>
        </p:nvSpPr>
        <p:spPr>
          <a:xfrm>
            <a:off x="224118" y="977126"/>
            <a:ext cx="11707906" cy="6124754"/>
          </a:xfrm>
          <a:prstGeom prst="rect">
            <a:avLst/>
          </a:prstGeom>
          <a:noFill/>
        </p:spPr>
        <p:txBody>
          <a:bodyPr wrap="square" rtlCol="0">
            <a:spAutoFit/>
          </a:bodyPr>
          <a:lstStyle/>
          <a:p>
            <a:pPr marL="342900" indent="-342900">
              <a:buFont typeface="Arial" panose="020B0604020202020204" pitchFamily="34" charset="0"/>
              <a:buChar char="•"/>
            </a:pPr>
            <a:endParaRPr lang="en-US" sz="2400" dirty="0" smtClean="0"/>
          </a:p>
          <a:p>
            <a:r>
              <a:rPr lang="en-US" sz="2400" dirty="0" smtClean="0"/>
              <a:t>- Class C misdemeanor under TC 521.457(e) </a:t>
            </a:r>
            <a:r>
              <a:rPr lang="en-US" sz="2400" u="sng" dirty="0" smtClean="0"/>
              <a:t>unless</a:t>
            </a:r>
            <a:r>
              <a:rPr lang="en-US" sz="2400" dirty="0" smtClean="0"/>
              <a:t> enhancements apply</a:t>
            </a:r>
          </a:p>
          <a:p>
            <a:pPr marL="1714500" lvl="3" indent="-342900">
              <a:buFont typeface="Arial" panose="020B0604020202020204" pitchFamily="34" charset="0"/>
              <a:buChar char="•"/>
            </a:pPr>
            <a:r>
              <a:rPr lang="en-US" sz="2400" dirty="0" smtClean="0"/>
              <a:t>Up to a $500 fine</a:t>
            </a:r>
          </a:p>
          <a:p>
            <a:pPr marL="1714500" lvl="3"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endParaRPr lang="en-US" sz="800" dirty="0"/>
          </a:p>
          <a:p>
            <a:r>
              <a:rPr lang="en-US" sz="2400" dirty="0" smtClean="0"/>
              <a:t>- Class B misdemeanor under 521.457(f) or (f-1) if:</a:t>
            </a:r>
          </a:p>
          <a:p>
            <a:pPr marL="1257300" lvl="2" indent="-342900">
              <a:buFont typeface="Arial" panose="020B0604020202020204" pitchFamily="34" charset="0"/>
              <a:buChar char="•"/>
            </a:pPr>
            <a:r>
              <a:rPr lang="en-US" sz="2400" dirty="0" smtClean="0"/>
              <a:t>previously convicted of DWLI</a:t>
            </a:r>
          </a:p>
          <a:p>
            <a:pPr marL="1257300" lvl="2" indent="-342900">
              <a:buFont typeface="Arial" panose="020B0604020202020204" pitchFamily="34" charset="0"/>
              <a:buChar char="•"/>
            </a:pPr>
            <a:r>
              <a:rPr lang="en-US" sz="2400" dirty="0" smtClean="0"/>
              <a:t>previously convicted of allowing operation of a vehicle while registration is suspended (TC 601.371)</a:t>
            </a:r>
          </a:p>
          <a:p>
            <a:pPr marL="1257300" lvl="2" indent="-342900">
              <a:buFont typeface="Arial" panose="020B0604020202020204" pitchFamily="34" charset="0"/>
              <a:buChar char="•"/>
            </a:pPr>
            <a:r>
              <a:rPr lang="en-US" sz="2400" dirty="0"/>
              <a:t>o</a:t>
            </a:r>
            <a:r>
              <a:rPr lang="en-US" sz="2400" dirty="0" smtClean="0"/>
              <a:t>perating the vehicle with no insurance (TC 601.191)</a:t>
            </a:r>
          </a:p>
          <a:p>
            <a:pPr marL="1257300" lvl="2" indent="-342900">
              <a:buFont typeface="Arial" panose="020B0604020202020204" pitchFamily="34" charset="0"/>
              <a:buChar char="•"/>
            </a:pPr>
            <a:r>
              <a:rPr lang="en-US" sz="2400" dirty="0"/>
              <a:t>l</a:t>
            </a:r>
            <a:r>
              <a:rPr lang="en-US" sz="2400" dirty="0" smtClean="0"/>
              <a:t>icense previously suspended for operating a motor vehicle while intoxicated</a:t>
            </a:r>
          </a:p>
          <a:p>
            <a:pPr marL="1257300" lvl="2" indent="-342900">
              <a:buFont typeface="Arial" panose="020B0604020202020204" pitchFamily="34" charset="0"/>
              <a:buChar char="•"/>
            </a:pPr>
            <a:endParaRPr lang="en-US" sz="2400" dirty="0"/>
          </a:p>
          <a:p>
            <a:pPr marL="1257300" lvl="2" indent="-342900">
              <a:buFont typeface="Arial" panose="020B0604020202020204" pitchFamily="34" charset="0"/>
              <a:buChar char="•"/>
            </a:pPr>
            <a:r>
              <a:rPr lang="en-US" sz="2400" dirty="0" smtClean="0"/>
              <a:t>Up to 180 days in county jail</a:t>
            </a:r>
          </a:p>
          <a:p>
            <a:pPr marL="1257300" lvl="2" indent="-342900">
              <a:buFont typeface="Arial" panose="020B0604020202020204" pitchFamily="34" charset="0"/>
              <a:buChar char="•"/>
            </a:pPr>
            <a:r>
              <a:rPr lang="en-US" sz="2400" dirty="0" smtClean="0"/>
              <a:t>A fine up to $2000</a:t>
            </a:r>
            <a:endParaRPr lang="en-US" sz="800" dirty="0" smtClean="0"/>
          </a:p>
          <a:p>
            <a:pPr lvl="3"/>
            <a:endParaRPr lang="en-US" sz="2400" dirty="0" smtClean="0"/>
          </a:p>
          <a:p>
            <a:pPr lvl="2"/>
            <a:endParaRPr lang="en-US" sz="2400" dirty="0" smtClean="0"/>
          </a:p>
          <a:p>
            <a:pPr lvl="2"/>
            <a:endParaRPr lang="en-US" sz="2400" dirty="0"/>
          </a:p>
        </p:txBody>
      </p:sp>
    </p:spTree>
    <p:extLst>
      <p:ext uri="{BB962C8B-B14F-4D97-AF65-F5344CB8AC3E}">
        <p14:creationId xmlns:p14="http://schemas.microsoft.com/office/powerpoint/2010/main" val="1691715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217"/>
            <a:ext cx="10515600" cy="735106"/>
          </a:xfrm>
        </p:spPr>
        <p:txBody>
          <a:bodyPr>
            <a:normAutofit/>
          </a:bodyPr>
          <a:lstStyle/>
          <a:p>
            <a:pPr algn="ctr"/>
            <a:r>
              <a:rPr lang="en-US" dirty="0" smtClean="0"/>
              <a:t>Penalties</a:t>
            </a:r>
            <a:endParaRPr lang="en-US" dirty="0"/>
          </a:p>
        </p:txBody>
      </p:sp>
      <p:sp>
        <p:nvSpPr>
          <p:cNvPr id="3" name="TextBox 2"/>
          <p:cNvSpPr txBox="1"/>
          <p:nvPr/>
        </p:nvSpPr>
        <p:spPr>
          <a:xfrm>
            <a:off x="224118" y="977126"/>
            <a:ext cx="11707906" cy="4278094"/>
          </a:xfrm>
          <a:prstGeom prst="rect">
            <a:avLst/>
          </a:prstGeom>
          <a:noFill/>
        </p:spPr>
        <p:txBody>
          <a:bodyPr wrap="square" rtlCol="0">
            <a:spAutoFit/>
          </a:bodyPr>
          <a:lstStyle/>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Class A misdemeanor under TC 521.457(f-2) if the person: </a:t>
            </a:r>
          </a:p>
          <a:p>
            <a:pPr marL="1257300" lvl="2" indent="-342900">
              <a:buFont typeface="Arial" panose="020B0604020202020204" pitchFamily="34" charset="0"/>
              <a:buChar char="•"/>
            </a:pPr>
            <a:r>
              <a:rPr lang="en-US" sz="2400" dirty="0"/>
              <a:t>w</a:t>
            </a:r>
            <a:r>
              <a:rPr lang="en-US" sz="2400" dirty="0" smtClean="0"/>
              <a:t>as operating the vehicle with no insurance </a:t>
            </a:r>
            <a:r>
              <a:rPr lang="en-US" sz="2400" u="sng" dirty="0" smtClean="0"/>
              <a:t>and</a:t>
            </a:r>
          </a:p>
          <a:p>
            <a:pPr marL="1257300" lvl="2" indent="-342900">
              <a:buFont typeface="Arial" panose="020B0604020202020204" pitchFamily="34" charset="0"/>
              <a:buChar char="•"/>
            </a:pPr>
            <a:r>
              <a:rPr lang="en-US" sz="2400" dirty="0" smtClean="0"/>
              <a:t>caused or was at fault in a motor vehicle accident that resulted in serious bodily injury to or death of another person</a:t>
            </a:r>
          </a:p>
          <a:p>
            <a:pPr marL="1257300" lvl="2" indent="-342900">
              <a:buFont typeface="Arial" panose="020B0604020202020204" pitchFamily="34" charset="0"/>
              <a:buChar char="•"/>
            </a:pPr>
            <a:endParaRPr lang="en-US" sz="2400" dirty="0"/>
          </a:p>
          <a:p>
            <a:pPr marL="1257300" lvl="2" indent="-342900">
              <a:buFont typeface="Arial" panose="020B0604020202020204" pitchFamily="34" charset="0"/>
              <a:buChar char="•"/>
            </a:pPr>
            <a:r>
              <a:rPr lang="en-US" sz="2400" dirty="0" smtClean="0"/>
              <a:t>Up to one year in county jail</a:t>
            </a:r>
          </a:p>
          <a:p>
            <a:pPr marL="1257300" lvl="2" indent="-342900">
              <a:buFont typeface="Arial" panose="020B0604020202020204" pitchFamily="34" charset="0"/>
              <a:buChar char="•"/>
            </a:pPr>
            <a:r>
              <a:rPr lang="en-US" sz="2400" dirty="0" smtClean="0"/>
              <a:t>A fine up to $4000 </a:t>
            </a:r>
          </a:p>
          <a:p>
            <a:pPr marL="1714500" lvl="3" indent="-342900">
              <a:buFont typeface="Arial" panose="020B0604020202020204" pitchFamily="34" charset="0"/>
              <a:buChar char="•"/>
            </a:pPr>
            <a:endParaRPr lang="en-US" sz="2400" dirty="0" smtClean="0"/>
          </a:p>
          <a:p>
            <a:pPr lvl="2"/>
            <a:endParaRPr lang="en-US" sz="2400" dirty="0" smtClean="0"/>
          </a:p>
          <a:p>
            <a:pPr lvl="2"/>
            <a:endParaRPr lang="en-US" sz="2400" dirty="0"/>
          </a:p>
        </p:txBody>
      </p:sp>
    </p:spTree>
    <p:extLst>
      <p:ext uri="{BB962C8B-B14F-4D97-AF65-F5344CB8AC3E}">
        <p14:creationId xmlns:p14="http://schemas.microsoft.com/office/powerpoint/2010/main" val="44734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31106" y="2411506"/>
            <a:ext cx="4062607" cy="2784506"/>
            <a:chOff x="7664738" y="2299855"/>
            <a:chExt cx="3810000" cy="2743200"/>
          </a:xfrm>
        </p:grpSpPr>
        <p:pic>
          <p:nvPicPr>
            <p:cNvPr id="4" name="Picture 2" descr="Image result for texas driver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6286">
              <a:off x="7664738" y="2415453"/>
              <a:ext cx="3810000" cy="2324101"/>
            </a:xfrm>
            <a:prstGeom prst="rect">
              <a:avLst/>
            </a:prstGeom>
            <a:noFill/>
            <a:extLst>
              <a:ext uri="{909E8E84-426E-40DD-AFC4-6F175D3DCCD1}">
                <a14:hiddenFill xmlns:a14="http://schemas.microsoft.com/office/drawing/2010/main">
                  <a:solidFill>
                    <a:srgbClr val="FFFFFF"/>
                  </a:solidFill>
                </a14:hiddenFill>
              </a:ext>
            </a:extLst>
          </p:spPr>
        </p:pic>
        <p:sp>
          <p:nvSpPr>
            <p:cNvPr id="5" name="&quot;No&quot; Symbol 4"/>
            <p:cNvSpPr/>
            <p:nvPr/>
          </p:nvSpPr>
          <p:spPr>
            <a:xfrm>
              <a:off x="8198138" y="2299855"/>
              <a:ext cx="2743200" cy="2743200"/>
            </a:xfrm>
            <a:prstGeom prst="noSmoking">
              <a:avLst>
                <a:gd name="adj" fmla="val 10833"/>
              </a:avLst>
            </a:prstGeom>
            <a:solidFill>
              <a:srgbClr val="C00000"/>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950259" y="1810872"/>
            <a:ext cx="5307105" cy="4524315"/>
          </a:xfrm>
          <a:prstGeom prst="rect">
            <a:avLst/>
          </a:prstGeom>
          <a:noFill/>
        </p:spPr>
        <p:txBody>
          <a:bodyPr wrap="square" rtlCol="0">
            <a:spAutoFit/>
          </a:bodyPr>
          <a:lstStyle/>
          <a:p>
            <a:r>
              <a:rPr lang="en-US" sz="3200" dirty="0" smtClean="0"/>
              <a:t>Downward Spiral:</a:t>
            </a:r>
          </a:p>
          <a:p>
            <a:endParaRPr lang="en-US" sz="3200" dirty="0"/>
          </a:p>
          <a:p>
            <a:r>
              <a:rPr lang="en-US" sz="3200" dirty="0" smtClean="0"/>
              <a:t>A Driving While License Invalid (DWLI) conviction can lead to jail time, fines, surcharges, and a longer suspension. </a:t>
            </a:r>
            <a:endParaRPr lang="en-US" sz="3200" dirty="0"/>
          </a:p>
          <a:p>
            <a:endParaRPr lang="en-US" sz="3200" dirty="0" smtClean="0"/>
          </a:p>
          <a:p>
            <a:r>
              <a:rPr lang="en-US" sz="3200" dirty="0" smtClean="0"/>
              <a:t>A subsequent conviction leads to a higher level charge. </a:t>
            </a:r>
            <a:endParaRPr lang="en-US" sz="3200" dirty="0"/>
          </a:p>
        </p:txBody>
      </p:sp>
    </p:spTree>
    <p:extLst>
      <p:ext uri="{BB962C8B-B14F-4D97-AF65-F5344CB8AC3E}">
        <p14:creationId xmlns:p14="http://schemas.microsoft.com/office/powerpoint/2010/main" val="2775684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9237" y="331682"/>
            <a:ext cx="10515599" cy="5909310"/>
          </a:xfrm>
          <a:prstGeom prst="rect">
            <a:avLst/>
          </a:prstGeom>
          <a:noFill/>
        </p:spPr>
        <p:txBody>
          <a:bodyPr wrap="square" rtlCol="0">
            <a:spAutoFit/>
          </a:bodyPr>
          <a:lstStyle/>
          <a:p>
            <a:pPr algn="ctr"/>
            <a:r>
              <a:rPr lang="en-US" sz="3200" dirty="0" smtClean="0"/>
              <a:t>Driver Responsibility Program</a:t>
            </a:r>
          </a:p>
          <a:p>
            <a:pPr algn="ctr"/>
            <a:r>
              <a:rPr lang="en-US" sz="3200" dirty="0" smtClean="0"/>
              <a:t>(Trans. Code, Chapter 708)</a:t>
            </a:r>
            <a:endParaRPr lang="en-US" sz="3200" dirty="0"/>
          </a:p>
          <a:p>
            <a:endParaRPr lang="en-US" dirty="0" smtClean="0"/>
          </a:p>
          <a:p>
            <a:pPr algn="just"/>
            <a:endParaRPr lang="en-US" sz="2400" dirty="0" smtClean="0"/>
          </a:p>
          <a:p>
            <a:pPr marL="342900" indent="-342900" algn="just">
              <a:buFontTx/>
              <a:buChar char="-"/>
            </a:pPr>
            <a:r>
              <a:rPr lang="en-US" sz="2400" dirty="0" smtClean="0"/>
              <a:t>DPS can assess surcharges to individuals based on certain traffic offenses.</a:t>
            </a:r>
          </a:p>
          <a:p>
            <a:pPr marL="342900" indent="-342900" algn="just">
              <a:buFontTx/>
              <a:buChar char="-"/>
            </a:pPr>
            <a:r>
              <a:rPr lang="en-US" sz="2400" dirty="0" smtClean="0"/>
              <a:t>Proceeds from the program help pay for the emergency trauma care system. </a:t>
            </a:r>
          </a:p>
          <a:p>
            <a:pPr marL="342900" indent="-342900" algn="just">
              <a:buFontTx/>
              <a:buChar char="-"/>
            </a:pPr>
            <a:r>
              <a:rPr lang="en-US" sz="2400" dirty="0" smtClean="0"/>
              <a:t>For DWLI conviction, surcharge is $250 per year X 3 three years. </a:t>
            </a:r>
          </a:p>
          <a:p>
            <a:pPr marL="342900" indent="-342900" algn="just">
              <a:buFontTx/>
              <a:buChar char="-"/>
            </a:pPr>
            <a:r>
              <a:rPr lang="en-US" sz="2400" dirty="0" smtClean="0"/>
              <a:t>Failure to pay the surcharge, enter into a payment plan, or request an administrative hearing = automatic 90 day suspension of driving privileges.</a:t>
            </a:r>
          </a:p>
          <a:p>
            <a:pPr marL="342900" indent="-342900" algn="just">
              <a:buFontTx/>
              <a:buChar char="-"/>
            </a:pPr>
            <a:r>
              <a:rPr lang="en-US" sz="2400" dirty="0" smtClean="0"/>
              <a:t>Once suspended, the driver is responsible for a driver’s license reinstatement fee.</a:t>
            </a:r>
          </a:p>
          <a:p>
            <a:pPr marL="342900" indent="-342900" algn="just">
              <a:buFontTx/>
              <a:buChar char="-"/>
            </a:pPr>
            <a:r>
              <a:rPr lang="en-US" sz="2400" dirty="0" smtClean="0"/>
              <a:t>Additional fees, on top of original fine and surcharges, include admin fees, reinstatement fees, license issuance fees and payment plan fees. </a:t>
            </a:r>
            <a:endParaRPr lang="en-US" sz="2400" dirty="0"/>
          </a:p>
          <a:p>
            <a:r>
              <a:rPr lang="en-US" sz="2000" dirty="0" smtClean="0"/>
              <a:t> </a:t>
            </a:r>
          </a:p>
          <a:p>
            <a:endParaRPr lang="en-US" dirty="0"/>
          </a:p>
          <a:p>
            <a:r>
              <a:rPr lang="en-US" dirty="0" smtClean="0"/>
              <a:t> </a:t>
            </a:r>
            <a:endParaRPr lang="en-US" dirty="0"/>
          </a:p>
        </p:txBody>
      </p:sp>
    </p:spTree>
    <p:extLst>
      <p:ext uri="{BB962C8B-B14F-4D97-AF65-F5344CB8AC3E}">
        <p14:creationId xmlns:p14="http://schemas.microsoft.com/office/powerpoint/2010/main" val="95691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4730" y="206174"/>
            <a:ext cx="9977718" cy="7171194"/>
          </a:xfrm>
          <a:prstGeom prst="rect">
            <a:avLst/>
          </a:prstGeom>
          <a:noFill/>
        </p:spPr>
        <p:txBody>
          <a:bodyPr wrap="square" rtlCol="0">
            <a:spAutoFit/>
          </a:bodyPr>
          <a:lstStyle/>
          <a:p>
            <a:pPr algn="ctr"/>
            <a:r>
              <a:rPr lang="en-US" sz="3200" dirty="0" smtClean="0"/>
              <a:t>Amnesty and Incentives</a:t>
            </a:r>
          </a:p>
          <a:p>
            <a:pPr algn="ctr"/>
            <a:r>
              <a:rPr lang="en-US" sz="3200" dirty="0" smtClean="0"/>
              <a:t>(Trans. Code § 708.157)</a:t>
            </a:r>
          </a:p>
          <a:p>
            <a:pPr algn="ctr"/>
            <a:endParaRPr lang="en-US" sz="1000" dirty="0"/>
          </a:p>
          <a:p>
            <a:endParaRPr lang="en-US" sz="2400" dirty="0" smtClean="0"/>
          </a:p>
          <a:p>
            <a:r>
              <a:rPr lang="en-US" sz="2400" dirty="0" smtClean="0"/>
              <a:t>- Periodic Amnesty Program – DPS may establish a periodic amnesty program for drivers on which a surcharge has been assessed on their licenses;</a:t>
            </a:r>
          </a:p>
          <a:p>
            <a:endParaRPr lang="en-US" sz="2400" dirty="0" smtClean="0"/>
          </a:p>
          <a:p>
            <a:r>
              <a:rPr lang="en-US" sz="2400" dirty="0" smtClean="0"/>
              <a:t>- Incentive for Compliance – DPS shall offer a driver with surcharges an incentive for compliance and efforts at rehabilitation, including a reduction of surcharges;</a:t>
            </a:r>
          </a:p>
          <a:p>
            <a:endParaRPr lang="en-US" sz="2400" dirty="0"/>
          </a:p>
          <a:p>
            <a:r>
              <a:rPr lang="en-US" sz="2400" dirty="0" smtClean="0"/>
              <a:t>- </a:t>
            </a:r>
            <a:r>
              <a:rPr lang="en-US" sz="2400" dirty="0" err="1" smtClean="0"/>
              <a:t>Indigency</a:t>
            </a:r>
            <a:r>
              <a:rPr lang="en-US" sz="2400" dirty="0" smtClean="0"/>
              <a:t> Program – DPS shall establish shall establish an </a:t>
            </a:r>
            <a:r>
              <a:rPr lang="en-US" sz="2400" dirty="0" err="1" smtClean="0"/>
              <a:t>indigency</a:t>
            </a:r>
            <a:r>
              <a:rPr lang="en-US" sz="2400" dirty="0" smtClean="0"/>
              <a:t> program for drivers on which a surcharge has been assessed on their licenses. The driver must provide evidence of </a:t>
            </a:r>
            <a:r>
              <a:rPr lang="en-US" sz="2400" dirty="0" err="1" smtClean="0"/>
              <a:t>indigency</a:t>
            </a:r>
            <a:r>
              <a:rPr lang="en-US" sz="2400" dirty="0" smtClean="0"/>
              <a:t> to the court in which they are convicted (Trans. Code § 708.158). </a:t>
            </a:r>
          </a:p>
          <a:p>
            <a:pPr algn="ctr"/>
            <a:endParaRPr lang="en-US" sz="1000" dirty="0"/>
          </a:p>
          <a:p>
            <a:endParaRPr lang="en-US" sz="2400" dirty="0" smtClean="0"/>
          </a:p>
          <a:p>
            <a:pPr algn="ctr"/>
            <a:endParaRPr lang="en-US" sz="3200" dirty="0"/>
          </a:p>
          <a:p>
            <a:pPr algn="ctr"/>
            <a:endParaRPr lang="en-US" sz="3200" dirty="0"/>
          </a:p>
        </p:txBody>
      </p:sp>
    </p:spTree>
    <p:extLst>
      <p:ext uri="{BB962C8B-B14F-4D97-AF65-F5344CB8AC3E}">
        <p14:creationId xmlns:p14="http://schemas.microsoft.com/office/powerpoint/2010/main" val="3893541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40655"/>
            <a:ext cx="3932237" cy="1600200"/>
          </a:xfrm>
        </p:spPr>
        <p:txBody>
          <a:bodyPr/>
          <a:lstStyle/>
          <a:p>
            <a:pPr algn="ctr"/>
            <a:r>
              <a:rPr lang="en-US" sz="4400" dirty="0" smtClean="0"/>
              <a:t>December, 2018</a:t>
            </a:r>
            <a:r>
              <a:rPr lang="en-US" dirty="0" smtClean="0"/>
              <a:t/>
            </a:r>
            <a:br>
              <a:rPr lang="en-US" dirty="0" smtClean="0"/>
            </a:br>
            <a:endParaRPr lang="en-US" dirty="0"/>
          </a:p>
        </p:txBody>
      </p:sp>
      <p:sp>
        <p:nvSpPr>
          <p:cNvPr id="4" name="Text Placeholder 3"/>
          <p:cNvSpPr>
            <a:spLocks noGrp="1"/>
          </p:cNvSpPr>
          <p:nvPr>
            <p:ph type="body" sz="half" idx="2"/>
          </p:nvPr>
        </p:nvSpPr>
        <p:spPr>
          <a:xfrm>
            <a:off x="839788" y="1577788"/>
            <a:ext cx="3932237" cy="4572000"/>
          </a:xfrm>
        </p:spPr>
        <p:txBody>
          <a:bodyPr>
            <a:normAutofit fontScale="92500" lnSpcReduction="10000"/>
          </a:bodyPr>
          <a:lstStyle/>
          <a:p>
            <a:r>
              <a:rPr lang="en-US" sz="2400" dirty="0" smtClean="0"/>
              <a:t>Austin Community Law Center and Washington-based Equal Justice Under the Law filed a lawsuit against the state of Texas on behalf of four individuals and “others similarly situated” –claiming the DRP is unfair to low-income offenders. </a:t>
            </a:r>
          </a:p>
          <a:p>
            <a:r>
              <a:rPr lang="en-US" sz="2400" dirty="0" smtClean="0"/>
              <a:t>Seeking a judgment to “prevent DPS from issuing or processing driver’s license suspensions for unpaid surcharges under the DRP and the reinstatement of licenses which were previously suspended for failure to pay the DRP surcharges.” </a:t>
            </a:r>
            <a:endParaRPr lang="en-US" sz="2400" dirty="0"/>
          </a:p>
        </p:txBody>
      </p:sp>
      <p:pic>
        <p:nvPicPr>
          <p:cNvPr id="1026" name="Picture 2" descr="Image result for lawsuit"/>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7752" r="7752"/>
          <a:stretch>
            <a:fillRect/>
          </a:stretch>
        </p:blipFill>
        <p:spPr bwMode="auto">
          <a:xfrm>
            <a:off x="5183188" y="969495"/>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165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689"/>
            <a:ext cx="10515600" cy="1325563"/>
          </a:xfrm>
        </p:spPr>
        <p:txBody>
          <a:bodyPr/>
          <a:lstStyle/>
          <a:p>
            <a:pPr algn="ctr"/>
            <a:r>
              <a:rPr lang="en-US" dirty="0" smtClean="0"/>
              <a:t>86</a:t>
            </a:r>
            <a:r>
              <a:rPr lang="en-US" baseline="30000" dirty="0" smtClean="0"/>
              <a:t>th</a:t>
            </a:r>
            <a:r>
              <a:rPr lang="en-US" dirty="0" smtClean="0"/>
              <a:t> Legislative Session</a:t>
            </a:r>
            <a:endParaRPr lang="en-US" dirty="0"/>
          </a:p>
        </p:txBody>
      </p:sp>
      <p:pic>
        <p:nvPicPr>
          <p:cNvPr id="2050" name="Picture 2" descr="http://extensis:8085/tac_stock_photos/api/v1/asset/338758/thumbnai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920360"/>
            <a:ext cx="4377411" cy="35929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22260" y="1335729"/>
            <a:ext cx="5746376" cy="5847755"/>
          </a:xfrm>
          <a:prstGeom prst="rect">
            <a:avLst/>
          </a:prstGeom>
          <a:noFill/>
        </p:spPr>
        <p:txBody>
          <a:bodyPr wrap="square" rtlCol="0">
            <a:spAutoFit/>
          </a:bodyPr>
          <a:lstStyle/>
          <a:p>
            <a:r>
              <a:rPr lang="en-US" sz="2400" dirty="0" smtClean="0"/>
              <a:t>To date, at least 10 bills have been filed in an attempt to fix or repeal the Driver Responsibility Program this session.</a:t>
            </a:r>
          </a:p>
          <a:p>
            <a:pPr algn="ctr"/>
            <a:endParaRPr lang="en-US" sz="1000" dirty="0"/>
          </a:p>
          <a:p>
            <a:r>
              <a:rPr lang="en-US" sz="2400" dirty="0" smtClean="0"/>
              <a:t>Lawmakers have tried to appeal or reform the program in the past. HB 2068 from the 85</a:t>
            </a:r>
            <a:r>
              <a:rPr lang="en-US" sz="2400" baseline="30000" dirty="0" smtClean="0"/>
              <a:t>th</a:t>
            </a:r>
            <a:r>
              <a:rPr lang="en-US" sz="2400" dirty="0" smtClean="0"/>
              <a:t> would have abolished the Driver Responsibility Program. The bill passed the House, but was never considered by the Senate. </a:t>
            </a:r>
          </a:p>
          <a:p>
            <a:endParaRPr lang="en-US" sz="1000" dirty="0"/>
          </a:p>
          <a:p>
            <a:r>
              <a:rPr lang="en-US" sz="2400" dirty="0" smtClean="0"/>
              <a:t>Roadblock – DRP pays for half of the emergency trauma care system, approximately $144 million. </a:t>
            </a:r>
            <a:endParaRPr lang="en-US" sz="1200" dirty="0"/>
          </a:p>
          <a:p>
            <a:endParaRPr lang="en-US" sz="2400" dirty="0" smtClean="0"/>
          </a:p>
          <a:p>
            <a:endParaRPr lang="en-US" sz="2400" dirty="0" smtClean="0"/>
          </a:p>
          <a:p>
            <a:endParaRPr lang="en-US" dirty="0"/>
          </a:p>
        </p:txBody>
      </p:sp>
    </p:spTree>
    <p:extLst>
      <p:ext uri="{BB962C8B-B14F-4D97-AF65-F5344CB8AC3E}">
        <p14:creationId xmlns:p14="http://schemas.microsoft.com/office/powerpoint/2010/main" val="215537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9078"/>
            <a:ext cx="10515600" cy="1325563"/>
          </a:xfrm>
        </p:spPr>
        <p:txBody>
          <a:bodyPr/>
          <a:lstStyle/>
          <a:p>
            <a:pPr algn="ctr"/>
            <a:r>
              <a:rPr lang="en-US" b="1" dirty="0" smtClean="0"/>
              <a:t>Occupational Drivers Licenses</a:t>
            </a:r>
            <a:endParaRPr lang="en-US" b="1" dirty="0"/>
          </a:p>
        </p:txBody>
      </p:sp>
    </p:spTree>
    <p:extLst>
      <p:ext uri="{BB962C8B-B14F-4D97-AF65-F5344CB8AC3E}">
        <p14:creationId xmlns:p14="http://schemas.microsoft.com/office/powerpoint/2010/main" val="3837639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Why Grant an ODL?</a:t>
            </a:r>
          </a:p>
        </p:txBody>
      </p:sp>
      <p:sp>
        <p:nvSpPr>
          <p:cNvPr id="2" name="Content Placeholder 1"/>
          <p:cNvSpPr>
            <a:spLocks noGrp="1"/>
          </p:cNvSpPr>
          <p:nvPr>
            <p:ph idx="1"/>
          </p:nvPr>
        </p:nvSpPr>
        <p:spPr>
          <a:xfrm>
            <a:off x="901574" y="2540848"/>
            <a:ext cx="5300050" cy="3307690"/>
          </a:xfrm>
        </p:spPr>
        <p:txBody>
          <a:bodyPr>
            <a:normAutofit/>
          </a:bodyPr>
          <a:lstStyle/>
          <a:p>
            <a:pPr marL="0" indent="0">
              <a:buNone/>
            </a:pPr>
            <a:r>
              <a:rPr lang="en-US" sz="3600" dirty="0">
                <a:ea typeface="ＭＳ Ｐゴシック" charset="-128"/>
              </a:rPr>
              <a:t>Up to 75% of offenders with suspended or revoked DLs continue to drive. </a:t>
            </a:r>
            <a:endParaRPr lang="en-US" sz="3600" dirty="0" smtClean="0">
              <a:ea typeface="ＭＳ Ｐゴシック" charset="-128"/>
            </a:endParaRPr>
          </a:p>
          <a:p>
            <a:pPr marL="0" indent="0">
              <a:buNone/>
            </a:pPr>
            <a:r>
              <a:rPr lang="en-US" sz="3600" u="sng" dirty="0" smtClean="0">
                <a:ea typeface="ＭＳ Ｐゴシック" charset="-128"/>
              </a:rPr>
              <a:t>Without </a:t>
            </a:r>
            <a:r>
              <a:rPr lang="en-US" sz="3600" u="sng" dirty="0">
                <a:ea typeface="ＭＳ Ｐゴシック" charset="-128"/>
              </a:rPr>
              <a:t>liability </a:t>
            </a:r>
            <a:r>
              <a:rPr lang="en-US" sz="3600" u="sng" dirty="0" smtClean="0">
                <a:ea typeface="ＭＳ Ｐゴシック" charset="-128"/>
              </a:rPr>
              <a:t>insurance.</a:t>
            </a:r>
          </a:p>
          <a:p>
            <a:pPr marL="0" indent="0">
              <a:buNone/>
            </a:pPr>
            <a:endParaRPr lang="en-US" b="1" i="1" dirty="0">
              <a:ea typeface="ＭＳ Ｐゴシック" charset="-128"/>
            </a:endParaRPr>
          </a:p>
          <a:p>
            <a:pPr marL="0" indent="0">
              <a:buNone/>
            </a:pPr>
            <a:r>
              <a:rPr lang="en-US" dirty="0" smtClean="0">
                <a:ea typeface="ＭＳ Ｐゴシック" charset="-128"/>
              </a:rPr>
              <a:t>Source</a:t>
            </a:r>
            <a:r>
              <a:rPr lang="en-US" dirty="0">
                <a:ea typeface="ＭＳ Ｐゴシック" charset="-128"/>
              </a:rPr>
              <a:t>: </a:t>
            </a:r>
            <a:r>
              <a:rPr lang="en-US" dirty="0" smtClean="0">
                <a:ea typeface="ＭＳ Ｐゴシック" charset="-128"/>
              </a:rPr>
              <a:t>NHTSA</a:t>
            </a:r>
            <a:endParaRPr lang="en-US" dirty="0">
              <a:ea typeface="ＭＳ Ｐゴシック" charset="-128"/>
            </a:endParaRPr>
          </a:p>
        </p:txBody>
      </p:sp>
      <p:pic>
        <p:nvPicPr>
          <p:cNvPr id="3074" name="Picture 2" descr="Image result for no insu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2870" y="1918447"/>
            <a:ext cx="4652683" cy="349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80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126512"/>
            <a:ext cx="5924739" cy="4011738"/>
          </a:xfrm>
        </p:spPr>
        <p:txBody>
          <a:bodyPr>
            <a:normAutofit/>
          </a:bodyPr>
          <a:lstStyle/>
          <a:p>
            <a:pPr marL="0" indent="0">
              <a:buNone/>
            </a:pPr>
            <a:r>
              <a:rPr lang="en-US" sz="3600" dirty="0" smtClean="0"/>
              <a:t>Your court is in the county where the petitioner resides </a:t>
            </a:r>
          </a:p>
          <a:p>
            <a:pPr marL="0" indent="0">
              <a:buNone/>
            </a:pPr>
            <a:r>
              <a:rPr lang="en-US" sz="3600" dirty="0" smtClean="0"/>
              <a:t>OR </a:t>
            </a:r>
          </a:p>
          <a:p>
            <a:pPr marL="0" indent="0">
              <a:buNone/>
            </a:pPr>
            <a:r>
              <a:rPr lang="en-US" sz="3600" dirty="0" smtClean="0"/>
              <a:t>Your court is where the conviction originated</a:t>
            </a:r>
          </a:p>
          <a:p>
            <a:pPr marL="0" indent="0">
              <a:buNone/>
            </a:pPr>
            <a:r>
              <a:rPr lang="en-US" sz="3600" dirty="0" smtClean="0"/>
              <a:t>Trans. Code § 521.242(a</a:t>
            </a:r>
            <a:r>
              <a:rPr lang="en-US" sz="3600" dirty="0"/>
              <a:t>)</a:t>
            </a:r>
          </a:p>
          <a:p>
            <a:endParaRPr lang="en-US" dirty="0"/>
          </a:p>
        </p:txBody>
      </p:sp>
      <p:pic>
        <p:nvPicPr>
          <p:cNvPr id="6148" name="Picture 4" descr="Image result for texas county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823" y="1686490"/>
            <a:ext cx="4937760" cy="45908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97038"/>
            <a:ext cx="12192000" cy="769441"/>
          </a:xfrm>
          <a:prstGeom prst="rect">
            <a:avLst/>
          </a:prstGeom>
        </p:spPr>
        <p:txBody>
          <a:bodyPr wrap="square">
            <a:spAutoFit/>
          </a:bodyPr>
          <a:lstStyle/>
          <a:p>
            <a:pPr marL="0" indent="0" algn="ctr">
              <a:buNone/>
            </a:pPr>
            <a:r>
              <a:rPr lang="en-US" sz="4400" b="1" dirty="0"/>
              <a:t>Jurisdiction </a:t>
            </a:r>
          </a:p>
        </p:txBody>
      </p:sp>
    </p:spTree>
    <p:extLst>
      <p:ext uri="{BB962C8B-B14F-4D97-AF65-F5344CB8AC3E}">
        <p14:creationId xmlns:p14="http://schemas.microsoft.com/office/powerpoint/2010/main" val="997933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Petition for Occupational Drivers License</a:t>
            </a:r>
            <a:endParaRPr lang="en-US" b="1" dirty="0"/>
          </a:p>
        </p:txBody>
      </p:sp>
      <p:pic>
        <p:nvPicPr>
          <p:cNvPr id="4" name="Picture 2" descr="Image result for cars vecto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0333"/>
          <a:stretch/>
        </p:blipFill>
        <p:spPr bwMode="auto">
          <a:xfrm>
            <a:off x="6229351" y="2098385"/>
            <a:ext cx="5303520" cy="37093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40541" y="1783978"/>
            <a:ext cx="3523129" cy="4524315"/>
          </a:xfrm>
          <a:prstGeom prst="rect">
            <a:avLst/>
          </a:prstGeom>
          <a:noFill/>
        </p:spPr>
        <p:txBody>
          <a:bodyPr wrap="square" rtlCol="0">
            <a:spAutoFit/>
          </a:bodyPr>
          <a:lstStyle/>
          <a:p>
            <a:r>
              <a:rPr lang="en-US" sz="2400" dirty="0" smtClean="0"/>
              <a:t>The Petition must set forth in detail the person’s “essential need” for an ODL: </a:t>
            </a:r>
          </a:p>
          <a:p>
            <a:pPr marL="342900" indent="-342900">
              <a:buFont typeface="Arial" panose="020B0604020202020204" pitchFamily="34" charset="0"/>
              <a:buChar char="•"/>
            </a:pPr>
            <a:r>
              <a:rPr lang="en-US" sz="2400" dirty="0" smtClean="0"/>
              <a:t>To and from work</a:t>
            </a:r>
          </a:p>
          <a:p>
            <a:pPr marL="342900" indent="-342900">
              <a:buFont typeface="Arial" panose="020B0604020202020204" pitchFamily="34" charset="0"/>
              <a:buChar char="•"/>
            </a:pPr>
            <a:r>
              <a:rPr lang="en-US" sz="2400" dirty="0" smtClean="0"/>
              <a:t>To and from school</a:t>
            </a:r>
          </a:p>
          <a:p>
            <a:pPr marL="342900" indent="-342900">
              <a:buFont typeface="Arial" panose="020B0604020202020204" pitchFamily="34" charset="0"/>
              <a:buChar char="•"/>
            </a:pPr>
            <a:r>
              <a:rPr lang="en-US" sz="2400" dirty="0" smtClean="0"/>
              <a:t>In the performance of essential household duties (buying groceries, </a:t>
            </a:r>
            <a:r>
              <a:rPr lang="en-US" sz="2400" dirty="0" err="1" smtClean="0"/>
              <a:t>etc</a:t>
            </a:r>
            <a:r>
              <a:rPr lang="en-US" sz="2400" dirty="0" smtClean="0"/>
              <a:t>)</a:t>
            </a:r>
          </a:p>
          <a:p>
            <a:endParaRPr lang="en-US" sz="2400" dirty="0"/>
          </a:p>
          <a:p>
            <a:r>
              <a:rPr lang="en-US" sz="2400" dirty="0" smtClean="0"/>
              <a:t>Trans. Code § 521.242</a:t>
            </a:r>
            <a:endParaRPr lang="en-US" sz="2400" dirty="0"/>
          </a:p>
        </p:txBody>
      </p:sp>
    </p:spTree>
    <p:extLst>
      <p:ext uri="{BB962C8B-B14F-4D97-AF65-F5344CB8AC3E}">
        <p14:creationId xmlns:p14="http://schemas.microsoft.com/office/powerpoint/2010/main" val="32618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801271"/>
            <a:ext cx="12192000" cy="1325563"/>
          </a:xfrm>
        </p:spPr>
        <p:txBody>
          <a:bodyPr/>
          <a:lstStyle/>
          <a:p>
            <a:pPr lvl="0" algn="ctr"/>
            <a:r>
              <a:rPr lang="en-US" b="1" dirty="0" smtClean="0"/>
              <a:t>Eligibility</a:t>
            </a:r>
            <a:r>
              <a:rPr lang="en-US" dirty="0"/>
              <a:t/>
            </a:r>
            <a:br>
              <a:rPr lang="en-US" dirty="0"/>
            </a:br>
            <a:endParaRPr lang="en-US" dirty="0"/>
          </a:p>
        </p:txBody>
      </p:sp>
      <p:sp>
        <p:nvSpPr>
          <p:cNvPr id="2" name="Content Placeholder 1"/>
          <p:cNvSpPr>
            <a:spLocks noGrp="1"/>
          </p:cNvSpPr>
          <p:nvPr>
            <p:ph idx="1"/>
          </p:nvPr>
        </p:nvSpPr>
        <p:spPr>
          <a:xfrm>
            <a:off x="457199" y="2211572"/>
            <a:ext cx="11249247" cy="3970437"/>
          </a:xfrm>
        </p:spPr>
        <p:txBody>
          <a:bodyPr numCol="2">
            <a:normAutofit/>
          </a:bodyPr>
          <a:lstStyle/>
          <a:p>
            <a:r>
              <a:rPr lang="en-US" sz="3600" dirty="0" smtClean="0"/>
              <a:t>Petitioner h</a:t>
            </a:r>
            <a:r>
              <a:rPr lang="en-US" sz="3600" dirty="0" smtClean="0">
                <a:solidFill>
                  <a:schemeClr val="tx1"/>
                </a:solidFill>
              </a:rPr>
              <a:t>ad </a:t>
            </a:r>
            <a:r>
              <a:rPr lang="en-US" sz="3600" dirty="0">
                <a:solidFill>
                  <a:schemeClr val="tx1"/>
                </a:solidFill>
              </a:rPr>
              <a:t>a valid driver’s license from </a:t>
            </a:r>
            <a:r>
              <a:rPr lang="en-US" sz="3600" dirty="0" smtClean="0">
                <a:solidFill>
                  <a:schemeClr val="tx1"/>
                </a:solidFill>
              </a:rPr>
              <a:t>Texas </a:t>
            </a:r>
            <a:r>
              <a:rPr lang="en-US" sz="3600" dirty="0">
                <a:solidFill>
                  <a:schemeClr val="tx1"/>
                </a:solidFill>
              </a:rPr>
              <a:t>or another state or </a:t>
            </a:r>
            <a:r>
              <a:rPr lang="en-US" sz="3600" dirty="0" smtClean="0">
                <a:solidFill>
                  <a:schemeClr val="tx1"/>
                </a:solidFill>
              </a:rPr>
              <a:t>country</a:t>
            </a:r>
          </a:p>
          <a:p>
            <a:endParaRPr lang="en-US" sz="3600" dirty="0" smtClean="0">
              <a:solidFill>
                <a:schemeClr val="tx1"/>
              </a:solidFill>
            </a:endParaRPr>
          </a:p>
          <a:p>
            <a:r>
              <a:rPr lang="en-US" sz="3600" dirty="0" smtClean="0">
                <a:solidFill>
                  <a:schemeClr val="tx1"/>
                </a:solidFill>
              </a:rPr>
              <a:t>The </a:t>
            </a:r>
            <a:r>
              <a:rPr lang="en-US" sz="3600" dirty="0">
                <a:solidFill>
                  <a:schemeClr val="tx1"/>
                </a:solidFill>
              </a:rPr>
              <a:t>license has not been revoked or </a:t>
            </a:r>
            <a:r>
              <a:rPr lang="en-US" sz="3600" dirty="0" smtClean="0">
                <a:solidFill>
                  <a:schemeClr val="tx1"/>
                </a:solidFill>
              </a:rPr>
              <a:t>cancelled</a:t>
            </a:r>
          </a:p>
          <a:p>
            <a:endParaRPr lang="en-US" sz="3600" dirty="0" smtClean="0">
              <a:solidFill>
                <a:schemeClr val="tx1"/>
              </a:solidFill>
            </a:endParaRPr>
          </a:p>
          <a:p>
            <a:pPr marL="228600" lvl="1">
              <a:spcBef>
                <a:spcPts val="1000"/>
              </a:spcBef>
            </a:pPr>
            <a:r>
              <a:rPr lang="en-US" sz="3600" dirty="0"/>
              <a:t>If there is a waiting period, that period has been satisfied</a:t>
            </a:r>
            <a:r>
              <a:rPr lang="en-US" sz="3600" dirty="0" smtClean="0"/>
              <a:t>.</a:t>
            </a:r>
          </a:p>
          <a:p>
            <a:pPr marL="228600" lvl="1">
              <a:spcBef>
                <a:spcPts val="1000"/>
              </a:spcBef>
            </a:pPr>
            <a:endParaRPr lang="en-US" sz="3600" dirty="0"/>
          </a:p>
          <a:p>
            <a:pPr marL="228600" lvl="1">
              <a:spcBef>
                <a:spcPts val="1000"/>
              </a:spcBef>
            </a:pPr>
            <a:r>
              <a:rPr lang="en-US" sz="3600" dirty="0"/>
              <a:t>Person has provided an SR22</a:t>
            </a:r>
          </a:p>
          <a:p>
            <a:endParaRPr lang="en-US" sz="3600" dirty="0">
              <a:solidFill>
                <a:schemeClr val="tx1"/>
              </a:solidFill>
            </a:endParaRPr>
          </a:p>
          <a:p>
            <a:endParaRPr lang="en-US" dirty="0"/>
          </a:p>
        </p:txBody>
      </p:sp>
    </p:spTree>
    <p:extLst>
      <p:ext uri="{BB962C8B-B14F-4D97-AF65-F5344CB8AC3E}">
        <p14:creationId xmlns:p14="http://schemas.microsoft.com/office/powerpoint/2010/main" val="581818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2491" y="0"/>
            <a:ext cx="7756263" cy="1624406"/>
          </a:xfrm>
        </p:spPr>
        <p:txBody>
          <a:bodyPr/>
          <a:lstStyle/>
          <a:p>
            <a:r>
              <a:rPr lang="en-US" b="1" dirty="0"/>
              <a:t>What Proof Should be Presented?</a:t>
            </a:r>
          </a:p>
        </p:txBody>
      </p:sp>
      <p:sp>
        <p:nvSpPr>
          <p:cNvPr id="2" name="Content Placeholder 1"/>
          <p:cNvSpPr>
            <a:spLocks noGrp="1"/>
          </p:cNvSpPr>
          <p:nvPr>
            <p:ph idx="1"/>
          </p:nvPr>
        </p:nvSpPr>
        <p:spPr>
          <a:xfrm>
            <a:off x="874282" y="2618716"/>
            <a:ext cx="7165196" cy="3039700"/>
          </a:xfrm>
        </p:spPr>
        <p:txBody>
          <a:bodyPr>
            <a:noAutofit/>
          </a:bodyPr>
          <a:lstStyle/>
          <a:p>
            <a:pPr marL="625475" indent="-571500"/>
            <a:r>
              <a:rPr lang="en-US" sz="3600" dirty="0"/>
              <a:t>Notice</a:t>
            </a:r>
          </a:p>
          <a:p>
            <a:pPr marL="625475" indent="-571500"/>
            <a:r>
              <a:rPr lang="en-US" sz="3600" dirty="0"/>
              <a:t>Jurisdiction</a:t>
            </a:r>
          </a:p>
          <a:p>
            <a:pPr marL="630238" lvl="1" indent="-571500"/>
            <a:r>
              <a:rPr lang="en-US" sz="3600" dirty="0"/>
              <a:t>Basis of Suspension</a:t>
            </a:r>
          </a:p>
          <a:p>
            <a:pPr marL="630238" lvl="1" indent="-571500"/>
            <a:r>
              <a:rPr lang="en-US" sz="3600" dirty="0"/>
              <a:t>Residence of Petitioner</a:t>
            </a:r>
          </a:p>
          <a:p>
            <a:pPr marL="630238" lvl="1" indent="-571500"/>
            <a:r>
              <a:rPr lang="en-US" sz="3600" dirty="0"/>
              <a:t>Court where conviction </a:t>
            </a:r>
            <a:r>
              <a:rPr lang="en-US" sz="3600" dirty="0" smtClean="0"/>
              <a:t>occurred</a:t>
            </a:r>
          </a:p>
          <a:p>
            <a:pPr marL="630238" lvl="1" indent="-571500"/>
            <a:endParaRPr lang="en-US" sz="3600" dirty="0"/>
          </a:p>
          <a:p>
            <a:pPr marL="58738" lvl="1" indent="0">
              <a:buNone/>
            </a:pPr>
            <a:r>
              <a:rPr lang="en-US" sz="2800" dirty="0" smtClean="0"/>
              <a:t>Trans. Code § 521.243</a:t>
            </a:r>
            <a:endParaRPr lang="en-US" sz="2800" dirty="0"/>
          </a:p>
        </p:txBody>
      </p:sp>
      <p:pic>
        <p:nvPicPr>
          <p:cNvPr id="13316" name="Picture 4" descr="Image result for list vector"/>
          <p:cNvPicPr>
            <a:picLocks noChangeAspect="1" noChangeArrowheads="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l="11818"/>
          <a:stretch/>
        </p:blipFill>
        <p:spPr bwMode="auto">
          <a:xfrm>
            <a:off x="8598798" y="2132045"/>
            <a:ext cx="2489239" cy="352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089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Staggering Statistics</a:t>
            </a:r>
            <a:endParaRPr lang="en-US" dirty="0"/>
          </a:p>
        </p:txBody>
      </p:sp>
      <p:pic>
        <p:nvPicPr>
          <p:cNvPr id="3" name="Picture 2" descr="Image result for drive vecto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25633" y="2281608"/>
            <a:ext cx="3992580" cy="34535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90564" y="1502688"/>
            <a:ext cx="5710518" cy="3046988"/>
          </a:xfrm>
          <a:prstGeom prst="rect">
            <a:avLst/>
          </a:prstGeom>
          <a:noFill/>
        </p:spPr>
        <p:txBody>
          <a:bodyPr wrap="square" rtlCol="0">
            <a:spAutoFit/>
          </a:bodyPr>
          <a:lstStyle/>
          <a:p>
            <a:endParaRPr lang="en-US" sz="2400" dirty="0" smtClean="0"/>
          </a:p>
          <a:p>
            <a:endParaRPr lang="en-US" sz="2400" dirty="0" smtClean="0"/>
          </a:p>
          <a:p>
            <a:r>
              <a:rPr lang="en-US" sz="2400" dirty="0" smtClean="0"/>
              <a:t>2017 – 3,425 people were booked into the Travis County Jail for the crime of DWLI.  </a:t>
            </a:r>
          </a:p>
          <a:p>
            <a:endParaRPr lang="en-US" sz="2400" dirty="0"/>
          </a:p>
          <a:p>
            <a:r>
              <a:rPr lang="en-US" sz="2400" dirty="0" smtClean="0"/>
              <a:t>2018 – 1.4 million drivers licenses suspended for not paying surcharges.</a:t>
            </a:r>
          </a:p>
          <a:p>
            <a:endParaRPr lang="en-US" sz="2400" dirty="0"/>
          </a:p>
        </p:txBody>
      </p:sp>
    </p:spTree>
    <p:extLst>
      <p:ext uri="{BB962C8B-B14F-4D97-AF65-F5344CB8AC3E}">
        <p14:creationId xmlns:p14="http://schemas.microsoft.com/office/powerpoint/2010/main" val="3496368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02" y="592296"/>
            <a:ext cx="11548730" cy="1130178"/>
          </a:xfrm>
        </p:spPr>
        <p:txBody>
          <a:bodyPr/>
          <a:lstStyle/>
          <a:p>
            <a:pPr marL="0" indent="0">
              <a:buClr>
                <a:schemeClr val="tx2"/>
              </a:buClr>
              <a:buNone/>
            </a:pPr>
            <a:r>
              <a:rPr lang="en-US" sz="4400" b="1" dirty="0">
                <a:solidFill>
                  <a:schemeClr val="tx1"/>
                </a:solidFill>
              </a:rPr>
              <a:t>What else might you want from the prosecutor</a:t>
            </a:r>
            <a:r>
              <a:rPr lang="en-US" sz="4400" b="1" dirty="0" smtClean="0">
                <a:solidFill>
                  <a:schemeClr val="tx1"/>
                </a:solidFill>
              </a:rPr>
              <a:t>?</a:t>
            </a:r>
            <a:endParaRPr lang="en-US" sz="4400" b="1" dirty="0">
              <a:solidFill>
                <a:schemeClr val="tx1"/>
              </a:solidFill>
            </a:endParaRPr>
          </a:p>
        </p:txBody>
      </p:sp>
      <p:sp>
        <p:nvSpPr>
          <p:cNvPr id="4" name="TextBox 3"/>
          <p:cNvSpPr txBox="1"/>
          <p:nvPr/>
        </p:nvSpPr>
        <p:spPr>
          <a:xfrm>
            <a:off x="1137686" y="2252468"/>
            <a:ext cx="5263116" cy="3416320"/>
          </a:xfrm>
          <a:prstGeom prst="rect">
            <a:avLst/>
          </a:prstGeom>
          <a:noFill/>
        </p:spPr>
        <p:txBody>
          <a:bodyPr wrap="square" rtlCol="0">
            <a:spAutoFit/>
          </a:bodyPr>
          <a:lstStyle/>
          <a:p>
            <a:pPr marL="630237" lvl="1" indent="-571500">
              <a:buFont typeface="Arial" panose="020B0604020202020204" pitchFamily="34" charset="0"/>
              <a:buChar char="•"/>
            </a:pPr>
            <a:r>
              <a:rPr lang="en-US" sz="3600" dirty="0"/>
              <a:t>Facts of the offense from which the suspension </a:t>
            </a:r>
            <a:r>
              <a:rPr lang="en-US" sz="3600" dirty="0" smtClean="0"/>
              <a:t>originated.</a:t>
            </a:r>
          </a:p>
          <a:p>
            <a:pPr marL="630237" lvl="1" indent="-571500">
              <a:buFont typeface="Arial" panose="020B0604020202020204" pitchFamily="34" charset="0"/>
              <a:buChar char="•"/>
            </a:pPr>
            <a:endParaRPr lang="en-US" sz="3600" dirty="0"/>
          </a:p>
          <a:p>
            <a:pPr marL="630237" lvl="1" indent="-571500">
              <a:buFont typeface="Arial" panose="020B0604020202020204" pitchFamily="34" charset="0"/>
              <a:buChar char="•"/>
            </a:pPr>
            <a:r>
              <a:rPr lang="en-US" sz="3600" dirty="0"/>
              <a:t>Pertinent </a:t>
            </a:r>
            <a:r>
              <a:rPr lang="en-US" sz="3600" dirty="0" smtClean="0"/>
              <a:t>criminal </a:t>
            </a:r>
            <a:r>
              <a:rPr lang="en-US" sz="3600" dirty="0"/>
              <a:t>history if </a:t>
            </a:r>
            <a:r>
              <a:rPr lang="en-US" sz="3600" dirty="0" smtClean="0"/>
              <a:t>available.</a:t>
            </a:r>
            <a:endParaRPr lang="en-US" sz="3600" dirty="0"/>
          </a:p>
        </p:txBody>
      </p:sp>
      <p:pic>
        <p:nvPicPr>
          <p:cNvPr id="16386" name="Picture 2" descr="Image result for folder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031" b="25060"/>
          <a:stretch/>
        </p:blipFill>
        <p:spPr bwMode="auto">
          <a:xfrm>
            <a:off x="6512681" y="2828261"/>
            <a:ext cx="4913406" cy="312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60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350334" y="2551813"/>
            <a:ext cx="4221125" cy="1754374"/>
          </a:xfrm>
          <a:prstGeom prst="rect">
            <a:avLst/>
          </a:prstGeom>
        </p:spPr>
        <p:txBody>
          <a:bodyPr>
            <a:noAutofit/>
          </a:bodyPr>
          <a:lstStyle/>
          <a:p>
            <a:pPr marL="0" indent="0" algn="ctr">
              <a:buClr>
                <a:schemeClr val="tx2"/>
              </a:buClr>
              <a:buNone/>
            </a:pPr>
            <a:r>
              <a:rPr lang="en-US" sz="4400" b="1" dirty="0"/>
              <a:t>You must consider the Petitioner’s Driving </a:t>
            </a:r>
            <a:r>
              <a:rPr lang="en-US" sz="4400" b="1" dirty="0" smtClean="0"/>
              <a:t>Record.</a:t>
            </a:r>
            <a:endParaRPr lang="en-US" sz="4400" b="1" dirty="0"/>
          </a:p>
        </p:txBody>
      </p:sp>
      <p:pic>
        <p:nvPicPr>
          <p:cNvPr id="15362" name="Picture 2" descr="Image result for texas dp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9659" y="13716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69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46020"/>
            <a:ext cx="12192000" cy="1395806"/>
          </a:xfrm>
        </p:spPr>
        <p:txBody>
          <a:bodyPr/>
          <a:lstStyle/>
          <a:p>
            <a:pPr algn="ctr"/>
            <a:r>
              <a:rPr lang="en-US" b="1" dirty="0" smtClean="0"/>
              <a:t>Required </a:t>
            </a:r>
            <a:r>
              <a:rPr lang="en-US" b="1" dirty="0"/>
              <a:t>to </a:t>
            </a:r>
            <a:r>
              <a:rPr lang="en-US" b="1" dirty="0" smtClean="0"/>
              <a:t>Deny Petition</a:t>
            </a:r>
            <a:endParaRPr lang="en-US" b="1" dirty="0"/>
          </a:p>
        </p:txBody>
      </p:sp>
      <p:sp>
        <p:nvSpPr>
          <p:cNvPr id="2" name="Content Placeholder 1"/>
          <p:cNvSpPr>
            <a:spLocks noGrp="1"/>
          </p:cNvSpPr>
          <p:nvPr>
            <p:ph idx="1"/>
          </p:nvPr>
        </p:nvSpPr>
        <p:spPr>
          <a:xfrm>
            <a:off x="847253" y="2776239"/>
            <a:ext cx="6016939" cy="2655840"/>
          </a:xfrm>
        </p:spPr>
        <p:txBody>
          <a:bodyPr>
            <a:normAutofit/>
          </a:bodyPr>
          <a:lstStyle/>
          <a:p>
            <a:pPr marL="0" indent="0">
              <a:buNone/>
            </a:pPr>
            <a:r>
              <a:rPr lang="en-US" sz="3600" dirty="0" smtClean="0"/>
              <a:t>If </a:t>
            </a:r>
            <a:r>
              <a:rPr lang="en-US" sz="3600" dirty="0"/>
              <a:t>Petitioner has been issued MORE THAN ONE ODL after a conviction in the last ten </a:t>
            </a:r>
            <a:r>
              <a:rPr lang="en-US" sz="3600" dirty="0" smtClean="0"/>
              <a:t>years.</a:t>
            </a:r>
          </a:p>
          <a:p>
            <a:pPr marL="0" indent="0">
              <a:buNone/>
            </a:pPr>
            <a:r>
              <a:rPr lang="en-US" sz="3600" dirty="0" smtClean="0"/>
              <a:t>Trans. Code § 521.242(b</a:t>
            </a:r>
            <a:r>
              <a:rPr lang="en-US" sz="3600" dirty="0"/>
              <a:t>)(2</a:t>
            </a:r>
            <a:r>
              <a:rPr lang="en-US" sz="3600" dirty="0" smtClean="0"/>
              <a:t>)</a:t>
            </a:r>
            <a:endParaRPr lang="en-US" sz="3600" dirty="0"/>
          </a:p>
        </p:txBody>
      </p:sp>
      <p:pic>
        <p:nvPicPr>
          <p:cNvPr id="7170" name="Picture 2" descr="Image result for denied"/>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0818" y="2363677"/>
            <a:ext cx="4896259" cy="293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607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516863"/>
            <a:ext cx="5879471" cy="3660100"/>
          </a:xfrm>
        </p:spPr>
        <p:txBody>
          <a:bodyPr>
            <a:normAutofit lnSpcReduction="10000"/>
          </a:bodyPr>
          <a:lstStyle/>
          <a:p>
            <a:r>
              <a:rPr lang="en-US" sz="3600" dirty="0"/>
              <a:t>If the Petitioner’s license has been revoked for a </a:t>
            </a:r>
            <a:r>
              <a:rPr lang="en-US" sz="3600" u="sng" dirty="0"/>
              <a:t>medical </a:t>
            </a:r>
            <a:r>
              <a:rPr lang="en-US" sz="3600" u="sng" dirty="0" smtClean="0"/>
              <a:t>reason.</a:t>
            </a:r>
          </a:p>
          <a:p>
            <a:endParaRPr lang="en-US" sz="3600" dirty="0"/>
          </a:p>
          <a:p>
            <a:r>
              <a:rPr lang="en-US" sz="3600" dirty="0"/>
              <a:t> If the Petitioner’s license has been revoked for </a:t>
            </a:r>
            <a:r>
              <a:rPr lang="en-US" sz="3600" u="sng" dirty="0"/>
              <a:t>failing to pay child </a:t>
            </a:r>
            <a:r>
              <a:rPr lang="en-US" sz="3600" u="sng" dirty="0" smtClean="0"/>
              <a:t>support.</a:t>
            </a:r>
            <a:endParaRPr lang="en-US" sz="3600" u="sng" dirty="0"/>
          </a:p>
          <a:p>
            <a:endParaRPr lang="en-US" dirty="0"/>
          </a:p>
        </p:txBody>
      </p:sp>
      <p:sp>
        <p:nvSpPr>
          <p:cNvPr id="5" name="Title 2"/>
          <p:cNvSpPr>
            <a:spLocks noGrp="1"/>
          </p:cNvSpPr>
          <p:nvPr>
            <p:ph type="title"/>
          </p:nvPr>
        </p:nvSpPr>
        <p:spPr>
          <a:xfrm>
            <a:off x="0" y="572566"/>
            <a:ext cx="12192000" cy="1395806"/>
          </a:xfrm>
        </p:spPr>
        <p:txBody>
          <a:bodyPr/>
          <a:lstStyle/>
          <a:p>
            <a:pPr algn="ctr"/>
            <a:r>
              <a:rPr lang="en-US" b="1" dirty="0" smtClean="0"/>
              <a:t>Required </a:t>
            </a:r>
            <a:r>
              <a:rPr lang="en-US" b="1" dirty="0"/>
              <a:t>to </a:t>
            </a:r>
            <a:r>
              <a:rPr lang="en-US" b="1" dirty="0" smtClean="0"/>
              <a:t>Deny Petition</a:t>
            </a:r>
            <a:endParaRPr lang="en-US" b="1" dirty="0"/>
          </a:p>
        </p:txBody>
      </p:sp>
      <p:pic>
        <p:nvPicPr>
          <p:cNvPr id="8194" name="Picture 2" descr="Image result for medical"/>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38259" y="2085183"/>
            <a:ext cx="164592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texas attorney gener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3979" y="4120403"/>
            <a:ext cx="1554480"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924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2932" y="2097229"/>
            <a:ext cx="5725562" cy="3524973"/>
          </a:xfrm>
        </p:spPr>
        <p:txBody>
          <a:bodyPr>
            <a:normAutofit/>
          </a:bodyPr>
          <a:lstStyle/>
          <a:p>
            <a:r>
              <a:rPr lang="en-US" sz="3600" dirty="0"/>
              <a:t>If the Petitioner’s license is a </a:t>
            </a:r>
            <a:r>
              <a:rPr lang="en-US" sz="3600" u="sng" dirty="0"/>
              <a:t>COMMERCIAL </a:t>
            </a:r>
            <a:r>
              <a:rPr lang="en-US" sz="3600" u="sng" dirty="0" smtClean="0"/>
              <a:t>DL.</a:t>
            </a:r>
          </a:p>
          <a:p>
            <a:endParaRPr lang="en-US" sz="3600" dirty="0"/>
          </a:p>
          <a:p>
            <a:r>
              <a:rPr lang="en-US" sz="3600" dirty="0"/>
              <a:t>If there is a </a:t>
            </a:r>
            <a:r>
              <a:rPr lang="en-US" sz="3600" u="sng" dirty="0"/>
              <a:t>required waiting </a:t>
            </a:r>
            <a:r>
              <a:rPr lang="en-US" sz="3600" u="sng" dirty="0" smtClean="0"/>
              <a:t>period</a:t>
            </a:r>
            <a:r>
              <a:rPr lang="en-US" sz="3600" dirty="0" smtClean="0"/>
              <a:t> that </a:t>
            </a:r>
            <a:r>
              <a:rPr lang="en-US" sz="3600" dirty="0"/>
              <a:t>has not been </a:t>
            </a:r>
            <a:r>
              <a:rPr lang="en-US" sz="3600" dirty="0" smtClean="0"/>
              <a:t>satisfied.</a:t>
            </a:r>
            <a:endParaRPr lang="en-US" sz="3600" dirty="0"/>
          </a:p>
          <a:p>
            <a:endParaRPr lang="en-US" sz="3600" dirty="0"/>
          </a:p>
        </p:txBody>
      </p:sp>
      <p:pic>
        <p:nvPicPr>
          <p:cNvPr id="9218" name="Picture 2" descr="Related image"/>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6480"/>
          <a:stretch/>
        </p:blipFill>
        <p:spPr bwMode="auto">
          <a:xfrm>
            <a:off x="7550590" y="1820940"/>
            <a:ext cx="4198889" cy="182736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clock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4194" y="3859715"/>
            <a:ext cx="2011680" cy="201168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0" y="346020"/>
            <a:ext cx="12192000" cy="1395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b="1" dirty="0" smtClean="0"/>
              <a:t>Required to Deny Petition</a:t>
            </a:r>
            <a:endParaRPr lang="en-US" b="1" dirty="0"/>
          </a:p>
        </p:txBody>
      </p:sp>
    </p:spTree>
    <p:extLst>
      <p:ext uri="{BB962C8B-B14F-4D97-AF65-F5344CB8AC3E}">
        <p14:creationId xmlns:p14="http://schemas.microsoft.com/office/powerpoint/2010/main" val="530031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Waiting Periods</a:t>
            </a:r>
          </a:p>
        </p:txBody>
      </p:sp>
      <p:sp>
        <p:nvSpPr>
          <p:cNvPr id="2" name="Content Placeholder 1"/>
          <p:cNvSpPr>
            <a:spLocks noGrp="1"/>
          </p:cNvSpPr>
          <p:nvPr>
            <p:ph idx="1"/>
          </p:nvPr>
        </p:nvSpPr>
        <p:spPr>
          <a:xfrm>
            <a:off x="600636" y="1568825"/>
            <a:ext cx="10095717" cy="3193298"/>
          </a:xfrm>
        </p:spPr>
        <p:txBody>
          <a:bodyPr>
            <a:noAutofit/>
          </a:bodyPr>
          <a:lstStyle/>
          <a:p>
            <a:pPr marL="0" indent="0">
              <a:buNone/>
            </a:pPr>
            <a:r>
              <a:rPr lang="en-US" sz="3600" dirty="0"/>
              <a:t>ALR </a:t>
            </a:r>
            <a:r>
              <a:rPr lang="en-US" sz="3600" dirty="0" smtClean="0"/>
              <a:t>Suspensions</a:t>
            </a:r>
          </a:p>
          <a:p>
            <a:pPr marL="0" indent="0">
              <a:buNone/>
            </a:pPr>
            <a:r>
              <a:rPr lang="en-US" sz="3600" dirty="0" smtClean="0"/>
              <a:t>2 </a:t>
            </a:r>
            <a:r>
              <a:rPr lang="en-US" sz="3600" dirty="0"/>
              <a:t>alcohol or drug related ALR suspensions within 5 years</a:t>
            </a:r>
          </a:p>
          <a:p>
            <a:pPr lvl="2"/>
            <a:r>
              <a:rPr lang="en-US" sz="3600" dirty="0"/>
              <a:t>If just a contact without a conviction period is </a:t>
            </a:r>
            <a:r>
              <a:rPr lang="en-US" sz="3600" b="1" dirty="0"/>
              <a:t>90 days</a:t>
            </a:r>
          </a:p>
          <a:p>
            <a:pPr lvl="2"/>
            <a:r>
              <a:rPr lang="en-US" sz="3600" dirty="0"/>
              <a:t>If previous contact resulted in a DWI, </a:t>
            </a:r>
            <a:r>
              <a:rPr lang="en-US" sz="3600" dirty="0" err="1"/>
              <a:t>Intox</a:t>
            </a:r>
            <a:r>
              <a:rPr lang="en-US" sz="3600" dirty="0"/>
              <a:t>. Assault or </a:t>
            </a:r>
            <a:r>
              <a:rPr lang="en-US" sz="3600" dirty="0" err="1"/>
              <a:t>Intox</a:t>
            </a:r>
            <a:r>
              <a:rPr lang="en-US" sz="3600" dirty="0"/>
              <a:t>. Manslaughter conviction, period is </a:t>
            </a:r>
            <a:r>
              <a:rPr lang="en-US" sz="3600" b="1" dirty="0"/>
              <a:t>180 days.</a:t>
            </a:r>
          </a:p>
          <a:p>
            <a:endParaRPr lang="en-US" sz="3200" dirty="0"/>
          </a:p>
        </p:txBody>
      </p:sp>
    </p:spTree>
    <p:extLst>
      <p:ext uri="{BB962C8B-B14F-4D97-AF65-F5344CB8AC3E}">
        <p14:creationId xmlns:p14="http://schemas.microsoft.com/office/powerpoint/2010/main" val="3874108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2000815"/>
            <a:ext cx="6753448" cy="4176147"/>
          </a:xfrm>
        </p:spPr>
        <p:txBody>
          <a:bodyPr>
            <a:normAutofit/>
          </a:bodyPr>
          <a:lstStyle/>
          <a:p>
            <a:pPr marL="0" indent="0">
              <a:buNone/>
            </a:pPr>
            <a:r>
              <a:rPr lang="en-US" sz="3600" dirty="0"/>
              <a:t>Conviction </a:t>
            </a:r>
            <a:r>
              <a:rPr lang="en-US" sz="3600" dirty="0" smtClean="0"/>
              <a:t>Suspensions</a:t>
            </a:r>
          </a:p>
          <a:p>
            <a:pPr marL="0" indent="0">
              <a:buNone/>
            </a:pPr>
            <a:r>
              <a:rPr lang="en-US" sz="3600" dirty="0" smtClean="0"/>
              <a:t>2 </a:t>
            </a:r>
            <a:r>
              <a:rPr lang="en-US" sz="3600" dirty="0"/>
              <a:t>or more DWI, </a:t>
            </a:r>
            <a:r>
              <a:rPr lang="en-US" sz="3600" dirty="0" err="1"/>
              <a:t>Intox</a:t>
            </a:r>
            <a:r>
              <a:rPr lang="en-US" sz="3600" dirty="0"/>
              <a:t>. Assault or </a:t>
            </a:r>
            <a:r>
              <a:rPr lang="en-US" sz="3600" dirty="0" err="1"/>
              <a:t>Intox</a:t>
            </a:r>
            <a:r>
              <a:rPr lang="en-US" sz="3600" dirty="0"/>
              <a:t>. Manslaughter convictions within </a:t>
            </a:r>
            <a:r>
              <a:rPr lang="en-US" sz="3600" b="1" dirty="0"/>
              <a:t>5 </a:t>
            </a:r>
            <a:r>
              <a:rPr lang="en-US" sz="3600" b="1" dirty="0" smtClean="0"/>
              <a:t>years</a:t>
            </a:r>
          </a:p>
          <a:p>
            <a:r>
              <a:rPr lang="en-US" sz="3600" dirty="0" smtClean="0"/>
              <a:t>Period </a:t>
            </a:r>
            <a:r>
              <a:rPr lang="en-US" sz="3600" dirty="0"/>
              <a:t>is </a:t>
            </a:r>
            <a:r>
              <a:rPr lang="en-US" sz="3600" b="1" dirty="0"/>
              <a:t>one year </a:t>
            </a:r>
            <a:r>
              <a:rPr lang="en-US" sz="3600" dirty="0"/>
              <a:t>from date of suspension</a:t>
            </a:r>
          </a:p>
          <a:p>
            <a:endParaRPr lang="en-US" dirty="0"/>
          </a:p>
        </p:txBody>
      </p:sp>
      <p:sp>
        <p:nvSpPr>
          <p:cNvPr id="4" name="Title 2"/>
          <p:cNvSpPr>
            <a:spLocks noGrp="1"/>
          </p:cNvSpPr>
          <p:nvPr>
            <p:ph type="title"/>
          </p:nvPr>
        </p:nvSpPr>
        <p:spPr>
          <a:xfrm>
            <a:off x="838200" y="365125"/>
            <a:ext cx="10515600" cy="1325563"/>
          </a:xfrm>
        </p:spPr>
        <p:txBody>
          <a:bodyPr/>
          <a:lstStyle/>
          <a:p>
            <a:pPr algn="ctr"/>
            <a:r>
              <a:rPr lang="en-US" b="1" dirty="0"/>
              <a:t>Waiting Periods</a:t>
            </a:r>
          </a:p>
        </p:txBody>
      </p:sp>
      <p:pic>
        <p:nvPicPr>
          <p:cNvPr id="11266" name="Picture 2" descr="Image result for jail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027" r="33832" b="44330"/>
          <a:stretch/>
        </p:blipFill>
        <p:spPr bwMode="auto">
          <a:xfrm>
            <a:off x="7894623" y="365125"/>
            <a:ext cx="3802455" cy="496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695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6862" y="1690688"/>
            <a:ext cx="5236675" cy="4795837"/>
          </a:xfrm>
        </p:spPr>
        <p:txBody>
          <a:bodyPr>
            <a:normAutofit lnSpcReduction="10000"/>
          </a:bodyPr>
          <a:lstStyle/>
          <a:p>
            <a:r>
              <a:rPr lang="en-US" dirty="0"/>
              <a:t>License suspension for an offense under Sections 49.04-49.08 </a:t>
            </a:r>
            <a:r>
              <a:rPr lang="en-US" dirty="0" smtClean="0"/>
              <a:t>TPC</a:t>
            </a:r>
          </a:p>
          <a:p>
            <a:r>
              <a:rPr lang="en-US" dirty="0"/>
              <a:t>Ignition interlock devices </a:t>
            </a:r>
            <a:r>
              <a:rPr lang="en-US" dirty="0" smtClean="0"/>
              <a:t>allow </a:t>
            </a:r>
            <a:r>
              <a:rPr lang="en-US" dirty="0"/>
              <a:t>individuals to continue working, attend school or treatment, and remain active in their communities. </a:t>
            </a:r>
          </a:p>
          <a:p>
            <a:r>
              <a:rPr lang="en-US" dirty="0"/>
              <a:t>May operate a vehicle if:</a:t>
            </a:r>
          </a:p>
          <a:p>
            <a:pPr marL="1154430" lvl="1" indent="-742950">
              <a:buFont typeface="+mj-lt"/>
              <a:buAutoNum type="arabicPeriod"/>
            </a:pPr>
            <a:r>
              <a:rPr lang="en-US" dirty="0"/>
              <a:t>Obtains and uses an IID for the entire period of the suspension</a:t>
            </a:r>
          </a:p>
          <a:p>
            <a:pPr marL="1154430" lvl="1" indent="-742950">
              <a:buFont typeface="+mj-lt"/>
              <a:buAutoNum type="arabicPeriod"/>
            </a:pPr>
            <a:r>
              <a:rPr lang="en-US" dirty="0"/>
              <a:t>Applies for and receives an ODL with an IID </a:t>
            </a:r>
            <a:r>
              <a:rPr lang="en-US" dirty="0" smtClean="0"/>
              <a:t>designation</a:t>
            </a:r>
            <a:endParaRPr lang="en-US" dirty="0"/>
          </a:p>
        </p:txBody>
      </p:sp>
      <p:sp>
        <p:nvSpPr>
          <p:cNvPr id="3" name="AutoShape 2" descr="Image result for ignition interlock devi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ignition interlock de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063" y="1850100"/>
            <a:ext cx="4389120" cy="31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0" y="36512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b="1" dirty="0" smtClean="0"/>
              <a:t>Ignition Interlock</a:t>
            </a:r>
            <a:endParaRPr lang="en-US" b="1" dirty="0"/>
          </a:p>
        </p:txBody>
      </p:sp>
    </p:spTree>
    <p:extLst>
      <p:ext uri="{BB962C8B-B14F-4D97-AF65-F5344CB8AC3E}">
        <p14:creationId xmlns:p14="http://schemas.microsoft.com/office/powerpoint/2010/main" val="1562075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1" y="1304924"/>
            <a:ext cx="4376596" cy="5553075"/>
          </a:xfrm>
        </p:spPr>
        <p:txBody>
          <a:bodyPr>
            <a:normAutofit fontScale="92500" lnSpcReduction="10000"/>
          </a:bodyPr>
          <a:lstStyle/>
          <a:p>
            <a:pPr marL="0" indent="0">
              <a:buNone/>
            </a:pPr>
            <a:endParaRPr lang="en-US" dirty="0" smtClean="0"/>
          </a:p>
          <a:p>
            <a:r>
              <a:rPr lang="en-US" dirty="0" smtClean="0"/>
              <a:t>No </a:t>
            </a:r>
            <a:r>
              <a:rPr lang="en-US" dirty="0"/>
              <a:t>finding of essential needs necessary if:</a:t>
            </a:r>
          </a:p>
          <a:p>
            <a:pPr marL="1154430" lvl="1" indent="-742950">
              <a:buFont typeface="+mj-lt"/>
              <a:buAutoNum type="arabicPeriod"/>
            </a:pPr>
            <a:r>
              <a:rPr lang="en-US" dirty="0"/>
              <a:t>Evidence of financial responsibility; and</a:t>
            </a:r>
          </a:p>
          <a:p>
            <a:pPr marL="1154430" lvl="1" indent="-742950">
              <a:buFont typeface="+mj-lt"/>
              <a:buAutoNum type="arabicPeriod"/>
            </a:pPr>
            <a:r>
              <a:rPr lang="en-US" dirty="0"/>
              <a:t>Proof of installation of an IID on each motor vehicle owned or </a:t>
            </a:r>
            <a:r>
              <a:rPr lang="en-US" dirty="0" smtClean="0"/>
              <a:t>operated </a:t>
            </a:r>
            <a:r>
              <a:rPr lang="en-US" dirty="0"/>
              <a:t>by the petitioner</a:t>
            </a:r>
            <a:r>
              <a:rPr lang="en-US" dirty="0" smtClean="0"/>
              <a:t>.</a:t>
            </a:r>
            <a:endParaRPr lang="en-US" dirty="0"/>
          </a:p>
          <a:p>
            <a:r>
              <a:rPr lang="en-US" dirty="0"/>
              <a:t>A person who is restricted to the operation of a motor vehicle equipped with an ignition interlock device may not be subject to any time of travel, reason for travel, or location of travel </a:t>
            </a:r>
            <a:r>
              <a:rPr lang="en-US" dirty="0" smtClean="0"/>
              <a:t>restrictions.</a:t>
            </a:r>
            <a:endParaRPr lang="en-US" dirty="0"/>
          </a:p>
        </p:txBody>
      </p:sp>
      <p:sp>
        <p:nvSpPr>
          <p:cNvPr id="6" name="Title 1"/>
          <p:cNvSpPr>
            <a:spLocks noGrp="1"/>
          </p:cNvSpPr>
          <p:nvPr>
            <p:ph type="title"/>
          </p:nvPr>
        </p:nvSpPr>
        <p:spPr>
          <a:xfrm>
            <a:off x="0" y="365125"/>
            <a:ext cx="12192000" cy="1325563"/>
          </a:xfrm>
        </p:spPr>
        <p:txBody>
          <a:bodyPr/>
          <a:lstStyle/>
          <a:p>
            <a:pPr algn="ctr"/>
            <a:r>
              <a:rPr lang="en-US" b="1" dirty="0" smtClean="0"/>
              <a:t>Ignition Interlock</a:t>
            </a:r>
            <a:endParaRPr lang="en-US" b="1" dirty="0"/>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985" y="2092045"/>
            <a:ext cx="4613649"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24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latin typeface="+mn-lt"/>
                <a:ea typeface="+mn-ea"/>
                <a:cs typeface="+mn-cs"/>
              </a:rPr>
              <a:t>Term of </a:t>
            </a:r>
            <a:r>
              <a:rPr lang="en-US" b="1" dirty="0" smtClean="0">
                <a:latin typeface="+mn-lt"/>
                <a:ea typeface="+mn-ea"/>
                <a:cs typeface="+mn-cs"/>
              </a:rPr>
              <a:t>ODL: ALR</a:t>
            </a:r>
            <a:endParaRPr lang="en-US" b="1" dirty="0">
              <a:latin typeface="+mn-lt"/>
              <a:ea typeface="+mn-ea"/>
              <a:cs typeface="+mn-cs"/>
            </a:endParaRPr>
          </a:p>
        </p:txBody>
      </p:sp>
      <p:sp>
        <p:nvSpPr>
          <p:cNvPr id="2" name="Content Placeholder 1"/>
          <p:cNvSpPr>
            <a:spLocks noGrp="1"/>
          </p:cNvSpPr>
          <p:nvPr>
            <p:ph idx="1"/>
          </p:nvPr>
        </p:nvSpPr>
        <p:spPr>
          <a:xfrm>
            <a:off x="838200" y="2442313"/>
            <a:ext cx="6126126" cy="3033454"/>
          </a:xfrm>
        </p:spPr>
        <p:txBody>
          <a:bodyPr/>
          <a:lstStyle/>
          <a:p>
            <a:r>
              <a:rPr lang="en-US" sz="3600" dirty="0"/>
              <a:t>ALR Breath/Blood Test </a:t>
            </a:r>
            <a:r>
              <a:rPr lang="en-US" sz="3600" dirty="0" smtClean="0"/>
              <a:t>Refusal: 180 days</a:t>
            </a:r>
          </a:p>
          <a:p>
            <a:endParaRPr lang="en-US" sz="3600" dirty="0"/>
          </a:p>
          <a:p>
            <a:r>
              <a:rPr lang="en-US" sz="3600" dirty="0"/>
              <a:t>ALR Breath/Blood Test Failure (.08 or </a:t>
            </a:r>
            <a:r>
              <a:rPr lang="en-US" sz="3600" dirty="0" smtClean="0"/>
              <a:t>greater): 90 days</a:t>
            </a:r>
            <a:endParaRPr lang="en-US" sz="3600" dirty="0"/>
          </a:p>
        </p:txBody>
      </p:sp>
      <p:pic>
        <p:nvPicPr>
          <p:cNvPr id="17410" name="Picture 2" descr="Related image"/>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8510"/>
          <a:stretch/>
        </p:blipFill>
        <p:spPr bwMode="auto">
          <a:xfrm>
            <a:off x="6964326" y="1396472"/>
            <a:ext cx="5186901" cy="512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970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5"/>
            <a:ext cx="10515600" cy="1325563"/>
          </a:xfrm>
        </p:spPr>
        <p:txBody>
          <a:bodyPr/>
          <a:lstStyle/>
          <a:p>
            <a:pPr algn="ctr"/>
            <a:r>
              <a:rPr lang="en-US" dirty="0" smtClean="0">
                <a:latin typeface="+mn-lt"/>
              </a:rPr>
              <a:t>Overview</a:t>
            </a:r>
            <a:endParaRPr lang="en-US" dirty="0">
              <a:latin typeface="+mn-lt"/>
            </a:endParaRPr>
          </a:p>
        </p:txBody>
      </p:sp>
      <p:sp>
        <p:nvSpPr>
          <p:cNvPr id="3" name="TextBox 2"/>
          <p:cNvSpPr txBox="1"/>
          <p:nvPr/>
        </p:nvSpPr>
        <p:spPr>
          <a:xfrm>
            <a:off x="950260" y="1129527"/>
            <a:ext cx="10403540" cy="5632311"/>
          </a:xfrm>
          <a:prstGeom prst="rect">
            <a:avLst/>
          </a:prstGeom>
          <a:noFill/>
        </p:spPr>
        <p:txBody>
          <a:bodyPr wrap="square" rtlCol="0">
            <a:spAutoFit/>
          </a:bodyPr>
          <a:lstStyle/>
          <a:p>
            <a:endParaRPr lang="en-US" sz="2400" dirty="0" smtClean="0"/>
          </a:p>
          <a:p>
            <a:r>
              <a:rPr lang="en-US" sz="3200" dirty="0" smtClean="0"/>
              <a:t>Ways a license can get suspended or revoked</a:t>
            </a:r>
          </a:p>
          <a:p>
            <a:endParaRPr lang="en-US" sz="3200" dirty="0" smtClean="0"/>
          </a:p>
          <a:p>
            <a:r>
              <a:rPr lang="en-US" sz="3200" dirty="0" smtClean="0"/>
              <a:t>ALR Hearings</a:t>
            </a:r>
          </a:p>
          <a:p>
            <a:endParaRPr lang="en-US" sz="3200" dirty="0" smtClean="0"/>
          </a:p>
          <a:p>
            <a:r>
              <a:rPr lang="en-US" sz="3200" dirty="0" smtClean="0"/>
              <a:t>DWLI Convictions</a:t>
            </a:r>
          </a:p>
          <a:p>
            <a:endParaRPr lang="en-US" sz="3200" dirty="0" smtClean="0"/>
          </a:p>
          <a:p>
            <a:r>
              <a:rPr lang="en-US" sz="3200" dirty="0" smtClean="0"/>
              <a:t>Driver Responsibility Program</a:t>
            </a:r>
          </a:p>
          <a:p>
            <a:endParaRPr lang="en-US" sz="3200" dirty="0" smtClean="0"/>
          </a:p>
          <a:p>
            <a:r>
              <a:rPr lang="en-US" sz="3200" dirty="0" smtClean="0"/>
              <a:t>Occupational Drivers Licenses</a:t>
            </a:r>
          </a:p>
          <a:p>
            <a:endParaRPr lang="en-US" sz="2400" dirty="0"/>
          </a:p>
          <a:p>
            <a:endParaRPr lang="en-US" sz="2400" dirty="0"/>
          </a:p>
        </p:txBody>
      </p:sp>
    </p:spTree>
    <p:extLst>
      <p:ext uri="{BB962C8B-B14F-4D97-AF65-F5344CB8AC3E}">
        <p14:creationId xmlns:p14="http://schemas.microsoft.com/office/powerpoint/2010/main" val="2682965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b="1" dirty="0">
                <a:latin typeface="+mn-lt"/>
                <a:ea typeface="+mn-ea"/>
                <a:cs typeface="+mn-cs"/>
              </a:rPr>
              <a:t>Term of </a:t>
            </a:r>
            <a:r>
              <a:rPr lang="en-US" sz="4000" b="1" dirty="0" smtClean="0">
                <a:latin typeface="+mn-lt"/>
                <a:ea typeface="+mn-ea"/>
                <a:cs typeface="+mn-cs"/>
              </a:rPr>
              <a:t>ODL: </a:t>
            </a:r>
            <a:r>
              <a:rPr lang="en-US" sz="4000" b="1" dirty="0">
                <a:latin typeface="+mn-lt"/>
                <a:ea typeface="+mn-ea"/>
                <a:cs typeface="+mn-cs"/>
              </a:rPr>
              <a:t>DWI Conviction</a:t>
            </a:r>
          </a:p>
        </p:txBody>
      </p:sp>
      <p:sp>
        <p:nvSpPr>
          <p:cNvPr id="2" name="Content Placeholder 1"/>
          <p:cNvSpPr>
            <a:spLocks noGrp="1"/>
          </p:cNvSpPr>
          <p:nvPr>
            <p:ph idx="1"/>
          </p:nvPr>
        </p:nvSpPr>
        <p:spPr>
          <a:xfrm>
            <a:off x="1117463" y="1812852"/>
            <a:ext cx="7303524" cy="4068762"/>
          </a:xfrm>
        </p:spPr>
        <p:txBody>
          <a:bodyPr>
            <a:noAutofit/>
          </a:bodyPr>
          <a:lstStyle/>
          <a:p>
            <a:pPr marL="693738" indent="-693738"/>
            <a:r>
              <a:rPr lang="en-US" sz="4400" dirty="0"/>
              <a:t>1</a:t>
            </a:r>
            <a:r>
              <a:rPr lang="en-US" sz="4400" baseline="30000" dirty="0"/>
              <a:t>st</a:t>
            </a:r>
            <a:r>
              <a:rPr lang="en-US" sz="4400" dirty="0"/>
              <a:t> offense:  </a:t>
            </a:r>
            <a:r>
              <a:rPr lang="en-US" sz="4400" dirty="0" smtClean="0"/>
              <a:t>90-one </a:t>
            </a:r>
            <a:r>
              <a:rPr lang="en-US" sz="4400" dirty="0"/>
              <a:t>year unless probated sentence</a:t>
            </a:r>
          </a:p>
          <a:p>
            <a:pPr marL="693738" indent="-693738"/>
            <a:r>
              <a:rPr lang="en-US" sz="4400" dirty="0"/>
              <a:t>2</a:t>
            </a:r>
            <a:r>
              <a:rPr lang="en-US" sz="4400" baseline="30000" dirty="0"/>
              <a:t>nd</a:t>
            </a:r>
            <a:r>
              <a:rPr lang="en-US" sz="4400" dirty="0"/>
              <a:t> or more: 180-2 years</a:t>
            </a:r>
          </a:p>
          <a:p>
            <a:pPr marL="693738" indent="-693738"/>
            <a:r>
              <a:rPr lang="en-US" sz="4400" dirty="0"/>
              <a:t>2</a:t>
            </a:r>
            <a:r>
              <a:rPr lang="en-US" sz="4400" baseline="30000" dirty="0"/>
              <a:t>nd</a:t>
            </a:r>
            <a:r>
              <a:rPr lang="en-US" sz="4400" dirty="0"/>
              <a:t> or more within 5 years: 1-2 years</a:t>
            </a:r>
          </a:p>
        </p:txBody>
      </p:sp>
      <p:pic>
        <p:nvPicPr>
          <p:cNvPr id="4" name="Picture 4" descr="Related image"/>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801776" y="1385706"/>
            <a:ext cx="5136604" cy="51445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endParaRPr lang="en-US" b="1" dirty="0">
              <a:latin typeface="+mn-lt"/>
              <a:ea typeface="+mn-ea"/>
              <a:cs typeface="+mn-cs"/>
            </a:endParaRPr>
          </a:p>
        </p:txBody>
      </p:sp>
    </p:spTree>
    <p:extLst>
      <p:ext uri="{BB962C8B-B14F-4D97-AF65-F5344CB8AC3E}">
        <p14:creationId xmlns:p14="http://schemas.microsoft.com/office/powerpoint/2010/main" val="28496814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48586" y="1860698"/>
            <a:ext cx="7623544" cy="4284920"/>
          </a:xfrm>
          <a:prstGeom prst="rect">
            <a:avLst/>
          </a:prstGeom>
        </p:spPr>
        <p:txBody>
          <a:bodyPr>
            <a:normAutofit lnSpcReduction="10000"/>
          </a:bodyPr>
          <a:lstStyle/>
          <a:p>
            <a:r>
              <a:rPr lang="en-US" sz="3600" dirty="0"/>
              <a:t>Under 21: 1 year unless probated sentence then 90 days </a:t>
            </a:r>
            <a:r>
              <a:rPr lang="en-US" sz="3600" dirty="0" smtClean="0"/>
              <a:t>Ignition Interlock Device (IID) </a:t>
            </a:r>
            <a:r>
              <a:rPr lang="en-US" sz="3600" dirty="0"/>
              <a:t>required</a:t>
            </a:r>
          </a:p>
          <a:p>
            <a:pPr>
              <a:buFont typeface="Wingdings" pitchFamily="2" charset="2"/>
              <a:buChar char=""/>
            </a:pPr>
            <a:endParaRPr lang="en-US" sz="3600" dirty="0"/>
          </a:p>
          <a:p>
            <a:r>
              <a:rPr lang="en-US" sz="3600" dirty="0"/>
              <a:t>If </a:t>
            </a:r>
            <a:r>
              <a:rPr lang="en-US" sz="3600" dirty="0" smtClean="0"/>
              <a:t>Breath Alcohol Content (BAC) </a:t>
            </a:r>
            <a:r>
              <a:rPr lang="en-US" sz="3600" dirty="0"/>
              <a:t>is greater than .15 then IID </a:t>
            </a:r>
            <a:r>
              <a:rPr lang="en-US" sz="3600" dirty="0" smtClean="0"/>
              <a:t>required</a:t>
            </a:r>
          </a:p>
          <a:p>
            <a:endParaRPr lang="en-US" sz="3600" dirty="0"/>
          </a:p>
          <a:p>
            <a:r>
              <a:rPr lang="en-US" sz="3600" dirty="0" smtClean="0"/>
              <a:t>Drug conviction: 180 days</a:t>
            </a:r>
            <a:endParaRPr lang="en-US" sz="3600" dirty="0"/>
          </a:p>
        </p:txBody>
      </p:sp>
      <p:sp>
        <p:nvSpPr>
          <p:cNvPr id="4" name="Title 2"/>
          <p:cNvSpPr txBox="1">
            <a:spLocks/>
          </p:cNvSpPr>
          <p:nvPr/>
        </p:nvSpPr>
        <p:spPr>
          <a:xfrm>
            <a:off x="838200" y="53513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000" b="1" dirty="0" smtClean="0">
                <a:latin typeface="+mn-lt"/>
                <a:ea typeface="+mn-ea"/>
                <a:cs typeface="+mn-cs"/>
              </a:rPr>
              <a:t>Term of ODL: Other</a:t>
            </a:r>
            <a:endParaRPr lang="en-US" sz="4000" b="1" dirty="0">
              <a:latin typeface="+mn-lt"/>
              <a:ea typeface="+mn-ea"/>
              <a:cs typeface="+mn-cs"/>
            </a:endParaRPr>
          </a:p>
        </p:txBody>
      </p:sp>
      <p:pic>
        <p:nvPicPr>
          <p:cNvPr id="18434" name="Picture 2" descr="Image result for drug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7291"/>
          <a:stretch/>
        </p:blipFill>
        <p:spPr bwMode="auto">
          <a:xfrm>
            <a:off x="7959873" y="2107056"/>
            <a:ext cx="3562350" cy="362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1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b="1" dirty="0">
                <a:latin typeface="+mn-lt"/>
                <a:ea typeface="+mn-ea"/>
                <a:cs typeface="+mn-cs"/>
              </a:rPr>
              <a:t>Indefinite Suspensions</a:t>
            </a:r>
          </a:p>
        </p:txBody>
      </p:sp>
      <p:sp>
        <p:nvSpPr>
          <p:cNvPr id="2" name="Content Placeholder 1"/>
          <p:cNvSpPr>
            <a:spLocks noGrp="1"/>
          </p:cNvSpPr>
          <p:nvPr>
            <p:ph idx="1"/>
          </p:nvPr>
        </p:nvSpPr>
        <p:spPr>
          <a:xfrm>
            <a:off x="838200" y="1825625"/>
            <a:ext cx="10357884" cy="4351338"/>
          </a:xfrm>
        </p:spPr>
        <p:txBody>
          <a:bodyPr>
            <a:noAutofit/>
          </a:bodyPr>
          <a:lstStyle/>
          <a:p>
            <a:pPr>
              <a:lnSpc>
                <a:spcPct val="150000"/>
              </a:lnSpc>
            </a:pPr>
            <a:r>
              <a:rPr lang="en-US" sz="3600" dirty="0"/>
              <a:t>Delinquent </a:t>
            </a:r>
            <a:r>
              <a:rPr lang="en-US" sz="3600" dirty="0" smtClean="0"/>
              <a:t>Surcharges</a:t>
            </a:r>
            <a:endParaRPr lang="en-US" sz="3600" dirty="0"/>
          </a:p>
          <a:p>
            <a:pPr>
              <a:lnSpc>
                <a:spcPct val="150000"/>
              </a:lnSpc>
            </a:pPr>
            <a:r>
              <a:rPr lang="en-US" sz="3600" dirty="0"/>
              <a:t>DWI Education or Drug Offender Program ordered but not </a:t>
            </a:r>
            <a:r>
              <a:rPr lang="en-US" sz="3600" dirty="0" smtClean="0"/>
              <a:t>taken</a:t>
            </a:r>
            <a:endParaRPr lang="en-US" sz="3600" dirty="0"/>
          </a:p>
          <a:p>
            <a:pPr>
              <a:lnSpc>
                <a:spcPct val="150000"/>
              </a:lnSpc>
            </a:pPr>
            <a:r>
              <a:rPr lang="en-US" sz="3600" dirty="0"/>
              <a:t>Liability Judgment for </a:t>
            </a:r>
            <a:r>
              <a:rPr lang="en-US" sz="3600" dirty="0" smtClean="0"/>
              <a:t>accident</a:t>
            </a:r>
            <a:endParaRPr lang="en-US" sz="3600" dirty="0"/>
          </a:p>
          <a:p>
            <a:pPr>
              <a:lnSpc>
                <a:spcPct val="150000"/>
              </a:lnSpc>
            </a:pPr>
            <a:r>
              <a:rPr lang="en-US" sz="3600" dirty="0"/>
              <a:t>Medical Revocation-NOT ELIGIBLE FOR ODL</a:t>
            </a:r>
          </a:p>
          <a:p>
            <a:endParaRPr lang="en-US" dirty="0"/>
          </a:p>
          <a:p>
            <a:endParaRPr lang="en-US" dirty="0"/>
          </a:p>
        </p:txBody>
      </p:sp>
    </p:spTree>
    <p:extLst>
      <p:ext uri="{BB962C8B-B14F-4D97-AF65-F5344CB8AC3E}">
        <p14:creationId xmlns:p14="http://schemas.microsoft.com/office/powerpoint/2010/main" val="1321218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9949" y="2466756"/>
            <a:ext cx="4074042" cy="1938992"/>
          </a:xfrm>
          <a:prstGeom prst="rect">
            <a:avLst/>
          </a:prstGeom>
        </p:spPr>
        <p:txBody>
          <a:bodyPr wrap="square">
            <a:spAutoFit/>
          </a:bodyPr>
          <a:lstStyle/>
          <a:p>
            <a:pPr algn="ctr"/>
            <a:r>
              <a:rPr lang="en-US" sz="4000" b="1" dirty="0">
                <a:latin typeface="+mn-lt"/>
              </a:rPr>
              <a:t>ODL should have a term stated in the order.</a:t>
            </a:r>
          </a:p>
        </p:txBody>
      </p:sp>
      <p:pic>
        <p:nvPicPr>
          <p:cNvPr id="20482" name="Picture 2" descr="Image result for document vector"/>
          <p:cNvPicPr>
            <a:picLocks noChangeAspect="1" noChangeArrowheads="1"/>
          </p:cNvPicPr>
          <p:nvPr/>
        </p:nvPicPr>
        <p:blipFill rotWithShape="1">
          <a:blip r:embed="rId2">
            <a:clrChange>
              <a:clrFrom>
                <a:srgbClr val="91B5C5"/>
              </a:clrFrom>
              <a:clrTo>
                <a:srgbClr val="91B5C5">
                  <a:alpha val="0"/>
                </a:srgbClr>
              </a:clrTo>
            </a:clrChange>
            <a:extLst>
              <a:ext uri="{28A0092B-C50C-407E-A947-70E740481C1C}">
                <a14:useLocalDpi xmlns:a14="http://schemas.microsoft.com/office/drawing/2010/main" val="0"/>
              </a:ext>
            </a:extLst>
          </a:blip>
          <a:srcRect l="27390" t="22050" r="34768" b="28854"/>
          <a:stretch/>
        </p:blipFill>
        <p:spPr bwMode="auto">
          <a:xfrm>
            <a:off x="7506586" y="1322208"/>
            <a:ext cx="3017520" cy="422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348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Geographical areas permitted</a:t>
            </a:r>
          </a:p>
          <a:p>
            <a:r>
              <a:rPr lang="en-US" sz="3200" dirty="0"/>
              <a:t>Days of the week and times permitted</a:t>
            </a:r>
          </a:p>
          <a:p>
            <a:pPr lvl="1"/>
            <a:r>
              <a:rPr lang="en-US" sz="3200" dirty="0"/>
              <a:t>(4 hours unless waived and then up to 12 hours in any 24 hour period)</a:t>
            </a:r>
          </a:p>
          <a:p>
            <a:pPr lvl="1"/>
            <a:r>
              <a:rPr lang="en-US" sz="3200" dirty="0"/>
              <a:t>Requirement of a driving log</a:t>
            </a:r>
          </a:p>
          <a:p>
            <a:r>
              <a:rPr lang="en-US" sz="3200" dirty="0"/>
              <a:t>A person who is issued an ODL </a:t>
            </a:r>
            <a:r>
              <a:rPr lang="en-US" sz="3200" dirty="0" smtClean="0"/>
              <a:t>must carry a </a:t>
            </a:r>
            <a:r>
              <a:rPr lang="en-US" sz="3200" dirty="0"/>
              <a:t>certified copy of the court order </a:t>
            </a:r>
            <a:r>
              <a:rPr lang="en-US" sz="3200" dirty="0" smtClean="0"/>
              <a:t>when driving</a:t>
            </a:r>
            <a:r>
              <a:rPr lang="en-US" sz="3200" dirty="0"/>
              <a:t>.</a:t>
            </a:r>
            <a:endParaRPr lang="en-US" sz="3200" dirty="0" smtClean="0"/>
          </a:p>
        </p:txBody>
      </p:sp>
      <p:sp>
        <p:nvSpPr>
          <p:cNvPr id="3" name="Title 2"/>
          <p:cNvSpPr>
            <a:spLocks noGrp="1"/>
          </p:cNvSpPr>
          <p:nvPr>
            <p:ph type="title"/>
          </p:nvPr>
        </p:nvSpPr>
        <p:spPr>
          <a:xfrm>
            <a:off x="838200" y="365125"/>
            <a:ext cx="10515600" cy="1325563"/>
          </a:xfrm>
        </p:spPr>
        <p:txBody>
          <a:bodyPr>
            <a:normAutofit/>
          </a:bodyPr>
          <a:lstStyle/>
          <a:p>
            <a:pPr algn="ctr"/>
            <a:r>
              <a:rPr lang="en-US" sz="4000" b="1" dirty="0" smtClean="0">
                <a:latin typeface="+mn-lt"/>
                <a:ea typeface="+mn-ea"/>
                <a:cs typeface="+mn-cs"/>
              </a:rPr>
              <a:t>Order for ODL</a:t>
            </a:r>
            <a:endParaRPr lang="en-US" sz="4000" b="1" dirty="0">
              <a:latin typeface="+mn-lt"/>
              <a:ea typeface="+mn-ea"/>
              <a:cs typeface="+mn-cs"/>
            </a:endParaRPr>
          </a:p>
        </p:txBody>
      </p:sp>
    </p:spTree>
    <p:extLst>
      <p:ext uri="{BB962C8B-B14F-4D97-AF65-F5344CB8AC3E}">
        <p14:creationId xmlns:p14="http://schemas.microsoft.com/office/powerpoint/2010/main" val="2671973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2491" y="152400"/>
            <a:ext cx="7756263" cy="1472006"/>
          </a:xfrm>
        </p:spPr>
        <p:txBody>
          <a:bodyPr/>
          <a:lstStyle/>
          <a:p>
            <a:pPr algn="ctr"/>
            <a:r>
              <a:rPr lang="en-US" b="1" dirty="0" smtClean="0"/>
              <a:t>Conditions</a:t>
            </a:r>
            <a:endParaRPr lang="en-US" b="1" dirty="0"/>
          </a:p>
        </p:txBody>
      </p:sp>
      <p:sp>
        <p:nvSpPr>
          <p:cNvPr id="2" name="Content Placeholder 1"/>
          <p:cNvSpPr>
            <a:spLocks noGrp="1"/>
          </p:cNvSpPr>
          <p:nvPr>
            <p:ph idx="1"/>
          </p:nvPr>
        </p:nvSpPr>
        <p:spPr>
          <a:xfrm>
            <a:off x="838199" y="1477925"/>
            <a:ext cx="11059633" cy="4922321"/>
          </a:xfrm>
        </p:spPr>
        <p:txBody>
          <a:bodyPr>
            <a:normAutofit/>
          </a:bodyPr>
          <a:lstStyle/>
          <a:p>
            <a:pPr>
              <a:lnSpc>
                <a:spcPct val="150000"/>
              </a:lnSpc>
            </a:pPr>
            <a:r>
              <a:rPr lang="en-US" sz="3600" dirty="0" smtClean="0"/>
              <a:t>Counseling.</a:t>
            </a:r>
            <a:endParaRPr lang="en-US" sz="3600" dirty="0"/>
          </a:p>
          <a:p>
            <a:pPr>
              <a:lnSpc>
                <a:spcPct val="150000"/>
              </a:lnSpc>
            </a:pPr>
            <a:r>
              <a:rPr lang="en-US" sz="3600" dirty="0"/>
              <a:t>Ignition Interlock-even if not mandated by </a:t>
            </a:r>
            <a:r>
              <a:rPr lang="en-US" sz="3600" dirty="0" smtClean="0"/>
              <a:t>statute.</a:t>
            </a:r>
            <a:endParaRPr lang="en-US" sz="3600" dirty="0"/>
          </a:p>
          <a:p>
            <a:pPr marL="457200" lvl="1" indent="0">
              <a:lnSpc>
                <a:spcPct val="150000"/>
              </a:lnSpc>
              <a:buNone/>
            </a:pPr>
            <a:r>
              <a:rPr lang="en-US" sz="3600" u="sng" dirty="0"/>
              <a:t>Deleon v. State</a:t>
            </a:r>
            <a:r>
              <a:rPr lang="en-US" sz="3600" dirty="0"/>
              <a:t>, 284 SW3rd 894 (Tex. App.-Dallas)</a:t>
            </a:r>
          </a:p>
          <a:p>
            <a:pPr>
              <a:lnSpc>
                <a:spcPct val="150000"/>
              </a:lnSpc>
            </a:pPr>
            <a:r>
              <a:rPr lang="en-US" sz="3600" dirty="0"/>
              <a:t>Petitioner required to submit to supervision from CSCD and pay a monthly administration fee up to $</a:t>
            </a:r>
            <a:r>
              <a:rPr lang="en-US" sz="3600" dirty="0" smtClean="0"/>
              <a:t>60.</a:t>
            </a:r>
            <a:endParaRPr lang="en-US" sz="3600" dirty="0"/>
          </a:p>
          <a:p>
            <a:endParaRPr lang="en-US" dirty="0"/>
          </a:p>
        </p:txBody>
      </p:sp>
    </p:spTree>
    <p:extLst>
      <p:ext uri="{BB962C8B-B14F-4D97-AF65-F5344CB8AC3E}">
        <p14:creationId xmlns:p14="http://schemas.microsoft.com/office/powerpoint/2010/main" val="39827885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148315" y="2048541"/>
            <a:ext cx="10196623" cy="4001386"/>
          </a:xfrm>
          <a:prstGeom prst="rect">
            <a:avLst/>
          </a:prstGeom>
        </p:spPr>
        <p:txBody>
          <a:bodyPr>
            <a:normAutofit/>
          </a:bodyPr>
          <a:lstStyle/>
          <a:p>
            <a:r>
              <a:rPr lang="en-US" sz="3600" dirty="0"/>
              <a:t>Petitioner required to submit to a substance abuse evaluation and comply with any recommended treatment</a:t>
            </a:r>
          </a:p>
          <a:p>
            <a:r>
              <a:rPr lang="en-US" sz="3600" dirty="0"/>
              <a:t>Petitioner required to abstain from the use of alcohol or any other substance capable of or calculated to cause intoxication and submit to random periodic testing</a:t>
            </a:r>
          </a:p>
          <a:p>
            <a:endParaRPr lang="en-US" dirty="0"/>
          </a:p>
        </p:txBody>
      </p:sp>
      <p:sp>
        <p:nvSpPr>
          <p:cNvPr id="4" name="Title 2"/>
          <p:cNvSpPr txBox="1">
            <a:spLocks/>
          </p:cNvSpPr>
          <p:nvPr/>
        </p:nvSpPr>
        <p:spPr>
          <a:xfrm>
            <a:off x="2212491" y="404036"/>
            <a:ext cx="7756263" cy="12203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b="1" dirty="0" smtClean="0"/>
              <a:t>Conditions</a:t>
            </a:r>
            <a:endParaRPr lang="en-US" b="1" dirty="0"/>
          </a:p>
        </p:txBody>
      </p:sp>
    </p:spTree>
    <p:extLst>
      <p:ext uri="{BB962C8B-B14F-4D97-AF65-F5344CB8AC3E}">
        <p14:creationId xmlns:p14="http://schemas.microsoft.com/office/powerpoint/2010/main" val="32334328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2491" y="228600"/>
            <a:ext cx="7756263" cy="1395806"/>
          </a:xfrm>
        </p:spPr>
        <p:txBody>
          <a:bodyPr/>
          <a:lstStyle/>
          <a:p>
            <a:pPr algn="ctr"/>
            <a:r>
              <a:rPr lang="en-US" b="1" dirty="0" smtClean="0"/>
              <a:t>If Order Violated</a:t>
            </a:r>
            <a:endParaRPr lang="en-US" b="1" dirty="0"/>
          </a:p>
        </p:txBody>
      </p:sp>
      <p:sp>
        <p:nvSpPr>
          <p:cNvPr id="2" name="Content Placeholder 1"/>
          <p:cNvSpPr>
            <a:spLocks noGrp="1"/>
          </p:cNvSpPr>
          <p:nvPr>
            <p:ph idx="1"/>
          </p:nvPr>
        </p:nvSpPr>
        <p:spPr>
          <a:xfrm>
            <a:off x="838200" y="2452945"/>
            <a:ext cx="5158563" cy="2842068"/>
          </a:xfrm>
        </p:spPr>
        <p:txBody>
          <a:bodyPr>
            <a:normAutofit/>
          </a:bodyPr>
          <a:lstStyle/>
          <a:p>
            <a:r>
              <a:rPr lang="en-US" sz="3600" dirty="0"/>
              <a:t>Court can revoke or amend for good cause at any </a:t>
            </a:r>
            <a:r>
              <a:rPr lang="en-US" sz="3600" dirty="0" smtClean="0"/>
              <a:t>time.</a:t>
            </a:r>
          </a:p>
          <a:p>
            <a:endParaRPr lang="en-US" sz="3600" dirty="0" smtClean="0"/>
          </a:p>
          <a:p>
            <a:r>
              <a:rPr lang="en-US" sz="3600" dirty="0" smtClean="0"/>
              <a:t>Due </a:t>
            </a:r>
            <a:r>
              <a:rPr lang="en-US" sz="3600" dirty="0"/>
              <a:t>Process </a:t>
            </a:r>
            <a:r>
              <a:rPr lang="en-US" sz="3600" dirty="0" smtClean="0"/>
              <a:t>required.</a:t>
            </a:r>
            <a:endParaRPr lang="en-US" sz="3600" dirty="0"/>
          </a:p>
        </p:txBody>
      </p:sp>
      <p:pic>
        <p:nvPicPr>
          <p:cNvPr id="21508" name="Picture 4" descr="Image result for judge gavel vecto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706" t="28458" r="19810" b="34332"/>
          <a:stretch/>
        </p:blipFill>
        <p:spPr bwMode="auto">
          <a:xfrm>
            <a:off x="6315740" y="1960119"/>
            <a:ext cx="5380074" cy="382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078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2491" y="228600"/>
            <a:ext cx="7756263" cy="1395806"/>
          </a:xfrm>
        </p:spPr>
        <p:txBody>
          <a:bodyPr/>
          <a:lstStyle/>
          <a:p>
            <a:r>
              <a:rPr lang="en-US" b="1" dirty="0"/>
              <a:t>What If Circumstances Change?</a:t>
            </a:r>
          </a:p>
        </p:txBody>
      </p:sp>
      <p:sp>
        <p:nvSpPr>
          <p:cNvPr id="2" name="Content Placeholder 1"/>
          <p:cNvSpPr>
            <a:spLocks noGrp="1"/>
          </p:cNvSpPr>
          <p:nvPr>
            <p:ph idx="1"/>
          </p:nvPr>
        </p:nvSpPr>
        <p:spPr>
          <a:xfrm>
            <a:off x="838200" y="2115879"/>
            <a:ext cx="6668386" cy="4061084"/>
          </a:xfrm>
        </p:spPr>
        <p:txBody>
          <a:bodyPr/>
          <a:lstStyle/>
          <a:p>
            <a:pPr marL="0" indent="0">
              <a:buNone/>
            </a:pPr>
            <a:r>
              <a:rPr lang="en-US" sz="3600" dirty="0"/>
              <a:t>Order may be amended to reflect changes in: 	</a:t>
            </a:r>
          </a:p>
          <a:p>
            <a:pPr marL="1150938" lvl="1" indent="-739775"/>
            <a:r>
              <a:rPr lang="en-US" sz="3600" dirty="0"/>
              <a:t>S</a:t>
            </a:r>
            <a:r>
              <a:rPr lang="en-US" sz="3600" dirty="0" smtClean="0"/>
              <a:t>uspension </a:t>
            </a:r>
            <a:r>
              <a:rPr lang="en-US" sz="3600" dirty="0"/>
              <a:t>dates</a:t>
            </a:r>
          </a:p>
          <a:p>
            <a:pPr marL="1150938" lvl="1" indent="-739775"/>
            <a:r>
              <a:rPr lang="en-US" sz="3600" dirty="0"/>
              <a:t>Places and times of travel</a:t>
            </a:r>
          </a:p>
          <a:p>
            <a:pPr marL="1150938" lvl="1" indent="-739775"/>
            <a:r>
              <a:rPr lang="en-US" sz="3600" dirty="0"/>
              <a:t>Conditions and requirements </a:t>
            </a:r>
          </a:p>
        </p:txBody>
      </p:sp>
      <p:pic>
        <p:nvPicPr>
          <p:cNvPr id="4" name="Picture 2" descr="Image result for document vector"/>
          <p:cNvPicPr>
            <a:picLocks noChangeAspect="1" noChangeArrowheads="1"/>
          </p:cNvPicPr>
          <p:nvPr/>
        </p:nvPicPr>
        <p:blipFill rotWithShape="1">
          <a:blip r:embed="rId2">
            <a:clrChange>
              <a:clrFrom>
                <a:srgbClr val="91B5C5"/>
              </a:clrFrom>
              <a:clrTo>
                <a:srgbClr val="91B5C5">
                  <a:alpha val="0"/>
                </a:srgbClr>
              </a:clrTo>
            </a:clrChange>
            <a:extLst>
              <a:ext uri="{28A0092B-C50C-407E-A947-70E740481C1C}">
                <a14:useLocalDpi xmlns:a14="http://schemas.microsoft.com/office/drawing/2010/main" val="0"/>
              </a:ext>
            </a:extLst>
          </a:blip>
          <a:srcRect l="27390" t="22050" r="34768" b="28854"/>
          <a:stretch/>
        </p:blipFill>
        <p:spPr bwMode="auto">
          <a:xfrm>
            <a:off x="8459994" y="1948875"/>
            <a:ext cx="3017520" cy="422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5086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119963" y="1609060"/>
            <a:ext cx="9952074" cy="3611527"/>
          </a:xfrm>
          <a:prstGeom prst="rect">
            <a:avLst/>
          </a:prstGeom>
        </p:spPr>
        <p:txBody>
          <a:bodyPr>
            <a:noAutofit/>
          </a:bodyPr>
          <a:lstStyle/>
          <a:p>
            <a:pPr marL="0" indent="0">
              <a:buNone/>
            </a:pPr>
            <a:r>
              <a:rPr lang="en-US" sz="3600" b="1" dirty="0" smtClean="0"/>
              <a:t>Q: </a:t>
            </a:r>
            <a:r>
              <a:rPr lang="en-US" sz="3600" dirty="0" smtClean="0"/>
              <a:t>If </a:t>
            </a:r>
            <a:r>
              <a:rPr lang="en-US" sz="3600" dirty="0"/>
              <a:t>I don’t order an ignition interlock when one is required, will DPS order one?</a:t>
            </a:r>
          </a:p>
          <a:p>
            <a:pPr marL="365125" lvl="1" indent="-365125">
              <a:buFont typeface="Wingdings" pitchFamily="2" charset="2"/>
              <a:buChar char="ü"/>
            </a:pPr>
            <a:endParaRPr lang="en-US" sz="3600" b="1" dirty="0">
              <a:solidFill>
                <a:schemeClr val="accent2"/>
              </a:solidFill>
            </a:endParaRPr>
          </a:p>
          <a:p>
            <a:pPr marL="0" lvl="1" indent="0">
              <a:buNone/>
            </a:pPr>
            <a:r>
              <a:rPr lang="en-US" sz="3600" b="1" dirty="0"/>
              <a:t>A: </a:t>
            </a:r>
            <a:r>
              <a:rPr lang="en-US" sz="3600" b="1" dirty="0" smtClean="0">
                <a:solidFill>
                  <a:srgbClr val="C00000"/>
                </a:solidFill>
              </a:rPr>
              <a:t>NO</a:t>
            </a:r>
            <a:r>
              <a:rPr lang="en-US" sz="3600" b="1" dirty="0">
                <a:solidFill>
                  <a:srgbClr val="C00000"/>
                </a:solidFill>
              </a:rPr>
              <a:t>.</a:t>
            </a:r>
            <a:r>
              <a:rPr lang="en-US" sz="3600" dirty="0">
                <a:solidFill>
                  <a:srgbClr val="C00000"/>
                </a:solidFill>
              </a:rPr>
              <a:t> </a:t>
            </a:r>
            <a:r>
              <a:rPr lang="en-US" sz="3600" dirty="0"/>
              <a:t>Do not rely on DPS to enforce or add interlock requirements. This is not in the scope of DPS. </a:t>
            </a:r>
            <a:r>
              <a:rPr lang="en-US" sz="3600" dirty="0" smtClean="0"/>
              <a:t>DPS </a:t>
            </a:r>
            <a:r>
              <a:rPr lang="en-US" sz="3600" u="sng" dirty="0"/>
              <a:t>does not ever </a:t>
            </a:r>
            <a:r>
              <a:rPr lang="en-US" sz="3600" dirty="0"/>
              <a:t>initiate interlock requirements or interlock orders to add to a driver license. DPS only enters or removes interlock restrictions received from the court. </a:t>
            </a:r>
          </a:p>
          <a:p>
            <a:pPr marL="0" lvl="1" indent="0">
              <a:buNone/>
            </a:pPr>
            <a:endParaRPr lang="en-US" sz="3600" dirty="0"/>
          </a:p>
        </p:txBody>
      </p:sp>
      <p:sp>
        <p:nvSpPr>
          <p:cNvPr id="3" name="Title 2"/>
          <p:cNvSpPr>
            <a:spLocks noGrp="1"/>
          </p:cNvSpPr>
          <p:nvPr>
            <p:ph type="title" idx="4294967295"/>
          </p:nvPr>
        </p:nvSpPr>
        <p:spPr>
          <a:xfrm>
            <a:off x="0" y="269359"/>
            <a:ext cx="12192000" cy="762000"/>
          </a:xfrm>
        </p:spPr>
        <p:txBody>
          <a:bodyPr/>
          <a:lstStyle/>
          <a:p>
            <a:pPr algn="ctr"/>
            <a:r>
              <a:rPr lang="en-US" b="1" dirty="0"/>
              <a:t>FAQs</a:t>
            </a:r>
          </a:p>
        </p:txBody>
      </p:sp>
    </p:spTree>
    <p:extLst>
      <p:ext uri="{BB962C8B-B14F-4D97-AF65-F5344CB8AC3E}">
        <p14:creationId xmlns:p14="http://schemas.microsoft.com/office/powerpoint/2010/main" val="624454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5"/>
            <a:ext cx="10515600" cy="1325563"/>
          </a:xfrm>
        </p:spPr>
        <p:txBody>
          <a:bodyPr/>
          <a:lstStyle/>
          <a:p>
            <a:pPr algn="ctr"/>
            <a:r>
              <a:rPr lang="en-US" dirty="0" smtClean="0"/>
              <a:t>Lots Of Ways To Get License Suspended</a:t>
            </a:r>
            <a:endParaRPr lang="en-US" dirty="0"/>
          </a:p>
        </p:txBody>
      </p:sp>
      <p:sp>
        <p:nvSpPr>
          <p:cNvPr id="3" name="TextBox 2"/>
          <p:cNvSpPr txBox="1"/>
          <p:nvPr/>
        </p:nvSpPr>
        <p:spPr>
          <a:xfrm>
            <a:off x="950260" y="1129527"/>
            <a:ext cx="9393148" cy="4893647"/>
          </a:xfrm>
          <a:prstGeom prst="rect">
            <a:avLst/>
          </a:prstGeom>
          <a:noFill/>
        </p:spPr>
        <p:txBody>
          <a:bodyPr wrap="square" rtlCol="0">
            <a:spAutoFit/>
          </a:bodyPr>
          <a:lstStyle/>
          <a:p>
            <a:endParaRPr lang="en-US" sz="2400" dirty="0" smtClean="0"/>
          </a:p>
          <a:p>
            <a:r>
              <a:rPr lang="en-US" sz="2400" dirty="0" smtClean="0"/>
              <a:t>Under TC 521.292, DPS determines the license holder:</a:t>
            </a:r>
          </a:p>
          <a:p>
            <a:endParaRPr lang="en-US" sz="2400" dirty="0" smtClean="0"/>
          </a:p>
          <a:p>
            <a:pPr marL="342900" indent="-342900">
              <a:buFontTx/>
              <a:buChar char="-"/>
            </a:pPr>
            <a:r>
              <a:rPr lang="en-US" sz="2400" dirty="0" smtClean="0"/>
              <a:t>has </a:t>
            </a:r>
            <a:r>
              <a:rPr lang="en-US" sz="2400" dirty="0"/>
              <a:t>operated a motor vehicle on a highway while the person's license was suspended, canceled, disqualified, or revoked, or without a license after an application for a license was denied</a:t>
            </a:r>
            <a:r>
              <a:rPr lang="en-US" sz="2400" dirty="0" smtClean="0"/>
              <a:t>;</a:t>
            </a:r>
          </a:p>
          <a:p>
            <a:pPr marL="342900" indent="-342900">
              <a:buFontTx/>
              <a:buChar char="-"/>
            </a:pPr>
            <a:endParaRPr lang="en-US" sz="2400" dirty="0" smtClean="0"/>
          </a:p>
          <a:p>
            <a:pPr marL="342900" indent="-342900">
              <a:buFontTx/>
              <a:buChar char="-"/>
            </a:pPr>
            <a:r>
              <a:rPr lang="en-US" sz="2400" dirty="0"/>
              <a:t>is a habitually reckless or negligent operator of a motor vehicle</a:t>
            </a:r>
            <a:r>
              <a:rPr lang="en-US" sz="2400" dirty="0" smtClean="0"/>
              <a:t>;</a:t>
            </a:r>
          </a:p>
          <a:p>
            <a:pPr marL="342900" indent="-342900">
              <a:buFontTx/>
              <a:buChar char="-"/>
            </a:pPr>
            <a:endParaRPr lang="en-US" sz="2400" dirty="0" smtClean="0"/>
          </a:p>
          <a:p>
            <a:pPr marL="342900" indent="-342900">
              <a:buFontTx/>
              <a:buChar char="-"/>
            </a:pPr>
            <a:r>
              <a:rPr lang="en-US" sz="2400" dirty="0" smtClean="0"/>
              <a:t>is </a:t>
            </a:r>
            <a:r>
              <a:rPr lang="en-US" sz="2400" dirty="0"/>
              <a:t>a habitual violator of the traffic laws</a:t>
            </a:r>
            <a:r>
              <a:rPr lang="en-US" sz="2400" dirty="0" smtClean="0"/>
              <a:t>;</a:t>
            </a:r>
          </a:p>
          <a:p>
            <a:pPr marL="342900" indent="-342900">
              <a:buFontTx/>
              <a:buChar char="-"/>
            </a:pPr>
            <a:endParaRPr lang="en-US" sz="2400" dirty="0" smtClean="0"/>
          </a:p>
          <a:p>
            <a:pPr marL="342900" indent="-342900">
              <a:buFontTx/>
              <a:buChar char="-"/>
            </a:pPr>
            <a:r>
              <a:rPr lang="en-US" sz="2400" dirty="0" smtClean="0"/>
              <a:t>has </a:t>
            </a:r>
            <a:r>
              <a:rPr lang="en-US" sz="2400" dirty="0"/>
              <a:t>permitted the unlawful or fraudulent use of the person's license;</a:t>
            </a:r>
          </a:p>
          <a:p>
            <a:endParaRPr lang="en-US" sz="2400" dirty="0"/>
          </a:p>
        </p:txBody>
      </p:sp>
    </p:spTree>
    <p:extLst>
      <p:ext uri="{BB962C8B-B14F-4D97-AF65-F5344CB8AC3E}">
        <p14:creationId xmlns:p14="http://schemas.microsoft.com/office/powerpoint/2010/main" val="4109622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14131"/>
            <a:ext cx="10515600" cy="3880884"/>
          </a:xfrm>
        </p:spPr>
        <p:txBody>
          <a:bodyPr>
            <a:noAutofit/>
          </a:bodyPr>
          <a:lstStyle/>
          <a:p>
            <a:pPr marL="411162" lvl="1" indent="0">
              <a:buNone/>
            </a:pPr>
            <a:r>
              <a:rPr lang="en-US" sz="3600" b="1" dirty="0"/>
              <a:t>Q: </a:t>
            </a:r>
            <a:r>
              <a:rPr lang="en-US" sz="3600" dirty="0"/>
              <a:t>What if Petitioner is driving a company car?</a:t>
            </a:r>
          </a:p>
          <a:p>
            <a:pPr marL="411162" lvl="1" indent="0">
              <a:buNone/>
            </a:pPr>
            <a:endParaRPr lang="en-US" sz="3600" dirty="0"/>
          </a:p>
          <a:p>
            <a:pPr marL="411162" lvl="1" indent="0">
              <a:buNone/>
            </a:pPr>
            <a:r>
              <a:rPr lang="en-US" sz="3600" b="1" dirty="0"/>
              <a:t>A:</a:t>
            </a:r>
            <a:r>
              <a:rPr lang="en-US" sz="3600" dirty="0"/>
              <a:t> A person may operate a motor vehicle without the required interlock if:</a:t>
            </a:r>
          </a:p>
          <a:p>
            <a:pPr marL="690563" lvl="2" indent="-233363"/>
            <a:r>
              <a:rPr lang="en-US" sz="3600" dirty="0"/>
              <a:t>Required to operate a motor vehicle in course and scope of employment</a:t>
            </a:r>
          </a:p>
          <a:p>
            <a:pPr lvl="1"/>
            <a:r>
              <a:rPr lang="en-US" sz="3600" dirty="0"/>
              <a:t>Vehicle is owned by </a:t>
            </a:r>
            <a:r>
              <a:rPr lang="en-US" sz="3600" dirty="0" smtClean="0"/>
              <a:t>employer</a:t>
            </a:r>
          </a:p>
          <a:p>
            <a:pPr lvl="1"/>
            <a:r>
              <a:rPr lang="en-US" sz="3600" dirty="0" smtClean="0"/>
              <a:t>Person </a:t>
            </a:r>
            <a:r>
              <a:rPr lang="en-US" sz="3600" dirty="0"/>
              <a:t>who is restricted does not control employer</a:t>
            </a:r>
          </a:p>
          <a:p>
            <a:pPr lvl="1"/>
            <a:r>
              <a:rPr lang="en-US" sz="3600" dirty="0"/>
              <a:t>Employer is notified of the interlock restriction</a:t>
            </a:r>
          </a:p>
          <a:p>
            <a:pPr marL="1312863" lvl="2" indent="-536575"/>
            <a:endParaRPr lang="en-US" sz="3600" dirty="0"/>
          </a:p>
        </p:txBody>
      </p:sp>
      <p:sp>
        <p:nvSpPr>
          <p:cNvPr id="5" name="Title 2"/>
          <p:cNvSpPr txBox="1">
            <a:spLocks/>
          </p:cNvSpPr>
          <p:nvPr/>
        </p:nvSpPr>
        <p:spPr>
          <a:xfrm>
            <a:off x="0" y="269359"/>
            <a:ext cx="121920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b="1" dirty="0" smtClean="0"/>
              <a:t>FAQs</a:t>
            </a:r>
            <a:endParaRPr lang="en-US" b="1" dirty="0"/>
          </a:p>
        </p:txBody>
      </p:sp>
    </p:spTree>
    <p:extLst>
      <p:ext uri="{BB962C8B-B14F-4D97-AF65-F5344CB8AC3E}">
        <p14:creationId xmlns:p14="http://schemas.microsoft.com/office/powerpoint/2010/main" val="16562111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3942" y="762000"/>
            <a:ext cx="7696200" cy="707886"/>
          </a:xfrm>
          <a:prstGeom prst="rect">
            <a:avLst/>
          </a:prstGeom>
          <a:noFill/>
        </p:spPr>
        <p:txBody>
          <a:bodyPr wrap="square" rtlCol="0">
            <a:spAutoFit/>
          </a:bodyPr>
          <a:lstStyle/>
          <a:p>
            <a:pPr algn="ctr"/>
            <a:r>
              <a:rPr lang="en-US" sz="4000" b="1" dirty="0"/>
              <a:t>Questions? Give us a ring!</a:t>
            </a:r>
          </a:p>
        </p:txBody>
      </p:sp>
      <p:pic>
        <p:nvPicPr>
          <p:cNvPr id="10" name="Picture 9"/>
          <p:cNvPicPr>
            <a:picLocks noChangeAspect="1"/>
          </p:cNvPicPr>
          <p:nvPr/>
        </p:nvPicPr>
        <p:blipFill rotWithShape="1">
          <a:blip r:embed="rId3">
            <a:clrChange>
              <a:clrFrom>
                <a:srgbClr val="FFFFFF"/>
              </a:clrFrom>
              <a:clrTo>
                <a:srgbClr val="FFFFFF">
                  <a:alpha val="0"/>
                </a:srgbClr>
              </a:clrTo>
            </a:clrChange>
          </a:blip>
          <a:srcRect r="61278" b="34818"/>
          <a:stretch/>
        </p:blipFill>
        <p:spPr>
          <a:xfrm>
            <a:off x="4343401" y="2590800"/>
            <a:ext cx="3594473" cy="3068120"/>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5583266" y="2862373"/>
            <a:ext cx="969935" cy="422947"/>
          </a:xfrm>
          <a:prstGeom prst="rect">
            <a:avLst/>
          </a:prstGeom>
        </p:spPr>
      </p:pic>
    </p:spTree>
    <p:extLst>
      <p:ext uri="{BB962C8B-B14F-4D97-AF65-F5344CB8AC3E}">
        <p14:creationId xmlns:p14="http://schemas.microsoft.com/office/powerpoint/2010/main" val="3066454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5"/>
            <a:ext cx="10515600" cy="1325563"/>
          </a:xfrm>
        </p:spPr>
        <p:txBody>
          <a:bodyPr/>
          <a:lstStyle/>
          <a:p>
            <a:pPr algn="ctr"/>
            <a:r>
              <a:rPr lang="en-US" dirty="0" smtClean="0"/>
              <a:t>More Ways To Get License Suspended</a:t>
            </a:r>
            <a:endParaRPr lang="en-US" dirty="0"/>
          </a:p>
        </p:txBody>
      </p:sp>
      <p:sp>
        <p:nvSpPr>
          <p:cNvPr id="3" name="TextBox 2"/>
          <p:cNvSpPr txBox="1"/>
          <p:nvPr/>
        </p:nvSpPr>
        <p:spPr>
          <a:xfrm>
            <a:off x="950260" y="1129527"/>
            <a:ext cx="9393148" cy="4524315"/>
          </a:xfrm>
          <a:prstGeom prst="rect">
            <a:avLst/>
          </a:prstGeom>
          <a:noFill/>
        </p:spPr>
        <p:txBody>
          <a:bodyPr wrap="square" rtlCol="0">
            <a:spAutoFit/>
          </a:bodyPr>
          <a:lstStyle/>
          <a:p>
            <a:endParaRPr lang="en-US" sz="2400" dirty="0" smtClean="0"/>
          </a:p>
          <a:p>
            <a:r>
              <a:rPr lang="en-US" sz="2400" dirty="0" smtClean="0"/>
              <a:t>Under TC 521.292, DPS determines the license holder:</a:t>
            </a:r>
          </a:p>
          <a:p>
            <a:endParaRPr lang="en-US" sz="2400" dirty="0" smtClean="0"/>
          </a:p>
          <a:p>
            <a:pPr marL="342900" indent="-342900">
              <a:buFontTx/>
              <a:buChar char="-"/>
            </a:pPr>
            <a:r>
              <a:rPr lang="en-US" sz="2400" dirty="0" smtClean="0"/>
              <a:t>has </a:t>
            </a:r>
            <a:r>
              <a:rPr lang="en-US" sz="2400" dirty="0"/>
              <a:t>committed an offense in another state or Canadian province that, if committed in this state, would be grounds for suspension</a:t>
            </a:r>
            <a:r>
              <a:rPr lang="en-US" sz="2400" dirty="0" smtClean="0"/>
              <a:t>;</a:t>
            </a:r>
          </a:p>
          <a:p>
            <a:pPr marL="342900" indent="-342900">
              <a:buFontTx/>
              <a:buChar char="-"/>
            </a:pPr>
            <a:endParaRPr lang="en-US" sz="2400" dirty="0" smtClean="0"/>
          </a:p>
          <a:p>
            <a:pPr marL="342900" indent="-342900">
              <a:buFontTx/>
              <a:buChar char="-"/>
            </a:pPr>
            <a:r>
              <a:rPr lang="en-US" sz="2400" dirty="0"/>
              <a:t>has been convicted of two or more separate offenses of a violation of a restriction imposed on the use of the license</a:t>
            </a:r>
            <a:r>
              <a:rPr lang="en-US" sz="2400" dirty="0" smtClean="0"/>
              <a:t>;</a:t>
            </a:r>
          </a:p>
          <a:p>
            <a:pPr marL="342900" indent="-342900">
              <a:buFontTx/>
              <a:buChar char="-"/>
            </a:pPr>
            <a:endParaRPr lang="en-US" sz="2400" dirty="0" smtClean="0"/>
          </a:p>
          <a:p>
            <a:pPr marL="342900" indent="-342900">
              <a:buFontTx/>
              <a:buChar char="-"/>
            </a:pPr>
            <a:r>
              <a:rPr lang="en-US" sz="2400" dirty="0" smtClean="0"/>
              <a:t>has been responsible as a driver for any accident resulting in serious personal injury or serious property damage;</a:t>
            </a:r>
          </a:p>
          <a:p>
            <a:endParaRPr lang="en-US" sz="2400" dirty="0" smtClean="0"/>
          </a:p>
        </p:txBody>
      </p:sp>
    </p:spTree>
    <p:extLst>
      <p:ext uri="{BB962C8B-B14F-4D97-AF65-F5344CB8AC3E}">
        <p14:creationId xmlns:p14="http://schemas.microsoft.com/office/powerpoint/2010/main" val="4139842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5"/>
            <a:ext cx="10515600" cy="1325563"/>
          </a:xfrm>
        </p:spPr>
        <p:txBody>
          <a:bodyPr/>
          <a:lstStyle/>
          <a:p>
            <a:pPr algn="ctr"/>
            <a:r>
              <a:rPr lang="en-US" dirty="0" smtClean="0"/>
              <a:t>Even More Ways To Get License Suspended</a:t>
            </a:r>
            <a:endParaRPr lang="en-US" dirty="0"/>
          </a:p>
        </p:txBody>
      </p:sp>
      <p:sp>
        <p:nvSpPr>
          <p:cNvPr id="3" name="TextBox 2"/>
          <p:cNvSpPr txBox="1"/>
          <p:nvPr/>
        </p:nvSpPr>
        <p:spPr>
          <a:xfrm>
            <a:off x="950260" y="1129527"/>
            <a:ext cx="9393148" cy="2677656"/>
          </a:xfrm>
          <a:prstGeom prst="rect">
            <a:avLst/>
          </a:prstGeom>
          <a:noFill/>
        </p:spPr>
        <p:txBody>
          <a:bodyPr wrap="square" rtlCol="0">
            <a:spAutoFit/>
          </a:bodyPr>
          <a:lstStyle/>
          <a:p>
            <a:endParaRPr lang="en-US" sz="2400" dirty="0" smtClean="0"/>
          </a:p>
          <a:p>
            <a:r>
              <a:rPr lang="en-US" sz="2400" dirty="0" smtClean="0"/>
              <a:t>Under TC 521.292, DPS determines the license holder:</a:t>
            </a:r>
          </a:p>
          <a:p>
            <a:endParaRPr lang="en-US" sz="2400" dirty="0" smtClean="0"/>
          </a:p>
          <a:p>
            <a:pPr marL="342900" indent="-342900">
              <a:buFontTx/>
              <a:buChar char="-"/>
            </a:pPr>
            <a:r>
              <a:rPr lang="en-US" sz="2400" dirty="0" smtClean="0"/>
              <a:t>is </a:t>
            </a:r>
            <a:r>
              <a:rPr lang="en-US" sz="2400" dirty="0"/>
              <a:t>under 18 years of age and has been convicted of two or more moving violations committed within a 12-month period; </a:t>
            </a:r>
            <a:r>
              <a:rPr lang="en-US" sz="2400" dirty="0" smtClean="0"/>
              <a:t>or</a:t>
            </a:r>
          </a:p>
          <a:p>
            <a:pPr marL="342900" indent="-342900">
              <a:buFontTx/>
              <a:buChar char="-"/>
            </a:pPr>
            <a:endParaRPr lang="en-US" sz="2400" dirty="0" smtClean="0"/>
          </a:p>
          <a:p>
            <a:pPr marL="342900" indent="-342900">
              <a:buFontTx/>
              <a:buChar char="-"/>
            </a:pPr>
            <a:r>
              <a:rPr lang="en-US" sz="2400" dirty="0"/>
              <a:t>c</a:t>
            </a:r>
            <a:r>
              <a:rPr lang="en-US" sz="2400" dirty="0" smtClean="0"/>
              <a:t>ommitted offense of fleeing or attempting to elude police.</a:t>
            </a:r>
            <a:endParaRPr lang="en-US" sz="2400" dirty="0"/>
          </a:p>
        </p:txBody>
      </p:sp>
    </p:spTree>
    <p:extLst>
      <p:ext uri="{BB962C8B-B14F-4D97-AF65-F5344CB8AC3E}">
        <p14:creationId xmlns:p14="http://schemas.microsoft.com/office/powerpoint/2010/main" val="31317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5"/>
            <a:ext cx="10515600" cy="1325563"/>
          </a:xfrm>
        </p:spPr>
        <p:txBody>
          <a:bodyPr/>
          <a:lstStyle/>
          <a:p>
            <a:pPr algn="ctr"/>
            <a:r>
              <a:rPr lang="en-US" dirty="0" smtClean="0"/>
              <a:t>Lots Of Ways To Get License Revoked</a:t>
            </a:r>
            <a:endParaRPr lang="en-US" dirty="0"/>
          </a:p>
        </p:txBody>
      </p:sp>
      <p:sp>
        <p:nvSpPr>
          <p:cNvPr id="3" name="TextBox 2"/>
          <p:cNvSpPr txBox="1"/>
          <p:nvPr/>
        </p:nvSpPr>
        <p:spPr>
          <a:xfrm>
            <a:off x="950260" y="1129527"/>
            <a:ext cx="10403540" cy="4154984"/>
          </a:xfrm>
          <a:prstGeom prst="rect">
            <a:avLst/>
          </a:prstGeom>
          <a:noFill/>
        </p:spPr>
        <p:txBody>
          <a:bodyPr wrap="square" rtlCol="0">
            <a:spAutoFit/>
          </a:bodyPr>
          <a:lstStyle/>
          <a:p>
            <a:r>
              <a:rPr lang="en-US" sz="2400" dirty="0"/>
              <a:t>Under TC </a:t>
            </a:r>
            <a:r>
              <a:rPr lang="en-US" sz="2400" dirty="0" smtClean="0"/>
              <a:t>521.294, </a:t>
            </a:r>
            <a:r>
              <a:rPr lang="en-US" sz="2400" dirty="0"/>
              <a:t>DPS determines the license holder</a:t>
            </a:r>
            <a:r>
              <a:rPr lang="en-US" sz="2400" dirty="0" smtClean="0"/>
              <a:t>:</a:t>
            </a:r>
          </a:p>
          <a:p>
            <a:endParaRPr lang="en-US" sz="2400" dirty="0" smtClean="0"/>
          </a:p>
          <a:p>
            <a:pPr marL="342900" indent="-342900">
              <a:buFontTx/>
              <a:buChar char="-"/>
            </a:pPr>
            <a:r>
              <a:rPr lang="en-US" sz="2400" dirty="0" smtClean="0"/>
              <a:t>is </a:t>
            </a:r>
            <a:r>
              <a:rPr lang="en-US" sz="2400" dirty="0"/>
              <a:t>incapable of safely operating a motor vehicle</a:t>
            </a:r>
            <a:r>
              <a:rPr lang="en-US" sz="2400" dirty="0" smtClean="0"/>
              <a:t>;</a:t>
            </a:r>
          </a:p>
          <a:p>
            <a:pPr marL="342900" indent="-342900">
              <a:buFontTx/>
              <a:buChar char="-"/>
            </a:pPr>
            <a:endParaRPr lang="en-US" sz="2400" dirty="0" smtClean="0"/>
          </a:p>
          <a:p>
            <a:pPr marL="342900" indent="-342900">
              <a:buFontTx/>
              <a:buChar char="-"/>
            </a:pPr>
            <a:r>
              <a:rPr lang="en-US" sz="2400" dirty="0"/>
              <a:t>has not complied with the terms of a citation issued by a jurisdiction that is a party to the Nonresident Violator Compact of 1977 for a traffic violation to which that compact applies</a:t>
            </a:r>
            <a:r>
              <a:rPr lang="en-US" sz="2400" dirty="0" smtClean="0"/>
              <a:t>;</a:t>
            </a:r>
          </a:p>
          <a:p>
            <a:pPr marL="342900" indent="-342900">
              <a:buFontTx/>
              <a:buChar char="-"/>
            </a:pPr>
            <a:endParaRPr lang="en-US" sz="2400" dirty="0" smtClean="0"/>
          </a:p>
          <a:p>
            <a:pPr marL="342900" indent="-342900">
              <a:buFontTx/>
              <a:buChar char="-"/>
            </a:pPr>
            <a:r>
              <a:rPr lang="en-US" sz="2400" dirty="0"/>
              <a:t>has failed to provide medical records or has failed to undergo medical or other examinations as required by a panel of the medical advisory board;</a:t>
            </a:r>
          </a:p>
          <a:p>
            <a:endParaRPr lang="en-US" sz="2400" dirty="0"/>
          </a:p>
        </p:txBody>
      </p:sp>
    </p:spTree>
    <p:extLst>
      <p:ext uri="{BB962C8B-B14F-4D97-AF65-F5344CB8AC3E}">
        <p14:creationId xmlns:p14="http://schemas.microsoft.com/office/powerpoint/2010/main" val="405639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5"/>
            <a:ext cx="10515600" cy="1325563"/>
          </a:xfrm>
        </p:spPr>
        <p:txBody>
          <a:bodyPr/>
          <a:lstStyle/>
          <a:p>
            <a:pPr algn="ctr"/>
            <a:r>
              <a:rPr lang="en-US" dirty="0" smtClean="0"/>
              <a:t>More Ways To Get License Revoked</a:t>
            </a:r>
            <a:endParaRPr lang="en-US" dirty="0"/>
          </a:p>
        </p:txBody>
      </p:sp>
      <p:sp>
        <p:nvSpPr>
          <p:cNvPr id="3" name="TextBox 2"/>
          <p:cNvSpPr txBox="1"/>
          <p:nvPr/>
        </p:nvSpPr>
        <p:spPr>
          <a:xfrm>
            <a:off x="950260" y="1129527"/>
            <a:ext cx="10403540" cy="3416320"/>
          </a:xfrm>
          <a:prstGeom prst="rect">
            <a:avLst/>
          </a:prstGeom>
          <a:noFill/>
        </p:spPr>
        <p:txBody>
          <a:bodyPr wrap="square" rtlCol="0">
            <a:spAutoFit/>
          </a:bodyPr>
          <a:lstStyle/>
          <a:p>
            <a:r>
              <a:rPr lang="en-US" sz="2400" dirty="0"/>
              <a:t>Under TC </a:t>
            </a:r>
            <a:r>
              <a:rPr lang="en-US" sz="2400" dirty="0" smtClean="0"/>
              <a:t>521.294, </a:t>
            </a:r>
            <a:r>
              <a:rPr lang="en-US" sz="2400" dirty="0"/>
              <a:t>DPS determines the license holder</a:t>
            </a:r>
            <a:r>
              <a:rPr lang="en-US" sz="2400" dirty="0" smtClean="0"/>
              <a:t>:</a:t>
            </a:r>
          </a:p>
          <a:p>
            <a:endParaRPr lang="en-US" sz="2400" dirty="0" smtClean="0"/>
          </a:p>
          <a:p>
            <a:pPr marL="342900" indent="-342900">
              <a:buFontTx/>
              <a:buChar char="-"/>
            </a:pPr>
            <a:r>
              <a:rPr lang="en-US" sz="2400" dirty="0"/>
              <a:t>has failed to pass an examination required by the director </a:t>
            </a:r>
            <a:r>
              <a:rPr lang="en-US" sz="2400" dirty="0" smtClean="0"/>
              <a:t>under</a:t>
            </a:r>
          </a:p>
          <a:p>
            <a:r>
              <a:rPr lang="en-US" sz="2400" dirty="0"/>
              <a:t> </a:t>
            </a:r>
            <a:r>
              <a:rPr lang="en-US" sz="2400" dirty="0" smtClean="0"/>
              <a:t>     this </a:t>
            </a:r>
            <a:r>
              <a:rPr lang="en-US" sz="2400" dirty="0"/>
              <a:t>chapter; </a:t>
            </a:r>
            <a:r>
              <a:rPr lang="en-US" sz="2400" dirty="0" smtClean="0"/>
              <a:t>or</a:t>
            </a:r>
          </a:p>
          <a:p>
            <a:endParaRPr lang="en-US" sz="2400" dirty="0" smtClean="0"/>
          </a:p>
          <a:p>
            <a:pPr marL="342900" indent="-342900">
              <a:buFontTx/>
              <a:buChar char="-"/>
            </a:pPr>
            <a:r>
              <a:rPr lang="en-US" sz="2400" dirty="0"/>
              <a:t>has committed an offense in another state or Canadian province that, if committed in this state, would be grounds for revocation.</a:t>
            </a:r>
            <a:endParaRPr lang="en-US" sz="2400" dirty="0" smtClean="0"/>
          </a:p>
          <a:p>
            <a:pPr marL="342900" indent="-342900">
              <a:buFontTx/>
              <a:buChar char="-"/>
            </a:pPr>
            <a:endParaRPr lang="en-US" sz="2400" dirty="0" smtClean="0"/>
          </a:p>
          <a:p>
            <a:endParaRPr lang="en-US" sz="2400" dirty="0"/>
          </a:p>
        </p:txBody>
      </p:sp>
    </p:spTree>
    <p:extLst>
      <p:ext uri="{BB962C8B-B14F-4D97-AF65-F5344CB8AC3E}">
        <p14:creationId xmlns:p14="http://schemas.microsoft.com/office/powerpoint/2010/main" val="290078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3089</TotalTime>
  <Words>2698</Words>
  <Application>Microsoft Office PowerPoint</Application>
  <PresentationFormat>Widescreen</PresentationFormat>
  <Paragraphs>356</Paragraphs>
  <Slides>51</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MS PGothic</vt:lpstr>
      <vt:lpstr>Arial</vt:lpstr>
      <vt:lpstr>Calibri</vt:lpstr>
      <vt:lpstr>Calibri Light</vt:lpstr>
      <vt:lpstr>Palatino Linotype</vt:lpstr>
      <vt:lpstr>Wingdings</vt:lpstr>
      <vt:lpstr>Office Theme</vt:lpstr>
      <vt:lpstr>PowerPoint Presentation</vt:lpstr>
      <vt:lpstr>PowerPoint Presentation</vt:lpstr>
      <vt:lpstr>Some Staggering Statistics</vt:lpstr>
      <vt:lpstr>Overview</vt:lpstr>
      <vt:lpstr>Lots Of Ways To Get License Suspended</vt:lpstr>
      <vt:lpstr>More Ways To Get License Suspended</vt:lpstr>
      <vt:lpstr>Even More Ways To Get License Suspended</vt:lpstr>
      <vt:lpstr>Lots Of Ways To Get License Revoked</vt:lpstr>
      <vt:lpstr>More Ways To Get License Revoked</vt:lpstr>
      <vt:lpstr>Even More Bad Stuff That Can Happen</vt:lpstr>
      <vt:lpstr>Even More Bad Stuff That Can Happen</vt:lpstr>
      <vt:lpstr>Even More Bad Stuff That Can Happen</vt:lpstr>
      <vt:lpstr>ALR Hearings</vt:lpstr>
      <vt:lpstr>ALR Hearings Appeal</vt:lpstr>
      <vt:lpstr>DWLI convictions stack – Individual caught driving while their license is invalid may receive enhanced punishment. Second offense can be a Class B, meaning possible jail time and a much higher fine. (Trans. Code 521.457(f)(1)-(2).  </vt:lpstr>
      <vt:lpstr>Transportation Code § 521.457 (a)</vt:lpstr>
      <vt:lpstr>Transportation Code § 521.457 (b)</vt:lpstr>
      <vt:lpstr>Penalties</vt:lpstr>
      <vt:lpstr>Penalties</vt:lpstr>
      <vt:lpstr>PowerPoint Presentation</vt:lpstr>
      <vt:lpstr>PowerPoint Presentation</vt:lpstr>
      <vt:lpstr>December, 2018 </vt:lpstr>
      <vt:lpstr>86th Legislative Session</vt:lpstr>
      <vt:lpstr>Occupational Drivers Licenses</vt:lpstr>
      <vt:lpstr>Why Grant an ODL?</vt:lpstr>
      <vt:lpstr>PowerPoint Presentation</vt:lpstr>
      <vt:lpstr>Petition for Occupational Drivers License</vt:lpstr>
      <vt:lpstr>Eligibility </vt:lpstr>
      <vt:lpstr>What Proof Should be Presented?</vt:lpstr>
      <vt:lpstr>PowerPoint Presentation</vt:lpstr>
      <vt:lpstr>PowerPoint Presentation</vt:lpstr>
      <vt:lpstr>Required to Deny Petition</vt:lpstr>
      <vt:lpstr>Required to Deny Petition</vt:lpstr>
      <vt:lpstr>PowerPoint Presentation</vt:lpstr>
      <vt:lpstr>Waiting Periods</vt:lpstr>
      <vt:lpstr>Waiting Periods</vt:lpstr>
      <vt:lpstr>PowerPoint Presentation</vt:lpstr>
      <vt:lpstr>Ignition Interlock</vt:lpstr>
      <vt:lpstr>Term of ODL: ALR</vt:lpstr>
      <vt:lpstr>Term of ODL: DWI Conviction</vt:lpstr>
      <vt:lpstr>PowerPoint Presentation</vt:lpstr>
      <vt:lpstr>Indefinite Suspensions</vt:lpstr>
      <vt:lpstr>PowerPoint Presentation</vt:lpstr>
      <vt:lpstr>Order for ODL</vt:lpstr>
      <vt:lpstr>Conditions</vt:lpstr>
      <vt:lpstr>PowerPoint Presentation</vt:lpstr>
      <vt:lpstr>If Order Violated</vt:lpstr>
      <vt:lpstr>What If Circumstances Change?</vt:lpstr>
      <vt:lpstr>FAQs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Weiser</dc:creator>
  <cp:lastModifiedBy>Garry Merritt</cp:lastModifiedBy>
  <cp:revision>120</cp:revision>
  <cp:lastPrinted>2019-02-20T15:44:49Z</cp:lastPrinted>
  <dcterms:created xsi:type="dcterms:W3CDTF">2016-06-13T16:27:13Z</dcterms:created>
  <dcterms:modified xsi:type="dcterms:W3CDTF">2019-02-20T16:16:19Z</dcterms:modified>
</cp:coreProperties>
</file>